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3"/>
  </p:notesMasterIdLst>
  <p:sldIdLst>
    <p:sldId id="268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45010485-9093-4474-B157-287E0EEE61D8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es Nitsche" initials="HN" lastIdx="1" clrIdx="0">
    <p:extLst>
      <p:ext uri="{19B8F6BF-5375-455C-9EA6-DF929625EA0E}">
        <p15:presenceInfo xmlns:p15="http://schemas.microsoft.com/office/powerpoint/2012/main" userId="c9df6f4d4329c5d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FF7979"/>
    <a:srgbClr val="FFCCCC"/>
    <a:srgbClr val="FF4343"/>
    <a:srgbClr val="CCECFF"/>
    <a:srgbClr val="F7F7F7"/>
    <a:srgbClr val="E7E7FF"/>
    <a:srgbClr val="CCCCFF"/>
    <a:srgbClr val="9966FF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63" autoAdjust="0"/>
    <p:restoredTop sz="96357" autoAdjust="0"/>
  </p:normalViewPr>
  <p:slideViewPr>
    <p:cSldViewPr snapToGrid="0">
      <p:cViewPr>
        <p:scale>
          <a:sx n="125" d="100"/>
          <a:sy n="125" d="100"/>
        </p:scale>
        <p:origin x="1980" y="-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EB35E-45D4-466D-B503-3D90F754E6D1}" type="datetimeFigureOut">
              <a:rPr lang="de-DE" smtClean="0"/>
              <a:t>07.10.2024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Редактиране на основния формат на текста</a:t>
            </a:r>
          </a:p>
          <a:p>
            <a:pPr lvl="1"/>
            <a:r>
              <a:rPr lang="de-DE"/>
              <a:t>Второ ниво</a:t>
            </a:r>
          </a:p>
          <a:p>
            <a:pPr lvl="2"/>
            <a:r>
              <a:rPr lang="de-DE"/>
              <a:t>Трето ниво</a:t>
            </a:r>
          </a:p>
          <a:p>
            <a:pPr lvl="3"/>
            <a:r>
              <a:rPr lang="de-DE"/>
              <a:t>Четвърто ниво</a:t>
            </a:r>
          </a:p>
          <a:p>
            <a:pPr lvl="4"/>
            <a:r>
              <a:rPr lang="de-DE"/>
              <a:t>Пето ниво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750C-7784-4117-AA5A-BBA0859E5C1F}" type="slidenum">
              <a:rPr lang="de-DE" smtClean="0"/>
              <a:t>"Nr.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83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9EE1424-0669-4435-8DFF-DA872E31CB83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E673EF0-C11D-424C-BF02-122830825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D9D84E1E-E214-4026-9CEB-970762588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ÜBERSCHRIFT / TITEL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710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>
            <a:extLst>
              <a:ext uri="{FF2B5EF4-FFF2-40B4-BE49-F238E27FC236}">
                <a16:creationId xmlns:a16="http://schemas.microsoft.com/office/drawing/2014/main" id="{A353619B-C9C3-4D80-A285-0A97FD8D17CA}"/>
              </a:ext>
            </a:extLst>
          </p:cNvPr>
          <p:cNvSpPr/>
          <p:nvPr userDrawn="1"/>
        </p:nvSpPr>
        <p:spPr>
          <a:xfrm>
            <a:off x="0" y="258793"/>
            <a:ext cx="6858000" cy="641208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AC5275FA-4629-45C6-9C35-FFBBD1BD954E}"/>
              </a:ext>
            </a:extLst>
          </p:cNvPr>
          <p:cNvSpPr/>
          <p:nvPr userDrawn="1"/>
        </p:nvSpPr>
        <p:spPr>
          <a:xfrm>
            <a:off x="0" y="9474000"/>
            <a:ext cx="6858000" cy="432000"/>
          </a:xfrm>
          <a:prstGeom prst="rect">
            <a:avLst/>
          </a:prstGeom>
          <a:pattFill prst="wdUpDiag">
            <a:fgClr>
              <a:schemeClr val="tx1">
                <a:lumMod val="85000"/>
                <a:lumOff val="15000"/>
              </a:schemeClr>
            </a:fgClr>
            <a:bgClr>
              <a:schemeClr val="tx1">
                <a:lumMod val="95000"/>
                <a:lumOff val="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513" y="1039547"/>
            <a:ext cx="5400000" cy="8342578"/>
          </a:xfrm>
          <a:prstGeom prst="rect">
            <a:avLst/>
          </a:prstGeom>
        </p:spPr>
        <p:txBody>
          <a:bodyPr vert="horz" lIns="91440" tIns="45720" rIns="91440" bIns="45720" numCol="2" spcCol="25200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30" name="Title Placeholder 1">
            <a:extLst>
              <a:ext uri="{FF2B5EF4-FFF2-40B4-BE49-F238E27FC236}">
                <a16:creationId xmlns:a16="http://schemas.microsoft.com/office/drawing/2014/main" id="{94748425-6E2F-431D-BAB1-6BA1295D3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513" y="155575"/>
            <a:ext cx="540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dirty="0"/>
              <a:t>ЗАГЛАВИЕ / ЗАГЛАВИЕ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6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kern="1200" cap="all" baseline="0">
          <a:solidFill>
            <a:schemeClr val="bg1"/>
          </a:solidFill>
          <a:latin typeface="Nexa Bold" panose="02000000000000000000" pitchFamily="50" charset="0"/>
          <a:ea typeface="Source Sans Pro ExtraLight" panose="020B0303030403020204" pitchFamily="34" charset="0"/>
          <a:cs typeface="+mj-cs"/>
        </a:defRPr>
      </a:lvl1pPr>
    </p:titleStyle>
    <p:bodyStyle>
      <a:lvl1pPr marL="0" indent="0" algn="just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hyperlink" Target="http://websme.chetec-infra.eu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s://creativecommons.org/licenses/by-sa/4.0/" TargetMode="External"/><Relationship Id="rId4" Type="http://schemas.openxmlformats.org/officeDocument/2006/relationships/image" Target="../media/image2.png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el 2">
            <a:extLst>
              <a:ext uri="{FF2B5EF4-FFF2-40B4-BE49-F238E27FC236}">
                <a16:creationId xmlns:a16="http://schemas.microsoft.com/office/drawing/2014/main" id="{D9683AA3-2721-4CF3-81C2-31BCD69C4508}"/>
              </a:ext>
            </a:extLst>
          </p:cNvPr>
          <p:cNvSpPr txBox="1">
            <a:spLocks/>
          </p:cNvSpPr>
          <p:nvPr/>
        </p:nvSpPr>
        <p:spPr>
          <a:xfrm>
            <a:off x="618312" y="319144"/>
            <a:ext cx="5764688" cy="28570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baseline="0">
                <a:solidFill>
                  <a:schemeClr val="bg1"/>
                </a:solidFill>
                <a:latin typeface="Nexa Bold" panose="02000000000000000000" pitchFamily="50" charset="0"/>
                <a:ea typeface="Source Sans Pro ExtraLight" panose="020B0303030403020204" pitchFamily="34" charset="0"/>
                <a:cs typeface="+mj-cs"/>
              </a:defRPr>
            </a:lvl1pPr>
          </a:lstStyle>
          <a:p>
            <a:r>
              <a:rPr lang="de-DE" sz="1400" b="1" cap="none" dirty="0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Анализ на данни с </a:t>
            </a:r>
            <a:r>
              <a:rPr lang="de-DE" sz="1400" b="1" cap="none" dirty="0" err="1">
                <a:solidFill>
                  <a:schemeClr val="accent5">
                    <a:lumMod val="40000"/>
                    <a:lumOff val="6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WebSME</a:t>
            </a:r>
            <a:endParaRPr lang="de-DE" sz="1400" b="1" dirty="0">
              <a:solidFill>
                <a:schemeClr val="accent5">
                  <a:lumMod val="40000"/>
                  <a:lumOff val="6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6D14BF42-9447-415F-8C10-1D394859AA02}"/>
              </a:ext>
            </a:extLst>
          </p:cNvPr>
          <p:cNvSpPr txBox="1"/>
          <p:nvPr/>
        </p:nvSpPr>
        <p:spPr>
          <a:xfrm>
            <a:off x="608561" y="1062301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Задача 1 | Водородната линия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8F49D0BC-903A-49E2-9D51-8A500F02CD99}"/>
              </a:ext>
            </a:extLst>
          </p:cNvPr>
          <p:cNvSpPr txBox="1"/>
          <p:nvPr/>
        </p:nvSpPr>
        <p:spPr>
          <a:xfrm>
            <a:off x="618311" y="1280897"/>
            <a:ext cx="587562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Отворете спектъра на червения гигант ID7189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RGB_7189.fits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в програмата за анализ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  <a:hlinkClick r:id="rId2"/>
              </a:rPr>
              <a:t>http://websme.chetec-infra.eu/ 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Използвайте дисплея на спектъра, за да разгледате отделните абсорбционни линии. Намерете алфа-линията на водорода (най-силната абсорбционна линия в спектъра). Покажете я с максимален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диапазон на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дължината на вълната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15 Å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 Използвайте този диапазон на дължината на вълната за по-нататъшен анализ.</a:t>
            </a: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15" name="Titel 2">
            <a:extLst>
              <a:ext uri="{FF2B5EF4-FFF2-40B4-BE49-F238E27FC236}">
                <a16:creationId xmlns:a16="http://schemas.microsoft.com/office/drawing/2014/main" id="{E02C2C73-D21A-60DC-4BD5-D5704CC83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312" y="604851"/>
            <a:ext cx="5768201" cy="321178"/>
          </a:xfrm>
        </p:spPr>
        <p:txBody>
          <a:bodyPr/>
          <a:lstStyle/>
          <a:p>
            <a:r>
              <a:rPr lang="de-DE" sz="2000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Изобилие на литий в стари звезди</a:t>
            </a: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A6A58095-1366-D1DB-B94F-0B040D1AAF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9418890"/>
            <a:ext cx="549523" cy="5495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con CC BY SA">
            <a:extLst>
              <a:ext uri="{FF2B5EF4-FFF2-40B4-BE49-F238E27FC236}">
                <a16:creationId xmlns:a16="http://schemas.microsoft.com/office/drawing/2014/main" id="{12D9E10B-2185-0983-F725-60D43325E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752" y="9586856"/>
            <a:ext cx="627728" cy="21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feld 17">
            <a:extLst>
              <a:ext uri="{FF2B5EF4-FFF2-40B4-BE49-F238E27FC236}">
                <a16:creationId xmlns:a16="http://schemas.microsoft.com/office/drawing/2014/main" id="{72716C04-9E1F-2AA0-A608-8BF717008855}"/>
              </a:ext>
            </a:extLst>
          </p:cNvPr>
          <p:cNvSpPr txBox="1"/>
          <p:nvPr/>
        </p:nvSpPr>
        <p:spPr>
          <a:xfrm>
            <a:off x="1478332" y="9497368"/>
            <a:ext cx="2495974" cy="399115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en-GB" sz="600" dirty="0">
                <a:solidFill>
                  <a:schemeClr val="bg1"/>
                </a:solidFill>
              </a:rPr>
              <a:t>Материали, създадени от Hannes Nitsche</a:t>
            </a:r>
            <a:br>
              <a:rPr lang="en-GB" sz="600" dirty="0">
                <a:solidFill>
                  <a:schemeClr val="bg1"/>
                </a:solidFill>
              </a:rPr>
            </a:br>
            <a:r>
              <a:rPr lang="en-GB" sz="600" dirty="0">
                <a:solidFill>
                  <a:schemeClr val="bg1"/>
                </a:solidFill>
                <a:hlinkClick r:id="rId5"/>
              </a:rPr>
              <a:t>Криейтив Комънс </a:t>
            </a:r>
            <a:r>
              <a:rPr lang="en-GB" sz="600" dirty="0" err="1">
                <a:solidFill>
                  <a:schemeClr val="bg1"/>
                </a:solidFill>
                <a:hlinkClick r:id="rId5"/>
              </a:rPr>
              <a:t>Признание-Споделяне на споделеното мнение </a:t>
            </a:r>
            <a:r>
              <a:rPr lang="en-GB" sz="600" dirty="0">
                <a:solidFill>
                  <a:schemeClr val="bg1"/>
                </a:solidFill>
                <a:hlinkClick r:id="rId5"/>
              </a:rPr>
              <a:t>4.0 International (CC-BY-SA 4.0</a:t>
            </a:r>
            <a:r>
              <a:rPr lang="en-GB" sz="600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24" name="Picture 6">
            <a:extLst>
              <a:ext uri="{FF2B5EF4-FFF2-40B4-BE49-F238E27FC236}">
                <a16:creationId xmlns:a16="http://schemas.microsoft.com/office/drawing/2014/main" id="{4C0EE293-5522-649E-9AC3-301E1CFFCF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1437" y="9560505"/>
            <a:ext cx="951936" cy="2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7ABB2E37-7984-88AC-47BD-000B48CA458A}"/>
              </a:ext>
            </a:extLst>
          </p:cNvPr>
          <p:cNvSpPr txBox="1"/>
          <p:nvPr/>
        </p:nvSpPr>
        <p:spPr>
          <a:xfrm>
            <a:off x="623075" y="5849307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Задача 2 | Калциевите линии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08DE56-EEA5-DA73-235D-D30A8E34D1AB}"/>
              </a:ext>
            </a:extLst>
          </p:cNvPr>
          <p:cNvSpPr txBox="1"/>
          <p:nvPr/>
        </p:nvSpPr>
        <p:spPr>
          <a:xfrm>
            <a:off x="632826" y="6099657"/>
            <a:ext cx="5861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Сега покажете диапазона 6160 - 6175 Å (калциеви линии). Използвайте металичността, която сте определили. Удовлетворени ли сте от съответствието? Ако не, коригирайте стойността на металичността си.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Сега променете стойностите на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vrad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Teff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 log(g), за да разберете как те влияят на спектъра. Попълнете колоните в таблицата "Звездни параметри" (ако е необходимо, направете проучване в интернет)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de-DE" sz="10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266700" lvl="1" indent="-228600">
              <a:buFont typeface="+mj-lt"/>
              <a:buAutoNum type="alphaLcParenR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След като сте доволни от спектъра, определете количеството калций в тази област. Въведете стойностите си в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таблицата за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измерване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"Измерване на калций" на онлайн таблото.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34C532B-5CD4-441C-E816-CB900984C98D}"/>
              </a:ext>
            </a:extLst>
          </p:cNvPr>
          <p:cNvSpPr txBox="1"/>
          <p:nvPr/>
        </p:nvSpPr>
        <p:spPr>
          <a:xfrm>
            <a:off x="652148" y="7706614"/>
            <a:ext cx="5409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Задача 3 | </a:t>
            </a:r>
            <a:r>
              <a:rPr lang="de-DE" sz="12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Изобилие на </a:t>
            </a:r>
            <a:r>
              <a:rPr lang="de-DE" sz="12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литий</a:t>
            </a:r>
            <a:endParaRPr lang="de-DE" sz="1200" b="1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25D3469E-292F-913C-15EB-71B0157809CE}"/>
              </a:ext>
            </a:extLst>
          </p:cNvPr>
          <p:cNvSpPr txBox="1"/>
          <p:nvPr/>
        </p:nvSpPr>
        <p:spPr>
          <a:xfrm>
            <a:off x="661898" y="7956964"/>
            <a:ext cx="58320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100" lvl="1"/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Определете звездните параметри и литиевото изобилие за определените ви звезди и ги въведете в таблицата "Измерване на лития". Моля, обърнете внимание: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Използвайте само линиите 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6707.76 Å и 6707.91 Å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, за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да определите изобилието на лития 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Използвайте линията на водорода или други области със силни линии, за да определите параметрите много преди измерването на лития. Литиевата линия обикновено е много слаба. Това означава, че параметрите трябва да бъдат добре определени за точно измерване.</a:t>
            </a:r>
          </a:p>
          <a:p>
            <a:pPr marL="504000" lvl="2" indent="-228600">
              <a:buFont typeface="+mj-lt"/>
              <a:buAutoNum type="arabicPeriod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За литиевата линия работете с диапазон на дължината на вълната от макс. 3 Å е достатъчна.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48837DBF-00C9-C905-4E2A-69182C33D9DE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6047"/>
          <a:stretch/>
        </p:blipFill>
        <p:spPr>
          <a:xfrm>
            <a:off x="3288719" y="2346557"/>
            <a:ext cx="3068886" cy="161437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437F2C6-0542-FAC9-7569-FC7E7B92E1BE}"/>
              </a:ext>
            </a:extLst>
          </p:cNvPr>
          <p:cNvSpPr txBox="1"/>
          <p:nvPr/>
        </p:nvSpPr>
        <p:spPr>
          <a:xfrm>
            <a:off x="3356694" y="3941246"/>
            <a:ext cx="29329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Фиг: Прилягане на линията на водорода с </a:t>
            </a:r>
            <a:r>
              <a:rPr lang="de-DE" sz="9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monh </a:t>
            </a:r>
            <a:r>
              <a:rPr lang="de-DE" sz="9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= -1,25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AA9C3A70-6D71-193A-39B3-25303332CC7F}"/>
              </a:ext>
            </a:extLst>
          </p:cNvPr>
          <p:cNvSpPr txBox="1"/>
          <p:nvPr/>
        </p:nvSpPr>
        <p:spPr>
          <a:xfrm>
            <a:off x="618311" y="2318605"/>
            <a:ext cx="26704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2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За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звездата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са определени следните параметри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: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Температура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T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eff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5100 K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гравитационно ускорение log(g) = 2,55</a:t>
            </a:r>
            <a:b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Радиална скорост </a:t>
            </a:r>
            <a:r>
              <a:rPr lang="de-DE" sz="1000" b="1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="1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rad</a:t>
            </a:r>
            <a:r>
              <a:rPr lang="de-DE" sz="10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 = 0 km/s</a:t>
            </a:r>
            <a:br>
              <a:rPr lang="de-DE" sz="1000" b="1" dirty="0">
                <a:latin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Определете останалите неизвестни звездни параметри за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използваната дължина на вълната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като използвате онлайн инструмента (първоначално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предположение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D0D9AC-4A3F-76A5-CEEB-78F9B9F61904}"/>
              </a:ext>
            </a:extLst>
          </p:cNvPr>
          <p:cNvSpPr txBox="1"/>
          <p:nvPr/>
        </p:nvSpPr>
        <p:spPr>
          <a:xfrm>
            <a:off x="618311" y="4301691"/>
            <a:ext cx="5875621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1" indent="-228600">
              <a:buFont typeface="+mj-lt"/>
              <a:buAutoNum type="alphaLcParenR" startAt="3"/>
            </a:pP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Обърнете внимание на стойността, която програмата е определила за металичността. Сега задайте сами стойността за металичността и изпробвайте стойности между -4 и 0. (Оставете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mic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 , 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mac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и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v</a:t>
            </a:r>
            <a:r>
              <a:rPr lang="de-DE" sz="1000" baseline="-25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sini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неопределени за тази и следващите задачи).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Как се променя спектърът при различните стойности на металичността?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Опитайте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сами 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определете стойност за металичността, която е възможно най-точна. (Стойност, при която изчисленият спектър отговаря най-добре на измерените </a:t>
            </a:r>
            <a:r>
              <a:rPr lang="de-DE" sz="1000" dirty="0" err="1">
                <a:latin typeface="Source Sans Pro" panose="020B0503030403020204" pitchFamily="34" charset="0"/>
                <a:ea typeface="Source Sans Pro" panose="020B0503030403020204" pitchFamily="34" charset="0"/>
              </a:rPr>
              <a:t>данни</a:t>
            </a: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).</a:t>
            </a:r>
            <a:b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r>
              <a:rPr lang="de-DE" sz="10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Извършете търсене в интернет по термина металичност и след това попълнете колоната "Металичност" в таблицата "Звездни параметри".</a:t>
            </a:r>
          </a:p>
          <a:p>
            <a:pPr marL="266700" lvl="1" indent="-228600">
              <a:buFont typeface="+mj-lt"/>
              <a:buAutoNum type="alphaLcParenR" startAt="3"/>
            </a:pPr>
            <a:endParaRPr lang="de-DE" sz="7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48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>Office Theme</ap:Template>
  <ap:TotalTime>0</ap:TotalTime>
  <ap:Words>508</ap:Words>
  <ap:Application>Microsoft Office PowerPoint</ap:Application>
  <ap:PresentationFormat>A4-Papier (210 x 297 mm)</ap:PresentationFormat>
  <ap:Paragraphs>17</ap:Paragraphs>
  <ap:Slides>1</ap:Slides>
  <ap:Notes>0</ap:Notes>
  <ap:HiddenSlides>0</ap:HiddenSlides>
  <ap:MMClips>0</ap:MMClips>
  <ap:ScaleCrop>false</ap:ScaleCrop>
  <ap:HeadingPairs>
    <vt:vector baseType="variant" size="6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ap:HeadingPairs>
  <ap:TitlesOfParts>
    <vt:vector baseType="lpstr" size="7">
      <vt:lpstr>Arial</vt:lpstr>
      <vt:lpstr>Calibri</vt:lpstr>
      <vt:lpstr>Nexa Bold</vt:lpstr>
      <vt:lpstr>Open Sans</vt:lpstr>
      <vt:lpstr>Source Sans Pro</vt:lpstr>
      <vt:lpstr>Office</vt:lpstr>
      <vt:lpstr>Lithium abundance in old stars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PowerPoint-Präsentation</dc:title>
  <dc:creator>ms998392</dc:creator>
  <keywords>docId:B3BCA9EA2D12377591977A68C4B2CE6A</keywords>
  <lastModifiedBy>Hannes Nitsche</lastModifiedBy>
  <revision>643</revision>
  <dcterms:created xsi:type="dcterms:W3CDTF">2020-02-13T17:38:00.0000000Z</dcterms:created>
  <dcterms:modified xsi:type="dcterms:W3CDTF">2024-10-07T11:14:19.0000000Z</dcterms:modified>
</coreProperties>
</file>