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7979"/>
    <a:srgbClr val="FFCCCC"/>
    <a:srgbClr val="FF4343"/>
    <a:srgbClr val="CCECFF"/>
    <a:srgbClr val="F7F7F7"/>
    <a:srgbClr val="E7E7FF"/>
    <a:srgbClr val="CCCC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3" autoAdjust="0"/>
    <p:restoredTop sz="96357" autoAdjust="0"/>
  </p:normalViewPr>
  <p:slideViewPr>
    <p:cSldViewPr snapToGrid="0">
      <p:cViewPr>
        <p:scale>
          <a:sx n="125" d="100"/>
          <a:sy n="125" d="100"/>
        </p:scale>
        <p:origin x="198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Редактиране на основния формат на текста</a:t>
            </a:r>
          </a:p>
          <a:p>
            <a:pPr lvl="1"/>
            <a:r>
              <a:rPr lang="de-DE"/>
              <a:t>Второ ниво</a:t>
            </a:r>
          </a:p>
          <a:p>
            <a:pPr lvl="2"/>
            <a:r>
              <a:rPr lang="de-DE"/>
              <a:t>Трето ниво</a:t>
            </a:r>
          </a:p>
          <a:p>
            <a:pPr lvl="3"/>
            <a:r>
              <a:rPr lang="de-DE"/>
              <a:t>Четвърто ниво</a:t>
            </a:r>
          </a:p>
          <a:p>
            <a:pPr lvl="4"/>
            <a:r>
              <a:rPr lang="de-DE"/>
              <a:t>Пето ниво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"Nr.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ЗАГЛАВИЕ / ЗАГЛАВИЕ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ebsme.chetec-infra.e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2.png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Анализ на данни с </a:t>
            </a:r>
            <a:r>
              <a:rPr lang="de-DE" sz="1400" b="1" cap="none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WebSME</a:t>
            </a:r>
            <a:endParaRPr lang="de-DE" sz="1400" b="1" dirty="0">
              <a:solidFill>
                <a:schemeClr val="accent5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62301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Задача 1 | Водородната линия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F49D0BC-903A-49E2-9D51-8A500F02CD99}"/>
              </a:ext>
            </a:extLst>
          </p:cNvPr>
          <p:cNvSpPr txBox="1"/>
          <p:nvPr/>
        </p:nvSpPr>
        <p:spPr>
          <a:xfrm>
            <a:off x="618311" y="1280897"/>
            <a:ext cx="5875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Отворете спектъра на червения гигант ID7189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RGB_7189.fits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в програмата за анализ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  <a:hlinkClick r:id="rId2"/>
              </a:rPr>
              <a:t>http://websme.chetec-infra.eu/ 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Използвайте дисплея на спектъра, за да разгледате отделните абсорбционни линии. Намерете алфа-линията на водорода (най-силната абсорбционна линия в спектъра). Покажете я с максимален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диапазон на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дължината на вълната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15 Å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Използвайте този диапазон на дължината на вълната за по-нататъшен анализ.</a:t>
            </a: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02C2C73-D21A-60DC-4BD5-D5704CC8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604851"/>
            <a:ext cx="5768201" cy="321178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Изобилие на литий в стари звезди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6A58095-1366-D1DB-B94F-0B040D1AA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con CC BY SA">
            <a:extLst>
              <a:ext uri="{FF2B5EF4-FFF2-40B4-BE49-F238E27FC236}">
                <a16:creationId xmlns:a16="http://schemas.microsoft.com/office/drawing/2014/main" id="{12D9E10B-2185-0983-F725-60D43325E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2716C04-9E1F-2AA0-A608-8BF71700885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Материали, създадени от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Криейтив Комънс 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Признание-Споделяне на споделеното мнение 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4.0 International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24" name="Picture 6">
            <a:extLst>
              <a:ext uri="{FF2B5EF4-FFF2-40B4-BE49-F238E27FC236}">
                <a16:creationId xmlns:a16="http://schemas.microsoft.com/office/drawing/2014/main" id="{4C0EE293-5522-649E-9AC3-301E1CFF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ABB2E37-7984-88AC-47BD-000B48CA458A}"/>
              </a:ext>
            </a:extLst>
          </p:cNvPr>
          <p:cNvSpPr txBox="1"/>
          <p:nvPr/>
        </p:nvSpPr>
        <p:spPr>
          <a:xfrm>
            <a:off x="623075" y="5849307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Задача 2 | Калциевите линии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08DE56-EEA5-DA73-235D-D30A8E34D1AB}"/>
              </a:ext>
            </a:extLst>
          </p:cNvPr>
          <p:cNvSpPr txBox="1"/>
          <p:nvPr/>
        </p:nvSpPr>
        <p:spPr>
          <a:xfrm>
            <a:off x="632826" y="6099657"/>
            <a:ext cx="5861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Сега покажете диапазона 6160 - 6175 Å (калциеви линии). Използвайте металичността, която сте определили. Удовлетворени ли сте от съответствието? Ако не, коригирайте стойността на металичността си.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Сега променете стойностите на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vrad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Teff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и log(g), за да разберете как те влияят на спектъра. Попълнете колоните в таблицата "Звездни параметри" (ако е необходимо, направете проучване в интернет)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След като сте доволни от спектъра, определете количеството калций в тази област. Въведете стойностите си в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таблицата за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измерване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"Измерване на калций" на онлайн таблото.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4C532B-5CD4-441C-E816-CB900984C98D}"/>
              </a:ext>
            </a:extLst>
          </p:cNvPr>
          <p:cNvSpPr txBox="1"/>
          <p:nvPr/>
        </p:nvSpPr>
        <p:spPr>
          <a:xfrm>
            <a:off x="652148" y="7706614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Задача 3 | </a:t>
            </a:r>
            <a:r>
              <a:rPr lang="de-DE" sz="12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Изобилие на </a:t>
            </a:r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литий</a:t>
            </a:r>
            <a:endParaRPr lang="de-DE" sz="1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5D3469E-292F-913C-15EB-71B0157809CE}"/>
              </a:ext>
            </a:extLst>
          </p:cNvPr>
          <p:cNvSpPr txBox="1"/>
          <p:nvPr/>
        </p:nvSpPr>
        <p:spPr>
          <a:xfrm>
            <a:off x="661898" y="7956964"/>
            <a:ext cx="58320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Определете звездните параметри и литиевото изобилие за определените ви звезди и ги въведете в таблицата "Измерване на лития". Моля, обърнете внимание: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Използвайте само линиите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6707.76 Å и 6707.91 Å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за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да определите изобилието на лития 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Използвайте линията на водорода или други области със силни линии, за да определите параметрите много преди измерването на лития. Литиевата линия обикновено е много слаба. Това означава, че параметрите трябва да бъдат добре определени за точно измерване.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За литиевата линия работете с диапазон на дължината на вълната от макс. 3 Å е достатъчна.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837DBF-00C9-C905-4E2A-69182C33D9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6047"/>
          <a:stretch/>
        </p:blipFill>
        <p:spPr>
          <a:xfrm>
            <a:off x="3288719" y="2346557"/>
            <a:ext cx="3068886" cy="161437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437F2C6-0542-FAC9-7569-FC7E7B92E1BE}"/>
              </a:ext>
            </a:extLst>
          </p:cNvPr>
          <p:cNvSpPr txBox="1"/>
          <p:nvPr/>
        </p:nvSpPr>
        <p:spPr>
          <a:xfrm>
            <a:off x="3356694" y="3941246"/>
            <a:ext cx="29329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Фиг: Прилягане на линията на водорода с </a:t>
            </a:r>
            <a:r>
              <a:rPr lang="de-DE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monh </a:t>
            </a:r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-1,25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9C3A70-6D71-193A-39B3-25303332CC7F}"/>
              </a:ext>
            </a:extLst>
          </p:cNvPr>
          <p:cNvSpPr txBox="1"/>
          <p:nvPr/>
        </p:nvSpPr>
        <p:spPr>
          <a:xfrm>
            <a:off x="618311" y="2318605"/>
            <a:ext cx="2670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2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За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звездата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са определени следните параметри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Температура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eff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5100 K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гравитационно ускорение log(g) = 2,55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Радиална скорост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rad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0 km/s</a:t>
            </a:r>
            <a:br>
              <a:rPr lang="de-DE" sz="1000" b="1" dirty="0">
                <a:latin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Определете останалите неизвестни звездни параметри за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използваната дължина на вълната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като използвате онлайн инструмента (първоначално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предположение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D0D9AC-4A3F-76A5-CEEB-78F9B9F61904}"/>
              </a:ext>
            </a:extLst>
          </p:cNvPr>
          <p:cNvSpPr txBox="1"/>
          <p:nvPr/>
        </p:nvSpPr>
        <p:spPr>
          <a:xfrm>
            <a:off x="618311" y="4301691"/>
            <a:ext cx="587562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3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Обърнете внимание на стойността, която програмата е определила за металичността. Сега задайте сами стойността за металичността и изпробвайте стойности между -4 и 0. (Оставете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mic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 , 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mac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и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sini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неопределени за тази и следващите задачи).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Как се променя спектърът при различните стойности на металичността?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Опитайте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сами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и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определете стойност за металичността, която е възможно най-точна. (Стойност, при която изчисленият спектър отговаря най-добре на измерените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данни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Извършете търсене в интернет по термина металичност и след това попълнете колоната "Металичност" в таблицата "Звездни параметри".</a:t>
            </a:r>
          </a:p>
          <a:p>
            <a:pPr marL="266700" lvl="1" indent="-228600">
              <a:buFont typeface="+mj-lt"/>
              <a:buAutoNum type="alphaLcParenR" startAt="3"/>
            </a:pP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508</ap:Words>
  <ap:Application>Microsoft Office PowerPoint</ap:Application>
  <ap:PresentationFormat>A4-Papier (210 x 297 mm)</ap:PresentationFormat>
  <ap:Paragraphs>17</ap:Paragraphs>
  <ap:Slides>1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Nexa Bold</vt:lpstr>
      <vt:lpstr>Open Sans</vt:lpstr>
      <vt:lpstr>Source Sans Pro</vt:lpstr>
      <vt:lpstr>Office</vt:lpstr>
      <vt:lpstr>Lithium abundance in old stars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creator>ms998392</dc:creator>
  <keywords>docId:B3BCA9EA2D12377591977A68C4B2CE6A</keywords>
  <lastModifiedBy>Hannes Nitsche</lastModifiedBy>
  <revision>643</revision>
  <dcterms:created xsi:type="dcterms:W3CDTF">2020-02-13T17:38:00.0000000Z</dcterms:created>
  <dcterms:modified xsi:type="dcterms:W3CDTF">2024-10-07T11:14:19.0000000Z</dcterms:modified>
</coreProperties>
</file>