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3"/>
  </p:notesMasterIdLst>
  <p:sldIdLst>
    <p:sldId id="268"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565"/>
    <a:srgbClr val="FF7979"/>
    <a:srgbClr val="FFCCCC"/>
    <a:srgbClr val="FF4343"/>
    <a:srgbClr val="CCECFF"/>
    <a:srgbClr val="F7F7F7"/>
    <a:srgbClr val="E7E7FF"/>
    <a:srgbClr val="CCCCFF"/>
    <a:srgbClr val="9966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63" autoAdjust="0"/>
    <p:restoredTop sz="96357" autoAdjust="0"/>
  </p:normalViewPr>
  <p:slideViewPr>
    <p:cSldViewPr snapToGrid="0">
      <p:cViewPr>
        <p:scale>
          <a:sx n="125" d="100"/>
          <a:sy n="125" d="100"/>
        </p:scale>
        <p:origin x="198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Úprava formátu hlavního textu</a:t>
            </a:r>
          </a:p>
          <a:p>
            <a:pPr lvl="1"/>
            <a:r>
              <a:rPr lang="de-DE"/>
              <a:t>Druhá úroveň</a:t>
            </a:r>
          </a:p>
          <a:p>
            <a:pPr lvl="2"/>
            <a:r>
              <a:rPr lang="de-DE"/>
              <a:t>Třetí úroveň</a:t>
            </a:r>
          </a:p>
          <a:p>
            <a:pPr lvl="3"/>
            <a:r>
              <a:rPr lang="de-DE"/>
              <a:t>Čtvrtá úroveň</a:t>
            </a:r>
          </a:p>
          <a:p>
            <a:pPr lvl="4"/>
            <a:r>
              <a:rPr lang="de-DE"/>
              <a:t>Pátá úroveň</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TITULEK / NÁZEV</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hyperlink" Target="http://websme.chetec-infra.eu/"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creativecommons.org/licenses/by-sa/4.0/" TargetMode="External"/><Relationship Id="rId4" Type="http://schemas.openxmlformats.org/officeDocument/2006/relationships/image" Target="../media/image2.png"/></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rPr>
              <a:t>Analýza dat pomocí </a:t>
            </a:r>
            <a:r>
              <a:rPr lang="de-DE" sz="1400" b="1" cap="none" dirty="0" err="1">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rPr>
              <a:t>WebSME</a:t>
            </a:r>
            <a:endParaRPr lang="de-DE" sz="1400" b="1" dirty="0">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62301"/>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Úkol 1 | Vodíková linka</a:t>
            </a:r>
          </a:p>
        </p:txBody>
      </p:sp>
      <p:sp>
        <p:nvSpPr>
          <p:cNvPr id="19" name="Textfeld 18">
            <a:extLst>
              <a:ext uri="{FF2B5EF4-FFF2-40B4-BE49-F238E27FC236}">
                <a16:creationId xmlns:a16="http://schemas.microsoft.com/office/drawing/2014/main" id="{8F49D0BC-903A-49E2-9D51-8A500F02CD99}"/>
              </a:ext>
            </a:extLst>
          </p:cNvPr>
          <p:cNvSpPr txBox="1"/>
          <p:nvPr/>
        </p:nvSpPr>
        <p:spPr>
          <a:xfrm>
            <a:off x="618311" y="1280897"/>
            <a:ext cx="5875621" cy="861774"/>
          </a:xfrm>
          <a:prstGeom prst="rect">
            <a:avLst/>
          </a:prstGeom>
          <a:noFill/>
        </p:spPr>
        <p:txBody>
          <a:bodyPr wrap="square" rtlCol="0">
            <a:spAutoFit/>
          </a:bodyPr>
          <a:lstStyle/>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Otevřete spektrum červeného obra ID7189 </a:t>
            </a:r>
            <a:r>
              <a:rPr lang="de-DE" sz="1000" b="1" dirty="0">
                <a:latin typeface="Source Sans Pro" panose="020B0503030403020204" pitchFamily="34" charset="0"/>
                <a:ea typeface="Source Sans Pro" panose="020B0503030403020204" pitchFamily="34" charset="0"/>
              </a:rPr>
              <a:t>RGB_7189.fits </a:t>
            </a:r>
            <a:r>
              <a:rPr lang="de-DE" sz="1000" dirty="0">
                <a:latin typeface="Source Sans Pro" panose="020B0503030403020204" pitchFamily="34" charset="0"/>
                <a:ea typeface="Source Sans Pro" panose="020B0503030403020204" pitchFamily="34" charset="0"/>
              </a:rPr>
              <a:t>v analytickém programu.</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hlinkClick r:id="rId2"/>
              </a:rPr>
              <a:t>http://websme.chetec-infra.eu/ </a:t>
            </a:r>
            <a:br>
              <a:rPr lang="de-DE" sz="1000" b="1"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Pomocí zobrazení spektra si prohlédněte jednotlivé absorpční čáry. Najděte čáru alfa vodíku (nejsilnější absorpční čáru ve spektru). Zobrazte ji s maximálním </a:t>
            </a:r>
            <a:r>
              <a:rPr lang="de-DE" sz="1000" dirty="0">
                <a:latin typeface="Source Sans Pro" panose="020B0503030403020204" pitchFamily="34" charset="0"/>
                <a:ea typeface="Source Sans Pro" panose="020B0503030403020204" pitchFamily="34" charset="0"/>
              </a:rPr>
              <a:t>rozsahem </a:t>
            </a:r>
            <a:r>
              <a:rPr lang="de-DE" sz="1000" dirty="0">
                <a:latin typeface="Source Sans Pro" panose="020B0503030403020204" pitchFamily="34" charset="0"/>
                <a:ea typeface="Source Sans Pro" panose="020B0503030403020204" pitchFamily="34" charset="0"/>
              </a:rPr>
              <a:t>vlnových délek </a:t>
            </a:r>
            <a:r>
              <a:rPr lang="de-DE" sz="1000" b="1" dirty="0">
                <a:latin typeface="Source Sans Pro" panose="020B0503030403020204" pitchFamily="34" charset="0"/>
                <a:ea typeface="Source Sans Pro" panose="020B0503030403020204" pitchFamily="34" charset="0"/>
              </a:rPr>
              <a:t>15 Å</a:t>
            </a:r>
            <a:r>
              <a:rPr lang="de-DE" sz="1000" dirty="0">
                <a:latin typeface="Source Sans Pro" panose="020B0503030403020204" pitchFamily="34" charset="0"/>
                <a:ea typeface="Source Sans Pro" panose="020B0503030403020204" pitchFamily="34" charset="0"/>
              </a:rPr>
              <a:t>. Tento rozsah vlnových délek použijte pro další analýzu.</a:t>
            </a:r>
            <a:endParaRPr lang="de-DE" sz="700" dirty="0">
              <a:latin typeface="Source Sans Pro" panose="020B0503030403020204" pitchFamily="34" charset="0"/>
              <a:ea typeface="Source Sans Pro" panose="020B0503030403020204" pitchFamily="34" charset="0"/>
            </a:endParaRPr>
          </a:p>
        </p:txBody>
      </p:sp>
      <p:sp>
        <p:nvSpPr>
          <p:cNvPr id="15" name="Titel 2">
            <a:extLst>
              <a:ext uri="{FF2B5EF4-FFF2-40B4-BE49-F238E27FC236}">
                <a16:creationId xmlns:a16="http://schemas.microsoft.com/office/drawing/2014/main" id="{E02C2C73-D21A-60DC-4BD5-D5704CC83B0B}"/>
              </a:ext>
            </a:extLst>
          </p:cNvPr>
          <p:cNvSpPr>
            <a:spLocks noGrp="1"/>
          </p:cNvSpPr>
          <p:nvPr>
            <p:ph type="title"/>
          </p:nvPr>
        </p:nvSpPr>
        <p:spPr>
          <a:xfrm>
            <a:off x="618312" y="604851"/>
            <a:ext cx="5768201" cy="321178"/>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Množství lithia ve starých hvězdách</a:t>
            </a:r>
          </a:p>
        </p:txBody>
      </p:sp>
      <p:pic>
        <p:nvPicPr>
          <p:cNvPr id="16" name="Picture 2">
            <a:extLst>
              <a:ext uri="{FF2B5EF4-FFF2-40B4-BE49-F238E27FC236}">
                <a16:creationId xmlns:a16="http://schemas.microsoft.com/office/drawing/2014/main" id="{A6A58095-1366-D1DB-B94F-0B040D1AAF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Icon CC BY SA">
            <a:extLst>
              <a:ext uri="{FF2B5EF4-FFF2-40B4-BE49-F238E27FC236}">
                <a16:creationId xmlns:a16="http://schemas.microsoft.com/office/drawing/2014/main" id="{12D9E10B-2185-0983-F725-60D43325EB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8" name="Textfeld 17">
            <a:extLst>
              <a:ext uri="{FF2B5EF4-FFF2-40B4-BE49-F238E27FC236}">
                <a16:creationId xmlns:a16="http://schemas.microsoft.com/office/drawing/2014/main" id="{72716C04-9E1F-2AA0-A608-8BF71700885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Materiály vytvořené Hannesem Nitschem</a:t>
            </a:r>
            <a:br>
              <a:rPr lang="en-GB" sz="600" dirty="0">
                <a:solidFill>
                  <a:schemeClr val="bg1"/>
                </a:solidFill>
              </a:rPr>
            </a:br>
            <a:r>
              <a:rPr lang="en-GB" sz="600" dirty="0">
                <a:solidFill>
                  <a:schemeClr val="bg1"/>
                </a:solidFill>
                <a:hlinkClick r:id="rId5"/>
              </a:rPr>
              <a:t>Creative Commons </a:t>
            </a:r>
            <a:r>
              <a:rPr lang="en-GB" sz="600" dirty="0" err="1">
                <a:solidFill>
                  <a:schemeClr val="bg1"/>
                </a:solidFill>
                <a:hlinkClick r:id="rId5"/>
              </a:rPr>
              <a:t>Uveďte autora-ShareAlike </a:t>
            </a:r>
            <a:r>
              <a:rPr lang="en-GB" sz="600" dirty="0">
                <a:solidFill>
                  <a:schemeClr val="bg1"/>
                </a:solidFill>
                <a:hlinkClick r:id="rId5"/>
              </a:rPr>
              <a:t>4.0 International (CC-BY-SA 4</a:t>
            </a:r>
            <a:r>
              <a:rPr lang="en-GB" sz="600" dirty="0">
                <a:solidFill>
                  <a:schemeClr val="bg1"/>
                </a:solidFill>
              </a:rPr>
              <a:t>.</a:t>
            </a:r>
            <a:r>
              <a:rPr lang="en-GB" sz="600" dirty="0">
                <a:solidFill>
                  <a:schemeClr val="bg1"/>
                </a:solidFill>
                <a:hlinkClick r:id="rId5"/>
              </a:rPr>
              <a:t>0) </a:t>
            </a:r>
          </a:p>
        </p:txBody>
      </p:sp>
      <p:pic>
        <p:nvPicPr>
          <p:cNvPr id="24" name="Picture 6">
            <a:extLst>
              <a:ext uri="{FF2B5EF4-FFF2-40B4-BE49-F238E27FC236}">
                <a16:creationId xmlns:a16="http://schemas.microsoft.com/office/drawing/2014/main" id="{4C0EE293-5522-649E-9AC3-301E1CFFCF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7ABB2E37-7984-88AC-47BD-000B48CA458A}"/>
              </a:ext>
            </a:extLst>
          </p:cNvPr>
          <p:cNvSpPr txBox="1"/>
          <p:nvPr/>
        </p:nvSpPr>
        <p:spPr>
          <a:xfrm>
            <a:off x="623075" y="5849307"/>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Úkol 2 | Vápníkové linky</a:t>
            </a:r>
          </a:p>
        </p:txBody>
      </p:sp>
      <p:sp>
        <p:nvSpPr>
          <p:cNvPr id="4" name="Textfeld 3">
            <a:extLst>
              <a:ext uri="{FF2B5EF4-FFF2-40B4-BE49-F238E27FC236}">
                <a16:creationId xmlns:a16="http://schemas.microsoft.com/office/drawing/2014/main" id="{4208DE56-EEA5-DA73-235D-D30A8E34D1AB}"/>
              </a:ext>
            </a:extLst>
          </p:cNvPr>
          <p:cNvSpPr txBox="1"/>
          <p:nvPr/>
        </p:nvSpPr>
        <p:spPr>
          <a:xfrm>
            <a:off x="632826" y="6099657"/>
            <a:ext cx="5861106" cy="1323439"/>
          </a:xfrm>
          <a:prstGeom prst="rect">
            <a:avLst/>
          </a:prstGeom>
          <a:noFill/>
        </p:spPr>
        <p:txBody>
          <a:bodyPr wrap="square" rtlCol="0">
            <a:spAutoFit/>
          </a:bodyPr>
          <a:lstStyle/>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Nyní zobrazte rozsah 6160 - 6175 Å (čáry vápníku). Použijte metalicitu, kterou jste určili. Jste spokojeni se shodou? Pokud ne, upravte svou hodnotu metalicity.</a:t>
            </a:r>
            <a:br>
              <a:rPr lang="de-DE" sz="1000" dirty="0">
                <a:latin typeface="Source Sans Pro" panose="020B0503030403020204" pitchFamily="34" charset="0"/>
                <a:ea typeface="Source Sans Pro" panose="020B0503030403020204" pitchFamily="34" charset="0"/>
              </a:rPr>
            </a:br>
            <a:endParaRPr lang="de-DE" sz="1000" dirty="0">
              <a:latin typeface="Source Sans Pro" panose="020B0503030403020204" pitchFamily="34" charset="0"/>
              <a:ea typeface="Source Sans Pro" panose="020B0503030403020204" pitchFamily="34" charset="0"/>
            </a:endParaRPr>
          </a:p>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Nyní změňte hodnoty </a:t>
            </a:r>
            <a:r>
              <a:rPr lang="de-DE" sz="1000" dirty="0" err="1">
                <a:latin typeface="Source Sans Pro" panose="020B0503030403020204" pitchFamily="34" charset="0"/>
                <a:ea typeface="Source Sans Pro" panose="020B0503030403020204" pitchFamily="34" charset="0"/>
              </a:rPr>
              <a:t>vrad</a:t>
            </a:r>
            <a:r>
              <a:rPr lang="de-DE" sz="1000" dirty="0">
                <a:latin typeface="Source Sans Pro" panose="020B0503030403020204" pitchFamily="34" charset="0"/>
                <a:ea typeface="Source Sans Pro" panose="020B0503030403020204" pitchFamily="34" charset="0"/>
              </a:rPr>
              <a:t>, </a:t>
            </a:r>
            <a:r>
              <a:rPr lang="de-DE" sz="1000" dirty="0" err="1">
                <a:latin typeface="Source Sans Pro" panose="020B0503030403020204" pitchFamily="34" charset="0"/>
                <a:ea typeface="Source Sans Pro" panose="020B0503030403020204" pitchFamily="34" charset="0"/>
              </a:rPr>
              <a:t>Teff </a:t>
            </a:r>
            <a:r>
              <a:rPr lang="de-DE" sz="1000" dirty="0">
                <a:latin typeface="Source Sans Pro" panose="020B0503030403020204" pitchFamily="34" charset="0"/>
                <a:ea typeface="Source Sans Pro" panose="020B0503030403020204" pitchFamily="34" charset="0"/>
              </a:rPr>
              <a:t>a log(g) a zjistěte, jak ovlivňují spektrum. Vyplňte sloupce v tabulce "Hvězdné parametry" (v případě potřeby vyhledejte informace na internetu).</a:t>
            </a:r>
            <a:br>
              <a:rPr lang="de-DE" sz="1000" dirty="0">
                <a:latin typeface="Source Sans Pro" panose="020B0503030403020204" pitchFamily="34" charset="0"/>
                <a:ea typeface="Source Sans Pro" panose="020B0503030403020204" pitchFamily="34" charset="0"/>
              </a:rPr>
            </a:br>
            <a:endParaRPr lang="de-DE" sz="1000" dirty="0">
              <a:latin typeface="Source Sans Pro" panose="020B0503030403020204" pitchFamily="34" charset="0"/>
              <a:ea typeface="Source Sans Pro" panose="020B0503030403020204" pitchFamily="34" charset="0"/>
            </a:endParaRPr>
          </a:p>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Jakmile jste se spektrem spokojeni, určete pro tuto oblast množství vápníku. Své hodnoty zadejte </a:t>
            </a:r>
            <a:r>
              <a:rPr lang="de-DE" sz="1000" dirty="0">
                <a:latin typeface="Source Sans Pro" panose="020B0503030403020204" pitchFamily="34" charset="0"/>
                <a:ea typeface="Source Sans Pro" panose="020B0503030403020204" pitchFamily="34" charset="0"/>
              </a:rPr>
              <a:t>do tabulky </a:t>
            </a:r>
            <a:r>
              <a:rPr lang="de-DE" sz="1000" dirty="0" err="1">
                <a:latin typeface="Source Sans Pro" panose="020B0503030403020204" pitchFamily="34" charset="0"/>
                <a:ea typeface="Source Sans Pro" panose="020B0503030403020204" pitchFamily="34" charset="0"/>
              </a:rPr>
              <a:t>měření </a:t>
            </a:r>
            <a:r>
              <a:rPr lang="de-DE" sz="1000" dirty="0">
                <a:latin typeface="Source Sans Pro" panose="020B0503030403020204" pitchFamily="34" charset="0"/>
                <a:ea typeface="Source Sans Pro" panose="020B0503030403020204" pitchFamily="34" charset="0"/>
              </a:rPr>
              <a:t>"Calcium measurement" (Měření vápníku) na online tabuli.</a:t>
            </a:r>
          </a:p>
        </p:txBody>
      </p:sp>
      <p:sp>
        <p:nvSpPr>
          <p:cNvPr id="5" name="Textfeld 4">
            <a:extLst>
              <a:ext uri="{FF2B5EF4-FFF2-40B4-BE49-F238E27FC236}">
                <a16:creationId xmlns:a16="http://schemas.microsoft.com/office/drawing/2014/main" id="{D34C532B-5CD4-441C-E816-CB900984C98D}"/>
              </a:ext>
            </a:extLst>
          </p:cNvPr>
          <p:cNvSpPr txBox="1"/>
          <p:nvPr/>
        </p:nvSpPr>
        <p:spPr>
          <a:xfrm>
            <a:off x="652148" y="7706614"/>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Úkol 3 | </a:t>
            </a:r>
            <a:r>
              <a:rPr lang="de-DE" sz="1200" b="1" dirty="0" err="1">
                <a:latin typeface="Source Sans Pro" panose="020B0503030403020204" pitchFamily="34" charset="0"/>
                <a:ea typeface="Source Sans Pro" panose="020B0503030403020204" pitchFamily="34" charset="0"/>
              </a:rPr>
              <a:t>Množství </a:t>
            </a:r>
            <a:r>
              <a:rPr lang="de-DE" sz="1200" b="1" dirty="0">
                <a:latin typeface="Source Sans Pro" panose="020B0503030403020204" pitchFamily="34" charset="0"/>
                <a:ea typeface="Source Sans Pro" panose="020B0503030403020204" pitchFamily="34" charset="0"/>
              </a:rPr>
              <a:t>lithia</a:t>
            </a:r>
            <a:endParaRPr lang="de-DE" sz="1200" b="1" dirty="0">
              <a:latin typeface="Source Sans Pro" panose="020B0503030403020204" pitchFamily="34" charset="0"/>
              <a:ea typeface="Source Sans Pro" panose="020B0503030403020204" pitchFamily="34" charset="0"/>
            </a:endParaRPr>
          </a:p>
        </p:txBody>
      </p:sp>
      <p:sp>
        <p:nvSpPr>
          <p:cNvPr id="6" name="Textfeld 5">
            <a:extLst>
              <a:ext uri="{FF2B5EF4-FFF2-40B4-BE49-F238E27FC236}">
                <a16:creationId xmlns:a16="http://schemas.microsoft.com/office/drawing/2014/main" id="{25D3469E-292F-913C-15EB-71B0157809CE}"/>
              </a:ext>
            </a:extLst>
          </p:cNvPr>
          <p:cNvSpPr txBox="1"/>
          <p:nvPr/>
        </p:nvSpPr>
        <p:spPr>
          <a:xfrm>
            <a:off x="661898" y="7956964"/>
            <a:ext cx="5832034" cy="1169551"/>
          </a:xfrm>
          <a:prstGeom prst="rect">
            <a:avLst/>
          </a:prstGeom>
          <a:noFill/>
        </p:spPr>
        <p:txBody>
          <a:bodyPr wrap="square" rtlCol="0">
            <a:spAutoFit/>
          </a:bodyPr>
          <a:lstStyle/>
          <a:p>
            <a:pPr marL="38100" lvl="1"/>
            <a:r>
              <a:rPr lang="de-DE" sz="1000" dirty="0">
                <a:latin typeface="Source Sans Pro" panose="020B0503030403020204" pitchFamily="34" charset="0"/>
                <a:ea typeface="Source Sans Pro" panose="020B0503030403020204" pitchFamily="34" charset="0"/>
              </a:rPr>
              <a:t>Určete hvězdné parametry a množství lithia pro přiřazené hvězdy a poté je zadejte do tabulky "Měření lithia". Vezměte prosím na vědomí:</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K </a:t>
            </a:r>
            <a:r>
              <a:rPr lang="de-DE" sz="1000" dirty="0">
                <a:latin typeface="Source Sans Pro" panose="020B0503030403020204" pitchFamily="34" charset="0"/>
                <a:ea typeface="Source Sans Pro" panose="020B0503030403020204" pitchFamily="34" charset="0"/>
              </a:rPr>
              <a:t>určení množství lithia </a:t>
            </a:r>
            <a:r>
              <a:rPr lang="de-DE" sz="1000" dirty="0">
                <a:latin typeface="Source Sans Pro" panose="020B0503030403020204" pitchFamily="34" charset="0"/>
                <a:ea typeface="Source Sans Pro" panose="020B0503030403020204" pitchFamily="34" charset="0"/>
              </a:rPr>
              <a:t>použijte pouze čáry </a:t>
            </a:r>
            <a:r>
              <a:rPr lang="de-DE" sz="1000" b="1" dirty="0">
                <a:latin typeface="Source Sans Pro" panose="020B0503030403020204" pitchFamily="34" charset="0"/>
                <a:ea typeface="Source Sans Pro" panose="020B0503030403020204" pitchFamily="34" charset="0"/>
              </a:rPr>
              <a:t>6707,76 Å a 6707,91 Å. </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K určení parametrů před měřením lithia použijte linii vodíku nebo jiné oblasti se silnými liniemi. Linie lithia je obvykle velmi slabá. To znamená, že pro přesné měření je třeba dobře určit parametry.</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Pro lithiovou linku pracujte s rozsahem vlnových délek max. 3 Å.</a:t>
            </a:r>
          </a:p>
        </p:txBody>
      </p:sp>
      <p:pic>
        <p:nvPicPr>
          <p:cNvPr id="9" name="Grafik 8">
            <a:extLst>
              <a:ext uri="{FF2B5EF4-FFF2-40B4-BE49-F238E27FC236}">
                <a16:creationId xmlns:a16="http://schemas.microsoft.com/office/drawing/2014/main" id="{48837DBF-00C9-C905-4E2A-69182C33D9DE}"/>
              </a:ext>
            </a:extLst>
          </p:cNvPr>
          <p:cNvPicPr>
            <a:picLocks noChangeAspect="1"/>
          </p:cNvPicPr>
          <p:nvPr/>
        </p:nvPicPr>
        <p:blipFill rotWithShape="1">
          <a:blip r:embed="rId7"/>
          <a:srcRect r="6047"/>
          <a:stretch/>
        </p:blipFill>
        <p:spPr>
          <a:xfrm>
            <a:off x="3288719" y="2346557"/>
            <a:ext cx="3068886" cy="1614375"/>
          </a:xfrm>
          <a:prstGeom prst="rect">
            <a:avLst/>
          </a:prstGeom>
        </p:spPr>
      </p:pic>
      <p:sp>
        <p:nvSpPr>
          <p:cNvPr id="10" name="Textfeld 9">
            <a:extLst>
              <a:ext uri="{FF2B5EF4-FFF2-40B4-BE49-F238E27FC236}">
                <a16:creationId xmlns:a16="http://schemas.microsoft.com/office/drawing/2014/main" id="{5437F2C6-0542-FAC9-7569-FC7E7B92E1BE}"/>
              </a:ext>
            </a:extLst>
          </p:cNvPr>
          <p:cNvSpPr txBox="1"/>
          <p:nvPr/>
        </p:nvSpPr>
        <p:spPr>
          <a:xfrm>
            <a:off x="3356694" y="3941246"/>
            <a:ext cx="2932936" cy="230832"/>
          </a:xfrm>
          <a:prstGeom prst="rect">
            <a:avLst/>
          </a:prstGeom>
          <a:noFill/>
        </p:spPr>
        <p:txBody>
          <a:bodyPr wrap="square" rtlCol="0">
            <a:spAutoFit/>
          </a:bodyPr>
          <a:lstStyle/>
          <a:p>
            <a:pPr algn="ctr"/>
            <a:r>
              <a:rPr lang="de-DE" sz="900" dirty="0">
                <a:latin typeface="Source Sans Pro" panose="020B0503030403020204" pitchFamily="34" charset="0"/>
                <a:ea typeface="Source Sans Pro" panose="020B0503030403020204" pitchFamily="34" charset="0"/>
              </a:rPr>
              <a:t>Obr: Shoda čáry vodíku s </a:t>
            </a:r>
            <a:r>
              <a:rPr lang="de-DE" sz="900" dirty="0" err="1">
                <a:latin typeface="Source Sans Pro" panose="020B0503030403020204" pitchFamily="34" charset="0"/>
                <a:ea typeface="Source Sans Pro" panose="020B0503030403020204" pitchFamily="34" charset="0"/>
              </a:rPr>
              <a:t>monh </a:t>
            </a:r>
            <a:r>
              <a:rPr lang="de-DE" sz="900" dirty="0">
                <a:latin typeface="Source Sans Pro" panose="020B0503030403020204" pitchFamily="34" charset="0"/>
                <a:ea typeface="Source Sans Pro" panose="020B0503030403020204" pitchFamily="34" charset="0"/>
              </a:rPr>
              <a:t>= -1,25</a:t>
            </a:r>
          </a:p>
        </p:txBody>
      </p:sp>
      <p:sp>
        <p:nvSpPr>
          <p:cNvPr id="2" name="Textfeld 1">
            <a:extLst>
              <a:ext uri="{FF2B5EF4-FFF2-40B4-BE49-F238E27FC236}">
                <a16:creationId xmlns:a16="http://schemas.microsoft.com/office/drawing/2014/main" id="{AA9C3A70-6D71-193A-39B3-25303332CC7F}"/>
              </a:ext>
            </a:extLst>
          </p:cNvPr>
          <p:cNvSpPr txBox="1"/>
          <p:nvPr/>
        </p:nvSpPr>
        <p:spPr>
          <a:xfrm>
            <a:off x="618311" y="2318605"/>
            <a:ext cx="2670408" cy="1477328"/>
          </a:xfrm>
          <a:prstGeom prst="rect">
            <a:avLst/>
          </a:prstGeom>
          <a:noFill/>
        </p:spPr>
        <p:txBody>
          <a:bodyPr wrap="square" rtlCol="0">
            <a:spAutoFit/>
          </a:bodyPr>
          <a:lstStyle/>
          <a:p>
            <a:pPr marL="266700" lvl="1" indent="-228600">
              <a:buFont typeface="+mj-lt"/>
              <a:buAutoNum type="alphaLcParenR" startAt="2"/>
            </a:pPr>
            <a:r>
              <a:rPr lang="de-DE" sz="1000" dirty="0">
                <a:latin typeface="Source Sans Pro" panose="020B0503030403020204" pitchFamily="34" charset="0"/>
                <a:ea typeface="Source Sans Pro" panose="020B0503030403020204" pitchFamily="34" charset="0"/>
              </a:rPr>
              <a:t>Pro </a:t>
            </a:r>
            <a:r>
              <a:rPr lang="de-DE" sz="1000" dirty="0" err="1">
                <a:latin typeface="Source Sans Pro" panose="020B0503030403020204" pitchFamily="34" charset="0"/>
                <a:ea typeface="Source Sans Pro" panose="020B0503030403020204" pitchFamily="34" charset="0"/>
              </a:rPr>
              <a:t>hvězdu </a:t>
            </a:r>
            <a:r>
              <a:rPr lang="de-DE" sz="1000" dirty="0">
                <a:latin typeface="Source Sans Pro" panose="020B0503030403020204" pitchFamily="34" charset="0"/>
                <a:ea typeface="Source Sans Pro" panose="020B0503030403020204" pitchFamily="34" charset="0"/>
              </a:rPr>
              <a:t>byly stanoveny následující parametry</a:t>
            </a:r>
            <a:r>
              <a:rPr lang="de-DE" sz="1000" dirty="0">
                <a:latin typeface="Source Sans Pro" panose="020B0503030403020204" pitchFamily="34" charset="0"/>
                <a:ea typeface="Source Sans Pro" panose="020B0503030403020204" pitchFamily="34" charset="0"/>
              </a:rPr>
              <a:t>:</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Teplota </a:t>
            </a:r>
            <a:r>
              <a:rPr lang="de-DE" sz="1000" b="1" dirty="0" err="1">
                <a:latin typeface="Source Sans Pro" panose="020B0503030403020204" pitchFamily="34" charset="0"/>
                <a:ea typeface="Source Sans Pro" panose="020B0503030403020204" pitchFamily="34" charset="0"/>
              </a:rPr>
              <a:t>T</a:t>
            </a:r>
            <a:r>
              <a:rPr lang="de-DE" sz="1000" b="1" baseline="-25000" dirty="0" err="1">
                <a:latin typeface="Source Sans Pro" panose="020B0503030403020204" pitchFamily="34" charset="0"/>
                <a:ea typeface="Source Sans Pro" panose="020B0503030403020204" pitchFamily="34" charset="0"/>
              </a:rPr>
              <a:t>eff</a:t>
            </a:r>
            <a:r>
              <a:rPr lang="de-DE" sz="1000" b="1" dirty="0">
                <a:latin typeface="Source Sans Pro" panose="020B0503030403020204" pitchFamily="34" charset="0"/>
                <a:ea typeface="Source Sans Pro" panose="020B0503030403020204" pitchFamily="34" charset="0"/>
              </a:rPr>
              <a:t> = 5100 K</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gravitační zrychlení log(g) = 2,55</a:t>
            </a:r>
            <a:br>
              <a:rPr lang="de-DE" sz="1000" b="1"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radiální rychlost </a:t>
            </a:r>
            <a:r>
              <a:rPr lang="de-DE" sz="1000" b="1" dirty="0" err="1">
                <a:latin typeface="Source Sans Pro" panose="020B0503030403020204" pitchFamily="34" charset="0"/>
                <a:ea typeface="Source Sans Pro" panose="020B0503030403020204" pitchFamily="34" charset="0"/>
              </a:rPr>
              <a:t>v</a:t>
            </a:r>
            <a:r>
              <a:rPr lang="de-DE" sz="1000" b="1" baseline="-25000" dirty="0" err="1">
                <a:latin typeface="Source Sans Pro" panose="020B0503030403020204" pitchFamily="34" charset="0"/>
                <a:ea typeface="Source Sans Pro" panose="020B0503030403020204" pitchFamily="34" charset="0"/>
              </a:rPr>
              <a:t>rad</a:t>
            </a:r>
            <a:r>
              <a:rPr lang="de-DE" sz="1000" b="1" dirty="0">
                <a:latin typeface="Source Sans Pro" panose="020B0503030403020204" pitchFamily="34" charset="0"/>
                <a:ea typeface="Source Sans Pro" panose="020B0503030403020204" pitchFamily="34" charset="0"/>
              </a:rPr>
              <a:t> = 0 km/s</a:t>
            </a:r>
            <a:br>
              <a:rPr lang="de-DE" sz="1000" b="1" dirty="0">
                <a:latin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Určete zbývající neznámé hvězdné parametry pro hvězdu</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vlnových délek</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pomocí online nástroje (počáteční </a:t>
            </a:r>
            <a:r>
              <a:rPr lang="de-DE" sz="1000" dirty="0" err="1">
                <a:latin typeface="Source Sans Pro" panose="020B0503030403020204" pitchFamily="34" charset="0"/>
                <a:ea typeface="Source Sans Pro" panose="020B0503030403020204" pitchFamily="34" charset="0"/>
              </a:rPr>
              <a:t>odhad)</a:t>
            </a:r>
            <a:r>
              <a:rPr lang="de-DE" sz="1000" dirty="0">
                <a:latin typeface="Source Sans Pro" panose="020B0503030403020204" pitchFamily="34" charset="0"/>
                <a:ea typeface="Source Sans Pro" panose="020B0503030403020204" pitchFamily="34" charset="0"/>
              </a:rPr>
              <a:t>.</a:t>
            </a:r>
          </a:p>
        </p:txBody>
      </p:sp>
      <p:sp>
        <p:nvSpPr>
          <p:cNvPr id="7" name="Textfeld 6">
            <a:extLst>
              <a:ext uri="{FF2B5EF4-FFF2-40B4-BE49-F238E27FC236}">
                <a16:creationId xmlns:a16="http://schemas.microsoft.com/office/drawing/2014/main" id="{EBD0D9AC-4A3F-76A5-CEEB-78F9B9F61904}"/>
              </a:ext>
            </a:extLst>
          </p:cNvPr>
          <p:cNvSpPr txBox="1"/>
          <p:nvPr/>
        </p:nvSpPr>
        <p:spPr>
          <a:xfrm>
            <a:off x="618311" y="4301691"/>
            <a:ext cx="5875621" cy="1431161"/>
          </a:xfrm>
          <a:prstGeom prst="rect">
            <a:avLst/>
          </a:prstGeom>
          <a:noFill/>
        </p:spPr>
        <p:txBody>
          <a:bodyPr wrap="square" rtlCol="0">
            <a:spAutoFit/>
          </a:bodyPr>
          <a:lstStyle/>
          <a:p>
            <a:pPr marL="266700" lvl="1" indent="-228600">
              <a:buFont typeface="+mj-lt"/>
              <a:buAutoNum type="alphaLcParenR" startAt="3"/>
            </a:pPr>
            <a:r>
              <a:rPr lang="de-DE" sz="1000" dirty="0">
                <a:latin typeface="Source Sans Pro" panose="020B0503030403020204" pitchFamily="34" charset="0"/>
                <a:ea typeface="Source Sans Pro" panose="020B0503030403020204" pitchFamily="34" charset="0"/>
              </a:rPr>
              <a:t>Všimněte si hodnoty, kterou program určil pro metalicitu. Nyní nastavte hodnotu metalicity sami a vyzkoušejte hodnoty mezi -4 a 0. (</a:t>
            </a:r>
            <a:r>
              <a:rPr lang="de-DE" sz="1000" dirty="0">
                <a:latin typeface="Source Sans Pro" panose="020B0503030403020204" pitchFamily="34" charset="0"/>
                <a:ea typeface="Source Sans Pro" panose="020B0503030403020204" pitchFamily="34" charset="0"/>
              </a:rPr>
              <a:t>Pro tuto a následující úlohu </a:t>
            </a:r>
            <a:r>
              <a:rPr lang="de-DE" sz="1000" dirty="0">
                <a:latin typeface="Source Sans Pro" panose="020B0503030403020204" pitchFamily="34" charset="0"/>
                <a:ea typeface="Source Sans Pro" panose="020B0503030403020204" pitchFamily="34" charset="0"/>
              </a:rPr>
              <a:t>ponechte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mic</a:t>
            </a:r>
            <a:r>
              <a:rPr lang="de-DE" sz="1000" dirty="0" err="1">
                <a:latin typeface="Source Sans Pro" panose="020B0503030403020204" pitchFamily="34" charset="0"/>
                <a:ea typeface="Source Sans Pro" panose="020B0503030403020204" pitchFamily="34" charset="0"/>
              </a:rPr>
              <a:t> , v</a:t>
            </a:r>
            <a:r>
              <a:rPr lang="de-DE" sz="1000" baseline="-25000" dirty="0" err="1">
                <a:latin typeface="Source Sans Pro" panose="020B0503030403020204" pitchFamily="34" charset="0"/>
                <a:ea typeface="Source Sans Pro" panose="020B0503030403020204" pitchFamily="34" charset="0"/>
              </a:rPr>
              <a:t>mac</a:t>
            </a:r>
            <a:r>
              <a:rPr lang="de-DE" sz="1000" dirty="0">
                <a:latin typeface="Source Sans Pro" panose="020B0503030403020204" pitchFamily="34" charset="0"/>
                <a:ea typeface="Source Sans Pro" panose="020B0503030403020204" pitchFamily="34" charset="0"/>
              </a:rPr>
              <a:t> a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sini</a:t>
            </a:r>
            <a:r>
              <a:rPr lang="de-DE" sz="1000" dirty="0">
                <a:latin typeface="Source Sans Pro" panose="020B0503030403020204" pitchFamily="34" charset="0"/>
                <a:ea typeface="Source Sans Pro" panose="020B0503030403020204" pitchFamily="34" charset="0"/>
              </a:rPr>
              <a:t> nedefinované).</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Jak se mění spektrum při různých hodnotách metalicity? Vyzkoušejte si </a:t>
            </a:r>
            <a:r>
              <a:rPr lang="de-DE" sz="1000" dirty="0" err="1">
                <a:latin typeface="Source Sans Pro" panose="020B0503030403020204" pitchFamily="34" charset="0"/>
                <a:ea typeface="Source Sans Pro" panose="020B0503030403020204" pitchFamily="34" charset="0"/>
              </a:rPr>
              <a:t>to </a:t>
            </a:r>
            <a:r>
              <a:rPr lang="de-DE" sz="1000" dirty="0" err="1">
                <a:latin typeface="Source Sans Pro" panose="020B0503030403020204" pitchFamily="34" charset="0"/>
                <a:ea typeface="Source Sans Pro" panose="020B0503030403020204" pitchFamily="34" charset="0"/>
              </a:rPr>
              <a:t>sami </a:t>
            </a:r>
            <a:r>
              <a:rPr lang="de-DE" sz="1000" dirty="0">
                <a:latin typeface="Source Sans Pro" panose="020B0503030403020204" pitchFamily="34" charset="0"/>
                <a:ea typeface="Source Sans Pro" panose="020B0503030403020204" pitchFamily="34" charset="0"/>
              </a:rPr>
              <a:t>a</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určete co nejpřesnější hodnotu metalicity. (Hodnota, při které vypočtené spektrum nejlépe odpovídá naměřeným </a:t>
            </a:r>
            <a:r>
              <a:rPr lang="de-DE" sz="1000" dirty="0" err="1">
                <a:latin typeface="Source Sans Pro" panose="020B0503030403020204" pitchFamily="34" charset="0"/>
                <a:ea typeface="Source Sans Pro" panose="020B0503030403020204" pitchFamily="34" charset="0"/>
              </a:rPr>
              <a:t>datům</a:t>
            </a:r>
            <a:r>
              <a:rPr lang="de-DE" sz="1000" dirty="0">
                <a:latin typeface="Source Sans Pro" panose="020B0503030403020204" pitchFamily="34" charset="0"/>
                <a:ea typeface="Source Sans Pro" panose="020B0503030403020204" pitchFamily="34" charset="0"/>
              </a:rPr>
              <a:t>).</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Proveďte internetové vyhledávání pojmu metalicita a poté vyplňte sloupec Metalicita v tabulce "Hvězdné parametry".</a:t>
            </a:r>
          </a:p>
          <a:p>
            <a:pPr marL="266700" lvl="1" indent="-228600">
              <a:buFont typeface="+mj-lt"/>
              <a:buAutoNum type="alphaLcParenR" startAt="3"/>
            </a:pPr>
            <a:endParaRPr lang="de-DE" sz="7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76844848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Template>Office Theme</ap:Template>
  <ap:TotalTime>0</ap:TotalTime>
  <ap:Words>508</ap:Words>
  <ap:Application>Microsoft Office PowerPoint</ap:Application>
  <ap:PresentationFormat>A4-Papier (210 x 297 mm)</ap:PresentationFormat>
  <ap:Paragraphs>17</ap:Paragraphs>
  <ap:Slides>1</ap:Slides>
  <ap:Notes>0</ap:Notes>
  <ap:HiddenSlides>0</ap:HiddenSlides>
  <ap:MMClips>0</ap:MMClips>
  <ap:ScaleCrop>false</ap:ScaleCrop>
  <ap:HeadingPairs>
    <vt:vector baseType="variant" size="6">
      <vt:variant>
        <vt:lpstr>Verwendete Schriftarten</vt:lpstr>
      </vt:variant>
      <vt:variant>
        <vt:i4>5</vt:i4>
      </vt:variant>
      <vt:variant>
        <vt:lpstr>Design</vt:lpstr>
      </vt:variant>
      <vt:variant>
        <vt:i4>1</vt:i4>
      </vt:variant>
      <vt:variant>
        <vt:lpstr>Folientitel</vt:lpstr>
      </vt:variant>
      <vt:variant>
        <vt:i4>1</vt:i4>
      </vt:variant>
    </vt:vector>
  </ap:HeadingPairs>
  <ap:TitlesOfParts>
    <vt:vector baseType="lpstr" size="7">
      <vt:lpstr>Arial</vt:lpstr>
      <vt:lpstr>Calibri</vt:lpstr>
      <vt:lpstr>Nexa Bold</vt:lpstr>
      <vt:lpstr>Open Sans</vt:lpstr>
      <vt:lpstr>Source Sans Pro</vt:lpstr>
      <vt:lpstr>Office</vt:lpstr>
      <vt:lpstr>Lithium abundance in old stars</vt:lpstr>
    </vt:vector>
  </ap:TitlesOfParts>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PowerPoint-Präsentation</dc:title>
  <dc:creator>ms998392</dc:creator>
  <keywords>docId:5B08D4A02BE55ED7F6B1D9312E92EDDD</keywords>
  <lastModifiedBy>Hannes Nitsche</lastModifiedBy>
  <revision>643</revision>
  <dcterms:created xsi:type="dcterms:W3CDTF">2020-02-13T17:38:00.0000000Z</dcterms:created>
  <dcterms:modified xsi:type="dcterms:W3CDTF">2024-10-07T11:14:19.0000000Z</dcterms:modified>
</coreProperties>
</file>