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3"/>
  </p:notesMasterIdLst>
  <p:sldIdLst>
    <p:sldId id="268"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565"/>
    <a:srgbClr val="FF7979"/>
    <a:srgbClr val="FFCCCC"/>
    <a:srgbClr val="FF4343"/>
    <a:srgbClr val="CCECFF"/>
    <a:srgbClr val="F7F7F7"/>
    <a:srgbClr val="E7E7FF"/>
    <a:srgbClr val="CCCCFF"/>
    <a:srgbClr val="9966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63" autoAdjust="0"/>
    <p:restoredTop sz="96357" autoAdjust="0"/>
  </p:normalViewPr>
  <p:slideViewPr>
    <p:cSldViewPr snapToGrid="0">
      <p:cViewPr>
        <p:scale>
          <a:sx n="200" d="100"/>
          <a:sy n="200" d="100"/>
        </p:scale>
        <p:origin x="360" y="-3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hyperlink" Target="http://websme.chetec-infra.eu/"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creativecommons.org/licenses/by-sa/4.0/"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rPr>
              <a:t>Datenanalyse mit </a:t>
            </a:r>
            <a:r>
              <a:rPr lang="de-DE" sz="1400" b="1" cap="none" dirty="0" err="1">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rPr>
              <a:t>WebSME</a:t>
            </a:r>
            <a:endParaRPr lang="de-DE" sz="1400" b="1" dirty="0">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62301"/>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Aufgabe 1 | Die Wasserstofflinie</a:t>
            </a:r>
          </a:p>
        </p:txBody>
      </p:sp>
      <p:sp>
        <p:nvSpPr>
          <p:cNvPr id="19" name="Textfeld 18">
            <a:extLst>
              <a:ext uri="{FF2B5EF4-FFF2-40B4-BE49-F238E27FC236}">
                <a16:creationId xmlns:a16="http://schemas.microsoft.com/office/drawing/2014/main" id="{8F49D0BC-903A-49E2-9D51-8A500F02CD99}"/>
              </a:ext>
            </a:extLst>
          </p:cNvPr>
          <p:cNvSpPr txBox="1"/>
          <p:nvPr/>
        </p:nvSpPr>
        <p:spPr>
          <a:xfrm>
            <a:off x="618311" y="1280897"/>
            <a:ext cx="5875621" cy="861774"/>
          </a:xfrm>
          <a:prstGeom prst="rect">
            <a:avLst/>
          </a:prstGeom>
          <a:noFill/>
        </p:spPr>
        <p:txBody>
          <a:bodyPr wrap="square" rtlCol="0">
            <a:spAutoFit/>
          </a:bodyPr>
          <a:lstStyle/>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Öffne das Spektrum des roten Riesens ID7189 </a:t>
            </a:r>
            <a:r>
              <a:rPr lang="de-DE" sz="1000" b="1" dirty="0">
                <a:latin typeface="Source Sans Pro" panose="020B0503030403020204" pitchFamily="34" charset="0"/>
                <a:ea typeface="Source Sans Pro" panose="020B0503030403020204" pitchFamily="34" charset="0"/>
              </a:rPr>
              <a:t>RGB_7189.fits </a:t>
            </a:r>
            <a:r>
              <a:rPr lang="de-DE" sz="1000" dirty="0">
                <a:latin typeface="Source Sans Pro" panose="020B0503030403020204" pitchFamily="34" charset="0"/>
                <a:ea typeface="Source Sans Pro" panose="020B0503030403020204" pitchFamily="34" charset="0"/>
              </a:rPr>
              <a:t>im Analyseprogramm</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hlinkClick r:id="rId2"/>
              </a:rPr>
              <a:t>http://websme.chetec-infra.eu/</a:t>
            </a:r>
            <a:r>
              <a:rPr lang="de-DE" sz="1000" b="1" dirty="0">
                <a:latin typeface="Source Sans Pro" panose="020B0503030403020204" pitchFamily="34" charset="0"/>
                <a:ea typeface="Source Sans Pro" panose="020B0503030403020204" pitchFamily="34" charset="0"/>
              </a:rPr>
              <a:t> </a:t>
            </a:r>
            <a:br>
              <a:rPr lang="de-DE" sz="1000" b="1"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Nutze die Darstellung des Spektrums, um dir die einzelnen Absorptionslinien anzugucken. Finde die Wasserstoff-Alpha-Linie (die stärkste Absorptionslinie im Spektrum). Stelle sie mit einem Wellen-</a:t>
            </a:r>
            <a:r>
              <a:rPr lang="de-DE" sz="1000" dirty="0" err="1">
                <a:latin typeface="Source Sans Pro" panose="020B0503030403020204" pitchFamily="34" charset="0"/>
                <a:ea typeface="Source Sans Pro" panose="020B0503030403020204" pitchFamily="34" charset="0"/>
              </a:rPr>
              <a:t>längenbereich</a:t>
            </a:r>
            <a:r>
              <a:rPr lang="de-DE" sz="1000" dirty="0">
                <a:latin typeface="Source Sans Pro" panose="020B0503030403020204" pitchFamily="34" charset="0"/>
                <a:ea typeface="Source Sans Pro" panose="020B0503030403020204" pitchFamily="34" charset="0"/>
              </a:rPr>
              <a:t> von maximal </a:t>
            </a:r>
            <a:r>
              <a:rPr lang="de-DE" sz="1000" b="1" dirty="0">
                <a:latin typeface="Source Sans Pro" panose="020B0503030403020204" pitchFamily="34" charset="0"/>
                <a:ea typeface="Source Sans Pro" panose="020B0503030403020204" pitchFamily="34" charset="0"/>
              </a:rPr>
              <a:t>15 Å </a:t>
            </a:r>
            <a:r>
              <a:rPr lang="de-DE" sz="1000" dirty="0">
                <a:latin typeface="Source Sans Pro" panose="020B0503030403020204" pitchFamily="34" charset="0"/>
                <a:ea typeface="Source Sans Pro" panose="020B0503030403020204" pitchFamily="34" charset="0"/>
              </a:rPr>
              <a:t>dar. Verwende für die weitere Analyse diesen Wellenlängenbereich.</a:t>
            </a:r>
            <a:endParaRPr lang="de-DE" sz="700" dirty="0">
              <a:latin typeface="Source Sans Pro" panose="020B0503030403020204" pitchFamily="34" charset="0"/>
              <a:ea typeface="Source Sans Pro" panose="020B0503030403020204" pitchFamily="34" charset="0"/>
            </a:endParaRPr>
          </a:p>
        </p:txBody>
      </p:sp>
      <p:sp>
        <p:nvSpPr>
          <p:cNvPr id="15" name="Titel 2">
            <a:extLst>
              <a:ext uri="{FF2B5EF4-FFF2-40B4-BE49-F238E27FC236}">
                <a16:creationId xmlns:a16="http://schemas.microsoft.com/office/drawing/2014/main" id="{E02C2C73-D21A-60DC-4BD5-D5704CC83B0B}"/>
              </a:ext>
            </a:extLst>
          </p:cNvPr>
          <p:cNvSpPr>
            <a:spLocks noGrp="1"/>
          </p:cNvSpPr>
          <p:nvPr>
            <p:ph type="title"/>
          </p:nvPr>
        </p:nvSpPr>
        <p:spPr>
          <a:xfrm>
            <a:off x="618312" y="604851"/>
            <a:ext cx="5768201" cy="321178"/>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Lithiumhäufigkeit in alten Sternen</a:t>
            </a:r>
          </a:p>
        </p:txBody>
      </p:sp>
      <p:pic>
        <p:nvPicPr>
          <p:cNvPr id="16" name="Picture 2">
            <a:extLst>
              <a:ext uri="{FF2B5EF4-FFF2-40B4-BE49-F238E27FC236}">
                <a16:creationId xmlns:a16="http://schemas.microsoft.com/office/drawing/2014/main" id="{A6A58095-1366-D1DB-B94F-0B040D1AAF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Icon CC BY SA">
            <a:extLst>
              <a:ext uri="{FF2B5EF4-FFF2-40B4-BE49-F238E27FC236}">
                <a16:creationId xmlns:a16="http://schemas.microsoft.com/office/drawing/2014/main" id="{12D9E10B-2185-0983-F725-60D43325EB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8" name="Textfeld 17">
            <a:extLst>
              <a:ext uri="{FF2B5EF4-FFF2-40B4-BE49-F238E27FC236}">
                <a16:creationId xmlns:a16="http://schemas.microsoft.com/office/drawing/2014/main" id="{72716C04-9E1F-2AA0-A608-8BF71700885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5"/>
              </a:rPr>
              <a:t>Creative Commons Attribution-</a:t>
            </a:r>
            <a:r>
              <a:rPr lang="en-GB" sz="600" dirty="0" err="1">
                <a:solidFill>
                  <a:schemeClr val="bg1"/>
                </a:solidFill>
                <a:hlinkClick r:id="rId5"/>
              </a:rPr>
              <a:t>ShareAlike</a:t>
            </a:r>
            <a:r>
              <a:rPr lang="en-GB" sz="600" dirty="0">
                <a:solidFill>
                  <a:schemeClr val="bg1"/>
                </a:solidFill>
                <a:hlinkClick r:id="rId5"/>
              </a:rPr>
              <a:t> 4.0 International (CC-BY-SA 4.0)</a:t>
            </a:r>
            <a:r>
              <a:rPr lang="en-GB" sz="600" dirty="0">
                <a:solidFill>
                  <a:schemeClr val="bg1"/>
                </a:solidFill>
              </a:rPr>
              <a:t> </a:t>
            </a:r>
          </a:p>
        </p:txBody>
      </p:sp>
      <p:pic>
        <p:nvPicPr>
          <p:cNvPr id="24" name="Picture 6">
            <a:extLst>
              <a:ext uri="{FF2B5EF4-FFF2-40B4-BE49-F238E27FC236}">
                <a16:creationId xmlns:a16="http://schemas.microsoft.com/office/drawing/2014/main" id="{4C0EE293-5522-649E-9AC3-301E1CFFCF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7ABB2E37-7984-88AC-47BD-000B48CA458A}"/>
              </a:ext>
            </a:extLst>
          </p:cNvPr>
          <p:cNvSpPr txBox="1"/>
          <p:nvPr/>
        </p:nvSpPr>
        <p:spPr>
          <a:xfrm>
            <a:off x="623075" y="5849307"/>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Aufgabe 2 | Die Calciumlinien</a:t>
            </a:r>
          </a:p>
        </p:txBody>
      </p:sp>
      <p:sp>
        <p:nvSpPr>
          <p:cNvPr id="4" name="Textfeld 3">
            <a:extLst>
              <a:ext uri="{FF2B5EF4-FFF2-40B4-BE49-F238E27FC236}">
                <a16:creationId xmlns:a16="http://schemas.microsoft.com/office/drawing/2014/main" id="{4208DE56-EEA5-DA73-235D-D30A8E34D1AB}"/>
              </a:ext>
            </a:extLst>
          </p:cNvPr>
          <p:cNvSpPr txBox="1"/>
          <p:nvPr/>
        </p:nvSpPr>
        <p:spPr>
          <a:xfrm>
            <a:off x="632826" y="6099657"/>
            <a:ext cx="5861106" cy="1323439"/>
          </a:xfrm>
          <a:prstGeom prst="rect">
            <a:avLst/>
          </a:prstGeom>
          <a:noFill/>
        </p:spPr>
        <p:txBody>
          <a:bodyPr wrap="square" rtlCol="0">
            <a:spAutoFit/>
          </a:bodyPr>
          <a:lstStyle/>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Lass dir nun den Bereich 6160 – 6175 Å anzeigen (Calciumlinien). Verwende die von dir bestimmte Metallizität. Bist du mit dem Fit zufrieden? Falls nicht, passe deinen Wert für die Metallizität an.</a:t>
            </a:r>
            <a:br>
              <a:rPr lang="de-DE" sz="1000" dirty="0">
                <a:latin typeface="Source Sans Pro" panose="020B0503030403020204" pitchFamily="34" charset="0"/>
                <a:ea typeface="Source Sans Pro" panose="020B0503030403020204" pitchFamily="34" charset="0"/>
              </a:rPr>
            </a:br>
            <a:endParaRPr lang="de-DE" sz="1000" dirty="0">
              <a:latin typeface="Source Sans Pro" panose="020B0503030403020204" pitchFamily="34" charset="0"/>
              <a:ea typeface="Source Sans Pro" panose="020B0503030403020204" pitchFamily="34" charset="0"/>
            </a:endParaRPr>
          </a:p>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Ändere nun jeweils die Werte für </a:t>
            </a:r>
            <a:r>
              <a:rPr lang="de-DE" sz="1000" dirty="0" err="1">
                <a:latin typeface="Source Sans Pro" panose="020B0503030403020204" pitchFamily="34" charset="0"/>
                <a:ea typeface="Source Sans Pro" panose="020B0503030403020204" pitchFamily="34" charset="0"/>
              </a:rPr>
              <a:t>vrad</a:t>
            </a:r>
            <a:r>
              <a:rPr lang="de-DE" sz="1000" dirty="0">
                <a:latin typeface="Source Sans Pro" panose="020B0503030403020204" pitchFamily="34" charset="0"/>
                <a:ea typeface="Source Sans Pro" panose="020B0503030403020204" pitchFamily="34" charset="0"/>
              </a:rPr>
              <a:t>, </a:t>
            </a:r>
            <a:r>
              <a:rPr lang="de-DE" sz="1000" dirty="0" err="1">
                <a:latin typeface="Source Sans Pro" panose="020B0503030403020204" pitchFamily="34" charset="0"/>
                <a:ea typeface="Source Sans Pro" panose="020B0503030403020204" pitchFamily="34" charset="0"/>
              </a:rPr>
              <a:t>Teff</a:t>
            </a:r>
            <a:r>
              <a:rPr lang="de-DE" sz="1000" dirty="0">
                <a:latin typeface="Source Sans Pro" panose="020B0503030403020204" pitchFamily="34" charset="0"/>
                <a:ea typeface="Source Sans Pro" panose="020B0503030403020204" pitchFamily="34" charset="0"/>
              </a:rPr>
              <a:t> und log(g) um herauszufinden, wie sie das Spektrum beeinflussen. Fülle die Spalten in der Tabelle „Stellare Parameter“ aus (bei Bedarf Internetrecherche)</a:t>
            </a:r>
            <a:br>
              <a:rPr lang="de-DE" sz="1000" dirty="0">
                <a:latin typeface="Source Sans Pro" panose="020B0503030403020204" pitchFamily="34" charset="0"/>
                <a:ea typeface="Source Sans Pro" panose="020B0503030403020204" pitchFamily="34" charset="0"/>
              </a:rPr>
            </a:br>
            <a:endParaRPr lang="de-DE" sz="1000" dirty="0">
              <a:latin typeface="Source Sans Pro" panose="020B0503030403020204" pitchFamily="34" charset="0"/>
              <a:ea typeface="Source Sans Pro" panose="020B0503030403020204" pitchFamily="34" charset="0"/>
            </a:endParaRPr>
          </a:p>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Sobald du mit dem Spektrum zufrieden bist, bestimme die Calciumhäufigkeit für diesen Bereich. Trage deine Werte in der gemeinsamen Messwerttabelle „Calciummessung“ im Online-Board ein.</a:t>
            </a:r>
          </a:p>
        </p:txBody>
      </p:sp>
      <p:sp>
        <p:nvSpPr>
          <p:cNvPr id="5" name="Textfeld 4">
            <a:extLst>
              <a:ext uri="{FF2B5EF4-FFF2-40B4-BE49-F238E27FC236}">
                <a16:creationId xmlns:a16="http://schemas.microsoft.com/office/drawing/2014/main" id="{D34C532B-5CD4-441C-E816-CB900984C98D}"/>
              </a:ext>
            </a:extLst>
          </p:cNvPr>
          <p:cNvSpPr txBox="1"/>
          <p:nvPr/>
        </p:nvSpPr>
        <p:spPr>
          <a:xfrm>
            <a:off x="652148" y="7706614"/>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Aufgabe 3 | Das verflixte Lithium</a:t>
            </a:r>
          </a:p>
        </p:txBody>
      </p:sp>
      <p:sp>
        <p:nvSpPr>
          <p:cNvPr id="6" name="Textfeld 5">
            <a:extLst>
              <a:ext uri="{FF2B5EF4-FFF2-40B4-BE49-F238E27FC236}">
                <a16:creationId xmlns:a16="http://schemas.microsoft.com/office/drawing/2014/main" id="{25D3469E-292F-913C-15EB-71B0157809CE}"/>
              </a:ext>
            </a:extLst>
          </p:cNvPr>
          <p:cNvSpPr txBox="1"/>
          <p:nvPr/>
        </p:nvSpPr>
        <p:spPr>
          <a:xfrm>
            <a:off x="661898" y="7956964"/>
            <a:ext cx="5832034" cy="1169551"/>
          </a:xfrm>
          <a:prstGeom prst="rect">
            <a:avLst/>
          </a:prstGeom>
          <a:noFill/>
        </p:spPr>
        <p:txBody>
          <a:bodyPr wrap="square" rtlCol="0">
            <a:spAutoFit/>
          </a:bodyPr>
          <a:lstStyle/>
          <a:p>
            <a:pPr marL="38100" lvl="1"/>
            <a:r>
              <a:rPr lang="de-DE" sz="1000" dirty="0">
                <a:latin typeface="Source Sans Pro" panose="020B0503030403020204" pitchFamily="34" charset="0"/>
                <a:ea typeface="Source Sans Pro" panose="020B0503030403020204" pitchFamily="34" charset="0"/>
              </a:rPr>
              <a:t>Bestimme die stellaren Parameter und die Lithiumhäufigkeit für die dir zugeordneten Sterne und trage sie anschließend in die Messwerttabelle „Lithiummessung“ ein. Beachte:</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Verwende zur Bestimmung der Lithiumhäufigkeit nur die Linien </a:t>
            </a:r>
            <a:r>
              <a:rPr lang="de-DE" sz="1000" b="1" dirty="0">
                <a:latin typeface="Source Sans Pro" panose="020B0503030403020204" pitchFamily="34" charset="0"/>
                <a:ea typeface="Source Sans Pro" panose="020B0503030403020204" pitchFamily="34" charset="0"/>
              </a:rPr>
              <a:t>6707,76 Å und 6707,91 Å </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Verwende die Wasserstofflinie oder andere Bereiche mit starken Linien, um die Parameter gut zu bestimmen, bevor du das Lithium misst. Die Lithiumlinie ist meist sehr schwach. Das bedeutet, dass für eine genaue Messung die Parameter gut bestimmt sein müssen.</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Für die Lithiumlinie reicht die Arbeit mit einem Wellenlängenbereich von max. 3 Å.</a:t>
            </a:r>
          </a:p>
        </p:txBody>
      </p:sp>
      <p:pic>
        <p:nvPicPr>
          <p:cNvPr id="9" name="Grafik 8">
            <a:extLst>
              <a:ext uri="{FF2B5EF4-FFF2-40B4-BE49-F238E27FC236}">
                <a16:creationId xmlns:a16="http://schemas.microsoft.com/office/drawing/2014/main" id="{48837DBF-00C9-C905-4E2A-69182C33D9DE}"/>
              </a:ext>
            </a:extLst>
          </p:cNvPr>
          <p:cNvPicPr>
            <a:picLocks noChangeAspect="1"/>
          </p:cNvPicPr>
          <p:nvPr/>
        </p:nvPicPr>
        <p:blipFill rotWithShape="1">
          <a:blip r:embed="rId7"/>
          <a:srcRect r="6047"/>
          <a:stretch/>
        </p:blipFill>
        <p:spPr>
          <a:xfrm>
            <a:off x="3288719" y="2346557"/>
            <a:ext cx="3068886" cy="1614375"/>
          </a:xfrm>
          <a:prstGeom prst="rect">
            <a:avLst/>
          </a:prstGeom>
        </p:spPr>
      </p:pic>
      <p:sp>
        <p:nvSpPr>
          <p:cNvPr id="10" name="Textfeld 9">
            <a:extLst>
              <a:ext uri="{FF2B5EF4-FFF2-40B4-BE49-F238E27FC236}">
                <a16:creationId xmlns:a16="http://schemas.microsoft.com/office/drawing/2014/main" id="{5437F2C6-0542-FAC9-7569-FC7E7B92E1BE}"/>
              </a:ext>
            </a:extLst>
          </p:cNvPr>
          <p:cNvSpPr txBox="1"/>
          <p:nvPr/>
        </p:nvSpPr>
        <p:spPr>
          <a:xfrm>
            <a:off x="3356694" y="3941246"/>
            <a:ext cx="2932936" cy="230832"/>
          </a:xfrm>
          <a:prstGeom prst="rect">
            <a:avLst/>
          </a:prstGeom>
          <a:noFill/>
        </p:spPr>
        <p:txBody>
          <a:bodyPr wrap="square" rtlCol="0">
            <a:spAutoFit/>
          </a:bodyPr>
          <a:lstStyle/>
          <a:p>
            <a:pPr algn="ctr"/>
            <a:r>
              <a:rPr lang="de-DE" sz="900" i="1" dirty="0">
                <a:latin typeface="Source Sans Pro" panose="020B0503030403020204" pitchFamily="34" charset="0"/>
                <a:ea typeface="Source Sans Pro" panose="020B0503030403020204" pitchFamily="34" charset="0"/>
              </a:rPr>
              <a:t>Abb.: Ein Fit der Wasserstofflinie mit </a:t>
            </a:r>
            <a:r>
              <a:rPr lang="de-DE" sz="900" i="1" dirty="0" err="1">
                <a:latin typeface="Source Sans Pro" panose="020B0503030403020204" pitchFamily="34" charset="0"/>
                <a:ea typeface="Source Sans Pro" panose="020B0503030403020204" pitchFamily="34" charset="0"/>
              </a:rPr>
              <a:t>monh</a:t>
            </a:r>
            <a:r>
              <a:rPr lang="de-DE" sz="900" i="1" dirty="0">
                <a:latin typeface="Source Sans Pro" panose="020B0503030403020204" pitchFamily="34" charset="0"/>
                <a:ea typeface="Source Sans Pro" panose="020B0503030403020204" pitchFamily="34" charset="0"/>
              </a:rPr>
              <a:t> = -1,25</a:t>
            </a:r>
          </a:p>
        </p:txBody>
      </p:sp>
      <p:sp>
        <p:nvSpPr>
          <p:cNvPr id="2" name="Textfeld 1">
            <a:extLst>
              <a:ext uri="{FF2B5EF4-FFF2-40B4-BE49-F238E27FC236}">
                <a16:creationId xmlns:a16="http://schemas.microsoft.com/office/drawing/2014/main" id="{AA9C3A70-6D71-193A-39B3-25303332CC7F}"/>
              </a:ext>
            </a:extLst>
          </p:cNvPr>
          <p:cNvSpPr txBox="1"/>
          <p:nvPr/>
        </p:nvSpPr>
        <p:spPr>
          <a:xfrm>
            <a:off x="618311" y="2318605"/>
            <a:ext cx="2670408" cy="1477328"/>
          </a:xfrm>
          <a:prstGeom prst="rect">
            <a:avLst/>
          </a:prstGeom>
          <a:noFill/>
        </p:spPr>
        <p:txBody>
          <a:bodyPr wrap="square" rtlCol="0">
            <a:spAutoFit/>
          </a:bodyPr>
          <a:lstStyle/>
          <a:p>
            <a:pPr marL="266700" lvl="1" indent="-228600">
              <a:buFont typeface="+mj-lt"/>
              <a:buAutoNum type="alphaLcParenR" startAt="2"/>
            </a:pPr>
            <a:r>
              <a:rPr lang="de-DE" sz="1000" dirty="0">
                <a:latin typeface="Source Sans Pro" panose="020B0503030403020204" pitchFamily="34" charset="0"/>
                <a:ea typeface="Source Sans Pro" panose="020B0503030403020204" pitchFamily="34" charset="0"/>
              </a:rPr>
              <a:t>Für den Stern wurden folgende</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Parameter bestimmt:</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Temperatur </a:t>
            </a:r>
            <a:r>
              <a:rPr lang="de-DE" sz="1000" b="1" dirty="0" err="1">
                <a:latin typeface="Source Sans Pro" panose="020B0503030403020204" pitchFamily="34" charset="0"/>
                <a:ea typeface="Source Sans Pro" panose="020B0503030403020204" pitchFamily="34" charset="0"/>
              </a:rPr>
              <a:t>T</a:t>
            </a:r>
            <a:r>
              <a:rPr lang="de-DE" sz="1000" b="1" baseline="-25000" dirty="0" err="1">
                <a:latin typeface="Source Sans Pro" panose="020B0503030403020204" pitchFamily="34" charset="0"/>
                <a:ea typeface="Source Sans Pro" panose="020B0503030403020204" pitchFamily="34" charset="0"/>
              </a:rPr>
              <a:t>eff</a:t>
            </a:r>
            <a:r>
              <a:rPr lang="de-DE" sz="1000" b="1" dirty="0">
                <a:latin typeface="Source Sans Pro" panose="020B0503030403020204" pitchFamily="34" charset="0"/>
                <a:ea typeface="Source Sans Pro" panose="020B0503030403020204" pitchFamily="34" charset="0"/>
              </a:rPr>
              <a:t> = 5100 K</a:t>
            </a:r>
            <a:r>
              <a:rPr lang="de-DE" sz="1000" dirty="0">
                <a:latin typeface="Source Sans Pro" panose="020B0503030403020204" pitchFamily="34" charset="0"/>
                <a:ea typeface="Source Sans Pro" panose="020B0503030403020204" pitchFamily="34" charset="0"/>
              </a:rPr>
              <a:t>,</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Fallbeschleunigung log(g) = 2,55,</a:t>
            </a:r>
            <a:br>
              <a:rPr lang="de-DE" sz="1000" b="1"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Radialgeschwindigkeit </a:t>
            </a:r>
            <a:r>
              <a:rPr lang="de-DE" sz="1000" b="1" dirty="0" err="1">
                <a:latin typeface="Source Sans Pro" panose="020B0503030403020204" pitchFamily="34" charset="0"/>
                <a:ea typeface="Source Sans Pro" panose="020B0503030403020204" pitchFamily="34" charset="0"/>
              </a:rPr>
              <a:t>v</a:t>
            </a:r>
            <a:r>
              <a:rPr lang="de-DE" sz="1000" b="1" baseline="-25000" dirty="0" err="1">
                <a:latin typeface="Source Sans Pro" panose="020B0503030403020204" pitchFamily="34" charset="0"/>
                <a:ea typeface="Source Sans Pro" panose="020B0503030403020204" pitchFamily="34" charset="0"/>
              </a:rPr>
              <a:t>rad</a:t>
            </a:r>
            <a:r>
              <a:rPr lang="de-DE" sz="1000" b="1" dirty="0">
                <a:latin typeface="Source Sans Pro" panose="020B0503030403020204" pitchFamily="34" charset="0"/>
                <a:ea typeface="Source Sans Pro" panose="020B0503030403020204" pitchFamily="34" charset="0"/>
              </a:rPr>
              <a:t> = 0 km/s</a:t>
            </a:r>
            <a:br>
              <a:rPr lang="de-DE" sz="1000" b="1" dirty="0">
                <a:latin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Bestimme die restlichen unbekannten stellaren  Parameter für den</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verwendeten Wellenlängenbereich</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mit dem Onlinetool (</a:t>
            </a:r>
            <a:r>
              <a:rPr lang="de-DE" sz="1000" i="1" dirty="0">
                <a:latin typeface="Source Sans Pro" panose="020B0503030403020204" pitchFamily="34" charset="0"/>
                <a:ea typeface="Source Sans Pro" panose="020B0503030403020204" pitchFamily="34" charset="0"/>
              </a:rPr>
              <a:t>initial </a:t>
            </a:r>
            <a:r>
              <a:rPr lang="de-DE" sz="1000" i="1" dirty="0" err="1">
                <a:latin typeface="Source Sans Pro" panose="020B0503030403020204" pitchFamily="34" charset="0"/>
                <a:ea typeface="Source Sans Pro" panose="020B0503030403020204" pitchFamily="34" charset="0"/>
              </a:rPr>
              <a:t>guess</a:t>
            </a:r>
            <a:r>
              <a:rPr lang="de-DE" sz="1000" dirty="0">
                <a:latin typeface="Source Sans Pro" panose="020B0503030403020204" pitchFamily="34" charset="0"/>
                <a:ea typeface="Source Sans Pro" panose="020B0503030403020204" pitchFamily="34" charset="0"/>
              </a:rPr>
              <a:t>).</a:t>
            </a:r>
          </a:p>
        </p:txBody>
      </p:sp>
      <p:sp>
        <p:nvSpPr>
          <p:cNvPr id="7" name="Textfeld 6">
            <a:extLst>
              <a:ext uri="{FF2B5EF4-FFF2-40B4-BE49-F238E27FC236}">
                <a16:creationId xmlns:a16="http://schemas.microsoft.com/office/drawing/2014/main" id="{EBD0D9AC-4A3F-76A5-CEEB-78F9B9F61904}"/>
              </a:ext>
            </a:extLst>
          </p:cNvPr>
          <p:cNvSpPr txBox="1"/>
          <p:nvPr/>
        </p:nvSpPr>
        <p:spPr>
          <a:xfrm>
            <a:off x="618311" y="4301691"/>
            <a:ext cx="5875621" cy="1431161"/>
          </a:xfrm>
          <a:prstGeom prst="rect">
            <a:avLst/>
          </a:prstGeom>
          <a:noFill/>
        </p:spPr>
        <p:txBody>
          <a:bodyPr wrap="square" rtlCol="0">
            <a:spAutoFit/>
          </a:bodyPr>
          <a:lstStyle/>
          <a:p>
            <a:pPr marL="266700" lvl="1" indent="-228600">
              <a:buFont typeface="+mj-lt"/>
              <a:buAutoNum type="alphaLcParenR" startAt="3"/>
            </a:pPr>
            <a:r>
              <a:rPr lang="de-DE" sz="1000" dirty="0">
                <a:latin typeface="Source Sans Pro" panose="020B0503030403020204" pitchFamily="34" charset="0"/>
                <a:ea typeface="Source Sans Pro" panose="020B0503030403020204" pitchFamily="34" charset="0"/>
              </a:rPr>
              <a:t>Notiere den Wert, den das Programm für die Metallizität bestimmt hat. Lege den Wert für die Metallizität nun selbst fest und probiere Werte zwischen -4 und 0 aus.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mic</a:t>
            </a:r>
            <a:r>
              <a:rPr lang="de-DE" sz="1000" dirty="0">
                <a:latin typeface="Source Sans Pro" panose="020B0503030403020204" pitchFamily="34" charset="0"/>
                <a:ea typeface="Source Sans Pro" panose="020B0503030403020204" pitchFamily="34" charset="0"/>
              </a:rPr>
              <a:t>,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mac</a:t>
            </a:r>
            <a:r>
              <a:rPr lang="de-DE" sz="1000" dirty="0">
                <a:latin typeface="Source Sans Pro" panose="020B0503030403020204" pitchFamily="34" charset="0"/>
                <a:ea typeface="Source Sans Pro" panose="020B0503030403020204" pitchFamily="34" charset="0"/>
              </a:rPr>
              <a:t> und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sini</a:t>
            </a:r>
            <a:r>
              <a:rPr lang="de-DE" sz="1000" dirty="0">
                <a:latin typeface="Source Sans Pro" panose="020B0503030403020204" pitchFamily="34" charset="0"/>
                <a:ea typeface="Source Sans Pro" panose="020B0503030403020204" pitchFamily="34" charset="0"/>
              </a:rPr>
              <a:t> </a:t>
            </a:r>
            <a:r>
              <a:rPr lang="de-DE" sz="1000" i="1" dirty="0">
                <a:latin typeface="Source Sans Pro" panose="020B0503030403020204" pitchFamily="34" charset="0"/>
                <a:ea typeface="Source Sans Pro" panose="020B0503030403020204" pitchFamily="34" charset="0"/>
              </a:rPr>
              <a:t>für diese und folgende Aufgaben unbestimmt lassen</a:t>
            </a:r>
            <a:r>
              <a:rPr lang="de-DE" sz="1000" dirty="0">
                <a:latin typeface="Source Sans Pro" panose="020B0503030403020204" pitchFamily="34" charset="0"/>
                <a:ea typeface="Source Sans Pro" panose="020B0503030403020204" pitchFamily="34" charset="0"/>
              </a:rPr>
              <a:t>).</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Wie verändert sich das Spektrum mit anderen Werten für die Metallizität? Versuche selbst,</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einen möglichst genauen Wert für die Metallizität zu bestimmen. </a:t>
            </a:r>
            <a:r>
              <a:rPr lang="de-DE" sz="1000" i="1" dirty="0">
                <a:latin typeface="Source Sans Pro" panose="020B0503030403020204" pitchFamily="34" charset="0"/>
                <a:ea typeface="Source Sans Pro" panose="020B0503030403020204" pitchFamily="34" charset="0"/>
              </a:rPr>
              <a:t>(Wert, bei dem das berechnete Spektrum am besten zu den Messdaten passt)</a:t>
            </a:r>
            <a:br>
              <a:rPr lang="de-DE" sz="1000" i="1"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Führt eine Internetrecherche zum Begriff Metallizität durch und füllt anschließend in der Tabelle „Stellare Parameter“ die Spalte Metallizität aus.</a:t>
            </a:r>
          </a:p>
          <a:p>
            <a:pPr marL="266700" lvl="1" indent="-228600">
              <a:buFont typeface="+mj-lt"/>
              <a:buAutoNum type="alphaLcParenR" startAt="3"/>
            </a:pPr>
            <a:endParaRPr lang="de-DE" sz="7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76844848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486</Words>
  <Application>Microsoft Office PowerPoint</Application>
  <PresentationFormat>A4-Papier (210 x 297 mm)</PresentationFormat>
  <Paragraphs>17</Paragraphs>
  <Slides>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Arial</vt:lpstr>
      <vt:lpstr>Calibri</vt:lpstr>
      <vt:lpstr>Nexa Bold</vt:lpstr>
      <vt:lpstr>Open Sans</vt:lpstr>
      <vt:lpstr>Source Sans Pro</vt:lpstr>
      <vt:lpstr>Office</vt:lpstr>
      <vt:lpstr>Lithiumhäufigkeit in alten Sternen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ms998392</dc:creator>
  <cp:lastModifiedBy>Hannes Nitsche</cp:lastModifiedBy>
  <cp:revision>635</cp:revision>
  <dcterms:created xsi:type="dcterms:W3CDTF">2020-02-13T17:38:00Z</dcterms:created>
  <dcterms:modified xsi:type="dcterms:W3CDTF">2024-10-07T11:25:56Z</dcterms:modified>
</cp:coreProperties>
</file>