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3"/>
  </p:notesMasterIdLst>
  <p:sldIdLst>
    <p:sldId id="268"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45010485-9093-4474-B157-287E0EEE61D8}">
          <p14:sldIdLst>
            <p14:sldId id="26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es Nitsche" initials="HN" lastIdx="1" clrIdx="0">
    <p:extLst>
      <p:ext uri="{19B8F6BF-5375-455C-9EA6-DF929625EA0E}">
        <p15:presenceInfo xmlns:p15="http://schemas.microsoft.com/office/powerpoint/2012/main" userId="c9df6f4d4329c5d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565"/>
    <a:srgbClr val="FF7979"/>
    <a:srgbClr val="FFCCCC"/>
    <a:srgbClr val="FF4343"/>
    <a:srgbClr val="CCECFF"/>
    <a:srgbClr val="F7F7F7"/>
    <a:srgbClr val="E7E7FF"/>
    <a:srgbClr val="CCCCFF"/>
    <a:srgbClr val="9966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63" autoAdjust="0"/>
    <p:restoredTop sz="96357" autoAdjust="0"/>
  </p:normalViewPr>
  <p:slideViewPr>
    <p:cSldViewPr snapToGrid="0">
      <p:cViewPr>
        <p:scale>
          <a:sx n="125" d="100"/>
          <a:sy n="125" d="100"/>
        </p:scale>
        <p:origin x="198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EB35E-45D4-466D-B503-3D90F754E6D1}" type="datetimeFigureOut">
              <a:rPr lang="de-DE" smtClean="0"/>
              <a:t>07.10.2024</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Edit master text format</a:t>
            </a:r>
          </a:p>
          <a:p>
            <a:pPr lvl="1"/>
            <a:r>
              <a:rPr lang="de-DE"/>
              <a:t>Second level</a:t>
            </a:r>
          </a:p>
          <a:p>
            <a:pPr lvl="2"/>
            <a:r>
              <a:rPr lang="de-DE"/>
              <a:t>Third level</a:t>
            </a:r>
          </a:p>
          <a:p>
            <a:pPr lvl="3"/>
            <a:r>
              <a:rPr lang="de-DE"/>
              <a:t>Fourth level</a:t>
            </a:r>
          </a:p>
          <a:p>
            <a:pPr lvl="4"/>
            <a:r>
              <a:rPr lang="de-DE"/>
              <a:t>Fifth level</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3750C-7784-4117-AA5A-BBA0859E5C1F}" type="slidenum">
              <a:rPr lang="de-DE" smtClean="0"/>
              <a:t>‹Nr.›</a:t>
            </a:fld>
            <a:endParaRPr lang="de-DE"/>
          </a:p>
        </p:txBody>
      </p:sp>
    </p:spTree>
    <p:extLst>
      <p:ext uri="{BB962C8B-B14F-4D97-AF65-F5344CB8AC3E}">
        <p14:creationId xmlns:p14="http://schemas.microsoft.com/office/powerpoint/2010/main" val="275483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D9EE1424-0669-4435-8DFF-DA872E31CB83}"/>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 Placeholder 2">
            <a:extLst>
              <a:ext uri="{FF2B5EF4-FFF2-40B4-BE49-F238E27FC236}">
                <a16:creationId xmlns:a16="http://schemas.microsoft.com/office/drawing/2014/main" id="{BE673EF0-C11D-424C-BF02-122830825CAD}"/>
              </a:ext>
            </a:extLst>
          </p:cNvPr>
          <p:cNvSpPr>
            <a:spLocks noGrp="1"/>
          </p:cNvSpPr>
          <p:nvPr>
            <p:ph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0" name="Title Placeholder 1">
            <a:extLst>
              <a:ext uri="{FF2B5EF4-FFF2-40B4-BE49-F238E27FC236}">
                <a16:creationId xmlns:a16="http://schemas.microsoft.com/office/drawing/2014/main" id="{D9D84E1E-E214-4026-9CEB-970762588566}"/>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6917101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A353619B-C9C3-4D80-A285-0A97FD8D17CA}"/>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1" name="Rechteck 20">
            <a:extLst>
              <a:ext uri="{FF2B5EF4-FFF2-40B4-BE49-F238E27FC236}">
                <a16:creationId xmlns:a16="http://schemas.microsoft.com/office/drawing/2014/main" id="{AC5275FA-4629-45C6-9C35-FFBBD1BD954E}"/>
              </a:ext>
            </a:extLst>
          </p:cNvPr>
          <p:cNvSpPr/>
          <p:nvPr userDrawn="1"/>
        </p:nvSpPr>
        <p:spPr>
          <a:xfrm>
            <a:off x="0" y="9474000"/>
            <a:ext cx="6858000" cy="432000"/>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3" name="Text Placeholder 2"/>
          <p:cNvSpPr>
            <a:spLocks noGrp="1"/>
          </p:cNvSpPr>
          <p:nvPr>
            <p:ph type="body"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30" name="Title Placeholder 1">
            <a:extLst>
              <a:ext uri="{FF2B5EF4-FFF2-40B4-BE49-F238E27FC236}">
                <a16:creationId xmlns:a16="http://schemas.microsoft.com/office/drawing/2014/main" id="{94748425-6E2F-431D-BAB1-6BA1295D3F11}"/>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HEADLINE / TITLE</a:t>
            </a:r>
            <a:endParaRPr lang="en-US" dirty="0"/>
          </a:p>
        </p:txBody>
      </p:sp>
    </p:spTree>
    <p:extLst>
      <p:ext uri="{BB962C8B-B14F-4D97-AF65-F5344CB8AC3E}">
        <p14:creationId xmlns:p14="http://schemas.microsoft.com/office/powerpoint/2010/main" val="2124693270"/>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p:titleStyle>
    <p:bodyStyle>
      <a:lvl1pPr marL="0" indent="0" algn="just" defTabSz="685800" rtl="0" eaLnBrk="1" latinLnBrk="0" hangingPunct="1">
        <a:lnSpc>
          <a:spcPct val="90000"/>
        </a:lnSpc>
        <a:spcBef>
          <a:spcPts val="750"/>
        </a:spcBef>
        <a:buFont typeface="Arial" panose="020B0604020202020204" pitchFamily="34" charset="0"/>
        <a:buNone/>
        <a:defRPr sz="1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hyperlink" Target="http://websme.chetec-infra.eu/"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creativecommons.org/licenses/by-sa/4.0/"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rPr>
              <a:t>Data analysis with </a:t>
            </a:r>
            <a:r>
              <a:rPr lang="de-DE" sz="1400" b="1" cap="none" dirty="0" err="1">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rPr>
              <a:t>WebSME</a:t>
            </a:r>
            <a:endParaRPr lang="de-DE" sz="1400" b="1" dirty="0">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feld 7">
            <a:extLst>
              <a:ext uri="{FF2B5EF4-FFF2-40B4-BE49-F238E27FC236}">
                <a16:creationId xmlns:a16="http://schemas.microsoft.com/office/drawing/2014/main" id="{6D14BF42-9447-415F-8C10-1D394859AA02}"/>
              </a:ext>
            </a:extLst>
          </p:cNvPr>
          <p:cNvSpPr txBox="1"/>
          <p:nvPr/>
        </p:nvSpPr>
        <p:spPr>
          <a:xfrm>
            <a:off x="608561" y="1062301"/>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Task 1 | The hydrogen line</a:t>
            </a:r>
          </a:p>
        </p:txBody>
      </p:sp>
      <p:sp>
        <p:nvSpPr>
          <p:cNvPr id="19" name="Textfeld 18">
            <a:extLst>
              <a:ext uri="{FF2B5EF4-FFF2-40B4-BE49-F238E27FC236}">
                <a16:creationId xmlns:a16="http://schemas.microsoft.com/office/drawing/2014/main" id="{8F49D0BC-903A-49E2-9D51-8A500F02CD99}"/>
              </a:ext>
            </a:extLst>
          </p:cNvPr>
          <p:cNvSpPr txBox="1"/>
          <p:nvPr/>
        </p:nvSpPr>
        <p:spPr>
          <a:xfrm>
            <a:off x="618311" y="1280897"/>
            <a:ext cx="5875621" cy="861774"/>
          </a:xfrm>
          <a:prstGeom prst="rect">
            <a:avLst/>
          </a:prstGeom>
          <a:noFill/>
        </p:spPr>
        <p:txBody>
          <a:bodyPr wrap="square" rtlCol="0">
            <a:spAutoFit/>
          </a:bodyPr>
          <a:lstStyle/>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Open the spectrum of the red giant ID7189 </a:t>
            </a:r>
            <a:r>
              <a:rPr lang="de-DE" sz="1000" b="1" dirty="0">
                <a:latin typeface="Source Sans Pro" panose="020B0503030403020204" pitchFamily="34" charset="0"/>
                <a:ea typeface="Source Sans Pro" panose="020B0503030403020204" pitchFamily="34" charset="0"/>
              </a:rPr>
              <a:t>RGB_7189.fits </a:t>
            </a:r>
            <a:r>
              <a:rPr lang="de-DE" sz="1000" dirty="0">
                <a:latin typeface="Source Sans Pro" panose="020B0503030403020204" pitchFamily="34" charset="0"/>
                <a:ea typeface="Source Sans Pro" panose="020B0503030403020204" pitchFamily="34" charset="0"/>
              </a:rPr>
              <a:t>in the analysis program</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hlinkClick r:id="rId2"/>
              </a:rPr>
              <a:t>http://websme.chetec-infra.eu/ </a:t>
            </a:r>
            <a:br>
              <a:rPr lang="de-DE" sz="1000" b="1"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Use the display of the spectrum to look at the individual absorption lines. Find the hydrogen alpha line (the strongest absorption line in the spectrum). Display it with a maximum wavelength </a:t>
            </a:r>
            <a:r>
              <a:rPr lang="de-DE" sz="1000" dirty="0" err="1">
                <a:latin typeface="Source Sans Pro" panose="020B0503030403020204" pitchFamily="34" charset="0"/>
                <a:ea typeface="Source Sans Pro" panose="020B0503030403020204" pitchFamily="34" charset="0"/>
              </a:rPr>
              <a:t>range</a:t>
            </a:r>
            <a:r>
              <a:rPr lang="de-DE" sz="1000" dirty="0">
                <a:latin typeface="Source Sans Pro" panose="020B0503030403020204" pitchFamily="34" charset="0"/>
                <a:ea typeface="Source Sans Pro" panose="020B0503030403020204" pitchFamily="34" charset="0"/>
              </a:rPr>
              <a:t> of </a:t>
            </a:r>
            <a:r>
              <a:rPr lang="de-DE" sz="1000" b="1" dirty="0">
                <a:latin typeface="Source Sans Pro" panose="020B0503030403020204" pitchFamily="34" charset="0"/>
                <a:ea typeface="Source Sans Pro" panose="020B0503030403020204" pitchFamily="34" charset="0"/>
              </a:rPr>
              <a:t>15 Å</a:t>
            </a:r>
            <a:r>
              <a:rPr lang="de-DE" sz="1000" dirty="0">
                <a:latin typeface="Source Sans Pro" panose="020B0503030403020204" pitchFamily="34" charset="0"/>
                <a:ea typeface="Source Sans Pro" panose="020B0503030403020204" pitchFamily="34" charset="0"/>
              </a:rPr>
              <a:t>. Use this wavelength range for further analysis.</a:t>
            </a:r>
            <a:endParaRPr lang="de-DE" sz="700" dirty="0">
              <a:latin typeface="Source Sans Pro" panose="020B0503030403020204" pitchFamily="34" charset="0"/>
              <a:ea typeface="Source Sans Pro" panose="020B0503030403020204" pitchFamily="34" charset="0"/>
            </a:endParaRPr>
          </a:p>
        </p:txBody>
      </p:sp>
      <p:sp>
        <p:nvSpPr>
          <p:cNvPr id="15" name="Titel 2">
            <a:extLst>
              <a:ext uri="{FF2B5EF4-FFF2-40B4-BE49-F238E27FC236}">
                <a16:creationId xmlns:a16="http://schemas.microsoft.com/office/drawing/2014/main" id="{E02C2C73-D21A-60DC-4BD5-D5704CC83B0B}"/>
              </a:ext>
            </a:extLst>
          </p:cNvPr>
          <p:cNvSpPr>
            <a:spLocks noGrp="1"/>
          </p:cNvSpPr>
          <p:nvPr>
            <p:ph type="title"/>
          </p:nvPr>
        </p:nvSpPr>
        <p:spPr>
          <a:xfrm>
            <a:off x="618312" y="604851"/>
            <a:ext cx="5768201" cy="321178"/>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Lithium abundance in old stars</a:t>
            </a:r>
          </a:p>
        </p:txBody>
      </p:sp>
      <p:pic>
        <p:nvPicPr>
          <p:cNvPr id="16" name="Picture 2">
            <a:extLst>
              <a:ext uri="{FF2B5EF4-FFF2-40B4-BE49-F238E27FC236}">
                <a16:creationId xmlns:a16="http://schemas.microsoft.com/office/drawing/2014/main" id="{A6A58095-1366-D1DB-B94F-0B040D1AAF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Icon CC BY SA">
            <a:extLst>
              <a:ext uri="{FF2B5EF4-FFF2-40B4-BE49-F238E27FC236}">
                <a16:creationId xmlns:a16="http://schemas.microsoft.com/office/drawing/2014/main" id="{12D9E10B-2185-0983-F725-60D43325EB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8" name="Textfeld 17">
            <a:extLst>
              <a:ext uri="{FF2B5EF4-FFF2-40B4-BE49-F238E27FC236}">
                <a16:creationId xmlns:a16="http://schemas.microsoft.com/office/drawing/2014/main" id="{72716C04-9E1F-2AA0-A608-8BF71700885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Materials created by Hannes Nitsche</a:t>
            </a:r>
            <a:br>
              <a:rPr lang="en-GB" sz="600" dirty="0">
                <a:solidFill>
                  <a:schemeClr val="bg1"/>
                </a:solidFill>
              </a:rPr>
            </a:br>
            <a:r>
              <a:rPr lang="en-GB" sz="600" dirty="0">
                <a:solidFill>
                  <a:schemeClr val="bg1"/>
                </a:solidFill>
                <a:hlinkClick r:id="rId5"/>
              </a:rPr>
              <a:t>Creative Commons </a:t>
            </a:r>
            <a:r>
              <a:rPr lang="en-GB" sz="600" dirty="0" err="1">
                <a:solidFill>
                  <a:schemeClr val="bg1"/>
                </a:solidFill>
                <a:hlinkClick r:id="rId5"/>
              </a:rPr>
              <a:t>Attribution-ShareAlike </a:t>
            </a:r>
            <a:r>
              <a:rPr lang="en-GB" sz="600" dirty="0">
                <a:solidFill>
                  <a:schemeClr val="bg1"/>
                </a:solidFill>
                <a:hlinkClick r:id="rId5"/>
              </a:rPr>
              <a:t>4.0 International (CC-BY-SA 4.0</a:t>
            </a:r>
            <a:r>
              <a:rPr lang="en-GB" sz="600" dirty="0">
                <a:solidFill>
                  <a:schemeClr val="bg1"/>
                </a:solidFill>
              </a:rPr>
              <a:t>) </a:t>
            </a:r>
          </a:p>
        </p:txBody>
      </p:sp>
      <p:pic>
        <p:nvPicPr>
          <p:cNvPr id="24" name="Picture 6">
            <a:extLst>
              <a:ext uri="{FF2B5EF4-FFF2-40B4-BE49-F238E27FC236}">
                <a16:creationId xmlns:a16="http://schemas.microsoft.com/office/drawing/2014/main" id="{4C0EE293-5522-649E-9AC3-301E1CFFCF7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7ABB2E37-7984-88AC-47BD-000B48CA458A}"/>
              </a:ext>
            </a:extLst>
          </p:cNvPr>
          <p:cNvSpPr txBox="1"/>
          <p:nvPr/>
        </p:nvSpPr>
        <p:spPr>
          <a:xfrm>
            <a:off x="623075" y="5849307"/>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Task 2 | The calcium lines</a:t>
            </a:r>
          </a:p>
        </p:txBody>
      </p:sp>
      <p:sp>
        <p:nvSpPr>
          <p:cNvPr id="4" name="Textfeld 3">
            <a:extLst>
              <a:ext uri="{FF2B5EF4-FFF2-40B4-BE49-F238E27FC236}">
                <a16:creationId xmlns:a16="http://schemas.microsoft.com/office/drawing/2014/main" id="{4208DE56-EEA5-DA73-235D-D30A8E34D1AB}"/>
              </a:ext>
            </a:extLst>
          </p:cNvPr>
          <p:cNvSpPr txBox="1"/>
          <p:nvPr/>
        </p:nvSpPr>
        <p:spPr>
          <a:xfrm>
            <a:off x="632826" y="6099657"/>
            <a:ext cx="5861106" cy="1323439"/>
          </a:xfrm>
          <a:prstGeom prst="rect">
            <a:avLst/>
          </a:prstGeom>
          <a:noFill/>
        </p:spPr>
        <p:txBody>
          <a:bodyPr wrap="square" rtlCol="0">
            <a:spAutoFit/>
          </a:bodyPr>
          <a:lstStyle/>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Now display the range 6160 - 6175 Å (calcium lines). Use the metallicity you have determined. Are you satisfied with the fit? If not, adjust your value for the metallicity.</a:t>
            </a:r>
            <a:br>
              <a:rPr lang="de-DE" sz="1000" dirty="0">
                <a:latin typeface="Source Sans Pro" panose="020B0503030403020204" pitchFamily="34" charset="0"/>
                <a:ea typeface="Source Sans Pro" panose="020B0503030403020204" pitchFamily="34" charset="0"/>
              </a:rPr>
            </a:br>
            <a:endParaRPr lang="de-DE" sz="1000" dirty="0">
              <a:latin typeface="Source Sans Pro" panose="020B0503030403020204" pitchFamily="34" charset="0"/>
              <a:ea typeface="Source Sans Pro" panose="020B0503030403020204" pitchFamily="34" charset="0"/>
            </a:endParaRPr>
          </a:p>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Now change the values for </a:t>
            </a:r>
            <a:r>
              <a:rPr lang="de-DE" sz="1000" dirty="0" err="1">
                <a:latin typeface="Source Sans Pro" panose="020B0503030403020204" pitchFamily="34" charset="0"/>
                <a:ea typeface="Source Sans Pro" panose="020B0503030403020204" pitchFamily="34" charset="0"/>
              </a:rPr>
              <a:t>vrad</a:t>
            </a:r>
            <a:r>
              <a:rPr lang="de-DE" sz="1000" dirty="0">
                <a:latin typeface="Source Sans Pro" panose="020B0503030403020204" pitchFamily="34" charset="0"/>
                <a:ea typeface="Source Sans Pro" panose="020B0503030403020204" pitchFamily="34" charset="0"/>
              </a:rPr>
              <a:t>, </a:t>
            </a:r>
            <a:r>
              <a:rPr lang="de-DE" sz="1000" dirty="0" err="1">
                <a:latin typeface="Source Sans Pro" panose="020B0503030403020204" pitchFamily="34" charset="0"/>
                <a:ea typeface="Source Sans Pro" panose="020B0503030403020204" pitchFamily="34" charset="0"/>
              </a:rPr>
              <a:t>Teff </a:t>
            </a:r>
            <a:r>
              <a:rPr lang="de-DE" sz="1000" dirty="0">
                <a:latin typeface="Source Sans Pro" panose="020B0503030403020204" pitchFamily="34" charset="0"/>
                <a:ea typeface="Source Sans Pro" panose="020B0503030403020204" pitchFamily="34" charset="0"/>
              </a:rPr>
              <a:t>and log(g) to find out how they influence the spectrum. Fill in the columns in the "Stellar parameters" table (internet research if necessary)</a:t>
            </a:r>
            <a:br>
              <a:rPr lang="de-DE" sz="1000" dirty="0">
                <a:latin typeface="Source Sans Pro" panose="020B0503030403020204" pitchFamily="34" charset="0"/>
                <a:ea typeface="Source Sans Pro" panose="020B0503030403020204" pitchFamily="34" charset="0"/>
              </a:rPr>
            </a:br>
            <a:endParaRPr lang="de-DE" sz="1000" dirty="0">
              <a:latin typeface="Source Sans Pro" panose="020B0503030403020204" pitchFamily="34" charset="0"/>
              <a:ea typeface="Source Sans Pro" panose="020B0503030403020204" pitchFamily="34" charset="0"/>
            </a:endParaRPr>
          </a:p>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Once you are satisfied with the spectrum, determine the calcium abundance for this area. Enter your values in </a:t>
            </a:r>
            <a:r>
              <a:rPr lang="de-DE" sz="1000" dirty="0" err="1">
                <a:latin typeface="Source Sans Pro" panose="020B0503030403020204" pitchFamily="34" charset="0"/>
                <a:ea typeface="Source Sans Pro" panose="020B0503030403020204" pitchFamily="34" charset="0"/>
              </a:rPr>
              <a:t>the</a:t>
            </a:r>
            <a:r>
              <a:rPr lang="de-DE" sz="1000" dirty="0">
                <a:latin typeface="Source Sans Pro" panose="020B0503030403020204" pitchFamily="34" charset="0"/>
                <a:ea typeface="Source Sans Pro" panose="020B0503030403020204" pitchFamily="34" charset="0"/>
              </a:rPr>
              <a:t> </a:t>
            </a:r>
            <a:r>
              <a:rPr lang="de-DE" sz="1000" dirty="0" err="1">
                <a:latin typeface="Source Sans Pro" panose="020B0503030403020204" pitchFamily="34" charset="0"/>
                <a:ea typeface="Source Sans Pro" panose="020B0503030403020204" pitchFamily="34" charset="0"/>
              </a:rPr>
              <a:t>measurement</a:t>
            </a:r>
            <a:r>
              <a:rPr lang="de-DE" sz="1000" dirty="0">
                <a:latin typeface="Source Sans Pro" panose="020B0503030403020204" pitchFamily="34" charset="0"/>
                <a:ea typeface="Source Sans Pro" panose="020B0503030403020204" pitchFamily="34" charset="0"/>
              </a:rPr>
              <a:t> table "Calcium measurement" on the online board.</a:t>
            </a:r>
          </a:p>
        </p:txBody>
      </p:sp>
      <p:sp>
        <p:nvSpPr>
          <p:cNvPr id="5" name="Textfeld 4">
            <a:extLst>
              <a:ext uri="{FF2B5EF4-FFF2-40B4-BE49-F238E27FC236}">
                <a16:creationId xmlns:a16="http://schemas.microsoft.com/office/drawing/2014/main" id="{D34C532B-5CD4-441C-E816-CB900984C98D}"/>
              </a:ext>
            </a:extLst>
          </p:cNvPr>
          <p:cNvSpPr txBox="1"/>
          <p:nvPr/>
        </p:nvSpPr>
        <p:spPr>
          <a:xfrm>
            <a:off x="652148" y="7706614"/>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Task 3 | Lithium </a:t>
            </a:r>
            <a:r>
              <a:rPr lang="de-DE" sz="1200" b="1" dirty="0" err="1">
                <a:latin typeface="Source Sans Pro" panose="020B0503030403020204" pitchFamily="34" charset="0"/>
                <a:ea typeface="Source Sans Pro" panose="020B0503030403020204" pitchFamily="34" charset="0"/>
              </a:rPr>
              <a:t>abundance</a:t>
            </a:r>
            <a:endParaRPr lang="de-DE" sz="1200" b="1" dirty="0">
              <a:latin typeface="Source Sans Pro" panose="020B0503030403020204" pitchFamily="34" charset="0"/>
              <a:ea typeface="Source Sans Pro" panose="020B0503030403020204" pitchFamily="34" charset="0"/>
            </a:endParaRPr>
          </a:p>
        </p:txBody>
      </p:sp>
      <p:sp>
        <p:nvSpPr>
          <p:cNvPr id="6" name="Textfeld 5">
            <a:extLst>
              <a:ext uri="{FF2B5EF4-FFF2-40B4-BE49-F238E27FC236}">
                <a16:creationId xmlns:a16="http://schemas.microsoft.com/office/drawing/2014/main" id="{25D3469E-292F-913C-15EB-71B0157809CE}"/>
              </a:ext>
            </a:extLst>
          </p:cNvPr>
          <p:cNvSpPr txBox="1"/>
          <p:nvPr/>
        </p:nvSpPr>
        <p:spPr>
          <a:xfrm>
            <a:off x="661898" y="7956964"/>
            <a:ext cx="5832034" cy="1169551"/>
          </a:xfrm>
          <a:prstGeom prst="rect">
            <a:avLst/>
          </a:prstGeom>
          <a:noFill/>
        </p:spPr>
        <p:txBody>
          <a:bodyPr wrap="square" rtlCol="0">
            <a:spAutoFit/>
          </a:bodyPr>
          <a:lstStyle/>
          <a:p>
            <a:pPr marL="38100" lvl="1"/>
            <a:r>
              <a:rPr lang="de-DE" sz="1000" dirty="0">
                <a:latin typeface="Source Sans Pro" panose="020B0503030403020204" pitchFamily="34" charset="0"/>
                <a:ea typeface="Source Sans Pro" panose="020B0503030403020204" pitchFamily="34" charset="0"/>
              </a:rPr>
              <a:t>Determine the stellar parameters and the lithium abundance for the stars assigned to you and then enter them in the "Lithium measurement" table. Please note:</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Use only the lines </a:t>
            </a:r>
            <a:r>
              <a:rPr lang="de-DE" sz="1000" b="1" dirty="0">
                <a:latin typeface="Source Sans Pro" panose="020B0503030403020204" pitchFamily="34" charset="0"/>
                <a:ea typeface="Source Sans Pro" panose="020B0503030403020204" pitchFamily="34" charset="0"/>
              </a:rPr>
              <a:t>6707.76 Å and 6707.91 Å </a:t>
            </a:r>
            <a:r>
              <a:rPr lang="de-DE" sz="1000" dirty="0">
                <a:latin typeface="Source Sans Pro" panose="020B0503030403020204" pitchFamily="34" charset="0"/>
                <a:ea typeface="Source Sans Pro" panose="020B0503030403020204" pitchFamily="34" charset="0"/>
              </a:rPr>
              <a:t>to determine the lithium abundance </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Use the hydrogen line or other areas with strong lines to determine the parameters well before measuring the lithium. The lithium line is usually very weak. This means that the parameters must be well determined for an accurate measurement.</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For the lithium line, work with a wavelength range of max. 3 Å is sufficient.</a:t>
            </a:r>
          </a:p>
        </p:txBody>
      </p:sp>
      <p:pic>
        <p:nvPicPr>
          <p:cNvPr id="9" name="Grafik 8">
            <a:extLst>
              <a:ext uri="{FF2B5EF4-FFF2-40B4-BE49-F238E27FC236}">
                <a16:creationId xmlns:a16="http://schemas.microsoft.com/office/drawing/2014/main" id="{48837DBF-00C9-C905-4E2A-69182C33D9DE}"/>
              </a:ext>
            </a:extLst>
          </p:cNvPr>
          <p:cNvPicPr>
            <a:picLocks noChangeAspect="1"/>
          </p:cNvPicPr>
          <p:nvPr/>
        </p:nvPicPr>
        <p:blipFill rotWithShape="1">
          <a:blip r:embed="rId7"/>
          <a:srcRect r="6047"/>
          <a:stretch/>
        </p:blipFill>
        <p:spPr>
          <a:xfrm>
            <a:off x="3288719" y="2346557"/>
            <a:ext cx="3068886" cy="1614375"/>
          </a:xfrm>
          <a:prstGeom prst="rect">
            <a:avLst/>
          </a:prstGeom>
        </p:spPr>
      </p:pic>
      <p:sp>
        <p:nvSpPr>
          <p:cNvPr id="10" name="Textfeld 9">
            <a:extLst>
              <a:ext uri="{FF2B5EF4-FFF2-40B4-BE49-F238E27FC236}">
                <a16:creationId xmlns:a16="http://schemas.microsoft.com/office/drawing/2014/main" id="{5437F2C6-0542-FAC9-7569-FC7E7B92E1BE}"/>
              </a:ext>
            </a:extLst>
          </p:cNvPr>
          <p:cNvSpPr txBox="1"/>
          <p:nvPr/>
        </p:nvSpPr>
        <p:spPr>
          <a:xfrm>
            <a:off x="3356694" y="3941246"/>
            <a:ext cx="2932936" cy="230832"/>
          </a:xfrm>
          <a:prstGeom prst="rect">
            <a:avLst/>
          </a:prstGeom>
          <a:noFill/>
        </p:spPr>
        <p:txBody>
          <a:bodyPr wrap="square" rtlCol="0">
            <a:spAutoFit/>
          </a:bodyPr>
          <a:lstStyle/>
          <a:p>
            <a:pPr algn="ctr"/>
            <a:r>
              <a:rPr lang="de-DE" sz="900" dirty="0">
                <a:latin typeface="Source Sans Pro" panose="020B0503030403020204" pitchFamily="34" charset="0"/>
                <a:ea typeface="Source Sans Pro" panose="020B0503030403020204" pitchFamily="34" charset="0"/>
              </a:rPr>
              <a:t>Fig.: A fit of the hydrogen line with </a:t>
            </a:r>
            <a:r>
              <a:rPr lang="de-DE" sz="900" dirty="0" err="1">
                <a:latin typeface="Source Sans Pro" panose="020B0503030403020204" pitchFamily="34" charset="0"/>
                <a:ea typeface="Source Sans Pro" panose="020B0503030403020204" pitchFamily="34" charset="0"/>
              </a:rPr>
              <a:t>monh </a:t>
            </a:r>
            <a:r>
              <a:rPr lang="de-DE" sz="900" dirty="0">
                <a:latin typeface="Source Sans Pro" panose="020B0503030403020204" pitchFamily="34" charset="0"/>
                <a:ea typeface="Source Sans Pro" panose="020B0503030403020204" pitchFamily="34" charset="0"/>
              </a:rPr>
              <a:t>= -1.25</a:t>
            </a:r>
          </a:p>
        </p:txBody>
      </p:sp>
      <p:sp>
        <p:nvSpPr>
          <p:cNvPr id="2" name="Textfeld 1">
            <a:extLst>
              <a:ext uri="{FF2B5EF4-FFF2-40B4-BE49-F238E27FC236}">
                <a16:creationId xmlns:a16="http://schemas.microsoft.com/office/drawing/2014/main" id="{AA9C3A70-6D71-193A-39B3-25303332CC7F}"/>
              </a:ext>
            </a:extLst>
          </p:cNvPr>
          <p:cNvSpPr txBox="1"/>
          <p:nvPr/>
        </p:nvSpPr>
        <p:spPr>
          <a:xfrm>
            <a:off x="618311" y="2318605"/>
            <a:ext cx="2670408" cy="1477328"/>
          </a:xfrm>
          <a:prstGeom prst="rect">
            <a:avLst/>
          </a:prstGeom>
          <a:noFill/>
        </p:spPr>
        <p:txBody>
          <a:bodyPr wrap="square" rtlCol="0">
            <a:spAutoFit/>
          </a:bodyPr>
          <a:lstStyle/>
          <a:p>
            <a:pPr marL="266700" lvl="1" indent="-228600">
              <a:buFont typeface="+mj-lt"/>
              <a:buAutoNum type="alphaLcParenR" startAt="2"/>
            </a:pPr>
            <a:r>
              <a:rPr lang="de-DE" sz="1000" dirty="0">
                <a:latin typeface="Source Sans Pro" panose="020B0503030403020204" pitchFamily="34" charset="0"/>
                <a:ea typeface="Source Sans Pro" panose="020B0503030403020204" pitchFamily="34" charset="0"/>
              </a:rPr>
              <a:t>The following parameters were determined for </a:t>
            </a:r>
            <a:r>
              <a:rPr lang="de-DE" sz="1000" dirty="0" err="1">
                <a:latin typeface="Source Sans Pro" panose="020B0503030403020204" pitchFamily="34" charset="0"/>
                <a:ea typeface="Source Sans Pro" panose="020B0503030403020204" pitchFamily="34" charset="0"/>
              </a:rPr>
              <a:t>the</a:t>
            </a:r>
            <a:r>
              <a:rPr lang="de-DE" sz="1000" dirty="0">
                <a:latin typeface="Source Sans Pro" panose="020B0503030403020204" pitchFamily="34" charset="0"/>
                <a:ea typeface="Source Sans Pro" panose="020B0503030403020204" pitchFamily="34" charset="0"/>
              </a:rPr>
              <a:t> </a:t>
            </a:r>
            <a:r>
              <a:rPr lang="de-DE" sz="1000" dirty="0" err="1">
                <a:latin typeface="Source Sans Pro" panose="020B0503030403020204" pitchFamily="34" charset="0"/>
                <a:ea typeface="Source Sans Pro" panose="020B0503030403020204" pitchFamily="34" charset="0"/>
              </a:rPr>
              <a:t>star</a:t>
            </a:r>
            <a:r>
              <a:rPr lang="de-DE" sz="1000" dirty="0">
                <a:latin typeface="Source Sans Pro" panose="020B0503030403020204" pitchFamily="34" charset="0"/>
                <a:ea typeface="Source Sans Pro" panose="020B0503030403020204" pitchFamily="34" charset="0"/>
              </a:rPr>
              <a:t>:</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Temperature </a:t>
            </a:r>
            <a:r>
              <a:rPr lang="de-DE" sz="1000" b="1" dirty="0" err="1">
                <a:latin typeface="Source Sans Pro" panose="020B0503030403020204" pitchFamily="34" charset="0"/>
                <a:ea typeface="Source Sans Pro" panose="020B0503030403020204" pitchFamily="34" charset="0"/>
              </a:rPr>
              <a:t>T</a:t>
            </a:r>
            <a:r>
              <a:rPr lang="de-DE" sz="1000" b="1" baseline="-25000" dirty="0" err="1">
                <a:latin typeface="Source Sans Pro" panose="020B0503030403020204" pitchFamily="34" charset="0"/>
                <a:ea typeface="Source Sans Pro" panose="020B0503030403020204" pitchFamily="34" charset="0"/>
              </a:rPr>
              <a:t>eff</a:t>
            </a:r>
            <a:r>
              <a:rPr lang="de-DE" sz="1000" b="1" dirty="0">
                <a:latin typeface="Source Sans Pro" panose="020B0503030403020204" pitchFamily="34" charset="0"/>
                <a:ea typeface="Source Sans Pro" panose="020B0503030403020204" pitchFamily="34" charset="0"/>
              </a:rPr>
              <a:t> = 5100 K</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gravitational acceleration log(g) = 2.55</a:t>
            </a:r>
            <a:br>
              <a:rPr lang="de-DE" sz="1000" b="1"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Radial velocity </a:t>
            </a:r>
            <a:r>
              <a:rPr lang="de-DE" sz="1000" b="1" dirty="0" err="1">
                <a:latin typeface="Source Sans Pro" panose="020B0503030403020204" pitchFamily="34" charset="0"/>
                <a:ea typeface="Source Sans Pro" panose="020B0503030403020204" pitchFamily="34" charset="0"/>
              </a:rPr>
              <a:t>v</a:t>
            </a:r>
            <a:r>
              <a:rPr lang="de-DE" sz="1000" b="1" baseline="-25000" dirty="0" err="1">
                <a:latin typeface="Source Sans Pro" panose="020B0503030403020204" pitchFamily="34" charset="0"/>
                <a:ea typeface="Source Sans Pro" panose="020B0503030403020204" pitchFamily="34" charset="0"/>
              </a:rPr>
              <a:t>rad</a:t>
            </a:r>
            <a:r>
              <a:rPr lang="de-DE" sz="1000" b="1" dirty="0">
                <a:latin typeface="Source Sans Pro" panose="020B0503030403020204" pitchFamily="34" charset="0"/>
                <a:ea typeface="Source Sans Pro" panose="020B0503030403020204" pitchFamily="34" charset="0"/>
              </a:rPr>
              <a:t> = 0 km/s</a:t>
            </a:r>
            <a:br>
              <a:rPr lang="de-DE" sz="1000" b="1" dirty="0">
                <a:latin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Determine the remaining unknown stellar parameters for the</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wavelength range used</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using the online tool (initial </a:t>
            </a:r>
            <a:r>
              <a:rPr lang="de-DE" sz="1000" dirty="0" err="1">
                <a:latin typeface="Source Sans Pro" panose="020B0503030403020204" pitchFamily="34" charset="0"/>
                <a:ea typeface="Source Sans Pro" panose="020B0503030403020204" pitchFamily="34" charset="0"/>
              </a:rPr>
              <a:t>guess</a:t>
            </a:r>
            <a:r>
              <a:rPr lang="de-DE" sz="1000" dirty="0">
                <a:latin typeface="Source Sans Pro" panose="020B0503030403020204" pitchFamily="34" charset="0"/>
                <a:ea typeface="Source Sans Pro" panose="020B0503030403020204" pitchFamily="34" charset="0"/>
              </a:rPr>
              <a:t>).</a:t>
            </a:r>
          </a:p>
        </p:txBody>
      </p:sp>
      <p:sp>
        <p:nvSpPr>
          <p:cNvPr id="7" name="Textfeld 6">
            <a:extLst>
              <a:ext uri="{FF2B5EF4-FFF2-40B4-BE49-F238E27FC236}">
                <a16:creationId xmlns:a16="http://schemas.microsoft.com/office/drawing/2014/main" id="{EBD0D9AC-4A3F-76A5-CEEB-78F9B9F61904}"/>
              </a:ext>
            </a:extLst>
          </p:cNvPr>
          <p:cNvSpPr txBox="1"/>
          <p:nvPr/>
        </p:nvSpPr>
        <p:spPr>
          <a:xfrm>
            <a:off x="618311" y="4301691"/>
            <a:ext cx="5875621" cy="1431161"/>
          </a:xfrm>
          <a:prstGeom prst="rect">
            <a:avLst/>
          </a:prstGeom>
          <a:noFill/>
        </p:spPr>
        <p:txBody>
          <a:bodyPr wrap="square" rtlCol="0">
            <a:spAutoFit/>
          </a:bodyPr>
          <a:lstStyle/>
          <a:p>
            <a:pPr marL="266700" lvl="1" indent="-228600">
              <a:buFont typeface="+mj-lt"/>
              <a:buAutoNum type="alphaLcParenR" startAt="3"/>
            </a:pPr>
            <a:r>
              <a:rPr lang="de-DE" sz="1000" dirty="0">
                <a:latin typeface="Source Sans Pro" panose="020B0503030403020204" pitchFamily="34" charset="0"/>
                <a:ea typeface="Source Sans Pro" panose="020B0503030403020204" pitchFamily="34" charset="0"/>
              </a:rPr>
              <a:t>Note the value that the program has determined for the metallicity. Now set the value for the metallicity yourself and try out values between -4 and 0. (Leave </a:t>
            </a:r>
            <a:r>
              <a:rPr lang="de-DE" sz="1000" dirty="0" err="1">
                <a:latin typeface="Source Sans Pro" panose="020B0503030403020204" pitchFamily="34" charset="0"/>
                <a:ea typeface="Source Sans Pro" panose="020B0503030403020204" pitchFamily="34" charset="0"/>
              </a:rPr>
              <a:t>v</a:t>
            </a:r>
            <a:r>
              <a:rPr lang="de-DE" sz="1000" baseline="-25000" dirty="0" err="1">
                <a:latin typeface="Source Sans Pro" panose="020B0503030403020204" pitchFamily="34" charset="0"/>
                <a:ea typeface="Source Sans Pro" panose="020B0503030403020204" pitchFamily="34" charset="0"/>
              </a:rPr>
              <a:t>mic</a:t>
            </a:r>
            <a:r>
              <a:rPr lang="de-DE" sz="1000" dirty="0">
                <a:latin typeface="Source Sans Pro" panose="020B0503030403020204" pitchFamily="34" charset="0"/>
                <a:ea typeface="Source Sans Pro" panose="020B0503030403020204" pitchFamily="34" charset="0"/>
              </a:rPr>
              <a:t>, </a:t>
            </a:r>
            <a:r>
              <a:rPr lang="de-DE" sz="1000" dirty="0" err="1">
                <a:latin typeface="Source Sans Pro" panose="020B0503030403020204" pitchFamily="34" charset="0"/>
                <a:ea typeface="Source Sans Pro" panose="020B0503030403020204" pitchFamily="34" charset="0"/>
              </a:rPr>
              <a:t>v</a:t>
            </a:r>
            <a:r>
              <a:rPr lang="de-DE" sz="1000" baseline="-25000" dirty="0" err="1">
                <a:latin typeface="Source Sans Pro" panose="020B0503030403020204" pitchFamily="34" charset="0"/>
                <a:ea typeface="Source Sans Pro" panose="020B0503030403020204" pitchFamily="34" charset="0"/>
              </a:rPr>
              <a:t>mac</a:t>
            </a:r>
            <a:r>
              <a:rPr lang="de-DE" sz="1000" dirty="0" err="1">
                <a:latin typeface="Source Sans Pro" panose="020B0503030403020204" pitchFamily="34" charset="0"/>
                <a:ea typeface="Source Sans Pro" panose="020B0503030403020204" pitchFamily="34" charset="0"/>
              </a:rPr>
              <a:t> </a:t>
            </a:r>
            <a:r>
              <a:rPr lang="de-DE" sz="1000" dirty="0">
                <a:latin typeface="Source Sans Pro" panose="020B0503030403020204" pitchFamily="34" charset="0"/>
                <a:ea typeface="Source Sans Pro" panose="020B0503030403020204" pitchFamily="34" charset="0"/>
              </a:rPr>
              <a:t>and </a:t>
            </a:r>
            <a:r>
              <a:rPr lang="de-DE" sz="1000" dirty="0" err="1">
                <a:latin typeface="Source Sans Pro" panose="020B0503030403020204" pitchFamily="34" charset="0"/>
                <a:ea typeface="Source Sans Pro" panose="020B0503030403020204" pitchFamily="34" charset="0"/>
              </a:rPr>
              <a:t>v</a:t>
            </a:r>
            <a:r>
              <a:rPr lang="de-DE" sz="1000" baseline="-25000" dirty="0" err="1">
                <a:latin typeface="Source Sans Pro" panose="020B0503030403020204" pitchFamily="34" charset="0"/>
                <a:ea typeface="Source Sans Pro" panose="020B0503030403020204" pitchFamily="34" charset="0"/>
              </a:rPr>
              <a:t>sini</a:t>
            </a:r>
            <a:r>
              <a:rPr lang="de-DE" sz="1000" dirty="0" err="1">
                <a:latin typeface="Source Sans Pro" panose="020B0503030403020204" pitchFamily="34" charset="0"/>
                <a:ea typeface="Source Sans Pro" panose="020B0503030403020204" pitchFamily="34" charset="0"/>
              </a:rPr>
              <a:t> </a:t>
            </a:r>
            <a:r>
              <a:rPr lang="de-DE" sz="1000" dirty="0">
                <a:latin typeface="Source Sans Pro" panose="020B0503030403020204" pitchFamily="34" charset="0"/>
                <a:ea typeface="Source Sans Pro" panose="020B0503030403020204" pitchFamily="34" charset="0"/>
              </a:rPr>
              <a:t>undefined for this and the following tasks).</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How does the spectrum change with different values for the metallicity? Try </a:t>
            </a:r>
            <a:r>
              <a:rPr lang="de-DE" sz="1000" dirty="0" err="1">
                <a:latin typeface="Source Sans Pro" panose="020B0503030403020204" pitchFamily="34" charset="0"/>
                <a:ea typeface="Source Sans Pro" panose="020B0503030403020204" pitchFamily="34" charset="0"/>
              </a:rPr>
              <a:t>it</a:t>
            </a:r>
            <a:r>
              <a:rPr lang="de-DE" sz="1000" dirty="0">
                <a:latin typeface="Source Sans Pro" panose="020B0503030403020204" pitchFamily="34" charset="0"/>
                <a:ea typeface="Source Sans Pro" panose="020B0503030403020204" pitchFamily="34" charset="0"/>
              </a:rPr>
              <a:t> </a:t>
            </a:r>
            <a:r>
              <a:rPr lang="de-DE" sz="1000" dirty="0" err="1">
                <a:latin typeface="Source Sans Pro" panose="020B0503030403020204" pitchFamily="34" charset="0"/>
                <a:ea typeface="Source Sans Pro" panose="020B0503030403020204" pitchFamily="34" charset="0"/>
              </a:rPr>
              <a:t>yourself</a:t>
            </a:r>
            <a:r>
              <a:rPr lang="de-DE" sz="1000" dirty="0">
                <a:latin typeface="Source Sans Pro" panose="020B0503030403020204" pitchFamily="34" charset="0"/>
                <a:ea typeface="Source Sans Pro" panose="020B0503030403020204" pitchFamily="34" charset="0"/>
              </a:rPr>
              <a:t> and</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determine a value for the metallicity that is as accurate as possible. (Value at which the calculated spectrum best fits the measured </a:t>
            </a:r>
            <a:r>
              <a:rPr lang="de-DE" sz="1000" dirty="0" err="1">
                <a:latin typeface="Source Sans Pro" panose="020B0503030403020204" pitchFamily="34" charset="0"/>
                <a:ea typeface="Source Sans Pro" panose="020B0503030403020204" pitchFamily="34" charset="0"/>
              </a:rPr>
              <a:t>data</a:t>
            </a:r>
            <a:r>
              <a:rPr lang="de-DE" sz="1000" dirty="0">
                <a:latin typeface="Source Sans Pro" panose="020B0503030403020204" pitchFamily="34" charset="0"/>
                <a:ea typeface="Source Sans Pro" panose="020B0503030403020204" pitchFamily="34" charset="0"/>
              </a:rPr>
              <a:t>).</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Carry out an internet search on the term metallicity and then fill in the column Metallicity in the table "Stellar parameters".</a:t>
            </a:r>
          </a:p>
          <a:p>
            <a:pPr marL="266700" lvl="1" indent="-228600">
              <a:buFont typeface="+mj-lt"/>
              <a:buAutoNum type="alphaLcParenR" startAt="3"/>
            </a:pPr>
            <a:endParaRPr lang="de-DE" sz="7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376844848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508</Words>
  <Application>Microsoft Office PowerPoint</Application>
  <PresentationFormat>A4-Papier (210 x 297 mm)</PresentationFormat>
  <Paragraphs>17</Paragraphs>
  <Slides>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vt:i4>
      </vt:variant>
    </vt:vector>
  </HeadingPairs>
  <TitlesOfParts>
    <vt:vector size="7" baseType="lpstr">
      <vt:lpstr>Arial</vt:lpstr>
      <vt:lpstr>Calibri</vt:lpstr>
      <vt:lpstr>Nexa Bold</vt:lpstr>
      <vt:lpstr>Open Sans</vt:lpstr>
      <vt:lpstr>Source Sans Pro</vt:lpstr>
      <vt:lpstr>Office</vt:lpstr>
      <vt:lpstr>Lithium abundance in old stars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ms998392</dc:creator>
  <cp:keywords>, docId:4BF09C5347AE0B7E75FAC027F261A524</cp:keywords>
  <cp:lastModifiedBy>Hannes Nitsche</cp:lastModifiedBy>
  <cp:revision>643</cp:revision>
  <dcterms:created xsi:type="dcterms:W3CDTF">2020-02-13T17:38:00Z</dcterms:created>
  <dcterms:modified xsi:type="dcterms:W3CDTF">2024-10-07T11:14:19Z</dcterms:modified>
</cp:coreProperties>
</file>