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
  </p:notesMasterIdLst>
  <p:sldIdLst>
    <p:sldId id="268"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565"/>
    <a:srgbClr val="FF7979"/>
    <a:srgbClr val="FFCCCC"/>
    <a:srgbClr val="FF4343"/>
    <a:srgbClr val="CCECFF"/>
    <a:srgbClr val="F7F7F7"/>
    <a:srgbClr val="E7E7FF"/>
    <a:srgbClr val="CCCCFF"/>
    <a:srgbClr val="99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63" autoAdjust="0"/>
    <p:restoredTop sz="96357" autoAdjust="0"/>
  </p:normalViewPr>
  <p:slideViewPr>
    <p:cSldViewPr snapToGrid="0">
      <p:cViewPr>
        <p:scale>
          <a:sx n="125" d="100"/>
          <a:sy n="125" d="100"/>
        </p:scale>
        <p:origin x="198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Editar formato de texto maestro</a:t>
            </a:r>
          </a:p>
          <a:p>
            <a:pPr lvl="1"/>
            <a:r>
              <a:rPr lang="de-DE"/>
              <a:t>Segundo nivel</a:t>
            </a:r>
          </a:p>
          <a:p>
            <a:pPr lvl="2"/>
            <a:r>
              <a:rPr lang="de-DE"/>
              <a:t>Tercer nivel</a:t>
            </a:r>
          </a:p>
          <a:p>
            <a:pPr lvl="3"/>
            <a:r>
              <a:rPr lang="de-DE"/>
              <a:t>Cuarto nivel</a:t>
            </a:r>
          </a:p>
          <a:p>
            <a:pPr lvl="4"/>
            <a:r>
              <a:rPr lang="de-DE"/>
              <a:t>Quinto nivel</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TITULAR / TÍTULO</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hyperlink" Target="http://websme.chetec-infra.eu/"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creativecommons.org/licenses/by-sa/4.0/" TargetMode="External"/><Relationship Id="rId4" Type="http://schemas.openxmlformats.org/officeDocument/2006/relationships/image" Target="../media/image2.png"/></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Análisis de datos con </a:t>
            </a:r>
            <a:r>
              <a:rPr lang="de-DE" sz="1400" b="1" cap="none" dirty="0" err="1">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WebSME</a:t>
            </a:r>
            <a:endParaRPr lang="de-DE" sz="1400" b="1"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62301"/>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Tarea 1 | La línea de hidrógeno</a:t>
            </a:r>
          </a:p>
        </p:txBody>
      </p:sp>
      <p:sp>
        <p:nvSpPr>
          <p:cNvPr id="19" name="Textfeld 18">
            <a:extLst>
              <a:ext uri="{FF2B5EF4-FFF2-40B4-BE49-F238E27FC236}">
                <a16:creationId xmlns:a16="http://schemas.microsoft.com/office/drawing/2014/main" id="{8F49D0BC-903A-49E2-9D51-8A500F02CD99}"/>
              </a:ext>
            </a:extLst>
          </p:cNvPr>
          <p:cNvSpPr txBox="1"/>
          <p:nvPr/>
        </p:nvSpPr>
        <p:spPr>
          <a:xfrm>
            <a:off x="618311" y="1280897"/>
            <a:ext cx="5875621" cy="861774"/>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Abre el espectro de la gigante roja ID7189 </a:t>
            </a:r>
            <a:r>
              <a:rPr lang="de-DE" sz="1000" b="1" dirty="0">
                <a:latin typeface="Source Sans Pro" panose="020B0503030403020204" pitchFamily="34" charset="0"/>
                <a:ea typeface="Source Sans Pro" panose="020B0503030403020204" pitchFamily="34" charset="0"/>
              </a:rPr>
              <a:t>RGB_7189.fits </a:t>
            </a:r>
            <a:r>
              <a:rPr lang="de-DE" sz="1000" dirty="0">
                <a:latin typeface="Source Sans Pro" panose="020B0503030403020204" pitchFamily="34" charset="0"/>
                <a:ea typeface="Source Sans Pro" panose="020B0503030403020204" pitchFamily="34" charset="0"/>
              </a:rPr>
              <a:t>en el programa de análisis</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hlinkClick r:id="rId2"/>
              </a:rPr>
              <a:t>http://websme.chetec-infra.eu/ </a:t>
            </a:r>
            <a:br>
              <a:rPr lang="de-DE" sz="1000" b="1"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Utilice la visualización del espectro para observar las líneas de absorción individuales. Busque la línea alfa del hidrógeno (la línea de absorción más intensa del espectro). Visualícela con </a:t>
            </a:r>
            <a:r>
              <a:rPr lang="de-DE" sz="1000" b="1" dirty="0">
                <a:latin typeface="Source Sans Pro" panose="020B0503030403020204" pitchFamily="34" charset="0"/>
                <a:ea typeface="Source Sans Pro" panose="020B0503030403020204" pitchFamily="34" charset="0"/>
              </a:rPr>
              <a:t>un </a:t>
            </a:r>
            <a:r>
              <a:rPr lang="de-DE" sz="1000" dirty="0">
                <a:latin typeface="Source Sans Pro" panose="020B0503030403020204" pitchFamily="34" charset="0"/>
                <a:ea typeface="Source Sans Pro" panose="020B0503030403020204" pitchFamily="34" charset="0"/>
              </a:rPr>
              <a:t>rango de longitud de </a:t>
            </a:r>
            <a:r>
              <a:rPr lang="de-DE" sz="1000" dirty="0">
                <a:latin typeface="Source Sans Pro" panose="020B0503030403020204" pitchFamily="34" charset="0"/>
                <a:ea typeface="Source Sans Pro" panose="020B0503030403020204" pitchFamily="34" charset="0"/>
              </a:rPr>
              <a:t>onda máximo </a:t>
            </a:r>
            <a:r>
              <a:rPr lang="de-DE" sz="1000" dirty="0">
                <a:latin typeface="Source Sans Pro" panose="020B0503030403020204" pitchFamily="34" charset="0"/>
                <a:ea typeface="Source Sans Pro" panose="020B0503030403020204" pitchFamily="34" charset="0"/>
              </a:rPr>
              <a:t>de </a:t>
            </a:r>
            <a:r>
              <a:rPr lang="de-DE" sz="1000" b="1" dirty="0">
                <a:latin typeface="Source Sans Pro" panose="020B0503030403020204" pitchFamily="34" charset="0"/>
                <a:ea typeface="Source Sans Pro" panose="020B0503030403020204" pitchFamily="34" charset="0"/>
              </a:rPr>
              <a:t>15 Å</a:t>
            </a:r>
            <a:r>
              <a:rPr lang="de-DE" sz="1000" dirty="0">
                <a:latin typeface="Source Sans Pro" panose="020B0503030403020204" pitchFamily="34" charset="0"/>
                <a:ea typeface="Source Sans Pro" panose="020B0503030403020204" pitchFamily="34" charset="0"/>
              </a:rPr>
              <a:t>. Utilice este rango de longitud de onda para análisis posteriores.</a:t>
            </a:r>
            <a:endParaRPr lang="de-DE" sz="700" dirty="0">
              <a:latin typeface="Source Sans Pro" panose="020B0503030403020204" pitchFamily="34" charset="0"/>
              <a:ea typeface="Source Sans Pro" panose="020B0503030403020204" pitchFamily="34" charset="0"/>
            </a:endParaRPr>
          </a:p>
        </p:txBody>
      </p:sp>
      <p:sp>
        <p:nvSpPr>
          <p:cNvPr id="15" name="Titel 2">
            <a:extLst>
              <a:ext uri="{FF2B5EF4-FFF2-40B4-BE49-F238E27FC236}">
                <a16:creationId xmlns:a16="http://schemas.microsoft.com/office/drawing/2014/main" id="{E02C2C73-D21A-60DC-4BD5-D5704CC83B0B}"/>
              </a:ext>
            </a:extLst>
          </p:cNvPr>
          <p:cNvSpPr>
            <a:spLocks noGrp="1"/>
          </p:cNvSpPr>
          <p:nvPr>
            <p:ph type="title"/>
          </p:nvPr>
        </p:nvSpPr>
        <p:spPr>
          <a:xfrm>
            <a:off x="618312" y="604851"/>
            <a:ext cx="5768201" cy="321178"/>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Abundancia de litio en estrellas viejas</a:t>
            </a:r>
          </a:p>
        </p:txBody>
      </p:sp>
      <p:pic>
        <p:nvPicPr>
          <p:cNvPr id="16" name="Picture 2">
            <a:extLst>
              <a:ext uri="{FF2B5EF4-FFF2-40B4-BE49-F238E27FC236}">
                <a16:creationId xmlns:a16="http://schemas.microsoft.com/office/drawing/2014/main" id="{A6A58095-1366-D1DB-B94F-0B040D1AA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Icon CC BY SA">
            <a:extLst>
              <a:ext uri="{FF2B5EF4-FFF2-40B4-BE49-F238E27FC236}">
                <a16:creationId xmlns:a16="http://schemas.microsoft.com/office/drawing/2014/main" id="{12D9E10B-2185-0983-F725-60D43325EB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8" name="Textfeld 17">
            <a:extLst>
              <a:ext uri="{FF2B5EF4-FFF2-40B4-BE49-F238E27FC236}">
                <a16:creationId xmlns:a16="http://schemas.microsoft.com/office/drawing/2014/main" id="{72716C04-9E1F-2AA0-A608-8BF71700885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creado por Hannes Nitsche</a:t>
            </a:r>
            <a:br>
              <a:rPr lang="en-GB" sz="600" dirty="0">
                <a:solidFill>
                  <a:schemeClr val="bg1"/>
                </a:solidFill>
              </a:rPr>
            </a:br>
            <a:r>
              <a:rPr lang="en-GB" sz="600" dirty="0">
                <a:solidFill>
                  <a:schemeClr val="bg1"/>
                </a:solidFill>
                <a:hlinkClick r:id="rId5"/>
              </a:rPr>
              <a:t>Creative Commons </a:t>
            </a:r>
            <a:r>
              <a:rPr lang="en-GB" sz="600" dirty="0" err="1">
                <a:solidFill>
                  <a:schemeClr val="bg1"/>
                </a:solidFill>
                <a:hlinkClick r:id="rId5"/>
              </a:rPr>
              <a:t>Reconocimiento-CompartirIgual </a:t>
            </a:r>
            <a:r>
              <a:rPr lang="en-GB" sz="600" dirty="0">
                <a:solidFill>
                  <a:schemeClr val="bg1"/>
                </a:solidFill>
                <a:hlinkClick r:id="rId5"/>
              </a:rPr>
              <a:t>4.0 Internacional (CC-BY-SA 4.0</a:t>
            </a:r>
            <a:r>
              <a:rPr lang="en-GB" sz="600" dirty="0">
                <a:solidFill>
                  <a:schemeClr val="bg1"/>
                </a:solidFill>
              </a:rPr>
              <a:t>) </a:t>
            </a:r>
          </a:p>
        </p:txBody>
      </p:sp>
      <p:pic>
        <p:nvPicPr>
          <p:cNvPr id="24" name="Picture 6">
            <a:extLst>
              <a:ext uri="{FF2B5EF4-FFF2-40B4-BE49-F238E27FC236}">
                <a16:creationId xmlns:a16="http://schemas.microsoft.com/office/drawing/2014/main" id="{4C0EE293-5522-649E-9AC3-301E1CFFCF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7ABB2E37-7984-88AC-47BD-000B48CA458A}"/>
              </a:ext>
            </a:extLst>
          </p:cNvPr>
          <p:cNvSpPr txBox="1"/>
          <p:nvPr/>
        </p:nvSpPr>
        <p:spPr>
          <a:xfrm>
            <a:off x="623075" y="5849307"/>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Tarea 2 | Las líneas de calcio</a:t>
            </a:r>
          </a:p>
        </p:txBody>
      </p:sp>
      <p:sp>
        <p:nvSpPr>
          <p:cNvPr id="4" name="Textfeld 3">
            <a:extLst>
              <a:ext uri="{FF2B5EF4-FFF2-40B4-BE49-F238E27FC236}">
                <a16:creationId xmlns:a16="http://schemas.microsoft.com/office/drawing/2014/main" id="{4208DE56-EEA5-DA73-235D-D30A8E34D1AB}"/>
              </a:ext>
            </a:extLst>
          </p:cNvPr>
          <p:cNvSpPr txBox="1"/>
          <p:nvPr/>
        </p:nvSpPr>
        <p:spPr>
          <a:xfrm>
            <a:off x="632826" y="6099657"/>
            <a:ext cx="5861106" cy="1323439"/>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Visualice ahora el intervalo 6160 - 6175 Å (líneas de calcio). Utiliza la metalicidad que has determinado. ¿Está satisfecho con el ajuste? Si no es así, ajuste el valor de la metalicidad.</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Cambia ahora los valores de </a:t>
            </a:r>
            <a:r>
              <a:rPr lang="de-DE" sz="1000" dirty="0" err="1">
                <a:latin typeface="Source Sans Pro" panose="020B0503030403020204" pitchFamily="34" charset="0"/>
                <a:ea typeface="Source Sans Pro" panose="020B0503030403020204" pitchFamily="34" charset="0"/>
              </a:rPr>
              <a:t>vrad</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Teff </a:t>
            </a:r>
            <a:r>
              <a:rPr lang="de-DE" sz="1000" dirty="0">
                <a:latin typeface="Source Sans Pro" panose="020B0503030403020204" pitchFamily="34" charset="0"/>
                <a:ea typeface="Source Sans Pro" panose="020B0503030403020204" pitchFamily="34" charset="0"/>
              </a:rPr>
              <a:t>y log(g) para averiguar cómo influyen en el espectro. Rellena las columnas de la tabla "Parámetros estelares" (busca en internet si es necesario)</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Una vez que esté satisfecho con el espectro, determine la abundancia de calcio de esta zona. Introduzca sus valores en </a:t>
            </a:r>
            <a:r>
              <a:rPr lang="de-DE" sz="1000" dirty="0">
                <a:latin typeface="Source Sans Pro" panose="020B0503030403020204" pitchFamily="34" charset="0"/>
                <a:ea typeface="Source Sans Pro" panose="020B0503030403020204" pitchFamily="34" charset="0"/>
              </a:rPr>
              <a:t>la tabla de </a:t>
            </a:r>
            <a:r>
              <a:rPr lang="de-DE" sz="1000" dirty="0" err="1">
                <a:latin typeface="Source Sans Pro" panose="020B0503030403020204" pitchFamily="34" charset="0"/>
                <a:ea typeface="Source Sans Pro" panose="020B0503030403020204" pitchFamily="34" charset="0"/>
              </a:rPr>
              <a:t>medición </a:t>
            </a:r>
            <a:r>
              <a:rPr lang="de-DE" sz="1000" dirty="0">
                <a:latin typeface="Source Sans Pro" panose="020B0503030403020204" pitchFamily="34" charset="0"/>
                <a:ea typeface="Source Sans Pro" panose="020B0503030403020204" pitchFamily="34" charset="0"/>
              </a:rPr>
              <a:t>"Medición de calcio" del tablero en línea.</a:t>
            </a:r>
          </a:p>
        </p:txBody>
      </p:sp>
      <p:sp>
        <p:nvSpPr>
          <p:cNvPr id="5" name="Textfeld 4">
            <a:extLst>
              <a:ext uri="{FF2B5EF4-FFF2-40B4-BE49-F238E27FC236}">
                <a16:creationId xmlns:a16="http://schemas.microsoft.com/office/drawing/2014/main" id="{D34C532B-5CD4-441C-E816-CB900984C98D}"/>
              </a:ext>
            </a:extLst>
          </p:cNvPr>
          <p:cNvSpPr txBox="1"/>
          <p:nvPr/>
        </p:nvSpPr>
        <p:spPr>
          <a:xfrm>
            <a:off x="652148" y="7706614"/>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Tarea 3 | </a:t>
            </a:r>
            <a:r>
              <a:rPr lang="de-DE" sz="1200" b="1" dirty="0" err="1">
                <a:latin typeface="Source Sans Pro" panose="020B0503030403020204" pitchFamily="34" charset="0"/>
                <a:ea typeface="Source Sans Pro" panose="020B0503030403020204" pitchFamily="34" charset="0"/>
              </a:rPr>
              <a:t>Abundancia de</a:t>
            </a:r>
            <a:r>
              <a:rPr lang="de-DE" sz="1200" b="1" dirty="0">
                <a:latin typeface="Source Sans Pro" panose="020B0503030403020204" pitchFamily="34" charset="0"/>
                <a:ea typeface="Source Sans Pro" panose="020B0503030403020204" pitchFamily="34" charset="0"/>
              </a:rPr>
              <a:t> litio</a:t>
            </a:r>
            <a:endParaRPr lang="de-DE" sz="1200" b="1" dirty="0">
              <a:latin typeface="Source Sans Pro" panose="020B0503030403020204" pitchFamily="34" charset="0"/>
              <a:ea typeface="Source Sans Pro" panose="020B0503030403020204" pitchFamily="34" charset="0"/>
            </a:endParaRPr>
          </a:p>
        </p:txBody>
      </p:sp>
      <p:sp>
        <p:nvSpPr>
          <p:cNvPr id="6" name="Textfeld 5">
            <a:extLst>
              <a:ext uri="{FF2B5EF4-FFF2-40B4-BE49-F238E27FC236}">
                <a16:creationId xmlns:a16="http://schemas.microsoft.com/office/drawing/2014/main" id="{25D3469E-292F-913C-15EB-71B0157809CE}"/>
              </a:ext>
            </a:extLst>
          </p:cNvPr>
          <p:cNvSpPr txBox="1"/>
          <p:nvPr/>
        </p:nvSpPr>
        <p:spPr>
          <a:xfrm>
            <a:off x="661898" y="7956964"/>
            <a:ext cx="5832034" cy="1169551"/>
          </a:xfrm>
          <a:prstGeom prst="rect">
            <a:avLst/>
          </a:prstGeom>
          <a:noFill/>
        </p:spPr>
        <p:txBody>
          <a:bodyPr wrap="square" rtlCol="0">
            <a:spAutoFit/>
          </a:bodyPr>
          <a:lstStyle/>
          <a:p>
            <a:pPr marL="38100" lvl="1"/>
            <a:r>
              <a:rPr lang="de-DE" sz="1000" dirty="0">
                <a:latin typeface="Source Sans Pro" panose="020B0503030403020204" pitchFamily="34" charset="0"/>
                <a:ea typeface="Source Sans Pro" panose="020B0503030403020204" pitchFamily="34" charset="0"/>
              </a:rPr>
              <a:t>Determine los parámetros estelares y la abundancia de litio de las estrellas que le han sido asignadas e introdúzcalos en la tabla "Medición de litio". Tenga en cuenta lo siguiente:</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Utiliza sólo las líneas </a:t>
            </a:r>
            <a:r>
              <a:rPr lang="de-DE" sz="1000" b="1" dirty="0">
                <a:latin typeface="Source Sans Pro" panose="020B0503030403020204" pitchFamily="34" charset="0"/>
                <a:ea typeface="Source Sans Pro" panose="020B0503030403020204" pitchFamily="34" charset="0"/>
              </a:rPr>
              <a:t>6707.76 Å y 6707.91 Å </a:t>
            </a:r>
            <a:r>
              <a:rPr lang="de-DE" sz="1000" dirty="0">
                <a:latin typeface="Source Sans Pro" panose="020B0503030403020204" pitchFamily="34" charset="0"/>
                <a:ea typeface="Source Sans Pro" panose="020B0503030403020204" pitchFamily="34" charset="0"/>
              </a:rPr>
              <a:t>para determinar la abundancia de litio </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Utilice la línea de hidrógeno u otras zonas con líneas fuertes para determinar los parámetros mucho antes de medir el litio. La línea del litio suele ser muy débil. Esto significa que los parámetros deben estar bien determinados para una medición precisa.</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Para la línea de litio, trabajar con un rango de longitud de onda de máx. 3 Å es suficiente.</a:t>
            </a:r>
          </a:p>
        </p:txBody>
      </p:sp>
      <p:pic>
        <p:nvPicPr>
          <p:cNvPr id="9" name="Grafik 8">
            <a:extLst>
              <a:ext uri="{FF2B5EF4-FFF2-40B4-BE49-F238E27FC236}">
                <a16:creationId xmlns:a16="http://schemas.microsoft.com/office/drawing/2014/main" id="{48837DBF-00C9-C905-4E2A-69182C33D9DE}"/>
              </a:ext>
            </a:extLst>
          </p:cNvPr>
          <p:cNvPicPr>
            <a:picLocks noChangeAspect="1"/>
          </p:cNvPicPr>
          <p:nvPr/>
        </p:nvPicPr>
        <p:blipFill rotWithShape="1">
          <a:blip r:embed="rId7"/>
          <a:srcRect r="6047"/>
          <a:stretch/>
        </p:blipFill>
        <p:spPr>
          <a:xfrm>
            <a:off x="3288719" y="2346557"/>
            <a:ext cx="3068886" cy="1614375"/>
          </a:xfrm>
          <a:prstGeom prst="rect">
            <a:avLst/>
          </a:prstGeom>
        </p:spPr>
      </p:pic>
      <p:sp>
        <p:nvSpPr>
          <p:cNvPr id="10" name="Textfeld 9">
            <a:extLst>
              <a:ext uri="{FF2B5EF4-FFF2-40B4-BE49-F238E27FC236}">
                <a16:creationId xmlns:a16="http://schemas.microsoft.com/office/drawing/2014/main" id="{5437F2C6-0542-FAC9-7569-FC7E7B92E1BE}"/>
              </a:ext>
            </a:extLst>
          </p:cNvPr>
          <p:cNvSpPr txBox="1"/>
          <p:nvPr/>
        </p:nvSpPr>
        <p:spPr>
          <a:xfrm>
            <a:off x="3356694" y="3941246"/>
            <a:ext cx="2932936" cy="230832"/>
          </a:xfrm>
          <a:prstGeom prst="rect">
            <a:avLst/>
          </a:prstGeom>
          <a:noFill/>
        </p:spPr>
        <p:txBody>
          <a:bodyPr wrap="square" rtlCol="0">
            <a:spAutoFit/>
          </a:bodyPr>
          <a:lstStyle/>
          <a:p>
            <a:pPr algn="ctr"/>
            <a:r>
              <a:rPr lang="de-DE" sz="900" dirty="0">
                <a:latin typeface="Source Sans Pro" panose="020B0503030403020204" pitchFamily="34" charset="0"/>
                <a:ea typeface="Source Sans Pro" panose="020B0503030403020204" pitchFamily="34" charset="0"/>
              </a:rPr>
              <a:t>Fig.: Ajuste de la línea de hidrógeno con </a:t>
            </a:r>
            <a:r>
              <a:rPr lang="de-DE" sz="900" dirty="0" err="1">
                <a:latin typeface="Source Sans Pro" panose="020B0503030403020204" pitchFamily="34" charset="0"/>
                <a:ea typeface="Source Sans Pro" panose="020B0503030403020204" pitchFamily="34" charset="0"/>
              </a:rPr>
              <a:t>monh </a:t>
            </a:r>
            <a:r>
              <a:rPr lang="de-DE" sz="900" dirty="0">
                <a:latin typeface="Source Sans Pro" panose="020B0503030403020204" pitchFamily="34" charset="0"/>
                <a:ea typeface="Source Sans Pro" panose="020B0503030403020204" pitchFamily="34" charset="0"/>
              </a:rPr>
              <a:t>= -1.25</a:t>
            </a:r>
          </a:p>
        </p:txBody>
      </p:sp>
      <p:sp>
        <p:nvSpPr>
          <p:cNvPr id="2" name="Textfeld 1">
            <a:extLst>
              <a:ext uri="{FF2B5EF4-FFF2-40B4-BE49-F238E27FC236}">
                <a16:creationId xmlns:a16="http://schemas.microsoft.com/office/drawing/2014/main" id="{AA9C3A70-6D71-193A-39B3-25303332CC7F}"/>
              </a:ext>
            </a:extLst>
          </p:cNvPr>
          <p:cNvSpPr txBox="1"/>
          <p:nvPr/>
        </p:nvSpPr>
        <p:spPr>
          <a:xfrm>
            <a:off x="618311" y="2318605"/>
            <a:ext cx="2670408" cy="1477328"/>
          </a:xfrm>
          <a:prstGeom prst="rect">
            <a:avLst/>
          </a:prstGeom>
          <a:noFill/>
        </p:spPr>
        <p:txBody>
          <a:bodyPr wrap="square" rtlCol="0">
            <a:spAutoFit/>
          </a:bodyPr>
          <a:lstStyle/>
          <a:p>
            <a:pPr marL="266700" lvl="1" indent="-228600">
              <a:buFont typeface="+mj-lt"/>
              <a:buAutoNum type="alphaLcParenR" startAt="2"/>
            </a:pPr>
            <a:r>
              <a:rPr lang="de-DE" sz="1000" dirty="0">
                <a:latin typeface="Source Sans Pro" panose="020B0503030403020204" pitchFamily="34" charset="0"/>
                <a:ea typeface="Source Sans Pro" panose="020B0503030403020204" pitchFamily="34" charset="0"/>
              </a:rPr>
              <a:t>Se determinaron los siguientes parámetros para </a:t>
            </a:r>
            <a:r>
              <a:rPr lang="de-DE" sz="1000" dirty="0" err="1">
                <a:latin typeface="Source Sans Pro" panose="020B0503030403020204" pitchFamily="34" charset="0"/>
                <a:ea typeface="Source Sans Pro" panose="020B0503030403020204" pitchFamily="34" charset="0"/>
              </a:rPr>
              <a:t>la </a:t>
            </a:r>
            <a:r>
              <a:rPr lang="de-DE" sz="1000" dirty="0" err="1">
                <a:latin typeface="Source Sans Pro" panose="020B0503030403020204" pitchFamily="34" charset="0"/>
                <a:ea typeface="Source Sans Pro" panose="020B0503030403020204" pitchFamily="34" charset="0"/>
              </a:rPr>
              <a:t>estrella</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Temperatura </a:t>
            </a:r>
            <a:r>
              <a:rPr lang="de-DE" sz="1000" b="1" dirty="0" err="1">
                <a:latin typeface="Source Sans Pro" panose="020B0503030403020204" pitchFamily="34" charset="0"/>
                <a:ea typeface="Source Sans Pro" panose="020B0503030403020204" pitchFamily="34" charset="0"/>
              </a:rPr>
              <a:t>T</a:t>
            </a:r>
            <a:r>
              <a:rPr lang="de-DE" sz="1000" b="1" baseline="-25000" dirty="0" err="1">
                <a:latin typeface="Source Sans Pro" panose="020B0503030403020204" pitchFamily="34" charset="0"/>
                <a:ea typeface="Source Sans Pro" panose="020B0503030403020204" pitchFamily="34" charset="0"/>
              </a:rPr>
              <a:t>eff</a:t>
            </a:r>
            <a:r>
              <a:rPr lang="de-DE" sz="1000" b="1" dirty="0">
                <a:latin typeface="Source Sans Pro" panose="020B0503030403020204" pitchFamily="34" charset="0"/>
                <a:ea typeface="Source Sans Pro" panose="020B0503030403020204" pitchFamily="34" charset="0"/>
              </a:rPr>
              <a:t> = 5100 K</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Aceleración gravitatoria log(g) = 2,55</a:t>
            </a:r>
            <a:br>
              <a:rPr lang="de-DE" sz="1000" b="1"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Velocidad radial </a:t>
            </a:r>
            <a:r>
              <a:rPr lang="de-DE" sz="1000" b="1" dirty="0" err="1">
                <a:latin typeface="Source Sans Pro" panose="020B0503030403020204" pitchFamily="34" charset="0"/>
                <a:ea typeface="Source Sans Pro" panose="020B0503030403020204" pitchFamily="34" charset="0"/>
              </a:rPr>
              <a:t>v</a:t>
            </a:r>
            <a:r>
              <a:rPr lang="de-DE" sz="1000" b="1" baseline="-25000" dirty="0" err="1">
                <a:latin typeface="Source Sans Pro" panose="020B0503030403020204" pitchFamily="34" charset="0"/>
                <a:ea typeface="Source Sans Pro" panose="020B0503030403020204" pitchFamily="34" charset="0"/>
              </a:rPr>
              <a:t>rad</a:t>
            </a:r>
            <a:r>
              <a:rPr lang="de-DE" sz="1000" b="1" dirty="0">
                <a:latin typeface="Source Sans Pro" panose="020B0503030403020204" pitchFamily="34" charset="0"/>
                <a:ea typeface="Source Sans Pro" panose="020B0503030403020204" pitchFamily="34" charset="0"/>
              </a:rPr>
              <a:t> = 0 km/s</a:t>
            </a:r>
            <a:br>
              <a:rPr lang="de-DE" sz="1000" b="1" dirty="0">
                <a:latin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Determine los restantes parámetros estelares desconocidos para el</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rango de longitudes de onda utilizado</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utilizando la herramienta en línea (</a:t>
            </a:r>
            <a:r>
              <a:rPr lang="de-DE" sz="1000" dirty="0" err="1">
                <a:latin typeface="Source Sans Pro" panose="020B0503030403020204" pitchFamily="34" charset="0"/>
                <a:ea typeface="Source Sans Pro" panose="020B0503030403020204" pitchFamily="34" charset="0"/>
              </a:rPr>
              <a:t>conjetura </a:t>
            </a:r>
            <a:r>
              <a:rPr lang="de-DE" sz="1000" dirty="0">
                <a:latin typeface="Source Sans Pro" panose="020B0503030403020204" pitchFamily="34" charset="0"/>
                <a:ea typeface="Source Sans Pro" panose="020B0503030403020204" pitchFamily="34" charset="0"/>
              </a:rPr>
              <a:t>inicial</a:t>
            </a:r>
            <a:r>
              <a:rPr lang="de-DE" sz="1000" dirty="0">
                <a:latin typeface="Source Sans Pro" panose="020B0503030403020204" pitchFamily="34" charset="0"/>
                <a:ea typeface="Source Sans Pro" panose="020B0503030403020204" pitchFamily="34" charset="0"/>
              </a:rPr>
              <a:t>).</a:t>
            </a:r>
          </a:p>
        </p:txBody>
      </p:sp>
      <p:sp>
        <p:nvSpPr>
          <p:cNvPr id="7" name="Textfeld 6">
            <a:extLst>
              <a:ext uri="{FF2B5EF4-FFF2-40B4-BE49-F238E27FC236}">
                <a16:creationId xmlns:a16="http://schemas.microsoft.com/office/drawing/2014/main" id="{EBD0D9AC-4A3F-76A5-CEEB-78F9B9F61904}"/>
              </a:ext>
            </a:extLst>
          </p:cNvPr>
          <p:cNvSpPr txBox="1"/>
          <p:nvPr/>
        </p:nvSpPr>
        <p:spPr>
          <a:xfrm>
            <a:off x="618311" y="4301691"/>
            <a:ext cx="5875621" cy="1431161"/>
          </a:xfrm>
          <a:prstGeom prst="rect">
            <a:avLst/>
          </a:prstGeom>
          <a:noFill/>
        </p:spPr>
        <p:txBody>
          <a:bodyPr wrap="square" rtlCol="0">
            <a:spAutoFit/>
          </a:bodyPr>
          <a:lstStyle/>
          <a:p>
            <a:pPr marL="266700" lvl="1" indent="-228600">
              <a:buFont typeface="+mj-lt"/>
              <a:buAutoNum type="alphaLcParenR" startAt="3"/>
            </a:pPr>
            <a:r>
              <a:rPr lang="de-DE" sz="1000" dirty="0">
                <a:latin typeface="Source Sans Pro" panose="020B0503030403020204" pitchFamily="34" charset="0"/>
                <a:ea typeface="Source Sans Pro" panose="020B0503030403020204" pitchFamily="34" charset="0"/>
              </a:rPr>
              <a:t>Observe el valor que el programa ha determinado para la metalicidad. Ahora fija tú mismo el valor de la metalicidad y prueba valores entre -4 y 0. (Deja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mic</a:t>
            </a:r>
            <a:r>
              <a:rPr lang="de-DE" sz="1000" dirty="0" err="1">
                <a:latin typeface="Source Sans Pro" panose="020B0503030403020204" pitchFamily="34" charset="0"/>
                <a:ea typeface="Source Sans Pro" panose="020B0503030403020204" pitchFamily="34" charset="0"/>
              </a:rPr>
              <a:t> , v</a:t>
            </a:r>
            <a:r>
              <a:rPr lang="de-DE" sz="1000" baseline="-25000" dirty="0" err="1">
                <a:latin typeface="Source Sans Pro" panose="020B0503030403020204" pitchFamily="34" charset="0"/>
                <a:ea typeface="Source Sans Pro" panose="020B0503030403020204" pitchFamily="34" charset="0"/>
              </a:rPr>
              <a:t>mac</a:t>
            </a:r>
            <a:r>
              <a:rPr lang="de-DE" sz="1000" dirty="0">
                <a:latin typeface="Source Sans Pro" panose="020B0503030403020204" pitchFamily="34" charset="0"/>
                <a:ea typeface="Source Sans Pro" panose="020B0503030403020204" pitchFamily="34" charset="0"/>
              </a:rPr>
              <a:t> y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sini</a:t>
            </a:r>
            <a:r>
              <a:rPr lang="de-DE" sz="1000" dirty="0">
                <a:latin typeface="Source Sans Pro" panose="020B0503030403020204" pitchFamily="34" charset="0"/>
                <a:ea typeface="Source Sans Pro" panose="020B0503030403020204" pitchFamily="34" charset="0"/>
              </a:rPr>
              <a:t> sin definir para esta tarea y las siguientes).</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¿Cómo cambia el espectro con los distintos valores de la metalicidad? </a:t>
            </a:r>
            <a:r>
              <a:rPr lang="de-DE" sz="1000" dirty="0" err="1">
                <a:latin typeface="Source Sans Pro" panose="020B0503030403020204" pitchFamily="34" charset="0"/>
                <a:ea typeface="Source Sans Pro" panose="020B0503030403020204" pitchFamily="34" charset="0"/>
              </a:rPr>
              <a:t>Inténtalo </a:t>
            </a:r>
            <a:r>
              <a:rPr lang="de-DE" sz="1000" dirty="0" err="1">
                <a:latin typeface="Source Sans Pro" panose="020B0503030403020204" pitchFamily="34" charset="0"/>
                <a:ea typeface="Source Sans Pro" panose="020B0503030403020204" pitchFamily="34" charset="0"/>
              </a:rPr>
              <a:t>tú mismo </a:t>
            </a:r>
            <a:r>
              <a:rPr lang="de-DE" sz="1000" dirty="0">
                <a:latin typeface="Source Sans Pro" panose="020B0503030403020204" pitchFamily="34" charset="0"/>
                <a:ea typeface="Source Sans Pro" panose="020B0503030403020204" pitchFamily="34" charset="0"/>
              </a:rPr>
              <a:t>y</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determina un valor para la metalicidad que sea lo más preciso posible. (Valor en el que el espectro calculado se ajusta mejor a los </a:t>
            </a:r>
            <a:r>
              <a:rPr lang="de-DE" sz="1000" dirty="0" err="1">
                <a:latin typeface="Source Sans Pro" panose="020B0503030403020204" pitchFamily="34" charset="0"/>
                <a:ea typeface="Source Sans Pro" panose="020B0503030403020204" pitchFamily="34" charset="0"/>
              </a:rPr>
              <a:t>datos </a:t>
            </a:r>
            <a:r>
              <a:rPr lang="de-DE" sz="1000" dirty="0">
                <a:latin typeface="Source Sans Pro" panose="020B0503030403020204" pitchFamily="34" charset="0"/>
                <a:ea typeface="Source Sans Pro" panose="020B0503030403020204" pitchFamily="34" charset="0"/>
              </a:rPr>
              <a:t>medidos</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Realiza una búsqueda en Internet sobre el término metalicidad y luego rellena la columna Metalicidad en la tabla "Parámetros estelares".</a:t>
            </a:r>
          </a:p>
          <a:p>
            <a:pPr marL="266700" lvl="1" indent="-228600">
              <a:buFont typeface="+mj-lt"/>
              <a:buAutoNum type="alphaLcParenR" startAt="3"/>
            </a:pPr>
            <a:endParaRPr lang="de-DE" sz="7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76844848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Template>Office Theme</ap:Template>
  <ap:TotalTime>0</ap:TotalTime>
  <ap:Words>508</ap:Words>
  <ap:Application>Microsoft Office PowerPoint</ap:Application>
  <ap:PresentationFormat>A4-Papier (210 x 297 mm)</ap:PresentationFormat>
  <ap:Paragraphs>17</ap:Paragraphs>
  <ap:Slides>1</ap:Slides>
  <ap:Notes>0</ap:Notes>
  <ap:HiddenSlides>0</ap:HiddenSlides>
  <ap:MMClips>0</ap:MMClips>
  <ap:ScaleCrop>false</ap:ScaleCrop>
  <ap:HeadingPairs>
    <vt:vector baseType="variant" size="6">
      <vt:variant>
        <vt:lpstr>Verwendete Schriftarten</vt:lpstr>
      </vt:variant>
      <vt:variant>
        <vt:i4>5</vt:i4>
      </vt:variant>
      <vt:variant>
        <vt:lpstr>Design</vt:lpstr>
      </vt:variant>
      <vt:variant>
        <vt:i4>1</vt:i4>
      </vt:variant>
      <vt:variant>
        <vt:lpstr>Folientitel</vt:lpstr>
      </vt:variant>
      <vt:variant>
        <vt:i4>1</vt:i4>
      </vt:variant>
    </vt:vector>
  </ap:HeadingPairs>
  <ap:TitlesOfParts>
    <vt:vector baseType="lpstr" size="7">
      <vt:lpstr>Arial</vt:lpstr>
      <vt:lpstr>Calibri</vt:lpstr>
      <vt:lpstr>Nexa Bold</vt:lpstr>
      <vt:lpstr>Open Sans</vt:lpstr>
      <vt:lpstr>Source Sans Pro</vt:lpstr>
      <vt:lpstr>Office</vt:lpstr>
      <vt:lpstr>Lithium abundance in old stars</vt:lpstr>
    </vt:vector>
  </ap:TitlesOfParts>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PowerPoint-Präsentation</dc:title>
  <dc:creator>ms998392</dc:creator>
  <keywords>docId:927D680808839D66816A10507B87A4D3</keywords>
  <lastModifiedBy>Hannes Nitsche</lastModifiedBy>
  <revision>643</revision>
  <dcterms:created xsi:type="dcterms:W3CDTF">2020-02-13T17:38:00.0000000Z</dcterms:created>
  <dcterms:modified xsi:type="dcterms:W3CDTF">2024-10-07T11:14:19.0000000Z</dcterms:modified>
</coreProperties>
</file>