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3"/>
  </p:notesMasterIdLst>
  <p:sldIdLst>
    <p:sldId id="268"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45010485-9093-4474-B157-287E0EEE61D8}">
          <p14:sldIdLst>
            <p14:sldId id="26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es Nitsche" initials="HN" lastIdx="1" clrIdx="0">
    <p:extLst>
      <p:ext uri="{19B8F6BF-5375-455C-9EA6-DF929625EA0E}">
        <p15:presenceInfo xmlns:p15="http://schemas.microsoft.com/office/powerpoint/2012/main" userId="c9df6f4d4329c5d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565"/>
    <a:srgbClr val="FF7979"/>
    <a:srgbClr val="FFCCCC"/>
    <a:srgbClr val="FF4343"/>
    <a:srgbClr val="CCECFF"/>
    <a:srgbClr val="F7F7F7"/>
    <a:srgbClr val="E7E7FF"/>
    <a:srgbClr val="CCCCFF"/>
    <a:srgbClr val="9966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63" autoAdjust="0"/>
    <p:restoredTop sz="96357" autoAdjust="0"/>
  </p:normalViewPr>
  <p:slideViewPr>
    <p:cSldViewPr snapToGrid="0">
      <p:cViewPr>
        <p:scale>
          <a:sx n="125" d="100"/>
          <a:sy n="125" d="100"/>
        </p:scale>
        <p:origin x="198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EB35E-45D4-466D-B503-3D90F754E6D1}" type="datetimeFigureOut">
              <a:rPr lang="de-DE" smtClean="0"/>
              <a:t>07.10.2024</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Modifier le format du texte maître</a:t>
            </a:r>
          </a:p>
          <a:p>
            <a:pPr lvl="1"/>
            <a:r>
              <a:rPr lang="de-DE"/>
              <a:t>Deuxième niveau</a:t>
            </a:r>
          </a:p>
          <a:p>
            <a:pPr lvl="2"/>
            <a:r>
              <a:rPr lang="de-DE"/>
              <a:t>Troisième niveau</a:t>
            </a:r>
          </a:p>
          <a:p>
            <a:pPr lvl="3"/>
            <a:r>
              <a:rPr lang="de-DE"/>
              <a:t>Quatrième niveau</a:t>
            </a:r>
          </a:p>
          <a:p>
            <a:pPr lvl="4"/>
            <a:r>
              <a:rPr lang="de-DE"/>
              <a:t>Cinquième niveau</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3750C-7784-4117-AA5A-BBA0859E5C1F}" type="slidenum">
              <a:rPr lang="de-DE" smtClean="0"/>
              <a:t>Nr.</a:t>
            </a:fld>
            <a:endParaRPr lang="de-DE"/>
          </a:p>
        </p:txBody>
      </p:sp>
    </p:spTree>
    <p:extLst>
      <p:ext uri="{BB962C8B-B14F-4D97-AF65-F5344CB8AC3E}">
        <p14:creationId xmlns:p14="http://schemas.microsoft.com/office/powerpoint/2010/main" val="275483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D9EE1424-0669-4435-8DFF-DA872E31CB83}"/>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 Placeholder 2">
            <a:extLst>
              <a:ext uri="{FF2B5EF4-FFF2-40B4-BE49-F238E27FC236}">
                <a16:creationId xmlns:a16="http://schemas.microsoft.com/office/drawing/2014/main" id="{BE673EF0-C11D-424C-BF02-122830825CAD}"/>
              </a:ext>
            </a:extLst>
          </p:cNvPr>
          <p:cNvSpPr>
            <a:spLocks noGrp="1"/>
          </p:cNvSpPr>
          <p:nvPr>
            <p:ph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0" name="Title Placeholder 1">
            <a:extLst>
              <a:ext uri="{FF2B5EF4-FFF2-40B4-BE49-F238E27FC236}">
                <a16:creationId xmlns:a16="http://schemas.microsoft.com/office/drawing/2014/main" id="{D9D84E1E-E214-4026-9CEB-970762588566}"/>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6917101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A353619B-C9C3-4D80-A285-0A97FD8D17CA}"/>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1" name="Rechteck 20">
            <a:extLst>
              <a:ext uri="{FF2B5EF4-FFF2-40B4-BE49-F238E27FC236}">
                <a16:creationId xmlns:a16="http://schemas.microsoft.com/office/drawing/2014/main" id="{AC5275FA-4629-45C6-9C35-FFBBD1BD954E}"/>
              </a:ext>
            </a:extLst>
          </p:cNvPr>
          <p:cNvSpPr/>
          <p:nvPr userDrawn="1"/>
        </p:nvSpPr>
        <p:spPr>
          <a:xfrm>
            <a:off x="0" y="9474000"/>
            <a:ext cx="6858000" cy="432000"/>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3" name="Text Placeholder 2"/>
          <p:cNvSpPr>
            <a:spLocks noGrp="1"/>
          </p:cNvSpPr>
          <p:nvPr>
            <p:ph type="body"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30" name="Title Placeholder 1">
            <a:extLst>
              <a:ext uri="{FF2B5EF4-FFF2-40B4-BE49-F238E27FC236}">
                <a16:creationId xmlns:a16="http://schemas.microsoft.com/office/drawing/2014/main" id="{94748425-6E2F-431D-BAB1-6BA1295D3F11}"/>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TITRE / HEADLINE</a:t>
            </a:r>
            <a:endParaRPr lang="en-US" dirty="0"/>
          </a:p>
        </p:txBody>
      </p:sp>
    </p:spTree>
    <p:extLst>
      <p:ext uri="{BB962C8B-B14F-4D97-AF65-F5344CB8AC3E}">
        <p14:creationId xmlns:p14="http://schemas.microsoft.com/office/powerpoint/2010/main" val="2124693270"/>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p:titleStyle>
    <p:bodyStyle>
      <a:lvl1pPr marL="0" indent="0" algn="just" defTabSz="685800" rtl="0" eaLnBrk="1" latinLnBrk="0" hangingPunct="1">
        <a:lnSpc>
          <a:spcPct val="90000"/>
        </a:lnSpc>
        <a:spcBef>
          <a:spcPts val="750"/>
        </a:spcBef>
        <a:buFont typeface="Arial" panose="020B0604020202020204" pitchFamily="34" charset="0"/>
        <a:buNone/>
        <a:defRPr sz="1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hyperlink" Target="http://websme.chetec-infra.eu/"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creativecommons.org/licenses/by-sa/4.0/" TargetMode="External"/><Relationship Id="rId4" Type="http://schemas.openxmlformats.org/officeDocument/2006/relationships/image" Target="../media/image2.png"/></Relationships>
</file>

<file path=ppt/slides/slide1.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rPr>
              <a:t>Analyse des données avec </a:t>
            </a:r>
            <a:r>
              <a:rPr lang="de-DE" sz="1400" b="1" cap="none" dirty="0" err="1">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rPr>
              <a:t>WebSME</a:t>
            </a:r>
            <a:endParaRPr lang="de-DE" sz="1400" b="1" dirty="0">
              <a:solidFill>
                <a:schemeClr val="accent5">
                  <a:lumMod val="40000"/>
                  <a:lumOff val="6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feld 7">
            <a:extLst>
              <a:ext uri="{FF2B5EF4-FFF2-40B4-BE49-F238E27FC236}">
                <a16:creationId xmlns:a16="http://schemas.microsoft.com/office/drawing/2014/main" id="{6D14BF42-9447-415F-8C10-1D394859AA02}"/>
              </a:ext>
            </a:extLst>
          </p:cNvPr>
          <p:cNvSpPr txBox="1"/>
          <p:nvPr/>
        </p:nvSpPr>
        <p:spPr>
          <a:xfrm>
            <a:off x="608561" y="1062301"/>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Tâche 1 | La ligne d'hydrogène</a:t>
            </a:r>
          </a:p>
        </p:txBody>
      </p:sp>
      <p:sp>
        <p:nvSpPr>
          <p:cNvPr id="19" name="Textfeld 18">
            <a:extLst>
              <a:ext uri="{FF2B5EF4-FFF2-40B4-BE49-F238E27FC236}">
                <a16:creationId xmlns:a16="http://schemas.microsoft.com/office/drawing/2014/main" id="{8F49D0BC-903A-49E2-9D51-8A500F02CD99}"/>
              </a:ext>
            </a:extLst>
          </p:cNvPr>
          <p:cNvSpPr txBox="1"/>
          <p:nvPr/>
        </p:nvSpPr>
        <p:spPr>
          <a:xfrm>
            <a:off x="618311" y="1280897"/>
            <a:ext cx="5875621" cy="861774"/>
          </a:xfrm>
          <a:prstGeom prst="rect">
            <a:avLst/>
          </a:prstGeom>
          <a:noFill/>
        </p:spPr>
        <p:txBody>
          <a:bodyPr wrap="square" rtlCol="0">
            <a:spAutoFit/>
          </a:bodyPr>
          <a:lstStyle/>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Ouvrir le spectre de la géante rouge ID7189 </a:t>
            </a:r>
            <a:r>
              <a:rPr lang="de-DE" sz="1000" b="1" dirty="0">
                <a:latin typeface="Source Sans Pro" panose="020B0503030403020204" pitchFamily="34" charset="0"/>
                <a:ea typeface="Source Sans Pro" panose="020B0503030403020204" pitchFamily="34" charset="0"/>
              </a:rPr>
              <a:t>RGB_7189.fits </a:t>
            </a:r>
            <a:r>
              <a:rPr lang="de-DE" sz="1000" dirty="0">
                <a:latin typeface="Source Sans Pro" panose="020B0503030403020204" pitchFamily="34" charset="0"/>
                <a:ea typeface="Source Sans Pro" panose="020B0503030403020204" pitchFamily="34" charset="0"/>
              </a:rPr>
              <a:t>dans le programme d'analyse</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hlinkClick r:id="rId2"/>
              </a:rPr>
              <a:t>http://websme.chetec-infra.eu/ </a:t>
            </a:r>
            <a:br>
              <a:rPr lang="de-DE" sz="1000" b="1"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Utilisez l'affichage du spectre pour observer les différentes raies d'absorption. Trouvez la raie alpha de l'hydrogène (la raie d'absorption la plus forte du spectre). Affichez-la avec une </a:t>
            </a:r>
            <a:r>
              <a:rPr lang="de-DE" sz="1000" dirty="0" err="1">
                <a:latin typeface="Source Sans Pro" panose="020B0503030403020204" pitchFamily="34" charset="0"/>
                <a:ea typeface="Source Sans Pro" panose="020B0503030403020204" pitchFamily="34" charset="0"/>
              </a:rPr>
              <a:t>gamme de </a:t>
            </a:r>
            <a:r>
              <a:rPr lang="de-DE" sz="1000" dirty="0">
                <a:latin typeface="Source Sans Pro" panose="020B0503030403020204" pitchFamily="34" charset="0"/>
                <a:ea typeface="Source Sans Pro" panose="020B0503030403020204" pitchFamily="34" charset="0"/>
              </a:rPr>
              <a:t>longueurs d'onde maximale </a:t>
            </a:r>
            <a:r>
              <a:rPr lang="de-DE" sz="1000" dirty="0">
                <a:latin typeface="Source Sans Pro" panose="020B0503030403020204" pitchFamily="34" charset="0"/>
                <a:ea typeface="Source Sans Pro" panose="020B0503030403020204" pitchFamily="34" charset="0"/>
              </a:rPr>
              <a:t>de </a:t>
            </a:r>
            <a:r>
              <a:rPr lang="de-DE" sz="1000" b="1" dirty="0">
                <a:latin typeface="Source Sans Pro" panose="020B0503030403020204" pitchFamily="34" charset="0"/>
                <a:ea typeface="Source Sans Pro" panose="020B0503030403020204" pitchFamily="34" charset="0"/>
              </a:rPr>
              <a:t>15 Å</a:t>
            </a:r>
            <a:r>
              <a:rPr lang="de-DE" sz="1000" dirty="0">
                <a:latin typeface="Source Sans Pro" panose="020B0503030403020204" pitchFamily="34" charset="0"/>
                <a:ea typeface="Source Sans Pro" panose="020B0503030403020204" pitchFamily="34" charset="0"/>
              </a:rPr>
              <a:t>. Utilisez cette gamme de longueurs d'onde pour la suite de l'analyse.</a:t>
            </a:r>
            <a:endParaRPr lang="de-DE" sz="700" dirty="0">
              <a:latin typeface="Source Sans Pro" panose="020B0503030403020204" pitchFamily="34" charset="0"/>
              <a:ea typeface="Source Sans Pro" panose="020B0503030403020204" pitchFamily="34" charset="0"/>
            </a:endParaRPr>
          </a:p>
        </p:txBody>
      </p:sp>
      <p:sp>
        <p:nvSpPr>
          <p:cNvPr id="15" name="Titel 2">
            <a:extLst>
              <a:ext uri="{FF2B5EF4-FFF2-40B4-BE49-F238E27FC236}">
                <a16:creationId xmlns:a16="http://schemas.microsoft.com/office/drawing/2014/main" id="{E02C2C73-D21A-60DC-4BD5-D5704CC83B0B}"/>
              </a:ext>
            </a:extLst>
          </p:cNvPr>
          <p:cNvSpPr>
            <a:spLocks noGrp="1"/>
          </p:cNvSpPr>
          <p:nvPr>
            <p:ph type="title"/>
          </p:nvPr>
        </p:nvSpPr>
        <p:spPr>
          <a:xfrm>
            <a:off x="618312" y="604851"/>
            <a:ext cx="5768201" cy="321178"/>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Abondance du lithium dans les vieilles étoiles</a:t>
            </a:r>
          </a:p>
        </p:txBody>
      </p:sp>
      <p:pic>
        <p:nvPicPr>
          <p:cNvPr id="16" name="Picture 2">
            <a:extLst>
              <a:ext uri="{FF2B5EF4-FFF2-40B4-BE49-F238E27FC236}">
                <a16:creationId xmlns:a16="http://schemas.microsoft.com/office/drawing/2014/main" id="{A6A58095-1366-D1DB-B94F-0B040D1AAF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Icon CC BY SA">
            <a:extLst>
              <a:ext uri="{FF2B5EF4-FFF2-40B4-BE49-F238E27FC236}">
                <a16:creationId xmlns:a16="http://schemas.microsoft.com/office/drawing/2014/main" id="{12D9E10B-2185-0983-F725-60D43325EB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8" name="Textfeld 17">
            <a:extLst>
              <a:ext uri="{FF2B5EF4-FFF2-40B4-BE49-F238E27FC236}">
                <a16:creationId xmlns:a16="http://schemas.microsoft.com/office/drawing/2014/main" id="{72716C04-9E1F-2AA0-A608-8BF71700885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Matériel créé par Hannes Nitsche</a:t>
            </a:r>
            <a:br>
              <a:rPr lang="en-GB" sz="600" dirty="0">
                <a:solidFill>
                  <a:schemeClr val="bg1"/>
                </a:solidFill>
              </a:rPr>
            </a:br>
            <a:r>
              <a:rPr lang="en-GB" sz="600" dirty="0">
                <a:solidFill>
                  <a:schemeClr val="bg1"/>
                </a:solidFill>
                <a:hlinkClick r:id="rId5"/>
              </a:rPr>
              <a:t>Creative Commons </a:t>
            </a:r>
            <a:r>
              <a:rPr lang="en-GB" sz="600" dirty="0" err="1">
                <a:solidFill>
                  <a:schemeClr val="bg1"/>
                </a:solidFill>
                <a:hlinkClick r:id="rId5"/>
              </a:rPr>
              <a:t>Attribution-ShareAlike </a:t>
            </a:r>
            <a:r>
              <a:rPr lang="en-GB" sz="600" dirty="0">
                <a:solidFill>
                  <a:schemeClr val="bg1"/>
                </a:solidFill>
                <a:hlinkClick r:id="rId5"/>
              </a:rPr>
              <a:t>4.0 International (CC-BY-SA 4.0</a:t>
            </a:r>
            <a:r>
              <a:rPr lang="en-GB" sz="600" dirty="0">
                <a:solidFill>
                  <a:schemeClr val="bg1"/>
                </a:solidFill>
              </a:rPr>
              <a:t>) </a:t>
            </a:r>
          </a:p>
        </p:txBody>
      </p:sp>
      <p:pic>
        <p:nvPicPr>
          <p:cNvPr id="24" name="Picture 6">
            <a:extLst>
              <a:ext uri="{FF2B5EF4-FFF2-40B4-BE49-F238E27FC236}">
                <a16:creationId xmlns:a16="http://schemas.microsoft.com/office/drawing/2014/main" id="{4C0EE293-5522-649E-9AC3-301E1CFFCF7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7ABB2E37-7984-88AC-47BD-000B48CA458A}"/>
              </a:ext>
            </a:extLst>
          </p:cNvPr>
          <p:cNvSpPr txBox="1"/>
          <p:nvPr/>
        </p:nvSpPr>
        <p:spPr>
          <a:xfrm>
            <a:off x="623075" y="5849307"/>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Tâche 2 | Les lignes de calcium</a:t>
            </a:r>
          </a:p>
        </p:txBody>
      </p:sp>
      <p:sp>
        <p:nvSpPr>
          <p:cNvPr id="4" name="Textfeld 3">
            <a:extLst>
              <a:ext uri="{FF2B5EF4-FFF2-40B4-BE49-F238E27FC236}">
                <a16:creationId xmlns:a16="http://schemas.microsoft.com/office/drawing/2014/main" id="{4208DE56-EEA5-DA73-235D-D30A8E34D1AB}"/>
              </a:ext>
            </a:extLst>
          </p:cNvPr>
          <p:cNvSpPr txBox="1"/>
          <p:nvPr/>
        </p:nvSpPr>
        <p:spPr>
          <a:xfrm>
            <a:off x="632826" y="6099657"/>
            <a:ext cx="5861106" cy="1323439"/>
          </a:xfrm>
          <a:prstGeom prst="rect">
            <a:avLst/>
          </a:prstGeom>
          <a:noFill/>
        </p:spPr>
        <p:txBody>
          <a:bodyPr wrap="square" rtlCol="0">
            <a:spAutoFit/>
          </a:bodyPr>
          <a:lstStyle/>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Affichez maintenant la plage 6160 - 6175 Å (lignes de calcium). Utilisez la métallicité que vous avez déterminée. Êtes-vous satisfait de l'ajustement ? Si ce n'est pas le cas, ajustez votre valeur de métallicité.</a:t>
            </a:r>
            <a:br>
              <a:rPr lang="de-DE" sz="1000" dirty="0">
                <a:latin typeface="Source Sans Pro" panose="020B0503030403020204" pitchFamily="34" charset="0"/>
                <a:ea typeface="Source Sans Pro" panose="020B0503030403020204" pitchFamily="34" charset="0"/>
              </a:rPr>
            </a:br>
            <a:endParaRPr lang="de-DE" sz="1000" dirty="0">
              <a:latin typeface="Source Sans Pro" panose="020B0503030403020204" pitchFamily="34" charset="0"/>
              <a:ea typeface="Source Sans Pro" panose="020B0503030403020204" pitchFamily="34" charset="0"/>
            </a:endParaRPr>
          </a:p>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Modifiez maintenant les valeurs de </a:t>
            </a:r>
            <a:r>
              <a:rPr lang="de-DE" sz="1000" dirty="0" err="1">
                <a:latin typeface="Source Sans Pro" panose="020B0503030403020204" pitchFamily="34" charset="0"/>
                <a:ea typeface="Source Sans Pro" panose="020B0503030403020204" pitchFamily="34" charset="0"/>
              </a:rPr>
              <a:t>vrad</a:t>
            </a:r>
            <a:r>
              <a:rPr lang="de-DE" sz="1000" dirty="0">
                <a:latin typeface="Source Sans Pro" panose="020B0503030403020204" pitchFamily="34" charset="0"/>
                <a:ea typeface="Source Sans Pro" panose="020B0503030403020204" pitchFamily="34" charset="0"/>
              </a:rPr>
              <a:t>, </a:t>
            </a:r>
            <a:r>
              <a:rPr lang="de-DE" sz="1000" dirty="0" err="1">
                <a:latin typeface="Source Sans Pro" panose="020B0503030403020204" pitchFamily="34" charset="0"/>
                <a:ea typeface="Source Sans Pro" panose="020B0503030403020204" pitchFamily="34" charset="0"/>
              </a:rPr>
              <a:t>Teff </a:t>
            </a:r>
            <a:r>
              <a:rPr lang="de-DE" sz="1000" dirty="0">
                <a:latin typeface="Source Sans Pro" panose="020B0503030403020204" pitchFamily="34" charset="0"/>
                <a:ea typeface="Source Sans Pro" panose="020B0503030403020204" pitchFamily="34" charset="0"/>
              </a:rPr>
              <a:t>et log(g) pour voir comment elles influencent le spectre. Remplissez les colonnes du tableau "Paramètres stellaires" (recherche sur internet si nécessaire)</a:t>
            </a:r>
            <a:br>
              <a:rPr lang="de-DE" sz="1000" dirty="0">
                <a:latin typeface="Source Sans Pro" panose="020B0503030403020204" pitchFamily="34" charset="0"/>
                <a:ea typeface="Source Sans Pro" panose="020B0503030403020204" pitchFamily="34" charset="0"/>
              </a:rPr>
            </a:br>
            <a:endParaRPr lang="de-DE" sz="1000" dirty="0">
              <a:latin typeface="Source Sans Pro" panose="020B0503030403020204" pitchFamily="34" charset="0"/>
              <a:ea typeface="Source Sans Pro" panose="020B0503030403020204" pitchFamily="34" charset="0"/>
            </a:endParaRPr>
          </a:p>
          <a:p>
            <a:pPr marL="266700" lvl="1" indent="-228600">
              <a:buFont typeface="+mj-lt"/>
              <a:buAutoNum type="alphaLcParenR"/>
            </a:pPr>
            <a:r>
              <a:rPr lang="de-DE" sz="1000" dirty="0">
                <a:latin typeface="Source Sans Pro" panose="020B0503030403020204" pitchFamily="34" charset="0"/>
                <a:ea typeface="Source Sans Pro" panose="020B0503030403020204" pitchFamily="34" charset="0"/>
              </a:rPr>
              <a:t>Une fois que vous êtes satisfait du spectre, déterminez l'abondance de calcium pour cette zone. Inscrivez vos valeurs dans </a:t>
            </a:r>
            <a:r>
              <a:rPr lang="de-DE" sz="1000" dirty="0" err="1">
                <a:latin typeface="Source Sans Pro" panose="020B0503030403020204" pitchFamily="34" charset="0"/>
                <a:ea typeface="Source Sans Pro" panose="020B0503030403020204" pitchFamily="34" charset="0"/>
              </a:rPr>
              <a:t>le </a:t>
            </a:r>
            <a:r>
              <a:rPr lang="de-DE" sz="1000" dirty="0">
                <a:latin typeface="Source Sans Pro" panose="020B0503030403020204" pitchFamily="34" charset="0"/>
                <a:ea typeface="Source Sans Pro" panose="020B0503030403020204" pitchFamily="34" charset="0"/>
              </a:rPr>
              <a:t>tableau de </a:t>
            </a:r>
            <a:r>
              <a:rPr lang="de-DE" sz="1000" dirty="0" err="1">
                <a:latin typeface="Source Sans Pro" panose="020B0503030403020204" pitchFamily="34" charset="0"/>
                <a:ea typeface="Source Sans Pro" panose="020B0503030403020204" pitchFamily="34" charset="0"/>
              </a:rPr>
              <a:t>mesure </a:t>
            </a:r>
            <a:r>
              <a:rPr lang="de-DE" sz="1000" dirty="0">
                <a:latin typeface="Source Sans Pro" panose="020B0503030403020204" pitchFamily="34" charset="0"/>
                <a:ea typeface="Source Sans Pro" panose="020B0503030403020204" pitchFamily="34" charset="0"/>
              </a:rPr>
              <a:t>"Mesure du calcium" sur le tableau en ligne.</a:t>
            </a:r>
          </a:p>
        </p:txBody>
      </p:sp>
      <p:sp>
        <p:nvSpPr>
          <p:cNvPr id="5" name="Textfeld 4">
            <a:extLst>
              <a:ext uri="{FF2B5EF4-FFF2-40B4-BE49-F238E27FC236}">
                <a16:creationId xmlns:a16="http://schemas.microsoft.com/office/drawing/2014/main" id="{D34C532B-5CD4-441C-E816-CB900984C98D}"/>
              </a:ext>
            </a:extLst>
          </p:cNvPr>
          <p:cNvSpPr txBox="1"/>
          <p:nvPr/>
        </p:nvSpPr>
        <p:spPr>
          <a:xfrm>
            <a:off x="652148" y="7706614"/>
            <a:ext cx="5409751" cy="276999"/>
          </a:xfrm>
          <a:prstGeom prst="rect">
            <a:avLst/>
          </a:prstGeom>
          <a:noFill/>
        </p:spPr>
        <p:txBody>
          <a:bodyPr wrap="square" rtlCol="0">
            <a:spAutoFit/>
          </a:bodyPr>
          <a:lstStyle/>
          <a:p>
            <a:r>
              <a:rPr lang="de-DE" sz="1200" b="1" dirty="0">
                <a:latin typeface="Source Sans Pro" panose="020B0503030403020204" pitchFamily="34" charset="0"/>
                <a:ea typeface="Source Sans Pro" panose="020B0503030403020204" pitchFamily="34" charset="0"/>
              </a:rPr>
              <a:t>Tâche 3 | </a:t>
            </a:r>
            <a:r>
              <a:rPr lang="de-DE" sz="1200" b="1" dirty="0" err="1">
                <a:latin typeface="Source Sans Pro" panose="020B0503030403020204" pitchFamily="34" charset="0"/>
                <a:ea typeface="Source Sans Pro" panose="020B0503030403020204" pitchFamily="34" charset="0"/>
              </a:rPr>
              <a:t>Abondance de </a:t>
            </a:r>
            <a:r>
              <a:rPr lang="de-DE" sz="1200" b="1" dirty="0">
                <a:latin typeface="Source Sans Pro" panose="020B0503030403020204" pitchFamily="34" charset="0"/>
                <a:ea typeface="Source Sans Pro" panose="020B0503030403020204" pitchFamily="34" charset="0"/>
              </a:rPr>
              <a:t>lithium</a:t>
            </a:r>
            <a:endParaRPr lang="de-DE" sz="1200" b="1" dirty="0">
              <a:latin typeface="Source Sans Pro" panose="020B0503030403020204" pitchFamily="34" charset="0"/>
              <a:ea typeface="Source Sans Pro" panose="020B0503030403020204" pitchFamily="34" charset="0"/>
            </a:endParaRPr>
          </a:p>
        </p:txBody>
      </p:sp>
      <p:sp>
        <p:nvSpPr>
          <p:cNvPr id="6" name="Textfeld 5">
            <a:extLst>
              <a:ext uri="{FF2B5EF4-FFF2-40B4-BE49-F238E27FC236}">
                <a16:creationId xmlns:a16="http://schemas.microsoft.com/office/drawing/2014/main" id="{25D3469E-292F-913C-15EB-71B0157809CE}"/>
              </a:ext>
            </a:extLst>
          </p:cNvPr>
          <p:cNvSpPr txBox="1"/>
          <p:nvPr/>
        </p:nvSpPr>
        <p:spPr>
          <a:xfrm>
            <a:off x="661898" y="7956964"/>
            <a:ext cx="5832034" cy="1169551"/>
          </a:xfrm>
          <a:prstGeom prst="rect">
            <a:avLst/>
          </a:prstGeom>
          <a:noFill/>
        </p:spPr>
        <p:txBody>
          <a:bodyPr wrap="square" rtlCol="0">
            <a:spAutoFit/>
          </a:bodyPr>
          <a:lstStyle/>
          <a:p>
            <a:pPr marL="38100" lvl="1"/>
            <a:r>
              <a:rPr lang="de-DE" sz="1000" dirty="0">
                <a:latin typeface="Source Sans Pro" panose="020B0503030403020204" pitchFamily="34" charset="0"/>
                <a:ea typeface="Source Sans Pro" panose="020B0503030403020204" pitchFamily="34" charset="0"/>
              </a:rPr>
              <a:t>Déterminez les paramètres stellaires et l'abondance de lithium pour les étoiles qui vous ont été attribuées et inscrivez-les dans le tableau "Mesure de lithium". A noter :</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Utilisez uniquement les lignes </a:t>
            </a:r>
            <a:r>
              <a:rPr lang="de-DE" sz="1000" b="1" dirty="0">
                <a:latin typeface="Source Sans Pro" panose="020B0503030403020204" pitchFamily="34" charset="0"/>
                <a:ea typeface="Source Sans Pro" panose="020B0503030403020204" pitchFamily="34" charset="0"/>
              </a:rPr>
              <a:t>6707.76 Å et 6707.91 Å </a:t>
            </a:r>
            <a:r>
              <a:rPr lang="de-DE" sz="1000" dirty="0">
                <a:latin typeface="Source Sans Pro" panose="020B0503030403020204" pitchFamily="34" charset="0"/>
                <a:ea typeface="Source Sans Pro" panose="020B0503030403020204" pitchFamily="34" charset="0"/>
              </a:rPr>
              <a:t>pour déterminer l'abondance du lithium. </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Utilisez la ligne de l'hydrogène ou d'autres zones avec des lignes fortes pour déterminer les paramètres bien avant de mesurer le lithium. La ligne du lithium est généralement très faible. Cela signifie que les paramètres doivent être bien déterminés pour obtenir une mesure précise.</a:t>
            </a:r>
          </a:p>
          <a:p>
            <a:pPr marL="504000" lvl="2" indent="-228600">
              <a:buFont typeface="+mj-lt"/>
              <a:buAutoNum type="arabicPeriod"/>
            </a:pPr>
            <a:r>
              <a:rPr lang="de-DE" sz="1000" dirty="0">
                <a:latin typeface="Source Sans Pro" panose="020B0503030403020204" pitchFamily="34" charset="0"/>
                <a:ea typeface="Source Sans Pro" panose="020B0503030403020204" pitchFamily="34" charset="0"/>
              </a:rPr>
              <a:t>Pour la raie du lithium, il suffit de travailler avec une gamme de longueurs d'onde de max. 3 Å est suffisante.</a:t>
            </a:r>
          </a:p>
        </p:txBody>
      </p:sp>
      <p:pic>
        <p:nvPicPr>
          <p:cNvPr id="9" name="Grafik 8">
            <a:extLst>
              <a:ext uri="{FF2B5EF4-FFF2-40B4-BE49-F238E27FC236}">
                <a16:creationId xmlns:a16="http://schemas.microsoft.com/office/drawing/2014/main" id="{48837DBF-00C9-C905-4E2A-69182C33D9DE}"/>
              </a:ext>
            </a:extLst>
          </p:cNvPr>
          <p:cNvPicPr>
            <a:picLocks noChangeAspect="1"/>
          </p:cNvPicPr>
          <p:nvPr/>
        </p:nvPicPr>
        <p:blipFill rotWithShape="1">
          <a:blip r:embed="rId7"/>
          <a:srcRect r="6047"/>
          <a:stretch/>
        </p:blipFill>
        <p:spPr>
          <a:xfrm>
            <a:off x="3288719" y="2346557"/>
            <a:ext cx="3068886" cy="1614375"/>
          </a:xfrm>
          <a:prstGeom prst="rect">
            <a:avLst/>
          </a:prstGeom>
        </p:spPr>
      </p:pic>
      <p:sp>
        <p:nvSpPr>
          <p:cNvPr id="10" name="Textfeld 9">
            <a:extLst>
              <a:ext uri="{FF2B5EF4-FFF2-40B4-BE49-F238E27FC236}">
                <a16:creationId xmlns:a16="http://schemas.microsoft.com/office/drawing/2014/main" id="{5437F2C6-0542-FAC9-7569-FC7E7B92E1BE}"/>
              </a:ext>
            </a:extLst>
          </p:cNvPr>
          <p:cNvSpPr txBox="1"/>
          <p:nvPr/>
        </p:nvSpPr>
        <p:spPr>
          <a:xfrm>
            <a:off x="3356694" y="3941246"/>
            <a:ext cx="2932936" cy="230832"/>
          </a:xfrm>
          <a:prstGeom prst="rect">
            <a:avLst/>
          </a:prstGeom>
          <a:noFill/>
        </p:spPr>
        <p:txBody>
          <a:bodyPr wrap="square" rtlCol="0">
            <a:spAutoFit/>
          </a:bodyPr>
          <a:lstStyle/>
          <a:p>
            <a:pPr algn="ctr"/>
            <a:r>
              <a:rPr lang="de-DE" sz="900" dirty="0">
                <a:latin typeface="Source Sans Pro" panose="020B0503030403020204" pitchFamily="34" charset="0"/>
                <a:ea typeface="Source Sans Pro" panose="020B0503030403020204" pitchFamily="34" charset="0"/>
              </a:rPr>
              <a:t>Fig.. : Ajustement de la raie de l'hydrogène avec </a:t>
            </a:r>
            <a:r>
              <a:rPr lang="de-DE" sz="900" dirty="0" err="1">
                <a:latin typeface="Source Sans Pro" panose="020B0503030403020204" pitchFamily="34" charset="0"/>
                <a:ea typeface="Source Sans Pro" panose="020B0503030403020204" pitchFamily="34" charset="0"/>
              </a:rPr>
              <a:t>monh </a:t>
            </a:r>
            <a:r>
              <a:rPr lang="de-DE" sz="900" dirty="0">
                <a:latin typeface="Source Sans Pro" panose="020B0503030403020204" pitchFamily="34" charset="0"/>
                <a:ea typeface="Source Sans Pro" panose="020B0503030403020204" pitchFamily="34" charset="0"/>
              </a:rPr>
              <a:t>= -1,25</a:t>
            </a:r>
          </a:p>
        </p:txBody>
      </p:sp>
      <p:sp>
        <p:nvSpPr>
          <p:cNvPr id="2" name="Textfeld 1">
            <a:extLst>
              <a:ext uri="{FF2B5EF4-FFF2-40B4-BE49-F238E27FC236}">
                <a16:creationId xmlns:a16="http://schemas.microsoft.com/office/drawing/2014/main" id="{AA9C3A70-6D71-193A-39B3-25303332CC7F}"/>
              </a:ext>
            </a:extLst>
          </p:cNvPr>
          <p:cNvSpPr txBox="1"/>
          <p:nvPr/>
        </p:nvSpPr>
        <p:spPr>
          <a:xfrm>
            <a:off x="618311" y="2318605"/>
            <a:ext cx="2670408" cy="1477328"/>
          </a:xfrm>
          <a:prstGeom prst="rect">
            <a:avLst/>
          </a:prstGeom>
          <a:noFill/>
        </p:spPr>
        <p:txBody>
          <a:bodyPr wrap="square" rtlCol="0">
            <a:spAutoFit/>
          </a:bodyPr>
          <a:lstStyle/>
          <a:p>
            <a:pPr marL="266700" lvl="1" indent="-228600">
              <a:buFont typeface="+mj-lt"/>
              <a:buAutoNum type="alphaLcParenR" startAt="2"/>
            </a:pPr>
            <a:r>
              <a:rPr lang="de-DE" sz="1000" dirty="0">
                <a:latin typeface="Source Sans Pro" panose="020B0503030403020204" pitchFamily="34" charset="0"/>
                <a:ea typeface="Source Sans Pro" panose="020B0503030403020204" pitchFamily="34" charset="0"/>
              </a:rPr>
              <a:t>Les paramètres suivants ont été déterminés pour l</a:t>
            </a:r>
            <a:r>
              <a:rPr lang="de-DE" sz="1000" dirty="0" err="1">
                <a:latin typeface="Source Sans Pro" panose="020B0503030403020204" pitchFamily="34" charset="0"/>
                <a:ea typeface="Source Sans Pro" panose="020B0503030403020204" pitchFamily="34" charset="0"/>
              </a:rPr>
              <a:t>'</a:t>
            </a:r>
            <a:r>
              <a:rPr lang="de-DE" sz="1000" dirty="0" err="1">
                <a:latin typeface="Source Sans Pro" panose="020B0503030403020204" pitchFamily="34" charset="0"/>
                <a:ea typeface="Source Sans Pro" panose="020B0503030403020204" pitchFamily="34" charset="0"/>
              </a:rPr>
              <a:t>étoile </a:t>
            </a:r>
            <a:r>
              <a:rPr lang="de-DE" sz="1000" dirty="0">
                <a:latin typeface="Source Sans Pro" panose="020B0503030403020204" pitchFamily="34" charset="0"/>
                <a:ea typeface="Source Sans Pro" panose="020B0503030403020204" pitchFamily="34" charset="0"/>
              </a:rPr>
              <a:t>:</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Température </a:t>
            </a:r>
            <a:r>
              <a:rPr lang="de-DE" sz="1000" b="1" dirty="0" err="1">
                <a:latin typeface="Source Sans Pro" panose="020B0503030403020204" pitchFamily="34" charset="0"/>
                <a:ea typeface="Source Sans Pro" panose="020B0503030403020204" pitchFamily="34" charset="0"/>
              </a:rPr>
              <a:t>T</a:t>
            </a:r>
            <a:r>
              <a:rPr lang="de-DE" sz="1000" b="1" baseline="-25000" dirty="0" err="1">
                <a:latin typeface="Source Sans Pro" panose="020B0503030403020204" pitchFamily="34" charset="0"/>
                <a:ea typeface="Source Sans Pro" panose="020B0503030403020204" pitchFamily="34" charset="0"/>
              </a:rPr>
              <a:t>eff</a:t>
            </a:r>
            <a:r>
              <a:rPr lang="de-DE" sz="1000" b="1" dirty="0">
                <a:latin typeface="Source Sans Pro" panose="020B0503030403020204" pitchFamily="34" charset="0"/>
                <a:ea typeface="Source Sans Pro" panose="020B0503030403020204" pitchFamily="34" charset="0"/>
              </a:rPr>
              <a:t> = 5100 K</a:t>
            </a:r>
            <a:br>
              <a:rPr lang="de-DE" sz="1000"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Accélération gravitationnelle log(g) = 2,55</a:t>
            </a:r>
            <a:br>
              <a:rPr lang="de-DE" sz="1000" b="1" dirty="0">
                <a:latin typeface="Source Sans Pro" panose="020B0503030403020204" pitchFamily="34" charset="0"/>
                <a:ea typeface="Source Sans Pro" panose="020B0503030403020204" pitchFamily="34" charset="0"/>
              </a:rPr>
            </a:br>
            <a:r>
              <a:rPr lang="de-DE" sz="1000" b="1" dirty="0">
                <a:latin typeface="Source Sans Pro" panose="020B0503030403020204" pitchFamily="34" charset="0"/>
                <a:ea typeface="Source Sans Pro" panose="020B0503030403020204" pitchFamily="34" charset="0"/>
              </a:rPr>
              <a:t>Vitesse radiale </a:t>
            </a:r>
            <a:r>
              <a:rPr lang="de-DE" sz="1000" b="1" dirty="0" err="1">
                <a:latin typeface="Source Sans Pro" panose="020B0503030403020204" pitchFamily="34" charset="0"/>
                <a:ea typeface="Source Sans Pro" panose="020B0503030403020204" pitchFamily="34" charset="0"/>
              </a:rPr>
              <a:t>v</a:t>
            </a:r>
            <a:r>
              <a:rPr lang="de-DE" sz="1000" b="1" baseline="-25000" dirty="0" err="1">
                <a:latin typeface="Source Sans Pro" panose="020B0503030403020204" pitchFamily="34" charset="0"/>
                <a:ea typeface="Source Sans Pro" panose="020B0503030403020204" pitchFamily="34" charset="0"/>
              </a:rPr>
              <a:t>rad</a:t>
            </a:r>
            <a:r>
              <a:rPr lang="de-DE" sz="1000" b="1" dirty="0">
                <a:latin typeface="Source Sans Pro" panose="020B0503030403020204" pitchFamily="34" charset="0"/>
                <a:ea typeface="Source Sans Pro" panose="020B0503030403020204" pitchFamily="34" charset="0"/>
              </a:rPr>
              <a:t> = 0 km/s</a:t>
            </a:r>
            <a:br>
              <a:rPr lang="de-DE" sz="1000" b="1" dirty="0">
                <a:latin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Déterminez les paramètres stellaires inconnus restants pour la gamme de longueurs d'onde utilisée.</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gamme de longueurs d'onde utilisée</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à l'aide de l'outil en ligne (</a:t>
            </a:r>
            <a:r>
              <a:rPr lang="de-DE" sz="1000" dirty="0" err="1">
                <a:latin typeface="Source Sans Pro" panose="020B0503030403020204" pitchFamily="34" charset="0"/>
                <a:ea typeface="Source Sans Pro" panose="020B0503030403020204" pitchFamily="34" charset="0"/>
              </a:rPr>
              <a:t>estimation </a:t>
            </a:r>
            <a:r>
              <a:rPr lang="de-DE" sz="1000" dirty="0">
                <a:latin typeface="Source Sans Pro" panose="020B0503030403020204" pitchFamily="34" charset="0"/>
                <a:ea typeface="Source Sans Pro" panose="020B0503030403020204" pitchFamily="34" charset="0"/>
              </a:rPr>
              <a:t>initiale</a:t>
            </a:r>
            <a:r>
              <a:rPr lang="de-DE" sz="1000" dirty="0">
                <a:latin typeface="Source Sans Pro" panose="020B0503030403020204" pitchFamily="34" charset="0"/>
                <a:ea typeface="Source Sans Pro" panose="020B0503030403020204" pitchFamily="34" charset="0"/>
              </a:rPr>
              <a:t>).</a:t>
            </a:r>
          </a:p>
        </p:txBody>
      </p:sp>
      <p:sp>
        <p:nvSpPr>
          <p:cNvPr id="7" name="Textfeld 6">
            <a:extLst>
              <a:ext uri="{FF2B5EF4-FFF2-40B4-BE49-F238E27FC236}">
                <a16:creationId xmlns:a16="http://schemas.microsoft.com/office/drawing/2014/main" id="{EBD0D9AC-4A3F-76A5-CEEB-78F9B9F61904}"/>
              </a:ext>
            </a:extLst>
          </p:cNvPr>
          <p:cNvSpPr txBox="1"/>
          <p:nvPr/>
        </p:nvSpPr>
        <p:spPr>
          <a:xfrm>
            <a:off x="618311" y="4301691"/>
            <a:ext cx="5875621" cy="1431161"/>
          </a:xfrm>
          <a:prstGeom prst="rect">
            <a:avLst/>
          </a:prstGeom>
          <a:noFill/>
        </p:spPr>
        <p:txBody>
          <a:bodyPr wrap="square" rtlCol="0">
            <a:spAutoFit/>
          </a:bodyPr>
          <a:lstStyle/>
          <a:p>
            <a:pPr marL="266700" lvl="1" indent="-228600">
              <a:buFont typeface="+mj-lt"/>
              <a:buAutoNum type="alphaLcParenR" startAt="3"/>
            </a:pPr>
            <a:r>
              <a:rPr lang="de-DE" sz="1000" dirty="0">
                <a:latin typeface="Source Sans Pro" panose="020B0503030403020204" pitchFamily="34" charset="0"/>
                <a:ea typeface="Source Sans Pro" panose="020B0503030403020204" pitchFamily="34" charset="0"/>
              </a:rPr>
              <a:t>Notez la valeur que le programme a déterminée pour la métallicité. Définissez maintenant vous-même la valeur de la métallicité et essayez des valeurs comprises entre -4 et 0 (laissez </a:t>
            </a:r>
            <a:r>
              <a:rPr lang="de-DE" sz="1000" dirty="0">
                <a:latin typeface="Source Sans Pro" panose="020B0503030403020204" pitchFamily="34" charset="0"/>
                <a:ea typeface="Source Sans Pro" panose="020B0503030403020204" pitchFamily="34" charset="0"/>
              </a:rPr>
              <a:t>v</a:t>
            </a:r>
            <a:r>
              <a:rPr lang="de-DE" sz="1000" baseline="-25000" dirty="0" err="1">
                <a:latin typeface="Source Sans Pro" panose="020B0503030403020204" pitchFamily="34" charset="0"/>
                <a:ea typeface="Source Sans Pro" panose="020B0503030403020204" pitchFamily="34" charset="0"/>
              </a:rPr>
              <a:t>mic</a:t>
            </a:r>
            <a:r>
              <a:rPr lang="de-DE" sz="1000" dirty="0">
                <a:latin typeface="Source Sans Pro" panose="020B0503030403020204" pitchFamily="34" charset="0"/>
                <a:ea typeface="Source Sans Pro" panose="020B0503030403020204" pitchFamily="34" charset="0"/>
              </a:rPr>
              <a:t> , </a:t>
            </a:r>
            <a:r>
              <a:rPr lang="de-DE" sz="1000" dirty="0" err="1">
                <a:latin typeface="Source Sans Pro" panose="020B0503030403020204" pitchFamily="34" charset="0"/>
                <a:ea typeface="Source Sans Pro" panose="020B0503030403020204" pitchFamily="34" charset="0"/>
              </a:rPr>
              <a:t>v</a:t>
            </a:r>
            <a:r>
              <a:rPr lang="de-DE" sz="1000" baseline="-25000" dirty="0" err="1">
                <a:latin typeface="Source Sans Pro" panose="020B0503030403020204" pitchFamily="34" charset="0"/>
                <a:ea typeface="Source Sans Pro" panose="020B0503030403020204" pitchFamily="34" charset="0"/>
              </a:rPr>
              <a:t>mac</a:t>
            </a:r>
            <a:r>
              <a:rPr lang="de-DE" sz="1000" dirty="0">
                <a:latin typeface="Source Sans Pro" panose="020B0503030403020204" pitchFamily="34" charset="0"/>
                <a:ea typeface="Source Sans Pro" panose="020B0503030403020204" pitchFamily="34" charset="0"/>
              </a:rPr>
              <a:t> et </a:t>
            </a:r>
            <a:r>
              <a:rPr lang="de-DE" sz="1000" dirty="0" err="1">
                <a:latin typeface="Source Sans Pro" panose="020B0503030403020204" pitchFamily="34" charset="0"/>
                <a:ea typeface="Source Sans Pro" panose="020B0503030403020204" pitchFamily="34" charset="0"/>
              </a:rPr>
              <a:t>v</a:t>
            </a:r>
            <a:r>
              <a:rPr lang="de-DE" sz="1000" baseline="-25000" dirty="0" err="1">
                <a:latin typeface="Source Sans Pro" panose="020B0503030403020204" pitchFamily="34" charset="0"/>
                <a:ea typeface="Source Sans Pro" panose="020B0503030403020204" pitchFamily="34" charset="0"/>
              </a:rPr>
              <a:t>sini</a:t>
            </a:r>
            <a:r>
              <a:rPr lang="de-DE" sz="1000" dirty="0">
                <a:latin typeface="Source Sans Pro" panose="020B0503030403020204" pitchFamily="34" charset="0"/>
                <a:ea typeface="Source Sans Pro" panose="020B0503030403020204" pitchFamily="34" charset="0"/>
              </a:rPr>
              <a:t> indéfinies pour cette tâche et les suivantes).</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Comment le spectre change-t-il en fonction des différentes valeurs de la métallicité ? </a:t>
            </a:r>
            <a:r>
              <a:rPr lang="de-DE" sz="1000" dirty="0" err="1">
                <a:latin typeface="Source Sans Pro" panose="020B0503030403020204" pitchFamily="34" charset="0"/>
                <a:ea typeface="Source Sans Pro" panose="020B0503030403020204" pitchFamily="34" charset="0"/>
              </a:rPr>
              <a:t>Essayez </a:t>
            </a:r>
            <a:r>
              <a:rPr lang="de-DE" sz="1000" dirty="0" err="1">
                <a:latin typeface="Source Sans Pro" panose="020B0503030403020204" pitchFamily="34" charset="0"/>
                <a:ea typeface="Source Sans Pro" panose="020B0503030403020204" pitchFamily="34" charset="0"/>
              </a:rPr>
              <a:t>vous-même </a:t>
            </a:r>
            <a:r>
              <a:rPr lang="de-DE" sz="1000" dirty="0">
                <a:latin typeface="Source Sans Pro" panose="020B0503030403020204" pitchFamily="34" charset="0"/>
                <a:ea typeface="Source Sans Pro" panose="020B0503030403020204" pitchFamily="34" charset="0"/>
              </a:rPr>
              <a:t>et</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déterminez une valeur de métallicité aussi précise que possible. (Valeur pour laquelle le spectre calculé correspond le mieux aux </a:t>
            </a:r>
            <a:r>
              <a:rPr lang="de-DE" sz="1000" dirty="0" err="1">
                <a:latin typeface="Source Sans Pro" panose="020B0503030403020204" pitchFamily="34" charset="0"/>
                <a:ea typeface="Source Sans Pro" panose="020B0503030403020204" pitchFamily="34" charset="0"/>
              </a:rPr>
              <a:t>données </a:t>
            </a:r>
            <a:r>
              <a:rPr lang="de-DE" sz="1000" dirty="0">
                <a:latin typeface="Source Sans Pro" panose="020B0503030403020204" pitchFamily="34" charset="0"/>
                <a:ea typeface="Source Sans Pro" panose="020B0503030403020204" pitchFamily="34" charset="0"/>
              </a:rPr>
              <a:t>mesurées</a:t>
            </a:r>
            <a:r>
              <a:rPr lang="de-DE" sz="1000" dirty="0">
                <a:latin typeface="Source Sans Pro" panose="020B0503030403020204" pitchFamily="34" charset="0"/>
                <a:ea typeface="Source Sans Pro" panose="020B0503030403020204" pitchFamily="34" charset="0"/>
              </a:rPr>
              <a:t>).</a:t>
            </a:r>
            <a:br>
              <a:rPr lang="de-DE" sz="1000" dirty="0">
                <a:latin typeface="Source Sans Pro" panose="020B0503030403020204" pitchFamily="34" charset="0"/>
                <a:ea typeface="Source Sans Pro" panose="020B0503030403020204" pitchFamily="34" charset="0"/>
              </a:rPr>
            </a:br>
            <a:r>
              <a:rPr lang="de-DE" sz="1000" dirty="0">
                <a:latin typeface="Source Sans Pro" panose="020B0503030403020204" pitchFamily="34" charset="0"/>
                <a:ea typeface="Source Sans Pro" panose="020B0503030403020204" pitchFamily="34" charset="0"/>
              </a:rPr>
              <a:t>Effectuez une recherche sur internet sur le terme métallicité et remplissez la colonne Métallicité dans le tableau "Paramètres stellaires".</a:t>
            </a:r>
          </a:p>
          <a:p>
            <a:pPr marL="266700" lvl="1" indent="-228600">
              <a:buFont typeface="+mj-lt"/>
              <a:buAutoNum type="alphaLcParenR" startAt="3"/>
            </a:pPr>
            <a:endParaRPr lang="de-DE" sz="7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376844848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ap:Template>Office Theme</ap:Template>
  <ap:TotalTime>0</ap:TotalTime>
  <ap:Words>508</ap:Words>
  <ap:Application>Microsoft Office PowerPoint</ap:Application>
  <ap:PresentationFormat>A4-Papier (210 x 297 mm)</ap:PresentationFormat>
  <ap:Paragraphs>17</ap:Paragraphs>
  <ap:Slides>1</ap:Slides>
  <ap:Notes>0</ap:Notes>
  <ap:HiddenSlides>0</ap:HiddenSlides>
  <ap:MMClips>0</ap:MMClips>
  <ap:ScaleCrop>false</ap:ScaleCrop>
  <ap:HeadingPairs>
    <vt:vector baseType="variant" size="6">
      <vt:variant>
        <vt:lpstr>Verwendete Schriftarten</vt:lpstr>
      </vt:variant>
      <vt:variant>
        <vt:i4>5</vt:i4>
      </vt:variant>
      <vt:variant>
        <vt:lpstr>Design</vt:lpstr>
      </vt:variant>
      <vt:variant>
        <vt:i4>1</vt:i4>
      </vt:variant>
      <vt:variant>
        <vt:lpstr>Folientitel</vt:lpstr>
      </vt:variant>
      <vt:variant>
        <vt:i4>1</vt:i4>
      </vt:variant>
    </vt:vector>
  </ap:HeadingPairs>
  <ap:TitlesOfParts>
    <vt:vector baseType="lpstr" size="7">
      <vt:lpstr>Arial</vt:lpstr>
      <vt:lpstr>Calibri</vt:lpstr>
      <vt:lpstr>Nexa Bold</vt:lpstr>
      <vt:lpstr>Open Sans</vt:lpstr>
      <vt:lpstr>Source Sans Pro</vt:lpstr>
      <vt:lpstr>Office</vt:lpstr>
      <vt:lpstr>Lithium abundance in old stars</vt:lpstr>
    </vt:vector>
  </ap:TitlesOfParts>
  <ap:LinksUpToDate>false</ap:LinksUpToDate>
  <ap:SharedDoc>false</ap:SharedDoc>
  <ap:HyperlinksChanged>false</ap:HyperlinksChanged>
  <ap:AppVersion>16.0000</ap:AppVersion>
</ap:Properties>
</file>

<file path=docProps/core.xml><?xml version="1.0" encoding="utf-8"?>
<coreProperties xmlns:dc="http://purl.org/dc/elements/1.1/" xmlns:dcterms="http://purl.org/dc/terms/" xmlns:xsi="http://www.w3.org/2001/XMLSchema-instance" xmlns="http://schemas.openxmlformats.org/package/2006/metadata/core-properties">
  <dc:title>PowerPoint-Präsentation</dc:title>
  <dc:creator>ms998392</dc:creator>
  <keywords>docId:EA1EF8180991ACA8F0E642209D84BB12</keywords>
  <lastModifiedBy>Hannes Nitsche</lastModifiedBy>
  <revision>643</revision>
  <dcterms:created xsi:type="dcterms:W3CDTF">2020-02-13T17:38:00.0000000Z</dcterms:created>
  <dcterms:modified xsi:type="dcterms:W3CDTF">2024-10-07T11:14:19.0000000Z</dcterms:modified>
</coreProperties>
</file>