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sldIdLst>
    <p:sldId id="26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5010485-9093-4474-B157-287E0EEE61D8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7979"/>
    <a:srgbClr val="FFCCCC"/>
    <a:srgbClr val="FF4343"/>
    <a:srgbClr val="CCECFF"/>
    <a:srgbClr val="F7F7F7"/>
    <a:srgbClr val="E7E7FF"/>
    <a:srgbClr val="CCCC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3" autoAdjust="0"/>
    <p:restoredTop sz="96357" autoAdjust="0"/>
  </p:normalViewPr>
  <p:slideViewPr>
    <p:cSldViewPr snapToGrid="0">
      <p:cViewPr>
        <p:scale>
          <a:sx n="125" d="100"/>
          <a:sy n="125" d="100"/>
        </p:scale>
        <p:origin x="1980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Modifica del formato del testo master</a:t>
            </a:r>
          </a:p>
          <a:p>
            <a:pPr lvl="1"/>
            <a:r>
              <a:rPr lang="de-DE"/>
              <a:t>Secondo livello</a:t>
            </a:r>
          </a:p>
          <a:p>
            <a:pPr lvl="2"/>
            <a:r>
              <a:rPr lang="de-DE"/>
              <a:t>Terzo livello</a:t>
            </a:r>
          </a:p>
          <a:p>
            <a:pPr lvl="3"/>
            <a:r>
              <a:rPr lang="de-DE"/>
              <a:t>Quarto livello</a:t>
            </a:r>
          </a:p>
          <a:p>
            <a:pPr lvl="4"/>
            <a:r>
              <a:rPr lang="de-DE"/>
              <a:t>Quinto livello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'Nr.'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1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353619B-C9C3-4D80-A285-0A97FD8D17CA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C5275FA-4629-45C6-9C35-FFBBD1BD954E}"/>
              </a:ext>
            </a:extLst>
          </p:cNvPr>
          <p:cNvSpPr/>
          <p:nvPr userDrawn="1"/>
        </p:nvSpPr>
        <p:spPr>
          <a:xfrm>
            <a:off x="0" y="9474000"/>
            <a:ext cx="6858000" cy="432000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94748425-6E2F-431D-BAB1-6BA1295D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TITOLO /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http://websme.chetec-infra.e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2.png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Analisi dei dati con </a:t>
            </a:r>
            <a:r>
              <a:rPr lang="de-DE" sz="1400" b="1" cap="none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WebSME</a:t>
            </a:r>
            <a:endParaRPr lang="de-DE" sz="1400" b="1" dirty="0">
              <a:solidFill>
                <a:schemeClr val="accent5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62301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Compito 1 | La linea dell'idrogeno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F49D0BC-903A-49E2-9D51-8A500F02CD99}"/>
              </a:ext>
            </a:extLst>
          </p:cNvPr>
          <p:cNvSpPr txBox="1"/>
          <p:nvPr/>
        </p:nvSpPr>
        <p:spPr>
          <a:xfrm>
            <a:off x="618311" y="1280897"/>
            <a:ext cx="58756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Aprire lo spettro della gigante rossa ID7189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RGB_7189.fits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nel programma di analisi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  <a:hlinkClick r:id="rId2"/>
              </a:rPr>
              <a:t>http://websme.chetec-infra.eu/ 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Utilizzare la visualizzazione dello spettro per osservare le singole linee di assorbimento. Individuate la linea alfa dell'idrogeno (la linea di assorbimento più forte dello spettro). Visualizzatela con un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intervallo di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lunghezza d'onda massima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15 Å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 Utilizzate questo intervallo di lunghezza d'onda per ulteriori analisi.</a:t>
            </a: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Titel 2">
            <a:extLst>
              <a:ext uri="{FF2B5EF4-FFF2-40B4-BE49-F238E27FC236}">
                <a16:creationId xmlns:a16="http://schemas.microsoft.com/office/drawing/2014/main" id="{E02C2C73-D21A-60DC-4BD5-D5704CC83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604851"/>
            <a:ext cx="5768201" cy="321178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Abbondanza di litio nelle vecchie stelle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A6A58095-1366-D1DB-B94F-0B040D1AA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con CC BY SA">
            <a:extLst>
              <a:ext uri="{FF2B5EF4-FFF2-40B4-BE49-F238E27FC236}">
                <a16:creationId xmlns:a16="http://schemas.microsoft.com/office/drawing/2014/main" id="{12D9E10B-2185-0983-F725-60D43325E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72716C04-9E1F-2AA0-A608-8BF71700885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Materiali creati da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Creative Commons 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Attribuzione-Condividi allo stesso modo 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4.0 Internazionale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24" name="Picture 6">
            <a:extLst>
              <a:ext uri="{FF2B5EF4-FFF2-40B4-BE49-F238E27FC236}">
                <a16:creationId xmlns:a16="http://schemas.microsoft.com/office/drawing/2014/main" id="{4C0EE293-5522-649E-9AC3-301E1CFFC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ABB2E37-7984-88AC-47BD-000B48CA458A}"/>
              </a:ext>
            </a:extLst>
          </p:cNvPr>
          <p:cNvSpPr txBox="1"/>
          <p:nvPr/>
        </p:nvSpPr>
        <p:spPr>
          <a:xfrm>
            <a:off x="623075" y="5849307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Compito 2 - Le linee di calcio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08DE56-EEA5-DA73-235D-D30A8E34D1AB}"/>
              </a:ext>
            </a:extLst>
          </p:cNvPr>
          <p:cNvSpPr txBox="1"/>
          <p:nvPr/>
        </p:nvSpPr>
        <p:spPr>
          <a:xfrm>
            <a:off x="632826" y="6099657"/>
            <a:ext cx="5861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Visualizzare ora l'intervallo 6160 - 6175 Å (linee del calcio). Utilizzate la metallicità che avete determinato. Siete soddisfatti dell'adattamento? In caso contrario, correggere il valore della metallicità.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Ora modificate i valori di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vrad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Teff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 log(g) per scoprire come influenzano lo spettro. Compilate le colonne della tabella "Parametri stellari" (se necessario, fate una ricerca su Internet).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Una volta soddisfatti dello spettro, determinare l'abbondanza di calcio per quest'area. Inserire i valori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nella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tabella di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misurazione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"Misurazione del calcio" sulla lavagna online.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4C532B-5CD4-441C-E816-CB900984C98D}"/>
              </a:ext>
            </a:extLst>
          </p:cNvPr>
          <p:cNvSpPr txBox="1"/>
          <p:nvPr/>
        </p:nvSpPr>
        <p:spPr>
          <a:xfrm>
            <a:off x="652148" y="7706614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Compito 3 - </a:t>
            </a:r>
            <a:r>
              <a:rPr lang="de-DE" sz="12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Abbondanza di</a:t>
            </a:r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litio</a:t>
            </a:r>
            <a:endParaRPr lang="de-DE" sz="1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5D3469E-292F-913C-15EB-71B0157809CE}"/>
              </a:ext>
            </a:extLst>
          </p:cNvPr>
          <p:cNvSpPr txBox="1"/>
          <p:nvPr/>
        </p:nvSpPr>
        <p:spPr>
          <a:xfrm>
            <a:off x="661898" y="7956964"/>
            <a:ext cx="58320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Determinare i parametri stellari e l'abbondanza di litio delle stelle assegnate e inserirli nella tabella "Misura del litio". Attenzione: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Utilizzare solo le righe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6707,76 Å e 6707,91 Å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per determinare l'abbondanza del litio. 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Utilizzare la linea dell'idrogeno o altre aree con linee forti per determinare i parametri prima di misurare il litio. La linea del litio è solitamente molto debole. Ciò significa che i parametri devono essere ben determinati per una misurazione accurata.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Per la linea del litio, è sufficiente lavorare con un intervallo di lunghezze d'onda di max. 3 Å è sufficiente.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8837DBF-00C9-C905-4E2A-69182C33D9D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6047"/>
          <a:stretch/>
        </p:blipFill>
        <p:spPr>
          <a:xfrm>
            <a:off x="3288719" y="2346557"/>
            <a:ext cx="3068886" cy="161437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5437F2C6-0542-FAC9-7569-FC7E7B92E1BE}"/>
              </a:ext>
            </a:extLst>
          </p:cNvPr>
          <p:cNvSpPr txBox="1"/>
          <p:nvPr/>
        </p:nvSpPr>
        <p:spPr>
          <a:xfrm>
            <a:off x="3356694" y="3941246"/>
            <a:ext cx="29329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Fig: Fit della linea dell'idrogeno con </a:t>
            </a:r>
            <a:r>
              <a:rPr lang="de-DE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monh </a:t>
            </a:r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-1,25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9C3A70-6D71-193A-39B3-25303332CC7F}"/>
              </a:ext>
            </a:extLst>
          </p:cNvPr>
          <p:cNvSpPr txBox="1"/>
          <p:nvPr/>
        </p:nvSpPr>
        <p:spPr>
          <a:xfrm>
            <a:off x="618311" y="2318605"/>
            <a:ext cx="2670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2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Per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la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stella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sono stati determinati i seguenti parametri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Temperatura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eff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5100 K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accelerazione gravitazionale log(g) = 2,55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velocità radiale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rad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0 km/s</a:t>
            </a:r>
            <a:br>
              <a:rPr lang="de-DE" sz="1000" b="1" dirty="0">
                <a:latin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Determinare i restanti parametri stellari sconosciuti per l'intervallo di lunghezza d'onda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intervallo di lunghezze d'onda utilizzato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utilizzando lo strumento online (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ipotesi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iniziale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D0D9AC-4A3F-76A5-CEEB-78F9B9F61904}"/>
              </a:ext>
            </a:extLst>
          </p:cNvPr>
          <p:cNvSpPr txBox="1"/>
          <p:nvPr/>
        </p:nvSpPr>
        <p:spPr>
          <a:xfrm>
            <a:off x="618311" y="4301691"/>
            <a:ext cx="587562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3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Notate il valore che il programma ha determinato per la metallicità. Ora impostate voi stessi il valore della metallicità e provate con valori compresi tra -4 e 0. (Lasciate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mic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 , 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mac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e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sini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indefiniti per questo e per i compiti successivi).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Come cambia lo spettro con valori diversi di metallicità?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Provate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voi stessi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determinare un valore per la metallicità che sia il più accurato possibile. (Valore al quale lo spettro calcolato si adatta meglio ai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dati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misurati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Effettuare una ricerca in Internet sul termine metallicità e poi compilare la colonna Metallicità nella tabella "Parametri stellari".</a:t>
            </a:r>
          </a:p>
          <a:p>
            <a:pPr marL="266700" lvl="1" indent="-228600">
              <a:buFont typeface="+mj-lt"/>
              <a:buAutoNum type="alphaLcParenR" startAt="3"/>
            </a:pP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48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508</ap:Words>
  <ap:Application>Microsoft Office PowerPoint</ap:Application>
  <ap:PresentationFormat>A4-Papier (210 x 297 mm)</ap:PresentationFormat>
  <ap:Paragraphs>17</ap:Paragraphs>
  <ap:Slides>1</ap:Slides>
  <ap:Notes>0</ap:Notes>
  <ap:HiddenSlides>0</ap:HiddenSlides>
  <ap:MMClips>0</ap:MMClips>
  <ap:ScaleCrop>false</ap:ScaleCrop>
  <ap:HeadingPairs>
    <vt:vector baseType="variant" size="6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Nexa Bold</vt:lpstr>
      <vt:lpstr>Open Sans</vt:lpstr>
      <vt:lpstr>Source Sans Pro</vt:lpstr>
      <vt:lpstr>Office</vt:lpstr>
      <vt:lpstr>Lithium abundance in old stars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PowerPoint-Präsentation</dc:title>
  <dc:creator>ms998392</dc:creator>
  <keywords>docId:D0071886D6439967643AB3726062BF6F</keywords>
  <lastModifiedBy>Hannes Nitsche</lastModifiedBy>
  <revision>643</revision>
  <dcterms:created xsi:type="dcterms:W3CDTF">2020-02-13T17:38:00.0000000Z</dcterms:created>
  <dcterms:modified xsi:type="dcterms:W3CDTF">2024-10-07T11:14:19.0000000Z</dcterms:modified>
</coreProperties>
</file>