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
  </p:notesMasterIdLst>
  <p:sldIdLst>
    <p:sldId id="268"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565"/>
    <a:srgbClr val="FF7979"/>
    <a:srgbClr val="FFCCCC"/>
    <a:srgbClr val="FF4343"/>
    <a:srgbClr val="CCECFF"/>
    <a:srgbClr val="F7F7F7"/>
    <a:srgbClr val="E7E7FF"/>
    <a:srgbClr val="CCCCFF"/>
    <a:srgbClr val="99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63" autoAdjust="0"/>
    <p:restoredTop sz="96357" autoAdjust="0"/>
  </p:normalViewPr>
  <p:slideViewPr>
    <p:cSldViewPr snapToGrid="0">
      <p:cViewPr>
        <p:scale>
          <a:sx n="125" d="100"/>
          <a:sy n="125" d="100"/>
        </p:scale>
        <p:origin x="198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Pagrindinio teksto formato redagavimas</a:t>
            </a:r>
          </a:p>
          <a:p>
            <a:pPr lvl="1"/>
            <a:r>
              <a:rPr lang="de-DE"/>
              <a:t>Antrasis lygis</a:t>
            </a:r>
          </a:p>
          <a:p>
            <a:pPr lvl="2"/>
            <a:r>
              <a:rPr lang="de-DE"/>
              <a:t>Trečias lygis</a:t>
            </a:r>
          </a:p>
          <a:p>
            <a:pPr lvl="3"/>
            <a:r>
              <a:rPr lang="de-DE"/>
              <a:t>Ketvirtas lygis</a:t>
            </a:r>
          </a:p>
          <a:p>
            <a:pPr lvl="4"/>
            <a:r>
              <a:rPr lang="de-DE"/>
              <a:t>Penktasis lygis</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ANTRAŠTĖ / PAVADINIMAS</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http://websme.chetec-infra.eu/"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creativecommons.org/licenses/by-sa/4.0/" TargetMode="External"/><Relationship Id="rId4" Type="http://schemas.openxmlformats.org/officeDocument/2006/relationships/image" Target="../media/image2.png"/></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Duomenų analizė su </a:t>
            </a:r>
            <a:r>
              <a:rPr lang="de-DE" sz="1400" b="1" cap="none" dirty="0" err="1">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"WebSME</a:t>
            </a:r>
            <a:endParaRPr lang="de-DE" sz="1400" b="1"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62301"/>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1 užduotis | Vandenilio linija</a:t>
            </a:r>
          </a:p>
        </p:txBody>
      </p:sp>
      <p:sp>
        <p:nvSpPr>
          <p:cNvPr id="19" name="Textfeld 18">
            <a:extLst>
              <a:ext uri="{FF2B5EF4-FFF2-40B4-BE49-F238E27FC236}">
                <a16:creationId xmlns:a16="http://schemas.microsoft.com/office/drawing/2014/main" id="{8F49D0BC-903A-49E2-9D51-8A500F02CD99}"/>
              </a:ext>
            </a:extLst>
          </p:cNvPr>
          <p:cNvSpPr txBox="1"/>
          <p:nvPr/>
        </p:nvSpPr>
        <p:spPr>
          <a:xfrm>
            <a:off x="618311" y="1280897"/>
            <a:ext cx="5875621" cy="861774"/>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Atverkite raudonosios milžinės ID7189 </a:t>
            </a:r>
            <a:r>
              <a:rPr lang="de-DE" sz="1000" b="1" dirty="0">
                <a:latin typeface="Source Sans Pro" panose="020B0503030403020204" pitchFamily="34" charset="0"/>
                <a:ea typeface="Source Sans Pro" panose="020B0503030403020204" pitchFamily="34" charset="0"/>
              </a:rPr>
              <a:t>RGB_7189.fits </a:t>
            </a:r>
            <a:r>
              <a:rPr lang="de-DE" sz="1000" dirty="0">
                <a:latin typeface="Source Sans Pro" panose="020B0503030403020204" pitchFamily="34" charset="0"/>
                <a:ea typeface="Source Sans Pro" panose="020B0503030403020204" pitchFamily="34" charset="0"/>
              </a:rPr>
              <a:t>spektrą </a:t>
            </a:r>
            <a:r>
              <a:rPr lang="de-DE" sz="1000" dirty="0">
                <a:latin typeface="Source Sans Pro" panose="020B0503030403020204" pitchFamily="34" charset="0"/>
                <a:ea typeface="Source Sans Pro" panose="020B0503030403020204" pitchFamily="34" charset="0"/>
              </a:rPr>
              <a:t>analizės programoje</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hlinkClick r:id="rId2"/>
              </a:rPr>
              <a:t>http://websme.chetec-infra.eu/ </a:t>
            </a:r>
            <a:br>
              <a:rPr lang="de-DE" sz="1000" b="1"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Naudodamiesi spektro ekranu, peržiūrėkite atskiras sugerties linijas. Suraskite vandenilio alfa liniją (stipriausią spektro sugerties liniją). Parodykite ją su didžiausiu bangos ilgio </a:t>
            </a:r>
            <a:r>
              <a:rPr lang="de-DE" sz="1000" dirty="0" err="1">
                <a:latin typeface="Source Sans Pro" panose="020B0503030403020204" pitchFamily="34" charset="0"/>
                <a:ea typeface="Source Sans Pro" panose="020B0503030403020204" pitchFamily="34" charset="0"/>
              </a:rPr>
              <a:t>diapazonu </a:t>
            </a:r>
            <a:r>
              <a:rPr lang="de-DE" sz="1000" b="1" dirty="0">
                <a:latin typeface="Source Sans Pro" panose="020B0503030403020204" pitchFamily="34" charset="0"/>
                <a:ea typeface="Source Sans Pro" panose="020B0503030403020204" pitchFamily="34" charset="0"/>
              </a:rPr>
              <a:t>15 Å</a:t>
            </a:r>
            <a:r>
              <a:rPr lang="de-DE" sz="1000" dirty="0">
                <a:latin typeface="Source Sans Pro" panose="020B0503030403020204" pitchFamily="34" charset="0"/>
                <a:ea typeface="Source Sans Pro" panose="020B0503030403020204" pitchFamily="34" charset="0"/>
              </a:rPr>
              <a:t>. Šį bangos ilgio diapazoną naudokite tolesnei analizei.</a:t>
            </a:r>
            <a:endParaRPr lang="de-DE" sz="700" dirty="0">
              <a:latin typeface="Source Sans Pro" panose="020B0503030403020204" pitchFamily="34" charset="0"/>
              <a:ea typeface="Source Sans Pro" panose="020B0503030403020204" pitchFamily="34" charset="0"/>
            </a:endParaRPr>
          </a:p>
        </p:txBody>
      </p:sp>
      <p:sp>
        <p:nvSpPr>
          <p:cNvPr id="15" name="Titel 2">
            <a:extLst>
              <a:ext uri="{FF2B5EF4-FFF2-40B4-BE49-F238E27FC236}">
                <a16:creationId xmlns:a16="http://schemas.microsoft.com/office/drawing/2014/main" id="{E02C2C73-D21A-60DC-4BD5-D5704CC83B0B}"/>
              </a:ext>
            </a:extLst>
          </p:cNvPr>
          <p:cNvSpPr>
            <a:spLocks noGrp="1"/>
          </p:cNvSpPr>
          <p:nvPr>
            <p:ph type="title"/>
          </p:nvPr>
        </p:nvSpPr>
        <p:spPr>
          <a:xfrm>
            <a:off x="618312" y="604851"/>
            <a:ext cx="5768201" cy="321178"/>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Ličio gausa senose žvaigždėse</a:t>
            </a:r>
          </a:p>
        </p:txBody>
      </p:sp>
      <p:pic>
        <p:nvPicPr>
          <p:cNvPr id="16" name="Picture 2">
            <a:extLst>
              <a:ext uri="{FF2B5EF4-FFF2-40B4-BE49-F238E27FC236}">
                <a16:creationId xmlns:a16="http://schemas.microsoft.com/office/drawing/2014/main" id="{A6A58095-1366-D1DB-B94F-0B040D1AA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Icon CC BY SA">
            <a:extLst>
              <a:ext uri="{FF2B5EF4-FFF2-40B4-BE49-F238E27FC236}">
                <a16:creationId xmlns:a16="http://schemas.microsoft.com/office/drawing/2014/main" id="{12D9E10B-2185-0983-F725-60D43325EB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8" name="Textfeld 17">
            <a:extLst>
              <a:ext uri="{FF2B5EF4-FFF2-40B4-BE49-F238E27FC236}">
                <a16:creationId xmlns:a16="http://schemas.microsoft.com/office/drawing/2014/main" id="{72716C04-9E1F-2AA0-A608-8BF71700885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Hannes Nitsche sukurta medžiaga</a:t>
            </a:r>
            <a:br>
              <a:rPr lang="en-GB" sz="600" dirty="0">
                <a:solidFill>
                  <a:schemeClr val="bg1"/>
                </a:solidFill>
              </a:rPr>
            </a:br>
            <a:r>
              <a:rPr lang="en-GB" sz="600" dirty="0">
                <a:solidFill>
                  <a:schemeClr val="bg1"/>
                </a:solidFill>
                <a:hlinkClick r:id="rId5"/>
              </a:rPr>
              <a:t>Creative Commons </a:t>
            </a:r>
            <a:r>
              <a:rPr lang="en-GB" sz="600" dirty="0" err="1">
                <a:solidFill>
                  <a:schemeClr val="bg1"/>
                </a:solidFill>
                <a:hlinkClick r:id="rId5"/>
              </a:rPr>
              <a:t>Priskyrimas autorių teisėms ir bendrininkavimas </a:t>
            </a:r>
            <a:r>
              <a:rPr lang="en-GB" sz="600" dirty="0">
                <a:solidFill>
                  <a:schemeClr val="bg1"/>
                </a:solidFill>
                <a:hlinkClick r:id="rId5"/>
              </a:rPr>
              <a:t>4.0 International (CC-BY-SA 4</a:t>
            </a:r>
            <a:r>
              <a:rPr lang="en-GB" sz="600" dirty="0">
                <a:solidFill>
                  <a:schemeClr val="bg1"/>
                </a:solidFill>
              </a:rPr>
              <a:t>.</a:t>
            </a:r>
            <a:r>
              <a:rPr lang="en-GB" sz="600" dirty="0">
                <a:solidFill>
                  <a:schemeClr val="bg1"/>
                </a:solidFill>
                <a:hlinkClick r:id="rId5"/>
              </a:rPr>
              <a:t>0) </a:t>
            </a:r>
          </a:p>
        </p:txBody>
      </p:sp>
      <p:pic>
        <p:nvPicPr>
          <p:cNvPr id="24" name="Picture 6">
            <a:extLst>
              <a:ext uri="{FF2B5EF4-FFF2-40B4-BE49-F238E27FC236}">
                <a16:creationId xmlns:a16="http://schemas.microsoft.com/office/drawing/2014/main" id="{4C0EE293-5522-649E-9AC3-301E1CFFCF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7ABB2E37-7984-88AC-47BD-000B48CA458A}"/>
              </a:ext>
            </a:extLst>
          </p:cNvPr>
          <p:cNvSpPr txBox="1"/>
          <p:nvPr/>
        </p:nvSpPr>
        <p:spPr>
          <a:xfrm>
            <a:off x="623075" y="5849307"/>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2 užduotis | Kalcio linijos</a:t>
            </a:r>
          </a:p>
        </p:txBody>
      </p:sp>
      <p:sp>
        <p:nvSpPr>
          <p:cNvPr id="4" name="Textfeld 3">
            <a:extLst>
              <a:ext uri="{FF2B5EF4-FFF2-40B4-BE49-F238E27FC236}">
                <a16:creationId xmlns:a16="http://schemas.microsoft.com/office/drawing/2014/main" id="{4208DE56-EEA5-DA73-235D-D30A8E34D1AB}"/>
              </a:ext>
            </a:extLst>
          </p:cNvPr>
          <p:cNvSpPr txBox="1"/>
          <p:nvPr/>
        </p:nvSpPr>
        <p:spPr>
          <a:xfrm>
            <a:off x="632826" y="6099657"/>
            <a:ext cx="5861106" cy="1323439"/>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Dabar rodomas 6160-6175 Å diapazonas (kalcio linijos). Naudokite nustatytą metališkumą. Ar jus tenkina atitikimas? Jei ne, pakoreguokite savo metalliciteto vertę.</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Dabar pakeiskite </a:t>
            </a:r>
            <a:r>
              <a:rPr lang="de-DE" sz="1000" dirty="0" err="1">
                <a:latin typeface="Source Sans Pro" panose="020B0503030403020204" pitchFamily="34" charset="0"/>
                <a:ea typeface="Source Sans Pro" panose="020B0503030403020204" pitchFamily="34" charset="0"/>
              </a:rPr>
              <a:t>vrad</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Teff </a:t>
            </a:r>
            <a:r>
              <a:rPr lang="de-DE" sz="1000" dirty="0">
                <a:latin typeface="Source Sans Pro" panose="020B0503030403020204" pitchFamily="34" charset="0"/>
                <a:ea typeface="Source Sans Pro" panose="020B0503030403020204" pitchFamily="34" charset="0"/>
              </a:rPr>
              <a:t>ir log(g) </a:t>
            </a:r>
            <a:r>
              <a:rPr lang="de-DE" sz="1000" dirty="0">
                <a:latin typeface="Source Sans Pro" panose="020B0503030403020204" pitchFamily="34" charset="0"/>
                <a:ea typeface="Source Sans Pro" panose="020B0503030403020204" pitchFamily="34" charset="0"/>
              </a:rPr>
              <a:t>vertes </a:t>
            </a:r>
            <a:r>
              <a:rPr lang="de-DE" sz="1000" dirty="0">
                <a:latin typeface="Source Sans Pro" panose="020B0503030403020204" pitchFamily="34" charset="0"/>
                <a:ea typeface="Source Sans Pro" panose="020B0503030403020204" pitchFamily="34" charset="0"/>
              </a:rPr>
              <a:t>ir sužinokite, kokią įtaką jos turi spektrui. Užpildykite lentelės "Žvaigždžių parametrai" stulpelius (jei reikia, ieškokite internete)</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Kai būsite patenkinti spektru, nustatykite šios srities kalcio kiekį. Įrašykite savo vertes </a:t>
            </a:r>
            <a:r>
              <a:rPr lang="de-DE" sz="1000" dirty="0">
                <a:latin typeface="Source Sans Pro" panose="020B0503030403020204" pitchFamily="34" charset="0"/>
                <a:ea typeface="Source Sans Pro" panose="020B0503030403020204" pitchFamily="34" charset="0"/>
              </a:rPr>
              <a:t>į internetinės lentelės </a:t>
            </a:r>
            <a:r>
              <a:rPr lang="de-DE" sz="1000" dirty="0" err="1">
                <a:latin typeface="Source Sans Pro" panose="020B0503030403020204" pitchFamily="34" charset="0"/>
                <a:ea typeface="Source Sans Pro" panose="020B0503030403020204" pitchFamily="34" charset="0"/>
              </a:rPr>
              <a:t>matavimo </a:t>
            </a:r>
            <a:r>
              <a:rPr lang="de-DE" sz="1000" dirty="0">
                <a:latin typeface="Source Sans Pro" panose="020B0503030403020204" pitchFamily="34" charset="0"/>
                <a:ea typeface="Source Sans Pro" panose="020B0503030403020204" pitchFamily="34" charset="0"/>
              </a:rPr>
              <a:t>lentelę "Calcium measurement" (Kalcio matavimas).</a:t>
            </a:r>
          </a:p>
        </p:txBody>
      </p:sp>
      <p:sp>
        <p:nvSpPr>
          <p:cNvPr id="5" name="Textfeld 4">
            <a:extLst>
              <a:ext uri="{FF2B5EF4-FFF2-40B4-BE49-F238E27FC236}">
                <a16:creationId xmlns:a16="http://schemas.microsoft.com/office/drawing/2014/main" id="{D34C532B-5CD4-441C-E816-CB900984C98D}"/>
              </a:ext>
            </a:extLst>
          </p:cNvPr>
          <p:cNvSpPr txBox="1"/>
          <p:nvPr/>
        </p:nvSpPr>
        <p:spPr>
          <a:xfrm>
            <a:off x="652148" y="7706614"/>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3 užduotis | Ličio </a:t>
            </a:r>
            <a:r>
              <a:rPr lang="de-DE" sz="1200" b="1" dirty="0" err="1">
                <a:latin typeface="Source Sans Pro" panose="020B0503030403020204" pitchFamily="34" charset="0"/>
                <a:ea typeface="Source Sans Pro" panose="020B0503030403020204" pitchFamily="34" charset="0"/>
              </a:rPr>
              <a:t>gausa</a:t>
            </a:r>
            <a:endParaRPr lang="de-DE" sz="1200" b="1" dirty="0">
              <a:latin typeface="Source Sans Pro" panose="020B0503030403020204" pitchFamily="34" charset="0"/>
              <a:ea typeface="Source Sans Pro" panose="020B0503030403020204" pitchFamily="34" charset="0"/>
            </a:endParaRPr>
          </a:p>
        </p:txBody>
      </p:sp>
      <p:sp>
        <p:nvSpPr>
          <p:cNvPr id="6" name="Textfeld 5">
            <a:extLst>
              <a:ext uri="{FF2B5EF4-FFF2-40B4-BE49-F238E27FC236}">
                <a16:creationId xmlns:a16="http://schemas.microsoft.com/office/drawing/2014/main" id="{25D3469E-292F-913C-15EB-71B0157809CE}"/>
              </a:ext>
            </a:extLst>
          </p:cNvPr>
          <p:cNvSpPr txBox="1"/>
          <p:nvPr/>
        </p:nvSpPr>
        <p:spPr>
          <a:xfrm>
            <a:off x="661898" y="7956964"/>
            <a:ext cx="5832034" cy="1169551"/>
          </a:xfrm>
          <a:prstGeom prst="rect">
            <a:avLst/>
          </a:prstGeom>
          <a:noFill/>
        </p:spPr>
        <p:txBody>
          <a:bodyPr wrap="square" rtlCol="0">
            <a:spAutoFit/>
          </a:bodyPr>
          <a:lstStyle/>
          <a:p>
            <a:pPr marL="38100" lvl="1"/>
            <a:r>
              <a:rPr lang="de-DE" sz="1000" dirty="0">
                <a:latin typeface="Source Sans Pro" panose="020B0503030403020204" pitchFamily="34" charset="0"/>
                <a:ea typeface="Source Sans Pro" panose="020B0503030403020204" pitchFamily="34" charset="0"/>
              </a:rPr>
              <a:t>Nustatykite jums priskirtų žvaigždžių žvaigždžių parametrus ir ličio gausumą ir įrašykite juos į lentelę "Ličio matavimas". Atkreipkite dėmesį:</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Ličio gausumui nustatyti </a:t>
            </a:r>
            <a:r>
              <a:rPr lang="de-DE" sz="1000" dirty="0">
                <a:latin typeface="Source Sans Pro" panose="020B0503030403020204" pitchFamily="34" charset="0"/>
                <a:ea typeface="Source Sans Pro" panose="020B0503030403020204" pitchFamily="34" charset="0"/>
              </a:rPr>
              <a:t>naudokite tik linijas </a:t>
            </a:r>
            <a:r>
              <a:rPr lang="de-DE" sz="1000" b="1" dirty="0">
                <a:latin typeface="Source Sans Pro" panose="020B0503030403020204" pitchFamily="34" charset="0"/>
                <a:ea typeface="Source Sans Pro" panose="020B0503030403020204" pitchFamily="34" charset="0"/>
              </a:rPr>
              <a:t>6707,76 Å ir 6707,91 Å </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Naudokite vandenilio liniją arba kitas sritis su stipriomis linijomis, kad nustatytumėte parametrus gerokai prieš matuodami litį. Ličio linija paprastai būna labai silpna. Tai reiškia, kad norint tiksliai išmatuoti, reikia gerai nustatyti parametrus.</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Naudodami ličio liniją, dirbkite su ne ilgesniu kaip 1 bangos ilgio diapazonu. pakanka 3 Å.</a:t>
            </a:r>
          </a:p>
        </p:txBody>
      </p:sp>
      <p:pic>
        <p:nvPicPr>
          <p:cNvPr id="9" name="Grafik 8">
            <a:extLst>
              <a:ext uri="{FF2B5EF4-FFF2-40B4-BE49-F238E27FC236}">
                <a16:creationId xmlns:a16="http://schemas.microsoft.com/office/drawing/2014/main" id="{48837DBF-00C9-C905-4E2A-69182C33D9DE}"/>
              </a:ext>
            </a:extLst>
          </p:cNvPr>
          <p:cNvPicPr>
            <a:picLocks noChangeAspect="1"/>
          </p:cNvPicPr>
          <p:nvPr/>
        </p:nvPicPr>
        <p:blipFill rotWithShape="1">
          <a:blip r:embed="rId7"/>
          <a:srcRect r="6047"/>
          <a:stretch/>
        </p:blipFill>
        <p:spPr>
          <a:xfrm>
            <a:off x="3288719" y="2346557"/>
            <a:ext cx="3068886" cy="1614375"/>
          </a:xfrm>
          <a:prstGeom prst="rect">
            <a:avLst/>
          </a:prstGeom>
        </p:spPr>
      </p:pic>
      <p:sp>
        <p:nvSpPr>
          <p:cNvPr id="10" name="Textfeld 9">
            <a:extLst>
              <a:ext uri="{FF2B5EF4-FFF2-40B4-BE49-F238E27FC236}">
                <a16:creationId xmlns:a16="http://schemas.microsoft.com/office/drawing/2014/main" id="{5437F2C6-0542-FAC9-7569-FC7E7B92E1BE}"/>
              </a:ext>
            </a:extLst>
          </p:cNvPr>
          <p:cNvSpPr txBox="1"/>
          <p:nvPr/>
        </p:nvSpPr>
        <p:spPr>
          <a:xfrm>
            <a:off x="3356694" y="3941246"/>
            <a:ext cx="2932936" cy="230832"/>
          </a:xfrm>
          <a:prstGeom prst="rect">
            <a:avLst/>
          </a:prstGeom>
          <a:noFill/>
        </p:spPr>
        <p:txBody>
          <a:bodyPr wrap="square" rtlCol="0">
            <a:spAutoFit/>
          </a:bodyPr>
          <a:lstStyle/>
          <a:p>
            <a:pPr algn="ctr"/>
            <a:r>
              <a:rPr lang="de-DE" sz="900" dirty="0">
                <a:latin typeface="Source Sans Pro" panose="020B0503030403020204" pitchFamily="34" charset="0"/>
                <a:ea typeface="Source Sans Pro" panose="020B0503030403020204" pitchFamily="34" charset="0"/>
              </a:rPr>
              <a:t>Pav.: Vandenilio linijos atitikimas su </a:t>
            </a:r>
            <a:r>
              <a:rPr lang="de-DE" sz="900" dirty="0" err="1">
                <a:latin typeface="Source Sans Pro" panose="020B0503030403020204" pitchFamily="34" charset="0"/>
                <a:ea typeface="Source Sans Pro" panose="020B0503030403020204" pitchFamily="34" charset="0"/>
              </a:rPr>
              <a:t>monh </a:t>
            </a:r>
            <a:r>
              <a:rPr lang="de-DE" sz="900" dirty="0">
                <a:latin typeface="Source Sans Pro" panose="020B0503030403020204" pitchFamily="34" charset="0"/>
                <a:ea typeface="Source Sans Pro" panose="020B0503030403020204" pitchFamily="34" charset="0"/>
              </a:rPr>
              <a:t>= -1,25</a:t>
            </a:r>
          </a:p>
        </p:txBody>
      </p:sp>
      <p:sp>
        <p:nvSpPr>
          <p:cNvPr id="2" name="Textfeld 1">
            <a:extLst>
              <a:ext uri="{FF2B5EF4-FFF2-40B4-BE49-F238E27FC236}">
                <a16:creationId xmlns:a16="http://schemas.microsoft.com/office/drawing/2014/main" id="{AA9C3A70-6D71-193A-39B3-25303332CC7F}"/>
              </a:ext>
            </a:extLst>
          </p:cNvPr>
          <p:cNvSpPr txBox="1"/>
          <p:nvPr/>
        </p:nvSpPr>
        <p:spPr>
          <a:xfrm>
            <a:off x="618311" y="2318605"/>
            <a:ext cx="2670408" cy="1477328"/>
          </a:xfrm>
          <a:prstGeom prst="rect">
            <a:avLst/>
          </a:prstGeom>
          <a:noFill/>
        </p:spPr>
        <p:txBody>
          <a:bodyPr wrap="square" rtlCol="0">
            <a:spAutoFit/>
          </a:bodyPr>
          <a:lstStyle/>
          <a:p>
            <a:pPr marL="266700" lvl="1" indent="-228600">
              <a:buFont typeface="+mj-lt"/>
              <a:buAutoNum type="alphaLcParenR" startAt="2"/>
            </a:pPr>
            <a:r>
              <a:rPr lang="de-DE" sz="1000" dirty="0">
                <a:latin typeface="Source Sans Pro" panose="020B0503030403020204" pitchFamily="34" charset="0"/>
                <a:ea typeface="Source Sans Pro" panose="020B0503030403020204" pitchFamily="34" charset="0"/>
              </a:rPr>
              <a:t>Nustatyti šie </a:t>
            </a:r>
            <a:r>
              <a:rPr lang="de-DE" sz="1000" dirty="0" err="1">
                <a:latin typeface="Source Sans Pro" panose="020B0503030403020204" pitchFamily="34" charset="0"/>
                <a:ea typeface="Source Sans Pro" panose="020B0503030403020204" pitchFamily="34" charset="0"/>
              </a:rPr>
              <a:t>žvaigždės </a:t>
            </a:r>
            <a:r>
              <a:rPr lang="de-DE" sz="1000" dirty="0">
                <a:latin typeface="Source Sans Pro" panose="020B0503030403020204" pitchFamily="34" charset="0"/>
                <a:ea typeface="Source Sans Pro" panose="020B0503030403020204" pitchFamily="34" charset="0"/>
              </a:rPr>
              <a:t>parametrai</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Temperatūra </a:t>
            </a:r>
            <a:r>
              <a:rPr lang="de-DE" sz="1000" b="1" dirty="0" err="1">
                <a:latin typeface="Source Sans Pro" panose="020B0503030403020204" pitchFamily="34" charset="0"/>
                <a:ea typeface="Source Sans Pro" panose="020B0503030403020204" pitchFamily="34" charset="0"/>
              </a:rPr>
              <a:t>T</a:t>
            </a:r>
            <a:r>
              <a:rPr lang="de-DE" sz="1000" b="1" baseline="-25000" dirty="0" err="1">
                <a:latin typeface="Source Sans Pro" panose="020B0503030403020204" pitchFamily="34" charset="0"/>
                <a:ea typeface="Source Sans Pro" panose="020B0503030403020204" pitchFamily="34" charset="0"/>
              </a:rPr>
              <a:t>eff</a:t>
            </a:r>
            <a:r>
              <a:rPr lang="de-DE" sz="1000" b="1" dirty="0">
                <a:latin typeface="Source Sans Pro" panose="020B0503030403020204" pitchFamily="34" charset="0"/>
                <a:ea typeface="Source Sans Pro" panose="020B0503030403020204" pitchFamily="34" charset="0"/>
              </a:rPr>
              <a:t> = 5100 K</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gravitacinis pagreitis log(g) = 2,55</a:t>
            </a:r>
            <a:br>
              <a:rPr lang="de-DE" sz="1000" b="1"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Radialinis greitis </a:t>
            </a:r>
            <a:r>
              <a:rPr lang="de-DE" sz="1000" b="1" dirty="0" err="1">
                <a:latin typeface="Source Sans Pro" panose="020B0503030403020204" pitchFamily="34" charset="0"/>
                <a:ea typeface="Source Sans Pro" panose="020B0503030403020204" pitchFamily="34" charset="0"/>
              </a:rPr>
              <a:t>v</a:t>
            </a:r>
            <a:r>
              <a:rPr lang="de-DE" sz="1000" b="1" baseline="-25000" dirty="0" err="1">
                <a:latin typeface="Source Sans Pro" panose="020B0503030403020204" pitchFamily="34" charset="0"/>
                <a:ea typeface="Source Sans Pro" panose="020B0503030403020204" pitchFamily="34" charset="0"/>
              </a:rPr>
              <a:t>rad</a:t>
            </a:r>
            <a:r>
              <a:rPr lang="de-DE" sz="1000" b="1" dirty="0">
                <a:latin typeface="Source Sans Pro" panose="020B0503030403020204" pitchFamily="34" charset="0"/>
                <a:ea typeface="Source Sans Pro" panose="020B0503030403020204" pitchFamily="34" charset="0"/>
              </a:rPr>
              <a:t> = 0 km/s</a:t>
            </a:r>
            <a:br>
              <a:rPr lang="de-DE" sz="1000" b="1" dirty="0">
                <a:latin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Nustatykite likusius nežinomus žvaigždės parametrus</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bangos ilgio diapazoną</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naudodami internetinę priemonę (pradinis </a:t>
            </a:r>
            <a:r>
              <a:rPr lang="de-DE" sz="1000" dirty="0" err="1">
                <a:latin typeface="Source Sans Pro" panose="020B0503030403020204" pitchFamily="34" charset="0"/>
                <a:ea typeface="Source Sans Pro" panose="020B0503030403020204" pitchFamily="34" charset="0"/>
              </a:rPr>
              <a:t>spėjimas</a:t>
            </a:r>
            <a:r>
              <a:rPr lang="de-DE" sz="1000" dirty="0">
                <a:latin typeface="Source Sans Pro" panose="020B0503030403020204" pitchFamily="34" charset="0"/>
                <a:ea typeface="Source Sans Pro" panose="020B0503030403020204" pitchFamily="34" charset="0"/>
              </a:rPr>
              <a:t>)</a:t>
            </a:r>
            <a:r>
              <a:rPr lang="de-DE" sz="1000" dirty="0">
                <a:latin typeface="Source Sans Pro" panose="020B0503030403020204" pitchFamily="34" charset="0"/>
                <a:ea typeface="Source Sans Pro" panose="020B0503030403020204" pitchFamily="34" charset="0"/>
              </a:rPr>
              <a:t>.</a:t>
            </a:r>
          </a:p>
        </p:txBody>
      </p:sp>
      <p:sp>
        <p:nvSpPr>
          <p:cNvPr id="7" name="Textfeld 6">
            <a:extLst>
              <a:ext uri="{FF2B5EF4-FFF2-40B4-BE49-F238E27FC236}">
                <a16:creationId xmlns:a16="http://schemas.microsoft.com/office/drawing/2014/main" id="{EBD0D9AC-4A3F-76A5-CEEB-78F9B9F61904}"/>
              </a:ext>
            </a:extLst>
          </p:cNvPr>
          <p:cNvSpPr txBox="1"/>
          <p:nvPr/>
        </p:nvSpPr>
        <p:spPr>
          <a:xfrm>
            <a:off x="618311" y="4301691"/>
            <a:ext cx="5875621" cy="1431161"/>
          </a:xfrm>
          <a:prstGeom prst="rect">
            <a:avLst/>
          </a:prstGeom>
          <a:noFill/>
        </p:spPr>
        <p:txBody>
          <a:bodyPr wrap="square" rtlCol="0">
            <a:spAutoFit/>
          </a:bodyPr>
          <a:lstStyle/>
          <a:p>
            <a:pPr marL="266700" lvl="1" indent="-228600">
              <a:buFont typeface="+mj-lt"/>
              <a:buAutoNum type="alphaLcParenR" startAt="3"/>
            </a:pPr>
            <a:r>
              <a:rPr lang="de-DE" sz="1000" dirty="0">
                <a:latin typeface="Source Sans Pro" panose="020B0503030403020204" pitchFamily="34" charset="0"/>
                <a:ea typeface="Source Sans Pro" panose="020B0503030403020204" pitchFamily="34" charset="0"/>
              </a:rPr>
              <a:t>Atkreipkite dėmesį į programos nustatytą metališkumo vertę. Dabar patys nustatykite metališkumo reikšmę ir išbandykite reikšmes nuo -4 iki 0. (</a:t>
            </a:r>
            <a:r>
              <a:rPr lang="de-DE" sz="1000" dirty="0">
                <a:latin typeface="Source Sans Pro" panose="020B0503030403020204" pitchFamily="34" charset="0"/>
                <a:ea typeface="Source Sans Pro" panose="020B0503030403020204" pitchFamily="34" charset="0"/>
              </a:rPr>
              <a:t>Šioje ir tolesnėse užduotyse </a:t>
            </a:r>
            <a:r>
              <a:rPr lang="de-DE" sz="1000" dirty="0">
                <a:latin typeface="Source Sans Pro" panose="020B0503030403020204" pitchFamily="34" charset="0"/>
                <a:ea typeface="Source Sans Pro" panose="020B0503030403020204" pitchFamily="34" charset="0"/>
              </a:rPr>
              <a:t>palikite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mic</a:t>
            </a:r>
            <a:r>
              <a:rPr lang="de-DE" sz="1000" dirty="0" err="1">
                <a:latin typeface="Source Sans Pro" panose="020B0503030403020204" pitchFamily="34" charset="0"/>
                <a:ea typeface="Source Sans Pro" panose="020B0503030403020204" pitchFamily="34" charset="0"/>
              </a:rPr>
              <a:t> , v</a:t>
            </a:r>
            <a:r>
              <a:rPr lang="de-DE" sz="1000" baseline="-25000" dirty="0" err="1">
                <a:latin typeface="Source Sans Pro" panose="020B0503030403020204" pitchFamily="34" charset="0"/>
                <a:ea typeface="Source Sans Pro" panose="020B0503030403020204" pitchFamily="34" charset="0"/>
              </a:rPr>
              <a:t>mac</a:t>
            </a:r>
            <a:r>
              <a:rPr lang="de-DE" sz="1000" dirty="0">
                <a:latin typeface="Source Sans Pro" panose="020B0503030403020204" pitchFamily="34" charset="0"/>
                <a:ea typeface="Source Sans Pro" panose="020B0503030403020204" pitchFamily="34" charset="0"/>
              </a:rPr>
              <a:t> ir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sini</a:t>
            </a:r>
            <a:r>
              <a:rPr lang="de-DE" sz="1000" dirty="0">
                <a:latin typeface="Source Sans Pro" panose="020B0503030403020204" pitchFamily="34" charset="0"/>
                <a:ea typeface="Source Sans Pro" panose="020B0503030403020204" pitchFamily="34" charset="0"/>
              </a:rPr>
              <a:t> neapibrėžtas).</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Kaip keičiasi spektras esant skirtingoms metališkumo reikšmėms? Išbandykite </a:t>
            </a:r>
            <a:r>
              <a:rPr lang="de-DE" sz="1000" dirty="0" err="1">
                <a:latin typeface="Source Sans Pro" panose="020B0503030403020204" pitchFamily="34" charset="0"/>
                <a:ea typeface="Source Sans Pro" panose="020B0503030403020204" pitchFamily="34" charset="0"/>
              </a:rPr>
              <a:t>tai </a:t>
            </a:r>
            <a:r>
              <a:rPr lang="de-DE" sz="1000" dirty="0" err="1">
                <a:latin typeface="Source Sans Pro" panose="020B0503030403020204" pitchFamily="34" charset="0"/>
                <a:ea typeface="Source Sans Pro" panose="020B0503030403020204" pitchFamily="34" charset="0"/>
              </a:rPr>
              <a:t>patys </a:t>
            </a:r>
            <a:r>
              <a:rPr lang="de-DE" sz="1000" dirty="0">
                <a:latin typeface="Source Sans Pro" panose="020B0503030403020204" pitchFamily="34" charset="0"/>
                <a:ea typeface="Source Sans Pro" panose="020B0503030403020204" pitchFamily="34" charset="0"/>
              </a:rPr>
              <a:t>ir</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nustatykite kuo tikslesnę metališkumo vertę. (Vertė, kuriai esant apskaičiuotas spektras geriausiai atitinka išmatuotus </a:t>
            </a:r>
            <a:r>
              <a:rPr lang="de-DE" sz="1000" dirty="0" err="1">
                <a:latin typeface="Source Sans Pro" panose="020B0503030403020204" pitchFamily="34" charset="0"/>
                <a:ea typeface="Source Sans Pro" panose="020B0503030403020204" pitchFamily="34" charset="0"/>
              </a:rPr>
              <a:t>duomenis</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Atlikite termino metallicitetas paiešką internete ir užpildykite lentelės "Žvaigždžių parametrai" stulpelį Metallicitetas.</a:t>
            </a:r>
          </a:p>
          <a:p>
            <a:pPr marL="266700" lvl="1" indent="-228600">
              <a:buFont typeface="+mj-lt"/>
              <a:buAutoNum type="alphaLcParenR" startAt="3"/>
            </a:pPr>
            <a:endParaRPr lang="de-DE" sz="7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76844848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emplate>Office Theme</ap:Template>
  <ap:TotalTime>0</ap:TotalTime>
  <ap:Words>508</ap:Words>
  <ap:Application>Microsoft Office PowerPoint</ap:Application>
  <ap:PresentationFormat>A4-Papier (210 x 297 mm)</ap:PresentationFormat>
  <ap:Paragraphs>17</ap:Paragraphs>
  <ap:Slides>1</ap:Slides>
  <ap:Notes>0</ap:Notes>
  <ap:HiddenSlides>0</ap:HiddenSlides>
  <ap:MMClips>0</ap:MMClips>
  <ap:ScaleCrop>false</ap:ScaleCrop>
  <ap:HeadingPairs>
    <vt:vector baseType="variant" size="6">
      <vt:variant>
        <vt:lpstr>Verwendete Schriftarten</vt:lpstr>
      </vt:variant>
      <vt:variant>
        <vt:i4>5</vt:i4>
      </vt:variant>
      <vt:variant>
        <vt:lpstr>Design</vt:lpstr>
      </vt:variant>
      <vt:variant>
        <vt:i4>1</vt:i4>
      </vt:variant>
      <vt:variant>
        <vt:lpstr>Folientitel</vt:lpstr>
      </vt:variant>
      <vt:variant>
        <vt:i4>1</vt:i4>
      </vt:variant>
    </vt:vector>
  </ap:HeadingPairs>
  <ap:TitlesOfParts>
    <vt:vector baseType="lpstr" size="7">
      <vt:lpstr>Arial</vt:lpstr>
      <vt:lpstr>Calibri</vt:lpstr>
      <vt:lpstr>Nexa Bold</vt:lpstr>
      <vt:lpstr>Open Sans</vt:lpstr>
      <vt:lpstr>Source Sans Pro</vt:lpstr>
      <vt:lpstr>Office</vt:lpstr>
      <vt:lpstr>Lithium abundance in old stars</vt:lpstr>
    </vt:vector>
  </ap:TitlesOfParts>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PowerPoint-Präsentation</dc:title>
  <dc:creator>ms998392</dc:creator>
  <keywords>docId:780AEB9C7D7633622297C65F3E351475</keywords>
  <lastModifiedBy>Hannes Nitsche</lastModifiedBy>
  <revision>643</revision>
  <dcterms:created xsi:type="dcterms:W3CDTF">2020-02-13T17:38:00.0000000Z</dcterms:created>
  <dcterms:modified xsi:type="dcterms:W3CDTF">2024-10-07T11:14:19.0000000Z</dcterms:modified>
</coreProperties>
</file>