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sldIdLst>
    <p:sldId id="26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5010485-9093-4474-B157-287E0EEE61D8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es Nitsche" initials="HN" lastIdx="1" clrIdx="0">
    <p:extLst>
      <p:ext uri="{19B8F6BF-5375-455C-9EA6-DF929625EA0E}">
        <p15:presenceInfo xmlns:p15="http://schemas.microsoft.com/office/powerpoint/2012/main" userId="c9df6f4d4329c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FF7979"/>
    <a:srgbClr val="FFCCCC"/>
    <a:srgbClr val="FF4343"/>
    <a:srgbClr val="CCECFF"/>
    <a:srgbClr val="F7F7F7"/>
    <a:srgbClr val="E7E7FF"/>
    <a:srgbClr val="CCCC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3" autoAdjust="0"/>
    <p:restoredTop sz="96357" autoAdjust="0"/>
  </p:normalViewPr>
  <p:slideViewPr>
    <p:cSldViewPr snapToGrid="0">
      <p:cViewPr>
        <p:scale>
          <a:sx n="125" d="100"/>
          <a:sy n="125" d="100"/>
        </p:scale>
        <p:origin x="1980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B35E-45D4-466D-B503-3D90F754E6D1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Editarea formatului textului principal</a:t>
            </a:r>
          </a:p>
          <a:p>
            <a:pPr lvl="1"/>
            <a:r>
              <a:rPr lang="de-DE"/>
              <a:t>Al doilea nivel</a:t>
            </a:r>
          </a:p>
          <a:p>
            <a:pPr lvl="2"/>
            <a:r>
              <a:rPr lang="de-DE"/>
              <a:t>Al treilea nivel</a:t>
            </a:r>
          </a:p>
          <a:p>
            <a:pPr lvl="3"/>
            <a:r>
              <a:rPr lang="de-DE"/>
              <a:t>Al patrulea nivel</a:t>
            </a:r>
          </a:p>
          <a:p>
            <a:pPr lvl="4"/>
            <a:r>
              <a:rPr lang="de-DE"/>
              <a:t>Al cincilea nivel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50C-7784-4117-AA5A-BBA0859E5C1F}" type="slidenum">
              <a:rPr lang="de-DE" smtClean="0"/>
              <a:t>"Nr.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3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1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353619B-C9C3-4D80-A285-0A97FD8D17CA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C5275FA-4629-45C6-9C35-FFBBD1BD954E}"/>
              </a:ext>
            </a:extLst>
          </p:cNvPr>
          <p:cNvSpPr/>
          <p:nvPr userDrawn="1"/>
        </p:nvSpPr>
        <p:spPr>
          <a:xfrm>
            <a:off x="0" y="9474000"/>
            <a:ext cx="6858000" cy="432000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94748425-6E2F-431D-BAB1-6BA1295D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TITLU / TITLU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http://websme.chetec-infra.eu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2.png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Analiza datelor cu </a:t>
            </a:r>
            <a:r>
              <a:rPr lang="de-DE" sz="1400" b="1" cap="none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WebSME</a:t>
            </a:r>
            <a:endParaRPr lang="de-DE" sz="1400" b="1" dirty="0">
              <a:solidFill>
                <a:schemeClr val="accent5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62301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Sarcina 1 | Linia de hidrogen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F49D0BC-903A-49E2-9D51-8A500F02CD99}"/>
              </a:ext>
            </a:extLst>
          </p:cNvPr>
          <p:cNvSpPr txBox="1"/>
          <p:nvPr/>
        </p:nvSpPr>
        <p:spPr>
          <a:xfrm>
            <a:off x="618311" y="1280897"/>
            <a:ext cx="58756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Deschideți spectrul gigantei roșii ID7189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RGB_7189.fits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în programul de analiză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  <a:hlinkClick r:id="rId2"/>
              </a:rPr>
              <a:t>http://websme.chetec-infra.eu/ 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Utilizați afișajul spectrului pentru a observa liniile de absorbție individuale. Găsiți linia alfa a hidrogenului (cea mai puternică linie de absorbție din spectru). Afișați-o cu un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interval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maxim de lungimi de undă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15 Å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 Utilizați acest interval de lungimi de undă pentru analize ulterioare.</a:t>
            </a: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5" name="Titel 2">
            <a:extLst>
              <a:ext uri="{FF2B5EF4-FFF2-40B4-BE49-F238E27FC236}">
                <a16:creationId xmlns:a16="http://schemas.microsoft.com/office/drawing/2014/main" id="{E02C2C73-D21A-60DC-4BD5-D5704CC83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604851"/>
            <a:ext cx="5768201" cy="321178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Abundența litiului în stelele vechi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A6A58095-1366-D1DB-B94F-0B040D1AA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con CC BY SA">
            <a:extLst>
              <a:ext uri="{FF2B5EF4-FFF2-40B4-BE49-F238E27FC236}">
                <a16:creationId xmlns:a16="http://schemas.microsoft.com/office/drawing/2014/main" id="{12D9E10B-2185-0983-F725-60D43325E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72716C04-9E1F-2AA0-A608-8BF71700885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Materiale create de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5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5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4.0 International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24" name="Picture 6">
            <a:extLst>
              <a:ext uri="{FF2B5EF4-FFF2-40B4-BE49-F238E27FC236}">
                <a16:creationId xmlns:a16="http://schemas.microsoft.com/office/drawing/2014/main" id="{4C0EE293-5522-649E-9AC3-301E1CFFC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ABB2E37-7984-88AC-47BD-000B48CA458A}"/>
              </a:ext>
            </a:extLst>
          </p:cNvPr>
          <p:cNvSpPr txBox="1"/>
          <p:nvPr/>
        </p:nvSpPr>
        <p:spPr>
          <a:xfrm>
            <a:off x="623075" y="5849307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Sarcina 2 | Liniile de calciu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08DE56-EEA5-DA73-235D-D30A8E34D1AB}"/>
              </a:ext>
            </a:extLst>
          </p:cNvPr>
          <p:cNvSpPr txBox="1"/>
          <p:nvPr/>
        </p:nvSpPr>
        <p:spPr>
          <a:xfrm>
            <a:off x="632826" y="6099657"/>
            <a:ext cx="5861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Afișați acum intervalul 6160 - 6175 Å (linii de calciu). Utilizați metalicitatea pe care ați determinat-o. Sunteți mulțumit de potrivire? Dacă nu, ajustați valoarea metalicității.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Modificați acum valorile pentru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vrad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Teff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și log(g) pentru a afla cum influențează acestea spectrul. Completați coloanele din tabelul "Parametrii stelare" (dacă este necesar, căutați pe internet)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După ce sunteți mulțumit de spectru, determinați abundența de calciu pentru această zonă. Introduceți valorile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în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tabelul de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măsurare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"Măsurarea calciului" de pe panoul online.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4C532B-5CD4-441C-E816-CB900984C98D}"/>
              </a:ext>
            </a:extLst>
          </p:cNvPr>
          <p:cNvSpPr txBox="1"/>
          <p:nvPr/>
        </p:nvSpPr>
        <p:spPr>
          <a:xfrm>
            <a:off x="652148" y="7706614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Sarcina 3 | </a:t>
            </a:r>
            <a:r>
              <a:rPr lang="de-DE" sz="12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Abundența </a:t>
            </a:r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litiului</a:t>
            </a:r>
            <a:endParaRPr lang="de-DE" sz="1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5D3469E-292F-913C-15EB-71B0157809CE}"/>
              </a:ext>
            </a:extLst>
          </p:cNvPr>
          <p:cNvSpPr txBox="1"/>
          <p:nvPr/>
        </p:nvSpPr>
        <p:spPr>
          <a:xfrm>
            <a:off x="661898" y="7956964"/>
            <a:ext cx="58320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Determinați parametrii stelare și abundența litiului pentru stelele care v-au fost atribuite și apoi introduceți-le în tabelul "Măsurarea litiului". Vă rugăm să rețineți: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Utilizați numai liniile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6707.76 Å și 6707.91 Å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pentru a determina abundența litiului 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Utilizați linia de hidrogen sau alte zone cu linii puternice pentru a determina parametrii cu mult înainte de a măsura litiul. Linia litiului este de obicei foarte slabă. Aceasta înseamnă că parametrii trebuie să fie bine determinați pentru o măsurare precisă.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Pentru linia litiului, lucrul cu un interval de lungimi de undă de max. 3 Å este suficientă.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8837DBF-00C9-C905-4E2A-69182C33D9D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6047"/>
          <a:stretch/>
        </p:blipFill>
        <p:spPr>
          <a:xfrm>
            <a:off x="3288719" y="2346557"/>
            <a:ext cx="3068886" cy="161437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5437F2C6-0542-FAC9-7569-FC7E7B92E1BE}"/>
              </a:ext>
            </a:extLst>
          </p:cNvPr>
          <p:cNvSpPr txBox="1"/>
          <p:nvPr/>
        </p:nvSpPr>
        <p:spPr>
          <a:xfrm>
            <a:off x="3356694" y="3941246"/>
            <a:ext cx="29329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Fig.: O potrivire a liniei de hidrogen cu </a:t>
            </a:r>
            <a:r>
              <a:rPr lang="de-DE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monh </a:t>
            </a:r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-1.25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9C3A70-6D71-193A-39B3-25303332CC7F}"/>
              </a:ext>
            </a:extLst>
          </p:cNvPr>
          <p:cNvSpPr txBox="1"/>
          <p:nvPr/>
        </p:nvSpPr>
        <p:spPr>
          <a:xfrm>
            <a:off x="618311" y="2318605"/>
            <a:ext cx="2670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2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Următorii parametri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au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fost determinați pentru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stea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Temperatura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eff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5100 K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accelerația gravitațională log(g) = 2,55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Viteza radială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rad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0 km/s</a:t>
            </a:r>
            <a:br>
              <a:rPr lang="de-DE" sz="1000" b="1" dirty="0">
                <a:latin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Determinați parametrii steliști necunoscuți rămași pentru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gama de lungimi de undă utilizată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utilizând instrumentul online (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estimare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inițială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BD0D9AC-4A3F-76A5-CEEB-78F9B9F61904}"/>
              </a:ext>
            </a:extLst>
          </p:cNvPr>
          <p:cNvSpPr txBox="1"/>
          <p:nvPr/>
        </p:nvSpPr>
        <p:spPr>
          <a:xfrm>
            <a:off x="618311" y="4301691"/>
            <a:ext cx="587562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3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Observați valoarea pe care programul a determinat-o pentru metalicitate. Acum stabiliți singur valoarea metalicității și încercați valori între -4 și 0. (Lăsați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mic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 , 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mac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și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sini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nedefinite pentru această sarcină și pentru următoarele).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Cum se schimbă spectrul în funcție de diferitele valori ale metalicității?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Încercați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și dumneavoastră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și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determinați o valoare pentru metalicitate care să fie cât mai exactă posibil. (Valoarea la care spectrul calculat se potrivește cel mai bine cu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datele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măsurate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Efectuați o căutare pe internet cu privire la termenul metalicitate și apoi completați coloana Metalicitate din tabelul "Parametrii stelare".</a:t>
            </a:r>
          </a:p>
          <a:p>
            <a:pPr marL="266700" lvl="1" indent="-228600">
              <a:buFont typeface="+mj-lt"/>
              <a:buAutoNum type="alphaLcParenR" startAt="3"/>
            </a:pP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48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508</ap:Words>
  <ap:Application>Microsoft Office PowerPoint</ap:Application>
  <ap:PresentationFormat>A4-Papier (210 x 297 mm)</ap:PresentationFormat>
  <ap:Paragraphs>17</ap:Paragraphs>
  <ap:Slides>1</ap:Slides>
  <ap:Notes>0</ap:Notes>
  <ap:HiddenSlides>0</ap:HiddenSlides>
  <ap:MMClips>0</ap:MMClips>
  <ap:ScaleCrop>false</ap:ScaleCrop>
  <ap:HeadingPairs>
    <vt:vector baseType="variant" size="6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Nexa Bold</vt:lpstr>
      <vt:lpstr>Open Sans</vt:lpstr>
      <vt:lpstr>Source Sans Pro</vt:lpstr>
      <vt:lpstr>Office</vt:lpstr>
      <vt:lpstr>Lithium abundance in old stars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PowerPoint-Präsentation</dc:title>
  <dc:creator>ms998392</dc:creator>
  <keywords>docId:CE74439636DFA6A08A8E87A30F825597</keywords>
  <lastModifiedBy>Hannes Nitsche</lastModifiedBy>
  <revision>643</revision>
  <dcterms:created xsi:type="dcterms:W3CDTF">2020-02-13T17:38:00.0000000Z</dcterms:created>
  <dcterms:modified xsi:type="dcterms:W3CDTF">2024-10-07T11:14:19.0000000Z</dcterms:modified>
</coreProperties>
</file>