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5010485-9093-4474-B157-287E0EEE61D8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es Nitsche" initials="HN" lastIdx="1" clrIdx="0">
    <p:extLst>
      <p:ext uri="{19B8F6BF-5375-455C-9EA6-DF929625EA0E}">
        <p15:presenceInfo xmlns:p15="http://schemas.microsoft.com/office/powerpoint/2012/main" userId="c9df6f4d4329c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7979"/>
    <a:srgbClr val="FFCCCC"/>
    <a:srgbClr val="FF4343"/>
    <a:srgbClr val="CCECFF"/>
    <a:srgbClr val="F7F7F7"/>
    <a:srgbClr val="E7E7FF"/>
    <a:srgbClr val="CCCC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3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198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B35E-45D4-466D-B503-3D90F754E6D1}" type="datetimeFigureOut">
              <a:rPr lang="de-DE" smtClean="0"/>
              <a:t>07.10.2024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Redigera masterformat för text</a:t>
            </a:r>
          </a:p>
          <a:p>
            <a:pPr lvl="1"/>
            <a:r>
              <a:rPr lang="de-DE"/>
              <a:t>Andra nivån</a:t>
            </a:r>
          </a:p>
          <a:p>
            <a:pPr lvl="2"/>
            <a:r>
              <a:rPr lang="de-DE"/>
              <a:t>Tredje nivån</a:t>
            </a:r>
          </a:p>
          <a:p>
            <a:pPr lvl="3"/>
            <a:r>
              <a:rPr lang="de-DE"/>
              <a:t>Fjärde nivån</a:t>
            </a:r>
          </a:p>
          <a:p>
            <a:pPr lvl="4"/>
            <a:r>
              <a:rPr lang="de-DE"/>
              <a:t>Femte nivån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750C-7784-4117-AA5A-BBA0859E5C1F}" type="slidenum">
              <a:rPr lang="de-DE" smtClean="0"/>
              <a:t>"Nr.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3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9EE1424-0669-4435-8DFF-DA872E31CB83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673EF0-C11D-424C-BF02-12283082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9D84E1E-E214-4026-9CEB-9707625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ÜBERSCHRIFT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353619B-C9C3-4D80-A285-0A97FD8D17CA}"/>
              </a:ext>
            </a:extLst>
          </p:cNvPr>
          <p:cNvSpPr/>
          <p:nvPr userDrawn="1"/>
        </p:nvSpPr>
        <p:spPr>
          <a:xfrm>
            <a:off x="0" y="258793"/>
            <a:ext cx="6858000" cy="641208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C5275FA-4629-45C6-9C35-FFBBD1BD954E}"/>
              </a:ext>
            </a:extLst>
          </p:cNvPr>
          <p:cNvSpPr/>
          <p:nvPr userDrawn="1"/>
        </p:nvSpPr>
        <p:spPr>
          <a:xfrm>
            <a:off x="0" y="9474000"/>
            <a:ext cx="6858000" cy="432000"/>
          </a:xfrm>
          <a:prstGeom prst="rect">
            <a:avLst/>
          </a:prstGeom>
          <a:pattFill prst="wdUpDiag">
            <a:fgClr>
              <a:schemeClr val="tx1">
                <a:lumMod val="85000"/>
                <a:lumOff val="15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13" y="1039547"/>
            <a:ext cx="5400000" cy="8342578"/>
          </a:xfrm>
          <a:prstGeom prst="rect">
            <a:avLst/>
          </a:prstGeom>
        </p:spPr>
        <p:txBody>
          <a:bodyPr vert="horz" lIns="91440" tIns="45720" rIns="91440" bIns="45720" numCol="2" spcCol="25200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94748425-6E2F-431D-BAB1-6BA1295D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13" y="155575"/>
            <a:ext cx="540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dirty="0"/>
              <a:t>RUBRIK / 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bg1"/>
          </a:solidFill>
          <a:latin typeface="Nexa Bold" panose="02000000000000000000" pitchFamily="50" charset="0"/>
          <a:ea typeface="Source Sans Pro ExtraLight" panose="020B0303030403020204" pitchFamily="34" charset="0"/>
          <a:cs typeface="+mj-cs"/>
        </a:defRPr>
      </a:lvl1pPr>
    </p:titleStyle>
    <p:bodyStyle>
      <a:lvl1pPr marL="0" indent="0" algn="just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sme.chetec-infra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2.png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2">
            <a:extLst>
              <a:ext uri="{FF2B5EF4-FFF2-40B4-BE49-F238E27FC236}">
                <a16:creationId xmlns:a16="http://schemas.microsoft.com/office/drawing/2014/main" id="{D9683AA3-2721-4CF3-81C2-31BCD69C4508}"/>
              </a:ext>
            </a:extLst>
          </p:cNvPr>
          <p:cNvSpPr txBox="1">
            <a:spLocks/>
          </p:cNvSpPr>
          <p:nvPr/>
        </p:nvSpPr>
        <p:spPr>
          <a:xfrm>
            <a:off x="618312" y="319144"/>
            <a:ext cx="5764688" cy="285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bg1"/>
                </a:solidFill>
                <a:latin typeface="Nexa Bold" panose="02000000000000000000" pitchFamily="50" charset="0"/>
                <a:ea typeface="Source Sans Pro ExtraLight" panose="020B0303030403020204" pitchFamily="34" charset="0"/>
                <a:cs typeface="+mj-cs"/>
              </a:defRPr>
            </a:lvl1pPr>
          </a:lstStyle>
          <a:p>
            <a:r>
              <a:rPr lang="de-DE" sz="1400" b="1" cap="none" dirty="0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Dataanalys med </a:t>
            </a:r>
            <a:r>
              <a:rPr lang="de-DE" sz="1400" b="1" cap="none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WebSME</a:t>
            </a:r>
            <a:endParaRPr lang="de-DE" sz="1400" b="1" dirty="0">
              <a:solidFill>
                <a:schemeClr val="accent5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14BF42-9447-415F-8C10-1D394859AA02}"/>
              </a:ext>
            </a:extLst>
          </p:cNvPr>
          <p:cNvSpPr txBox="1"/>
          <p:nvPr/>
        </p:nvSpPr>
        <p:spPr>
          <a:xfrm>
            <a:off x="608561" y="1062301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Uppgift 1 | Vätgaslinjen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F49D0BC-903A-49E2-9D51-8A500F02CD99}"/>
              </a:ext>
            </a:extLst>
          </p:cNvPr>
          <p:cNvSpPr txBox="1"/>
          <p:nvPr/>
        </p:nvSpPr>
        <p:spPr>
          <a:xfrm>
            <a:off x="618311" y="1280897"/>
            <a:ext cx="5875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Öppna spektrumet för den röda jätten ID7189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RGB_7189.fits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 analysprogrammet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http://websme.chetec-infra.eu/ 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Använd visningen av spektrumet för att titta på de enskilda absorptionslinjerna. Hitta väte-alfa-linjen (den starkaste absorptionslinjen i spektrumet). Visa den med ett maximalt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våglängdsområde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på 15 Å.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Använd detta våglängdsområde för vidare analys.</a:t>
            </a: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02C2C73-D21A-60DC-4BD5-D5704CC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12" y="604851"/>
            <a:ext cx="5768201" cy="321178"/>
          </a:xfrm>
        </p:spPr>
        <p:txBody>
          <a:bodyPr/>
          <a:lstStyle/>
          <a:p>
            <a:r>
              <a:rPr lang="de-DE" sz="2000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Litiumförekomst i gamla stjärnor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6A58095-1366-D1DB-B94F-0B040D1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9418890"/>
            <a:ext cx="549523" cy="5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 CC BY SA">
            <a:extLst>
              <a:ext uri="{FF2B5EF4-FFF2-40B4-BE49-F238E27FC236}">
                <a16:creationId xmlns:a16="http://schemas.microsoft.com/office/drawing/2014/main" id="{12D9E10B-2185-0983-F725-60D43325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2" y="9586856"/>
            <a:ext cx="627728" cy="21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2716C04-9E1F-2AA0-A608-8BF717008855}"/>
              </a:ext>
            </a:extLst>
          </p:cNvPr>
          <p:cNvSpPr txBox="1"/>
          <p:nvPr/>
        </p:nvSpPr>
        <p:spPr>
          <a:xfrm>
            <a:off x="1478332" y="9497368"/>
            <a:ext cx="2495974" cy="39911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Material skapat av Hannes Nitsche</a:t>
            </a:r>
            <a:br>
              <a:rPr lang="en-GB" sz="600" dirty="0">
                <a:solidFill>
                  <a:schemeClr val="bg1"/>
                </a:solidFill>
              </a:rPr>
            </a:br>
            <a:r>
              <a:rPr lang="en-GB" sz="600" dirty="0">
                <a:solidFill>
                  <a:schemeClr val="bg1"/>
                </a:solidFill>
                <a:hlinkClick r:id="rId5"/>
              </a:rPr>
              <a:t>Creative Commons </a:t>
            </a:r>
            <a:r>
              <a:rPr lang="en-GB" sz="600" dirty="0" err="1">
                <a:solidFill>
                  <a:schemeClr val="bg1"/>
                </a:solidFill>
                <a:hlinkClick r:id="rId5"/>
              </a:rPr>
              <a:t>Erkännande-Dela Lika 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4.0 Internationell </a:t>
            </a:r>
            <a:r>
              <a:rPr lang="en-GB" sz="600" dirty="0">
                <a:solidFill>
                  <a:schemeClr val="bg1"/>
                </a:solidFill>
              </a:rPr>
              <a:t>(</a:t>
            </a:r>
            <a:r>
              <a:rPr lang="en-GB" sz="600" dirty="0">
                <a:solidFill>
                  <a:schemeClr val="bg1"/>
                </a:solidFill>
                <a:hlinkClick r:id="rId5"/>
              </a:rPr>
              <a:t>CC-BY-SA 4.0) </a:t>
            </a:r>
          </a:p>
        </p:txBody>
      </p:sp>
      <p:pic>
        <p:nvPicPr>
          <p:cNvPr id="24" name="Picture 6">
            <a:extLst>
              <a:ext uri="{FF2B5EF4-FFF2-40B4-BE49-F238E27FC236}">
                <a16:creationId xmlns:a16="http://schemas.microsoft.com/office/drawing/2014/main" id="{4C0EE293-5522-649E-9AC3-301E1CFFC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37" y="9560505"/>
            <a:ext cx="951936" cy="2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B2E37-7984-88AC-47BD-000B48CA458A}"/>
              </a:ext>
            </a:extLst>
          </p:cNvPr>
          <p:cNvSpPr txBox="1"/>
          <p:nvPr/>
        </p:nvSpPr>
        <p:spPr>
          <a:xfrm>
            <a:off x="623075" y="5849307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Uppgift 2 | Kalciumlinjerna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08DE56-EEA5-DA73-235D-D30A8E34D1AB}"/>
              </a:ext>
            </a:extLst>
          </p:cNvPr>
          <p:cNvSpPr txBox="1"/>
          <p:nvPr/>
        </p:nvSpPr>
        <p:spPr>
          <a:xfrm>
            <a:off x="632826" y="6099657"/>
            <a:ext cx="5861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Visa nu intervallet 6160 - 6175 Å (kalciumlinjer). Använd den metallicitet som du har bestämt. Är du nöjd med anpassningen? Om inte, justera ditt värde för metalliciteten.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Ändra nu värdena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för vrad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Teff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och log(g) för att ta reda på hur de påverkar spektrumet. Fyll i kolumnerna i tabellen "Stjärnparametrar" (sök på internet om det behövs)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66700" lvl="1" indent="-228600">
              <a:buFont typeface="+mj-lt"/>
              <a:buAutoNum type="alphaLcParenR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När du är nöjd med spektrumet bestämmer du kalciumhalten för detta område. Ange dina värden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mätningstabellen "Calcium measurement" på online-tavlan.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4C532B-5CD4-441C-E816-CB900984C98D}"/>
              </a:ext>
            </a:extLst>
          </p:cNvPr>
          <p:cNvSpPr txBox="1"/>
          <p:nvPr/>
        </p:nvSpPr>
        <p:spPr>
          <a:xfrm>
            <a:off x="652148" y="7706614"/>
            <a:ext cx="54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Uppgift 3 - </a:t>
            </a:r>
            <a:r>
              <a:rPr lang="de-DE" sz="12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Litiumtillgång</a:t>
            </a:r>
            <a:endParaRPr lang="de-DE" sz="1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D3469E-292F-913C-15EB-71B0157809CE}"/>
              </a:ext>
            </a:extLst>
          </p:cNvPr>
          <p:cNvSpPr txBox="1"/>
          <p:nvPr/>
        </p:nvSpPr>
        <p:spPr>
          <a:xfrm>
            <a:off x="661898" y="7956964"/>
            <a:ext cx="5832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1"/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Bestäm stjärnparametrarna och litiumöverflödet för de stjärnor som du har tilldelats och ange dem sedan i tabellen "Lithium measurement". Vänligen notera detta: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Använd endast linjerna 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6707,76 Å och 6707,91 Å för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att bestämma litiumabundansen 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Använd vätgaslinjen eller andra områden med starka linjer för att bestämma parametrarna i god tid innan du mäter litium. Litiumlinjen är vanligtvis mycket svag. Detta innebär att parametrarna måste bestämmas väl för att mätningen ska bli korrekt.</a:t>
            </a:r>
          </a:p>
          <a:p>
            <a:pPr marL="504000" lvl="2" indent="-228600">
              <a:buFont typeface="+mj-lt"/>
              <a:buAutoNum type="arabicPeriod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 litiumlinjen räcker det med att arbeta med ett våglängdsområde på max. 3 Å är tillräckligt.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837DBF-00C9-C905-4E2A-69182C33D9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047"/>
          <a:stretch/>
        </p:blipFill>
        <p:spPr>
          <a:xfrm>
            <a:off x="3288719" y="2346557"/>
            <a:ext cx="3068886" cy="161437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37F2C6-0542-FAC9-7569-FC7E7B92E1BE}"/>
              </a:ext>
            </a:extLst>
          </p:cNvPr>
          <p:cNvSpPr txBox="1"/>
          <p:nvPr/>
        </p:nvSpPr>
        <p:spPr>
          <a:xfrm>
            <a:off x="3356694" y="3941246"/>
            <a:ext cx="2932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Fig..: En anpassning av vätgaslinjen med </a:t>
            </a:r>
            <a:r>
              <a:rPr lang="de-DE" sz="9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monh </a:t>
            </a:r>
            <a:r>
              <a:rPr lang="de-DE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= -1,25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9C3A70-6D71-193A-39B3-25303332CC7F}"/>
              </a:ext>
            </a:extLst>
          </p:cNvPr>
          <p:cNvSpPr txBox="1"/>
          <p:nvPr/>
        </p:nvSpPr>
        <p:spPr>
          <a:xfrm>
            <a:off x="618311" y="2318605"/>
            <a:ext cx="2670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2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Följande parametrar bestämdes för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stjärnan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Temperatur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eff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5100 K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Gravitationsacceleration log(g) = 2,55</a:t>
            </a:r>
            <a:b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Radialhastighet </a:t>
            </a:r>
            <a:r>
              <a:rPr lang="de-DE" sz="1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rad</a:t>
            </a:r>
            <a:r>
              <a:rPr lang="de-DE" sz="1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= 0 km/s</a:t>
            </a:r>
            <a:br>
              <a:rPr lang="de-DE" sz="1000" b="1" dirty="0">
                <a:latin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Bestäm de återstående okända stjärnparametrarna för det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våglängdsområde som används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med hjälp av onlineverktyget (initial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gissning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D0D9AC-4A3F-76A5-CEEB-78F9B9F61904}"/>
              </a:ext>
            </a:extLst>
          </p:cNvPr>
          <p:cNvSpPr txBox="1"/>
          <p:nvPr/>
        </p:nvSpPr>
        <p:spPr>
          <a:xfrm>
            <a:off x="618311" y="4301691"/>
            <a:ext cx="587562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228600">
              <a:buFont typeface="+mj-lt"/>
              <a:buAutoNum type="alphaLcParenR" startAt="3"/>
            </a:pP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Notera det värde som programmet har fastställt för metalliciteten. Ställ nu själv in värdet för metalliciteten och prova värden mellan -4 och 0. (Lämna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mic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 , 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mac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och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</a:t>
            </a:r>
            <a:r>
              <a:rPr lang="de-DE" sz="1000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sini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odefinierade för denna och följande uppgifter).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Hur förändras spektrumet med olika värden för metalliciteten? Prova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själv 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och bestäm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ett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bestäm ett värde för metalliciteten som är så exakt som möjligt. (Värde vid vilket det beräknade spektrumet bäst stämmer överens med de uppmätta </a:t>
            </a:r>
            <a:r>
              <a:rPr lang="de-DE" sz="1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data</a:t>
            </a: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).</a:t>
            </a:r>
            <a:b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Gör en sökning på internet på termen metallicity och fyll sedan i kolumnen Metallicity i tabellen "Stellar parameters".</a:t>
            </a:r>
          </a:p>
          <a:p>
            <a:pPr marL="266700" lvl="1" indent="-228600">
              <a:buFont typeface="+mj-lt"/>
              <a:buAutoNum type="alphaLcParenR" startAt="3"/>
            </a:pPr>
            <a:endParaRPr lang="de-DE" sz="7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508</ap:Words>
  <ap:Application>Microsoft Office PowerPoint</ap:Application>
  <ap:PresentationFormat>A4-Papier (210 x 297 mm)</ap:PresentationFormat>
  <ap:Paragraphs>17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Nexa Bold</vt:lpstr>
      <vt:lpstr>Open Sans</vt:lpstr>
      <vt:lpstr>Source Sans Pro</vt:lpstr>
      <vt:lpstr>Office</vt:lpstr>
      <vt:lpstr>Lithium abundance in old stars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ms998392</dc:creator>
  <keywords>docId:6B63BD26763E59ABDB7E76A96AF2AF2E</keywords>
  <lastModifiedBy>Hannes Nitsche</lastModifiedBy>
  <revision>643</revision>
  <dcterms:created xsi:type="dcterms:W3CDTF">2020-02-13T17:38:00.0000000Z</dcterms:created>
  <dcterms:modified xsi:type="dcterms:W3CDTF">2024-10-07T11:14:19.0000000Z</dcterms:modified>
</coreProperties>
</file>