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3"/>
  </p:notesMasterIdLst>
  <p:sldIdLst>
    <p:sldId id="26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45010485-9093-4474-B157-287E0EEE61D8}">
          <p14:sldIdLst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nes Nitsche" initials="HN" lastIdx="1" clrIdx="0">
    <p:extLst>
      <p:ext uri="{19B8F6BF-5375-455C-9EA6-DF929625EA0E}">
        <p15:presenceInfo xmlns:p15="http://schemas.microsoft.com/office/powerpoint/2012/main" userId="c9df6f4d4329c5d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565"/>
    <a:srgbClr val="FF7979"/>
    <a:srgbClr val="FFCCCC"/>
    <a:srgbClr val="FF4343"/>
    <a:srgbClr val="CCECFF"/>
    <a:srgbClr val="F7F7F7"/>
    <a:srgbClr val="E7E7FF"/>
    <a:srgbClr val="CCCCFF"/>
    <a:srgbClr val="9966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63" autoAdjust="0"/>
    <p:restoredTop sz="96357" autoAdjust="0"/>
  </p:normalViewPr>
  <p:slideViewPr>
    <p:cSldViewPr snapToGrid="0">
      <p:cViewPr>
        <p:scale>
          <a:sx n="125" d="100"/>
          <a:sy n="125" d="100"/>
        </p:scale>
        <p:origin x="1980" y="-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EB35E-45D4-466D-B503-3D90F754E6D1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Redigera masterformat för text</a:t>
            </a:r>
          </a:p>
          <a:p>
            <a:pPr lvl="1"/>
            <a:r>
              <a:rPr lang="de-DE"/>
              <a:t>Andra nivån</a:t>
            </a:r>
          </a:p>
          <a:p>
            <a:pPr lvl="2"/>
            <a:r>
              <a:rPr lang="de-DE"/>
              <a:t>Tredje nivån</a:t>
            </a:r>
          </a:p>
          <a:p>
            <a:pPr lvl="3"/>
            <a:r>
              <a:rPr lang="de-DE"/>
              <a:t>Fjärde nivån</a:t>
            </a:r>
          </a:p>
          <a:p>
            <a:pPr lvl="4"/>
            <a:r>
              <a:rPr lang="de-DE"/>
              <a:t>Femte nivån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750C-7784-4117-AA5A-BBA0859E5C1F}" type="slidenum">
              <a:rPr lang="de-DE" smtClean="0"/>
              <a:t>"Nr.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83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9EE1424-0669-4435-8DFF-DA872E31CB83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673EF0-C11D-424C-BF02-122830825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513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9D84E1E-E214-4026-9CEB-970762588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13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ÜBERSCHRIFT / 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10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A353619B-C9C3-4D80-A285-0A97FD8D17CA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AC5275FA-4629-45C6-9C35-FFBBD1BD954E}"/>
              </a:ext>
            </a:extLst>
          </p:cNvPr>
          <p:cNvSpPr/>
          <p:nvPr userDrawn="1"/>
        </p:nvSpPr>
        <p:spPr>
          <a:xfrm>
            <a:off x="0" y="9474000"/>
            <a:ext cx="6858000" cy="432000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513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30" name="Title Placeholder 1">
            <a:extLst>
              <a:ext uri="{FF2B5EF4-FFF2-40B4-BE49-F238E27FC236}">
                <a16:creationId xmlns:a16="http://schemas.microsoft.com/office/drawing/2014/main" id="{94748425-6E2F-431D-BAB1-6BA1295D3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13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RUBRIK / 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9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kern="1200" cap="all" baseline="0">
          <a:solidFill>
            <a:schemeClr val="bg1"/>
          </a:solidFill>
          <a:latin typeface="Nexa Bold" panose="02000000000000000000" pitchFamily="50" charset="0"/>
          <a:ea typeface="Source Sans Pro ExtraLight" panose="020B0303030403020204" pitchFamily="34" charset="0"/>
          <a:cs typeface="+mj-cs"/>
        </a:defRPr>
      </a:lvl1pPr>
    </p:titleStyle>
    <p:bodyStyle>
      <a:lvl1pPr marL="0" indent="0" algn="just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hyperlink" Target="http://websme.chetec-infra.eu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creativecommons.org/licenses/by-sa/4.0/" TargetMode="External"/><Relationship Id="rId4" Type="http://schemas.openxmlformats.org/officeDocument/2006/relationships/image" Target="../media/image2.png"/></Relationships>
</file>

<file path=ppt/slides/slide1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 dirty="0">
                <a:solidFill>
                  <a:schemeClr val="accent5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Dataanalys med </a:t>
            </a:r>
            <a:r>
              <a:rPr lang="de-DE" sz="1400" b="1" cap="none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WebSME</a:t>
            </a:r>
            <a:endParaRPr lang="de-DE" sz="1400" b="1" dirty="0">
              <a:solidFill>
                <a:schemeClr val="accent5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D14BF42-9447-415F-8C10-1D394859AA02}"/>
              </a:ext>
            </a:extLst>
          </p:cNvPr>
          <p:cNvSpPr txBox="1"/>
          <p:nvPr/>
        </p:nvSpPr>
        <p:spPr>
          <a:xfrm>
            <a:off x="608561" y="1062301"/>
            <a:ext cx="540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Uppgift 1 | Vätgaslinjen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8F49D0BC-903A-49E2-9D51-8A500F02CD99}"/>
              </a:ext>
            </a:extLst>
          </p:cNvPr>
          <p:cNvSpPr txBox="1"/>
          <p:nvPr/>
        </p:nvSpPr>
        <p:spPr>
          <a:xfrm>
            <a:off x="618311" y="1280897"/>
            <a:ext cx="58756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Öppna spektrumet för den röda jätten ID7189 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RGB_7189.fits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i analysprogrammet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  <a:hlinkClick r:id="rId2"/>
              </a:rPr>
              <a:t>http://websme.chetec-infra.eu/ </a:t>
            </a:r>
            <a:b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Använd visningen av spektrumet för att titta på de enskilda absorptionslinjerna. Hitta väte-alfa-linjen (den starkaste absorptionslinjen i spektrumet). Visa den med ett maximalt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våglängdsområde 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på 15 Å.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Använd detta våglängdsområde för vidare analys.</a:t>
            </a:r>
            <a:endParaRPr lang="de-DE" sz="7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5" name="Titel 2">
            <a:extLst>
              <a:ext uri="{FF2B5EF4-FFF2-40B4-BE49-F238E27FC236}">
                <a16:creationId xmlns:a16="http://schemas.microsoft.com/office/drawing/2014/main" id="{E02C2C73-D21A-60DC-4BD5-D5704CC83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604851"/>
            <a:ext cx="5768201" cy="321178"/>
          </a:xfrm>
        </p:spPr>
        <p:txBody>
          <a:bodyPr/>
          <a:lstStyle/>
          <a:p>
            <a:r>
              <a:rPr lang="de-DE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Litiumförekomst i gamla stjärnor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A6A58095-1366-D1DB-B94F-0B040D1AA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con CC BY SA">
            <a:extLst>
              <a:ext uri="{FF2B5EF4-FFF2-40B4-BE49-F238E27FC236}">
                <a16:creationId xmlns:a16="http://schemas.microsoft.com/office/drawing/2014/main" id="{12D9E10B-2185-0983-F725-60D43325E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72716C04-9E1F-2AA0-A608-8BF717008855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Material skapat av Hannes Nitsche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5"/>
              </a:rPr>
              <a:t>Creative Commons </a:t>
            </a:r>
            <a:r>
              <a:rPr lang="en-GB" sz="600" dirty="0" err="1">
                <a:solidFill>
                  <a:schemeClr val="bg1"/>
                </a:solidFill>
                <a:hlinkClick r:id="rId5"/>
              </a:rPr>
              <a:t>Erkännande-Dela Lika </a:t>
            </a:r>
            <a:r>
              <a:rPr lang="en-GB" sz="600" dirty="0">
                <a:solidFill>
                  <a:schemeClr val="bg1"/>
                </a:solidFill>
                <a:hlinkClick r:id="rId5"/>
              </a:rPr>
              <a:t>4.0 Internationell </a:t>
            </a:r>
            <a:r>
              <a:rPr lang="en-GB" sz="600" dirty="0">
                <a:solidFill>
                  <a:schemeClr val="bg1"/>
                </a:solidFill>
              </a:rPr>
              <a:t>(</a:t>
            </a:r>
            <a:r>
              <a:rPr lang="en-GB" sz="600" dirty="0">
                <a:solidFill>
                  <a:schemeClr val="bg1"/>
                </a:solidFill>
                <a:hlinkClick r:id="rId5"/>
              </a:rPr>
              <a:t>CC-BY-SA 4.0) </a:t>
            </a:r>
          </a:p>
        </p:txBody>
      </p:sp>
      <p:pic>
        <p:nvPicPr>
          <p:cNvPr id="24" name="Picture 6">
            <a:extLst>
              <a:ext uri="{FF2B5EF4-FFF2-40B4-BE49-F238E27FC236}">
                <a16:creationId xmlns:a16="http://schemas.microsoft.com/office/drawing/2014/main" id="{4C0EE293-5522-649E-9AC3-301E1CFFC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7ABB2E37-7984-88AC-47BD-000B48CA458A}"/>
              </a:ext>
            </a:extLst>
          </p:cNvPr>
          <p:cNvSpPr txBox="1"/>
          <p:nvPr/>
        </p:nvSpPr>
        <p:spPr>
          <a:xfrm>
            <a:off x="623075" y="5849307"/>
            <a:ext cx="540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Uppgift 2 | Kalciumlinjerna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208DE56-EEA5-DA73-235D-D30A8E34D1AB}"/>
              </a:ext>
            </a:extLst>
          </p:cNvPr>
          <p:cNvSpPr txBox="1"/>
          <p:nvPr/>
        </p:nvSpPr>
        <p:spPr>
          <a:xfrm>
            <a:off x="632826" y="6099657"/>
            <a:ext cx="5861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Visa nu intervallet 6160 - 6175 Å (kalciumlinjer). Använd den metallicitet som du har bestämt. Är du nöjd med anpassningen? Om inte, justera ditt värde för metalliciteten.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DE" sz="1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Ändra nu värdena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för vrad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Teff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och log(g) för att ta reda på hur de påverkar spektrumet. Fyll i kolumnerna i tabellen "Stjärnparametrar" (sök på internet om det behövs)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DE" sz="1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När du är nöjd med spektrumet bestämmer du kalciumhalten för detta område. Ange dina värden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mätningstabellen "Calcium measurement" på online-tavlan.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34C532B-5CD4-441C-E816-CB900984C98D}"/>
              </a:ext>
            </a:extLst>
          </p:cNvPr>
          <p:cNvSpPr txBox="1"/>
          <p:nvPr/>
        </p:nvSpPr>
        <p:spPr>
          <a:xfrm>
            <a:off x="652148" y="7706614"/>
            <a:ext cx="540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Uppgift 3 - </a:t>
            </a:r>
            <a:r>
              <a:rPr lang="de-DE" sz="12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Litiumtillgång</a:t>
            </a:r>
            <a:endParaRPr lang="de-DE" sz="12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5D3469E-292F-913C-15EB-71B0157809CE}"/>
              </a:ext>
            </a:extLst>
          </p:cNvPr>
          <p:cNvSpPr txBox="1"/>
          <p:nvPr/>
        </p:nvSpPr>
        <p:spPr>
          <a:xfrm>
            <a:off x="661898" y="7956964"/>
            <a:ext cx="583203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/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Bestäm stjärnparametrarna och litiumöverflödet för de stjärnor som du har tilldelats och ange dem sedan i tabellen "Lithium measurement". Vänligen notera detta:</a:t>
            </a:r>
          </a:p>
          <a:p>
            <a:pPr marL="504000" lvl="2" indent="-228600">
              <a:buFont typeface="+mj-lt"/>
              <a:buAutoNum type="arabicPeriod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Använd endast linjerna 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6707,76 Å och 6707,91 Å för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att bestämma litiumabundansen </a:t>
            </a:r>
          </a:p>
          <a:p>
            <a:pPr marL="504000" lvl="2" indent="-228600">
              <a:buFont typeface="+mj-lt"/>
              <a:buAutoNum type="arabicPeriod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Använd vätgaslinjen eller andra områden med starka linjer för att bestämma parametrarna i god tid innan du mäter litium. Litiumlinjen är vanligtvis mycket svag. Detta innebär att parametrarna måste bestämmas väl för att mätningen ska bli korrekt.</a:t>
            </a:r>
          </a:p>
          <a:p>
            <a:pPr marL="504000" lvl="2" indent="-228600">
              <a:buFont typeface="+mj-lt"/>
              <a:buAutoNum type="arabicPeriod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För litiumlinjen räcker det med att arbeta med ett våglängdsområde på max. 3 Å är tillräckligt.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8837DBF-00C9-C905-4E2A-69182C33D9D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6047"/>
          <a:stretch/>
        </p:blipFill>
        <p:spPr>
          <a:xfrm>
            <a:off x="3288719" y="2346557"/>
            <a:ext cx="3068886" cy="1614375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5437F2C6-0542-FAC9-7569-FC7E7B92E1BE}"/>
              </a:ext>
            </a:extLst>
          </p:cNvPr>
          <p:cNvSpPr txBox="1"/>
          <p:nvPr/>
        </p:nvSpPr>
        <p:spPr>
          <a:xfrm>
            <a:off x="3356694" y="3941246"/>
            <a:ext cx="29329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Fig..: En anpassning av vätgaslinjen med </a:t>
            </a:r>
            <a:r>
              <a:rPr lang="de-DE" sz="9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monh </a:t>
            </a:r>
            <a:r>
              <a:rPr lang="de-DE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= -1,25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A9C3A70-6D71-193A-39B3-25303332CC7F}"/>
              </a:ext>
            </a:extLst>
          </p:cNvPr>
          <p:cNvSpPr txBox="1"/>
          <p:nvPr/>
        </p:nvSpPr>
        <p:spPr>
          <a:xfrm>
            <a:off x="618311" y="2318605"/>
            <a:ext cx="26704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 startAt="2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Följande parametrar bestämdes för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stjärnan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Temperatur </a:t>
            </a:r>
            <a:r>
              <a:rPr lang="de-DE" sz="10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T</a:t>
            </a:r>
            <a:r>
              <a:rPr lang="de-DE" sz="1000" b="1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eff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= 5100 K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Gravitationsacceleration log(g) = 2,55</a:t>
            </a:r>
            <a:b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Radialhastighet </a:t>
            </a:r>
            <a:r>
              <a:rPr lang="de-DE" sz="10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</a:t>
            </a:r>
            <a:r>
              <a:rPr lang="de-DE" sz="1000" b="1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rad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= 0 km/s</a:t>
            </a:r>
            <a:br>
              <a:rPr lang="de-DE" sz="1000" b="1" dirty="0">
                <a:latin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Bestäm de återstående okända stjärnparametrarna för det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våglängdsområde som används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med hjälp av onlineverktyget (initial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gissning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BD0D9AC-4A3F-76A5-CEEB-78F9B9F61904}"/>
              </a:ext>
            </a:extLst>
          </p:cNvPr>
          <p:cNvSpPr txBox="1"/>
          <p:nvPr/>
        </p:nvSpPr>
        <p:spPr>
          <a:xfrm>
            <a:off x="618311" y="4301691"/>
            <a:ext cx="5875621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 startAt="3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Notera det värde som programmet har fastställt för metalliciteten. Ställ nu själv in värdet för metalliciteten och prova värden mellan -4 och 0. (Lämna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</a:t>
            </a:r>
            <a:r>
              <a:rPr lang="de-DE" sz="1000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mic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 , v</a:t>
            </a:r>
            <a:r>
              <a:rPr lang="de-DE" sz="1000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mac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och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</a:t>
            </a:r>
            <a:r>
              <a:rPr lang="de-DE" sz="1000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sini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odefinierade för denna och följande uppgifter).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Hur förändras spektrumet med olika värden för metalliciteten? Prova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själv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och bestäm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ett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bestäm ett värde för metalliciteten som är så exakt som möjligt. (Värde vid vilket det beräknade spektrumet bäst stämmer överens med de uppmätta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data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).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Gör en sökning på internet på termen metallicity och fyll sedan i kolumnen Metallicity i tabellen "Stellar parameters".</a:t>
            </a:r>
          </a:p>
          <a:p>
            <a:pPr marL="266700" lvl="1" indent="-228600">
              <a:buFont typeface="+mj-lt"/>
              <a:buAutoNum type="alphaLcParenR" startAt="3"/>
            </a:pPr>
            <a:endParaRPr lang="de-DE" sz="7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448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>Office Theme</ap:Template>
  <ap:TotalTime>0</ap:TotalTime>
  <ap:Words>508</ap:Words>
  <ap:Application>Microsoft Office PowerPoint</ap:Application>
  <ap:PresentationFormat>A4-Papier (210 x 297 mm)</ap:PresentationFormat>
  <ap:Paragraphs>17</ap:Paragraphs>
  <ap:Slides>1</ap:Slides>
  <ap:Notes>0</ap:Notes>
  <ap:HiddenSlides>0</ap:HiddenSlides>
  <ap:MMClips>0</ap:MMClips>
  <ap:ScaleCrop>false</ap:ScaleCrop>
  <ap:HeadingPairs>
    <vt:vector baseType="variant" size="6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ap:HeadingPairs>
  <ap:TitlesOfParts>
    <vt:vector baseType="lpstr" size="7">
      <vt:lpstr>Arial</vt:lpstr>
      <vt:lpstr>Calibri</vt:lpstr>
      <vt:lpstr>Nexa Bold</vt:lpstr>
      <vt:lpstr>Open Sans</vt:lpstr>
      <vt:lpstr>Source Sans Pro</vt:lpstr>
      <vt:lpstr>Office</vt:lpstr>
      <vt:lpstr>Lithium abundance in old stars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PowerPoint-Präsentation</dc:title>
  <dc:creator>ms998392</dc:creator>
  <keywords>docId:6B63BD26763E59ABDB7E76A96AF2AF2E</keywords>
  <lastModifiedBy>Hannes Nitsche</lastModifiedBy>
  <revision>643</revision>
  <dcterms:created xsi:type="dcterms:W3CDTF">2020-02-13T17:38:00.0000000Z</dcterms:created>
  <dcterms:modified xsi:type="dcterms:W3CDTF">2024-10-07T11:14:19.0000000Z</dcterms:modified>
</coreProperties>
</file>