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  <p:sldMasterId id="2147483921" r:id="rId4"/>
  </p:sldMasterIdLst>
  <p:notesMasterIdLst>
    <p:notesMasterId r:id="rId90"/>
  </p:notesMasterIdLst>
  <p:handoutMasterIdLst>
    <p:handoutMasterId r:id="rId91"/>
  </p:handoutMasterIdLst>
  <p:sldIdLst>
    <p:sldId id="400" r:id="rId5"/>
    <p:sldId id="256" r:id="rId6"/>
    <p:sldId id="600" r:id="rId7"/>
    <p:sldId id="648" r:id="rId8"/>
    <p:sldId id="361" r:id="rId9"/>
    <p:sldId id="362" r:id="rId10"/>
    <p:sldId id="636" r:id="rId11"/>
    <p:sldId id="482" r:id="rId12"/>
    <p:sldId id="484" r:id="rId13"/>
    <p:sldId id="343" r:id="rId14"/>
    <p:sldId id="372" r:id="rId15"/>
    <p:sldId id="500" r:id="rId16"/>
    <p:sldId id="404" r:id="rId17"/>
    <p:sldId id="529" r:id="rId18"/>
    <p:sldId id="376" r:id="rId19"/>
    <p:sldId id="407" r:id="rId20"/>
    <p:sldId id="408" r:id="rId21"/>
    <p:sldId id="409" r:id="rId22"/>
    <p:sldId id="489" r:id="rId23"/>
    <p:sldId id="411" r:id="rId24"/>
    <p:sldId id="406" r:id="rId25"/>
    <p:sldId id="415" r:id="rId26"/>
    <p:sldId id="378" r:id="rId27"/>
    <p:sldId id="420" r:id="rId28"/>
    <p:sldId id="532" r:id="rId29"/>
    <p:sldId id="422" r:id="rId30"/>
    <p:sldId id="620" r:id="rId31"/>
    <p:sldId id="621" r:id="rId32"/>
    <p:sldId id="622" r:id="rId33"/>
    <p:sldId id="612" r:id="rId34"/>
    <p:sldId id="570" r:id="rId35"/>
    <p:sldId id="613" r:id="rId36"/>
    <p:sldId id="623" r:id="rId37"/>
    <p:sldId id="624" r:id="rId38"/>
    <p:sldId id="625" r:id="rId39"/>
    <p:sldId id="428" r:id="rId40"/>
    <p:sldId id="618" r:id="rId41"/>
    <p:sldId id="427" r:id="rId42"/>
    <p:sldId id="426" r:id="rId43"/>
    <p:sldId id="440" r:id="rId44"/>
    <p:sldId id="516" r:id="rId45"/>
    <p:sldId id="517" r:id="rId46"/>
    <p:sldId id="607" r:id="rId47"/>
    <p:sldId id="642" r:id="rId48"/>
    <p:sldId id="639" r:id="rId49"/>
    <p:sldId id="641" r:id="rId50"/>
    <p:sldId id="606" r:id="rId51"/>
    <p:sldId id="572" r:id="rId52"/>
    <p:sldId id="573" r:id="rId53"/>
    <p:sldId id="574" r:id="rId54"/>
    <p:sldId id="575" r:id="rId55"/>
    <p:sldId id="578" r:id="rId56"/>
    <p:sldId id="577" r:id="rId57"/>
    <p:sldId id="610" r:id="rId58"/>
    <p:sldId id="644" r:id="rId59"/>
    <p:sldId id="609" r:id="rId60"/>
    <p:sldId id="504" r:id="rId61"/>
    <p:sldId id="595" r:id="rId62"/>
    <p:sldId id="597" r:id="rId63"/>
    <p:sldId id="583" r:id="rId64"/>
    <p:sldId id="584" r:id="rId65"/>
    <p:sldId id="585" r:id="rId66"/>
    <p:sldId id="586" r:id="rId67"/>
    <p:sldId id="598" r:id="rId68"/>
    <p:sldId id="643" r:id="rId69"/>
    <p:sldId id="588" r:id="rId70"/>
    <p:sldId id="591" r:id="rId71"/>
    <p:sldId id="599" r:id="rId72"/>
    <p:sldId id="589" r:id="rId73"/>
    <p:sldId id="601" r:id="rId74"/>
    <p:sldId id="646" r:id="rId75"/>
    <p:sldId id="637" r:id="rId76"/>
    <p:sldId id="638" r:id="rId77"/>
    <p:sldId id="614" r:id="rId78"/>
    <p:sldId id="647" r:id="rId79"/>
    <p:sldId id="640" r:id="rId80"/>
    <p:sldId id="257" r:id="rId81"/>
    <p:sldId id="626" r:id="rId82"/>
    <p:sldId id="258" r:id="rId83"/>
    <p:sldId id="550" r:id="rId84"/>
    <p:sldId id="566" r:id="rId85"/>
    <p:sldId id="611" r:id="rId86"/>
    <p:sldId id="567" r:id="rId87"/>
    <p:sldId id="552" r:id="rId88"/>
    <p:sldId id="543" r:id="rId89"/>
  </p:sldIdLst>
  <p:sldSz cx="12192000" cy="6858000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Open Sans" panose="020B0606030504020204" pitchFamily="34" charset="0"/>
      <p:regular r:id="rId93"/>
      <p:bold r:id="rId94"/>
      <p:italic r:id="rId95"/>
      <p:boldItalic r:id="rId96"/>
    </p:embeddedFont>
    <p:embeddedFont>
      <p:font typeface="Segoe UI Black" panose="020B0A02040204020203" pitchFamily="34" charset="0"/>
      <p:bold r:id="rId97"/>
      <p:boldItalic r:id="rId9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600"/>
            <p14:sldId id="648"/>
            <p14:sldId id="361"/>
            <p14:sldId id="362"/>
            <p14:sldId id="636"/>
            <p14:sldId id="482"/>
            <p14:sldId id="484"/>
            <p14:sldId id="343"/>
            <p14:sldId id="372"/>
            <p14:sldId id="500"/>
            <p14:sldId id="404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378"/>
            <p14:sldId id="420"/>
            <p14:sldId id="532"/>
            <p14:sldId id="422"/>
            <p14:sldId id="620"/>
            <p14:sldId id="621"/>
            <p14:sldId id="622"/>
            <p14:sldId id="612"/>
            <p14:sldId id="570"/>
            <p14:sldId id="613"/>
            <p14:sldId id="623"/>
            <p14:sldId id="624"/>
            <p14:sldId id="625"/>
            <p14:sldId id="428"/>
            <p14:sldId id="618"/>
            <p14:sldId id="427"/>
            <p14:sldId id="426"/>
            <p14:sldId id="440"/>
            <p14:sldId id="516"/>
            <p14:sldId id="517"/>
            <p14:sldId id="607"/>
            <p14:sldId id="642"/>
            <p14:sldId id="639"/>
            <p14:sldId id="641"/>
            <p14:sldId id="606"/>
            <p14:sldId id="572"/>
            <p14:sldId id="573"/>
            <p14:sldId id="574"/>
            <p14:sldId id="575"/>
            <p14:sldId id="578"/>
            <p14:sldId id="577"/>
            <p14:sldId id="610"/>
            <p14:sldId id="644"/>
            <p14:sldId id="609"/>
            <p14:sldId id="504"/>
            <p14:sldId id="595"/>
            <p14:sldId id="597"/>
            <p14:sldId id="583"/>
            <p14:sldId id="584"/>
            <p14:sldId id="585"/>
            <p14:sldId id="586"/>
            <p14:sldId id="598"/>
            <p14:sldId id="643"/>
            <p14:sldId id="588"/>
            <p14:sldId id="591"/>
            <p14:sldId id="599"/>
            <p14:sldId id="589"/>
            <p14:sldId id="601"/>
            <p14:sldId id="646"/>
            <p14:sldId id="637"/>
            <p14:sldId id="638"/>
            <p14:sldId id="614"/>
            <p14:sldId id="647"/>
            <p14:sldId id="640"/>
          </p14:sldIdLst>
        </p14:section>
        <p14:section name="JP" id="{A8E7721C-9506-4C10-BE80-44F96FBDE11F}">
          <p14:sldIdLst>
            <p14:sldId id="257"/>
            <p14:sldId id="626"/>
            <p14:sldId id="258"/>
          </p14:sldIdLst>
        </p14:section>
        <p14:section name="Standardabschnitt" id="{22617EE6-5CF4-4249-A08E-D1CCA72465A7}">
          <p14:sldIdLst>
            <p14:sldId id="550"/>
            <p14:sldId id="566"/>
            <p14:sldId id="611"/>
            <p14:sldId id="567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B200"/>
    <a:srgbClr val="47FF47"/>
    <a:srgbClr val="80FF80"/>
    <a:srgbClr val="FF6565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447" autoAdjust="0"/>
  </p:normalViewPr>
  <p:slideViewPr>
    <p:cSldViewPr snapToGrid="0" snapToObjects="1">
      <p:cViewPr varScale="1">
        <p:scale>
          <a:sx n="107" d="100"/>
          <a:sy n="107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3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Редактиране на основния формат на текста</a:t>
            </a:r>
          </a:p>
          <a:p>
            <a:pPr lvl="1"/>
            <a:r>
              <a:rPr lang="de-DE"/>
              <a:t>Второ ниво</a:t>
            </a:r>
          </a:p>
          <a:p>
            <a:pPr lvl="2"/>
            <a:r>
              <a:rPr lang="de-DE"/>
              <a:t>Трето ниво</a:t>
            </a:r>
          </a:p>
          <a:p>
            <a:pPr lvl="3"/>
            <a:r>
              <a:rPr lang="de-DE"/>
              <a:t>Четвърто ниво</a:t>
            </a:r>
          </a:p>
          <a:p>
            <a:pPr lvl="4"/>
            <a:r>
              <a:rPr lang="de-DE"/>
              <a:t>Пето ниво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60420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За напреднали ученици: Критично обсъждане на атомния модел на Бор и кратък преглед на квантовомеханичните свойства.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(Остарялото) представяне на електронните орбити е използвано тук само за да се свърже с представата за атомите, която много ученици имат от часовете по химия. Можете да го изтриете.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Много </a:t>
            </a:r>
            <a:r>
              <a:rPr lang="en-GB" dirty="0"/>
              <a:t>е </a:t>
            </a:r>
            <a:r>
              <a:rPr lang="en-GB" dirty="0"/>
              <a:t>важно учениците да разбират и да могат да използват обозначенията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Дайте им няколко минути, за да разгледат интерактивната карта на нуклидите. Използвайте </a:t>
            </a:r>
            <a:r>
              <a:rPr lang="de-DE" dirty="0" err="1"/>
              <a:t>това </a:t>
            </a:r>
            <a:r>
              <a:rPr lang="de-DE" dirty="0"/>
              <a:t>като </a:t>
            </a:r>
            <a:r>
              <a:rPr lang="de-DE" dirty="0" err="1"/>
              <a:t>преход към следващата задача с ядрените реакции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1329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следващите слайдове са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използвани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няколко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изображения, за да се покажат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различни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астрономически обекти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Можете да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разгледате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свързаните източници и да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добавите допълнителна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информация, ако желаете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9757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1D2-3491-E540-3BC5-C481D604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F0187-32EA-0D56-8558-BE6FC169D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65327B-6534-6CF6-8E17-3C36C123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972-D71C-2857-93D9-D7B6F77F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3672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4E73-A158-B8B7-1BDA-FD28CBA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438866-0FDE-A234-E4A5-E4C21B79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647F1B-3B5F-E20A-626B-3B55EC07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45952-B125-B91D-8B41-1DBAED43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789242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5279-6785-CC82-3929-78E27EBC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6CB0C-772F-48EE-2F23-CE5C8A2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20956D-10FF-DC34-8AC4-BF97E938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A59ED-CAEC-E860-7C64-A8AD230DF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073855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C35-B587-1371-8870-17975019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F3FFD4-9761-99C7-68E4-AC80432C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6FAEA5-FE11-D1B0-87F2-9BFB141B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A3359-D065-A81A-7F09-B44DBFB50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30737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57812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Разглеждайте показаната реакционна верига само в общи линии. Учениците не трябва да я запомнят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Обяснете стабилното състояние на една звезда: </a:t>
            </a:r>
            <a:r>
              <a:rPr lang="de-DE" dirty="0" err="1"/>
              <a:t>гравитационна сила </a:t>
            </a:r>
            <a:r>
              <a:rPr lang="de-DE" dirty="0"/>
              <a:t>= </a:t>
            </a:r>
            <a:r>
              <a:rPr lang="de-DE" dirty="0" err="1"/>
              <a:t>радиационно налягане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</a:t>
            </a:r>
            <a:r>
              <a:rPr lang="en-GB" dirty="0"/>
              <a:t>Звездата се нуждае от термоядрен синтез за стабилно състояние!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9998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708D-5F86-1F8A-6CFC-717DF484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CF3093-3DF7-7B38-3F5C-BB50F08B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8B9AB-AD62-E01C-6A7D-90639A78E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597FF-E61D-063C-586A-19BF3B01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69474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8274-D00A-0512-72EE-48F6260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37B52-7BA6-8554-FF3F-03EB9B5D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9308C7-79BC-CE0F-AEAD-140E8BFC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402287-1F1C-59BB-AC6F-F62B715A7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415313"/>
      </p:ext>
    </p:extLst>
  </p:cSld>
  <p:clrMapOvr>
    <a:masterClrMapping/>
  </p:clrMapOvr>
</p:notes>
</file>

<file path=ppt/notesSlides/notesSlide2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691B-822A-D848-20AB-EF4321B5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7B903-4FF5-86D0-FB4B-0A134CD90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44BEE3-C0DE-B88C-96C8-766DD95F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D8312-7159-892F-075E-62D8F726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08668"/>
      </p:ext>
    </p:extLst>
  </p:cSld>
  <p:clrMapOvr>
    <a:masterClrMapping/>
  </p:clrMapOvr>
</p:notes>
</file>

<file path=ppt/notesSlides/notesSlide2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F7C9-0BEF-88D3-E735-98F98261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E0727E-4384-BCD2-A8C1-8A546FF24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AF3DF-2320-8587-46E5-D120ADB8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0E1EF-DEA5-535E-D249-392B11432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8390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Тези обекти се използват като примери, за да се </a:t>
            </a:r>
            <a:r>
              <a:rPr lang="de-DE" dirty="0" err="1"/>
              <a:t>запознаят</a:t>
            </a:r>
            <a:r>
              <a:rPr lang="de-DE" dirty="0" err="1"/>
              <a:t> учениците </a:t>
            </a:r>
            <a:r>
              <a:rPr lang="de-DE" dirty="0"/>
              <a:t>с </a:t>
            </a:r>
            <a:r>
              <a:rPr lang="de-DE" dirty="0"/>
              <a:t>различните </a:t>
            </a:r>
            <a:r>
              <a:rPr lang="de-DE" dirty="0" err="1"/>
              <a:t>явления на звездната еволюция.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74465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67BF-10AD-700A-DF87-8033B929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C644A-A1B1-307B-D67C-A107CFCF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453564-C931-A83F-D51D-A684A24EE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Бележки за посредници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Ограничете обяснението на термодинамичните процеси до взаимодействието на известните основни физични величини (маса, плътност, температура).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0816-15BD-9625-BAFA-2F5C15CC9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2884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949562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381870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Сега можем да използваме разбирането си за процесите </a:t>
            </a:r>
            <a:r>
              <a:rPr lang="de-DE" dirty="0"/>
              <a:t>в </a:t>
            </a:r>
            <a:r>
              <a:rPr lang="de-DE" dirty="0" err="1"/>
              <a:t>звездите, </a:t>
            </a:r>
            <a:r>
              <a:rPr lang="de-DE" dirty="0" err="1"/>
              <a:t>за </a:t>
            </a:r>
            <a:r>
              <a:rPr lang="de-DE" dirty="0" err="1"/>
              <a:t>да обясним изобилията на елементите</a:t>
            </a:r>
            <a:r>
              <a:rPr lang="de-DE" dirty="0"/>
              <a:t>. </a:t>
            </a:r>
            <a:r>
              <a:rPr lang="de-DE" dirty="0"/>
              <a:t>Литиевата разлика </a:t>
            </a:r>
            <a:r>
              <a:rPr lang="de-DE" dirty="0" err="1"/>
              <a:t>може да се обясни с </a:t>
            </a:r>
            <a:r>
              <a:rPr lang="de-DE" dirty="0"/>
              <a:t>процеса 3а, </a:t>
            </a:r>
            <a:r>
              <a:rPr lang="de-DE" dirty="0" err="1"/>
              <a:t>който пропуска </a:t>
            </a:r>
            <a:r>
              <a:rPr lang="de-DE" dirty="0"/>
              <a:t>Li и Be. Be8 </a:t>
            </a:r>
            <a:r>
              <a:rPr lang="de-DE" dirty="0" err="1"/>
              <a:t>е </a:t>
            </a:r>
            <a:r>
              <a:rPr lang="de-DE" dirty="0"/>
              <a:t>само </a:t>
            </a:r>
            <a:r>
              <a:rPr lang="de-DE" dirty="0" err="1"/>
              <a:t>нестабилно междинно състояние </a:t>
            </a:r>
            <a:r>
              <a:rPr lang="de-DE" dirty="0"/>
              <a:t>(поради </a:t>
            </a:r>
            <a:r>
              <a:rPr lang="de-DE" dirty="0" err="1"/>
              <a:t>по-високата </a:t>
            </a:r>
            <a:r>
              <a:rPr lang="de-DE" dirty="0"/>
              <a:t>енергия на свързване на </a:t>
            </a:r>
            <a:r>
              <a:rPr lang="de-DE" dirty="0"/>
              <a:t>хелия).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3092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Запишете отговорите на учениците на този въпрос на дъската за мозъчна атака и ги обсъдете, преди да дадете определението.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Слайдовете с въпроси се използват многократно, за да структурират майсторския клас и да му придадат обща насока. Те имат за цел да мотивират и въведат следното съдържание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Терминът "</a:t>
            </a:r>
            <a:r>
              <a:rPr lang="en-GB" sz="1200" dirty="0"/>
              <a:t>звездни процеси" се </a:t>
            </a:r>
            <a:r>
              <a:rPr lang="en-GB" dirty="0"/>
              <a:t>използва тук в много общ смисъл.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Разбира се, повечето химични елементи не се образуват при просто сливане на стабилни звезди, както беше показано по-рано, а при експлозивни масивни звезди, експлозивни бели джуджета и т.н.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Преценете колко подробно искате да се справите тук, в зависимост от нивото на знания на учениците.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71658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Терминът "</a:t>
            </a:r>
            <a:r>
              <a:rPr lang="en-GB" sz="1200" dirty="0"/>
              <a:t>звездни процеси" се </a:t>
            </a:r>
            <a:r>
              <a:rPr lang="en-GB" dirty="0"/>
              <a:t>използва тук в много общ смисъл.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Разбира се, повечето химични елементи не се образуват при просто сливане на стабилни звезди, както беше показано по-рано, а при експлозивни масивни звезди, експлозивни бели джуджета и т.н.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Преценете колко подробно искате да се справите тук, в зависимост от нивото на знания на учениците.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677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1106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59123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45948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5272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8244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Ако </a:t>
            </a:r>
            <a:r>
              <a:rPr lang="en-GB" dirty="0"/>
              <a:t>искате да го опростите, използвайте аналогията "скейтборд в халфпайп". Скейтбордът иска да отиде в "най-ниското състояние" в средата на тръбата и няма да се изкачи нагоре, ако не бъде стимулиран. </a:t>
            </a:r>
            <a:r>
              <a:rPr lang="en-GB" dirty="0" err="1"/>
              <a:t>Най-общо </a:t>
            </a:r>
            <a:r>
              <a:rPr lang="en-GB" dirty="0"/>
              <a:t>(силно </a:t>
            </a:r>
            <a:r>
              <a:rPr lang="en-GB" dirty="0" err="1"/>
              <a:t>опростено), </a:t>
            </a:r>
            <a:r>
              <a:rPr lang="en-GB" dirty="0"/>
              <a:t>колкото по-далеч от долината се намира един нуклид, толкова по-нестабилен </a:t>
            </a:r>
            <a:r>
              <a:rPr lang="en-GB" dirty="0" err="1"/>
              <a:t>е</a:t>
            </a:r>
            <a:r>
              <a:rPr lang="en-GB" dirty="0"/>
              <a:t> той.</a:t>
            </a:r>
            <a:r>
              <a:rPr lang="en-GB" dirty="0"/>
              <a:t> Същото важи и за скейтборда, който е по-бърз, когато тръгне от върха на халфпайпа.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031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14335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След частта за звездната еволюция </a:t>
            </a:r>
            <a:r>
              <a:rPr lang="de-DE" dirty="0"/>
              <a:t>концепцията </a:t>
            </a:r>
            <a:r>
              <a:rPr lang="de-DE" dirty="0" err="1"/>
              <a:t>за </a:t>
            </a:r>
            <a:r>
              <a:rPr lang="de-DE" dirty="0"/>
              <a:t>енергията на свързване </a:t>
            </a:r>
            <a:r>
              <a:rPr lang="de-DE" dirty="0" err="1"/>
              <a:t>се използва за обяснение на химичните съдържания</a:t>
            </a:r>
            <a:r>
              <a:rPr lang="de-DE" dirty="0"/>
              <a:t>. </a:t>
            </a:r>
            <a:r>
              <a:rPr lang="de-DE" dirty="0"/>
              <a:t>Но в този момент </a:t>
            </a:r>
            <a:r>
              <a:rPr lang="de-DE" dirty="0" err="1"/>
              <a:t>вече можете да обясните </a:t>
            </a:r>
            <a:r>
              <a:rPr lang="de-DE" dirty="0"/>
              <a:t>пика на желязото и разликата в лития.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7083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Тук се използва определение, което служи като обща нишка за майсторския клас.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Ако желаете, можете да замените това определение с по-общо и научно точно определение.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След частта за звездната еволюция </a:t>
            </a:r>
            <a:r>
              <a:rPr lang="de-DE" dirty="0"/>
              <a:t>концепцията </a:t>
            </a:r>
            <a:r>
              <a:rPr lang="de-DE" dirty="0" err="1"/>
              <a:t>за </a:t>
            </a:r>
            <a:r>
              <a:rPr lang="de-DE" dirty="0"/>
              <a:t>енергията на свързване </a:t>
            </a:r>
            <a:r>
              <a:rPr lang="de-DE" dirty="0" err="1"/>
              <a:t>се използва за обяснение на химичните съдържания</a:t>
            </a:r>
            <a:r>
              <a:rPr lang="de-DE" dirty="0"/>
              <a:t>. </a:t>
            </a:r>
            <a:r>
              <a:rPr lang="de-DE" dirty="0"/>
              <a:t>Но в този момент </a:t>
            </a:r>
            <a:r>
              <a:rPr lang="de-DE" dirty="0" err="1"/>
              <a:t>вече можете да обясните </a:t>
            </a:r>
            <a:r>
              <a:rPr lang="de-DE" dirty="0"/>
              <a:t>пика на желязото и разликата в лития.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6785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Ако </a:t>
            </a:r>
            <a:r>
              <a:rPr lang="en-GB" dirty="0"/>
              <a:t>искате да го опростите, използвайте аналогията "скейтборд в халфпайп". Скейтбордът иска да отиде в "най-ниското състояние" в средата на тръбата и няма да се изкачи нагоре, ако не бъде стимулиран. </a:t>
            </a:r>
            <a:r>
              <a:rPr lang="en-GB" dirty="0" err="1"/>
              <a:t>Най-общо </a:t>
            </a:r>
            <a:r>
              <a:rPr lang="en-GB" dirty="0"/>
              <a:t>(силно </a:t>
            </a:r>
            <a:r>
              <a:rPr lang="en-GB" dirty="0" err="1"/>
              <a:t>опростено), </a:t>
            </a:r>
            <a:r>
              <a:rPr lang="en-GB" dirty="0"/>
              <a:t>колкото по-далеч от долината се намира един нуклид, толкова по-нестабилен </a:t>
            </a:r>
            <a:r>
              <a:rPr lang="en-GB" dirty="0" err="1"/>
              <a:t>е</a:t>
            </a:r>
            <a:r>
              <a:rPr lang="en-GB" dirty="0"/>
              <a:t> той.</a:t>
            </a:r>
            <a:r>
              <a:rPr lang="en-GB" dirty="0"/>
              <a:t> Същото важи и за скейтборда, който е по-бърз, когато тръгне от върха на халфпайпа.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636663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61890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45749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45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Дайте на учениците време да помислят върху този въпрос.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Ако си спомнят границата на Кулон и различните ядрени реакции от груповия пъзел, би трябвало да им хрумне, че улавянето на неутрони може да бъде важен процес за това.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1337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Дайте на учениците време да помислят върху този въпрос.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Ако си спомнят границата на Кулон и различните ядрени реакции от груповия пъзел, би трябвало да им хрумне, че улавянето на неутрони може да бъде важен процес за това.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4200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Принципът на стабилността обяснява защо само определени области в РЧР са "заети" от звезди.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41609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Дайте им няколко минути, за да разгледат интерактивната карта на нуклидите. Използвайте </a:t>
            </a:r>
            <a:r>
              <a:rPr lang="de-DE" dirty="0" err="1"/>
              <a:t>това </a:t>
            </a:r>
            <a:r>
              <a:rPr lang="de-DE" dirty="0"/>
              <a:t>като </a:t>
            </a:r>
            <a:r>
              <a:rPr lang="de-DE" dirty="0" err="1"/>
              <a:t>преход към следващата задача с ядрените реакции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4383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Следващата кратка лекция служи за обсъждане на развитието на идеята за химичните елементи през вековете и за извеждане на съвременния образ на химичния елемент.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Аспект на </a:t>
            </a:r>
            <a:r>
              <a:rPr lang="en-GB" b="1" dirty="0" err="1"/>
              <a:t>науката: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Освен това можете да използвате метафизичните идеи, за да покажете какво представлява съвременната наука, и да обсъдите с учениците защо подходите не отговарят на критериите за научно качество от днешна гледна точка.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5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Принципът на стабилността обяснява защо само определени области в РЧР са "заети" от звезди.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99577"/>
      </p:ext>
    </p:extLst>
  </p:cSld>
  <p:clrMapOvr>
    <a:masterClrMapping/>
  </p:clrMapOvr>
</p:notes>
</file>

<file path=ppt/notesSlides/notesSlide5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Бележки за посредници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Принципът на стабилността обяснява защо само определени области в РЧР са "заети" от звезди.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19261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69777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4316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Внимание, няколко анимации на този слайд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Важно е да накараме учениците да осъзнаят, че сме поставили само пръст в научната област на ядрената астрофизика.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Целта не е да се отговори на всички въпроси, а по-скоро да се повдигнат допълнителни въпроси, за да се мотивират хората да се занимават с темата и след майсторския клас.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Обяснете логаритмичната скала!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химичните съдържания са едно от най-важните наблюдения в ядрената астрофизика.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Бележки за посредници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За тази задача се върнете към предишния слайд, за да видите по-голямо изображение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Какво трябва да имат предвид учениците: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Като цяло честотата намалява с увеличаване на атомния номер.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В желязото има пик, който е отбелязан със сивата линия.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Пропуск в лития и берилия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За някои елементи честотата е нула (може да си зададете въпроса: "Откъде знаем, че тези елементи действително съществуват?")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Честотата е по-висока за елементи с четен атомен номер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Не е нужно да обяснявате наблюденията. Но тук можете да им кажете, че по </a:t>
            </a:r>
            <a:r>
              <a:rPr lang="en-GB" dirty="0"/>
              <a:t>време на майсторския клас </a:t>
            </a:r>
            <a:r>
              <a:rPr lang="en-GB" dirty="0"/>
              <a:t>ще открием причините за това </a:t>
            </a:r>
            <a:r>
              <a:rPr lang="en-GB" dirty="0" err="1"/>
              <a:t>разпределение на честотата на химикалите.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1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1C37-2AB7-ACCA-F2F6-B8D75EE1B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CA3932-A69B-E537-348E-547060FB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098D-8B09-D592-3062-34CF21A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983F1-DC5E-8A9D-52E4-850713A3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3B2A-607B-199A-135D-6A91C1EF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49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740D-0190-B1CB-B26B-1BC23F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9A4ED-FF31-7B66-29A5-F56E35F5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43938-EB94-D7D1-31FA-7BE5CE36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4848-FCA7-9699-341C-021EDB3F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6B342-121D-D7D0-A446-4085B4C4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FC4-6417-BF2D-7711-5E6A7CA6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09EC6-91EA-E3E3-E12E-9D0F5CF4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1A05F1-E61A-8EDF-570F-3C833EB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AEB0-03E2-036F-2EC2-F8E84D9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D44A9-BFE6-B9A5-4129-7FD3E405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9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EE1F7-3D8A-85E5-9693-A395B8A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0EF39-4FE9-AB6B-E4E0-B93FAE34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27B0FB-ACA3-F0FE-B719-39DDF403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993083-1B97-1A6E-3EE7-E1A61B5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F0F8B-14BA-65F3-092E-04E75A4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C1C0F-E60A-AD45-B94B-A548B89D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90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9E39-EE76-D539-F9EE-4CFCC45A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BAEB9-7807-DA8D-3FC8-E1190689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2D64FF-98D2-9134-BD11-0BF8ECF88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6F511-9673-669E-B8A4-033455BD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BF812E-F369-B82D-E7A7-D476D37B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F7615A-622F-3FEE-90AE-429557BB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339932-C4EC-A414-CA03-CE8FD1C3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254BD1-45D8-A2D1-6D16-A4D799A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1005-8697-1C04-90E8-07DE794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DB9D2-31E7-95FC-C76A-13B6AE0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45CAB-B199-4991-E517-60CAAAB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94157-48E4-88F0-A5F9-83A536B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80508B-E804-E103-2DB7-CC9DE4A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24FA0-10C6-E723-1D92-A3A386C4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84E93-4681-F8D4-1FBF-4FB4C31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60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9BFF7-6221-81D0-51FE-902ACA6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CB7C6-0A63-CF9F-5D40-8C571CC2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AB6F99-741D-5A41-0613-11701D9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90FCF-D540-388A-7D56-B6D753A4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B38CEA-3956-15AE-BE66-1C973B0A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ED004-4579-B49A-D20C-DB89777C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75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B239D-5A6B-D8FA-DA6A-EB1833C2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A7678C-38DF-A852-3A9D-D9C83F699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81D38B-1B78-3E3A-55EC-FAAD9BEC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ABE35-F589-E4BC-554D-73E0CD2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F74F5-6974-6196-CEBC-A5EDE3E5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65EA72-846C-23B5-93D3-9C63E45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C924C-5ACF-984D-130F-DE7D45B1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E9324F-4CD6-4768-3291-28031B26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AA6D3-1FAF-1308-E987-F29C52B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76AF4-9E90-EA27-FF12-BBB10C60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221D3-FEB6-8F4F-FA6E-9F7ED7D3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ABF81-8929-0554-0D33-BDB487499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6EA7BA-41BE-60FE-159A-A9F90E5D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57409-2535-571C-44BF-68686065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99219-4ACD-DFC6-1FD1-5173DF77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7AADC-802C-2DFF-4A8A-CAF19936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Първо ниво на текста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Второ ниво на текста за изброявания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Трети текстов слой с много текст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Четвърто ниво на текста за изброявания с много текст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Пето ниво</a:t>
            </a:r>
          </a:p>
          <a:p>
            <a:pPr lvl="6"/>
            <a:r>
              <a:rPr lang="de-DE" dirty="0"/>
              <a:t>н следващ раздел за представяне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Ядрена астрофизика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Пътешествие през елементите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Слайд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Това е заглавие</a:t>
            </a:r>
            <a:br>
              <a:rPr lang="de-DE" dirty="0"/>
            </a:br>
            <a:r>
              <a:rPr lang="de-DE" dirty="0"/>
              <a:t>в два реда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май 2024 г.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6" r:id="rId10"/>
    <p:sldLayoutId id="2147483920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Слайд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E16631-44C1-C16B-2132-473ADBC9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Редактиране на основния формат на заглавието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A73D7A-7DC6-7676-46D9-72A587DF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Редактиране на основния формат на текста</a:t>
            </a:r>
          </a:p>
          <a:p>
            <a:pPr lvl="1"/>
            <a:r>
              <a:rPr lang="de-DE"/>
              <a:t>Второ ниво</a:t>
            </a:r>
          </a:p>
          <a:p>
            <a:pPr lvl="2"/>
            <a:r>
              <a:rPr lang="de-DE"/>
              <a:t>Трето ниво</a:t>
            </a:r>
          </a:p>
          <a:p>
            <a:pPr lvl="3"/>
            <a:r>
              <a:rPr lang="de-DE"/>
              <a:t>Четвърто ниво</a:t>
            </a:r>
          </a:p>
          <a:p>
            <a:pPr lvl="4"/>
            <a:r>
              <a:rPr lang="de-DE"/>
              <a:t>Пето ниво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77A98-CE69-9E07-EE46-95DCBB7C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9D338B-DBBF-3B86-B260-CEDFE787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4DB8A8-C3B2-2BEA-69ED-76809B99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E2586-A92E-476A-82A1-DC15F9F3F1E0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c.chetec-infra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8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at8bzfixw&amp;list=PLy6RW7KnCL_e2aiOvCsDPcn7R08HHbBJZ&amp;index=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1102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Ядрена астрофизика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Отпечатъци на 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звездите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Този проект е финансиран от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програмата на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Европейския съюз за научни изследвания и иновации "Хоризонт 2020"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по споразумение за безвъзмездна помощ № 101008324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19373C-0FBD-1076-F871-08F42AFEDE99}"/>
              </a:ext>
            </a:extLst>
          </p:cNvPr>
          <p:cNvSpPr txBox="1"/>
          <p:nvPr/>
        </p:nvSpPr>
        <p:spPr>
          <a:xfrm>
            <a:off x="3047114" y="51455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http://mc.chetec-infra.eu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Периодична таблица на елементите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Относителна честота (логаритмична)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Редовно число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256435" y="1360021"/>
            <a:ext cx="4106140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Задача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256435" y="1873100"/>
            <a:ext cx="4106140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b="1" dirty="0">
                <a:solidFill>
                  <a:schemeClr val="tx1"/>
                </a:solidFill>
                <a:latin typeface="+mj-lt"/>
              </a:rPr>
              <a:t>Разгледайте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разпределението на изобилието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Какво се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откроява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Хора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Земната кора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Вселена</a:t>
            </a:r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Част 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Атомни ядра &amp;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техните особености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Какво </a:t>
            </a:r>
            <a:r>
              <a:rPr lang="de-DE" sz="3600" b="1" cap="small" noProof="0" dirty="0"/>
              <a:t>представлява </a:t>
            </a:r>
            <a:r>
              <a:rPr lang="de-DE" sz="3600" cap="small" noProof="0" dirty="0"/>
              <a:t>химичният елемент?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Един елемент се характеризира с </a:t>
            </a:r>
            <a:r>
              <a:rPr lang="en-US" sz="2400" b="1" dirty="0"/>
              <a:t>броя на протоните </a:t>
            </a:r>
            <a:r>
              <a:rPr lang="en-US" sz="2400" dirty="0"/>
              <a:t>в атомното ядро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Атомното ядро</a:t>
            </a:r>
            <a:endParaRPr lang="de-DE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Пример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Кислородът е осмият елемент в периодичната таблица и има 8 протона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Атомно ядро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в центъра на атома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е 1/10000 част от размера на атома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обединява в </a:t>
            </a:r>
            <a:r>
              <a:rPr lang="en-US" sz="2000" dirty="0" err="1"/>
              <a:t>себе си </a:t>
            </a:r>
            <a:r>
              <a:rPr lang="en-US" sz="2000" dirty="0"/>
              <a:t>почти </a:t>
            </a:r>
            <a:r>
              <a:rPr lang="en-US" sz="2000" dirty="0" err="1"/>
              <a:t>цялата </a:t>
            </a:r>
            <a:r>
              <a:rPr lang="en-US" sz="2000" dirty="0"/>
              <a:t>маса на атома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Атомните ядра се състоят от </a:t>
            </a:r>
            <a:r>
              <a:rPr lang="en-US" sz="2400" b="1" dirty="0"/>
              <a:t>протони </a:t>
            </a:r>
            <a:r>
              <a:rPr lang="en-US" sz="2400" dirty="0"/>
              <a:t>и </a:t>
            </a:r>
            <a:r>
              <a:rPr lang="en-US" sz="2400" b="1" dirty="0"/>
              <a:t>неутрони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Пример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Кислородът има 8 протона и между 4 и 18 неутрона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1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Един вид атомно ядро наричаме </a:t>
            </a:r>
            <a:r>
              <a:rPr lang="en-US" sz="2400" b="1" dirty="0"/>
              <a:t>нуклид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се определя от броя на протоните и неутроните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Пример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Нуклидът кислород-16 има 8 протона и 8 неутрона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1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Един вид атомно ядро наричаме </a:t>
            </a:r>
            <a:r>
              <a:rPr lang="en-US" sz="2400" b="1" dirty="0"/>
              <a:t>нуклид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се определя от броя на протоните и неутроните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Пример: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 err="1">
                    <a:solidFill>
                      <a:schemeClr val="tx1"/>
                    </a:solidFill>
                  </a:rPr>
                  <a:t>Нуклидът </a:t>
                </a:r>
                <a:r>
                  <a:rPr lang="en-US" sz="2000" dirty="0">
                    <a:solidFill>
                      <a:schemeClr val="tx1"/>
                    </a:solidFill>
                  </a:rPr>
                  <a:t>кислород-17 има 8 протона и 9 неутрона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Ядрена астрофизика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Отпечатъци от звездите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Един вид атомно ядро наричаме </a:t>
                </a:r>
                <a:r>
                  <a:rPr lang="en-US" sz="2400" b="1" dirty="0"/>
                  <a:t>нуклид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се определя от броя на протоните и неутроните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Ние пишем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X... </a:t>
            </a:r>
            <a:r>
              <a:rPr lang="de-DE" sz="2400" dirty="0"/>
              <a:t>Символ на елемент</a:t>
            </a:r>
            <a:br>
              <a:rPr lang="de-DE" sz="2400" dirty="0"/>
            </a:br>
            <a:r>
              <a:rPr lang="de-DE" sz="2400" b="1" dirty="0"/>
              <a:t>Z... </a:t>
            </a:r>
            <a:r>
              <a:rPr lang="de-DE" sz="2400" dirty="0" err="1"/>
              <a:t>Атомен номер </a:t>
            </a:r>
            <a:r>
              <a:rPr lang="de-DE" sz="2400" dirty="0"/>
              <a:t>/ </a:t>
            </a:r>
            <a:r>
              <a:rPr lang="de-DE" sz="2400" dirty="0" err="1"/>
              <a:t>протонен номер</a:t>
            </a:r>
            <a:br>
              <a:rPr lang="de-DE" sz="2400" dirty="0"/>
            </a:br>
            <a:r>
              <a:rPr lang="de-DE" sz="2400" b="1" dirty="0"/>
              <a:t>N... </a:t>
            </a:r>
            <a:r>
              <a:rPr lang="de-DE" sz="2400" dirty="0" err="1"/>
              <a:t>Неутронно число</a:t>
            </a:r>
            <a:br>
              <a:rPr lang="de-DE" sz="2400" dirty="0"/>
            </a:br>
            <a:r>
              <a:rPr lang="de-DE" sz="2400" b="1" dirty="0"/>
              <a:t>A... </a:t>
            </a:r>
            <a:r>
              <a:rPr lang="de-DE" sz="2400" dirty="0" err="1"/>
              <a:t>Масово число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Задача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Колко неутрона има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има уран-238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Масово число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Протонно число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Химичен символ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Маркиране на атомни ядра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Задача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>
                  <a:solidFill>
                    <a:schemeClr val="tx1"/>
                  </a:solidFill>
                </a:rPr>
                <a:t>Разгледайте </a:t>
              </a:r>
              <a:r>
                <a:rPr lang="en-US" sz="2800" dirty="0" err="1">
                  <a:solidFill>
                    <a:schemeClr val="tx1"/>
                  </a:solidFill>
                </a:rPr>
                <a:t>картата на нуклидите</a:t>
              </a:r>
              <a:r>
                <a:rPr lang="en-US" sz="2800" dirty="0">
                  <a:solidFill>
                    <a:schemeClr val="tx1"/>
                  </a:solidFill>
                </a:rPr>
                <a:t>. За </a:t>
              </a:r>
              <a:r>
                <a:rPr lang="en-US" sz="2800" dirty="0">
                  <a:solidFill>
                    <a:schemeClr val="tx1"/>
                  </a:solidFill>
                </a:rPr>
                <a:t>да направите това, </a:t>
              </a:r>
              <a:r>
                <a:rPr lang="en-US" sz="2800" dirty="0" err="1">
                  <a:solidFill>
                    <a:schemeClr val="tx1"/>
                  </a:solidFill>
                </a:rPr>
                <a:t>отворете</a:t>
              </a:r>
              <a:br>
                <a:rPr lang="de-DE" sz="2800" dirty="0">
                  <a:solidFill>
                    <a:schemeClr val="tx1"/>
                  </a:solidFill>
                </a:rPr>
              </a:br>
              <a:r>
                <a:rPr lang="de-DE" sz="2800" b="1" dirty="0">
                  <a:solidFill>
                    <a:schemeClr val="tx1"/>
                  </a:solidFill>
                </a:rPr>
                <a:t> 2.1 Интерактивна </a:t>
              </a:r>
              <a:r>
                <a:rPr lang="de-DE" sz="2800" b="1" dirty="0" err="1">
                  <a:solidFill>
                    <a:schemeClr val="tx1"/>
                  </a:solidFill>
                </a:rPr>
                <a:t>нуклидна </a:t>
              </a:r>
              <a:r>
                <a:rPr lang="de-DE" sz="2800" b="1" dirty="0" err="1">
                  <a:solidFill>
                    <a:schemeClr val="tx1"/>
                  </a:solidFill>
                </a:rPr>
                <a:t>карта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99497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Къде </a:t>
            </a:r>
            <a:r>
              <a:rPr lang="de-DE" sz="3600" cap="small" noProof="0" dirty="0"/>
              <a:t>са </a:t>
            </a:r>
            <a:br>
              <a:rPr lang="de-DE" sz="3600" cap="small" noProof="0" dirty="0"/>
            </a:br>
            <a:r>
              <a:rPr lang="de-DE" sz="3600" cap="small" noProof="0" dirty="0" err="1"/>
              <a:t>химични </a:t>
            </a:r>
            <a:r>
              <a:rPr lang="de-DE" sz="3600" cap="small" noProof="0" dirty="0" err="1"/>
              <a:t>елементи</a:t>
            </a:r>
            <a:br>
              <a:rPr lang="de-DE" sz="3600" cap="small" dirty="0"/>
            </a:br>
            <a:r>
              <a:rPr lang="de-DE" sz="3600" cap="small" noProof="0" dirty="0" err="1"/>
              <a:t>създадени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09390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Ядреният синтез </a:t>
            </a:r>
            <a:r>
              <a:rPr lang="en-US" sz="2800" dirty="0"/>
              <a:t>или други </a:t>
            </a:r>
            <a:r>
              <a:rPr lang="en-US" sz="2800" b="1" dirty="0"/>
              <a:t>ядрени реакции </a:t>
            </a:r>
            <a:r>
              <a:rPr lang="en-US" sz="2800" dirty="0"/>
              <a:t>могат да създадат нови атомни ядра.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Тези процеси са в основата на </a:t>
            </a:r>
            <a:r>
              <a:rPr lang="en-US" sz="2800" b="1" dirty="0"/>
              <a:t>образуването на нови елементи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[06] Илюстрация на червения свръхгигант Антарес</a:t>
            </a:r>
          </a:p>
        </p:txBody>
      </p:sp>
    </p:spTree>
    <p:extLst>
      <p:ext uri="{BB962C8B-B14F-4D97-AF65-F5344CB8AC3E}">
        <p14:creationId xmlns:p14="http://schemas.microsoft.com/office/powerpoint/2010/main" val="2540387646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163787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Част 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Звезден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еволюция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86" y="0"/>
            <a:ext cx="702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66148"/>
            <a:ext cx="473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Всяка година в Млечния път </a:t>
            </a:r>
            <a:r>
              <a:rPr lang="en-US" sz="2000" b="1" dirty="0"/>
              <a:t>се образуват </a:t>
            </a:r>
            <a:r>
              <a:rPr lang="en-US" sz="2000" dirty="0"/>
              <a:t>около </a:t>
            </a:r>
            <a:r>
              <a:rPr lang="en-US" sz="2000" b="1" dirty="0"/>
              <a:t>5 звезди.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Формирането отнема около.</a:t>
            </a:r>
            <a:br>
              <a:rPr lang="en-US" sz="2000" dirty="0"/>
            </a:br>
            <a:r>
              <a:rPr lang="en-US" sz="2000" dirty="0"/>
              <a:t>1 милион - 100 милиона години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Първоначално се дължи на свиването на </a:t>
            </a:r>
            <a:r>
              <a:rPr lang="en-US" sz="2000" dirty="0" err="1"/>
              <a:t>междузвездни газови облаци </a:t>
            </a:r>
            <a:r>
              <a:rPr lang="en-US" sz="2000" dirty="0"/>
              <a:t>(гравитация).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Една от тези </a:t>
            </a:r>
            <a:r>
              <a:rPr lang="en-US" sz="2000" dirty="0"/>
              <a:t>звезди </a:t>
            </a:r>
            <a:r>
              <a:rPr lang="en-US" sz="2000" dirty="0" err="1"/>
              <a:t>е </a:t>
            </a:r>
            <a:r>
              <a:rPr lang="en-US" sz="2000" b="1" dirty="0" err="1"/>
              <a:t>Слънцето</a:t>
            </a:r>
            <a:r>
              <a:rPr lang="en-US" sz="2000" dirty="0"/>
              <a:t>, </a:t>
            </a:r>
            <a:r>
              <a:rPr lang="en-US" sz="2000" dirty="0"/>
              <a:t>което се е </a:t>
            </a:r>
            <a:r>
              <a:rPr lang="en-US" sz="2000" dirty="0" err="1"/>
              <a:t>родило </a:t>
            </a:r>
            <a:r>
              <a:rPr lang="en-US" sz="2000" dirty="0" err="1"/>
              <a:t>преди </a:t>
            </a:r>
            <a:r>
              <a:rPr lang="en-US" sz="2000" dirty="0"/>
              <a:t>около </a:t>
            </a:r>
            <a:r>
              <a:rPr lang="en-US" sz="2000" b="1" dirty="0"/>
              <a:t>4,6 </a:t>
            </a:r>
            <a:r>
              <a:rPr lang="en-US" sz="2000" b="1" dirty="0" err="1"/>
              <a:t>милиарда </a:t>
            </a:r>
            <a:r>
              <a:rPr lang="en-US" sz="2000" b="1" dirty="0"/>
              <a:t>години.</a:t>
            </a:r>
            <a:endParaRPr lang="de-DE" sz="20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Образуване на звезди</a:t>
            </a:r>
            <a:endParaRPr lang="de-DE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50953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05E"/>
                </a:solidFill>
                <a:latin typeface="Open Sans"/>
              </a:rPr>
              <a:t>[08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] Двете мъглявини NGC 2014 и NGC 2020 са част от звездообразуваща област в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Големия Магеланов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облак, галактика на разстояние 163 000 светлинни години от Млечния път.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Хъбъл/ЕСА, 2020 г.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4176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1FFE-1672-7AB5-F13F-FDBD8696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769D780-6EA6-7C85-3EB5-E22D796E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Раждането на слънцето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BC554F-E3B0-6AAD-BFA0-FE00145CD314}"/>
              </a:ext>
            </a:extLst>
          </p:cNvPr>
          <p:cNvSpPr txBox="1"/>
          <p:nvPr/>
        </p:nvSpPr>
        <p:spPr>
          <a:xfrm>
            <a:off x="1080593" y="2385732"/>
            <a:ext cx="5108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Свиването</a:t>
            </a:r>
            <a:r>
              <a:rPr lang="en-US" sz="2000" dirty="0" err="1"/>
              <a:t> на </a:t>
            </a:r>
            <a:r>
              <a:rPr lang="en-US" sz="2000" dirty="0" err="1"/>
              <a:t>газовия облак създава </a:t>
            </a:r>
            <a:r>
              <a:rPr lang="en-US" sz="2000" dirty="0"/>
              <a:t>ядро с </a:t>
            </a:r>
            <a:r>
              <a:rPr lang="en-US" sz="2000" dirty="0" err="1"/>
              <a:t>по-висока плътност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Ако </a:t>
            </a:r>
            <a:r>
              <a:rPr lang="en-US" sz="2000" dirty="0"/>
              <a:t>масата е достатъчно голяма, облакът се срутва и </a:t>
            </a:r>
            <a:r>
              <a:rPr lang="en-US" sz="2000" dirty="0" err="1"/>
              <a:t>се освобождава топлинна енергия </a:t>
            </a:r>
            <a:r>
              <a:rPr lang="en-US" sz="2000" dirty="0"/>
              <a:t>(</a:t>
            </a:r>
            <a:r>
              <a:rPr lang="en-US" sz="2000" dirty="0" err="1"/>
              <a:t>гравитационен колапс)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Ако плътността на звездата е достатъчно висока, лъчението вече не може да излезе от обвивката, така че звездата се нагрява допълнително.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BBAD6A-ABDC-3906-CC69-E9962E4A957B}"/>
              </a:ext>
            </a:extLst>
          </p:cNvPr>
          <p:cNvSpPr txBox="1"/>
          <p:nvPr/>
        </p:nvSpPr>
        <p:spPr>
          <a:xfrm>
            <a:off x="6473757" y="5219710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[09] Главата на така наречения газов облак "Космическа гъсеница" е протозвезда, която все още поглъща материал от външната си обвивка и бавно се сгъстява.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Хъбъл/ЕСА, 2013 г. </a:t>
            </a:r>
            <a:endParaRPr lang="de-DE" sz="120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830D7-640B-F914-D3C4-170701F7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" b="10336"/>
          <a:stretch/>
        </p:blipFill>
        <p:spPr>
          <a:xfrm>
            <a:off x="6473757" y="2452172"/>
            <a:ext cx="4981648" cy="2753202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B9B95CD-185C-37C8-48B5-AE6938D2CD2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3215319-5026-F651-F524-5E753737990D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4D475-0A58-8B96-5B4B-F06D5CC2F57B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51E4EA-E190-707D-B982-D45199F7035A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84D357-DA2E-17EC-5ECD-F01CB77A7D6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9D543-4311-91ED-2325-04969C3D465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13B011-3C3E-9969-8F69-8515E6A5D8F9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6F674-69BD-A341-3C1B-D6891195A434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BDB44-75FA-2A82-427B-15127FEC004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2BC11-1543-5FF7-1E4E-C8A4E3EBA839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431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1CF-D6E3-BF78-4F2E-F76347E2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1659E5B-3998-296F-548F-5B15705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Раждането на слънцето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08E4D9-0FE4-EBD6-D7A6-0A312729BF68}"/>
              </a:ext>
            </a:extLst>
          </p:cNvPr>
          <p:cNvSpPr txBox="1"/>
          <p:nvPr/>
        </p:nvSpPr>
        <p:spPr>
          <a:xfrm>
            <a:off x="1080593" y="2561425"/>
            <a:ext cx="510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Образува се </a:t>
            </a:r>
            <a:r>
              <a:rPr lang="en-US" sz="2000" b="1" dirty="0" err="1"/>
              <a:t>протозвезда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Гравитационната сила се увеличава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Външните молекули се блъскат </a:t>
            </a:r>
            <a:r>
              <a:rPr lang="en-US" sz="2000" dirty="0"/>
              <a:t>в ядрото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Няколко хиляди </a:t>
            </a:r>
            <a:r>
              <a:rPr lang="en-US" sz="2000" dirty="0"/>
              <a:t>келвина, светлина </a:t>
            </a:r>
            <a:r>
              <a:rPr lang="en-US" sz="2000" dirty="0" err="1"/>
              <a:t>предимно в инфрачервения диапазон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Температурата се повишава, </a:t>
            </a:r>
            <a:r>
              <a:rPr lang="en-US" sz="2000" dirty="0"/>
              <a:t>докато газът </a:t>
            </a:r>
            <a:r>
              <a:rPr lang="en-US" sz="2000" dirty="0" err="1"/>
              <a:t>в нея се йонизира </a:t>
            </a:r>
            <a:r>
              <a:rPr lang="en-US" sz="2000" dirty="0"/>
              <a:t>и </a:t>
            </a:r>
            <a:r>
              <a:rPr lang="en-US" sz="2000" dirty="0" err="1"/>
              <a:t>се превърне в </a:t>
            </a:r>
            <a:r>
              <a:rPr lang="en-US" sz="2000" dirty="0"/>
              <a:t>плазма.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C59AF3-D47C-6682-73CE-D805AB56E8CB}"/>
              </a:ext>
            </a:extLst>
          </p:cNvPr>
          <p:cNvSpPr txBox="1"/>
          <p:nvPr/>
        </p:nvSpPr>
        <p:spPr>
          <a:xfrm>
            <a:off x="6473757" y="5301188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[10] Газ, </a:t>
            </a:r>
            <a:r>
              <a:rPr lang="en-US" sz="1200" i="1" dirty="0" err="1"/>
              <a:t>изхвърлен от протозвездата, </a:t>
            </a:r>
            <a:r>
              <a:rPr lang="en-US" sz="1200" i="1" dirty="0"/>
              <a:t>който </a:t>
            </a:r>
            <a:r>
              <a:rPr lang="en-US" sz="1200" i="1" dirty="0" err="1"/>
              <a:t>попада в облаци от прах</a:t>
            </a:r>
            <a:r>
              <a:rPr lang="en-US" sz="1200" i="1" dirty="0"/>
              <a:t>. </a:t>
            </a:r>
            <a:r>
              <a:rPr lang="en-US" sz="1200" i="1" dirty="0" err="1"/>
              <a:t>Виждат се </a:t>
            </a:r>
            <a:r>
              <a:rPr lang="en-US" sz="1200" i="1" dirty="0" err="1"/>
              <a:t>две </a:t>
            </a:r>
            <a:r>
              <a:rPr lang="en-US" sz="1200" i="1" dirty="0"/>
              <a:t>струи, </a:t>
            </a:r>
            <a:r>
              <a:rPr lang="en-US" sz="1200" i="1" dirty="0"/>
              <a:t>които </a:t>
            </a:r>
            <a:r>
              <a:rPr lang="en-US" sz="1200" i="1" dirty="0" err="1"/>
              <a:t>се движат </a:t>
            </a:r>
            <a:r>
              <a:rPr lang="en-US" sz="1200" i="1" dirty="0"/>
              <a:t>диаметрално </a:t>
            </a:r>
            <a:r>
              <a:rPr lang="en-US" sz="1200" i="1" dirty="0" err="1"/>
              <a:t>от протозвездата в центъра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Хъбъл/ЕСА, 2021 г. </a:t>
            </a:r>
            <a:endParaRPr lang="de-DE" sz="1200" i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2B6CD1D-CB47-9639-13BD-65C58749777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A64D4E9-7685-8A5A-68D3-1878B44177B5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F25A1-3727-6558-8475-8A462315EE2D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5CCAD-45EC-2B9F-2D5A-00FA9F10FDA7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9C7A-4472-1B6C-69F2-CA4E1923B12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9CAA31-942E-16F4-178E-12BFA144065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0337BE-2C8D-0BCC-6205-E708CA03234C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B5AFF5-34D8-4F03-0D30-45EA0B766273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AE244A-2E19-C983-F6BD-C27D007B156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5741BC-9D5B-D8C4-3F1D-85FC17EC3AB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44325A-DE8C-78B1-95FF-D5897DAD1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4" b="3453"/>
          <a:stretch/>
        </p:blipFill>
        <p:spPr>
          <a:xfrm>
            <a:off x="6724649" y="2467210"/>
            <a:ext cx="4538495" cy="27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2549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915-B5A8-7219-4F47-D9152C98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0AF8C7-1D61-E451-2F87-300C50EB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Първият ядрен синтез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C732FA-7545-8F5E-9D27-FD0449429A25}"/>
              </a:ext>
            </a:extLst>
          </p:cNvPr>
          <p:cNvSpPr txBox="1"/>
          <p:nvPr/>
        </p:nvSpPr>
        <p:spPr>
          <a:xfrm>
            <a:off x="1080593" y="2457685"/>
            <a:ext cx="510857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Температурата </a:t>
            </a:r>
            <a:r>
              <a:rPr lang="en-US" sz="1900" dirty="0"/>
              <a:t>и </a:t>
            </a:r>
            <a:r>
              <a:rPr lang="en-US" sz="1900" dirty="0" err="1"/>
              <a:t>плътността са достатъчно високи, за да </a:t>
            </a:r>
            <a:r>
              <a:rPr lang="en-US" sz="1900" dirty="0" err="1"/>
              <a:t>могат атомните ядра да преодолеят </a:t>
            </a:r>
            <a:r>
              <a:rPr lang="en-US" sz="1900" dirty="0" err="1"/>
              <a:t>Кулоновата </a:t>
            </a:r>
            <a:r>
              <a:rPr lang="en-US" sz="1900" dirty="0"/>
              <a:t>бариера</a:t>
            </a:r>
            <a:r>
              <a:rPr lang="en-US" sz="19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Сливане на </a:t>
            </a:r>
            <a:r>
              <a:rPr lang="en-US" sz="1900" b="1" dirty="0" err="1"/>
              <a:t>водород</a:t>
            </a:r>
            <a:r>
              <a:rPr lang="en-US" sz="1900" b="1" dirty="0"/>
              <a:t>: </a:t>
            </a:r>
            <a:r>
              <a:rPr lang="en-US" sz="1900" dirty="0" err="1"/>
              <a:t>образува се </a:t>
            </a:r>
            <a:r>
              <a:rPr lang="en-US" sz="1900" dirty="0"/>
              <a:t>хелий, </a:t>
            </a:r>
            <a:r>
              <a:rPr lang="en-US" sz="1900" dirty="0"/>
              <a:t>който </a:t>
            </a:r>
            <a:r>
              <a:rPr lang="en-US" sz="1900" dirty="0" err="1"/>
              <a:t>се натрупва в </a:t>
            </a:r>
            <a:r>
              <a:rPr lang="en-US" sz="1900" dirty="0"/>
              <a:t>ядрото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Радиацията </a:t>
            </a:r>
            <a:r>
              <a:rPr lang="en-US" sz="1900" dirty="0"/>
              <a:t>и </a:t>
            </a:r>
            <a:r>
              <a:rPr lang="en-US" sz="1900" dirty="0" err="1"/>
              <a:t>налягането на газа като противодействие на гравитационната сила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Звездата е </a:t>
            </a:r>
            <a:r>
              <a:rPr lang="en-US" sz="1900" dirty="0" err="1"/>
              <a:t>достигнала стабилно състояние</a:t>
            </a:r>
            <a:r>
              <a:rPr lang="en-US" sz="19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b="1" dirty="0" err="1"/>
              <a:t>Хидростатично равновесие</a:t>
            </a:r>
            <a:r>
              <a:rPr lang="en-US" sz="1900" dirty="0"/>
              <a:t>: гравитация и </a:t>
            </a:r>
            <a:r>
              <a:rPr lang="en-US" sz="1900" dirty="0" err="1"/>
              <a:t>налягане в равновесие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22F18D3-8689-88AD-EEDB-9FA5F035AD24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30EC06A-7FCE-0A43-80B1-1A4D8E3DC7A6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90FD5E-2810-C5BB-1F30-86604DED5A33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217617-2F25-74AE-E768-90B2E45712F4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461C6A-7C0C-F330-D616-4752FC343C3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D6A0D-BEBC-8278-4A09-677C01BE3B1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A0971-02E1-9D0C-CA4F-893929949A88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5E18EB-375A-4D81-6B40-BE9B9C59AFB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77500EF-119F-FDC8-615C-5F826ADEE26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E00B7-57B4-585C-E403-1F80DC00D75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E6B7C6-FF94-FDC9-BCE4-A4134728A971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656376-AB49-7D3D-F535-0AD7358CB57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A72183C-AE12-499F-49D2-DAF98A88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73FA69-C8B0-4178-7838-B66422DD2698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6774C40-2F0C-33E6-2F2E-80E9E925F7D0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637759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Времеви график</a:t>
            </a:r>
            <a:endParaRPr lang="de-DE" sz="3000" noProof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AC4D31D-753F-1D8C-9977-213A8E737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8219"/>
              </p:ext>
            </p:extLst>
          </p:nvPr>
        </p:nvGraphicFramePr>
        <p:xfrm>
          <a:off x="2231390" y="1097852"/>
          <a:ext cx="7226119" cy="47091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Време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Съдържание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Въведение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 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Атомни ядра и техните особености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Прекъсване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 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Звездна еволюция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 III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Първична нуклеосинтеза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Обедна почивка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Отпечатъци на звездите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Прекъсване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Отпечатъците на звездите - продължение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Заключение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4171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C0FB-3E9A-32BA-A2BF-A7E0EC2D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1C47B34-B689-1AAC-1D84-FE18114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Жълто джудже (Днес)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/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Слънцето </a:t>
                </a:r>
                <a:r>
                  <a:rPr lang="en-US" sz="1900" dirty="0" err="1"/>
                  <a:t>слива </a:t>
                </a:r>
                <a:r>
                  <a:rPr lang="en-US" sz="1900" b="1" dirty="0" err="1"/>
                  <a:t>водород </a:t>
                </a:r>
                <a:r>
                  <a:rPr lang="en-US" sz="1900" dirty="0" err="1"/>
                  <a:t>в </a:t>
                </a:r>
                <a:r>
                  <a:rPr lang="en-US" sz="1900" b="1" dirty="0"/>
                  <a:t>хелий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намира </a:t>
                </a:r>
                <a:r>
                  <a:rPr lang="en-US" sz="1900" dirty="0" err="1"/>
                  <a:t>се в </a:t>
                </a:r>
                <a:r>
                  <a:rPr lang="en-US" sz="1900" dirty="0" err="1"/>
                  <a:t>стабилно състояние </a:t>
                </a:r>
                <a:r>
                  <a:rPr lang="en-US" sz="1900" dirty="0"/>
                  <a:t>(</a:t>
                </a:r>
                <a:r>
                  <a:rPr lang="en-US" sz="1900" b="1" dirty="0" err="1"/>
                  <a:t>хидростатично равновесие)</a:t>
                </a:r>
                <a:r>
                  <a:rPr lang="en-US" sz="1900" b="1" dirty="0"/>
                  <a:t>.</a:t>
                </a:r>
                <a:br>
                  <a:rPr lang="en-US" sz="1900" b="1" dirty="0"/>
                </a:b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Радиус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Температура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Температура на Земята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blipFill>
                <a:blip r:embed="rId3"/>
                <a:stretch>
                  <a:fillRect l="-835" t="-1481" r="-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5DC2FC-A6E3-0C0E-4507-D8DD5185D3C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7E43300-20BF-B833-EE83-5A6D6169F1D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1264-E958-4081-2AC0-ACBB2F156EFC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24DE3-E14B-5A13-E132-55CABA05327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B4DAE7-9D2B-D23B-74E5-6FD3826F3E30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477982-5A42-0D6C-215F-B7B506763889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40797B-82D9-49CA-87EE-BE7E465AFFE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70374B-EFD7-786B-7279-DEB6C53873F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64FED6-77F0-2E99-71A6-671799F97E02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DEC7F-A986-4A11-B87D-2C867CF323D2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1462967-DCCA-20FC-5BAA-04C7F8B33EA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DC71934-E05A-A2D8-FEA3-46206476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2F4FBAB-8F42-70C2-3DE9-72AA069324E1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CF523E7-CE10-61E9-386C-F64FDA0CECC9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22D4C70-055B-9AEA-4799-5938D3737A00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73CEF-9DA4-58EF-596D-58473D2B626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9993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Ядрен синтез</a:t>
            </a:r>
            <a:endParaRPr lang="de-DE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1124798" y="1114352"/>
            <a:ext cx="3887470" cy="4782571"/>
            <a:chOff x="7458075" y="1209510"/>
            <a:chExt cx="3540014" cy="435511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4"/>
            <a:stretch/>
          </p:blipFill>
          <p:spPr>
            <a:xfrm>
              <a:off x="7658082" y="1209510"/>
              <a:ext cx="3140000" cy="429584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44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3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/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/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xmlns:a="http://schemas.openxmlformats.org/drawingml/2006/main" lang="de-DE" sz="2400" b="1" i="0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19D27A-6D1B-2F8A-E6A8-C92D1EDCA85D}"/>
              </a:ext>
            </a:extLst>
          </p:cNvPr>
          <p:cNvCxnSpPr>
            <a:cxnSpLocks/>
          </p:cNvCxnSpPr>
          <p:nvPr/>
        </p:nvCxnSpPr>
        <p:spPr>
          <a:xfrm flipV="1">
            <a:off x="4196615" y="4500125"/>
            <a:ext cx="17517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/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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19A77CE-D698-5C8F-8EA3-12CF48B06B4F}"/>
              </a:ext>
            </a:extLst>
          </p:cNvPr>
          <p:cNvCxnSpPr>
            <a:cxnSpLocks/>
          </p:cNvCxnSpPr>
          <p:nvPr/>
        </p:nvCxnSpPr>
        <p:spPr>
          <a:xfrm>
            <a:off x="4455957" y="3185375"/>
            <a:ext cx="2349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/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14DC3E-F402-D17A-FB74-497D988ED41F}"/>
              </a:ext>
            </a:extLst>
          </p:cNvPr>
          <p:cNvCxnSpPr>
            <a:cxnSpLocks/>
          </p:cNvCxnSpPr>
          <p:nvPr/>
        </p:nvCxnSpPr>
        <p:spPr>
          <a:xfrm>
            <a:off x="4608357" y="1874427"/>
            <a:ext cx="2090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5396-096F-3A16-4CEC-D1931B87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0094237-601A-C4FF-F0BE-1643E97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Преходна фаза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/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Хелият </a:t>
                </a:r>
                <a:r>
                  <a:rPr lang="en-US" sz="1900" dirty="0" err="1"/>
                  <a:t>кондензира в центъра на </a:t>
                </a:r>
                <a:r>
                  <a:rPr lang="en-US" sz="1900" dirty="0" err="1"/>
                  <a:t>слънцето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Термоядреният синтез на водород се извършва </a:t>
                </a:r>
                <a:r>
                  <a:rPr lang="en-US" sz="1900" dirty="0"/>
                  <a:t>в </a:t>
                </a:r>
                <a:r>
                  <a:rPr lang="en-US" sz="1900" dirty="0" err="1"/>
                  <a:t>обвивка </a:t>
                </a:r>
                <a:r>
                  <a:rPr lang="en-US" sz="1900" dirty="0"/>
                  <a:t>около </a:t>
                </a:r>
                <a:r>
                  <a:rPr lang="en-US" sz="1900" dirty="0" err="1"/>
                  <a:t>хелиевото ядро.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Енергийният оборот на </a:t>
                </a:r>
                <a:r>
                  <a:rPr lang="en-US" sz="1900" dirty="0" err="1"/>
                  <a:t>водородния синтез се увеличава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слънцето се надува </a:t>
                </a:r>
                <a:r>
                  <a:rPr lang="en-US" sz="1900" dirty="0"/>
                  <a:t>и </a:t>
                </a:r>
                <a:r>
                  <a:rPr lang="en-US" sz="1900" dirty="0" err="1"/>
                  <a:t>става червеникаво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Радиус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Температура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Температура на Земята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blipFill>
                <a:blip r:embed="rId3"/>
                <a:stretch>
                  <a:fillRect l="-835"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3E8051-E7F8-B782-73F1-F08BC81CF796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2061D7-C775-7B61-4721-587CA71708C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864252-D9CF-46F6-DEAB-F91999B4F27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D8EB7-5C97-F5FD-2103-EEECD488FDF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A57CC-E727-7D1B-F739-8F9C4CC86D16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D190D-C5CE-F123-B737-1D7DF96AF110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8CF6A-6C89-96E9-ECA7-B10043D65B7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DFE64-0175-60BE-0440-C02E09D8189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316DD6-7DC4-17FB-3B6E-3050C44F1680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70D850-6592-67CD-1BCD-45FD87CCDBA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C598B2-93F0-2763-4771-93E96B1371F3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4C37C4-9F55-2C7C-374D-1948EFCEF778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95DFCE-A9D8-BC17-DFE8-472DE3FA1DDC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CF00E0-B802-C333-B136-A8E66F35E182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9D73C3-BFA1-93A8-5EF4-4D9265C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65" y="2537087"/>
            <a:ext cx="3365537" cy="33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1090"/>
      </p:ext>
    </p:extLst>
  </p:cSld>
  <p:clrMapOvr>
    <a:masterClrMapping/>
  </p:clrMapOvr>
</p:sld>
</file>

<file path=ppt/slides/slide3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1532-DFD0-8480-47E8-D8763A12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629E96D-85BB-8B3B-F94F-423EE77B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Червен гигант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Ядрото </a:t>
                </a:r>
                <a:r>
                  <a:rPr lang="en-US" sz="1900" dirty="0" err="1"/>
                  <a:t>продължава да се свива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температурата е достатъчно висока за </a:t>
                </a:r>
                <a:r>
                  <a:rPr lang="en-US" sz="1900" b="1" dirty="0" err="1"/>
                  <a:t>синтез на хелий</a:t>
                </a:r>
                <a:r>
                  <a:rPr lang="en-US" sz="1900" dirty="0"/>
                  <a:t>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Радиусът и </a:t>
                </a:r>
                <a:r>
                  <a:rPr lang="en-US" sz="1900" dirty="0" err="1"/>
                  <a:t>светимостта се увеличават </a:t>
                </a:r>
                <a:r>
                  <a:rPr lang="en-US" sz="1900" dirty="0"/>
                  <a:t>значително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Въглеродно </a:t>
                </a:r>
                <a:r>
                  <a:rPr lang="en-US" sz="1900" dirty="0"/>
                  <a:t>и </a:t>
                </a:r>
                <a:r>
                  <a:rPr lang="en-US" sz="1900" b="1" dirty="0" err="1"/>
                  <a:t>кислородно </a:t>
                </a:r>
                <a:r>
                  <a:rPr lang="en-US" sz="1900" dirty="0"/>
                  <a:t>ядро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Светлинност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Радиус </a:t>
                </a:r>
                <a:r>
                  <a:rPr lang="de-DE" sz="1900" dirty="0"/>
                  <a:t>(</a:t>
                </a:r>
                <a:r>
                  <a:rPr lang="de-DE" sz="1900" i="1" dirty="0"/>
                  <a:t>орбита на Венера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Температура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Земя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Земната кора се превръща в океан от лава, </a:t>
                </a:r>
                <a:r>
                  <a:rPr lang="en-US" sz="1900" dirty="0"/>
                  <a:t>а червеното </a:t>
                </a:r>
                <a:r>
                  <a:rPr lang="en-US" sz="1900" dirty="0" err="1"/>
                  <a:t>слънце заема по-голямата част от </a:t>
                </a:r>
                <a:r>
                  <a:rPr lang="en-US" sz="1900" dirty="0" err="1"/>
                  <a:t>небето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817B92-2C84-AE5E-C6F0-09C78B20D45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DAC1AD6-4B91-93B1-A47D-411012828508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31749-EB1C-CD82-7866-F171F75BFF4F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A3A13A-4E29-6AA2-740B-0704AFDF743E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C80C22-1293-98DF-09C5-CAABDB395CF1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860A27-1C36-0E38-8C59-210E9AA4364B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141B97-5234-4D6C-12E3-D6322D90B542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743653-1E74-10D4-2BC8-62A0B60F5FB3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43BE74-A184-F64F-9FB3-FF22BB36B514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D091DB-2E4F-CD6B-B5EF-84E51D45B643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9C4EF1-DA87-D781-15A0-76DA906925CD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51A83A7-29AB-81F4-465D-C9B5507E93A6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6B903F-941F-7C43-7BBD-2316AE9A955D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D0AB5-D68E-9EF3-903D-A46692EB5FB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9CD13-126B-6AC9-622A-9BEF2C9551D0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73462E-F3F1-9B52-F511-CD0255AEE42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6D620E-B8ED-333A-6103-B0706A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5" y="2713470"/>
            <a:ext cx="5495009" cy="25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920"/>
      </p:ext>
    </p:extLst>
  </p:cSld>
  <p:clrMapOvr>
    <a:masterClrMapping/>
  </p:clrMapOvr>
</p:sld>
</file>

<file path=ppt/slides/slide3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785-DEBA-AC1B-5B81-55CC7EB5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0BDC674-079B-E927-646F-B681379E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Червен гигант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Ядрото </a:t>
                </a:r>
                <a:r>
                  <a:rPr lang="en-US" sz="1900" dirty="0" err="1"/>
                  <a:t>продължава да се свива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температурата е достатъчно висока за </a:t>
                </a:r>
                <a:r>
                  <a:rPr lang="en-US" sz="1900" b="1" dirty="0" err="1"/>
                  <a:t>синтез на хелий</a:t>
                </a:r>
                <a:r>
                  <a:rPr lang="en-US" sz="1900" dirty="0"/>
                  <a:t>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Радиусът и </a:t>
                </a:r>
                <a:r>
                  <a:rPr lang="en-US" sz="1900" dirty="0" err="1"/>
                  <a:t>светимостта се увеличават </a:t>
                </a:r>
                <a:r>
                  <a:rPr lang="en-US" sz="1900" dirty="0"/>
                  <a:t>значително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Въглеродно </a:t>
                </a:r>
                <a:r>
                  <a:rPr lang="en-US" sz="1900" dirty="0"/>
                  <a:t>и </a:t>
                </a:r>
                <a:r>
                  <a:rPr lang="en-US" sz="1900" b="1" dirty="0" err="1"/>
                  <a:t>кислородно </a:t>
                </a:r>
                <a:r>
                  <a:rPr lang="en-US" sz="1900" dirty="0"/>
                  <a:t>ядро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Светлинност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Радиус </a:t>
                </a:r>
                <a:r>
                  <a:rPr lang="de-DE" sz="1900" dirty="0"/>
                  <a:t>(</a:t>
                </a:r>
                <a:r>
                  <a:rPr lang="de-DE" sz="1900" i="1" dirty="0"/>
                  <a:t>орбита на Венера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Температура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Земя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Земната кора се превръща в океан от лава, </a:t>
                </a:r>
                <a:r>
                  <a:rPr lang="en-US" sz="1900" dirty="0"/>
                  <a:t>а червеното </a:t>
                </a:r>
                <a:r>
                  <a:rPr lang="en-US" sz="1900" dirty="0" err="1"/>
                  <a:t>слънце заема по-голямата част от </a:t>
                </a:r>
                <a:r>
                  <a:rPr lang="en-US" sz="1900" dirty="0" err="1"/>
                  <a:t>небето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78B541-AB3E-37BF-DE9C-D5B08A559A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35E62C-5D31-8DC5-F179-090724413991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E6940D3-37FB-D504-5E5E-A30DB0F3E4B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9AB5CE-36A2-56DD-BCAA-81DF8DA29BB8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208112-C37C-36D5-9CD3-2245E25FB218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0B0A5-E602-8CF7-58DD-D8FBC6AEABCA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AC18-AC58-5CFA-2D6A-B79DE9946317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D220A2-9476-563B-51FE-B877FF93552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57B1BE6-5A76-C8E3-4EA8-B9160FD4F541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9BA3A9-3ADF-FE7B-513F-5BF49D27E9DE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BBD639-E4A8-D5CB-E244-731A45578FBA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69D15A-DBC2-BC7F-9F9B-BC96E93EA68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B15E00-D28C-74E2-5072-BDB814F77EB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CC81BF-BAF5-2824-10A9-F7C7512FBEAE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1C25F4-BD07-B559-D887-8BC10E21BC09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E7D282-75D1-0642-56A3-058AF3037A5D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ndromedagalaxie - Astronomie, Mond, Sterne, Andromedagalaxie und ...">
            <a:extLst>
              <a:ext uri="{FF2B5EF4-FFF2-40B4-BE49-F238E27FC236}">
                <a16:creationId xmlns:a16="http://schemas.microsoft.com/office/drawing/2014/main" id="{3B6F8DBC-6C98-678D-E3EA-5FB7759F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3" y="2584435"/>
            <a:ext cx="3260274" cy="3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6766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ED0-0833-1609-A769-A10C6DA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D34D68-DB9D-C395-44C4-2DF4493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Планетарна мъглявина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FA33F6-C8DB-FACC-8983-1EFA90299C0D}"/>
              </a:ext>
            </a:extLst>
          </p:cNvPr>
          <p:cNvSpPr txBox="1"/>
          <p:nvPr/>
        </p:nvSpPr>
        <p:spPr>
          <a:xfrm>
            <a:off x="1080593" y="2584435"/>
            <a:ext cx="5537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Слънцето преминава през нестабилна </a:t>
            </a:r>
            <a:r>
              <a:rPr lang="en-US" sz="1900" dirty="0"/>
              <a:t>фаза по време на </a:t>
            </a:r>
            <a:r>
              <a:rPr lang="en-US" sz="1900" dirty="0" err="1"/>
              <a:t>изгарянето на хелия, при </a:t>
            </a:r>
            <a:r>
              <a:rPr lang="en-US" sz="1900" dirty="0"/>
              <a:t>която радиусът, </a:t>
            </a:r>
            <a:r>
              <a:rPr lang="en-US" sz="1900" dirty="0" err="1"/>
              <a:t>температурата </a:t>
            </a:r>
            <a:r>
              <a:rPr lang="en-US" sz="1900" dirty="0"/>
              <a:t>и </a:t>
            </a:r>
            <a:r>
              <a:rPr lang="en-US" sz="1900" dirty="0" err="1"/>
              <a:t>светимостта се колебаят изключително много.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В края на </a:t>
            </a:r>
            <a:r>
              <a:rPr lang="en-US" sz="1900" dirty="0" err="1"/>
              <a:t>нестабилната </a:t>
            </a:r>
            <a:r>
              <a:rPr lang="en-US" sz="1900" dirty="0"/>
              <a:t>фаза звездата изхвърля своята </a:t>
            </a:r>
            <a:r>
              <a:rPr lang="en-US" sz="1900" dirty="0" err="1"/>
              <a:t>обвивка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Вътрешното </a:t>
            </a:r>
            <a:r>
              <a:rPr lang="en-US" sz="1900" dirty="0"/>
              <a:t>ядро от </a:t>
            </a:r>
            <a:r>
              <a:rPr lang="en-US" sz="1900" dirty="0" err="1"/>
              <a:t>въглерод </a:t>
            </a:r>
            <a:r>
              <a:rPr lang="en-US" sz="1900" dirty="0"/>
              <a:t>и </a:t>
            </a:r>
            <a:r>
              <a:rPr lang="en-US" sz="1900" dirty="0" err="1"/>
              <a:t>кислород се освобождава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459D64-E4C9-1452-A8BA-A0AFC9E8D9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1B6AAB0-338B-0B84-03C6-F50E8983FB7E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CCDA2F-F1E6-12A4-BC72-175B167E1C3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2B2721-04CE-5561-8216-1C0EAF42D667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3607D-8D47-C5DB-B7C3-8D5FCAF94AAE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C789A3-1A0F-455B-22C7-5519BB597FCE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41ED47-9B37-DAB1-0456-12FE22BCD5F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3729BE-61BA-B0C8-DADC-2DE32272C950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9B84B2-EEDC-75E2-97EC-889AFD63F387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A930D-35D2-0CB5-57EF-FDCE274702B6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532A8-CD01-377E-D891-B36DD54AFF62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3546E-FA23-681D-6427-836A5F0C675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4FF535-94D2-ED36-1A51-58785BE606DF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B2A01E-A6AD-30DA-2BEB-C696421F695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BC8FA6-F4F3-5269-C05D-BC640D99C51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BAEF30-0D3C-11E6-15B4-345D94041A77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546AF8-1AE3-8322-C2E6-23927FB8858D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9B06D-13C4-87F5-86E2-7BDA00DBADC0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65997-75D1-BDFD-42E2-4470BE43E03B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104673-D3F8-EEC9-AEBA-28A7E869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2144" y="2136104"/>
            <a:ext cx="3434817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742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Планетарна мъглявина</a:t>
            </a:r>
            <a:endParaRPr lang="de-DE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[13] </a:t>
            </a:r>
            <a:r>
              <a:rPr lang="en-US" sz="2000" i="1" dirty="0" err="1"/>
              <a:t>Планетарната </a:t>
            </a:r>
            <a:r>
              <a:rPr lang="en-US" sz="2000" i="1" dirty="0"/>
              <a:t>мъглявина NGC 6302, известна още като мъглявината "Пеперуда", се намира в Млечния път, </a:t>
            </a:r>
            <a:r>
              <a:rPr lang="en-US" sz="2000" i="1" dirty="0"/>
              <a:t>на</a:t>
            </a:r>
            <a:r>
              <a:rPr lang="en-US" sz="2000" i="1" dirty="0"/>
              <a:t> около 3800 </a:t>
            </a:r>
            <a:r>
              <a:rPr lang="en-US" sz="2000" i="1" dirty="0" err="1"/>
              <a:t>Lj. </a:t>
            </a:r>
            <a:r>
              <a:rPr lang="en-US" sz="2000" i="1" dirty="0"/>
              <a:t>В </a:t>
            </a:r>
            <a:r>
              <a:rPr lang="en-US" sz="2000" i="1" dirty="0" err="1"/>
              <a:t>центъра </a:t>
            </a:r>
            <a:r>
              <a:rPr lang="en-US" sz="2000" i="1" dirty="0"/>
              <a:t>ѝ се намира </a:t>
            </a:r>
            <a:r>
              <a:rPr lang="en-US" sz="2000" i="1" dirty="0"/>
              <a:t>умираща звезда, чиято маса е пет пъти по-голяма от тази на Слънцето. Тя е </a:t>
            </a:r>
            <a:r>
              <a:rPr lang="en-US" sz="2000" i="1" dirty="0" err="1"/>
              <a:t>изхвърлила </a:t>
            </a:r>
            <a:r>
              <a:rPr lang="en-US" sz="2000" i="1" dirty="0" err="1"/>
              <a:t>газовата </a:t>
            </a:r>
            <a:r>
              <a:rPr lang="en-US" sz="2000" i="1" dirty="0"/>
              <a:t>си </a:t>
            </a:r>
            <a:r>
              <a:rPr lang="en-US" sz="2000" i="1" dirty="0" err="1"/>
              <a:t>обвивка </a:t>
            </a:r>
            <a:r>
              <a:rPr lang="en-US" sz="2000" i="1" dirty="0"/>
              <a:t>и сега освобождава поток от ултравиолетово лъчение, което прави изхвърлената материя видима.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Хъбъл/ЕСА, 2009 г.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87550981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8A4-1B18-E70D-1033-6929441E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327DE0A-F1FB-C849-DB1D-1510246E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Бяло джудже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9FE8C-6EC3-2634-6A8A-3BCBA733380D}"/>
              </a:ext>
            </a:extLst>
          </p:cNvPr>
          <p:cNvSpPr txBox="1"/>
          <p:nvPr/>
        </p:nvSpPr>
        <p:spPr>
          <a:xfrm>
            <a:off x="1080593" y="2412423"/>
            <a:ext cx="5015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Откритото </a:t>
            </a:r>
            <a:r>
              <a:rPr lang="en-US" sz="1900" dirty="0"/>
              <a:t>ядро </a:t>
            </a:r>
            <a:r>
              <a:rPr lang="en-US" sz="1900" dirty="0" err="1"/>
              <a:t>образува </a:t>
            </a:r>
            <a:r>
              <a:rPr lang="en-US" sz="1900" b="1" dirty="0" err="1"/>
              <a:t>бяло джудже</a:t>
            </a:r>
            <a:endParaRPr lang="en-US" sz="1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err="1"/>
              <a:t>Край </a:t>
            </a:r>
            <a:r>
              <a:rPr lang="en-US" sz="1900" dirty="0" err="1"/>
              <a:t>на </a:t>
            </a:r>
            <a:r>
              <a:rPr lang="en-US" sz="1900" b="1" dirty="0" err="1"/>
              <a:t>ядрения синтез </a:t>
            </a:r>
            <a:r>
              <a:rPr lang="en-US" sz="1900" dirty="0"/>
              <a:t>"</a:t>
            </a:r>
            <a:r>
              <a:rPr lang="en-US" sz="1900" dirty="0" err="1"/>
              <a:t>изгорял звезден труп</a:t>
            </a:r>
            <a:r>
              <a:rPr lang="en-US" sz="19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Изключително висока плътност на масата</a:t>
            </a:r>
            <a:r>
              <a:rPr lang="en-US" sz="1900" dirty="0"/>
              <a:t>, </a:t>
            </a:r>
            <a:r>
              <a:rPr lang="en-US" sz="1900" dirty="0" err="1"/>
              <a:t>остава </a:t>
            </a:r>
            <a:r>
              <a:rPr lang="en-US" sz="1900" dirty="0"/>
              <a:t>в </a:t>
            </a:r>
            <a:r>
              <a:rPr lang="en-US" sz="1900" dirty="0" err="1"/>
              <a:t>стабилно състояние поради налягането на дегенерация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Около </a:t>
            </a:r>
            <a:r>
              <a:rPr lang="en-US" sz="1900" dirty="0"/>
              <a:t>0,5 до 1 пъти масата на </a:t>
            </a:r>
            <a:r>
              <a:rPr lang="en-US" sz="1900" dirty="0" err="1"/>
              <a:t>днешното Слънце </a:t>
            </a:r>
            <a:r>
              <a:rPr lang="en-US" sz="1900" dirty="0"/>
              <a:t>и радиуса на </a:t>
            </a:r>
            <a:r>
              <a:rPr lang="en-US" sz="1900" dirty="0" err="1"/>
              <a:t>Земята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Няма източник на енергия</a:t>
            </a:r>
            <a:r>
              <a:rPr lang="en-US" sz="1900" dirty="0"/>
              <a:t>, </a:t>
            </a:r>
            <a:r>
              <a:rPr lang="en-US" sz="1900" dirty="0" err="1"/>
              <a:t>бавно угасва </a:t>
            </a:r>
            <a:r>
              <a:rPr lang="en-US" sz="1900" dirty="0"/>
              <a:t>и </a:t>
            </a:r>
            <a:r>
              <a:rPr lang="en-US" sz="1900" dirty="0" err="1"/>
              <a:t>се превръща в </a:t>
            </a:r>
            <a:r>
              <a:rPr lang="en-US" sz="1900" b="1" dirty="0" err="1"/>
              <a:t>черно джудже</a:t>
            </a:r>
            <a:endParaRPr lang="en-US" sz="1900" b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BBC37F-9AF6-837B-7D79-35C916B5129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8EFA1A-735D-95F9-3E04-100BB4AF7553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Милиарди години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DF8275-93BB-0E62-3622-78BB02E4183E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4F04C7-CE69-387B-3634-71F5C647776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0445A6-D28B-E38E-53A6-67BDE788779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14630-3AC9-69FA-0740-8FE435BF0175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C9A51EA-141E-C49E-79EF-1E5EE48A24D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B2592C-0772-DB49-80CD-3B694589AB9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917D71-F006-01B5-6C91-84D3214289C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0DD4D5-9C84-75FF-775D-2FD948A50F49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3D2DE4-9B30-9784-29FA-5C9D045EC3B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7A5442-874B-5B32-42B4-A50AEB445DD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1AA800-492C-47B1-33BA-8B9669211899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BD46CC-1E5E-74B9-2F5B-1769907B79B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51616-5A02-F8BE-006E-6F5A3CC6F57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E09C23-4402-97DA-BB19-B1BE31DFFCC9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2A207D-211D-6DC8-0953-275F53C2DB5C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23C344-FD33-29BD-D5C6-23EDE711BF8C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3CE1E762-450B-3594-1033-9FE2571E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751" y="2419906"/>
            <a:ext cx="3095535" cy="28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6C9C3E-5909-EF8B-23A2-0146728680D8}"/>
              </a:ext>
            </a:extLst>
          </p:cNvPr>
          <p:cNvSpPr txBox="1"/>
          <p:nvPr/>
        </p:nvSpPr>
        <p:spPr>
          <a:xfrm>
            <a:off x="6590609" y="5320946"/>
            <a:ext cx="498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[14] </a:t>
            </a:r>
            <a:r>
              <a:rPr lang="en-US" sz="1200" i="1" dirty="0" err="1"/>
              <a:t>Двойна звездна система </a:t>
            </a:r>
            <a:r>
              <a:rPr lang="en-US" sz="1200" i="1" dirty="0"/>
              <a:t>Сириус А и Сириус Б. Сириус Б </a:t>
            </a:r>
            <a:r>
              <a:rPr lang="en-US" sz="1200" i="1" dirty="0" err="1"/>
              <a:t>е бяло </a:t>
            </a:r>
            <a:r>
              <a:rPr lang="en-US" sz="1200" i="1" dirty="0"/>
              <a:t>джуджеГаз, </a:t>
            </a:r>
            <a:r>
              <a:rPr lang="en-US" sz="1200" i="1" dirty="0" err="1"/>
              <a:t>изхвърлен от протозвездата, </a:t>
            </a:r>
            <a:r>
              <a:rPr lang="en-US" sz="1200" i="1" dirty="0"/>
              <a:t>която </a:t>
            </a:r>
            <a:r>
              <a:rPr lang="en-US" sz="1200" i="1" dirty="0" err="1"/>
              <a:t>се сблъсква с облаци прах</a:t>
            </a:r>
            <a:r>
              <a:rPr lang="en-US" sz="1200" i="1" dirty="0"/>
              <a:t>. </a:t>
            </a:r>
            <a:r>
              <a:rPr lang="en-US" sz="1200" i="1" dirty="0" err="1"/>
              <a:t>Виждат се </a:t>
            </a:r>
            <a:r>
              <a:rPr lang="en-US" sz="1200" i="1" dirty="0" err="1"/>
              <a:t>две </a:t>
            </a:r>
            <a:r>
              <a:rPr lang="en-US" sz="1200" i="1" dirty="0"/>
              <a:t>струи, които </a:t>
            </a:r>
            <a:r>
              <a:rPr lang="en-US" sz="1200" i="1" dirty="0" err="1"/>
              <a:t>се движат </a:t>
            </a:r>
            <a:r>
              <a:rPr lang="en-US" sz="1200" i="1" dirty="0"/>
              <a:t>диаметрално </a:t>
            </a:r>
            <a:r>
              <a:rPr lang="en-US" sz="1200" i="1" dirty="0" err="1"/>
              <a:t>от протозвездата в центъра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/>
              <a:t>Хъбъл/ЕСА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3E246F-62A9-A6BA-FF93-A40135BA2033}"/>
              </a:ext>
            </a:extLst>
          </p:cNvPr>
          <p:cNvSpPr/>
          <p:nvPr/>
        </p:nvSpPr>
        <p:spPr>
          <a:xfrm>
            <a:off x="10376555" y="1285342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5D2038-7E6F-8368-7C28-670AD0AF0635}"/>
              </a:ext>
            </a:extLst>
          </p:cNvPr>
          <p:cNvSpPr txBox="1"/>
          <p:nvPr/>
        </p:nvSpPr>
        <p:spPr>
          <a:xfrm>
            <a:off x="9885929" y="1925296"/>
            <a:ext cx="14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12,4 - 14</a:t>
            </a:r>
          </a:p>
        </p:txBody>
      </p:sp>
    </p:spTree>
    <p:extLst>
      <p:ext uri="{BB962C8B-B14F-4D97-AF65-F5344CB8AC3E}">
        <p14:creationId xmlns:p14="http://schemas.microsoft.com/office/powerpoint/2010/main" val="1665751966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Развитие на звездите</a:t>
            </a:r>
            <a:endParaRPr lang="de-DE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Жизнени фази на звездите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911487435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Развитие на звездите</a:t>
            </a:r>
            <a:endParaRPr lang="de-DE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Колкото по-висок е </a:t>
            </a:r>
            <a:r>
              <a:rPr lang="en-US" sz="2400" dirty="0" err="1"/>
              <a:t>химичният </a:t>
            </a:r>
            <a:r>
              <a:rPr lang="en-US" sz="2400" dirty="0"/>
              <a:t>елемент, толкова по-висока е </a:t>
            </a:r>
            <a:r>
              <a:rPr lang="en-US" sz="2400" b="1" dirty="0" err="1"/>
              <a:t>кулоновата </a:t>
            </a:r>
            <a:r>
              <a:rPr lang="en-US" sz="2400" b="1" dirty="0"/>
              <a:t>бариера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Ако температурата </a:t>
            </a:r>
            <a:r>
              <a:rPr lang="de-DE" sz="2400" dirty="0"/>
              <a:t>и плътността </a:t>
            </a:r>
            <a:r>
              <a:rPr lang="de-DE" sz="2400" dirty="0" err="1"/>
              <a:t>са </a:t>
            </a:r>
            <a:r>
              <a:rPr lang="de-DE" sz="2400" dirty="0" err="1"/>
              <a:t>достатъчно </a:t>
            </a:r>
            <a:r>
              <a:rPr lang="de-DE" sz="2400" dirty="0"/>
              <a:t>високи</a:t>
            </a:r>
            <a:r>
              <a:rPr lang="de-DE" sz="2400" dirty="0"/>
              <a:t>, е </a:t>
            </a:r>
            <a:r>
              <a:rPr lang="de-DE" sz="2400" dirty="0"/>
              <a:t>възможен </a:t>
            </a:r>
            <a:r>
              <a:rPr lang="de-DE" sz="2400" dirty="0" err="1"/>
              <a:t>синтез на хелий.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В зависимост от масата на звездата могат да се слеят и други елементи.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Звездата преминава през </a:t>
            </a:r>
            <a:r>
              <a:rPr lang="en-US" sz="2400" b="1" dirty="0"/>
              <a:t>фази на живот, </a:t>
            </a:r>
            <a:r>
              <a:rPr lang="en-US" sz="2400" dirty="0"/>
              <a:t>които са свързани с процесите на ядрен синтез.</a:t>
            </a:r>
          </a:p>
        </p:txBody>
      </p:sp>
    </p:spTree>
    <p:extLst>
      <p:ext uri="{BB962C8B-B14F-4D97-AF65-F5344CB8AC3E}">
        <p14:creationId xmlns:p14="http://schemas.microsoft.com/office/powerpoint/2010/main" val="22785449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Мозъчна атака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2317640"/>
            <a:ext cx="5750293" cy="2119608"/>
            <a:chOff x="1398424" y="1360021"/>
            <a:chExt cx="3822162" cy="205911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Задача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154603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Отворете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Табло за мозъчна атака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92" y="1866654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8881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97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096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Елементи до </a:t>
            </a:r>
            <a:r>
              <a:rPr lang="en-GB" sz="2400" b="1" dirty="0"/>
              <a:t>желязото </a:t>
            </a:r>
            <a:r>
              <a:rPr lang="en-GB" sz="2400" dirty="0"/>
              <a:t>могат да се синтезират чрез ядрен синтез в звездни процеси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Това води до </a:t>
            </a:r>
            <a:r>
              <a:rPr lang="en-GB" sz="2400" dirty="0"/>
              <a:t>повишено съдържание на желязо</a:t>
            </a:r>
          </a:p>
        </p:txBody>
      </p:sp>
    </p:spTree>
    <p:extLst>
      <p:ext uri="{BB962C8B-B14F-4D97-AF65-F5344CB8AC3E}">
        <p14:creationId xmlns:p14="http://schemas.microsoft.com/office/powerpoint/2010/main" val="2388553990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36595" y="945406"/>
            <a:ext cx="581025" cy="47949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49F22F74-DCF2-032D-64F2-664B7C5C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3520" y="1998980"/>
            <a:ext cx="286004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779" y="-88900"/>
            <a:ext cx="71009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4187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25" y="-88900"/>
            <a:ext cx="89392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93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29" y="-88900"/>
            <a:ext cx="78382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655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Част III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Първична нуклеосинтеза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4592"/>
      </p:ext>
    </p:extLst>
  </p:cSld>
  <p:clrMapOvr>
    <a:masterClrMapping/>
  </p:clrMapOvr>
</p:sld>
</file>

<file path=ppt/slides/slide4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Атомните ядра се </a:t>
                </a:r>
                <a:r>
                  <a:rPr lang="en-US" sz="2000" dirty="0" err="1"/>
                  <a:t>стремят към стабилно основно състояние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Атомните ядра могат да достигнат по-стабилни състояния чрез различни ядрени реакции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Прави </a:t>
                </a:r>
                <a:r>
                  <a:rPr lang="en-US" sz="2400" dirty="0"/>
                  <a:t>се </a:t>
                </a:r>
                <a:r>
                  <a:rPr lang="en-US" sz="2400" dirty="0" err="1"/>
                  <a:t>разграничение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Ядрен синтез от </a:t>
                </a:r>
                <a:r>
                  <a:rPr lang="en-US" sz="1600" i="1" dirty="0"/>
                  <a:t>две към едно</a:t>
                </a:r>
                <a:br>
                  <a:rPr lang="en-US" sz="1600" i="1" dirty="0"/>
                </a:br>
                <a:br>
                  <a:rPr lang="en-US" sz="1600" i="1" dirty="0"/>
                </a:br>
                <a14:m xmlns:a14="http://schemas.microsoft.com/office/drawing/2010/main"/>
                <a:endParaRPr lang="en-US" sz="2600" i="1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blipFill>
                <a:blip r:embed="rId3"/>
                <a:stretch>
                  <a:fillRect l="-1509" t="-1202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DF24CF4-8BEA-9BE9-2C6A-8EA99C90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833"/>
      </p:ext>
    </p:extLst>
  </p:cSld>
  <p:clrMapOvr>
    <a:masterClrMapping/>
  </p:clrMapOvr>
</p:sld>
</file>

<file path=ppt/slides/slide4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Атомните ядра се </a:t>
                </a:r>
                <a:r>
                  <a:rPr lang="en-US" sz="2000" dirty="0" err="1"/>
                  <a:t>стремят към стабилно основно състояние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Атомните ядра могат да достигнат по-стабилни състояния чрез различни ядрени реакции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Прави </a:t>
                </a:r>
                <a:r>
                  <a:rPr lang="en-US" sz="2400" dirty="0"/>
                  <a:t>се </a:t>
                </a:r>
                <a:r>
                  <a:rPr lang="en-US" sz="2400" dirty="0" err="1"/>
                  <a:t>разграничение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Ядрен синтез от </a:t>
                </a:r>
                <a:r>
                  <a:rPr lang="en-US" sz="1600" i="1" dirty="0"/>
                  <a:t>две към едно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Ядрено делене от </a:t>
                </a:r>
                <a:r>
                  <a:rPr lang="en-US" sz="1600" i="1" dirty="0">
                    <a:solidFill>
                      <a:srgbClr val="00305E"/>
                    </a:solidFill>
                  </a:rPr>
                  <a:t>едно към няколко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14:m xmlns:a14="http://schemas.microsoft.com/office/drawing/2010/main"/>
                <a:r>
                  <a:rPr lang="de-DE" sz="2600" b="1" dirty="0">
                    <a:solidFill>
                      <a:srgbClr val="00305E"/>
                    </a:solidFill>
                  </a:rPr>
                  <a:t>  </a:t>
                </a:r>
                <a14:m xmlns:a14="http://schemas.microsoft.com/office/drawing/2010/main"/>
                <a:endParaRPr kumimoji="0" lang="en-US" sz="2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blipFill>
                <a:blip r:embed="rId3"/>
                <a:stretch>
                  <a:fillRect l="-1464" t="-1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DCF5EE-318A-B912-252B-5750CDFBE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552" y="952164"/>
            <a:ext cx="5733449" cy="5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25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Какво е</a:t>
            </a:r>
            <a:br>
              <a:rPr lang="de-DE" sz="3600" b="1" cap="small" noProof="0" dirty="0"/>
            </a:br>
            <a:r>
              <a:rPr lang="de-DE" sz="3600" cap="small" noProof="0" dirty="0" err="1"/>
              <a:t>Ядрена </a:t>
            </a:r>
            <a:r>
              <a:rPr lang="de-DE" sz="3600" cap="small" noProof="0" dirty="0" err="1"/>
              <a:t>астрофизика</a:t>
            </a:r>
            <a:br>
              <a:rPr lang="de-DE" sz="3600" cap="small" noProof="0" dirty="0"/>
            </a:br>
            <a:r>
              <a:rPr lang="de-DE" sz="3600" cap="small" noProof="0" dirty="0"/>
              <a:t>всъщност?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5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Атомните ядра се стремят към стабилно основно състояние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Атомните ядра могат да достигнат по-стабилни състояния чрез различни ядрени реакции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Прави </a:t>
                </a:r>
                <a:r>
                  <a:rPr lang="en-US" sz="2400" dirty="0"/>
                  <a:t>се </a:t>
                </a:r>
                <a:r>
                  <a:rPr lang="en-US" sz="2400" dirty="0" err="1"/>
                  <a:t>разграничение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Ядрен синтез от </a:t>
                </a:r>
                <a:r>
                  <a:rPr lang="en-US" sz="1600" i="1" dirty="0"/>
                  <a:t>две към едно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 err="1"/>
                  <a:t>Ядрено делене от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едно към няколко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Ядрено преобразуване от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едно в едно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blipFill>
                <a:blip r:embed="rId3"/>
                <a:stretch>
                  <a:fillRect l="-1509" t="-951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9137"/>
      </p:ext>
    </p:extLst>
  </p:cSld>
  <p:clrMapOvr>
    <a:masterClrMapping/>
  </p:clrMapOvr>
</p:sld>
</file>

<file path=ppt/slides/slide5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Атомните ядра се </a:t>
                </a:r>
                <a:r>
                  <a:rPr lang="en-US" sz="2000" dirty="0" err="1"/>
                  <a:t>стремят към стабилно основно състояние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Атомните ядра могат да достигнат по-стабилни състояния чрез различни ядрени реакции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Прави </a:t>
                </a:r>
                <a:r>
                  <a:rPr lang="en-US" sz="2400" dirty="0"/>
                  <a:t>се </a:t>
                </a:r>
                <a:r>
                  <a:rPr lang="en-US" sz="2400" dirty="0" err="1"/>
                  <a:t>разграничение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Ядрен синтез от </a:t>
                </a:r>
                <a:r>
                  <a:rPr lang="en-US" sz="1600" i="1" dirty="0"/>
                  <a:t>две към едно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/>
                  <a:t>Ядрено делене от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едно към няколко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Ядрено преобразуване от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едно в едно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blipFill>
                <a:blip r:embed="rId3"/>
                <a:stretch>
                  <a:fillRect l="-1509" t="-945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958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Първичният пъзел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Задача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Реконструира </a:t>
              </a:r>
              <a:r>
                <a:rPr lang="en-US" sz="2800" dirty="0" err="1">
                  <a:solidFill>
                    <a:schemeClr val="tx1"/>
                  </a:solidFill>
                </a:rPr>
                <a:t>реакционната мрежа </a:t>
              </a:r>
              <a:r>
                <a:rPr lang="en-US" sz="2800" dirty="0">
                  <a:solidFill>
                    <a:schemeClr val="tx1"/>
                  </a:solidFill>
                </a:rPr>
                <a:t>на </a:t>
              </a:r>
              <a:r>
                <a:rPr lang="en-US" sz="2800" b="1" dirty="0" err="1">
                  <a:solidFill>
                    <a:schemeClr val="tx1"/>
                  </a:solidFill>
                </a:rPr>
                <a:t>първичната нуклеосинтеза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64622"/>
      </p:ext>
    </p:extLst>
  </p:cSld>
  <p:clrMapOvr>
    <a:masterClrMapping/>
  </p:clrMapOvr>
</p:sld>
</file>

<file path=ppt/slides/slide5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Ядрени реакции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Уравнението на реакцията </a:t>
                </a:r>
                <a:r>
                  <a:rPr lang="en-US" sz="2000" dirty="0" err="1"/>
                  <a:t>е завършено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blipFill>
                <a:blip r:embed="rId3"/>
                <a:stretch>
                  <a:fillRect l="-1698" t="-3371" r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/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 err="1"/>
                  <a:t>Уравнението на реакцията е просто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blipFill>
                <a:blip r:embed="rId4"/>
                <a:stretch>
                  <a:fillRect l="-1824" t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/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Съкращение: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blipFill>
                <a:blip r:embed="rId5"/>
                <a:stretch>
                  <a:fillRect l="-1824" t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26F4F247-9B23-DF7B-2C80-6CADA8672405}"/>
              </a:ext>
            </a:extLst>
          </p:cNvPr>
          <p:cNvSpPr txBox="1"/>
          <p:nvPr/>
        </p:nvSpPr>
        <p:spPr>
          <a:xfrm>
            <a:off x="6197232" y="1543288"/>
            <a:ext cx="415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Визуализирано уравнение на реакцията</a:t>
            </a:r>
            <a:r>
              <a:rPr lang="en-US" sz="2000" dirty="0"/>
              <a:t>: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lang="en-US" sz="1400" i="1" dirty="0">
                <a:solidFill>
                  <a:srgbClr val="00305E"/>
                </a:solidFill>
              </a:rPr>
            </a:b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1FE7120-3BA8-F5A0-55A3-0C3B67A73B5F}"/>
              </a:ext>
            </a:extLst>
          </p:cNvPr>
          <p:cNvCxnSpPr>
            <a:cxnSpLocks/>
          </p:cNvCxnSpPr>
          <p:nvPr/>
        </p:nvCxnSpPr>
        <p:spPr>
          <a:xfrm flipV="1">
            <a:off x="6527800" y="2540000"/>
            <a:ext cx="0" cy="248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25DD1A-F608-A0BB-EE6F-77F2EF596060}"/>
              </a:ext>
            </a:extLst>
          </p:cNvPr>
          <p:cNvCxnSpPr>
            <a:cxnSpLocks/>
          </p:cNvCxnSpPr>
          <p:nvPr/>
        </p:nvCxnSpPr>
        <p:spPr>
          <a:xfrm>
            <a:off x="6527800" y="5020733"/>
            <a:ext cx="3141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B0500B-548A-8F45-861E-1BC106E782F8}"/>
              </a:ext>
            </a:extLst>
          </p:cNvPr>
          <p:cNvSpPr txBox="1"/>
          <p:nvPr/>
        </p:nvSpPr>
        <p:spPr>
          <a:xfrm>
            <a:off x="6346827" y="2137855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2EB946-09AD-87A6-AA54-86074E2A807B}"/>
              </a:ext>
            </a:extLst>
          </p:cNvPr>
          <p:cNvSpPr txBox="1"/>
          <p:nvPr/>
        </p:nvSpPr>
        <p:spPr>
          <a:xfrm>
            <a:off x="9838267" y="4820678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/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/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blipFill>
                <a:blip r:embed="rId7"/>
                <a:stretch>
                  <a:fillRect l="-10000" r="-5000"/>
                </a:stretch>
              </a:blip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4C5D854-DE35-9D19-51F3-BDFC0D0E82A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7677970" y="3175565"/>
            <a:ext cx="0" cy="10284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/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xmlns:a="http://schemas.openxmlformats.org/drawingml/2006/main"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lang="de-DE" sz="1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1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18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xmlns:a="http://schemas.openxmlformats.org/drawingml/2006/main" lang="de-DE" sz="1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blipFill>
                <a:blip r:embed="rId8"/>
                <a:stretch>
                  <a:fillRect t="-24194" r="-10448" b="-24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61637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Решение: Първична нуклеосинтеза</a:t>
            </a:r>
            <a:endParaRPr lang="de-DE" sz="3000" noProof="0" dirty="0"/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AC7DA064-D3AB-0B64-7443-46D8451C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7" y="1061601"/>
            <a:ext cx="6071859" cy="4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5747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Първична нуклеосинтеза</a:t>
            </a:r>
            <a:endParaRPr lang="de-DE" sz="30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A3ADB7-61D1-65AE-B109-E8A679B69593}"/>
              </a:ext>
            </a:extLst>
          </p:cNvPr>
          <p:cNvSpPr txBox="1"/>
          <p:nvPr/>
        </p:nvSpPr>
        <p:spPr>
          <a:xfrm>
            <a:off x="3044456" y="2828835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hlinkClick r:id="rId3"/>
              </a:rPr>
              <a:t>https://www.youtube.com/watch?v=37at8bzfixw&amp;list=PLy6RW7KnCL_e2aiOvCsDPcn7R08HHbBJZ&amp;index=3 </a:t>
            </a:r>
          </a:p>
        </p:txBody>
      </p:sp>
    </p:spTree>
    <p:extLst>
      <p:ext uri="{BB962C8B-B14F-4D97-AF65-F5344CB8AC3E}">
        <p14:creationId xmlns:p14="http://schemas.microsoft.com/office/powerpoint/2010/main" val="3320878744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08A57AC-FC7D-2E22-0FC9-1D27F74E4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F223C4-9289-4520-AEC8-BE41DF0F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501510"/>
            <a:ext cx="8568266" cy="5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126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B²FH-Paper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847A7-B81E-006E-C92B-80F3CAEB6B7B}"/>
              </a:ext>
            </a:extLst>
          </p:cNvPr>
          <p:cNvSpPr txBox="1"/>
          <p:nvPr/>
        </p:nvSpPr>
        <p:spPr>
          <a:xfrm>
            <a:off x="626164" y="1236950"/>
            <a:ext cx="70446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"Звездите, звездите над нас, управляват нашите условия"</a:t>
            </a:r>
            <a:br>
              <a:rPr lang="en-US" sz="2000" i="1" dirty="0"/>
            </a:br>
            <a:r>
              <a:rPr lang="en-US" sz="2000" dirty="0"/>
              <a:t>	- "Крал Лир" (Шекспир), IV действие, сцена 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Техническа статия, публикувана през </a:t>
            </a:r>
            <a:r>
              <a:rPr lang="en-US" sz="2000" dirty="0"/>
              <a:t>1957 г.</a:t>
            </a:r>
            <a:br>
              <a:rPr lang="en-US" sz="2000" dirty="0"/>
            </a:br>
            <a:r>
              <a:rPr lang="en-US" sz="2000" dirty="0"/>
              <a:t>"</a:t>
            </a:r>
            <a:r>
              <a:rPr lang="en-US" sz="2000" b="1" dirty="0"/>
              <a:t>Синтез на елементите в звездите" </a:t>
            </a:r>
            <a:r>
              <a:rPr lang="en-US" sz="2000" dirty="0"/>
              <a:t>от </a:t>
            </a:r>
            <a:r>
              <a:rPr lang="en-US" sz="2000" dirty="0" err="1"/>
              <a:t>Margaert </a:t>
            </a:r>
            <a:r>
              <a:rPr lang="en-US" sz="2000" dirty="0"/>
              <a:t>&amp; Geoffrey Burbidge, William Fowler &amp; Fred Hoyle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Обяснение на </a:t>
            </a:r>
            <a:r>
              <a:rPr lang="en-US" sz="2000" dirty="0" err="1"/>
              <a:t>образуването </a:t>
            </a:r>
            <a:r>
              <a:rPr lang="en-US" sz="2000" dirty="0"/>
              <a:t>на </a:t>
            </a:r>
            <a:r>
              <a:rPr lang="en-US" sz="2000" dirty="0" err="1"/>
              <a:t>елементите</a:t>
            </a:r>
            <a:r>
              <a:rPr lang="en-US" sz="2000" dirty="0"/>
              <a:t>: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Ядрен синтез </a:t>
            </a:r>
            <a:r>
              <a:rPr lang="en-US" sz="1800" dirty="0"/>
              <a:t>(</a:t>
            </a:r>
            <a:r>
              <a:rPr lang="en-US" sz="1800" dirty="0" err="1"/>
              <a:t>също и </a:t>
            </a:r>
            <a:r>
              <a:rPr lang="en-US" sz="1800" dirty="0"/>
              <a:t>3-алфа процес), както </a:t>
            </a:r>
            <a:r>
              <a:rPr lang="en-US" sz="1800" dirty="0" err="1"/>
              <a:t>и първите теории за нуклеосинтеза на висши елементи</a:t>
            </a:r>
            <a:endParaRPr lang="en-US" sz="1800" dirty="0"/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Обяснение </a:t>
            </a:r>
            <a:r>
              <a:rPr lang="en-US" sz="1800" dirty="0"/>
              <a:t>на </a:t>
            </a:r>
            <a:r>
              <a:rPr lang="en-US" sz="1800" dirty="0" err="1"/>
              <a:t>относителното изобилие на химичните елементи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/>
              <a:t>Фред Хойл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Критик </a:t>
            </a:r>
            <a:r>
              <a:rPr lang="en-US" sz="1800" dirty="0"/>
              <a:t>на </a:t>
            </a:r>
            <a:r>
              <a:rPr lang="en-US" sz="1800" dirty="0" err="1"/>
              <a:t>теорията за Големия взрив и създател на нейното </a:t>
            </a:r>
            <a:r>
              <a:rPr lang="en-US" sz="1800" dirty="0"/>
              <a:t>име 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Теория на </a:t>
            </a:r>
            <a:r>
              <a:rPr lang="en-US" sz="1800" dirty="0" err="1"/>
              <a:t>устойчивото състояние</a:t>
            </a:r>
          </a:p>
        </p:txBody>
      </p:sp>
      <p:pic>
        <p:nvPicPr>
          <p:cNvPr id="1026" name="Picture 2" descr="Fred Hoyle | Hachette UK">
            <a:extLst>
              <a:ext uri="{FF2B5EF4-FFF2-40B4-BE49-F238E27FC236}">
                <a16:creationId xmlns:a16="http://schemas.microsoft.com/office/drawing/2014/main" id="{2B09A0DC-1399-B39D-A39D-397BFEF8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41" y="1246224"/>
            <a:ext cx="3942464" cy="39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FD2199-FECD-6813-CA1B-8ACA740DC822}"/>
              </a:ext>
            </a:extLst>
          </p:cNvPr>
          <p:cNvSpPr txBox="1"/>
          <p:nvPr/>
        </p:nvSpPr>
        <p:spPr>
          <a:xfrm>
            <a:off x="7804741" y="5249330"/>
            <a:ext cx="3942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Фред </a:t>
            </a:r>
            <a:r>
              <a:rPr lang="de-DE" i="1" dirty="0" err="1"/>
              <a:t>Хойл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Hubble image of NGC 2174">
            <a:extLst>
              <a:ext uri="{FF2B5EF4-FFF2-40B4-BE49-F238E27FC236}">
                <a16:creationId xmlns:a16="http://schemas.microsoft.com/office/drawing/2014/main" id="{4EDB404A-4C6B-8A74-38F4-1119E3B4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2" y="0"/>
            <a:ext cx="6833958" cy="6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072DE-61FC-B4C6-B25F-B8689BC44038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8043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Част IV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Пръстови отпечатъци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на звездите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6729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naps image of space oddity">
            <a:extLst>
              <a:ext uri="{FF2B5EF4-FFF2-40B4-BE49-F238E27FC236}">
                <a16:creationId xmlns:a16="http://schemas.microsoft.com/office/drawing/2014/main" id="{862E8E2C-618F-3A88-7907-D5F115FF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95" y="-320322"/>
            <a:ext cx="5430611" cy="7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6188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Какво представлява ядрената астрофизика?</a:t>
            </a:r>
            <a:endParaRPr lang="de-DE" sz="3000" noProof="0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Ядрената астрофизика </a:t>
            </a:r>
            <a:r>
              <a:rPr lang="en-US" sz="2000" b="1" i="1" dirty="0">
                <a:solidFill>
                  <a:schemeClr val="tx1"/>
                </a:solidFill>
              </a:rPr>
              <a:t>изследва произхода на химичните елементи.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>
                <a:solidFill>
                  <a:schemeClr val="tx1"/>
                </a:solidFill>
              </a:rPr>
              <a:t>За да отговори на този въпрос, </a:t>
            </a:r>
            <a:r>
              <a:rPr lang="en-US" sz="2000" b="1" i="1" dirty="0" err="1">
                <a:solidFill>
                  <a:schemeClr val="tx1"/>
                </a:solidFill>
              </a:rPr>
              <a:t>ядрената астрофизика се </a:t>
            </a:r>
            <a:r>
              <a:rPr lang="en-US" sz="2000" b="1" i="1" dirty="0">
                <a:solidFill>
                  <a:schemeClr val="tx1"/>
                </a:solidFill>
              </a:rPr>
              <a:t>вглежда дълбоко във Вселената.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Мъглявината Орион, </a:t>
            </a:r>
            <a:r>
              <a:rPr lang="de-DE" i="1" dirty="0"/>
              <a:t>ЕКА/Hubble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548365" y="1643933"/>
            <a:ext cx="496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[21] </a:t>
            </a:r>
            <a:r>
              <a:rPr lang="de-DE" sz="2000" i="1" dirty="0" err="1"/>
              <a:t>Воорверп на Хани </a:t>
            </a:r>
            <a:r>
              <a:rPr lang="de-DE" sz="2000" i="1" dirty="0"/>
              <a:t>е единствената видима част от газов облак, който се простира около галактиката IC 2497 на разстояние 300 000 светлинни години. Обектът е видим, защото го осветява лъч от ядрото на галактиката. Този лъч произхожда от квазар, който вероятно е угаснал през последните 200 000 години. </a:t>
            </a:r>
            <a:r>
              <a:rPr lang="de-DE" sz="2000" i="1" dirty="0" err="1"/>
              <a:t>Воорверп на Хени </a:t>
            </a:r>
            <a:r>
              <a:rPr lang="de-DE" sz="2000" i="1" dirty="0"/>
              <a:t>е голям колкото Млечния път, а яркозеленият му цвят идва от нажежения кислород.</a:t>
            </a:r>
            <a:br>
              <a:rPr lang="de-DE" sz="2000" i="1" dirty="0"/>
            </a:br>
            <a:r>
              <a:rPr lang="de-DE" sz="2000" i="1" dirty="0">
                <a:hlinkClick r:id="rId3"/>
              </a:rPr>
              <a:t>Хъбъл/ЕСА, 2011 г.</a:t>
            </a:r>
            <a:endParaRPr lang="de-DE" sz="2000" i="1" dirty="0"/>
          </a:p>
        </p:txBody>
      </p:sp>
      <p:pic>
        <p:nvPicPr>
          <p:cNvPr id="2" name="Picture 2" descr="Hubble snaps image of space oddity">
            <a:extLst>
              <a:ext uri="{FF2B5EF4-FFF2-40B4-BE49-F238E27FC236}">
                <a16:creationId xmlns:a16="http://schemas.microsoft.com/office/drawing/2014/main" id="{578781BF-2E08-783E-04B5-371673D1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13" y="1030075"/>
            <a:ext cx="4045552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922975082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EE63F46-5939-CFA3-CCF6-DC3B775BF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75" y="970280"/>
            <a:ext cx="11423650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2453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Kopf mit Zahnrädern Silhouette">
            <a:extLst>
              <a:ext uri="{FF2B5EF4-FFF2-40B4-BE49-F238E27FC236}">
                <a16:creationId xmlns:a16="http://schemas.microsoft.com/office/drawing/2014/main" id="{C7ADFE61-0DAF-65AC-8A3E-8183BFD15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614" y="3549973"/>
            <a:ext cx="2327253" cy="232725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Въпрос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Как можем да научим повече за космоса?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226176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Въпрос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Как можем да научим повече за космоса?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DA04A7-C0D3-CBB6-C889-E6FC376C5340}"/>
              </a:ext>
            </a:extLst>
          </p:cNvPr>
          <p:cNvGrpSpPr/>
          <p:nvPr/>
        </p:nvGrpSpPr>
        <p:grpSpPr>
          <a:xfrm>
            <a:off x="6613331" y="3829709"/>
            <a:ext cx="4896453" cy="2025187"/>
            <a:chOff x="1398424" y="1360021"/>
            <a:chExt cx="3822162" cy="2523490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0A4F4C67-BC9C-AEC5-5463-50798743F90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Отговор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8" name="Rechteck: obere Ecken abgerundet 7">
              <a:extLst>
                <a:ext uri="{FF2B5EF4-FFF2-40B4-BE49-F238E27FC236}">
                  <a16:creationId xmlns:a16="http://schemas.microsoft.com/office/drawing/2014/main" id="{A82D649A-9A07-8D9E-1477-37D4B1F34803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b="1" dirty="0">
                  <a:solidFill>
                    <a:schemeClr val="tx1"/>
                  </a:solidFill>
                </a:rPr>
                <a:t>Светлина!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4419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Какво </a:t>
            </a:r>
            <a:r>
              <a:rPr lang="de-DE" sz="3600" cap="small" noProof="0" dirty="0" err="1"/>
              <a:t>е </a:t>
            </a:r>
            <a:r>
              <a:rPr lang="de-DE" sz="3600" b="1" cap="small" noProof="0" dirty="0"/>
              <a:t>светлина?</a:t>
            </a:r>
            <a:endParaRPr lang="de-DE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3974161784"/>
      </p:ext>
    </p:extLst>
  </p:cSld>
  <p:clrMapOvr>
    <a:masterClrMapping/>
  </p:clrMapOvr>
</p:sld>
</file>

<file path=ppt/slides/slide65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електромагнитна вълна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електрическо </a:t>
                </a:r>
                <a:r>
                  <a:rPr lang="de-DE" sz="2000" dirty="0">
                    <a:solidFill>
                      <a:srgbClr val="000000"/>
                    </a:solidFill>
                  </a:rPr>
                  <a:t>и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магнитно поле,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които осцилират перпендикулярно едно на друго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в пространството (във фаза)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Спредове в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със скоростта на светлината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във вакуум: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>
                <a:pPr marL="116586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xmlns:a="http://schemas.openxmlformats.org/drawingml/2006/main" lang="de-DE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num>
                      <m:den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𝛌</m:t>
                        </m:r>
                      </m:den>
                    </m:f>
                  </m:oMath>
                </a14:m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blipFill>
                <a:blip r:embed="rId2"/>
                <a:stretch>
                  <a:fillRect l="-1714" t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Светлината е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dirty="0">
                    <a:solidFill>
                      <a:schemeClr val="tx2"/>
                    </a:solidFill>
                  </a:rPr>
                  <a:t> ... Квантът на действие на Планк</a:t>
                </a:r>
                <a:br>
                  <a:rPr lang="de-DE" sz="1400" dirty="0">
                    <a:solidFill>
                      <a:schemeClr val="tx2"/>
                    </a:solidFill>
                  </a:rPr>
                </a:br>
                <a:endParaRPr lang="de-DE" sz="1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blipFill>
                <a:blip r:embed="rId4"/>
                <a:stretch>
                  <a:fillRect t="-2353" b="-47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7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електромагнитна вълна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електрическо </a:t>
                </a:r>
                <a:r>
                  <a:rPr lang="de-DE" sz="2000" dirty="0">
                    <a:solidFill>
                      <a:srgbClr val="000000"/>
                    </a:solidFill>
                  </a:rPr>
                  <a:t>и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магнитно поле,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които осцилират перпендикулярно едно на друго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в пространството (във фаза)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Спредове в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със скоростта на светлината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във вакуум: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Общи положения: </a:t>
                </a: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blipFill>
                <a:blip r:embed="rId2"/>
                <a:stretch>
                  <a:fillRect l="-1714" t="-11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Светлината е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i="1" dirty="0">
                    <a:solidFill>
                      <a:srgbClr val="000000"/>
                    </a:solidFill>
                  </a:rPr>
                  <a:t> ... константа на електрическото поле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константа на магнитното поле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проницаемост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диелектрична константа</a:t>
                </a: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blipFill>
                <a:blip r:embed="rId4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4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частица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електромагнитно излъчване, което се състои от 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осцилиращи енергийни кванти</a:t>
                </a:r>
              </a:p>
              <a:p xmlns:mc="http://schemas.openxmlformats.org/markup-compatibility/2006" xmlns:a14="http://schemas.microsoft.com/office/drawing/2010/main">
                <a:pPr marL="1108710" lvl="2" indent="-285750">
                  <a:buFont typeface="Arial" panose="020B0604020202020204" pitchFamily="34" charset="0"/>
                  <a:buChar char="•"/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Фотони 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i="1" dirty="0">
                    <a:solidFill>
                      <a:srgbClr val="000000"/>
                    </a:solidFill>
                  </a:rPr>
                  <a:t>Откриване: Фотоелектричен ефект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Фотоните носят "порции енергия".</a:t>
                </a:r>
                <a:br>
                  <a:rPr lang="de-DE" sz="2200" dirty="0">
                    <a:solidFill>
                      <a:srgbClr val="000000"/>
                    </a:solidFill>
                  </a:rPr>
                </a:br>
                <a:br>
                  <a:rPr lang="de-DE" sz="2200" dirty="0">
                    <a:solidFill>
                      <a:srgbClr val="000000"/>
                    </a:solidFill>
                  </a:rPr>
                </a:br>
                <a:r>
                  <a:rPr lang="de-DE" sz="2600" b="1" dirty="0">
                    <a:solidFill>
                      <a:srgbClr val="000000"/>
                    </a:solidFill>
                  </a:rPr>
                  <a:t> 	</a:t>
                </a:r>
                <a:endParaRPr lang="de-DE" sz="1800" b="1" dirty="0">
                  <a:solidFill>
                    <a:srgbClr val="000000"/>
                  </a:solidFill>
                </a:endParaRP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blipFill>
                <a:blip r:embed="rId2"/>
                <a:stretch>
                  <a:fillRect l="-1714" t="-1178" r="-1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Светлината е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/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600" i="1" dirty="0">
                    <a:solidFill>
                      <a:schemeClr val="tx2"/>
                    </a:solidFill>
                  </a:rPr>
                  <a:t> ... Квантът на действие на Планк</a:t>
                </a:r>
                <a:br>
                  <a:rPr lang="de-DE" sz="1600" i="1" dirty="0">
                    <a:solidFill>
                      <a:schemeClr val="tx2"/>
                    </a:solidFill>
                  </a:rPr>
                </a:br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blipFill>
                <a:blip r:embed="rId4"/>
                <a:stretch>
                  <a:fillRect t="-3125" b="-5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Какъв </a:t>
            </a:r>
            <a:r>
              <a:rPr lang="de-DE" sz="3600" b="1" cap="small" noProof="0" dirty="0"/>
              <a:t>цвят </a:t>
            </a:r>
            <a:r>
              <a:rPr lang="de-DE" sz="3600" cap="small" noProof="0" dirty="0"/>
              <a:t>е </a:t>
            </a:r>
            <a:r>
              <a:rPr lang="de-DE" sz="3600" b="1" cap="small" noProof="0" dirty="0"/>
              <a:t>звездата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18038"/>
      </p:ext>
    </p:extLst>
  </p:cSld>
  <p:clrMapOvr>
    <a:masterClrMapping/>
  </p:clrMapOvr>
</p:sld>
</file>

<file path=ppt/slides/slide69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Светлината е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Übersicht mit sichtbarem Spektrum im Detail">
            <a:extLst>
              <a:ext uri="{FF2B5EF4-FFF2-40B4-BE49-F238E27FC236}">
                <a16:creationId xmlns:a16="http://schemas.microsoft.com/office/drawing/2014/main" id="{DD62D95C-C635-00C1-3578-2636AABD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398472"/>
            <a:ext cx="10536455" cy="32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4FADF4-AB29-CDB4-5613-8F8AE434D5B5}"/>
              </a:ext>
            </a:extLst>
          </p:cNvPr>
          <p:cNvGrpSpPr/>
          <p:nvPr/>
        </p:nvGrpSpPr>
        <p:grpSpPr>
          <a:xfrm>
            <a:off x="3592629" y="4758644"/>
            <a:ext cx="5006742" cy="1157422"/>
            <a:chOff x="3501991" y="4720144"/>
            <a:chExt cx="5006742" cy="115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/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de-DE" sz="2800" b="1" dirty="0"/>
                    <a:t>  </a:t>
                  </a:r>
                  <a14:m>
                    <m:oMath xmlns:m="http://schemas.openxmlformats.org/officeDocument/2006/math"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de-DE" sz="2800" b="1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a14:m>
                  <a:endParaRPr lang="de-DE" sz="2800" b="1" dirty="0"/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/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 xmlns:mc="http://schemas.openxmlformats.org/markup-compatibility/2006" xmlns:a14="http://schemas.microsoft.com/office/drawing/2010/main">
                  <a:r>
                    <a:rPr lang="de-DE" sz="1800" i="1" dirty="0">
                      <a:solidFill>
                        <a:schemeClr val="tx2"/>
                      </a:solidFill>
                    </a:rPr>
                    <a:t> ... скоростта на светлината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дължина на вълната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честота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661" t="-3974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406935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2798B-FCFE-F902-0FA1-AF5854D9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3804"/>
      </p:ext>
    </p:extLst>
  </p:cSld>
  <p:clrMapOvr>
    <a:masterClrMapping/>
  </p:clrMapOvr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2186D20-422B-F32E-251F-3DEDBF47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41475"/>
            <a:ext cx="12192000" cy="3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6CE08B-FFD1-584D-CAFB-5BD9343FEA75}"/>
              </a:ext>
            </a:extLst>
          </p:cNvPr>
          <p:cNvSpPr txBox="1"/>
          <p:nvPr/>
        </p:nvSpPr>
        <p:spPr>
          <a:xfrm>
            <a:off x="4262717" y="4975412"/>
            <a:ext cx="36665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Дължина на вълната </a:t>
            </a:r>
            <a:r>
              <a:rPr lang="de-DE" b="1" dirty="0"/>
              <a:t>[</a:t>
            </a:r>
            <a:r>
              <a:rPr lang="de-DE" b="1" dirty="0" err="1"/>
              <a:t>nm</a:t>
            </a:r>
            <a:r>
              <a:rPr lang="de-DE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2815757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Анализ на данните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556213"/>
            <a:ext cx="6356352" cy="3637770"/>
            <a:chOff x="1398424" y="1360021"/>
            <a:chExt cx="3822162" cy="363777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Задача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312469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600" dirty="0" err="1">
                  <a:solidFill>
                    <a:schemeClr val="tx1"/>
                  </a:solidFill>
                </a:rPr>
                <a:t>Анализирайте </a:t>
              </a:r>
              <a:r>
                <a:rPr lang="en-US" sz="2600" dirty="0" err="1">
                  <a:solidFill>
                    <a:schemeClr val="tx1"/>
                  </a:solidFill>
                </a:rPr>
                <a:t>спектрите </a:t>
              </a:r>
              <a:r>
                <a:rPr lang="en-US" sz="2600" dirty="0">
                  <a:solidFill>
                    <a:schemeClr val="tx1"/>
                  </a:solidFill>
                </a:rPr>
                <a:t>на </a:t>
              </a:r>
              <a:r>
                <a:rPr lang="en-US" sz="2600" dirty="0" err="1">
                  <a:solidFill>
                    <a:schemeClr val="tx1"/>
                  </a:solidFill>
                </a:rPr>
                <a:t>звездите </a:t>
              </a:r>
              <a:r>
                <a:rPr lang="en-US" sz="2600" dirty="0">
                  <a:solidFill>
                    <a:schemeClr val="tx1"/>
                  </a:solidFill>
                </a:rPr>
                <a:t>и </a:t>
              </a:r>
              <a:r>
                <a:rPr lang="en-US" sz="2600" dirty="0" err="1">
                  <a:solidFill>
                    <a:schemeClr val="tx1"/>
                  </a:solidFill>
                </a:rPr>
                <a:t>измервайте </a:t>
              </a:r>
              <a:r>
                <a:rPr lang="en-US" sz="2600" dirty="0" err="1">
                  <a:solidFill>
                    <a:schemeClr val="tx1"/>
                  </a:solidFill>
                </a:rPr>
                <a:t>съдържанието на елементите</a:t>
              </a:r>
              <a:r>
                <a:rPr lang="en-US" sz="2600" dirty="0">
                  <a:solidFill>
                    <a:schemeClr val="tx1"/>
                  </a:solidFill>
                </a:rPr>
                <a:t>. За </a:t>
              </a:r>
              <a:r>
                <a:rPr lang="en-US" sz="2600" dirty="0" err="1">
                  <a:solidFill>
                    <a:schemeClr val="tx1"/>
                  </a:solidFill>
                </a:rPr>
                <a:t>да направите това, изпълнете </a:t>
              </a:r>
              <a:r>
                <a:rPr lang="en-US" sz="2600" dirty="0" err="1">
                  <a:solidFill>
                    <a:schemeClr val="tx1"/>
                  </a:solidFill>
                </a:rPr>
                <a:t>задачите </a:t>
              </a:r>
              <a:r>
                <a:rPr lang="en-US" sz="2600" dirty="0">
                  <a:solidFill>
                    <a:schemeClr val="tx1"/>
                  </a:solidFill>
                </a:rPr>
                <a:t>в 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 3.1 Работен лист за анализ на данни</a:t>
              </a:r>
              <a:br>
                <a:rPr lang="de-DE" sz="2600" b="1" dirty="0">
                  <a:solidFill>
                    <a:schemeClr val="tx1"/>
                  </a:solidFill>
                </a:rPr>
              </a:br>
              <a:r>
                <a:rPr lang="de-DE" sz="2600" dirty="0">
                  <a:solidFill>
                    <a:schemeClr val="tx1"/>
                  </a:solidFill>
                </a:rPr>
                <a:t>като използвате онлайн инструмент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3.2 </a:t>
              </a:r>
              <a:r>
                <a:rPr lang="de-DE" sz="2600" b="1" dirty="0" err="1">
                  <a:solidFill>
                    <a:schemeClr val="tx1"/>
                  </a:solidFill>
                </a:rPr>
                <a:t>WebSME</a:t>
              </a:r>
              <a:endParaRPr lang="en-GB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613540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Металичност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328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Металичност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4DE3155-4A25-CFCE-4319-C17099820EB4}"/>
              </a:ext>
            </a:extLst>
          </p:cNvPr>
          <p:cNvSpPr/>
          <p:nvPr/>
        </p:nvSpPr>
        <p:spPr>
          <a:xfrm>
            <a:off x="2275839" y="1828801"/>
            <a:ext cx="7647093" cy="4003039"/>
          </a:xfrm>
          <a:prstGeom prst="roundRect">
            <a:avLst>
              <a:gd name="adj" fmla="val 134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0000"/>
                </a:solidFill>
              </a:rPr>
              <a:t>Метали</a:t>
            </a:r>
          </a:p>
        </p:txBody>
      </p:sp>
    </p:spTree>
    <p:extLst>
      <p:ext uri="{BB962C8B-B14F-4D97-AF65-F5344CB8AC3E}">
        <p14:creationId xmlns:p14="http://schemas.microsoft.com/office/powerpoint/2010/main" val="2038209401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zwüste in der Provinz Jujuy (Argentinien).">
            <a:extLst>
              <a:ext uri="{FF2B5EF4-FFF2-40B4-BE49-F238E27FC236}">
                <a16:creationId xmlns:a16="http://schemas.microsoft.com/office/drawing/2014/main" id="{8E4090EB-9832-D358-D5A1-75F0AC8E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119" y="947420"/>
            <a:ext cx="7294881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Литият </a:t>
            </a:r>
            <a:r>
              <a:rPr lang="en-US" sz="2000" b="1" dirty="0" err="1">
                <a:solidFill>
                  <a:srgbClr val="000000"/>
                </a:solidFill>
              </a:rPr>
              <a:t>е рядък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Изобилието на литий се дължи главно на първичната нуклеосинтеза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Моделът на Големия взрив предсказва по-голямо количество литий, отколкото е измерено в космоса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8980"/>
      </p:ext>
    </p:extLst>
  </p:cSld>
  <p:clrMapOvr>
    <a:masterClrMapping/>
  </p:clrMapOvr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Литият </a:t>
            </a:r>
            <a:r>
              <a:rPr lang="en-US" sz="2000" b="1" dirty="0" err="1">
                <a:solidFill>
                  <a:srgbClr val="000000"/>
                </a:solidFill>
              </a:rPr>
              <a:t>е рядък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Изобилието на литий се дължи главно на първичната нуклеосинтеза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Моделът на Големия взрив предсказва по-голямо количество литий, отколкото е измерено в космоса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</a:rPr>
              <a:t>Проблемът с първичния литий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Атомна дифузия?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00"/>
                </a:solidFill>
              </a:rPr>
              <a:t>Процеси на спалация</a:t>
            </a:r>
            <a:r>
              <a:rPr lang="de-DE" sz="2000" dirty="0">
                <a:solidFill>
                  <a:srgbClr val="000000"/>
                </a:solidFill>
              </a:rPr>
              <a:t>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Ядрените реакции са определени неточно?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Теорията за Големия взрив е погрешна?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E0B526-5ABB-E766-3147-74E1AB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503" y="947420"/>
            <a:ext cx="5626112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Честота на 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762"/>
      </p:ext>
    </p:extLst>
  </p:cSld>
  <p:clrMapOvr>
    <a:masterClrMapping/>
  </p:clrMapOvr>
</p:sld>
</file>

<file path=ppt/slides/slide7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12808"/>
      </p:ext>
    </p:extLst>
  </p:cSld>
  <p:clrMapOvr>
    <a:masterClrMapping/>
  </p:clrMapOvr>
</p:sld>
</file>

<file path=ppt/slides/slide7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Q">
            <a:extLst>
              <a:ext uri="{FF2B5EF4-FFF2-40B4-BE49-F238E27FC236}">
                <a16:creationId xmlns:a16="http://schemas.microsoft.com/office/drawing/2014/main" id="{667FD879-81F6-9055-1037-9964A3524B2E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Защо литият е толкова рядък?</a:t>
            </a:r>
          </a:p>
        </p:txBody>
      </p:sp>
      <p:sp>
        <p:nvSpPr>
          <p:cNvPr id="36" name="2Q">
            <a:extLst>
              <a:ext uri="{FF2B5EF4-FFF2-40B4-BE49-F238E27FC236}">
                <a16:creationId xmlns:a16="http://schemas.microsoft.com/office/drawing/2014/main" id="{8E804148-6ABF-7368-35B9-200FBD9D0D41}"/>
              </a:ext>
            </a:extLst>
          </p:cNvPr>
          <p:cNvSpPr/>
          <p:nvPr/>
        </p:nvSpPr>
        <p:spPr>
          <a:xfrm>
            <a:off x="44964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Защо се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въртят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звездите?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3Q">
            <a:extLst>
              <a:ext uri="{FF2B5EF4-FFF2-40B4-BE49-F238E27FC236}">
                <a16:creationId xmlns:a16="http://schemas.microsoft.com/office/drawing/2014/main" id="{310337EE-697B-A6A0-0C9A-19B441F723B5}"/>
              </a:ext>
            </a:extLst>
          </p:cNvPr>
          <p:cNvSpPr/>
          <p:nvPr/>
        </p:nvSpPr>
        <p:spPr>
          <a:xfrm>
            <a:off x="74520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lvl="0" algn="ctr" defTabSz="914400">
              <a:defRPr/>
            </a:pP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Кои нуклиди са възникнали непосредствено след 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Големия взрив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de-DE" sz="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4Q">
            <a:extLst>
              <a:ext uri="{FF2B5EF4-FFF2-40B4-BE49-F238E27FC236}">
                <a16:creationId xmlns:a16="http://schemas.microsoft.com/office/drawing/2014/main" id="{55FB3A6E-D591-B182-1275-EF7672EFB3D8}"/>
              </a:ext>
            </a:extLst>
          </p:cNvPr>
          <p:cNvSpPr/>
          <p:nvPr/>
        </p:nvSpPr>
        <p:spPr>
          <a:xfrm>
            <a:off x="15408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Защо ядрото на Земята е съставено предимно от никел и желязо?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3" name="5Q">
            <a:extLst>
              <a:ext uri="{FF2B5EF4-FFF2-40B4-BE49-F238E27FC236}">
                <a16:creationId xmlns:a16="http://schemas.microsoft.com/office/drawing/2014/main" id="{098DEE00-6D03-8EE9-BC0B-82DA8A150757}"/>
              </a:ext>
            </a:extLst>
          </p:cNvPr>
          <p:cNvSpPr/>
          <p:nvPr/>
        </p:nvSpPr>
        <p:spPr>
          <a:xfrm>
            <a:off x="44964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Защо спектрите на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звездите имат абсорбционни линии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5" name="6Q">
            <a:extLst>
              <a:ext uri="{FF2B5EF4-FFF2-40B4-BE49-F238E27FC236}">
                <a16:creationId xmlns:a16="http://schemas.microsoft.com/office/drawing/2014/main" id="{56AACE6F-5B27-F2DB-3130-3A402167F24C}"/>
              </a:ext>
            </a:extLst>
          </p:cNvPr>
          <p:cNvSpPr/>
          <p:nvPr/>
        </p:nvSpPr>
        <p:spPr>
          <a:xfrm>
            <a:off x="74520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Как протича разширяването на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Вселената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7" name="7Q">
            <a:extLst>
              <a:ext uri="{FF2B5EF4-FFF2-40B4-BE49-F238E27FC236}">
                <a16:creationId xmlns:a16="http://schemas.microsoft.com/office/drawing/2014/main" id="{8FC3F33C-52A6-DD55-88C8-10135D7F4380}"/>
              </a:ext>
            </a:extLst>
          </p:cNvPr>
          <p:cNvSpPr/>
          <p:nvPr/>
        </p:nvSpPr>
        <p:spPr>
          <a:xfrm>
            <a:off x="15408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Защо изобщо съществува радиоактивност?</a:t>
            </a:r>
          </a:p>
        </p:txBody>
      </p:sp>
      <p:sp>
        <p:nvSpPr>
          <p:cNvPr id="49" name="8Q">
            <a:extLst>
              <a:ext uri="{FF2B5EF4-FFF2-40B4-BE49-F238E27FC236}">
                <a16:creationId xmlns:a16="http://schemas.microsoft.com/office/drawing/2014/main" id="{3E3993B7-875F-9846-D9D7-E935E20AAEE6}"/>
              </a:ext>
            </a:extLst>
          </p:cNvPr>
          <p:cNvSpPr/>
          <p:nvPr/>
        </p:nvSpPr>
        <p:spPr>
          <a:xfrm>
            <a:off x="44964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Какво е звезда?</a:t>
            </a:r>
          </a:p>
        </p:txBody>
      </p:sp>
      <p:sp>
        <p:nvSpPr>
          <p:cNvPr id="51" name="9Q">
            <a:extLst>
              <a:ext uri="{FF2B5EF4-FFF2-40B4-BE49-F238E27FC236}">
                <a16:creationId xmlns:a16="http://schemas.microsoft.com/office/drawing/2014/main" id="{3821E413-A977-9677-8333-EE0659B2AF33}"/>
              </a:ext>
            </a:extLst>
          </p:cNvPr>
          <p:cNvSpPr/>
          <p:nvPr/>
        </p:nvSpPr>
        <p:spPr>
          <a:xfrm>
            <a:off x="74520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Какво се е случило преди Големия взрив?</a:t>
            </a:r>
          </a:p>
        </p:txBody>
      </p:sp>
      <p:sp>
        <p:nvSpPr>
          <p:cNvPr id="52" name="9P">
            <a:extLst>
              <a:ext uri="{FF2B5EF4-FFF2-40B4-BE49-F238E27FC236}">
                <a16:creationId xmlns:a16="http://schemas.microsoft.com/office/drawing/2014/main" id="{8A83A85F-D96D-50FF-F6A4-28E25DDB56F9}"/>
              </a:ext>
            </a:extLst>
          </p:cNvPr>
          <p:cNvSpPr/>
          <p:nvPr/>
        </p:nvSpPr>
        <p:spPr>
          <a:xfrm>
            <a:off x="74533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34" name="1P">
            <a:extLst>
              <a:ext uri="{FF2B5EF4-FFF2-40B4-BE49-F238E27FC236}">
                <a16:creationId xmlns:a16="http://schemas.microsoft.com/office/drawing/2014/main" id="{BBE2FBC5-D22E-BAAA-0FBE-00857401B5E2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7" name="2P">
            <a:extLst>
              <a:ext uri="{FF2B5EF4-FFF2-40B4-BE49-F238E27FC236}">
                <a16:creationId xmlns:a16="http://schemas.microsoft.com/office/drawing/2014/main" id="{0DB4C088-9CEC-89B1-A1B8-61F0521BA7BC}"/>
              </a:ext>
            </a:extLst>
          </p:cNvPr>
          <p:cNvSpPr/>
          <p:nvPr/>
        </p:nvSpPr>
        <p:spPr>
          <a:xfrm>
            <a:off x="4497175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9" name="3P">
            <a:extLst>
              <a:ext uri="{FF2B5EF4-FFF2-40B4-BE49-F238E27FC236}">
                <a16:creationId xmlns:a16="http://schemas.microsoft.com/office/drawing/2014/main" id="{7E79329D-9FFB-448B-2E64-482F1586ABD6}"/>
              </a:ext>
            </a:extLst>
          </p:cNvPr>
          <p:cNvSpPr/>
          <p:nvPr/>
        </p:nvSpPr>
        <p:spPr>
          <a:xfrm>
            <a:off x="7452000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42" name="4P">
            <a:extLst>
              <a:ext uri="{FF2B5EF4-FFF2-40B4-BE49-F238E27FC236}">
                <a16:creationId xmlns:a16="http://schemas.microsoft.com/office/drawing/2014/main" id="{7DFFE68B-B777-C295-AE4B-ABBE92EA49F7}"/>
              </a:ext>
            </a:extLst>
          </p:cNvPr>
          <p:cNvSpPr/>
          <p:nvPr/>
        </p:nvSpPr>
        <p:spPr>
          <a:xfrm>
            <a:off x="1539134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4" name="5P">
            <a:extLst>
              <a:ext uri="{FF2B5EF4-FFF2-40B4-BE49-F238E27FC236}">
                <a16:creationId xmlns:a16="http://schemas.microsoft.com/office/drawing/2014/main" id="{77E56693-6CB2-2ED8-A43B-2A57D86DACB7}"/>
              </a:ext>
            </a:extLst>
          </p:cNvPr>
          <p:cNvSpPr/>
          <p:nvPr/>
        </p:nvSpPr>
        <p:spPr>
          <a:xfrm>
            <a:off x="44971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6" name="6P">
            <a:extLst>
              <a:ext uri="{FF2B5EF4-FFF2-40B4-BE49-F238E27FC236}">
                <a16:creationId xmlns:a16="http://schemas.microsoft.com/office/drawing/2014/main" id="{B5015528-12A5-3DE8-6536-5690FC5AE046}"/>
              </a:ext>
            </a:extLst>
          </p:cNvPr>
          <p:cNvSpPr/>
          <p:nvPr/>
        </p:nvSpPr>
        <p:spPr>
          <a:xfrm>
            <a:off x="74533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8" name="7P">
            <a:extLst>
              <a:ext uri="{FF2B5EF4-FFF2-40B4-BE49-F238E27FC236}">
                <a16:creationId xmlns:a16="http://schemas.microsoft.com/office/drawing/2014/main" id="{30EE7578-22B0-6B4F-A671-9F851D95D21A}"/>
              </a:ext>
            </a:extLst>
          </p:cNvPr>
          <p:cNvSpPr/>
          <p:nvPr/>
        </p:nvSpPr>
        <p:spPr>
          <a:xfrm>
            <a:off x="1539134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50" name="8P">
            <a:extLst>
              <a:ext uri="{FF2B5EF4-FFF2-40B4-BE49-F238E27FC236}">
                <a16:creationId xmlns:a16="http://schemas.microsoft.com/office/drawing/2014/main" id="{A87D8681-8408-7487-9F5A-B819DA13BC9C}"/>
              </a:ext>
            </a:extLst>
          </p:cNvPr>
          <p:cNvSpPr/>
          <p:nvPr/>
        </p:nvSpPr>
        <p:spPr>
          <a:xfrm>
            <a:off x="44971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7" name="Star">
            <a:extLst>
              <a:ext uri="{FF2B5EF4-FFF2-40B4-BE49-F238E27FC236}">
                <a16:creationId xmlns:a16="http://schemas.microsoft.com/office/drawing/2014/main" id="{9348AF2E-3F19-EC6B-B650-B213FAB5D3E1}"/>
              </a:ext>
            </a:extLst>
          </p:cNvPr>
          <p:cNvSpPr/>
          <p:nvPr/>
        </p:nvSpPr>
        <p:spPr>
          <a:xfrm>
            <a:off x="44964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Звезди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Uni">
            <a:extLst>
              <a:ext uri="{FF2B5EF4-FFF2-40B4-BE49-F238E27FC236}">
                <a16:creationId xmlns:a16="http://schemas.microsoft.com/office/drawing/2014/main" id="{62D46386-3950-959B-99B4-9EB248C3220E}"/>
              </a:ext>
            </a:extLst>
          </p:cNvPr>
          <p:cNvSpPr/>
          <p:nvPr/>
        </p:nvSpPr>
        <p:spPr>
          <a:xfrm>
            <a:off x="74520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Cosmos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Nuc">
            <a:extLst>
              <a:ext uri="{FF2B5EF4-FFF2-40B4-BE49-F238E27FC236}">
                <a16:creationId xmlns:a16="http://schemas.microsoft.com/office/drawing/2014/main" id="{5E903302-0D05-304B-BC03-F59207C74745}"/>
              </a:ext>
            </a:extLst>
          </p:cNvPr>
          <p:cNvSpPr/>
          <p:nvPr/>
        </p:nvSpPr>
        <p:spPr>
          <a:xfrm>
            <a:off x="1537624" y="760836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Нуклиди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Bar">
            <a:extLst>
              <a:ext uri="{FF2B5EF4-FFF2-40B4-BE49-F238E27FC236}">
                <a16:creationId xmlns:a16="http://schemas.microsoft.com/office/drawing/2014/main" id="{23CB0FDB-701F-D7F5-829B-A2EA6B739635}"/>
              </a:ext>
            </a:extLst>
          </p:cNvPr>
          <p:cNvSpPr/>
          <p:nvPr/>
        </p:nvSpPr>
        <p:spPr>
          <a:xfrm>
            <a:off x="1500186" y="1743075"/>
            <a:ext cx="8869364" cy="102658"/>
          </a:xfrm>
          <a:prstGeom prst="rect">
            <a:avLst/>
          </a:prstGeom>
          <a:solidFill>
            <a:srgbClr val="17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6" grpId="0" animBg="1"/>
      <p:bldP spid="36" grpId="1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34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84611C-42BF-FC26-9C5A-1C6CED94E4E8}"/>
              </a:ext>
            </a:extLst>
          </p:cNvPr>
          <p:cNvSpPr txBox="1"/>
          <p:nvPr/>
        </p:nvSpPr>
        <p:spPr>
          <a:xfrm>
            <a:off x="1122892" y="643467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Astro-Jeopardy: Списък на всички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въпроси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тази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страница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ще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бъде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изтрита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по-късно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de-DE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Нуклиди</a:t>
            </a: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Защо литият е толкова рядък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Защо ядрото на Земята е изградено предимно от никел и желязо?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Защо изобщо съществува радиоактивност?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Звезди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Защо звездите се въртят?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Защо в спектрите на звездите има линии на поглъщане?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Какво е звезда?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Cosmos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Кои химични елементи са създадени непосредствено след Големия взрив?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Как се случва разширяването на Вселената?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Какво се е случило преди Големия взрив?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165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Какво е</a:t>
            </a:r>
            <a:br>
              <a:rPr lang="de-DE" sz="3600" cap="small" noProof="0" dirty="0"/>
            </a:br>
            <a:r>
              <a:rPr lang="de-DE" sz="3600" b="1" cap="small" noProof="0" dirty="0"/>
              <a:t>химичен елемент</a:t>
            </a:r>
            <a:r>
              <a:rPr lang="de-DE" sz="3600" cap="small" noProof="0" dirty="0"/>
              <a:t>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Мозъчна атака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Задача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Отворете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дъска за мозъчна атака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Обсъдете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отговорите си от самото начало.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Бихте ли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отговорили на някои от въпросите по различен начин сега?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Ядрената астрофизика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представлява сложно взаимодействие между експерименти в областта на ядрената физика, модели на звезди, астрономически наблюдения и др.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Химичните елементи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се създават в процесите, които движат цялата ни вселена.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Изобилието на химичните елементи е индикатор за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космическата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еволюция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 помощта на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ядрената астрофизика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се опитваме да реконструираме историята и развитието на нашата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Вселена.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Резюме</a:t>
            </a:r>
            <a:endParaRPr lang="de-DE" sz="3000" noProof="0" dirty="0"/>
          </a:p>
        </p:txBody>
      </p:sp>
    </p:spTree>
    <p:extLst>
      <p:ext uri="{BB962C8B-B14F-4D97-AF65-F5344CB8AC3E}">
        <p14:creationId xmlns:p14="http://schemas.microsoft.com/office/powerpoint/2010/main" val="3594334632"/>
      </p:ext>
    </p:extLst>
  </p:cSld>
  <p:clrMapOvr>
    <a:masterClrMapping/>
  </p:clrMapOvr>
</p:sld>
</file>

<file path=ppt/slides/slide8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Изобилие на </a:t>
            </a:r>
            <a:r>
              <a:rPr lang="de-DE" sz="3600" noProof="0" dirty="0"/>
              <a:t>химичните елементи (</a:t>
            </a:r>
            <a:r>
              <a:rPr lang="de-DE" sz="2400" noProof="0" dirty="0"/>
              <a:t>Слънчева система)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7600"/>
      </p:ext>
    </p:extLst>
  </p:cSld>
  <p:clrMapOvr>
    <a:masterClrMapping/>
  </p:clrMapOvr>
</p:sld>
</file>

<file path=ppt/slides/slide8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24264365-DF50-97E0-5D3D-0DAC2D7E77B9}"/>
              </a:ext>
            </a:extLst>
          </p:cNvPr>
          <p:cNvSpPr/>
          <p:nvPr/>
        </p:nvSpPr>
        <p:spPr>
          <a:xfrm>
            <a:off x="4362845" y="1281789"/>
            <a:ext cx="3466310" cy="235330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2400" b="1" cap="small" dirty="0" err="1">
                <a:solidFill>
                  <a:schemeClr val="bg1"/>
                </a:solidFill>
              </a:rPr>
              <a:t>Ядрена астрофизика</a:t>
            </a:r>
            <a:endParaRPr lang="en-US" sz="2400" b="1" cap="small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B84B-EDA0-F6F9-53AD-D637301C3067}"/>
              </a:ext>
            </a:extLst>
          </p:cNvPr>
          <p:cNvSpPr/>
          <p:nvPr/>
        </p:nvSpPr>
        <p:spPr>
          <a:xfrm>
            <a:off x="4563532" y="1780117"/>
            <a:ext cx="3064933" cy="17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Ядрена астрофизика</a:t>
            </a:r>
            <a:endParaRPr lang="de-DE" sz="3000" noProof="0" dirty="0"/>
          </a:p>
        </p:txBody>
      </p:sp>
      <p:sp>
        <p:nvSpPr>
          <p:cNvPr id="3" name="Rechteck 8">
            <a:extLst>
              <a:ext uri="{FF2B5EF4-FFF2-40B4-BE49-F238E27FC236}">
                <a16:creationId xmlns:a16="http://schemas.microsoft.com/office/drawing/2014/main" id="{AE80B339-2823-9938-39E8-CF939561EE15}"/>
              </a:ext>
            </a:extLst>
          </p:cNvPr>
          <p:cNvSpPr/>
          <p:nvPr/>
        </p:nvSpPr>
        <p:spPr>
          <a:xfrm>
            <a:off x="485975" y="1259801"/>
            <a:ext cx="3492478" cy="26038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Астрономическо наблюдение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110562BF-B5D0-453F-148C-A83E1D462BE5}"/>
              </a:ext>
            </a:extLst>
          </p:cNvPr>
          <p:cNvSpPr/>
          <p:nvPr/>
        </p:nvSpPr>
        <p:spPr>
          <a:xfrm>
            <a:off x="8228364" y="1236581"/>
            <a:ext cx="3492000" cy="2603897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</a:rPr>
              <a:t>Изчислително моделиране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F7DF4863-0863-3D59-E46C-D945D727C1DB}"/>
              </a:ext>
            </a:extLst>
          </p:cNvPr>
          <p:cNvSpPr/>
          <p:nvPr/>
        </p:nvSpPr>
        <p:spPr>
          <a:xfrm>
            <a:off x="4478865" y="3997640"/>
            <a:ext cx="3234268" cy="20818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Ядрени реакции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A1DDBD-B7DA-2A61-7613-2EFDABD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53" y="1664233"/>
            <a:ext cx="3416322" cy="20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nite und Dragon Ball: Hier findet ihr Kamehameha und Nimbuswolke">
            <a:extLst>
              <a:ext uri="{FF2B5EF4-FFF2-40B4-BE49-F238E27FC236}">
                <a16:creationId xmlns:a16="http://schemas.microsoft.com/office/drawing/2014/main" id="{D4E20E56-5DDA-D9A8-2E27-63692477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4341688"/>
            <a:ext cx="3064934" cy="17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de the Pain Harold&quot;: Wie ein Elektroingenieur aus Ungarn ...">
            <a:extLst>
              <a:ext uri="{FF2B5EF4-FFF2-40B4-BE49-F238E27FC236}">
                <a16:creationId xmlns:a16="http://schemas.microsoft.com/office/drawing/2014/main" id="{CC0DC9B8-3495-87A0-281F-9118EEA0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8" y="1610522"/>
            <a:ext cx="3188977" cy="21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 String Meme Generator - Imgflip">
            <a:extLst>
              <a:ext uri="{FF2B5EF4-FFF2-40B4-BE49-F238E27FC236}">
                <a16:creationId xmlns:a16="http://schemas.microsoft.com/office/drawing/2014/main" id="{CFA12DA0-AADF-8F27-FBA7-17A2956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3533" y="1780117"/>
            <a:ext cx="3064934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FEE234D-7322-12AB-9AA5-59F8A61F21AD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6095999" y="3635096"/>
            <a:ext cx="1" cy="362544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C755DA-889A-0B9D-E150-3B7BE010AE0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3978453" y="2458443"/>
            <a:ext cx="38439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4332907-7A77-7CCD-A45D-CCFBA3F5E331}"/>
              </a:ext>
            </a:extLst>
          </p:cNvPr>
          <p:cNvCxnSpPr>
            <a:cxnSpLocks/>
          </p:cNvCxnSpPr>
          <p:nvPr/>
        </p:nvCxnSpPr>
        <p:spPr>
          <a:xfrm flipH="1" flipV="1">
            <a:off x="7829155" y="2501346"/>
            <a:ext cx="384392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8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[26]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[25] </a:t>
              </a:r>
              <a:r>
                <a:rPr kumimoji="0" lang="de-DE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Звездна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галактика 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Много въпроси без отговор</a:t>
            </a:r>
            <a:endParaRPr lang="de-DE" sz="3000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[01] Стълбове на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сътворението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317289"/>
            <a:ext cx="48607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Как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се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създават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тежките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елементи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Как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еволюира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една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галактика?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Какво се случва в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неутронната звезда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 при сливането на неутронните звезди?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Какво можем да научим за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Големия взрив с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помощта на </a:t>
            </a:r>
            <a:r>
              <a:rPr lang="en-GB" sz="2000" dirty="0" err="1">
                <a:solidFill>
                  <a:srgbClr val="00305E"/>
                </a:solidFill>
                <a:latin typeface="Open Sans"/>
              </a:rPr>
              <a:t>ядрената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астрофизика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Днес ние само сме надраскали повърхността на света на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ядрената астрофизика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48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</a:b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Краят на едно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пътешествие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сред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стихиите</a:t>
            </a:r>
            <a:endParaRPr kumimoji="0" lang="de-DE" sz="36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25882"/>
            <a:ext cx="4884847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 err="1"/>
              <a:t>Аристотеловият космос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Геоцентричната идея за </a:t>
            </a:r>
            <a:r>
              <a:rPr lang="de-DE" sz="2000" dirty="0" err="1"/>
              <a:t>космоса с </a:t>
            </a:r>
            <a:r>
              <a:rPr lang="de-DE" sz="2000" dirty="0"/>
              <a:t>луковична кожа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Четирите земни елемента </a:t>
            </a:r>
            <a:r>
              <a:rPr lang="en-US" sz="2000" dirty="0"/>
              <a:t>образуват </a:t>
            </a:r>
            <a:r>
              <a:rPr lang="en-US" sz="2000" dirty="0" err="1"/>
              <a:t>материята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Петият </a:t>
            </a:r>
            <a:r>
              <a:rPr lang="en-US" sz="2000" dirty="0"/>
              <a:t>елемент </a:t>
            </a:r>
            <a:r>
              <a:rPr lang="en-US" sz="2000" b="1" dirty="0" err="1"/>
              <a:t>етер </a:t>
            </a:r>
            <a:r>
              <a:rPr lang="en-US" sz="2000" dirty="0" err="1"/>
              <a:t>изпълва </a:t>
            </a:r>
            <a:r>
              <a:rPr lang="en-US" sz="2000" dirty="0"/>
              <a:t>небето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Всяко вещество е съставено от елементи, а съставът определя свойствата на веществото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Всички небесни тела </a:t>
            </a:r>
            <a:r>
              <a:rPr lang="en-US" sz="2000" b="1" dirty="0"/>
              <a:t>се движат </a:t>
            </a:r>
            <a:r>
              <a:rPr lang="en-US" sz="2000" dirty="0"/>
              <a:t>сами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Първоначално движение, предизвикано от </a:t>
            </a:r>
            <a:r>
              <a:rPr lang="en-US" sz="1800" i="1" dirty="0"/>
              <a:t>неподвижен двигател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Елементи в древността (около 350 г. пр. Хр.)</a:t>
            </a:r>
            <a:endParaRPr lang="de-DE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[04] "</a:t>
            </a:r>
            <a:r>
              <a:rPr lang="fr-FR" i="1" dirty="0" err="1"/>
              <a:t>Сферата на </a:t>
            </a:r>
            <a:r>
              <a:rPr lang="fr-FR" i="1" dirty="0"/>
              <a:t>света", Оронс Файн, 1549 г.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4258</ap:Words>
  <ap:Application>Microsoft Office PowerPoint</ap:Application>
  <ap:PresentationFormat>Breitbild</ap:PresentationFormat>
  <ap:Paragraphs>542</ap:Paragraphs>
  <ap:Slides>85</ap:Slides>
  <ap:Notes>54</ap:Notes>
  <ap:HiddenSlides>0</ap:HiddenSlides>
  <ap:MMClips>0</ap:MMClips>
  <ap:ScaleCrop>false</ap:ScaleCrop>
  <ap:HeadingPairs>
    <vt:vector baseType="variant" size="6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85</vt:i4>
      </vt:variant>
    </vt:vector>
  </ap:HeadingPairs>
  <ap:TitlesOfParts>
    <vt:vector baseType="lpstr" size="97">
      <vt:lpstr>Open Sans</vt:lpstr>
      <vt:lpstr>Wingdings</vt:lpstr>
      <vt:lpstr>Cambria Math</vt:lpstr>
      <vt:lpstr>Calibri Light</vt:lpstr>
      <vt:lpstr>Symbol</vt:lpstr>
      <vt:lpstr>Arial</vt:lpstr>
      <vt:lpstr>Calibri</vt:lpstr>
      <vt:lpstr>Segoe UI Black</vt:lpstr>
      <vt:lpstr>TUD_2018_16zu9</vt:lpstr>
      <vt:lpstr>chapter</vt:lpstr>
      <vt:lpstr>Benutzerdefiniertes Design</vt:lpstr>
      <vt:lpstr>Office</vt:lpstr>
      <vt:lpstr>PowerPoint-Präsentation</vt:lpstr>
      <vt:lpstr>PowerPoint-Präsentation</vt:lpstr>
      <vt:lpstr>Time Schedule</vt:lpstr>
      <vt:lpstr>Brainstorming</vt:lpstr>
      <vt:lpstr>PowerPoint-Präsentation</vt:lpstr>
      <vt:lpstr>What is nuclear astrophysics?</vt:lpstr>
      <vt:lpstr>PowerPoint-Präsentation</vt:lpstr>
      <vt:lpstr>PowerPoint-Präsentation</vt:lpstr>
      <vt:lpstr>Elements in antiquity (ca. 350 BC)</vt:lpstr>
      <vt:lpstr>The periodic table of the elements</vt:lpstr>
      <vt:lpstr>Abundance of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The atomic nucleus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PowerPoint-Präsentation</vt:lpstr>
      <vt:lpstr>Nuclear reactions</vt:lpstr>
      <vt:lpstr>PowerPoint-Präsentation</vt:lpstr>
      <vt:lpstr>Formation of stars</vt:lpstr>
      <vt:lpstr>Birth of the sun</vt:lpstr>
      <vt:lpstr>Birth of the sun</vt:lpstr>
      <vt:lpstr>First nuclear fusion</vt:lpstr>
      <vt:lpstr>Yellow dwarf (Today)</vt:lpstr>
      <vt:lpstr>Nuclear fusion</vt:lpstr>
      <vt:lpstr>Transition phase</vt:lpstr>
      <vt:lpstr>Red giant</vt:lpstr>
      <vt:lpstr>Red giant</vt:lpstr>
      <vt:lpstr>Planetary nebula</vt:lpstr>
      <vt:lpstr>Planetary nebula</vt:lpstr>
      <vt:lpstr>White dwarf</vt:lpstr>
      <vt:lpstr>Development of stars</vt:lpstr>
      <vt:lpstr>Development of stars</vt:lpstr>
      <vt:lpstr>Abundance of the chemical elements (solar system)</vt:lpstr>
      <vt:lpstr>Abundance of chemical elements (solar system)</vt:lpstr>
      <vt:lpstr>Abundance of the chemical elements (solar system)</vt:lpstr>
      <vt:lpstr>Abundance of chemical elements (solar system)</vt:lpstr>
      <vt:lpstr>PowerPoint-Präsentation</vt:lpstr>
      <vt:lpstr>PowerPoint-Präsentation</vt:lpstr>
      <vt:lpstr>PowerPoint-Präsentation</vt:lpstr>
      <vt:lpstr>PowerPoint-Präsentation</vt:lpstr>
      <vt:lpstr>Nuclear reactions</vt:lpstr>
      <vt:lpstr>Nuclear reactions</vt:lpstr>
      <vt:lpstr>Nuclear reactions</vt:lpstr>
      <vt:lpstr>Nuclear reactions</vt:lpstr>
      <vt:lpstr>The Primordial Puzzle</vt:lpstr>
      <vt:lpstr>Nuclear reactions</vt:lpstr>
      <vt:lpstr>Solution: Primordial nucleosynthesis</vt:lpstr>
      <vt:lpstr>Primordial nucleosynthesis</vt:lpstr>
      <vt:lpstr>PowerPoint-Präsentation</vt:lpstr>
      <vt:lpstr>B²FH-Paper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Light is ...</vt:lpstr>
      <vt:lpstr>Light is ...</vt:lpstr>
      <vt:lpstr>Light is ...</vt:lpstr>
      <vt:lpstr>PowerPoint-Präsentation</vt:lpstr>
      <vt:lpstr>Light is ...</vt:lpstr>
      <vt:lpstr>PowerPoint-Präsentation</vt:lpstr>
      <vt:lpstr>Data analysis</vt:lpstr>
      <vt:lpstr>Metallicity</vt:lpstr>
      <vt:lpstr>Metallicity</vt:lpstr>
      <vt:lpstr>PowerPoint-Präsentation</vt:lpstr>
      <vt:lpstr>PowerPoint-Präsentation</vt:lpstr>
      <vt:lpstr>Frequency of chemical elements (solar system)</vt:lpstr>
      <vt:lpstr>PowerPoint-Präsentation</vt:lpstr>
      <vt:lpstr>PowerPoint-Präsentation</vt:lpstr>
      <vt:lpstr>PowerPoint-Präsentation</vt:lpstr>
      <vt:lpstr>Brainstorming</vt:lpstr>
      <vt:lpstr>Summary</vt:lpstr>
      <vt:lpstr>Abundance of the chemical elements (solar system)</vt:lpstr>
      <vt:lpstr>Nuclear astrophysics</vt:lpstr>
      <vt:lpstr>A lot of unanswered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keywords>docId:DD183A17FCA8C28AC1F2EFB1F2895065</keywords>
  <lastModifiedBy>Hannes Nitsche</lastModifiedBy>
  <revision>2802</revision>
  <dcterms:created xsi:type="dcterms:W3CDTF">2018-06-15T09:17:35.0000000Z</dcterms:created>
  <dcterms:modified xsi:type="dcterms:W3CDTF">2024-05-28T07:57:09.0000000Z</dcterms:modified>
</coreProperties>
</file>