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  <p:sldMasterId id="2147483917" r:id="rId2"/>
    <p:sldMasterId id="2147483907" r:id="rId3"/>
    <p:sldMasterId id="2147483921" r:id="rId4"/>
  </p:sldMasterIdLst>
  <p:notesMasterIdLst>
    <p:notesMasterId r:id="rId90"/>
  </p:notesMasterIdLst>
  <p:handoutMasterIdLst>
    <p:handoutMasterId r:id="rId91"/>
  </p:handoutMasterIdLst>
  <p:sldIdLst>
    <p:sldId id="400" r:id="rId5"/>
    <p:sldId id="256" r:id="rId6"/>
    <p:sldId id="600" r:id="rId7"/>
    <p:sldId id="648" r:id="rId8"/>
    <p:sldId id="361" r:id="rId9"/>
    <p:sldId id="362" r:id="rId10"/>
    <p:sldId id="636" r:id="rId11"/>
    <p:sldId id="482" r:id="rId12"/>
    <p:sldId id="484" r:id="rId13"/>
    <p:sldId id="343" r:id="rId14"/>
    <p:sldId id="372" r:id="rId15"/>
    <p:sldId id="500" r:id="rId16"/>
    <p:sldId id="404" r:id="rId17"/>
    <p:sldId id="529" r:id="rId18"/>
    <p:sldId id="376" r:id="rId19"/>
    <p:sldId id="407" r:id="rId20"/>
    <p:sldId id="408" r:id="rId21"/>
    <p:sldId id="409" r:id="rId22"/>
    <p:sldId id="489" r:id="rId23"/>
    <p:sldId id="411" r:id="rId24"/>
    <p:sldId id="406" r:id="rId25"/>
    <p:sldId id="415" r:id="rId26"/>
    <p:sldId id="378" r:id="rId27"/>
    <p:sldId id="420" r:id="rId28"/>
    <p:sldId id="532" r:id="rId29"/>
    <p:sldId id="422" r:id="rId30"/>
    <p:sldId id="620" r:id="rId31"/>
    <p:sldId id="621" r:id="rId32"/>
    <p:sldId id="622" r:id="rId33"/>
    <p:sldId id="612" r:id="rId34"/>
    <p:sldId id="570" r:id="rId35"/>
    <p:sldId id="613" r:id="rId36"/>
    <p:sldId id="623" r:id="rId37"/>
    <p:sldId id="624" r:id="rId38"/>
    <p:sldId id="625" r:id="rId39"/>
    <p:sldId id="428" r:id="rId40"/>
    <p:sldId id="618" r:id="rId41"/>
    <p:sldId id="427" r:id="rId42"/>
    <p:sldId id="426" r:id="rId43"/>
    <p:sldId id="440" r:id="rId44"/>
    <p:sldId id="516" r:id="rId45"/>
    <p:sldId id="517" r:id="rId46"/>
    <p:sldId id="607" r:id="rId47"/>
    <p:sldId id="642" r:id="rId48"/>
    <p:sldId id="639" r:id="rId49"/>
    <p:sldId id="641" r:id="rId50"/>
    <p:sldId id="606" r:id="rId51"/>
    <p:sldId id="572" r:id="rId52"/>
    <p:sldId id="573" r:id="rId53"/>
    <p:sldId id="574" r:id="rId54"/>
    <p:sldId id="575" r:id="rId55"/>
    <p:sldId id="578" r:id="rId56"/>
    <p:sldId id="577" r:id="rId57"/>
    <p:sldId id="610" r:id="rId58"/>
    <p:sldId id="644" r:id="rId59"/>
    <p:sldId id="609" r:id="rId60"/>
    <p:sldId id="504" r:id="rId61"/>
    <p:sldId id="595" r:id="rId62"/>
    <p:sldId id="597" r:id="rId63"/>
    <p:sldId id="583" r:id="rId64"/>
    <p:sldId id="584" r:id="rId65"/>
    <p:sldId id="585" r:id="rId66"/>
    <p:sldId id="586" r:id="rId67"/>
    <p:sldId id="598" r:id="rId68"/>
    <p:sldId id="643" r:id="rId69"/>
    <p:sldId id="588" r:id="rId70"/>
    <p:sldId id="591" r:id="rId71"/>
    <p:sldId id="599" r:id="rId72"/>
    <p:sldId id="589" r:id="rId73"/>
    <p:sldId id="601" r:id="rId74"/>
    <p:sldId id="646" r:id="rId75"/>
    <p:sldId id="637" r:id="rId76"/>
    <p:sldId id="638" r:id="rId77"/>
    <p:sldId id="614" r:id="rId78"/>
    <p:sldId id="647" r:id="rId79"/>
    <p:sldId id="640" r:id="rId80"/>
    <p:sldId id="257" r:id="rId81"/>
    <p:sldId id="626" r:id="rId82"/>
    <p:sldId id="258" r:id="rId83"/>
    <p:sldId id="550" r:id="rId84"/>
    <p:sldId id="566" r:id="rId85"/>
    <p:sldId id="611" r:id="rId86"/>
    <p:sldId id="567" r:id="rId87"/>
    <p:sldId id="552" r:id="rId88"/>
    <p:sldId id="543" r:id="rId89"/>
  </p:sldIdLst>
  <p:sldSz cx="12192000" cy="6858000"/>
  <p:notesSz cx="6858000" cy="9144000"/>
  <p:embeddedFontLst>
    <p:embeddedFont>
      <p:font typeface="Cambria Math" panose="02040503050406030204" pitchFamily="18" charset="0"/>
      <p:regular r:id="rId92"/>
    </p:embeddedFont>
    <p:embeddedFont>
      <p:font typeface="Open Sans" panose="020B0606030504020204" pitchFamily="34" charset="0"/>
      <p:regular r:id="rId93"/>
      <p:bold r:id="rId94"/>
      <p:italic r:id="rId95"/>
      <p:boldItalic r:id="rId96"/>
    </p:embeddedFont>
    <p:embeddedFont>
      <p:font typeface="Segoe UI Black" panose="020B0A02040204020203" pitchFamily="34" charset="0"/>
      <p:bold r:id="rId97"/>
      <p:boldItalic r:id="rId98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400"/>
            <p14:sldId id="256"/>
            <p14:sldId id="600"/>
            <p14:sldId id="648"/>
            <p14:sldId id="361"/>
            <p14:sldId id="362"/>
            <p14:sldId id="636"/>
            <p14:sldId id="482"/>
            <p14:sldId id="484"/>
            <p14:sldId id="343"/>
            <p14:sldId id="372"/>
            <p14:sldId id="500"/>
            <p14:sldId id="404"/>
            <p14:sldId id="529"/>
            <p14:sldId id="376"/>
            <p14:sldId id="407"/>
            <p14:sldId id="408"/>
            <p14:sldId id="409"/>
            <p14:sldId id="489"/>
            <p14:sldId id="411"/>
            <p14:sldId id="406"/>
            <p14:sldId id="415"/>
            <p14:sldId id="378"/>
            <p14:sldId id="420"/>
            <p14:sldId id="532"/>
            <p14:sldId id="422"/>
            <p14:sldId id="620"/>
            <p14:sldId id="621"/>
            <p14:sldId id="622"/>
            <p14:sldId id="612"/>
            <p14:sldId id="570"/>
            <p14:sldId id="613"/>
            <p14:sldId id="623"/>
            <p14:sldId id="624"/>
            <p14:sldId id="625"/>
            <p14:sldId id="428"/>
            <p14:sldId id="618"/>
            <p14:sldId id="427"/>
            <p14:sldId id="426"/>
            <p14:sldId id="440"/>
            <p14:sldId id="516"/>
            <p14:sldId id="517"/>
            <p14:sldId id="607"/>
            <p14:sldId id="642"/>
            <p14:sldId id="639"/>
            <p14:sldId id="641"/>
            <p14:sldId id="606"/>
            <p14:sldId id="572"/>
            <p14:sldId id="573"/>
            <p14:sldId id="574"/>
            <p14:sldId id="575"/>
            <p14:sldId id="578"/>
            <p14:sldId id="577"/>
            <p14:sldId id="610"/>
            <p14:sldId id="644"/>
            <p14:sldId id="609"/>
            <p14:sldId id="504"/>
            <p14:sldId id="595"/>
            <p14:sldId id="597"/>
            <p14:sldId id="583"/>
            <p14:sldId id="584"/>
            <p14:sldId id="585"/>
            <p14:sldId id="586"/>
            <p14:sldId id="598"/>
            <p14:sldId id="643"/>
            <p14:sldId id="588"/>
            <p14:sldId id="591"/>
            <p14:sldId id="599"/>
            <p14:sldId id="589"/>
            <p14:sldId id="601"/>
            <p14:sldId id="646"/>
            <p14:sldId id="637"/>
            <p14:sldId id="638"/>
            <p14:sldId id="614"/>
            <p14:sldId id="647"/>
            <p14:sldId id="640"/>
          </p14:sldIdLst>
        </p14:section>
        <p14:section name="JP" id="{A8E7721C-9506-4C10-BE80-44F96FBDE11F}">
          <p14:sldIdLst>
            <p14:sldId id="257"/>
            <p14:sldId id="626"/>
            <p14:sldId id="258"/>
          </p14:sldIdLst>
        </p14:section>
        <p14:section name="Standardabschnitt" id="{22617EE6-5CF4-4249-A08E-D1CCA72465A7}">
          <p14:sldIdLst>
            <p14:sldId id="550"/>
            <p14:sldId id="566"/>
            <p14:sldId id="611"/>
            <p14:sldId id="567"/>
            <p14:sldId id="552"/>
            <p14:sldId id="5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B200"/>
    <a:srgbClr val="47FF47"/>
    <a:srgbClr val="80FF80"/>
    <a:srgbClr val="FF6565"/>
    <a:srgbClr val="004070"/>
    <a:srgbClr val="DFD6F2"/>
    <a:srgbClr val="FFEBAB"/>
    <a:srgbClr val="FFE697"/>
    <a:srgbClr val="009EE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3447" autoAdjust="0"/>
  </p:normalViewPr>
  <p:slideViewPr>
    <p:cSldViewPr snapToGrid="0" snapToObjects="1">
      <p:cViewPr varScale="1">
        <p:scale>
          <a:sx n="107" d="100"/>
          <a:sy n="107" d="100"/>
        </p:scale>
        <p:origin x="83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3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6.fntdata"/><Relationship Id="rId10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s Nitsche" userId="da26802d02218cca" providerId="LiveId" clId="{515C667C-1568-4F39-A1C7-D052F6709B7A}"/>
    <pc:docChg chg="undo custSel addSld delSld modSld sldOrd modSection">
      <pc:chgData name="Hannes Nitsche" userId="da26802d02218cca" providerId="LiveId" clId="{515C667C-1568-4F39-A1C7-D052F6709B7A}" dt="2022-05-13T11:43:28.881" v="1349" actId="20577"/>
      <pc:docMkLst>
        <pc:docMk/>
      </pc:docMkLst>
      <pc:sldChg chg="addSp delSp modSp add mod">
        <pc:chgData name="Hannes Nitsche" userId="da26802d02218cca" providerId="LiveId" clId="{515C667C-1568-4F39-A1C7-D052F6709B7A}" dt="2022-05-13T09:46:16.576" v="116" actId="20577"/>
        <pc:sldMkLst>
          <pc:docMk/>
          <pc:sldMk cId="20392342" sldId="305"/>
        </pc:sldMkLst>
        <pc:spChg chg="mod">
          <ac:chgData name="Hannes Nitsche" userId="da26802d02218cca" providerId="LiveId" clId="{515C667C-1568-4F39-A1C7-D052F6709B7A}" dt="2022-05-13T09:46:16.576" v="116" actId="20577"/>
          <ac:spMkLst>
            <pc:docMk/>
            <pc:sldMk cId="20392342" sldId="305"/>
            <ac:spMk id="3" creationId="{94B42CE0-63DD-415A-A2FD-01EDAF7A72CA}"/>
          </ac:spMkLst>
        </pc:spChg>
        <pc:spChg chg="mod">
          <ac:chgData name="Hannes Nitsche" userId="da26802d02218cca" providerId="LiveId" clId="{515C667C-1568-4F39-A1C7-D052F6709B7A}" dt="2022-05-13T08:11:22.382" v="115" actId="14100"/>
          <ac:spMkLst>
            <pc:docMk/>
            <pc:sldMk cId="20392342" sldId="305"/>
            <ac:spMk id="5" creationId="{8CA2363D-87BC-41C1-BC5E-658C0E81D775}"/>
          </ac:spMkLst>
        </pc:spChg>
        <pc:spChg chg="add del mod">
          <ac:chgData name="Hannes Nitsche" userId="da26802d02218cca" providerId="LiveId" clId="{515C667C-1568-4F39-A1C7-D052F6709B7A}" dt="2022-05-13T08:10:50.106" v="108" actId="20577"/>
          <ac:spMkLst>
            <pc:docMk/>
            <pc:sldMk cId="20392342" sldId="305"/>
            <ac:spMk id="6" creationId="{65BB951B-CE7A-4A83-991B-5932F47FCFDC}"/>
          </ac:spMkLst>
        </pc:spChg>
        <pc:spChg chg="add mod">
          <ac:chgData name="Hannes Nitsche" userId="da26802d02218cca" providerId="LiveId" clId="{515C667C-1568-4F39-A1C7-D052F6709B7A}" dt="2022-05-13T08:11:18.519" v="113" actId="571"/>
          <ac:spMkLst>
            <pc:docMk/>
            <pc:sldMk cId="20392342" sldId="305"/>
            <ac:spMk id="7" creationId="{090C962F-5F0E-4752-B88D-591CA5C1D156}"/>
          </ac:spMkLst>
        </pc:spChg>
        <pc:spChg chg="del">
          <ac:chgData name="Hannes Nitsche" userId="da26802d02218cca" providerId="LiveId" clId="{515C667C-1568-4F39-A1C7-D052F6709B7A}" dt="2022-05-13T08:10:13.106" v="88" actId="478"/>
          <ac:spMkLst>
            <pc:docMk/>
            <pc:sldMk cId="20392342" sldId="305"/>
            <ac:spMk id="8" creationId="{75EF01DB-B600-4A50-9247-4623A4119441}"/>
          </ac:spMkLst>
        </pc:spChg>
      </pc:sldChg>
      <pc:sldChg chg="ord">
        <pc:chgData name="Hannes Nitsche" userId="da26802d02218cca" providerId="LiveId" clId="{515C667C-1568-4F39-A1C7-D052F6709B7A}" dt="2022-05-13T07:54:29.185" v="1"/>
        <pc:sldMkLst>
          <pc:docMk/>
          <pc:sldMk cId="1364364908" sldId="393"/>
        </pc:sldMkLst>
      </pc:sldChg>
      <pc:sldChg chg="modSp mod ord">
        <pc:chgData name="Hannes Nitsche" userId="da26802d02218cca" providerId="LiveId" clId="{515C667C-1568-4F39-A1C7-D052F6709B7A}" dt="2022-05-13T08:01:49.787" v="38" actId="20577"/>
        <pc:sldMkLst>
          <pc:docMk/>
          <pc:sldMk cId="1610550951" sldId="394"/>
        </pc:sldMkLst>
        <pc:graphicFrameChg chg="modGraphic">
          <ac:chgData name="Hannes Nitsche" userId="da26802d02218cca" providerId="LiveId" clId="{515C667C-1568-4F39-A1C7-D052F6709B7A}" dt="2022-05-13T08:01:49.787" v="38" actId="20577"/>
          <ac:graphicFrameMkLst>
            <pc:docMk/>
            <pc:sldMk cId="1610550951" sldId="394"/>
            <ac:graphicFrameMk id="5" creationId="{A88DDD0E-55DA-40C3-B0DF-1BCB1C75046C}"/>
          </ac:graphicFrameMkLst>
        </pc:graphicFrameChg>
      </pc:sldChg>
      <pc:sldChg chg="delSp modSp mod">
        <pc:chgData name="Hannes Nitsche" userId="da26802d02218cca" providerId="LiveId" clId="{515C667C-1568-4F39-A1C7-D052F6709B7A}" dt="2022-05-13T08:02:18.439" v="72" actId="20577"/>
        <pc:sldMkLst>
          <pc:docMk/>
          <pc:sldMk cId="1686796069" sldId="395"/>
        </pc:sldMkLst>
        <pc:spChg chg="mod">
          <ac:chgData name="Hannes Nitsche" userId="da26802d02218cca" providerId="LiveId" clId="{515C667C-1568-4F39-A1C7-D052F6709B7A}" dt="2022-05-13T08:02:18.439" v="72" actId="20577"/>
          <ac:spMkLst>
            <pc:docMk/>
            <pc:sldMk cId="1686796069" sldId="395"/>
            <ac:spMk id="2" creationId="{A273F72C-D140-584B-EF85-489A34941A1A}"/>
          </ac:spMkLst>
        </pc:spChg>
        <pc:spChg chg="del mod">
          <ac:chgData name="Hannes Nitsche" userId="da26802d02218cca" providerId="LiveId" clId="{515C667C-1568-4F39-A1C7-D052F6709B7A}" dt="2022-05-13T08:02:09.867" v="40" actId="478"/>
          <ac:spMkLst>
            <pc:docMk/>
            <pc:sldMk cId="1686796069" sldId="395"/>
            <ac:spMk id="14" creationId="{5EB24453-BCCC-6336-BDF6-54FAD67772C7}"/>
          </ac:spMkLst>
        </pc:spChg>
      </pc:sldChg>
      <pc:sldChg chg="new del">
        <pc:chgData name="Hannes Nitsche" userId="da26802d02218cca" providerId="LiveId" clId="{515C667C-1568-4F39-A1C7-D052F6709B7A}" dt="2022-05-13T10:13:14.653" v="118" actId="2696"/>
        <pc:sldMkLst>
          <pc:docMk/>
          <pc:sldMk cId="195829401" sldId="396"/>
        </pc:sldMkLst>
      </pc:sldChg>
      <pc:sldChg chg="modSp add mod">
        <pc:chgData name="Hannes Nitsche" userId="da26802d02218cca" providerId="LiveId" clId="{515C667C-1568-4F39-A1C7-D052F6709B7A}" dt="2022-05-13T10:24:16.255" v="1026" actId="403"/>
        <pc:sldMkLst>
          <pc:docMk/>
          <pc:sldMk cId="1269673281" sldId="396"/>
        </pc:sldMkLst>
        <pc:spChg chg="mod">
          <ac:chgData name="Hannes Nitsche" userId="da26802d02218cca" providerId="LiveId" clId="{515C667C-1568-4F39-A1C7-D052F6709B7A}" dt="2022-05-13T10:13:27.738" v="136" actId="20577"/>
          <ac:spMkLst>
            <pc:docMk/>
            <pc:sldMk cId="1269673281" sldId="396"/>
            <ac:spMk id="2" creationId="{1A7CAFF5-FDB0-4634-96C3-92F9EA103898}"/>
          </ac:spMkLst>
        </pc:spChg>
        <pc:spChg chg="mod">
          <ac:chgData name="Hannes Nitsche" userId="da26802d02218cca" providerId="LiveId" clId="{515C667C-1568-4F39-A1C7-D052F6709B7A}" dt="2022-05-13T10:24:16.255" v="1026" actId="403"/>
          <ac:spMkLst>
            <pc:docMk/>
            <pc:sldMk cId="1269673281" sldId="396"/>
            <ac:spMk id="3" creationId="{B301DDEB-9730-496B-A04E-FD5DB905B10A}"/>
          </ac:spMkLst>
        </pc:spChg>
      </pc:sldChg>
      <pc:sldChg chg="modSp add mod">
        <pc:chgData name="Hannes Nitsche" userId="da26802d02218cca" providerId="LiveId" clId="{515C667C-1568-4F39-A1C7-D052F6709B7A}" dt="2022-05-13T10:50:34.357" v="1029" actId="20577"/>
        <pc:sldMkLst>
          <pc:docMk/>
          <pc:sldMk cId="2244524446" sldId="397"/>
        </pc:sldMkLst>
        <pc:spChg chg="mod">
          <ac:chgData name="Hannes Nitsche" userId="da26802d02218cca" providerId="LiveId" clId="{515C667C-1568-4F39-A1C7-D052F6709B7A}" dt="2022-05-13T10:50:34.357" v="1029" actId="20577"/>
          <ac:spMkLst>
            <pc:docMk/>
            <pc:sldMk cId="2244524446" sldId="397"/>
            <ac:spMk id="3" creationId="{B301DDEB-9730-496B-A04E-FD5DB905B10A}"/>
          </ac:spMkLst>
        </pc:spChg>
      </pc:sldChg>
      <pc:sldChg chg="addSp delSp modSp new mod">
        <pc:chgData name="Hannes Nitsche" userId="da26802d02218cca" providerId="LiveId" clId="{515C667C-1568-4F39-A1C7-D052F6709B7A}" dt="2022-05-13T11:43:05.083" v="1303" actId="20577"/>
        <pc:sldMkLst>
          <pc:docMk/>
          <pc:sldMk cId="3887031965" sldId="398"/>
        </pc:sldMkLst>
        <pc:spChg chg="add del mod">
          <ac:chgData name="Hannes Nitsche" userId="da26802d02218cca" providerId="LiveId" clId="{515C667C-1568-4F39-A1C7-D052F6709B7A}" dt="2022-05-13T11:43:05.083" v="1303" actId="20577"/>
          <ac:spMkLst>
            <pc:docMk/>
            <pc:sldMk cId="3887031965" sldId="398"/>
            <ac:spMk id="2" creationId="{DACE64D0-FA2B-4AF8-B609-D1F436274D79}"/>
          </ac:spMkLst>
        </pc:spChg>
        <pc:spChg chg="mod">
          <ac:chgData name="Hannes Nitsche" userId="da26802d02218cca" providerId="LiveId" clId="{515C667C-1568-4F39-A1C7-D052F6709B7A}" dt="2022-05-13T11:33:46.758" v="1282" actId="14100"/>
          <ac:spMkLst>
            <pc:docMk/>
            <pc:sldMk cId="3887031965" sldId="398"/>
            <ac:spMk id="3" creationId="{8A5EEF8B-7B91-4BAD-BEBF-0997022B8CD5}"/>
          </ac:spMkLst>
        </pc:spChg>
        <pc:spChg chg="add del">
          <ac:chgData name="Hannes Nitsche" userId="da26802d02218cca" providerId="LiveId" clId="{515C667C-1568-4F39-A1C7-D052F6709B7A}" dt="2022-05-13T11:31:47.762" v="1032"/>
          <ac:spMkLst>
            <pc:docMk/>
            <pc:sldMk cId="3887031965" sldId="398"/>
            <ac:spMk id="4" creationId="{61E739A4-1F1E-4979-B852-1F716FAFD02D}"/>
          </ac:spMkLst>
        </pc:spChg>
        <pc:picChg chg="add mod">
          <ac:chgData name="Hannes Nitsche" userId="da26802d02218cca" providerId="LiveId" clId="{515C667C-1568-4F39-A1C7-D052F6709B7A}" dt="2022-05-13T11:31:50.820" v="1034" actId="1076"/>
          <ac:picMkLst>
            <pc:docMk/>
            <pc:sldMk cId="3887031965" sldId="398"/>
            <ac:picMk id="5" creationId="{22E8B255-7CE3-4411-AB24-599E39E73F68}"/>
          </ac:picMkLst>
        </pc:picChg>
      </pc:sldChg>
      <pc:sldChg chg="modSp add mod">
        <pc:chgData name="Hannes Nitsche" userId="da26802d02218cca" providerId="LiveId" clId="{515C667C-1568-4F39-A1C7-D052F6709B7A}" dt="2022-05-13T11:43:28.881" v="1349" actId="20577"/>
        <pc:sldMkLst>
          <pc:docMk/>
          <pc:sldMk cId="2437365522" sldId="399"/>
        </pc:sldMkLst>
        <pc:spChg chg="mod">
          <ac:chgData name="Hannes Nitsche" userId="da26802d02218cca" providerId="LiveId" clId="{515C667C-1568-4F39-A1C7-D052F6709B7A}" dt="2022-05-13T11:43:28.881" v="1349" actId="20577"/>
          <ac:spMkLst>
            <pc:docMk/>
            <pc:sldMk cId="2437365522" sldId="399"/>
            <ac:spMk id="2" creationId="{DACE64D0-FA2B-4AF8-B609-D1F436274D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Úprava formátu předlohy textu</a:t>
            </a:r>
          </a:p>
          <a:p>
            <a:pPr lvl="1"/>
            <a:r>
              <a:rPr lang="de-DE"/>
              <a:t>Druhá úroveň</a:t>
            </a:r>
          </a:p>
          <a:p>
            <a:pPr lvl="2"/>
            <a:r>
              <a:rPr lang="de-DE"/>
              <a:t>Třetí úroveň</a:t>
            </a:r>
          </a:p>
          <a:p>
            <a:pPr lvl="3"/>
            <a:r>
              <a:rPr lang="de-DE"/>
              <a:t>Čtvrtá úroveň</a:t>
            </a:r>
          </a:p>
          <a:p>
            <a:pPr lvl="4"/>
            <a:r>
              <a:rPr lang="de-DE"/>
              <a:t>Pátá úroveň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60420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Pro pokročilé studenty: Pro pokročilé: Kriticky rozeberte Bohrův atomový model a stručně se podívejte na kvantově mechanické vlastnosti.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(Zastaralé) znázornění s elektronovými orbity je zde použito pouze proto, aby navázalo na představu atomů, kterou má mnoho studentů z hodin chemie. Klidně ho můžete smazat.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7434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23842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Je </a:t>
            </a:r>
            <a:r>
              <a:rPr lang="en-GB" b="1" dirty="0"/>
              <a:t>velmi </a:t>
            </a:r>
            <a:r>
              <a:rPr lang="en-GB" dirty="0"/>
              <a:t>důležité, aby studenti rozuměli a uměli používat notový zápis.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84597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Dejte jim několik minut na prozkoumání interaktivní mapy nuklidů. Použijte </a:t>
            </a:r>
            <a:r>
              <a:rPr lang="de-DE" dirty="0" err="1"/>
              <a:t>ji </a:t>
            </a:r>
            <a:r>
              <a:rPr lang="de-DE" dirty="0"/>
              <a:t>jako </a:t>
            </a:r>
            <a:r>
              <a:rPr lang="de-DE" dirty="0" err="1"/>
              <a:t>přechod k dalšímu úkolu s jadernými reakcemi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013292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26561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následujících snímcích je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použito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několik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obrázků, které ukazují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různé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astronomické objekty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Můžete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podívat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odkazované zdroje a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případně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doplnit další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informace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889757"/>
      </p:ext>
    </p:extLst>
  </p:cSld>
  <p:clrMapOvr>
    <a:masterClrMapping/>
  </p:clrMapOvr>
</p:notes>
</file>

<file path=ppt/notesSlides/notesSlide1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E1D2-3491-E540-3BC5-C481D604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2F0187-32EA-0D56-8558-BE6FC169D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65327B-6534-6CF6-8E17-3C36C1237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B2972-D71C-2857-93D9-D7B6F77F0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336726"/>
      </p:ext>
    </p:extLst>
  </p:cSld>
  <p:clrMapOvr>
    <a:masterClrMapping/>
  </p:clrMapOvr>
</p:notes>
</file>

<file path=ppt/notesSlides/notesSlide17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4E73-A158-B8B7-1BDA-FD28CBAE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438866-0FDE-A234-E4A5-E4C21B79A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647F1B-3B5F-E20A-626B-3B55EC07A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845952-B125-B91D-8B41-1DBAED434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789242"/>
      </p:ext>
    </p:extLst>
  </p:cSld>
  <p:clrMapOvr>
    <a:masterClrMapping/>
  </p:clrMapOvr>
</p:notes>
</file>

<file path=ppt/notesSlides/notesSlide1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5279-6785-CC82-3929-78E27EBC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96CB0C-772F-48EE-2F23-CE5C8A2C4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20956D-10FF-DC34-8AC4-BF97E9380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6A59ED-CAEC-E860-7C64-A8AD230DF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073855"/>
      </p:ext>
    </p:extLst>
  </p:cSld>
  <p:clrMapOvr>
    <a:masterClrMapping/>
  </p:clrMapOvr>
</p:notes>
</file>

<file path=ppt/notesSlides/notesSlide19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4C35-B587-1371-8870-179750194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F3FFD4-9761-99C7-68E4-AC80432CA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6FAEA5-FE11-D1B0-87F2-9BFB141B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2A3359-D065-A81A-7F09-B44DBFB50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730737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57812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Zabývejte se pouze obecně zobrazeným reakčním řetězcem. Studenti se ho nemusí učit nazpaměť.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Vysvětlete stabilní stav hvězdy: </a:t>
            </a:r>
            <a:r>
              <a:rPr lang="de-DE" dirty="0" err="1"/>
              <a:t>gravitační síla </a:t>
            </a:r>
            <a:r>
              <a:rPr lang="de-DE" dirty="0"/>
              <a:t>= </a:t>
            </a:r>
            <a:r>
              <a:rPr lang="de-DE" dirty="0" err="1"/>
              <a:t>tlak záření.</a:t>
            </a: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e-DE" dirty="0"/>
              <a:t>=&gt; </a:t>
            </a:r>
            <a:r>
              <a:rPr lang="en-GB" dirty="0"/>
              <a:t>Hvězda potřebuje pro stabilní stav fúzní procesy!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99982"/>
      </p:ext>
    </p:extLst>
  </p:cSld>
  <p:clrMapOvr>
    <a:masterClrMapping/>
  </p:clrMapOvr>
</p:notes>
</file>

<file path=ppt/notesSlides/notesSlide2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708D-5F86-1F8A-6CFC-717DF484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CF3093-3DF7-7B38-3F5C-BB50F08B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48B9AB-AD62-E01C-6A7D-90639A78E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0597FF-E61D-063C-586A-19BF3B01F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469474"/>
      </p:ext>
    </p:extLst>
  </p:cSld>
  <p:clrMapOvr>
    <a:masterClrMapping/>
  </p:clrMapOvr>
</p:notes>
</file>

<file path=ppt/notesSlides/notesSlide22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8274-D00A-0512-72EE-48F62600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F37B52-7BA6-8554-FF3F-03EB9B5DD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9308C7-79BC-CE0F-AEAD-140E8BFC9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402287-1F1C-59BB-AC6F-F62B715A7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415313"/>
      </p:ext>
    </p:extLst>
  </p:cSld>
  <p:clrMapOvr>
    <a:masterClrMapping/>
  </p:clrMapOvr>
</p:notes>
</file>

<file path=ppt/notesSlides/notesSlide23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3691B-822A-D848-20AB-EF4321B5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17B903-4FF5-86D0-FB4B-0A134CD90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44BEE3-C0DE-B88C-96C8-766DD95FF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4D8312-7159-892F-075E-62D8F7268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408668"/>
      </p:ext>
    </p:extLst>
  </p:cSld>
  <p:clrMapOvr>
    <a:masterClrMapping/>
  </p:clrMapOvr>
</p:notes>
</file>

<file path=ppt/notesSlides/notesSlide24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F7C9-0BEF-88D3-E735-98F98261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E0727E-4384-BCD2-A8C1-8A546FF24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1AF3DF-2320-8587-46E5-D120ADB89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30E1EF-DEA5-535E-D249-392B11432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83909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Tyto objekty jsou použity jako příklady, které studentům umožní </a:t>
            </a:r>
            <a:r>
              <a:rPr lang="de-DE" dirty="0" err="1"/>
              <a:t>nahlédnout </a:t>
            </a:r>
            <a:r>
              <a:rPr lang="de-DE" dirty="0"/>
              <a:t>do </a:t>
            </a:r>
            <a:r>
              <a:rPr lang="de-DE" dirty="0"/>
              <a:t>různých </a:t>
            </a:r>
            <a:r>
              <a:rPr lang="de-DE" dirty="0" err="1"/>
              <a:t>jevů hvězdného vývoje.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574465"/>
      </p:ext>
    </p:extLst>
  </p:cSld>
  <p:clrMapOvr>
    <a:masterClrMapping/>
  </p:clrMapOvr>
</p:notes>
</file>

<file path=ppt/notesSlides/notesSlide2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67BF-10AD-700A-DF87-8033B929D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EC644A-A1B1-307B-D67C-A107CFCF6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453564-C931-A83F-D51D-A684A24EE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Poznámky pro zprostředkovatele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Zredukujte vysvětlení termodynamických procesů na interakci známých základních fyzikálních veličin (hmotnost, hustota, teplota).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0816-15BD-9625-BAFA-2F5C15CC9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728842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949562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381870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Nyní můžeme využít naše znalosti o procesech </a:t>
            </a:r>
            <a:r>
              <a:rPr lang="de-DE" dirty="0"/>
              <a:t>ve </a:t>
            </a:r>
            <a:r>
              <a:rPr lang="de-DE" dirty="0" err="1"/>
              <a:t>hvězdách </a:t>
            </a:r>
            <a:r>
              <a:rPr lang="de-DE" dirty="0" err="1"/>
              <a:t>k </a:t>
            </a:r>
            <a:r>
              <a:rPr lang="de-DE" dirty="0" err="1"/>
              <a:t>vysvětlení množství prvků</a:t>
            </a:r>
            <a:r>
              <a:rPr lang="de-DE" dirty="0"/>
              <a:t>. </a:t>
            </a:r>
            <a:r>
              <a:rPr lang="de-DE" dirty="0"/>
              <a:t>Rozdíl v obsahu lithia </a:t>
            </a:r>
            <a:r>
              <a:rPr lang="de-DE" dirty="0" err="1"/>
              <a:t>lze vysvětlit </a:t>
            </a:r>
            <a:r>
              <a:rPr lang="de-DE" dirty="0"/>
              <a:t>procesem 3a, </a:t>
            </a:r>
            <a:r>
              <a:rPr lang="de-DE" dirty="0" err="1"/>
              <a:t>který vynechává </a:t>
            </a:r>
            <a:r>
              <a:rPr lang="de-DE" dirty="0"/>
              <a:t>Li a Be. Be8 </a:t>
            </a:r>
            <a:r>
              <a:rPr lang="de-DE" dirty="0" err="1"/>
              <a:t>je </a:t>
            </a:r>
            <a:r>
              <a:rPr lang="de-DE" dirty="0"/>
              <a:t>pouze </a:t>
            </a:r>
            <a:r>
              <a:rPr lang="de-DE" dirty="0" err="1"/>
              <a:t>nestabilní mezistav (</a:t>
            </a:r>
            <a:r>
              <a:rPr lang="de-DE" dirty="0"/>
              <a:t>kvůli </a:t>
            </a:r>
            <a:r>
              <a:rPr lang="de-DE" dirty="0" err="1"/>
              <a:t>vyšší </a:t>
            </a:r>
            <a:r>
              <a:rPr lang="de-DE" dirty="0"/>
              <a:t>vazebné energii </a:t>
            </a:r>
            <a:r>
              <a:rPr lang="de-DE" dirty="0"/>
              <a:t>helia</a:t>
            </a:r>
            <a:r>
              <a:rPr lang="de-DE" dirty="0" err="1"/>
              <a:t>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3092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Zaznamenejte odpovědi studentů na tuto otázku na brainstormingovou tabuli a před uvedením definice je prodiskutujte.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Prezentace s otázkami se opakovaně používají ke strukturování mistrovské třídy a dávají jí společnou nit. Jejich cílem je motivovat a představit následující obsah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87227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Termín "</a:t>
            </a:r>
            <a:r>
              <a:rPr lang="en-GB" sz="1200" dirty="0"/>
              <a:t>hvězdné procesy" je </a:t>
            </a:r>
            <a:r>
              <a:rPr lang="en-GB" dirty="0"/>
              <a:t>zde použit ve velmi obecném smyslu.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Většina chemických prvků samozřejmě nevzniká prostým slučováním ve stabilních hvězdách, jak bylo dříve ukázáno, ale ve vybuchujících masivních hvězdách, explodujících bílých trpaslících atd.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Podle úrovně znalostí studentů se rozhodněte, jak podrobně chcete postupovat.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716581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Termín "</a:t>
            </a:r>
            <a:r>
              <a:rPr lang="en-GB" sz="1200" dirty="0"/>
              <a:t>hvězdné procesy" je </a:t>
            </a:r>
            <a:r>
              <a:rPr lang="en-GB" dirty="0"/>
              <a:t>zde použit ve velmi obecném smyslu.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Většina chemických prvků samozřejmě nevzniká prostým slučováním ve stabilních hvězdách, jak bylo dříve ukázáno, ale ve vybuchujících masivních hvězdách, explodujících bílých trpaslících atd.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Podle úrovně znalostí studentů se rozhodněte, jak podrobně chcete postupovat.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667723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11063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959123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045948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527293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182441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Pokud </a:t>
            </a:r>
            <a:r>
              <a:rPr lang="en-GB" dirty="0"/>
              <a:t>to chcete zjednodušit, použijte analogii "skateboard v halfpipe".</a:t>
            </a:r>
            <a:r>
              <a:rPr lang="en-GB" dirty="0"/>
              <a:t> Skateboard chce jet do "nejnižšího stavu" uprostřed trubky a nevyjede nahoru, pokud nebude stimulován. </a:t>
            </a:r>
            <a:r>
              <a:rPr lang="en-GB" dirty="0" err="1"/>
              <a:t>Obecně </a:t>
            </a:r>
            <a:r>
              <a:rPr lang="en-GB" dirty="0"/>
              <a:t>(značně </a:t>
            </a:r>
            <a:r>
              <a:rPr lang="en-GB" dirty="0" err="1"/>
              <a:t>zjednodušeně) platí, </a:t>
            </a:r>
            <a:r>
              <a:rPr lang="en-GB" dirty="0"/>
              <a:t>že čím dále od údolí se nuklid nachází, tím </a:t>
            </a:r>
            <a:r>
              <a:rPr lang="en-GB" dirty="0" err="1"/>
              <a:t>je</a:t>
            </a:r>
            <a:r>
              <a:rPr lang="en-GB" dirty="0"/>
              <a:t> nestabilnější.</a:t>
            </a:r>
            <a:r>
              <a:rPr lang="en-GB" dirty="0"/>
              <a:t> Totéž platí pro skateboard, který je rychlejší, když se rozjede v horní části halfpipe.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90312"/>
      </p:ext>
    </p:extLst>
  </p:cSld>
  <p:clrMapOvr>
    <a:masterClrMapping/>
  </p:clrMapOvr>
</p:notes>
</file>

<file path=ppt/notesSlides/notesSlide3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014335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Po části o hvězdném vývoji </a:t>
            </a:r>
            <a:r>
              <a:rPr lang="de-DE" dirty="0" err="1"/>
              <a:t>je k vysvětlení chemických množství použit </a:t>
            </a:r>
            <a:r>
              <a:rPr lang="de-DE" dirty="0"/>
              <a:t>koncept </a:t>
            </a:r>
            <a:r>
              <a:rPr lang="de-DE" dirty="0"/>
              <a:t>vazebné energie</a:t>
            </a:r>
            <a:r>
              <a:rPr lang="de-DE" dirty="0"/>
              <a:t>. V tomto okamžiku </a:t>
            </a:r>
            <a:r>
              <a:rPr lang="de-DE" dirty="0" err="1"/>
              <a:t>byste </a:t>
            </a:r>
            <a:r>
              <a:rPr lang="de-DE" dirty="0"/>
              <a:t>však </a:t>
            </a:r>
            <a:r>
              <a:rPr lang="de-DE" dirty="0" err="1"/>
              <a:t>již mohli vysvětlit </a:t>
            </a:r>
            <a:r>
              <a:rPr lang="de-DE" dirty="0"/>
              <a:t>pík železa a mezeru lithia.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870834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Zde je použita definice, která slouží jako společné vlákno pro mistrovskou třídu.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Pokud chcete, můžete tuto definici nahradit obecnější a vědecky přesnější definicí.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2621"/>
      </p:ext>
    </p:extLst>
  </p:cSld>
  <p:clrMapOvr>
    <a:masterClrMapping/>
  </p:clrMapOvr>
</p:notes>
</file>

<file path=ppt/notesSlides/notesSlide4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Po části o hvězdném vývoji </a:t>
            </a:r>
            <a:r>
              <a:rPr lang="de-DE" dirty="0" err="1"/>
              <a:t>je k vysvětlení chemických množství použit </a:t>
            </a:r>
            <a:r>
              <a:rPr lang="de-DE" dirty="0"/>
              <a:t>koncept </a:t>
            </a:r>
            <a:r>
              <a:rPr lang="de-DE" dirty="0"/>
              <a:t>vazebné energie</a:t>
            </a:r>
            <a:r>
              <a:rPr lang="de-DE" dirty="0"/>
              <a:t>. V tomto okamžiku </a:t>
            </a:r>
            <a:r>
              <a:rPr lang="de-DE" dirty="0" err="1"/>
              <a:t>byste </a:t>
            </a:r>
            <a:r>
              <a:rPr lang="de-DE" dirty="0"/>
              <a:t>však </a:t>
            </a:r>
            <a:r>
              <a:rPr lang="de-DE" dirty="0" err="1"/>
              <a:t>již mohli vysvětlit </a:t>
            </a:r>
            <a:r>
              <a:rPr lang="de-DE" dirty="0"/>
              <a:t>pík železa a mezeru lithia.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26785"/>
      </p:ext>
    </p:extLst>
  </p:cSld>
  <p:clrMapOvr>
    <a:masterClrMapping/>
  </p:clrMapOvr>
</p:notes>
</file>

<file path=ppt/notesSlides/notesSlide4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Pokud </a:t>
            </a:r>
            <a:r>
              <a:rPr lang="en-GB" dirty="0"/>
              <a:t>to chcete zjednodušit, použijte analogii "skateboard v halfpipe".</a:t>
            </a:r>
            <a:r>
              <a:rPr lang="en-GB" dirty="0"/>
              <a:t> Skateboard chce jet do "nejnižšího stavu" uprostřed trubky a nevyjede nahoru, pokud nebude stimulován. </a:t>
            </a:r>
            <a:r>
              <a:rPr lang="en-GB" dirty="0" err="1"/>
              <a:t>Obecně </a:t>
            </a:r>
            <a:r>
              <a:rPr lang="en-GB" dirty="0"/>
              <a:t>(značně </a:t>
            </a:r>
            <a:r>
              <a:rPr lang="en-GB" dirty="0" err="1"/>
              <a:t>zjednodušeně) platí, </a:t>
            </a:r>
            <a:r>
              <a:rPr lang="en-GB" dirty="0"/>
              <a:t>že čím dále od údolí se nuklid nachází, tím </a:t>
            </a:r>
            <a:r>
              <a:rPr lang="en-GB" dirty="0" err="1"/>
              <a:t>je</a:t>
            </a:r>
            <a:r>
              <a:rPr lang="en-GB" dirty="0"/>
              <a:t> nestabilnější.</a:t>
            </a:r>
            <a:r>
              <a:rPr lang="en-GB" dirty="0"/>
              <a:t> Totéž platí pro skateboard, který je rychlejší, když se rozjede v horní části halfpipe.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8328"/>
      </p:ext>
    </p:extLst>
  </p:cSld>
  <p:clrMapOvr>
    <a:masterClrMapping/>
  </p:clrMapOvr>
</p:notes>
</file>

<file path=ppt/notesSlides/notesSlide4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636663"/>
      </p:ext>
    </p:extLst>
  </p:cSld>
  <p:clrMapOvr>
    <a:masterClrMapping/>
  </p:clrMapOvr>
</p:notes>
</file>

<file path=ppt/notesSlides/notesSlide4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61890"/>
      </p:ext>
    </p:extLst>
  </p:cSld>
  <p:clrMapOvr>
    <a:masterClrMapping/>
  </p:clrMapOvr>
</p:notes>
</file>

<file path=ppt/notesSlides/notesSlide4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445749"/>
      </p:ext>
    </p:extLst>
  </p:cSld>
  <p:clrMapOvr>
    <a:masterClrMapping/>
  </p:clrMapOvr>
</p:notes>
</file>

<file path=ppt/notesSlides/notesSlide4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458"/>
      </p:ext>
    </p:extLst>
  </p:cSld>
  <p:clrMapOvr>
    <a:masterClrMapping/>
  </p:clrMapOvr>
</p:notes>
</file>

<file path=ppt/notesSlides/notesSlide4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Dejte studentům čas na přemýšlení o této otázce.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Pokud si žáci pamatují Coulombovu mez a různé jaderné reakce ze skupinové hádanky, mělo by je napadnout, že důležitým procesem by mohl být záchyt neutronů.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1337"/>
      </p:ext>
    </p:extLst>
  </p:cSld>
  <p:clrMapOvr>
    <a:masterClrMapping/>
  </p:clrMapOvr>
</p:notes>
</file>

<file path=ppt/notesSlides/notesSlide4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Dejte studentům čas na přemýšlení o této otázce.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Pokud si žáci pamatují Coulombovu mez a různé jaderné reakce ze skupinové hádanky, mělo by je napadnout, že důležitým procesem by mohl být záchyt neutronů.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4200"/>
      </p:ext>
    </p:extLst>
  </p:cSld>
  <p:clrMapOvr>
    <a:masterClrMapping/>
  </p:clrMapOvr>
</p:notes>
</file>

<file path=ppt/notesSlides/notesSlide4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Princip stability vysvětluje, proč jsou hvězdy "obsazeny" pouze určitými oblastmi v HRD.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641609"/>
      </p:ext>
    </p:extLst>
  </p:cSld>
  <p:clrMapOvr>
    <a:masterClrMapping/>
  </p:clrMapOvr>
</p:notes>
</file>

<file path=ppt/notesSlides/notesSlide4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Dejte jim několik minut na prozkoumání interaktivní mapy nuklidů. Použijte </a:t>
            </a:r>
            <a:r>
              <a:rPr lang="de-DE" dirty="0" err="1"/>
              <a:t>ji </a:t>
            </a:r>
            <a:r>
              <a:rPr lang="de-DE" dirty="0"/>
              <a:t>jako </a:t>
            </a:r>
            <a:r>
              <a:rPr lang="de-DE" dirty="0" err="1"/>
              <a:t>přechod k dalšímu úkolu s jadernými reakcemi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443831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Následující krátká přednáška slouží k diskusi o vývoji pojmu chemický prvek v průběhu staletí a k odvození moderní představy o chemickém prvku.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Aspekt přirozenosti</a:t>
            </a:r>
            <a:r>
              <a:rPr lang="en-GB" b="1" dirty="0" err="1"/>
              <a:t> vědy: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Kromě toho můžete pomocí metafyzických myšlenek ukázat, o čem je moderní věda, a diskutovat se studenty o tom, proč tyto přístupy z dnešního pohledu nesplňují kritéria vědecké kvality.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80416"/>
      </p:ext>
    </p:extLst>
  </p:cSld>
  <p:clrMapOvr>
    <a:masterClrMapping/>
  </p:clrMapOvr>
</p:notes>
</file>

<file path=ppt/notesSlides/notesSlide50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Princip stability vysvětluje, proč jsou hvězdy "obsazeny" pouze určitými oblastmi v HRD.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199577"/>
      </p:ext>
    </p:extLst>
  </p:cSld>
  <p:clrMapOvr>
    <a:masterClrMapping/>
  </p:clrMapOvr>
</p:notes>
</file>

<file path=ppt/notesSlides/notesSlide5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Poznámky pro zprostředkovatele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Princip stability vysvětluje, proč jsou hvězdy "obsazeny" pouze určitými oblastmi v HRD.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919261"/>
      </p:ext>
    </p:extLst>
  </p:cSld>
  <p:clrMapOvr>
    <a:masterClrMapping/>
  </p:clrMapOvr>
</p:notes>
</file>

<file path=ppt/notesSlides/notesSlide5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69777"/>
      </p:ext>
    </p:extLst>
  </p:cSld>
  <p:clrMapOvr>
    <a:masterClrMapping/>
  </p:clrMapOvr>
</p:notes>
</file>

<file path=ppt/notesSlides/notesSlide5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4316"/>
      </p:ext>
    </p:extLst>
  </p:cSld>
  <p:clrMapOvr>
    <a:masterClrMapping/>
  </p:clrMapOvr>
</p:notes>
</file>

<file path=ppt/notesSlides/notesSlide5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Pozor, několik animací na tomto snímku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Je důležité, aby si studenti uvědomili, že jsme do vědecké oblasti jaderné astrofyziky vstoupili teprve prstem.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Cílem není odpovědět na všechny otázky, ale spíše vyvolat další otázky, které by motivovaly k tomu, aby se lidé tématem zabývali i po skončení masterclass.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42235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884895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Vysvětlete logaritmickou stupnici!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chemické obsahy jsou jedním z nejdůležitějších pozorování v jaderné astrofyzice.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00000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Poznámky pro zprostředkovatele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 tohoto úkolu se vraťte na předchozí snímek, abyste si mohli prohlédnout větší obrázek.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 by měli mít studenti na paměti: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Obecně platí, že frekvence klesá s rostoucím atomovým číslem.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 železe je vrchol, který je vyznačen šedou čarou.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Mezera v lithiu a beryliu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 některých prvků je frekvence nulová (můžete si položit otázku: "Jak víme, že tyto prvky skutečně existují?").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Frekvence je vyšší u prvků se sudým atomovým číslem.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Pozorování nemusíte vysvětlovat. Zde jim však můžete říci, že důvody tohoto </a:t>
            </a:r>
            <a:r>
              <a:rPr lang="en-GB" dirty="0" err="1"/>
              <a:t>rozložení četností chemických látek zjistíme </a:t>
            </a:r>
            <a:r>
              <a:rPr lang="en-GB" dirty="0"/>
              <a:t>během mistrovské třídy.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53176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117319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8" y="349731"/>
            <a:ext cx="1764739" cy="513188"/>
          </a:xfrm>
          <a:prstGeom prst="rect">
            <a:avLst/>
          </a:prstGeom>
        </p:spPr>
      </p:pic>
      <p:sp>
        <p:nvSpPr>
          <p:cNvPr id="16" name="Textfeld 19"/>
          <p:cNvSpPr txBox="1">
            <a:spLocks noChangeArrowheads="1"/>
          </p:cNvSpPr>
          <p:nvPr userDrawn="1"/>
        </p:nvSpPr>
        <p:spPr bwMode="auto">
          <a:xfrm>
            <a:off x="863606" y="5245714"/>
            <a:ext cx="651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verantwortlicher Hochschullehrer:</a:t>
            </a:r>
          </a:p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Betreuer:</a:t>
            </a:r>
          </a:p>
        </p:txBody>
      </p:sp>
      <p:sp>
        <p:nvSpPr>
          <p:cNvPr id="17" name="Textfeld 20"/>
          <p:cNvSpPr txBox="1">
            <a:spLocks noChangeArrowheads="1"/>
          </p:cNvSpPr>
          <p:nvPr userDrawn="1"/>
        </p:nvSpPr>
        <p:spPr bwMode="auto">
          <a:xfrm>
            <a:off x="863599" y="4730194"/>
            <a:ext cx="6516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Vorname Name // Ort,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ECD46-9E4C-4E26-9533-B81FB4115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9154" y="95407"/>
            <a:ext cx="1143897" cy="9823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03E58D2-3308-42BD-B326-0516E609C052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8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31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4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41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C1C37-2AB7-ACCA-F2F6-B8D75EE1B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CA3932-A69B-E537-348E-547060FB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C5098D-8B09-D592-3062-34CF21AC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6983F1-DC5E-8A9D-52E4-850713A3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2E3B2A-607B-199A-135D-6A91C1EF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493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F740D-0190-B1CB-B26B-1BC23F78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49A4ED-FF31-7B66-29A5-F56E35F5B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243938-EB94-D7D1-31FA-7BE5CE36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F4848-FCA7-9699-341C-021EDB3F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86B342-121D-D7D0-A446-4085B4C4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979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FC4-6417-BF2D-7711-5E6A7CA6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B09EC6-91EA-E3E3-E12E-9D0F5CF4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1A05F1-E61A-8EDF-570F-3C833EB6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3AAEB0-03E2-036F-2EC2-F8E84D92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3D44A9-BFE6-B9A5-4129-7FD3E405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09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EE1F7-3D8A-85E5-9693-A395B8AD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0EF39-4FE9-AB6B-E4E0-B93FAE34D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27B0FB-ACA3-F0FE-B719-39DDF4031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993083-1B97-1A6E-3EE7-E1A61B5E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5F0F8B-14BA-65F3-092E-04E75A4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0C1C0F-E60A-AD45-B94B-A548B89D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901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49E39-EE76-D539-F9EE-4CFCC45A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ABAEB9-7807-DA8D-3FC8-E1190689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2D64FF-98D2-9134-BD11-0BF8ECF88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D6F511-9673-669E-B8A4-033455BDF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BF812E-F369-B82D-E7A7-D476D37BF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1F7615A-622F-3FEE-90AE-429557BB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339932-C4EC-A414-CA03-CE8FD1C3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8254BD1-45D8-A2D1-6D16-A4D799A7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000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41005-8697-1C04-90E8-07DE7948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ADB9D2-31E7-95FC-C76A-13B6AE08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E45CAB-B199-4991-E517-60CAAABA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94157-48E4-88F0-A5F9-83A536BC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11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 anchor="ctr"/>
          <a:lstStyle>
            <a:lvl1pPr>
              <a:defRPr sz="2800" cap="sm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1pPr>
            <a:lvl2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2pPr>
            <a:lvl3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3pPr>
            <a:lvl4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4pPr>
            <a:lvl5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80508B-E804-E103-2DB7-CC9DE4A1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E24FA0-10C6-E723-1D92-A3A386C4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384E93-4681-F8D4-1FBF-4FB4C310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605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9BFF7-6221-81D0-51FE-902ACA6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CB7C6-0A63-CF9F-5D40-8C571CC2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AB6F99-741D-5A41-0613-11701D9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A90FCF-D540-388A-7D56-B6D753A4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B38CEA-3956-15AE-BE66-1C973B0A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DED004-4579-B49A-D20C-DB89777C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75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B239D-5A6B-D8FA-DA6A-EB1833C2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A7678C-38DF-A852-3A9D-D9C83F699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81D38B-1B78-3E3A-55EC-FAAD9BEC0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7ABE35-F589-E4BC-554D-73E0CD24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1F74F5-6974-6196-CEBC-A5EDE3E5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65EA72-846C-23B5-93D3-9C63E458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970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C924C-5ACF-984D-130F-DE7D45B1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E9324F-4CD6-4768-3291-28031B268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EAA6D3-1FAF-1308-E987-F29C52BA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876AF4-9E90-EA27-FF12-BBB10C60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C221D3-FEB6-8F4F-FA6E-9F7ED7D3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22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DABF81-8929-0554-0D33-BDB487499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6EA7BA-41BE-60FE-159A-A9F90E5DB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457409-2535-571C-44BF-68686065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099219-4ACD-DFC6-1FD1-5173DF77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7AADC-802C-2DFF-4A8A-CAF19936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6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4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3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7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6" y="4402058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4" y="1484314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4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4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3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17C7DD3-1FC9-424C-9F05-8307036781F0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8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První úroveň textu (16pt)</a:t>
            </a:r>
          </a:p>
          <a:p>
            <a:pPr marL="395981" marR="0" lvl="1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Druhá úroveň textu pro výčty</a:t>
            </a:r>
          </a:p>
          <a:p>
            <a:pPr marL="467976" marR="0" lvl="2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Třetí textová vrstva s velkým množstvím textu (14pt)</a:t>
            </a:r>
          </a:p>
          <a:p>
            <a:pPr marL="575972" marR="0" lvl="3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Čtvrtá úroveň textu pro výčty s velkým množstvím textu</a:t>
            </a:r>
          </a:p>
          <a:p>
            <a:pPr marL="647968" marR="0" lvl="4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Pátá úroveň</a:t>
            </a:r>
          </a:p>
          <a:p>
            <a:pPr lvl="6"/>
            <a:r>
              <a:rPr lang="de-DE" dirty="0"/>
              <a:t>n další část prezentace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440203" y="6354920"/>
            <a:ext cx="331159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noProof="0" dirty="0">
                <a:solidFill>
                  <a:schemeClr val="bg1"/>
                </a:solidFill>
                <a:latin typeface="+mj-lt"/>
              </a:rPr>
              <a:t>Jaderná astrofyzika</a:t>
            </a:r>
            <a:br>
              <a:rPr lang="en-US" sz="900" noProof="0" dirty="0">
                <a:solidFill>
                  <a:schemeClr val="bg1"/>
                </a:solidFill>
                <a:latin typeface="+mj-lt"/>
              </a:rPr>
            </a:br>
            <a:r>
              <a:rPr lang="en-US" sz="900" noProof="0" dirty="0">
                <a:solidFill>
                  <a:schemeClr val="bg1"/>
                </a:solidFill>
                <a:latin typeface="+mj-lt"/>
              </a:rPr>
              <a:t>Cesta po prvcích</a:t>
            </a:r>
            <a:endParaRPr lang="en-US" sz="90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Sklíčko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"Nr.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9" y="6328390"/>
            <a:ext cx="1115691" cy="324444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Toto je titulek</a:t>
            </a:r>
            <a:br>
              <a:rPr lang="de-DE" dirty="0"/>
            </a:br>
            <a:r>
              <a:rPr lang="de-DE" dirty="0"/>
              <a:t>ve dvou řádcích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0" y="0"/>
            <a:ext cx="12192000" cy="94890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5090B8-5C33-422A-99A4-D85FAD94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430" y="6303363"/>
            <a:ext cx="614975" cy="5281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C51D0C-412B-DEB1-D0BD-9C30682B4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6219091"/>
            <a:ext cx="1681930" cy="5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B3A395-6E86-C910-A199-DD1535B4B1C2}"/>
              </a:ext>
            </a:extLst>
          </p:cNvPr>
          <p:cNvSpPr txBox="1"/>
          <p:nvPr userDrawn="1"/>
        </p:nvSpPr>
        <p:spPr>
          <a:xfrm>
            <a:off x="8488392" y="6431864"/>
            <a:ext cx="1193203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9AE4-6304-4584-A86D-33B80B14D05E}" type="datetime3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28. května 2024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4" r:id="rId2"/>
    <p:sldLayoutId id="2147483896" r:id="rId3"/>
    <p:sldLayoutId id="2147483897" r:id="rId4"/>
    <p:sldLayoutId id="2147483898" r:id="rId5"/>
    <p:sldLayoutId id="2147483899" r:id="rId6"/>
    <p:sldLayoutId id="2147483901" r:id="rId7"/>
    <p:sldLayoutId id="2147483902" r:id="rId8"/>
    <p:sldLayoutId id="2147483903" r:id="rId9"/>
    <p:sldLayoutId id="2147483916" r:id="rId10"/>
    <p:sldLayoutId id="2147483920" r:id="rId1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16="http://schemas.microsoft.com/office/drawing/2014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Sklíčko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"Nr.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1216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3E16631-44C1-C16B-2132-473ADBC9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Úprava formátu hlavního názvu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A73D7A-7DC6-7676-46D9-72A587DF6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Úprava formátu hlavního textu</a:t>
            </a:r>
          </a:p>
          <a:p>
            <a:pPr lvl="1"/>
            <a:r>
              <a:rPr lang="de-DE"/>
              <a:t>Druhá úroveň</a:t>
            </a:r>
          </a:p>
          <a:p>
            <a:pPr lvl="2"/>
            <a:r>
              <a:rPr lang="de-DE"/>
              <a:t>Třetí úroveň</a:t>
            </a:r>
          </a:p>
          <a:p>
            <a:pPr lvl="3"/>
            <a:r>
              <a:rPr lang="de-DE"/>
              <a:t>Čtvrtá úroveň</a:t>
            </a:r>
          </a:p>
          <a:p>
            <a:pPr lvl="4"/>
            <a:r>
              <a:rPr lang="de-DE"/>
              <a:t>Pátá úroveň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077A98-CE69-9E07-EE46-95DCBB7C9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9D338B-DBBF-3B86-B260-CEDFE7871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4DB8A8-C3B2-2BEA-69ED-76809B996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E2586-A92E-476A-82A1-DC15F9F3F1E0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96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c.chetec-infra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8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8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2007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opo1335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potw2107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0910h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7at8bzfixw&amp;list=PLy6RW7KnCL_e2aiOvCsDPcn7R08HHbBJZ&amp;index=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heic1102a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0" y="1827092"/>
            <a:ext cx="12192000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small" dirty="0">
                <a:solidFill>
                  <a:schemeClr val="tx1"/>
                </a:solidFill>
                <a:latin typeface="+mj-lt"/>
              </a:rPr>
              <a:t>Jaderná astrofyzika</a:t>
            </a:r>
            <a:br>
              <a:rPr lang="en-US" sz="4400" b="1" cap="small" dirty="0">
                <a:solidFill>
                  <a:schemeClr val="tx1"/>
                </a:solidFill>
                <a:latin typeface="+mj-lt"/>
              </a:rPr>
            </a:b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Otisky prstů </a:t>
            </a:r>
            <a:r>
              <a:rPr lang="en-US" sz="3200" cap="small" dirty="0">
                <a:solidFill>
                  <a:schemeClr val="tx1"/>
                </a:solidFill>
                <a:latin typeface="+mj-lt"/>
              </a:rPr>
              <a:t>hvězd</a:t>
            </a: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endParaRPr lang="en-US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FC8645-8ADB-C23E-69FE-DC918324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144" y="47461"/>
            <a:ext cx="3033712" cy="9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07CB7E-5A86-48BB-052E-1925C67B76B6}"/>
              </a:ext>
            </a:extLst>
          </p:cNvPr>
          <p:cNvSpPr txBox="1"/>
          <p:nvPr/>
        </p:nvSpPr>
        <p:spPr>
          <a:xfrm>
            <a:off x="619125" y="5756732"/>
            <a:ext cx="10953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Tento projekt byl financován z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programu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Evropské unie pro výzkum a inovace Horizont 2020 na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základě grantové dohody č. 101008324 (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ChETEC-INFRA)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19373C-0FBD-1076-F871-08F42AFEDE99}"/>
              </a:ext>
            </a:extLst>
          </p:cNvPr>
          <p:cNvSpPr txBox="1"/>
          <p:nvPr/>
        </p:nvSpPr>
        <p:spPr>
          <a:xfrm>
            <a:off x="3047114" y="5145580"/>
            <a:ext cx="6097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http://mc.chetec-infra.eu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90572373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Periodická tabulka prvků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945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Hojnost </a:t>
            </a:r>
            <a:r>
              <a:rPr lang="de-DE" sz="3600" noProof="0" dirty="0"/>
              <a:t>chemických prvků (</a:t>
            </a:r>
            <a:r>
              <a:rPr lang="de-DE" sz="2400" noProof="0" dirty="0"/>
              <a:t>sluneční soustava)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74B77D0-71F9-4A26-8EF0-E1364C0B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B2ECD-519E-4CC2-95A6-66DEBF9268D5}"/>
              </a:ext>
            </a:extLst>
          </p:cNvPr>
          <p:cNvSpPr txBox="1"/>
          <p:nvPr/>
        </p:nvSpPr>
        <p:spPr>
          <a:xfrm rot="16200000">
            <a:off x="-2177304" y="3362635"/>
            <a:ext cx="4744072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Relativní frekvence (logaritmická)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0C1B24-1D6E-4CD9-A02A-BEA97D25AE63}"/>
              </a:ext>
            </a:extLst>
          </p:cNvPr>
          <p:cNvSpPr txBox="1"/>
          <p:nvPr/>
        </p:nvSpPr>
        <p:spPr>
          <a:xfrm>
            <a:off x="448293" y="5827927"/>
            <a:ext cx="11726556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Pořadové číslo </a:t>
            </a:r>
            <a:r>
              <a:rPr lang="de-DE" sz="1400" b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62586932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E502-3E2A-256E-2AA0-F103F097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Hojnost </a:t>
            </a:r>
            <a:r>
              <a:rPr lang="de-DE" sz="3600" noProof="0" dirty="0"/>
              <a:t>chemických prvků (</a:t>
            </a:r>
            <a:r>
              <a:rPr lang="de-DE" sz="2400" noProof="0" dirty="0"/>
              <a:t>sluneční soustava)</a:t>
            </a:r>
            <a:endParaRPr lang="de-DE" sz="3000" noProof="0" dirty="0"/>
          </a:p>
        </p:txBody>
      </p:sp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1287" y="3902255"/>
            <a:ext cx="2016436" cy="2016434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1256435" y="1360021"/>
            <a:ext cx="4106140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Úkol</a:t>
            </a:r>
            <a:endParaRPr lang="en-US" sz="2400" b="1" dirty="0">
              <a:latin typeface="+mj-lt"/>
            </a:endParaRPr>
          </a:p>
        </p:txBody>
      </p:sp>
      <p:sp>
        <p:nvSpPr>
          <p:cNvPr id="9" name="Rechteck: obere Ecken abgerundet 8">
            <a:extLst>
              <a:ext uri="{FF2B5EF4-FFF2-40B4-BE49-F238E27FC236}">
                <a16:creationId xmlns:a16="http://schemas.microsoft.com/office/drawing/2014/main" id="{9C378F9B-1E52-B1CE-49D0-6D3544BAE426}"/>
              </a:ext>
            </a:extLst>
          </p:cNvPr>
          <p:cNvSpPr/>
          <p:nvPr/>
        </p:nvSpPr>
        <p:spPr>
          <a:xfrm>
            <a:off x="1256435" y="1873100"/>
            <a:ext cx="4106140" cy="169671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Podívejte se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na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rozložení hojnosti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Co </a:t>
            </a:r>
            <a:r>
              <a:rPr lang="en-GB" sz="2800" dirty="0" err="1">
                <a:solidFill>
                  <a:schemeClr val="tx1"/>
                </a:solidFill>
                <a:latin typeface="+mj-lt"/>
              </a:rPr>
              <a:t>vyniká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A073E8-BB74-E554-E942-A833C2F5F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t="16776" r="7285"/>
          <a:stretch/>
        </p:blipFill>
        <p:spPr>
          <a:xfrm>
            <a:off x="5572732" y="2437453"/>
            <a:ext cx="6427483" cy="29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2124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Množství </a:t>
            </a:r>
            <a:r>
              <a:rPr lang="de-DE" sz="3600" noProof="0" dirty="0"/>
              <a:t>chemických prvků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8" name="Picture 2" descr="Clear Science! — You are made of elements, along with everything...">
            <a:extLst>
              <a:ext uri="{FF2B5EF4-FFF2-40B4-BE49-F238E27FC236}">
                <a16:creationId xmlns:a16="http://schemas.microsoft.com/office/drawing/2014/main" id="{5A59FA42-A7CC-C888-0096-C90D34E6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675" y="2231114"/>
            <a:ext cx="8248650" cy="29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9FBBA2-237B-1FAF-C937-B435285C3B9E}"/>
              </a:ext>
            </a:extLst>
          </p:cNvPr>
          <p:cNvSpPr txBox="1"/>
          <p:nvPr/>
        </p:nvSpPr>
        <p:spPr>
          <a:xfrm>
            <a:off x="2254249" y="1646650"/>
            <a:ext cx="2209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Lidé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78C7B3-730B-B830-6E70-731DF0B9A880}"/>
              </a:ext>
            </a:extLst>
          </p:cNvPr>
          <p:cNvSpPr txBox="1"/>
          <p:nvPr/>
        </p:nvSpPr>
        <p:spPr>
          <a:xfrm>
            <a:off x="5105401" y="1646650"/>
            <a:ext cx="212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Zemská kůra</a:t>
            </a:r>
            <a:endParaRPr lang="de-DE" sz="2400" b="1" cap="small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17FACA-AA9A-A1D1-7632-9405BACFB130}"/>
              </a:ext>
            </a:extLst>
          </p:cNvPr>
          <p:cNvSpPr txBox="1"/>
          <p:nvPr/>
        </p:nvSpPr>
        <p:spPr>
          <a:xfrm>
            <a:off x="7677151" y="1646650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Vesmír</a:t>
            </a:r>
          </a:p>
        </p:txBody>
      </p:sp>
    </p:spTree>
    <p:extLst>
      <p:ext uri="{BB962C8B-B14F-4D97-AF65-F5344CB8AC3E}">
        <p14:creationId xmlns:p14="http://schemas.microsoft.com/office/powerpoint/2010/main" val="2104554014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492760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Část 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Atomová jádra &amp;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jejich zvláštnosti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CE6500-62B6-80A4-B3F3-096D7ACF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600" y="2445"/>
            <a:ext cx="7264400" cy="68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9449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867" y="1989139"/>
            <a:ext cx="3996266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Co </a:t>
            </a:r>
            <a:r>
              <a:rPr lang="de-DE" sz="3600" b="1" cap="small" noProof="0" dirty="0"/>
              <a:t>je </a:t>
            </a:r>
            <a:r>
              <a:rPr lang="de-DE" sz="3600" cap="small" noProof="0" dirty="0"/>
              <a:t>chemický prvek?</a:t>
            </a:r>
          </a:p>
        </p:txBody>
      </p:sp>
    </p:spTree>
    <p:extLst>
      <p:ext uri="{BB962C8B-B14F-4D97-AF65-F5344CB8AC3E}">
        <p14:creationId xmlns:p14="http://schemas.microsoft.com/office/powerpoint/2010/main" val="3462665087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Prvek je charakterizován </a:t>
            </a:r>
            <a:r>
              <a:rPr lang="en-US" sz="2400" b="1" dirty="0"/>
              <a:t>počtem protonů </a:t>
            </a:r>
            <a:r>
              <a:rPr lang="en-US" sz="2400" dirty="0"/>
              <a:t>v atomovém jádře.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Atomové jádro</a:t>
            </a:r>
            <a:endParaRPr lang="de-DE" sz="3000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2CFEFF-E7D4-1B2D-9520-FDB57B3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4151" y="365542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ufbau von Atomen">
            <a:extLst>
              <a:ext uri="{FF2B5EF4-FFF2-40B4-BE49-F238E27FC236}">
                <a16:creationId xmlns:a16="http://schemas.microsoft.com/office/drawing/2014/main" id="{ABD82B60-5110-1334-7632-D178E9BD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927" y="1184683"/>
            <a:ext cx="2415894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67122A-90CE-E4C2-E481-3F1086D5E9B1}"/>
              </a:ext>
            </a:extLst>
          </p:cNvPr>
          <p:cNvSpPr/>
          <p:nvPr/>
        </p:nvSpPr>
        <p:spPr>
          <a:xfrm>
            <a:off x="1765378" y="2654744"/>
            <a:ext cx="3983490" cy="13773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Příklad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Kyslík je 8. prvek v periodické tabulce prvků a má 8 protonů.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9BC5C2-254F-E67B-14BD-F49702ED42EB}"/>
              </a:ext>
            </a:extLst>
          </p:cNvPr>
          <p:cNvSpPr txBox="1"/>
          <p:nvPr/>
        </p:nvSpPr>
        <p:spPr>
          <a:xfrm>
            <a:off x="1167179" y="3878329"/>
            <a:ext cx="711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Atomové jádro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ve středu atomu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je 1/10000 velikosti atomu.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v sobě </a:t>
            </a:r>
            <a:r>
              <a:rPr lang="en-US" sz="2000" dirty="0" err="1"/>
              <a:t>spojuje </a:t>
            </a:r>
            <a:r>
              <a:rPr lang="en-US" sz="2000" dirty="0"/>
              <a:t>téměř </a:t>
            </a:r>
            <a:r>
              <a:rPr lang="en-US" sz="2000" dirty="0" err="1"/>
              <a:t>celou </a:t>
            </a:r>
            <a:r>
              <a:rPr lang="en-US" sz="2000" dirty="0"/>
              <a:t>hmotnost atomu.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891954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Atomová jádra se skládají z </a:t>
            </a:r>
            <a:r>
              <a:rPr lang="en-US" sz="2400" b="1" dirty="0"/>
              <a:t>protonů </a:t>
            </a:r>
            <a:r>
              <a:rPr lang="en-US" sz="2400" dirty="0"/>
              <a:t>a </a:t>
            </a:r>
            <a:r>
              <a:rPr lang="en-US" sz="2400" b="1" dirty="0"/>
              <a:t>neutronů.</a:t>
            </a: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endParaRPr lang="de-DE" sz="20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Značení atomových jader</a:t>
            </a:r>
            <a:endParaRPr lang="de-DE" sz="3000" noProof="0" dirty="0"/>
          </a:p>
        </p:txBody>
      </p:sp>
      <p:pic>
        <p:nvPicPr>
          <p:cNvPr id="6146" name="Picture 2" descr="Atomkerne und ihre Bausteine">
            <a:extLst>
              <a:ext uri="{FF2B5EF4-FFF2-40B4-BE49-F238E27FC236}">
                <a16:creationId xmlns:a16="http://schemas.microsoft.com/office/drawing/2014/main" id="{344B54AA-4B87-0CC3-64BA-321AC5654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439A3F5-70DC-1590-7724-7DF21D7A8151}"/>
              </a:ext>
            </a:extLst>
          </p:cNvPr>
          <p:cNvSpPr/>
          <p:nvPr/>
        </p:nvSpPr>
        <p:spPr>
          <a:xfrm>
            <a:off x="1601131" y="2726809"/>
            <a:ext cx="4242319" cy="1261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Příklad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Kyslík má 8 protonů a 4 až 18 neutronů.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30478"/>
      </p:ext>
    </p:extLst>
  </p:cSld>
  <p:clrMapOvr>
    <a:masterClrMapping/>
  </p:clrMapOvr>
</p:sld>
</file>

<file path=ppt/slides/slide1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Jeden typ atomového jádra nazýváme </a:t>
            </a:r>
            <a:r>
              <a:rPr lang="en-US" sz="2400" b="1" dirty="0"/>
              <a:t>nuklidem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je určen počtem protonů a neutronů.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Značení atomových jader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 err="1">
                    <a:solidFill>
                      <a:schemeClr val="tx1"/>
                    </a:solidFill>
                  </a:rPr>
                  <a:t>Příklad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Nuklid kyslík-16 má 8 protonů a 8 neutronů.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35255"/>
      </p:ext>
    </p:extLst>
  </p:cSld>
  <p:clrMapOvr>
    <a:masterClrMapping/>
  </p:clrMapOvr>
</p:sld>
</file>

<file path=ppt/slides/slide1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Jeden typ atomového jádra nazýváme </a:t>
            </a:r>
            <a:r>
              <a:rPr lang="en-US" sz="2400" b="1" dirty="0"/>
              <a:t>nuklidem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je určen počtem protonů a neutronů.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Značení atomových jader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Příklad: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 err="1">
                    <a:solidFill>
                      <a:schemeClr val="tx1"/>
                    </a:solidFill>
                  </a:rPr>
                  <a:t>Nuklid </a:t>
                </a:r>
                <a:r>
                  <a:rPr lang="en-US" sz="2000" dirty="0">
                    <a:solidFill>
                      <a:schemeClr val="tx1"/>
                    </a:solidFill>
                  </a:rPr>
                  <a:t>kyslík-17 má 8 protonů a 9 neutronů</a:t>
                </a:r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93382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Jaderná astrofyzika</a:t>
            </a:r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Otisky hvězd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0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Jeden typ atomového jádra nazýváme </a:t>
                </a:r>
                <a:r>
                  <a:rPr lang="en-US" sz="2400" b="1" dirty="0"/>
                  <a:t>nuklidem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je určen počtem protonů a neutronů.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Píšeme</a:t>
                </a:r>
                <a:r>
                  <a:rPr lang="de-DE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𝐙</m:t>
                          </m:r>
                        </m:sub>
                        <m:sup>
                          <m: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𝐗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blipFill>
                <a:blip r:embed="rId3"/>
                <a:stretch>
                  <a:fillRect l="-1114" t="-19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Značení atomových jader</a:t>
            </a:r>
            <a:endParaRPr lang="de-DE" sz="3000" noProof="0" dirty="0"/>
          </a:p>
        </p:txBody>
      </p:sp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AF7995-E5D8-E460-F14D-3A08BA321553}"/>
              </a:ext>
            </a:extLst>
          </p:cNvPr>
          <p:cNvSpPr txBox="1"/>
          <p:nvPr/>
        </p:nvSpPr>
        <p:spPr>
          <a:xfrm>
            <a:off x="1258028" y="4373411"/>
            <a:ext cx="7113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X... </a:t>
            </a:r>
            <a:r>
              <a:rPr lang="de-DE" sz="2400" dirty="0"/>
              <a:t>Symbol prvku</a:t>
            </a:r>
            <a:br>
              <a:rPr lang="de-DE" sz="2400" dirty="0"/>
            </a:br>
            <a:r>
              <a:rPr lang="de-DE" sz="2400" b="1" dirty="0"/>
              <a:t>Z... </a:t>
            </a:r>
            <a:r>
              <a:rPr lang="de-DE" sz="2400" dirty="0" err="1"/>
              <a:t>Atomové číslo </a:t>
            </a:r>
            <a:r>
              <a:rPr lang="de-DE" sz="2400" dirty="0"/>
              <a:t>/ </a:t>
            </a:r>
            <a:r>
              <a:rPr lang="de-DE" sz="2400" dirty="0" err="1"/>
              <a:t>protonové číslo</a:t>
            </a:r>
            <a:br>
              <a:rPr lang="de-DE" sz="2400" dirty="0"/>
            </a:br>
            <a:r>
              <a:rPr lang="de-DE" sz="2400" b="1" dirty="0"/>
              <a:t>N... </a:t>
            </a:r>
            <a:r>
              <a:rPr lang="de-DE" sz="2400" dirty="0" err="1"/>
              <a:t>Neutronové číslo</a:t>
            </a:r>
            <a:br>
              <a:rPr lang="de-DE" sz="2400" dirty="0"/>
            </a:br>
            <a:r>
              <a:rPr lang="de-DE" sz="2400" b="1" dirty="0"/>
              <a:t>A... </a:t>
            </a:r>
            <a:r>
              <a:rPr lang="de-DE" sz="2400" dirty="0" err="1"/>
              <a:t>Hmotnostní číslo</a:t>
            </a:r>
            <a:br>
              <a:rPr lang="de-DE" sz="2400" dirty="0"/>
            </a:br>
            <a:endParaRPr lang="de-DE" sz="24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A53C82-8EAE-BC84-BCB7-188F5E097A93}"/>
              </a:ext>
            </a:extLst>
          </p:cNvPr>
          <p:cNvSpPr txBox="1"/>
          <p:nvPr/>
        </p:nvSpPr>
        <p:spPr>
          <a:xfrm>
            <a:off x="6336090" y="469527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A = Z + 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2927834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BE2AE0-BB7C-F16F-3781-C06E61A4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91" y="3053138"/>
            <a:ext cx="4760551" cy="2390808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D35BD5B-021F-F70D-24AB-062C63789B17}"/>
              </a:ext>
            </a:extLst>
          </p:cNvPr>
          <p:cNvSpPr/>
          <p:nvPr/>
        </p:nvSpPr>
        <p:spPr>
          <a:xfrm>
            <a:off x="1139382" y="1456811"/>
            <a:ext cx="6775893" cy="441058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de-DE" sz="2800" b="1" u="sng" dirty="0">
                <a:solidFill>
                  <a:srgbClr val="000000"/>
                </a:solidFill>
              </a:rPr>
              <a:t>Úkol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Kolik neutronů má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má </a:t>
            </a:r>
            <a:r>
              <a:rPr lang="de-DE" sz="2800" b="1" dirty="0">
                <a:solidFill>
                  <a:schemeClr val="tx1"/>
                </a:solidFill>
              </a:rPr>
              <a:t>uran-238</a:t>
            </a:r>
            <a:r>
              <a:rPr lang="de-DE" sz="2800" dirty="0">
                <a:solidFill>
                  <a:schemeClr val="tx1"/>
                </a:solidFill>
              </a:rPr>
              <a:t>?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1023" y="1993409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Značení atomových jader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0C41D0-9B62-4B1B-BE12-B16B84DF2D3D}"/>
              </a:ext>
            </a:extLst>
          </p:cNvPr>
          <p:cNvSpPr txBox="1"/>
          <p:nvPr/>
        </p:nvSpPr>
        <p:spPr>
          <a:xfrm>
            <a:off x="2336799" y="3141133"/>
            <a:ext cx="1735666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Hmotnostní číslo 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BDC9A8-F6EE-4F2E-84F2-29842E907739}"/>
              </a:ext>
            </a:extLst>
          </p:cNvPr>
          <p:cNvSpPr txBox="1"/>
          <p:nvPr/>
        </p:nvSpPr>
        <p:spPr>
          <a:xfrm>
            <a:off x="1964266" y="5007290"/>
            <a:ext cx="2319867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Protonové číslo 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1256E-482A-4F9C-8FDA-E4B37F64D81E}"/>
              </a:ext>
            </a:extLst>
          </p:cNvPr>
          <p:cNvSpPr txBox="1"/>
          <p:nvPr/>
        </p:nvSpPr>
        <p:spPr>
          <a:xfrm>
            <a:off x="4846347" y="4102735"/>
            <a:ext cx="2006599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Chemický symbol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554694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Značení atomových jader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Úkol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>
                  <a:solidFill>
                    <a:schemeClr val="tx1"/>
                  </a:solidFill>
                </a:rPr>
                <a:t>Podívejte se na </a:t>
              </a:r>
              <a:r>
                <a:rPr lang="en-US" sz="2800" dirty="0" err="1">
                  <a:solidFill>
                    <a:schemeClr val="tx1"/>
                  </a:solidFill>
                </a:rPr>
                <a:t>mapu nuklidů</a:t>
              </a:r>
              <a:r>
                <a:rPr lang="en-US" sz="2800" dirty="0">
                  <a:solidFill>
                    <a:schemeClr val="tx1"/>
                  </a:solidFill>
                </a:rPr>
                <a:t>. </a:t>
              </a:r>
              <a:r>
                <a:rPr lang="en-US" sz="2800" dirty="0">
                  <a:solidFill>
                    <a:schemeClr val="tx1"/>
                  </a:solidFill>
                </a:rPr>
                <a:t>Chcete-li to provést, </a:t>
              </a:r>
              <a:r>
                <a:rPr lang="en-US" sz="2800" dirty="0" err="1">
                  <a:solidFill>
                    <a:schemeClr val="tx1"/>
                  </a:solidFill>
                </a:rPr>
                <a:t>otevřete</a:t>
              </a:r>
              <a:br>
                <a:rPr lang="de-DE" sz="2800" dirty="0">
                  <a:solidFill>
                    <a:schemeClr val="tx1"/>
                  </a:solidFill>
                </a:rPr>
              </a:br>
              <a:r>
                <a:rPr lang="de-DE" sz="2800" b="1" dirty="0">
                  <a:solidFill>
                    <a:schemeClr val="tx1"/>
                  </a:solidFill>
                </a:rPr>
                <a:t> 2.1 Interaktivní </a:t>
              </a:r>
              <a:r>
                <a:rPr lang="de-DE" sz="2800" b="1" dirty="0" err="1">
                  <a:solidFill>
                    <a:schemeClr val="tx1"/>
                  </a:solidFill>
                </a:rPr>
                <a:t>mapa </a:t>
              </a:r>
              <a:r>
                <a:rPr lang="de-DE" sz="2800" b="1" dirty="0" err="1">
                  <a:solidFill>
                    <a:schemeClr val="tx1"/>
                  </a:solidFill>
                </a:rPr>
                <a:t>nuklidů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99497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Kde </a:t>
            </a:r>
            <a:r>
              <a:rPr lang="de-DE" sz="3600" cap="small" noProof="0" dirty="0"/>
              <a:t>jsou </a:t>
            </a:r>
            <a:br>
              <a:rPr lang="de-DE" sz="3600" cap="small" noProof="0" dirty="0"/>
            </a:br>
            <a:r>
              <a:rPr lang="de-DE" sz="3600" cap="small" noProof="0" dirty="0" err="1"/>
              <a:t>chemické </a:t>
            </a:r>
            <a:r>
              <a:rPr lang="de-DE" sz="3600" cap="small" noProof="0" dirty="0" err="1"/>
              <a:t>prvky</a:t>
            </a:r>
            <a:br>
              <a:rPr lang="de-DE" sz="3600" cap="small" dirty="0"/>
            </a:br>
            <a:r>
              <a:rPr lang="de-DE" sz="3600" cap="small" noProof="0" dirty="0" err="1"/>
              <a:t>vznikají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09390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684564"/>
            <a:ext cx="56959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Jaderná fúze </a:t>
            </a:r>
            <a:r>
              <a:rPr lang="en-US" sz="2800" dirty="0"/>
              <a:t>nebo jiné </a:t>
            </a:r>
            <a:r>
              <a:rPr lang="en-US" sz="2800" b="1" dirty="0"/>
              <a:t>jaderné reakce </a:t>
            </a:r>
            <a:r>
              <a:rPr lang="en-US" sz="2800" dirty="0"/>
              <a:t>mohou vytvářet nová atomová jádra.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Tyto procesy jsou základem pro </a:t>
            </a:r>
            <a:r>
              <a:rPr lang="en-US" sz="2800" b="1" dirty="0"/>
              <a:t>vznik nových prvků</a:t>
            </a:r>
            <a:r>
              <a:rPr lang="en-US" sz="2800" dirty="0"/>
              <a:t>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Jaderné reakce</a:t>
            </a:r>
            <a:endParaRPr lang="de-DE" sz="3000" noProof="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52C327D-87D9-191E-962C-ADC11A692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5F7191-9225-7A48-779D-1B2D5BD6D4DE}"/>
              </a:ext>
            </a:extLst>
          </p:cNvPr>
          <p:cNvSpPr txBox="1"/>
          <p:nvPr/>
        </p:nvSpPr>
        <p:spPr>
          <a:xfrm>
            <a:off x="7017938" y="5826080"/>
            <a:ext cx="517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bg1"/>
                </a:solidFill>
              </a:rPr>
              <a:t>[06] Ilustrace červeného veleobra Antares</a:t>
            </a:r>
          </a:p>
        </p:txBody>
      </p:sp>
    </p:spTree>
    <p:extLst>
      <p:ext uri="{BB962C8B-B14F-4D97-AF65-F5344CB8AC3E}">
        <p14:creationId xmlns:p14="http://schemas.microsoft.com/office/powerpoint/2010/main" val="2540387646"/>
      </p:ext>
    </p:extLst>
  </p:cSld>
  <p:clrMapOvr>
    <a:masterClrMapping/>
  </p:clrMapOvr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163787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Část II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Stellar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evoluce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786" y="0"/>
            <a:ext cx="702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5236"/>
      </p:ext>
    </p:extLst>
  </p:cSld>
  <p:clrMapOvr>
    <a:masterClrMapping/>
  </p:clrMapOvr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666148"/>
            <a:ext cx="47366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 naší Mléčné dráze </a:t>
            </a:r>
            <a:r>
              <a:rPr lang="en-US" sz="2000" b="1" dirty="0"/>
              <a:t>vznikne </a:t>
            </a:r>
            <a:r>
              <a:rPr lang="en-US" sz="2000" dirty="0"/>
              <a:t>každý rok </a:t>
            </a:r>
            <a:r>
              <a:rPr lang="en-US" sz="2000" dirty="0"/>
              <a:t>přibližně </a:t>
            </a:r>
            <a:r>
              <a:rPr lang="en-US" sz="2000" b="1" dirty="0"/>
              <a:t>5 hvězd.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Vytvoření trvá přibližně.</a:t>
            </a:r>
            <a:br>
              <a:rPr lang="en-US" sz="2000" dirty="0"/>
            </a:br>
            <a:r>
              <a:rPr lang="en-US" sz="2000" dirty="0"/>
              <a:t>1 milion až 100 milionů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Původně vznikla smršťováním </a:t>
            </a:r>
            <a:r>
              <a:rPr lang="en-US" sz="2000" dirty="0" err="1"/>
              <a:t>mračen mezihvězdného plynu </a:t>
            </a:r>
            <a:r>
              <a:rPr lang="en-US" sz="2000" dirty="0"/>
              <a:t>(gravitace).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Jednou z těchto </a:t>
            </a:r>
            <a:r>
              <a:rPr lang="en-US" sz="2000" dirty="0"/>
              <a:t>hvězd </a:t>
            </a:r>
            <a:r>
              <a:rPr lang="en-US" sz="2000" dirty="0" err="1"/>
              <a:t>je </a:t>
            </a:r>
            <a:r>
              <a:rPr lang="en-US" sz="2000" b="1" dirty="0" err="1"/>
              <a:t>Slunce</a:t>
            </a:r>
            <a:r>
              <a:rPr lang="en-US" sz="2000" dirty="0"/>
              <a:t>, </a:t>
            </a:r>
            <a:r>
              <a:rPr lang="en-US" sz="2000" dirty="0"/>
              <a:t>které </a:t>
            </a:r>
            <a:r>
              <a:rPr lang="en-US" sz="2000" dirty="0" err="1"/>
              <a:t>se zrodilo </a:t>
            </a:r>
            <a:r>
              <a:rPr lang="en-US" sz="2000" dirty="0"/>
              <a:t>přibližně </a:t>
            </a:r>
            <a:r>
              <a:rPr lang="en-US" sz="2000" dirty="0" err="1"/>
              <a:t>před </a:t>
            </a:r>
            <a:r>
              <a:rPr lang="en-US" sz="2000" b="1" dirty="0"/>
              <a:t>4,6 </a:t>
            </a:r>
            <a:r>
              <a:rPr lang="en-US" sz="2000" b="1" dirty="0" err="1"/>
              <a:t>miliardami </a:t>
            </a:r>
            <a:r>
              <a:rPr lang="en-US" sz="2000" b="1" dirty="0"/>
              <a:t>let.</a:t>
            </a:r>
            <a:endParaRPr lang="de-DE" sz="20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Vznik hvězd</a:t>
            </a:r>
            <a:endParaRPr lang="de-DE" sz="3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70B3AE-EDD1-4983-A2AA-0E928395E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67641"/>
            <a:ext cx="5192305" cy="35671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096000" y="5050953"/>
            <a:ext cx="519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00305E"/>
                </a:solidFill>
                <a:latin typeface="Open Sans"/>
              </a:rPr>
              <a:t>[08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] Obě mlhoviny NGC 2014 a NGC 2020 jsou součástí hvězdotvorné oblasti ve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Velkém Magellanově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mračnu, galaxii vzdálené 163 000 světelných let v Mléčné dráze.</a:t>
            </a:r>
            <a:b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Hubble/ESA, 2020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44176"/>
      </p:ext>
    </p:extLst>
  </p:cSld>
  <p:clrMapOvr>
    <a:masterClrMapping/>
  </p:clrMapOvr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1FFE-1672-7AB5-F13F-FDBD8696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769D780-6EA6-7C85-3EB5-E22D796E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Zrození slunce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BC554F-E3B0-6AAD-BFA0-FE00145CD314}"/>
              </a:ext>
            </a:extLst>
          </p:cNvPr>
          <p:cNvSpPr txBox="1"/>
          <p:nvPr/>
        </p:nvSpPr>
        <p:spPr>
          <a:xfrm>
            <a:off x="1080593" y="2385732"/>
            <a:ext cx="51085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Smršťování </a:t>
            </a:r>
            <a:r>
              <a:rPr lang="en-US" sz="2000" dirty="0" err="1"/>
              <a:t>oblaku plynu vytváří </a:t>
            </a:r>
            <a:r>
              <a:rPr lang="en-US" sz="2000" dirty="0"/>
              <a:t>jádro </a:t>
            </a:r>
            <a:r>
              <a:rPr lang="en-US" sz="2000" dirty="0"/>
              <a:t>s </a:t>
            </a:r>
            <a:r>
              <a:rPr lang="en-US" sz="2000" dirty="0" err="1"/>
              <a:t>vyšší hustotou.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Pokud </a:t>
            </a:r>
            <a:r>
              <a:rPr lang="en-US" sz="2000" dirty="0"/>
              <a:t>je hmotnost dostatečně velká, mrak se zhroutí a </a:t>
            </a:r>
            <a:r>
              <a:rPr lang="en-US" sz="2000" dirty="0" err="1"/>
              <a:t>uvolní se tepelná energie </a:t>
            </a:r>
            <a:r>
              <a:rPr lang="en-US" sz="2000" dirty="0"/>
              <a:t>(</a:t>
            </a:r>
            <a:r>
              <a:rPr lang="en-US" sz="2000" dirty="0" err="1"/>
              <a:t>gravitační kolaps)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Pokud je hustota hvězdy dostatečně vysoká, záření již nemůže z obálky unikat, takže se hvězda dále zahřívá.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BBAD6A-ABDC-3906-CC69-E9962E4A957B}"/>
              </a:ext>
            </a:extLst>
          </p:cNvPr>
          <p:cNvSpPr txBox="1"/>
          <p:nvPr/>
        </p:nvSpPr>
        <p:spPr>
          <a:xfrm>
            <a:off x="6473757" y="5219710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[09] V čele takzvaného "kosmického housenkového oblaku" se nachází protohvězda, která stále absorbuje materiál ze svého vnějšího pláště a pomalu kondenzuje.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Hubble/ESA, 2013 </a:t>
            </a:r>
            <a:endParaRPr lang="de-DE" sz="1200" i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B830D7-640B-F914-D3C4-170701F7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1" b="10336"/>
          <a:stretch/>
        </p:blipFill>
        <p:spPr>
          <a:xfrm>
            <a:off x="6473757" y="2452172"/>
            <a:ext cx="4981648" cy="2753202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B9B95CD-185C-37C8-48B5-AE6938D2CD2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3215319-5026-F651-F524-5E753737990D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94D475-0A58-8B96-5B4B-F06D5CC2F57B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51E4EA-E190-707D-B982-D45199F7035A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84D357-DA2E-17EC-5ECD-F01CB77A7D6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19D543-4311-91ED-2325-04969C3D465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313B011-3C3E-9969-8F69-8515E6A5D8F9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46F674-69BD-A341-3C1B-D6891195A434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BBDB44-75FA-2A82-427B-15127FEC004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32BC11-1543-5FF7-1E4E-C8A4E3EBA839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74319"/>
      </p:ext>
    </p:extLst>
  </p:cSld>
  <p:clrMapOvr>
    <a:masterClrMapping/>
  </p:clrMapOvr>
</p:sld>
</file>

<file path=ppt/slides/slide2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31CF-D6E3-BF78-4F2E-F76347E2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1659E5B-3998-296F-548F-5B157052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Zrození slunce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08E4D9-0FE4-EBD6-D7A6-0A312729BF68}"/>
              </a:ext>
            </a:extLst>
          </p:cNvPr>
          <p:cNvSpPr txBox="1"/>
          <p:nvPr/>
        </p:nvSpPr>
        <p:spPr>
          <a:xfrm>
            <a:off x="1080593" y="2561425"/>
            <a:ext cx="5108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Vzniká </a:t>
            </a:r>
            <a:r>
              <a:rPr lang="en-US" sz="2000" b="1" dirty="0" err="1"/>
              <a:t>protohvězda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Gravitační síla se zvyšuje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Vnější molekuly narážejí do </a:t>
            </a:r>
            <a:r>
              <a:rPr lang="en-US" sz="2000" dirty="0"/>
              <a:t>jádra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Několik tisíc </a:t>
            </a:r>
            <a:r>
              <a:rPr lang="en-US" sz="2000" dirty="0"/>
              <a:t>Kelvinů, světlo </a:t>
            </a:r>
            <a:r>
              <a:rPr lang="en-US" sz="2000" dirty="0" err="1"/>
              <a:t>převážně v infračervené oblasti.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Teplota se zvyšuje, </a:t>
            </a:r>
            <a:r>
              <a:rPr lang="en-US" sz="2000" dirty="0"/>
              <a:t>dokud se plyn </a:t>
            </a:r>
            <a:r>
              <a:rPr lang="en-US" sz="2000" dirty="0" err="1"/>
              <a:t>uvnitř neionizuje a </a:t>
            </a:r>
            <a:r>
              <a:rPr lang="en-US" sz="2000" dirty="0"/>
              <a:t>nestane se </a:t>
            </a:r>
            <a:r>
              <a:rPr lang="en-US" sz="2000" dirty="0" err="1"/>
              <a:t>z </a:t>
            </a:r>
            <a:r>
              <a:rPr lang="en-US" sz="2000" dirty="0"/>
              <a:t>něj </a:t>
            </a:r>
            <a:r>
              <a:rPr lang="en-US" sz="2000" dirty="0"/>
              <a:t>plazma.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C59AF3-D47C-6682-73CE-D805AB56E8CB}"/>
              </a:ext>
            </a:extLst>
          </p:cNvPr>
          <p:cNvSpPr txBox="1"/>
          <p:nvPr/>
        </p:nvSpPr>
        <p:spPr>
          <a:xfrm>
            <a:off x="6473757" y="5301188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[10] Plyn </a:t>
            </a:r>
            <a:r>
              <a:rPr lang="en-US" sz="1200" i="1" dirty="0" err="1"/>
              <a:t>vyvržený z protohvězdy, </a:t>
            </a:r>
            <a:r>
              <a:rPr lang="en-US" sz="1200" i="1" dirty="0"/>
              <a:t>který </a:t>
            </a:r>
            <a:r>
              <a:rPr lang="en-US" sz="1200" i="1" dirty="0" err="1"/>
              <a:t>dopadá na oblaka prachu</a:t>
            </a:r>
            <a:r>
              <a:rPr lang="en-US" sz="1200" i="1" dirty="0"/>
              <a:t>. </a:t>
            </a:r>
            <a:r>
              <a:rPr lang="en-US" sz="1200" i="1" dirty="0" err="1"/>
              <a:t>Jsou vidět </a:t>
            </a:r>
            <a:r>
              <a:rPr lang="en-US" sz="1200" i="1" dirty="0" err="1"/>
              <a:t>dva </a:t>
            </a:r>
            <a:r>
              <a:rPr lang="en-US" sz="1200" i="1" dirty="0"/>
              <a:t>proudy, </a:t>
            </a:r>
            <a:r>
              <a:rPr lang="en-US" sz="1200" i="1" dirty="0"/>
              <a:t>které </a:t>
            </a:r>
            <a:r>
              <a:rPr lang="en-US" sz="1200" i="1" dirty="0" err="1"/>
              <a:t>se pohybují </a:t>
            </a:r>
            <a:r>
              <a:rPr lang="en-US" sz="1200" i="1" dirty="0"/>
              <a:t>diametrálně </a:t>
            </a:r>
            <a:r>
              <a:rPr lang="en-US" sz="1200" i="1" dirty="0" err="1"/>
              <a:t>od protohvězdy uprostřed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Hubble/ESA, 2021 </a:t>
            </a:r>
            <a:endParaRPr lang="de-DE" sz="1200" i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2B6CD1D-CB47-9639-13BD-65C58749777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9A64D4E9-7685-8A5A-68D3-1878B44177B5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7F25A1-3727-6558-8475-8A462315EE2D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C5CCAD-45EC-2B9F-2D5A-00FA9F10FDA7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789C7A-4472-1B6C-69F2-CA4E1923B12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9CAA31-942E-16F4-178E-12BFA144065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0337BE-2C8D-0BCC-6205-E708CA03234C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3B5AFF5-34D8-4F03-0D30-45EA0B766273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AE244A-2E19-C983-F6BD-C27D007B156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85741BC-9D5B-D8C4-3F1D-85FC17EC3AB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44325A-DE8C-78B1-95FF-D5897DAD1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4" b="3453"/>
          <a:stretch/>
        </p:blipFill>
        <p:spPr>
          <a:xfrm>
            <a:off x="6724649" y="2467210"/>
            <a:ext cx="4538495" cy="27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2549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1915-B5A8-7219-4F47-D9152C98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40AF8C7-1D61-E451-2F87-300C50EB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První jaderná fúze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C732FA-7545-8F5E-9D27-FD0449429A25}"/>
              </a:ext>
            </a:extLst>
          </p:cNvPr>
          <p:cNvSpPr txBox="1"/>
          <p:nvPr/>
        </p:nvSpPr>
        <p:spPr>
          <a:xfrm>
            <a:off x="1080593" y="2457685"/>
            <a:ext cx="510857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Teplota </a:t>
            </a:r>
            <a:r>
              <a:rPr lang="en-US" sz="1900" dirty="0"/>
              <a:t>a </a:t>
            </a:r>
            <a:r>
              <a:rPr lang="en-US" sz="1900" dirty="0" err="1"/>
              <a:t>hustota </a:t>
            </a:r>
            <a:r>
              <a:rPr lang="en-US" sz="1900" dirty="0"/>
              <a:t>jsou</a:t>
            </a:r>
            <a:r>
              <a:rPr lang="en-US" sz="1900" dirty="0" err="1"/>
              <a:t> dostatečně vysoké, aby </a:t>
            </a:r>
            <a:r>
              <a:rPr lang="en-US" sz="1900" dirty="0" err="1"/>
              <a:t>atomová jádra překonala </a:t>
            </a:r>
            <a:r>
              <a:rPr lang="en-US" sz="1900" dirty="0" err="1"/>
              <a:t>Coulombovu </a:t>
            </a:r>
            <a:r>
              <a:rPr lang="en-US" sz="1900" dirty="0"/>
              <a:t>bariéru</a:t>
            </a:r>
            <a:r>
              <a:rPr lang="en-US" sz="19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Fúze </a:t>
            </a:r>
            <a:r>
              <a:rPr lang="en-US" sz="1900" b="1" dirty="0" err="1"/>
              <a:t>vodíku</a:t>
            </a:r>
            <a:r>
              <a:rPr lang="en-US" sz="1900" b="1" dirty="0"/>
              <a:t>: </a:t>
            </a:r>
            <a:r>
              <a:rPr lang="en-US" sz="1900" dirty="0" err="1"/>
              <a:t>vzniká </a:t>
            </a:r>
            <a:r>
              <a:rPr lang="en-US" sz="1900" dirty="0"/>
              <a:t>helium, </a:t>
            </a:r>
            <a:r>
              <a:rPr lang="en-US" sz="1900" dirty="0"/>
              <a:t>které </a:t>
            </a:r>
            <a:r>
              <a:rPr lang="en-US" sz="1900" dirty="0" err="1"/>
              <a:t>se hromadí v </a:t>
            </a:r>
            <a:r>
              <a:rPr lang="en-US" sz="1900" dirty="0"/>
              <a:t>jádře.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Záření </a:t>
            </a:r>
            <a:r>
              <a:rPr lang="en-US" sz="1900" dirty="0"/>
              <a:t>a </a:t>
            </a:r>
            <a:r>
              <a:rPr lang="en-US" sz="1900" dirty="0" err="1"/>
              <a:t>tlak plynu jako protiváha gravitační síly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Hvězda </a:t>
            </a:r>
            <a:r>
              <a:rPr lang="en-US" sz="1900" dirty="0" err="1"/>
              <a:t>dosáhla stabilního stavu</a:t>
            </a:r>
            <a:r>
              <a:rPr lang="en-US" sz="1900" dirty="0"/>
              <a:t>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b="1" dirty="0" err="1"/>
              <a:t>Hydrostatická rovnováha</a:t>
            </a:r>
            <a:r>
              <a:rPr lang="en-US" sz="1900" dirty="0"/>
              <a:t>: gravitace a </a:t>
            </a:r>
            <a:r>
              <a:rPr lang="en-US" sz="1900" dirty="0" err="1"/>
              <a:t>tlak v rovnováze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22F18D3-8689-88AD-EEDB-9FA5F035AD24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830EC06A-7FCE-0A43-80B1-1A4D8E3DC7A6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90FD5E-2810-C5BB-1F30-86604DED5A33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C217617-2F25-74AE-E768-90B2E45712F4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F461C6A-7C0C-F330-D616-4752FC343C3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DD6A0D-BEBC-8278-4A09-677C01BE3B1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DAA0971-02E1-9D0C-CA4F-893929949A88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75E18EB-375A-4D81-6B40-BE9B9C59AFB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77500EF-119F-FDC8-615C-5F826ADEE26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E00B7-57B4-585C-E403-1F80DC00D75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E6B7C6-FF94-FDC9-BCE4-A4134728A971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4656376-AB49-7D3D-F535-0AD7358CB57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A72183C-AE12-499F-49D2-DAF98A88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473FA69-C8B0-4178-7838-B66422DD2698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6774C40-2F0C-33E6-2F2E-80E9E925F7D0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9637759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Časový harmonogram</a:t>
            </a:r>
            <a:endParaRPr lang="de-DE" sz="3000" noProof="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AC4D31D-753F-1D8C-9977-213A8E737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078219"/>
              </p:ext>
            </p:extLst>
          </p:nvPr>
        </p:nvGraphicFramePr>
        <p:xfrm>
          <a:off x="2231390" y="1097852"/>
          <a:ext cx="7226119" cy="4709160"/>
        </p:xfrm>
        <a:graphic>
          <a:graphicData uri="http://schemas.openxmlformats.org/drawingml/2006/table">
            <a:tbl>
              <a:tblPr firstRow="1" bandRow="1"/>
              <a:tblGrid>
                <a:gridCol w="2277817">
                  <a:extLst>
                    <a:ext uri="{9D8B030D-6E8A-4147-A177-3AD203B41FA5}">
                      <a16:colId xmlns:a16="http://schemas.microsoft.com/office/drawing/2014/main" val="2785176710"/>
                    </a:ext>
                  </a:extLst>
                </a:gridCol>
                <a:gridCol w="4948302">
                  <a:extLst>
                    <a:ext uri="{9D8B030D-6E8A-4147-A177-3AD203B41FA5}">
                      <a16:colId xmlns:a16="http://schemas.microsoft.com/office/drawing/2014/main" val="993756295"/>
                    </a:ext>
                  </a:extLst>
                </a:gridCol>
              </a:tblGrid>
              <a:tr h="19826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Čas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Obsah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646057"/>
                  </a:ext>
                </a:extLst>
              </a:tr>
              <a:tr h="28289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Úvod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81518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Část 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Atomová jádra a jejich zvláštnosti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15123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Přestávka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070147"/>
                  </a:ext>
                </a:extLst>
              </a:tr>
              <a:tr h="273063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Část II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Hvězdný vývoj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3048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Část III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Prvotní nukleosyntéza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35115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Přestávka na oběd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55700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Část IV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Otisky prstů hvězd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263158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Přestávka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15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Část IV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Otisky hvězd - pokračování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516916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Závěr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5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94171"/>
      </p:ext>
    </p:extLst>
  </p:cSld>
  <p:clrMapOvr>
    <a:masterClrMapping/>
  </p:clrMapOvr>
</p:sld>
</file>

<file path=ppt/slides/slide3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3C0FB-3E9A-32BA-A2BF-A7E0EC2DF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1C47B34-B689-1AAC-1D84-FE18114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Žlutý trpaslík (Dnes)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/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Slunce </a:t>
                </a:r>
                <a:r>
                  <a:rPr lang="en-US" sz="1900" dirty="0" err="1"/>
                  <a:t>taví </a:t>
                </a:r>
                <a:r>
                  <a:rPr lang="en-US" sz="1900" b="1" dirty="0" err="1"/>
                  <a:t>vodík </a:t>
                </a:r>
                <a:r>
                  <a:rPr lang="en-US" sz="1900" dirty="0" err="1"/>
                  <a:t>na </a:t>
                </a:r>
                <a:r>
                  <a:rPr lang="en-US" sz="1900" b="1" dirty="0"/>
                  <a:t>helium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Je </a:t>
                </a:r>
                <a:r>
                  <a:rPr lang="en-US" sz="1900" dirty="0"/>
                  <a:t>ve </a:t>
                </a:r>
                <a:r>
                  <a:rPr lang="en-US" sz="1900" dirty="0" err="1"/>
                  <a:t>stabilním stavu </a:t>
                </a:r>
                <a:r>
                  <a:rPr lang="en-US" sz="1900" dirty="0"/>
                  <a:t>(</a:t>
                </a:r>
                <a:r>
                  <a:rPr lang="en-US" sz="1900" b="1" dirty="0" err="1"/>
                  <a:t>hydrostatická rovnováha)</a:t>
                </a:r>
                <a:r>
                  <a:rPr lang="en-US" sz="1900" b="1" dirty="0"/>
                  <a:t>.</a:t>
                </a:r>
                <a:br>
                  <a:rPr lang="en-US" sz="1900" b="1" dirty="0"/>
                </a:b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Poloměr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Teplota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Teplota Země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blipFill>
                <a:blip r:embed="rId3"/>
                <a:stretch>
                  <a:fillRect l="-835" t="-1481" r="-4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B5DC2FC-A6E3-0C0E-4507-D8DD5185D3C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7E43300-20BF-B833-EE83-5A6D6169F1D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C91264-E958-4081-2AC0-ACBB2F156EFC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5E24DE3-E14B-5A13-E132-55CABA05327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B4DAE7-9D2B-D23B-74E5-6FD3826F3E30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477982-5A42-0D6C-215F-B7B506763889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D40797B-82D9-49CA-87EE-BE7E465AFFE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570374B-EFD7-786B-7279-DEB6C53873F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764FED6-77F0-2E99-71A6-671799F97E02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2DEC7F-A986-4A11-B87D-2C867CF323D2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1462967-DCCA-20FC-5BAA-04C7F8B33EA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DC71934-E05A-A2D8-FEA3-46206476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2F4FBAB-8F42-70C2-3DE9-72AA069324E1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CF523E7-CE10-61E9-386C-F64FDA0CECC9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C22D4C70-055B-9AEA-4799-5938D3737A00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7473CEF-9DA4-58EF-596D-58473D2B626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69993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Jaderná fúze</a:t>
            </a:r>
            <a:endParaRPr lang="de-DE" sz="3000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F7A96B-AF17-E275-C0BA-0E8999F81E60}"/>
              </a:ext>
            </a:extLst>
          </p:cNvPr>
          <p:cNvGrpSpPr/>
          <p:nvPr/>
        </p:nvGrpSpPr>
        <p:grpSpPr>
          <a:xfrm>
            <a:off x="1124798" y="1114352"/>
            <a:ext cx="3887470" cy="4782571"/>
            <a:chOff x="7458075" y="1209510"/>
            <a:chExt cx="3540014" cy="435511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0BA08A4-091E-4836-91F6-F787BEEF0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4"/>
            <a:stretch/>
          </p:blipFill>
          <p:spPr>
            <a:xfrm>
              <a:off x="7658082" y="1209510"/>
              <a:ext cx="3140000" cy="4295845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0EBA496-61C8-E7EB-3A84-8F4727C2DCF0}"/>
                </a:ext>
              </a:extLst>
            </p:cNvPr>
            <p:cNvSpPr/>
            <p:nvPr/>
          </p:nvSpPr>
          <p:spPr>
            <a:xfrm>
              <a:off x="7458075" y="5114925"/>
              <a:ext cx="1085850" cy="44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B26D02A-497F-76E3-E113-E4776B335D70}"/>
                </a:ext>
              </a:extLst>
            </p:cNvPr>
            <p:cNvSpPr/>
            <p:nvPr/>
          </p:nvSpPr>
          <p:spPr>
            <a:xfrm>
              <a:off x="9912239" y="5248440"/>
              <a:ext cx="1085850" cy="31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/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/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 i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  <m:r>
                                <a:rPr xmlns:a="http://schemas.openxmlformats.org/drawingml/2006/main" lang="de-DE" sz="2400" b="1" i="0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419D27A-6D1B-2F8A-E6A8-C92D1EDCA85D}"/>
              </a:ext>
            </a:extLst>
          </p:cNvPr>
          <p:cNvCxnSpPr>
            <a:cxnSpLocks/>
          </p:cNvCxnSpPr>
          <p:nvPr/>
        </p:nvCxnSpPr>
        <p:spPr>
          <a:xfrm flipV="1">
            <a:off x="4196615" y="4500125"/>
            <a:ext cx="17517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/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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19A77CE-D698-5C8F-8EA3-12CF48B06B4F}"/>
              </a:ext>
            </a:extLst>
          </p:cNvPr>
          <p:cNvCxnSpPr>
            <a:cxnSpLocks/>
          </p:cNvCxnSpPr>
          <p:nvPr/>
        </p:nvCxnSpPr>
        <p:spPr>
          <a:xfrm>
            <a:off x="4455957" y="3185375"/>
            <a:ext cx="2349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/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214DC3E-F402-D17A-FB74-497D988ED41F}"/>
              </a:ext>
            </a:extLst>
          </p:cNvPr>
          <p:cNvCxnSpPr>
            <a:cxnSpLocks/>
          </p:cNvCxnSpPr>
          <p:nvPr/>
        </p:nvCxnSpPr>
        <p:spPr>
          <a:xfrm>
            <a:off x="4608357" y="1874427"/>
            <a:ext cx="20908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4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0" grpId="0"/>
    </p:bldLst>
  </p:timing>
</p:sld>
</file>

<file path=ppt/slides/slide32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5396-096F-3A16-4CEC-D1931B87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0094237-601A-C4FF-F0BE-1643E97D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Přechodová fáze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/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Helium </a:t>
                </a:r>
                <a:r>
                  <a:rPr lang="en-US" sz="1900" dirty="0" err="1"/>
                  <a:t>kondenzuje ve středu </a:t>
                </a:r>
                <a:r>
                  <a:rPr lang="en-US" sz="1900" dirty="0" err="1"/>
                  <a:t>Slunce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Fúze vodíku probíhá </a:t>
                </a:r>
                <a:r>
                  <a:rPr lang="en-US" sz="1900" dirty="0"/>
                  <a:t>v </a:t>
                </a:r>
                <a:r>
                  <a:rPr lang="en-US" sz="1900" dirty="0" err="1"/>
                  <a:t>oblasti ve tvaru slupky </a:t>
                </a:r>
                <a:r>
                  <a:rPr lang="en-US" sz="1900" dirty="0"/>
                  <a:t>kolem </a:t>
                </a:r>
                <a:r>
                  <a:rPr lang="en-US" sz="1900" dirty="0" err="1"/>
                  <a:t>jádra helia.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Energetický obrat </a:t>
                </a:r>
                <a:r>
                  <a:rPr lang="en-US" sz="1900" dirty="0" err="1"/>
                  <a:t>vodíkové fúze se zvyšuje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Slunce se nafoukne </a:t>
                </a:r>
                <a:r>
                  <a:rPr lang="en-US" sz="1900" dirty="0"/>
                  <a:t>a </a:t>
                </a:r>
                <a:r>
                  <a:rPr lang="en-US" sz="1900" dirty="0" err="1"/>
                  <a:t>zčervená.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Poloměr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Teplota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Teplota Země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blipFill>
                <a:blip r:embed="rId3"/>
                <a:stretch>
                  <a:fillRect l="-835" t="-10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3E8051-E7F8-B782-73F1-F08BC81CF796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72061D7-C775-7B61-4721-587CA71708C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A864252-D9CF-46F6-DEAB-F91999B4F27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1DD8EB7-5C97-F5FD-2103-EEECD488FDF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EA57CC-E727-7D1B-F739-8F9C4CC86D16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D190D-C5CE-F123-B737-1D7DF96AF110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28CF6A-6C89-96E9-ECA7-B10043D65B7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2DFE64-0175-60BE-0440-C02E09D8189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316DD6-7DC4-17FB-3B6E-3050C44F1680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A70D850-6592-67CD-1BCD-45FD87CCDBA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BC598B2-93F0-2763-4771-93E96B1371F3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54C37C4-9F55-2C7C-374D-1948EFCEF778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95DFCE-A9D8-BC17-DFE8-472DE3FA1DDC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CF00E0-B802-C333-B136-A8E66F35E182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9D73C3-BFA1-93A8-5EF4-4D9265CB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65" y="2537087"/>
            <a:ext cx="3365537" cy="33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61090"/>
      </p:ext>
    </p:extLst>
  </p:cSld>
  <p:clrMapOvr>
    <a:masterClrMapping/>
  </p:clrMapOvr>
</p:sld>
</file>

<file path=ppt/slides/slide3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1532-DFD0-8480-47E8-D8763A12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629E96D-85BB-8B3B-F94F-423EE77B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Červený obr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Jádro </a:t>
                </a:r>
                <a:r>
                  <a:rPr lang="en-US" sz="1900" dirty="0" err="1"/>
                  <a:t>se nadále smršťuje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teplota je dostatečně vysoká </a:t>
                </a:r>
                <a:r>
                  <a:rPr lang="en-US" sz="1900" dirty="0"/>
                  <a:t>pro </a:t>
                </a:r>
                <a:r>
                  <a:rPr lang="en-US" sz="1900" b="1" dirty="0" err="1"/>
                  <a:t>fúzi helia.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Poloměr a </a:t>
                </a:r>
                <a:r>
                  <a:rPr lang="en-US" sz="1900" dirty="0" err="1"/>
                  <a:t>svítivost se </a:t>
                </a:r>
                <a:r>
                  <a:rPr lang="en-US" sz="1900" dirty="0"/>
                  <a:t>výrazně </a:t>
                </a:r>
                <a:r>
                  <a:rPr lang="en-US" sz="1900" dirty="0" err="1"/>
                  <a:t>zvyšují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 err="1"/>
                  <a:t>Uhlíkové </a:t>
                </a:r>
                <a:r>
                  <a:rPr lang="en-US" sz="1900" dirty="0"/>
                  <a:t>a </a:t>
                </a:r>
                <a:r>
                  <a:rPr lang="en-US" sz="1900" b="1" dirty="0" err="1"/>
                  <a:t>kyslíkové </a:t>
                </a:r>
                <a:r>
                  <a:rPr lang="en-US" sz="1900" dirty="0"/>
                  <a:t>jádro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Svítivost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Poloměr </a:t>
                </a:r>
                <a:r>
                  <a:rPr lang="de-DE" sz="1900" dirty="0"/>
                  <a:t>(</a:t>
                </a:r>
                <a:r>
                  <a:rPr lang="de-DE" sz="1900" i="1" dirty="0"/>
                  <a:t>oběžná dráha Venuše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Teplota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Země</a:t>
                </a:r>
                <a:r>
                  <a:rPr lang="en-US" sz="1900" dirty="0"/>
                  <a:t>: </a:t>
                </a:r>
                <a:r>
                  <a:rPr lang="en-US" sz="1900" dirty="0" err="1"/>
                  <a:t>Zemská kůra se mění v lávový oceán, </a:t>
                </a:r>
                <a:r>
                  <a:rPr lang="en-US" sz="1900" dirty="0"/>
                  <a:t>rudé </a:t>
                </a:r>
                <a:r>
                  <a:rPr lang="en-US" sz="1900" dirty="0" err="1"/>
                  <a:t>slunce zabírá většinu </a:t>
                </a:r>
                <a:r>
                  <a:rPr lang="en-US" sz="1900" dirty="0" err="1"/>
                  <a:t>oblohy</a:t>
                </a:r>
                <a:r>
                  <a:rPr lang="en-US" sz="1900" dirty="0"/>
                  <a:t>.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9817B92-2C84-AE5E-C6F0-09C78B20D45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4DAC1AD6-4B91-93B1-A47D-411012828508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531749-EB1C-CD82-7866-F171F75BFF4F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A3A13A-4E29-6AA2-740B-0704AFDF743E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C80C22-1293-98DF-09C5-CAABDB395CF1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860A27-1C36-0E38-8C59-210E9AA4364B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141B97-5234-4D6C-12E3-D6322D90B542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B743653-1E74-10D4-2BC8-62A0B60F5FB3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243BE74-A184-F64F-9FB3-FF22BB36B514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1D091DB-2E4F-CD6B-B5EF-84E51D45B643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39C4EF1-DA87-D781-15A0-76DA906925CD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51A83A7-29AB-81F4-465D-C9B5507E93A6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6B903F-941F-7C43-7BBD-2316AE9A955D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ED0AB5-D68E-9EF3-903D-A46692EB5FB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69CD13-126B-6AC9-622A-9BEF2C9551D0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73462E-F3F1-9B52-F511-CD0255AEE42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6D620E-B8ED-333A-6103-B0706A10D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005" y="2713470"/>
            <a:ext cx="5495009" cy="25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0920"/>
      </p:ext>
    </p:extLst>
  </p:cSld>
  <p:clrMapOvr>
    <a:masterClrMapping/>
  </p:clrMapOvr>
</p:sld>
</file>

<file path=ppt/slides/slide34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5785-DEBA-AC1B-5B81-55CC7EB5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0BDC674-079B-E927-646F-B681379E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Červený obr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Jádro </a:t>
                </a:r>
                <a:r>
                  <a:rPr lang="en-US" sz="1900" dirty="0" err="1"/>
                  <a:t>se nadále smršťuje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teplota je dostatečně vysoká </a:t>
                </a:r>
                <a:r>
                  <a:rPr lang="en-US" sz="1900" dirty="0"/>
                  <a:t>pro </a:t>
                </a:r>
                <a:r>
                  <a:rPr lang="en-US" sz="1900" b="1" dirty="0" err="1"/>
                  <a:t>fúzi helia.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Poloměr a </a:t>
                </a:r>
                <a:r>
                  <a:rPr lang="en-US" sz="1900" dirty="0" err="1"/>
                  <a:t>svítivost se </a:t>
                </a:r>
                <a:r>
                  <a:rPr lang="en-US" sz="1900" dirty="0"/>
                  <a:t>výrazně </a:t>
                </a:r>
                <a:r>
                  <a:rPr lang="en-US" sz="1900" dirty="0" err="1"/>
                  <a:t>zvyšují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 err="1"/>
                  <a:t>Uhlíkové </a:t>
                </a:r>
                <a:r>
                  <a:rPr lang="en-US" sz="1900" dirty="0"/>
                  <a:t>a </a:t>
                </a:r>
                <a:r>
                  <a:rPr lang="en-US" sz="1900" b="1" dirty="0" err="1"/>
                  <a:t>kyslíkové </a:t>
                </a:r>
                <a:r>
                  <a:rPr lang="en-US" sz="1900" dirty="0"/>
                  <a:t>jádro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Svítivost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Poloměr </a:t>
                </a:r>
                <a:r>
                  <a:rPr lang="de-DE" sz="1900" dirty="0"/>
                  <a:t>(</a:t>
                </a:r>
                <a:r>
                  <a:rPr lang="de-DE" sz="1900" i="1" dirty="0"/>
                  <a:t>oběžná dráha Venuše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Teplota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Země</a:t>
                </a:r>
                <a:r>
                  <a:rPr lang="en-US" sz="1900" dirty="0"/>
                  <a:t>: </a:t>
                </a:r>
                <a:r>
                  <a:rPr lang="en-US" sz="1900" dirty="0" err="1"/>
                  <a:t>Zemská kůra se mění v lávový oceán, </a:t>
                </a:r>
                <a:r>
                  <a:rPr lang="en-US" sz="1900" dirty="0"/>
                  <a:t>rudé </a:t>
                </a:r>
                <a:r>
                  <a:rPr lang="en-US" sz="1900" dirty="0" err="1"/>
                  <a:t>slunce zabírá většinu </a:t>
                </a:r>
                <a:r>
                  <a:rPr lang="en-US" sz="1900" dirty="0" err="1"/>
                  <a:t>oblohy</a:t>
                </a:r>
                <a:r>
                  <a:rPr lang="en-US" sz="1900" dirty="0"/>
                  <a:t>.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478B541-AB3E-37BF-DE9C-D5B08A559A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A35E62C-5D31-8DC5-F179-090724413991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E6940D3-37FB-D504-5E5E-A30DB0F3E4B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9AB5CE-36A2-56DD-BCAA-81DF8DA29BB8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2208112-C37C-36D5-9CD3-2245E25FB218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C0B0A5-E602-8CF7-58DD-D8FBC6AEABCA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2AAC18-AC58-5CFA-2D6A-B79DE9946317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5D220A2-9476-563B-51FE-B877FF93552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57B1BE6-5A76-C8E3-4EA8-B9160FD4F541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E9BA3A9-3ADF-FE7B-513F-5BF49D27E9DE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7BBD639-E4A8-D5CB-E244-731A45578FBA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C69D15A-DBC2-BC7F-9F9B-BC96E93EA68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7B15E00-D28C-74E2-5072-BDB814F77EB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CC81BF-BAF5-2824-10A9-F7C7512FBEAE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1C25F4-BD07-B559-D887-8BC10E21BC09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5E7D282-75D1-0642-56A3-058AF3037A5D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8194" name="Picture 2" descr="Andromedagalaxie - Astronomie, Mond, Sterne, Andromedagalaxie und ...">
            <a:extLst>
              <a:ext uri="{FF2B5EF4-FFF2-40B4-BE49-F238E27FC236}">
                <a16:creationId xmlns:a16="http://schemas.microsoft.com/office/drawing/2014/main" id="{3B6F8DBC-6C98-678D-E3EA-5FB7759F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63" y="2584435"/>
            <a:ext cx="3260274" cy="32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67662"/>
      </p:ext>
    </p:extLst>
  </p:cSld>
  <p:clrMapOvr>
    <a:masterClrMapping/>
  </p:clrMapOvr>
</p:sld>
</file>

<file path=ppt/slides/slide3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DED0-0833-1609-A769-A10C6DAA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CD34D68-DB9D-C395-44C4-2DF44935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Planetární mlhovina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AFA33F6-C8DB-FACC-8983-1EFA90299C0D}"/>
              </a:ext>
            </a:extLst>
          </p:cNvPr>
          <p:cNvSpPr txBox="1"/>
          <p:nvPr/>
        </p:nvSpPr>
        <p:spPr>
          <a:xfrm>
            <a:off x="1080593" y="2584435"/>
            <a:ext cx="55374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Slunce prochází </a:t>
            </a:r>
            <a:r>
              <a:rPr lang="en-US" sz="1900" dirty="0"/>
              <a:t>během </a:t>
            </a:r>
            <a:r>
              <a:rPr lang="en-US" sz="1900" dirty="0" err="1"/>
              <a:t>hoření helia </a:t>
            </a:r>
            <a:r>
              <a:rPr lang="en-US" sz="1900" dirty="0" err="1"/>
              <a:t>nestabilní </a:t>
            </a:r>
            <a:r>
              <a:rPr lang="en-US" sz="1900" dirty="0"/>
              <a:t>fází, kdy </a:t>
            </a:r>
            <a:r>
              <a:rPr lang="en-US" sz="1900" dirty="0" err="1"/>
              <a:t>extrémně kolísá </a:t>
            </a:r>
            <a:r>
              <a:rPr lang="en-US" sz="1900" dirty="0"/>
              <a:t>poloměr, </a:t>
            </a:r>
            <a:r>
              <a:rPr lang="en-US" sz="1900" dirty="0" err="1"/>
              <a:t>teplota </a:t>
            </a:r>
            <a:r>
              <a:rPr lang="en-US" sz="1900" dirty="0"/>
              <a:t>a </a:t>
            </a:r>
            <a:r>
              <a:rPr lang="en-US" sz="1900" dirty="0" err="1"/>
              <a:t>svítivost.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Na konci </a:t>
            </a:r>
            <a:r>
              <a:rPr lang="en-US" sz="1900" dirty="0" err="1"/>
              <a:t>nestabilní </a:t>
            </a:r>
            <a:r>
              <a:rPr lang="en-US" sz="1900" dirty="0"/>
              <a:t>fáze hvězda vyvrhne svůj </a:t>
            </a:r>
            <a:r>
              <a:rPr lang="en-US" sz="1900" dirty="0" err="1"/>
              <a:t>obal.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Uvolňuje se </a:t>
            </a:r>
            <a:r>
              <a:rPr lang="en-US" sz="1900" dirty="0" err="1"/>
              <a:t>vnitřní </a:t>
            </a:r>
            <a:r>
              <a:rPr lang="en-US" sz="1900" dirty="0"/>
              <a:t>jádro </a:t>
            </a:r>
            <a:r>
              <a:rPr lang="en-US" sz="1900" dirty="0"/>
              <a:t>z </a:t>
            </a:r>
            <a:r>
              <a:rPr lang="en-US" sz="1900" dirty="0" err="1"/>
              <a:t>uhlíku </a:t>
            </a:r>
            <a:r>
              <a:rPr lang="en-US" sz="1900" dirty="0"/>
              <a:t>a </a:t>
            </a:r>
            <a:r>
              <a:rPr lang="en-US" sz="1900" dirty="0" err="1"/>
              <a:t>kyslíku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D459D64-E4C9-1452-A8BA-A0AFC9E8D9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1B6AAB0-338B-0B84-03C6-F50E8983FB7E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CCCDA2F-F1E6-12A4-BC72-175B167E1C3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2B2721-04CE-5561-8216-1C0EAF42D667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83607D-8D47-C5DB-B7C3-8D5FCAF94AAE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3C789A3-1A0F-455B-22C7-5519BB597FCE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41ED47-9B37-DAB1-0456-12FE22BCD5F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03729BE-61BA-B0C8-DADC-2DE32272C950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9B84B2-EEDC-75E2-97EC-889AFD63F387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48A930D-35D2-0CB5-57EF-FDCE274702B6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82532A8-CD01-377E-D891-B36DD54AFF62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23546E-FA23-681D-6427-836A5F0C675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4FF535-94D2-ED36-1A51-58785BE606DF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B2A01E-A6AD-30DA-2BEB-C696421F695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BC8FA6-F4F3-5269-C05D-BC640D99C51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BAEF30-0D3C-11E6-15B4-345D94041A77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D546AF8-1AE3-8322-C2E6-23927FB8858D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79B06D-13C4-87F5-86E2-7BDA00DBADC0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8165997-75D1-BDFD-42E2-4470BE43E03B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7104673-D3F8-EEC9-AEBA-28A7E8691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92144" y="2136104"/>
            <a:ext cx="3434817" cy="40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5742"/>
      </p:ext>
    </p:extLst>
  </p:cSld>
  <p:clrMapOvr>
    <a:masterClrMapping/>
  </p:clrMapOvr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Planetární mlhovina</a:t>
            </a:r>
            <a:endParaRPr lang="de-DE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48937" y="651615"/>
            <a:ext cx="4959245" cy="57806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7018870" y="2024933"/>
            <a:ext cx="49614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[13] </a:t>
            </a:r>
            <a:r>
              <a:rPr lang="en-US" sz="2000" i="1" dirty="0" err="1"/>
              <a:t>Planetární </a:t>
            </a:r>
            <a:r>
              <a:rPr lang="en-US" sz="2000" i="1" dirty="0"/>
              <a:t>mlhovina NGC 6302, známá také jako Motýlí mlhovina, se nachází v naší Mléčné dráze, </a:t>
            </a:r>
            <a:r>
              <a:rPr lang="en-US" sz="2000" i="1" dirty="0"/>
              <a:t>ve vzdálenosti </a:t>
            </a:r>
            <a:r>
              <a:rPr lang="en-US" sz="2000" i="1" dirty="0"/>
              <a:t>asi 3800 </a:t>
            </a:r>
            <a:r>
              <a:rPr lang="en-US" sz="2000" i="1" dirty="0" err="1"/>
              <a:t>Lj. </a:t>
            </a:r>
            <a:r>
              <a:rPr lang="en-US" sz="2000" i="1" dirty="0"/>
              <a:t>V jejím </a:t>
            </a:r>
            <a:r>
              <a:rPr lang="en-US" sz="2000" i="1" dirty="0" err="1"/>
              <a:t>středu se nachází </a:t>
            </a:r>
            <a:r>
              <a:rPr lang="en-US" sz="2000" i="1" dirty="0"/>
              <a:t>umírající hvězda, která měla pětkrát větší hmotnost než Slunce. </a:t>
            </a:r>
            <a:r>
              <a:rPr lang="en-US" sz="2000" i="1" dirty="0" err="1"/>
              <a:t>Zbavila se </a:t>
            </a:r>
            <a:r>
              <a:rPr lang="en-US" sz="2000" i="1" dirty="0" err="1"/>
              <a:t>plynné obálky </a:t>
            </a:r>
            <a:r>
              <a:rPr lang="en-US" sz="2000" i="1" dirty="0"/>
              <a:t>a nyní uvolňuje proud UV záření, díky němuž je vyvržená hmota viditelná.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Hubble/ESA, 2009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987550981"/>
      </p:ext>
    </p:extLst>
  </p:cSld>
  <p:clrMapOvr>
    <a:masterClrMapping/>
  </p:clrMapOvr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38A4-1B18-E70D-1033-6929441E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327DE0A-F1FB-C849-DB1D-1510246E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Bílý trpaslík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29FE8C-6EC3-2634-6A8A-3BCBA733380D}"/>
              </a:ext>
            </a:extLst>
          </p:cNvPr>
          <p:cNvSpPr txBox="1"/>
          <p:nvPr/>
        </p:nvSpPr>
        <p:spPr>
          <a:xfrm>
            <a:off x="1080593" y="2412423"/>
            <a:ext cx="50154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Obnažené </a:t>
            </a:r>
            <a:r>
              <a:rPr lang="en-US" sz="1900" dirty="0"/>
              <a:t>jádro </a:t>
            </a:r>
            <a:r>
              <a:rPr lang="en-US" sz="1900" dirty="0" err="1"/>
              <a:t>tvoří </a:t>
            </a:r>
            <a:r>
              <a:rPr lang="en-US" sz="1900" b="1" dirty="0" err="1"/>
              <a:t>bílého trpaslíka</a:t>
            </a:r>
            <a:endParaRPr lang="en-US" sz="1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Už </a:t>
            </a:r>
            <a:r>
              <a:rPr lang="en-US" sz="1900" b="1" dirty="0" err="1"/>
              <a:t>žádná </a:t>
            </a:r>
            <a:r>
              <a:rPr lang="en-US" sz="1900" b="1" dirty="0" err="1"/>
              <a:t>jaderná fúze </a:t>
            </a:r>
            <a:r>
              <a:rPr lang="en-US" sz="1900" dirty="0"/>
              <a:t>"</a:t>
            </a:r>
            <a:r>
              <a:rPr lang="en-US" sz="1900" dirty="0" err="1"/>
              <a:t>vyhořelá hvězdná mrtvola</a:t>
            </a:r>
            <a:r>
              <a:rPr lang="en-US" sz="1900" dirty="0"/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Extrémně vysoká hustota hmoty</a:t>
            </a:r>
            <a:r>
              <a:rPr lang="en-US" sz="1900" dirty="0"/>
              <a:t>, </a:t>
            </a:r>
            <a:r>
              <a:rPr lang="en-US" sz="1900" dirty="0" err="1"/>
              <a:t>zůstává </a:t>
            </a:r>
            <a:r>
              <a:rPr lang="en-US" sz="1900" dirty="0"/>
              <a:t>ve </a:t>
            </a:r>
            <a:r>
              <a:rPr lang="en-US" sz="1900" dirty="0" err="1"/>
              <a:t>stabilním stavu díky degeneračnímu tlaku.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Asi </a:t>
            </a:r>
            <a:r>
              <a:rPr lang="en-US" sz="1900" dirty="0"/>
              <a:t>0,5 až 1násobek hmotnosti </a:t>
            </a:r>
            <a:r>
              <a:rPr lang="en-US" sz="1900" dirty="0" err="1"/>
              <a:t>dnešního Slunce </a:t>
            </a:r>
            <a:r>
              <a:rPr lang="en-US" sz="1900" dirty="0"/>
              <a:t>a poloměru </a:t>
            </a:r>
            <a:r>
              <a:rPr lang="en-US" sz="1900" dirty="0" err="1"/>
              <a:t>Země.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Žádný zdroj energie</a:t>
            </a:r>
            <a:r>
              <a:rPr lang="en-US" sz="1900" dirty="0"/>
              <a:t>, </a:t>
            </a:r>
            <a:r>
              <a:rPr lang="en-US" sz="1900" dirty="0" err="1"/>
              <a:t>pomalu zhasíná </a:t>
            </a:r>
            <a:r>
              <a:rPr lang="en-US" sz="1900" dirty="0"/>
              <a:t>a </a:t>
            </a:r>
            <a:r>
              <a:rPr lang="en-US" sz="1900" dirty="0" err="1"/>
              <a:t>stává se </a:t>
            </a:r>
            <a:r>
              <a:rPr lang="en-US" sz="1900" b="1" dirty="0" err="1"/>
              <a:t>černým trpaslíkem.</a:t>
            </a:r>
            <a:endParaRPr lang="en-US" sz="1900" b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EBBC37F-9AF6-837B-7D79-35C916B5129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E8EFA1A-735D-95F9-3E04-100BB4AF7553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Miliardy let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8DF8275-93BB-0E62-3622-78BB02E4183E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14F04C7-CE69-387B-3634-71F5C647776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00445A6-D28B-E38E-53A6-67BDE788779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C14630-3AC9-69FA-0740-8FE435BF0175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C9A51EA-141E-C49E-79EF-1E5EE48A24D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B2592C-0772-DB49-80CD-3B694589AB9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917D71-F006-01B5-6C91-84D3214289C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00DD4D5-9C84-75FF-775D-2FD948A50F49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A3D2DE4-9B30-9784-29FA-5C9D045EC3B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7A5442-874B-5B32-42B4-A50AEB445DD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1AA800-492C-47B1-33BA-8B9669211899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BD46CC-1E5E-74B9-2F5B-1769907B79B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051616-5A02-F8BE-006E-6F5A3CC6F57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E09C23-4402-97DA-BB19-B1BE31DFFCC9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2A207D-211D-6DC8-0953-275F53C2DB5C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E23C344-FD33-29BD-D5C6-23EDE711BF8C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3CE1E762-450B-3594-1033-9FE2571E6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7751" y="2419906"/>
            <a:ext cx="3095535" cy="28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B6C9C3E-5909-EF8B-23A2-0146728680D8}"/>
              </a:ext>
            </a:extLst>
          </p:cNvPr>
          <p:cNvSpPr txBox="1"/>
          <p:nvPr/>
        </p:nvSpPr>
        <p:spPr>
          <a:xfrm>
            <a:off x="6590609" y="5320946"/>
            <a:ext cx="4981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[14] </a:t>
            </a:r>
            <a:r>
              <a:rPr lang="en-US" sz="1200" i="1" dirty="0" err="1"/>
              <a:t>Dvojhvězdný systém </a:t>
            </a:r>
            <a:r>
              <a:rPr lang="en-US" sz="1200" i="1" dirty="0"/>
              <a:t>Sírius A a Sírius B. Sírius B </a:t>
            </a:r>
            <a:r>
              <a:rPr lang="en-US" sz="1200" i="1" dirty="0" err="1"/>
              <a:t>je bílý </a:t>
            </a:r>
            <a:r>
              <a:rPr lang="en-US" sz="1200" i="1" dirty="0"/>
              <a:t>trpaslíkPlyn </a:t>
            </a:r>
            <a:r>
              <a:rPr lang="en-US" sz="1200" i="1" dirty="0" err="1"/>
              <a:t>vyvržený z protohvězdy, </a:t>
            </a:r>
            <a:r>
              <a:rPr lang="en-US" sz="1200" i="1" dirty="0"/>
              <a:t>která </a:t>
            </a:r>
            <a:r>
              <a:rPr lang="en-US" sz="1200" i="1" dirty="0" err="1"/>
              <a:t>se střetává s oblaky prachu</a:t>
            </a:r>
            <a:r>
              <a:rPr lang="en-US" sz="1200" i="1" dirty="0"/>
              <a:t>. </a:t>
            </a:r>
            <a:r>
              <a:rPr lang="en-US" sz="1200" i="1" dirty="0" err="1"/>
              <a:t>V </a:t>
            </a:r>
            <a:r>
              <a:rPr lang="en-US" sz="1200" i="1" dirty="0" err="1"/>
              <a:t>centru jsou </a:t>
            </a:r>
            <a:r>
              <a:rPr lang="en-US" sz="1200" i="1" dirty="0" err="1"/>
              <a:t>patrné </a:t>
            </a:r>
            <a:r>
              <a:rPr lang="en-US" sz="1200" i="1" dirty="0" err="1"/>
              <a:t>dva </a:t>
            </a:r>
            <a:r>
              <a:rPr lang="en-US" sz="1200" i="1" dirty="0"/>
              <a:t>výtrysky </a:t>
            </a:r>
            <a:r>
              <a:rPr lang="en-US" sz="1200" i="1" dirty="0" err="1"/>
              <a:t>pohybující se </a:t>
            </a:r>
            <a:r>
              <a:rPr lang="en-US" sz="1200" i="1" dirty="0"/>
              <a:t>diametrálně </a:t>
            </a:r>
            <a:r>
              <a:rPr lang="en-US" sz="1200" i="1" dirty="0" err="1"/>
              <a:t>od protohvězdy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/>
              <a:t>Hubble/ESA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C3E246F-62A9-A6BA-FF93-A40135BA2033}"/>
              </a:ext>
            </a:extLst>
          </p:cNvPr>
          <p:cNvSpPr/>
          <p:nvPr/>
        </p:nvSpPr>
        <p:spPr>
          <a:xfrm>
            <a:off x="10376555" y="1285342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5D2038-7E6F-8368-7C28-670AD0AF0635}"/>
              </a:ext>
            </a:extLst>
          </p:cNvPr>
          <p:cNvSpPr txBox="1"/>
          <p:nvPr/>
        </p:nvSpPr>
        <p:spPr>
          <a:xfrm>
            <a:off x="9885929" y="1925296"/>
            <a:ext cx="14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12,4 - 14</a:t>
            </a:r>
          </a:p>
        </p:txBody>
      </p:sp>
    </p:spTree>
    <p:extLst>
      <p:ext uri="{BB962C8B-B14F-4D97-AF65-F5344CB8AC3E}">
        <p14:creationId xmlns:p14="http://schemas.microsoft.com/office/powerpoint/2010/main" val="1665751966"/>
      </p:ext>
    </p:extLst>
  </p:cSld>
  <p:clrMapOvr>
    <a:masterClrMapping/>
  </p:clrMapOvr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Vývoj hvězd</a:t>
            </a:r>
            <a:endParaRPr lang="de-DE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D358C9-1BD9-405D-B16B-23D45472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5" b="5895"/>
          <a:stretch/>
        </p:blipFill>
        <p:spPr>
          <a:xfrm>
            <a:off x="1738434" y="1081567"/>
            <a:ext cx="8715131" cy="47743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92BE580-A3C3-CB60-BC6F-F5B9CBE5F9A6}"/>
              </a:ext>
            </a:extLst>
          </p:cNvPr>
          <p:cNvSpPr txBox="1"/>
          <p:nvPr/>
        </p:nvSpPr>
        <p:spPr>
          <a:xfrm>
            <a:off x="10574220" y="5292570"/>
            <a:ext cx="145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[15] Životní fáze hvězd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911487435"/>
      </p:ext>
    </p:extLst>
  </p:cSld>
  <p:clrMapOvr>
    <a:masterClrMapping/>
  </p:clrMapOvr>
</p:sld>
</file>

<file path=ppt/slides/slide3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Vývoj hvězd</a:t>
            </a:r>
            <a:endParaRPr lang="de-DE" sz="3000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DE56FB-8F45-4B0B-BE87-052F1D4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258" y="1585913"/>
            <a:ext cx="36385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335C72-B966-CA4D-2EFB-ABE0C2E697A4}"/>
              </a:ext>
            </a:extLst>
          </p:cNvPr>
          <p:cNvSpPr txBox="1"/>
          <p:nvPr/>
        </p:nvSpPr>
        <p:spPr>
          <a:xfrm>
            <a:off x="1080593" y="1546569"/>
            <a:ext cx="57297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Čím vyšší je </a:t>
            </a:r>
            <a:r>
              <a:rPr lang="en-US" sz="2400" dirty="0" err="1"/>
              <a:t>chemický </a:t>
            </a:r>
            <a:r>
              <a:rPr lang="en-US" sz="2400" dirty="0"/>
              <a:t>prvek, tím vyšší je </a:t>
            </a:r>
            <a:r>
              <a:rPr lang="en-US" sz="2400" b="1" dirty="0" err="1"/>
              <a:t>Coulombova </a:t>
            </a:r>
            <a:r>
              <a:rPr lang="en-US" sz="2400" b="1" dirty="0"/>
              <a:t>bariéra.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Pokud </a:t>
            </a:r>
            <a:r>
              <a:rPr lang="de-DE" sz="2400" dirty="0" err="1"/>
              <a:t>je</a:t>
            </a:r>
            <a:r>
              <a:rPr lang="de-DE" sz="2400" dirty="0" err="1"/>
              <a:t> teplota </a:t>
            </a:r>
            <a:r>
              <a:rPr lang="de-DE" sz="2400" dirty="0"/>
              <a:t>a hustota </a:t>
            </a:r>
            <a:r>
              <a:rPr lang="de-DE" sz="2400" dirty="0" err="1"/>
              <a:t>dostatečně </a:t>
            </a:r>
            <a:r>
              <a:rPr lang="de-DE" sz="2400" dirty="0"/>
              <a:t>vysoká</a:t>
            </a:r>
            <a:r>
              <a:rPr lang="de-DE" sz="2400" dirty="0"/>
              <a:t>, </a:t>
            </a:r>
            <a:r>
              <a:rPr lang="de-DE" sz="2400" dirty="0" err="1"/>
              <a:t>je </a:t>
            </a:r>
            <a:r>
              <a:rPr lang="de-DE" sz="2400" dirty="0"/>
              <a:t>možná</a:t>
            </a:r>
            <a:r>
              <a:rPr lang="de-DE" sz="2400" dirty="0" err="1"/>
              <a:t> fúze helia.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 závislosti na hmotnosti hvězdy se mohou slučovat další prvky.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Hvězda prochází </a:t>
            </a:r>
            <a:r>
              <a:rPr lang="en-US" sz="2400" b="1" dirty="0"/>
              <a:t>fázemi života, </a:t>
            </a:r>
            <a:r>
              <a:rPr lang="en-US" sz="2400" dirty="0"/>
              <a:t>které souvisejí s procesy jaderné fúze.</a:t>
            </a:r>
          </a:p>
        </p:txBody>
      </p:sp>
    </p:spTree>
    <p:extLst>
      <p:ext uri="{BB962C8B-B14F-4D97-AF65-F5344CB8AC3E}">
        <p14:creationId xmlns:p14="http://schemas.microsoft.com/office/powerpoint/2010/main" val="2278544936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Brainstorming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2317640"/>
            <a:ext cx="5750293" cy="2119608"/>
            <a:chOff x="1398424" y="1360021"/>
            <a:chExt cx="3822162" cy="205911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Úkol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154603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Otevřete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Brainstorming Board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092" y="1866654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38881"/>
      </p:ext>
    </p:extLst>
  </p:cSld>
  <p:clrMapOvr>
    <a:masterClrMapping/>
  </p:clrMapOvr>
</p:sld>
</file>

<file path=ppt/slides/slide4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Hojnost </a:t>
            </a:r>
            <a:r>
              <a:rPr lang="de-DE" sz="3600" noProof="0" dirty="0"/>
              <a:t>chemických prvků (</a:t>
            </a:r>
            <a:r>
              <a:rPr lang="de-DE" sz="2400" noProof="0" dirty="0"/>
              <a:t>sluneční soustava)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82097"/>
      </p:ext>
    </p:extLst>
  </p:cSld>
  <p:clrMapOvr>
    <a:masterClrMapping/>
  </p:clrMapOvr>
</p:sld>
</file>

<file path=ppt/slides/slide4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Hojnost </a:t>
            </a:r>
            <a:r>
              <a:rPr lang="de-DE" sz="3600" noProof="0" dirty="0"/>
              <a:t>chemických prvků (</a:t>
            </a:r>
            <a:r>
              <a:rPr lang="de-DE" sz="2400" noProof="0" dirty="0"/>
              <a:t>sluneční soustava)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49175" y="1377922"/>
            <a:ext cx="921548" cy="461382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1ECC4E-38B7-AE1F-E152-EFE5FB8DAC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46" y="1782248"/>
            <a:ext cx="5175322" cy="32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096"/>
      </p:ext>
    </p:extLst>
  </p:cSld>
  <p:clrMapOvr>
    <a:masterClrMapping/>
  </p:clrMapOvr>
</p:sld>
</file>

<file path=ppt/slides/slide4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Hojnost </a:t>
            </a:r>
            <a:r>
              <a:rPr lang="de-DE" sz="3600" noProof="0" dirty="0"/>
              <a:t>chemických prvků (</a:t>
            </a:r>
            <a:r>
              <a:rPr lang="de-DE" sz="2400" noProof="0" dirty="0"/>
              <a:t>sluneční soustava)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981450" y="2676525"/>
            <a:ext cx="581025" cy="30480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0873FF-8972-86D0-2398-5C25CE1E06BA}"/>
              </a:ext>
            </a:extLst>
          </p:cNvPr>
          <p:cNvSpPr txBox="1"/>
          <p:nvPr/>
        </p:nvSpPr>
        <p:spPr>
          <a:xfrm>
            <a:off x="6769789" y="2299619"/>
            <a:ext cx="5469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Prvky až po </a:t>
            </a:r>
            <a:r>
              <a:rPr lang="en-GB" sz="2400" b="1" dirty="0"/>
              <a:t>železo </a:t>
            </a:r>
            <a:r>
              <a:rPr lang="en-GB" sz="2400" dirty="0"/>
              <a:t>mohou být syntetizovány jadernou fúzí při hvězdných procesech.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To má za následek </a:t>
            </a:r>
            <a:r>
              <a:rPr lang="en-GB" sz="2400" dirty="0"/>
              <a:t>zvýšený obsah železa</a:t>
            </a:r>
          </a:p>
        </p:txBody>
      </p:sp>
    </p:spTree>
    <p:extLst>
      <p:ext uri="{BB962C8B-B14F-4D97-AF65-F5344CB8AC3E}">
        <p14:creationId xmlns:p14="http://schemas.microsoft.com/office/powerpoint/2010/main" val="2388553990"/>
      </p:ext>
    </p:extLst>
  </p:cSld>
  <p:clrMapOvr>
    <a:masterClrMapping/>
  </p:clrMapOvr>
</p:sld>
</file>

<file path=ppt/slides/slide43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Hojnost </a:t>
            </a:r>
            <a:r>
              <a:rPr lang="de-DE" sz="3600" noProof="0" dirty="0"/>
              <a:t>chemických prvků (</a:t>
            </a:r>
            <a:r>
              <a:rPr lang="de-DE" sz="2400" noProof="0" dirty="0"/>
              <a:t>sluneční soustava)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36595" y="945406"/>
            <a:ext cx="581025" cy="479499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Grafik 6" descr="Fragezeichen mit einfarbiger Füllung">
            <a:extLst>
              <a:ext uri="{FF2B5EF4-FFF2-40B4-BE49-F238E27FC236}">
                <a16:creationId xmlns:a16="http://schemas.microsoft.com/office/drawing/2014/main" id="{49F22F74-DCF2-032D-64F2-664B7C5CC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3520" y="1998980"/>
            <a:ext cx="2860040" cy="28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2885"/>
      </p:ext>
    </p:extLst>
  </p:cSld>
  <p:clrMapOvr>
    <a:masterClrMapping/>
  </p:clrMapOvr>
</p:sld>
</file>

<file path=ppt/slides/slide4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779" y="-88900"/>
            <a:ext cx="71009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84187"/>
      </p:ext>
    </p:extLst>
  </p:cSld>
  <p:clrMapOvr>
    <a:masterClrMapping/>
  </p:clrMapOvr>
</p:sld>
</file>

<file path=ppt/slides/slide4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625" y="-88900"/>
            <a:ext cx="893926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3930"/>
      </p:ext>
    </p:extLst>
  </p:cSld>
  <p:clrMapOvr>
    <a:masterClrMapping/>
  </p:clrMapOvr>
</p:sld>
</file>

<file path=ppt/slides/slide4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129" y="-88900"/>
            <a:ext cx="78382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7655"/>
      </p:ext>
    </p:extLst>
  </p:cSld>
  <p:clrMapOvr>
    <a:masterClrMapping/>
  </p:clrMapOvr>
</p:sld>
</file>

<file path=ppt/slides/slide4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719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Část III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Primordiální nukleosyntéza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191" y="0"/>
            <a:ext cx="683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44592"/>
      </p:ext>
    </p:extLst>
  </p:cSld>
  <p:clrMapOvr>
    <a:masterClrMapping/>
  </p:clrMapOvr>
</p:sld>
</file>

<file path=ppt/slides/slide4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Jaderné reakce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Atomová jádra </a:t>
                </a:r>
                <a:r>
                  <a:rPr lang="en-US" sz="2000" dirty="0" err="1"/>
                  <a:t>směřují ke stabilnímu základnímu stavu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Atomová jádra mohou dosáhnout stabilnějších stavů různými jadernými reakcemi.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Rozlišuje </a:t>
                </a:r>
                <a:r>
                  <a:rPr lang="en-US" sz="2400" dirty="0" err="1"/>
                  <a:t>se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Jaderná fúze </a:t>
                </a:r>
                <a:r>
                  <a:rPr lang="en-US" sz="1600" i="1" dirty="0"/>
                  <a:t>od dvou k jedné</a:t>
                </a:r>
                <a:br>
                  <a:rPr lang="en-US" sz="1600" i="1" dirty="0"/>
                </a:br>
                <a:br>
                  <a:rPr lang="en-US" sz="1600" i="1" dirty="0"/>
                </a:br>
                <a14:m xmlns:a14="http://schemas.microsoft.com/office/drawing/2010/main"/>
                <a:endParaRPr lang="en-US" sz="2600" i="1" dirty="0"/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blipFill>
                <a:blip r:embed="rId3"/>
                <a:stretch>
                  <a:fillRect l="-1509" t="-1202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FDF24CF4-8BEA-9BE9-2C6A-8EA99C90C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88833"/>
      </p:ext>
    </p:extLst>
  </p:cSld>
  <p:clrMapOvr>
    <a:masterClrMapping/>
  </p:clrMapOvr>
</p:sld>
</file>

<file path=ppt/slides/slide4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Jaderné reakce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Atomová jádra </a:t>
                </a:r>
                <a:r>
                  <a:rPr lang="en-US" sz="2000" dirty="0" err="1"/>
                  <a:t>směřují ke stabilnímu základnímu stavu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Atomová jádra mohou dosáhnout stabilnějších stavů různými jadernými reakcemi.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Rozlišuje </a:t>
                </a:r>
                <a:r>
                  <a:rPr lang="en-US" sz="2400" dirty="0" err="1"/>
                  <a:t>se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Jaderná fúze </a:t>
                </a:r>
                <a:r>
                  <a:rPr lang="en-US" sz="1600" i="1" dirty="0"/>
                  <a:t>od dvou k jedné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Jaderné štěpení z </a:t>
                </a:r>
                <a:r>
                  <a:rPr lang="en-US" sz="1600" i="1" dirty="0">
                    <a:solidFill>
                      <a:srgbClr val="00305E"/>
                    </a:solidFill>
                  </a:rPr>
                  <a:t>jednoho na více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14:m xmlns:a14="http://schemas.microsoft.com/office/drawing/2010/main"/>
                <a:r>
                  <a:rPr lang="de-DE" sz="2600" b="1" dirty="0">
                    <a:solidFill>
                      <a:srgbClr val="00305E"/>
                    </a:solidFill>
                  </a:rPr>
                  <a:t>  </a:t>
                </a:r>
                <a14:m xmlns:a14="http://schemas.microsoft.com/office/drawing/2010/main"/>
                <a:endParaRPr kumimoji="0" lang="en-US" sz="2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blipFill>
                <a:blip r:embed="rId3"/>
                <a:stretch>
                  <a:fillRect l="-1464" t="-10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4DCF5EE-318A-B912-252B-5750CDFBE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8552" y="952164"/>
            <a:ext cx="5733449" cy="51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52554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Co je to</a:t>
            </a:r>
            <a:br>
              <a:rPr lang="de-DE" sz="3600" b="1" cap="small" noProof="0" dirty="0"/>
            </a:br>
            <a:r>
              <a:rPr lang="de-DE" sz="3600" cap="small" noProof="0" dirty="0" err="1"/>
              <a:t>Jaderná </a:t>
            </a:r>
            <a:r>
              <a:rPr lang="de-DE" sz="3600" cap="small" noProof="0" dirty="0" err="1"/>
              <a:t>astrofyzika</a:t>
            </a:r>
            <a:br>
              <a:rPr lang="de-DE" sz="3600" cap="small" noProof="0" dirty="0"/>
            </a:br>
            <a:r>
              <a:rPr lang="de-DE" sz="3600" cap="small" noProof="0" dirty="0"/>
              <a:t>vlastně je?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3613228892"/>
      </p:ext>
    </p:extLst>
  </p:cSld>
  <p:clrMapOvr>
    <a:masterClrMapping/>
  </p:clrMapOvr>
</p:sld>
</file>

<file path=ppt/slides/slide5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Jaderné reakce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Atomová jádra směřují ke stabilnímu základnímu stavu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Atomová jádra mohou dosáhnout stabilnějších stavů různými jadernými reakcemi.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Rozlišuje </a:t>
                </a:r>
                <a:r>
                  <a:rPr lang="en-US" sz="2400" dirty="0" err="1"/>
                  <a:t>se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Jaderná fúze </a:t>
                </a:r>
                <a:r>
                  <a:rPr lang="en-US" sz="1600" i="1" dirty="0"/>
                  <a:t>od dvou k jedné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 err="1"/>
                  <a:t>Jaderné štěpení z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jednoho na více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Jaderná přeměna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z jedné na jednu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blipFill>
                <a:blip r:embed="rId3"/>
                <a:stretch>
                  <a:fillRect l="-1509" t="-951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59137"/>
      </p:ext>
    </p:extLst>
  </p:cSld>
  <p:clrMapOvr>
    <a:masterClrMapping/>
  </p:clrMapOvr>
</p:sld>
</file>

<file path=ppt/slides/slide51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Jaderné reakce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Atomová jádra </a:t>
                </a:r>
                <a:r>
                  <a:rPr lang="en-US" sz="2000" dirty="0" err="1"/>
                  <a:t>směřují ke stabilnímu základnímu stavu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Atomová jádra mohou dosáhnout stabilnějších stavů různými jadernými reakcemi.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Rozlišuje </a:t>
                </a:r>
                <a:r>
                  <a:rPr lang="en-US" sz="2400" dirty="0" err="1"/>
                  <a:t>se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Jaderná fúze </a:t>
                </a:r>
                <a:r>
                  <a:rPr lang="en-US" sz="1600" i="1" dirty="0"/>
                  <a:t>od dvou k jedné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/>
                  <a:t>Jaderné štěpení z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jednoho na více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Jaderná přeměna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z jedné na jednu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blipFill>
                <a:blip r:embed="rId3"/>
                <a:stretch>
                  <a:fillRect l="-1509" t="-945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958"/>
      </p:ext>
    </p:extLst>
  </p:cSld>
  <p:clrMapOvr>
    <a:masterClrMapping/>
  </p:clrMapOvr>
</p:sld>
</file>

<file path=ppt/slides/slide5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Prvotní hádanka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Úkol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Rekonstrukce </a:t>
              </a:r>
              <a:r>
                <a:rPr lang="en-US" sz="2800" dirty="0" err="1">
                  <a:solidFill>
                    <a:schemeClr val="tx1"/>
                  </a:solidFill>
                </a:rPr>
                <a:t>reakční sítě </a:t>
              </a:r>
              <a:r>
                <a:rPr lang="en-US" sz="2800" b="1" dirty="0" err="1">
                  <a:solidFill>
                    <a:schemeClr val="tx1"/>
                  </a:solidFill>
                </a:rPr>
                <a:t>primordiální nukleosyntézy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164622"/>
      </p:ext>
    </p:extLst>
  </p:cSld>
  <p:clrMapOvr>
    <a:masterClrMapping/>
  </p:clrMapOvr>
</p:sld>
</file>

<file path=ppt/slides/slide5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Jaderné reakce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Reakční rovnice </a:t>
                </a:r>
                <a:r>
                  <a:rPr lang="en-US" sz="2000" dirty="0" err="1"/>
                  <a:t>je kompletní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blipFill>
                <a:blip r:embed="rId3"/>
                <a:stretch>
                  <a:fillRect l="-1698" t="-3371" r="-3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/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 err="1"/>
                  <a:t>Reakční rovnice jednoduchá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blipFill>
                <a:blip r:embed="rId4"/>
                <a:stretch>
                  <a:fillRect l="-1824" t="-2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/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Zkratka: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blipFill>
                <a:blip r:embed="rId5"/>
                <a:stretch>
                  <a:fillRect l="-1824" t="-32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26F4F247-9B23-DF7B-2C80-6CADA8672405}"/>
              </a:ext>
            </a:extLst>
          </p:cNvPr>
          <p:cNvSpPr txBox="1"/>
          <p:nvPr/>
        </p:nvSpPr>
        <p:spPr>
          <a:xfrm>
            <a:off x="6197232" y="1543288"/>
            <a:ext cx="4157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/>
              <a:t>Vizualizace reakční rovnice</a:t>
            </a:r>
            <a:r>
              <a:rPr lang="en-US" sz="2000" dirty="0"/>
              <a:t>: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br>
              <a:rPr lang="en-US" sz="1400" i="1" dirty="0">
                <a:solidFill>
                  <a:srgbClr val="00305E"/>
                </a:solidFill>
              </a:rPr>
            </a:b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1FE7120-3BA8-F5A0-55A3-0C3B67A73B5F}"/>
              </a:ext>
            </a:extLst>
          </p:cNvPr>
          <p:cNvCxnSpPr>
            <a:cxnSpLocks/>
          </p:cNvCxnSpPr>
          <p:nvPr/>
        </p:nvCxnSpPr>
        <p:spPr>
          <a:xfrm flipV="1">
            <a:off x="6527800" y="2540000"/>
            <a:ext cx="0" cy="24807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E25DD1A-F608-A0BB-EE6F-77F2EF596060}"/>
              </a:ext>
            </a:extLst>
          </p:cNvPr>
          <p:cNvCxnSpPr>
            <a:cxnSpLocks/>
          </p:cNvCxnSpPr>
          <p:nvPr/>
        </p:nvCxnSpPr>
        <p:spPr>
          <a:xfrm>
            <a:off x="6527800" y="5020733"/>
            <a:ext cx="31411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0B0500B-548A-8F45-861E-1BC106E782F8}"/>
              </a:ext>
            </a:extLst>
          </p:cNvPr>
          <p:cNvSpPr txBox="1"/>
          <p:nvPr/>
        </p:nvSpPr>
        <p:spPr>
          <a:xfrm>
            <a:off x="6346827" y="2137855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82EB946-09AD-87A6-AA54-86074E2A807B}"/>
              </a:ext>
            </a:extLst>
          </p:cNvPr>
          <p:cNvSpPr txBox="1"/>
          <p:nvPr/>
        </p:nvSpPr>
        <p:spPr>
          <a:xfrm>
            <a:off x="9838267" y="4820678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/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/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blipFill>
                <a:blip r:embed="rId7"/>
                <a:stretch>
                  <a:fillRect l="-10000" r="-5000"/>
                </a:stretch>
              </a:blip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4C5D854-DE35-9D19-51F3-BDFC0D0E82AC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V="1">
            <a:off x="7677970" y="3175565"/>
            <a:ext cx="0" cy="102845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/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1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xmlns:a="http://schemas.openxmlformats.org/drawingml/2006/main"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lang="de-DE" sz="18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1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1800" b="1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xmlns:a="http://schemas.openxmlformats.org/drawingml/2006/main" lang="de-DE" sz="18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blipFill>
                <a:blip r:embed="rId8"/>
                <a:stretch>
                  <a:fillRect t="-24194" r="-10448" b="-24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616376"/>
      </p:ext>
    </p:extLst>
  </p:cSld>
  <p:clrMapOvr>
    <a:masterClrMapping/>
  </p:clrMapOvr>
</p:sld>
</file>

<file path=ppt/slides/slide5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Řešení: Primordiální nukleosyntéza</a:t>
            </a:r>
            <a:endParaRPr lang="de-DE" sz="3000" noProof="0" dirty="0"/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AC7DA064-D3AB-0B64-7443-46D8451C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97" y="1061601"/>
            <a:ext cx="6071859" cy="49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35747"/>
      </p:ext>
    </p:extLst>
  </p:cSld>
  <p:clrMapOvr>
    <a:masterClrMapping/>
  </p:clrMapOvr>
</p:sld>
</file>

<file path=ppt/slides/slide5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Primordiální nukleosyntéza</a:t>
            </a:r>
            <a:endParaRPr lang="de-DE" sz="3000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A3ADB7-61D1-65AE-B109-E8A679B69593}"/>
              </a:ext>
            </a:extLst>
          </p:cNvPr>
          <p:cNvSpPr txBox="1"/>
          <p:nvPr/>
        </p:nvSpPr>
        <p:spPr>
          <a:xfrm>
            <a:off x="3044456" y="2828835"/>
            <a:ext cx="610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hlinkClick r:id="rId3"/>
              </a:rPr>
              <a:t>https://www.youtube.com/watch?v=37at8bzfixw&amp;list=PLy6RW7KnCL_e2aiOvCsDPcn7R08HHbBJZ&amp;index=3 </a:t>
            </a:r>
          </a:p>
        </p:txBody>
      </p:sp>
    </p:spTree>
    <p:extLst>
      <p:ext uri="{BB962C8B-B14F-4D97-AF65-F5344CB8AC3E}">
        <p14:creationId xmlns:p14="http://schemas.microsoft.com/office/powerpoint/2010/main" val="3320878744"/>
      </p:ext>
    </p:extLst>
  </p:cSld>
  <p:clrMapOvr>
    <a:masterClrMapping/>
  </p:clrMapOvr>
</p:sld>
</file>

<file path=ppt/slides/slide5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08A57AC-FC7D-2E22-0FC9-1D27F74E41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F223C4-9289-4520-AEC8-BE41DF0F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7" y="501510"/>
            <a:ext cx="8568266" cy="58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28126"/>
      </p:ext>
    </p:extLst>
  </p:cSld>
  <p:clrMapOvr>
    <a:masterClrMapping/>
  </p:clrMapOvr>
</p:sld>
</file>

<file path=ppt/slides/slide5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B²FH-Paper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E847A7-B81E-006E-C92B-80F3CAEB6B7B}"/>
              </a:ext>
            </a:extLst>
          </p:cNvPr>
          <p:cNvSpPr txBox="1"/>
          <p:nvPr/>
        </p:nvSpPr>
        <p:spPr>
          <a:xfrm>
            <a:off x="626164" y="1236950"/>
            <a:ext cx="70446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/>
              <a:t>"Naše podmínky řídí hvězdy, hvězdy nad námi."</a:t>
            </a:r>
            <a:br>
              <a:rPr lang="en-US" sz="2000" i="1" dirty="0"/>
            </a:br>
            <a:r>
              <a:rPr lang="en-US" sz="2000" dirty="0"/>
              <a:t>	- Král Lear (Shakespeare), 4. dějství, 3. scéna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Technický článek publikovaný v roce </a:t>
            </a:r>
            <a:r>
              <a:rPr lang="en-US" sz="2000" dirty="0"/>
              <a:t>1957</a:t>
            </a:r>
            <a:br>
              <a:rPr lang="en-US" sz="2000" dirty="0"/>
            </a:br>
            <a:r>
              <a:rPr lang="en-US" sz="2000" dirty="0"/>
              <a:t>"</a:t>
            </a:r>
            <a:r>
              <a:rPr lang="en-US" sz="2000" b="1" dirty="0"/>
              <a:t>Syntéza prvků ve hvězdách</a:t>
            </a:r>
            <a:r>
              <a:rPr lang="en-US" sz="2000" dirty="0"/>
              <a:t>" </a:t>
            </a:r>
            <a:r>
              <a:rPr lang="en-US" sz="2000" dirty="0"/>
              <a:t>od </a:t>
            </a:r>
            <a:r>
              <a:rPr lang="en-US" sz="2000" dirty="0" err="1"/>
              <a:t>Margaert </a:t>
            </a:r>
            <a:r>
              <a:rPr lang="en-US" sz="2000" dirty="0"/>
              <a:t>&amp; Geoffrey Burbidge, William Fowler &amp; Fred Hoyle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Vysvětlení </a:t>
            </a:r>
            <a:r>
              <a:rPr lang="en-US" sz="2000" dirty="0" err="1"/>
              <a:t>vzniku </a:t>
            </a:r>
            <a:r>
              <a:rPr lang="en-US" sz="2000" dirty="0" err="1"/>
              <a:t>prvků</a:t>
            </a:r>
            <a:r>
              <a:rPr lang="en-US" sz="2000" dirty="0"/>
              <a:t>: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Jaderná fúze </a:t>
            </a:r>
            <a:r>
              <a:rPr lang="en-US" sz="1800" dirty="0"/>
              <a:t>(</a:t>
            </a:r>
            <a:r>
              <a:rPr lang="en-US" sz="1800" dirty="0" err="1"/>
              <a:t>také </a:t>
            </a:r>
            <a:r>
              <a:rPr lang="en-US" sz="1800" dirty="0"/>
              <a:t>proces 3 alfa) a </a:t>
            </a:r>
            <a:r>
              <a:rPr lang="en-US" sz="1800" dirty="0" err="1"/>
              <a:t>první teorie o nukleosyntéze vyšších prvků.</a:t>
            </a:r>
            <a:endParaRPr lang="en-US" sz="1800" dirty="0"/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Vysvětlení </a:t>
            </a:r>
            <a:r>
              <a:rPr lang="en-US" sz="1800" dirty="0" err="1"/>
              <a:t>relativního zastoupení chemických prvků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2000" dirty="0"/>
              <a:t>Fred Hoyle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Kritik </a:t>
            </a:r>
            <a:r>
              <a:rPr lang="en-US" sz="1800" dirty="0" err="1"/>
              <a:t>teorie velkého třesku a vynálezce jejího </a:t>
            </a:r>
            <a:r>
              <a:rPr lang="en-US" sz="1800" dirty="0"/>
              <a:t>názvu 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Teorie </a:t>
            </a:r>
            <a:r>
              <a:rPr lang="en-US" sz="1800" dirty="0" err="1"/>
              <a:t>ustáleného stavu</a:t>
            </a:r>
          </a:p>
        </p:txBody>
      </p:sp>
      <p:pic>
        <p:nvPicPr>
          <p:cNvPr id="1026" name="Picture 2" descr="Fred Hoyle | Hachette UK">
            <a:extLst>
              <a:ext uri="{FF2B5EF4-FFF2-40B4-BE49-F238E27FC236}">
                <a16:creationId xmlns:a16="http://schemas.microsoft.com/office/drawing/2014/main" id="{2B09A0DC-1399-B39D-A39D-397BFEF8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41" y="1246224"/>
            <a:ext cx="3942464" cy="39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FD2199-FECD-6813-CA1B-8ACA740DC822}"/>
              </a:ext>
            </a:extLst>
          </p:cNvPr>
          <p:cNvSpPr txBox="1"/>
          <p:nvPr/>
        </p:nvSpPr>
        <p:spPr>
          <a:xfrm>
            <a:off x="7804741" y="5249330"/>
            <a:ext cx="39424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Fred </a:t>
            </a:r>
            <a:r>
              <a:rPr lang="de-DE" i="1" dirty="0" err="1"/>
              <a:t>Hoyle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2356732979"/>
      </p:ext>
    </p:extLst>
  </p:cSld>
  <p:clrMapOvr>
    <a:masterClrMapping/>
  </p:clrMapOvr>
</p:sld>
</file>

<file path=ppt/slides/slide5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 Hubble image of NGC 2174">
            <a:extLst>
              <a:ext uri="{FF2B5EF4-FFF2-40B4-BE49-F238E27FC236}">
                <a16:creationId xmlns:a16="http://schemas.microsoft.com/office/drawing/2014/main" id="{4EDB404A-4C6B-8A74-38F4-1119E3B4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42" y="0"/>
            <a:ext cx="6833958" cy="68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072DE-61FC-B4C6-B25F-B8689BC44038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8043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Část IV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Otisky prstů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hvězd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16729"/>
      </p:ext>
    </p:extLst>
  </p:cSld>
  <p:clrMapOvr>
    <a:masterClrMapping/>
  </p:clrMapOvr>
</p:sld>
</file>

<file path=ppt/slides/slide5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bble snaps image of space oddity">
            <a:extLst>
              <a:ext uri="{FF2B5EF4-FFF2-40B4-BE49-F238E27FC236}">
                <a16:creationId xmlns:a16="http://schemas.microsoft.com/office/drawing/2014/main" id="{862E8E2C-618F-3A88-7907-D5F115FF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95" y="-320322"/>
            <a:ext cx="5430611" cy="76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16188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Co je jaderná astrofyzika?</a:t>
            </a:r>
            <a:endParaRPr lang="de-DE" sz="3000" noProof="0" dirty="0"/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545B338F-7113-4CF9-9FBB-D43B6FF41E1F}"/>
              </a:ext>
            </a:extLst>
          </p:cNvPr>
          <p:cNvSpPr/>
          <p:nvPr/>
        </p:nvSpPr>
        <p:spPr>
          <a:xfrm>
            <a:off x="1238249" y="1945909"/>
            <a:ext cx="4152142" cy="1313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Jaderná astrofyzika </a:t>
            </a:r>
            <a:r>
              <a:rPr lang="en-US" sz="2000" b="1" i="1" dirty="0">
                <a:solidFill>
                  <a:schemeClr val="tx1"/>
                </a:solidFill>
              </a:rPr>
              <a:t>zkoumá původ chemických prvků.</a:t>
            </a:r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id="{24134EFF-DB21-494E-B12F-9A5E95DA8632}"/>
              </a:ext>
            </a:extLst>
          </p:cNvPr>
          <p:cNvSpPr/>
          <p:nvPr/>
        </p:nvSpPr>
        <p:spPr>
          <a:xfrm>
            <a:off x="1238249" y="3569579"/>
            <a:ext cx="4152142" cy="131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Jaderná astrofyzika se při </a:t>
            </a:r>
            <a:r>
              <a:rPr lang="en-US" sz="2000" b="1" i="1" dirty="0">
                <a:solidFill>
                  <a:schemeClr val="tx1"/>
                </a:solidFill>
              </a:rPr>
              <a:t>hledání odpovědi na tuto otázku zabývá hlubokým pohledem do vesmíru.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A6410A-7BEF-4473-BE15-C5A719D8D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97" y="924910"/>
            <a:ext cx="5896303" cy="48789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8DE390-7707-4BE0-AD34-F745E0793DC5}"/>
              </a:ext>
            </a:extLst>
          </p:cNvPr>
          <p:cNvSpPr txBox="1"/>
          <p:nvPr/>
        </p:nvSpPr>
        <p:spPr>
          <a:xfrm>
            <a:off x="6295698" y="5797505"/>
            <a:ext cx="58963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[02] </a:t>
            </a:r>
            <a:r>
              <a:rPr lang="de-DE" i="1" dirty="0" err="1"/>
              <a:t>Mlhovina v Orionu, </a:t>
            </a:r>
            <a:r>
              <a:rPr lang="de-DE" i="1" dirty="0"/>
              <a:t>ESA/Hubble</a:t>
            </a:r>
          </a:p>
        </p:txBody>
      </p:sp>
    </p:spTree>
    <p:extLst>
      <p:ext uri="{BB962C8B-B14F-4D97-AF65-F5344CB8AC3E}">
        <p14:creationId xmlns:p14="http://schemas.microsoft.com/office/powerpoint/2010/main" val="2759960880"/>
      </p:ext>
    </p:extLst>
  </p:cSld>
  <p:clrMapOvr>
    <a:masterClrMapping/>
  </p:clrMapOvr>
</p:sld>
</file>

<file path=ppt/slides/slide6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6548365" y="1643933"/>
            <a:ext cx="4961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[21] </a:t>
            </a:r>
            <a:r>
              <a:rPr lang="de-DE" sz="2000" i="1" dirty="0" err="1"/>
              <a:t>Hanny's Voorwerp </a:t>
            </a:r>
            <a:r>
              <a:rPr lang="de-DE" sz="2000" i="1" dirty="0"/>
              <a:t>je jedinou viditelnou částí plynného oblaku, který se rozprostírá kolem galaxie IC 2497 ve vzdálenosti 300 000 světelných let. Objekt je viditelný, protože jej osvětluje paprsek z jádra galaxie. Tento paprsek pochází z kvazaru, který pravděpodobně zhasl v posledních 200 000 letech. </a:t>
            </a:r>
            <a:r>
              <a:rPr lang="de-DE" sz="2000" i="1" dirty="0" err="1"/>
              <a:t>Henny's Voorwerp </a:t>
            </a:r>
            <a:r>
              <a:rPr lang="de-DE" sz="2000" i="1" dirty="0"/>
              <a:t>je stejně velký jako Mléčná dráha a jeho jasně zelená barva pochází z rozžhaveného kyslíku.</a:t>
            </a:r>
            <a:br>
              <a:rPr lang="de-DE" sz="2000" i="1" dirty="0"/>
            </a:br>
            <a:r>
              <a:rPr lang="de-DE" sz="2000" i="1" dirty="0">
                <a:hlinkClick r:id="rId3"/>
              </a:rPr>
              <a:t>Hubble/ESA, 2011</a:t>
            </a:r>
            <a:endParaRPr lang="de-DE" sz="2000" i="1" dirty="0"/>
          </a:p>
        </p:txBody>
      </p:sp>
      <p:pic>
        <p:nvPicPr>
          <p:cNvPr id="2" name="Picture 2" descr="Hubble snaps image of space oddity">
            <a:extLst>
              <a:ext uri="{FF2B5EF4-FFF2-40B4-BE49-F238E27FC236}">
                <a16:creationId xmlns:a16="http://schemas.microsoft.com/office/drawing/2014/main" id="{578781BF-2E08-783E-04B5-371673D1F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313" y="1030075"/>
            <a:ext cx="4045552" cy="49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Hanny's Voorwerp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922975082"/>
      </p:ext>
    </p:extLst>
  </p:cSld>
  <p:clrMapOvr>
    <a:masterClrMapping/>
  </p:clrMapOvr>
</p:sld>
</file>

<file path=ppt/slides/slide6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Hanny's Voorwerp</a:t>
            </a:r>
            <a:endParaRPr lang="de-DE" sz="3000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AEE63F46-5939-CFA3-CCF6-DC3B775BF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75" y="970280"/>
            <a:ext cx="11423650" cy="51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22453"/>
      </p:ext>
    </p:extLst>
  </p:cSld>
  <p:clrMapOvr>
    <a:masterClrMapping/>
  </p:clrMapOvr>
</p:sld>
</file>

<file path=ppt/slides/slide6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Kopf mit Zahnrädern Silhouette">
            <a:extLst>
              <a:ext uri="{FF2B5EF4-FFF2-40B4-BE49-F238E27FC236}">
                <a16:creationId xmlns:a16="http://schemas.microsoft.com/office/drawing/2014/main" id="{C7ADFE61-0DAF-65AC-8A3E-8183BFD15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3614" y="3549973"/>
            <a:ext cx="2327253" cy="232725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Otázka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Jak se můžeme dozvědět o vesmíru?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226176"/>
      </p:ext>
    </p:extLst>
  </p:cSld>
  <p:clrMapOvr>
    <a:masterClrMapping/>
  </p:clrMapOvr>
</p:sld>
</file>

<file path=ppt/slides/slide6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Otázka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Jak se můžeme dozvědět o vesmíru?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DA04A7-C0D3-CBB6-C889-E6FC376C5340}"/>
              </a:ext>
            </a:extLst>
          </p:cNvPr>
          <p:cNvGrpSpPr/>
          <p:nvPr/>
        </p:nvGrpSpPr>
        <p:grpSpPr>
          <a:xfrm>
            <a:off x="6613331" y="3829709"/>
            <a:ext cx="4896453" cy="2025187"/>
            <a:chOff x="1398424" y="1360021"/>
            <a:chExt cx="3822162" cy="2523490"/>
          </a:xfrm>
        </p:grpSpPr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0A4F4C67-BC9C-AEC5-5463-50798743F90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Odpověď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8" name="Rechteck: obere Ecken abgerundet 7">
              <a:extLst>
                <a:ext uri="{FF2B5EF4-FFF2-40B4-BE49-F238E27FC236}">
                  <a16:creationId xmlns:a16="http://schemas.microsoft.com/office/drawing/2014/main" id="{A82D649A-9A07-8D9E-1477-37D4B1F34803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b="1" dirty="0">
                  <a:solidFill>
                    <a:schemeClr val="tx1"/>
                  </a:solidFill>
                </a:rPr>
                <a:t>Světlo!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344192"/>
      </p:ext>
    </p:extLst>
  </p:cSld>
  <p:clrMapOvr>
    <a:masterClrMapping/>
  </p:clrMapOvr>
</p:sld>
</file>

<file path=ppt/slides/slide6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Co </a:t>
            </a:r>
            <a:r>
              <a:rPr lang="de-DE" sz="3600" cap="small" noProof="0" dirty="0" err="1"/>
              <a:t>je to </a:t>
            </a:r>
            <a:r>
              <a:rPr lang="de-DE" sz="3600" b="1" cap="small" noProof="0" dirty="0"/>
              <a:t>světlo?</a:t>
            </a:r>
            <a:endParaRPr lang="de-DE" sz="3600" cap="small" noProof="0" dirty="0"/>
          </a:p>
        </p:txBody>
      </p:sp>
    </p:spTree>
    <p:extLst>
      <p:ext uri="{BB962C8B-B14F-4D97-AF65-F5344CB8AC3E}">
        <p14:creationId xmlns:p14="http://schemas.microsoft.com/office/powerpoint/2010/main" val="3974161784"/>
      </p:ext>
    </p:extLst>
  </p:cSld>
  <p:clrMapOvr>
    <a:masterClrMapping/>
  </p:clrMapOvr>
</p:sld>
</file>

<file path=ppt/slides/slide65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elektromagnetické vlny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elektrické pole </a:t>
                </a:r>
                <a:r>
                  <a:rPr lang="de-DE" sz="2000" dirty="0">
                    <a:solidFill>
                      <a:srgbClr val="000000"/>
                    </a:solidFill>
                  </a:rPr>
                  <a:t>a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magnetické pole, </a:t>
                </a:r>
                <a:r>
                  <a:rPr lang="de-DE" sz="2000" dirty="0">
                    <a:solidFill>
                      <a:srgbClr val="000000"/>
                    </a:solidFill>
                  </a:rPr>
                  <a:t>které kmitají kolmo na sebe.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v prostoru (ve fázi)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Spready na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rychlostí světla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ve vakuu: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>
                <a:pPr marL="116586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𝐟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xmlns:a="http://schemas.openxmlformats.org/drawingml/2006/main" lang="de-DE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num>
                      <m:den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𝛌</m:t>
                        </m:r>
                      </m:den>
                    </m:f>
                  </m:oMath>
                </a14:m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blipFill>
                <a:blip r:embed="rId2"/>
                <a:stretch>
                  <a:fillRect l="-1714" t="-12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Světlo je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dirty="0">
                    <a:solidFill>
                      <a:schemeClr val="tx2"/>
                    </a:solidFill>
                  </a:rPr>
                  <a:t> ... Planckovo akční kvantum</a:t>
                </a:r>
                <a:br>
                  <a:rPr lang="de-DE" sz="1400" dirty="0">
                    <a:solidFill>
                      <a:schemeClr val="tx2"/>
                    </a:solidFill>
                  </a:rPr>
                </a:br>
                <a:endParaRPr lang="de-DE" sz="1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blipFill>
                <a:blip r:embed="rId4"/>
                <a:stretch>
                  <a:fillRect t="-2353" b="-47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7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elektromagnetické vlny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elektrické pole </a:t>
                </a:r>
                <a:r>
                  <a:rPr lang="de-DE" sz="2000" dirty="0">
                    <a:solidFill>
                      <a:srgbClr val="000000"/>
                    </a:solidFill>
                  </a:rPr>
                  <a:t>a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magnetické pole, </a:t>
                </a:r>
                <a:r>
                  <a:rPr lang="de-DE" sz="2000" dirty="0">
                    <a:solidFill>
                      <a:srgbClr val="000000"/>
                    </a:solidFill>
                  </a:rPr>
                  <a:t>které kmitají kolmo na sebe.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v prostoru (ve fázi)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Spready na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rychlostí světla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ve vakuu: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Obecné informace: </a:t>
                </a: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blipFill>
                <a:blip r:embed="rId2"/>
                <a:stretch>
                  <a:fillRect l="-1714" t="-11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Světlo je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i="1" dirty="0">
                    <a:solidFill>
                      <a:srgbClr val="000000"/>
                    </a:solidFill>
                  </a:rPr>
                  <a:t> ... konstanta elektrického pole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konstanta magnetického pole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permeabilita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dielektrická konstanta</a:t>
                </a: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blipFill>
                <a:blip r:embed="rId4"/>
                <a:stretch>
                  <a:fillRect t="-637" b="-5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42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částice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elektromagnetické záření, které se skládá z 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kmitajících kvant energie.</a:t>
                </a:r>
              </a:p>
              <a:p xmlns:mc="http://schemas.openxmlformats.org/markup-compatibility/2006" xmlns:a14="http://schemas.microsoft.com/office/drawing/2010/main">
                <a:pPr marL="1108710" lvl="2" indent="-285750">
                  <a:buFont typeface="Arial" panose="020B0604020202020204" pitchFamily="34" charset="0"/>
                  <a:buChar char="•"/>
                </a:pPr>
                <a:r>
                  <a:rPr lang="de-DE" sz="2000" b="1" dirty="0">
                    <a:solidFill>
                      <a:srgbClr val="000000"/>
                    </a:solidFill>
                  </a:rPr>
                  <a:t>Fotony 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i="1" dirty="0">
                    <a:solidFill>
                      <a:srgbClr val="000000"/>
                    </a:solidFill>
                  </a:rPr>
                  <a:t>Detekce: Fotoelektrický jev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Fotony nesou "porce energie"</a:t>
                </a:r>
                <a:br>
                  <a:rPr lang="de-DE" sz="2200" dirty="0">
                    <a:solidFill>
                      <a:srgbClr val="000000"/>
                    </a:solidFill>
                  </a:rPr>
                </a:br>
                <a:br>
                  <a:rPr lang="de-DE" sz="2200" dirty="0">
                    <a:solidFill>
                      <a:srgbClr val="000000"/>
                    </a:solidFill>
                  </a:rPr>
                </a:br>
                <a:r>
                  <a:rPr lang="de-DE" sz="2600" b="1" dirty="0">
                    <a:solidFill>
                      <a:srgbClr val="000000"/>
                    </a:solidFill>
                  </a:rPr>
                  <a:t> 	</a:t>
                </a:r>
                <a:endParaRPr lang="de-DE" sz="1800" b="1" dirty="0">
                  <a:solidFill>
                    <a:srgbClr val="000000"/>
                  </a:solidFill>
                </a:endParaRPr>
              </a:p>
              <a:p>
                <a:pPr marL="697230" lvl="1" indent="-285750">
                  <a:buFont typeface="Arial" panose="020B0604020202020204" pitchFamily="34" charset="0"/>
                  <a:buChar char="•"/>
                </a:pP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blipFill>
                <a:blip r:embed="rId2"/>
                <a:stretch>
                  <a:fillRect l="-1714" t="-1178" r="-13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Světlo je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/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600" i="1" dirty="0">
                    <a:solidFill>
                      <a:schemeClr val="tx2"/>
                    </a:solidFill>
                  </a:rPr>
                  <a:t> ... Planckovo akční kvantum</a:t>
                </a:r>
                <a:br>
                  <a:rPr lang="de-DE" sz="1600" i="1" dirty="0">
                    <a:solidFill>
                      <a:schemeClr val="tx2"/>
                    </a:solidFill>
                  </a:rPr>
                </a:br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blipFill>
                <a:blip r:embed="rId4"/>
                <a:stretch>
                  <a:fillRect t="-3125" b="-5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1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Jakou </a:t>
            </a:r>
            <a:r>
              <a:rPr lang="de-DE" sz="3600" b="1" cap="small" noProof="0" dirty="0"/>
              <a:t>barvu </a:t>
            </a:r>
            <a:r>
              <a:rPr lang="de-DE" sz="3600" cap="small" noProof="0" dirty="0"/>
              <a:t>má </a:t>
            </a:r>
            <a:r>
              <a:rPr lang="de-DE" sz="3600" b="1" cap="small" noProof="0" dirty="0"/>
              <a:t>hvězda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518038"/>
      </p:ext>
    </p:extLst>
  </p:cSld>
  <p:clrMapOvr>
    <a:masterClrMapping/>
  </p:clrMapOvr>
</p:sld>
</file>

<file path=ppt/slides/slide69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Světlo je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 descr="Übersicht mit sichtbarem Spektrum im Detail">
            <a:extLst>
              <a:ext uri="{FF2B5EF4-FFF2-40B4-BE49-F238E27FC236}">
                <a16:creationId xmlns:a16="http://schemas.microsoft.com/office/drawing/2014/main" id="{DD62D95C-C635-00C1-3578-2636AABD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3" y="1398472"/>
            <a:ext cx="10536455" cy="322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B4FADF4-AB29-CDB4-5613-8F8AE434D5B5}"/>
              </a:ext>
            </a:extLst>
          </p:cNvPr>
          <p:cNvGrpSpPr/>
          <p:nvPr/>
        </p:nvGrpSpPr>
        <p:grpSpPr>
          <a:xfrm>
            <a:off x="3592629" y="4758644"/>
            <a:ext cx="5006742" cy="1157422"/>
            <a:chOff x="3501991" y="4720144"/>
            <a:chExt cx="5006742" cy="115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/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de-DE" sz="2800" b="1" dirty="0"/>
                    <a:t>  </a:t>
                  </a:r>
                  <a14:m>
                    <m:oMath xmlns:m="http://schemas.openxmlformats.org/officeDocument/2006/math"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lang="de-DE" sz="2800" b="1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a14:m>
                  <a:endParaRPr lang="de-DE" sz="2800" b="1" dirty="0"/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/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 xmlns:mc="http://schemas.openxmlformats.org/markup-compatibility/2006" xmlns:a14="http://schemas.microsoft.com/office/drawing/2010/main">
                  <a:r>
                    <a:rPr lang="de-DE" sz="1800" i="1" dirty="0">
                      <a:solidFill>
                        <a:schemeClr val="tx2"/>
                      </a:solidFill>
                    </a:rPr>
                    <a:t> ... rychlost světla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vlnová délka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frekvence</a:t>
                  </a:r>
                  <a:endParaRPr lang="de-DE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661" t="-3974" b="-99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94069357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02798B-FCFE-F902-0FA1-AF5854D9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93804"/>
      </p:ext>
    </p:extLst>
  </p:cSld>
  <p:clrMapOvr>
    <a:masterClrMapping/>
  </p:clrMapOvr>
</p:sld>
</file>

<file path=ppt/slides/slide7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42186D20-422B-F32E-251F-3DEDBF47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41475"/>
            <a:ext cx="12192000" cy="31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6CE08B-FFD1-584D-CAFB-5BD9343FEA75}"/>
              </a:ext>
            </a:extLst>
          </p:cNvPr>
          <p:cNvSpPr txBox="1"/>
          <p:nvPr/>
        </p:nvSpPr>
        <p:spPr>
          <a:xfrm>
            <a:off x="4262717" y="4975412"/>
            <a:ext cx="36665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Vlnová délka </a:t>
            </a:r>
            <a:r>
              <a:rPr lang="de-DE" b="1" dirty="0"/>
              <a:t>[</a:t>
            </a:r>
            <a:r>
              <a:rPr lang="de-DE" b="1" dirty="0" err="1"/>
              <a:t>nm</a:t>
            </a:r>
            <a:r>
              <a:rPr lang="de-DE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02815757"/>
      </p:ext>
    </p:extLst>
  </p:cSld>
  <p:clrMapOvr>
    <a:masterClrMapping/>
  </p:clrMapOvr>
</p:sld>
</file>

<file path=ppt/slides/slide7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Analýza dat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1556213"/>
            <a:ext cx="6356352" cy="3637770"/>
            <a:chOff x="1398424" y="1360021"/>
            <a:chExt cx="3822162" cy="363777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Úkol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312469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600" dirty="0" err="1">
                  <a:solidFill>
                    <a:schemeClr val="tx1"/>
                  </a:solidFill>
                </a:rPr>
                <a:t>Analyzujte </a:t>
              </a:r>
              <a:r>
                <a:rPr lang="en-US" sz="2600" dirty="0" err="1">
                  <a:solidFill>
                    <a:schemeClr val="tx1"/>
                  </a:solidFill>
                </a:rPr>
                <a:t>spektra </a:t>
              </a:r>
              <a:r>
                <a:rPr lang="en-US" sz="2600" dirty="0" err="1">
                  <a:solidFill>
                    <a:schemeClr val="tx1"/>
                  </a:solidFill>
                </a:rPr>
                <a:t>hvězd </a:t>
              </a:r>
              <a:r>
                <a:rPr lang="en-US" sz="2600" dirty="0">
                  <a:solidFill>
                    <a:schemeClr val="tx1"/>
                  </a:solidFill>
                </a:rPr>
                <a:t>a </a:t>
              </a:r>
              <a:r>
                <a:rPr lang="en-US" sz="2600" dirty="0" err="1">
                  <a:solidFill>
                    <a:schemeClr val="tx1"/>
                  </a:solidFill>
                </a:rPr>
                <a:t>měřte </a:t>
              </a:r>
              <a:r>
                <a:rPr lang="en-US" sz="2600" dirty="0" err="1">
                  <a:solidFill>
                    <a:schemeClr val="tx1"/>
                  </a:solidFill>
                </a:rPr>
                <a:t>zastoupení prvků</a:t>
              </a:r>
              <a:r>
                <a:rPr lang="en-US" sz="2600" dirty="0">
                  <a:solidFill>
                    <a:schemeClr val="tx1"/>
                  </a:solidFill>
                </a:rPr>
                <a:t>. </a:t>
              </a:r>
              <a:r>
                <a:rPr lang="en-US" sz="2600" dirty="0" err="1">
                  <a:solidFill>
                    <a:schemeClr val="tx1"/>
                  </a:solidFill>
                </a:rPr>
                <a:t>Za tímto účelem splňte </a:t>
              </a:r>
              <a:r>
                <a:rPr lang="en-US" sz="2600" dirty="0" err="1">
                  <a:solidFill>
                    <a:schemeClr val="tx1"/>
                  </a:solidFill>
                </a:rPr>
                <a:t>úkoly </a:t>
              </a:r>
              <a:r>
                <a:rPr lang="en-US" sz="2600" dirty="0">
                  <a:solidFill>
                    <a:schemeClr val="tx1"/>
                  </a:solidFill>
                </a:rPr>
                <a:t>na stránce 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 3.1 Pracovní list pro analýzu dat</a:t>
              </a:r>
              <a:br>
                <a:rPr lang="de-DE" sz="2600" b="1" dirty="0">
                  <a:solidFill>
                    <a:schemeClr val="tx1"/>
                  </a:solidFill>
                </a:rPr>
              </a:br>
              <a:r>
                <a:rPr lang="de-DE" sz="2600" dirty="0">
                  <a:solidFill>
                    <a:schemeClr val="tx1"/>
                  </a:solidFill>
                </a:rPr>
                <a:t>pomocí online nástroje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3.2 </a:t>
              </a:r>
              <a:r>
                <a:rPr lang="de-DE" sz="2600" b="1" dirty="0" err="1">
                  <a:solidFill>
                    <a:schemeClr val="tx1"/>
                  </a:solidFill>
                </a:rPr>
                <a:t>WebSME</a:t>
              </a:r>
              <a:endParaRPr lang="en-GB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613540"/>
      </p:ext>
    </p:extLst>
  </p:cSld>
  <p:clrMapOvr>
    <a:masterClrMapping/>
  </p:clrMapOvr>
</p:sld>
</file>

<file path=ppt/slides/slide7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Kovovost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0328"/>
      </p:ext>
    </p:extLst>
  </p:cSld>
  <p:clrMapOvr>
    <a:masterClrMapping/>
  </p:clrMapOvr>
</p:sld>
</file>

<file path=ppt/slides/slide7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Kovovost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4DE3155-4A25-CFCE-4319-C17099820EB4}"/>
              </a:ext>
            </a:extLst>
          </p:cNvPr>
          <p:cNvSpPr/>
          <p:nvPr/>
        </p:nvSpPr>
        <p:spPr>
          <a:xfrm>
            <a:off x="2275839" y="1828801"/>
            <a:ext cx="7647093" cy="4003039"/>
          </a:xfrm>
          <a:prstGeom prst="roundRect">
            <a:avLst>
              <a:gd name="adj" fmla="val 1348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rgbClr val="000000"/>
                </a:solidFill>
              </a:rPr>
              <a:t>Kovy</a:t>
            </a:r>
          </a:p>
        </p:txBody>
      </p:sp>
    </p:spTree>
    <p:extLst>
      <p:ext uri="{BB962C8B-B14F-4D97-AF65-F5344CB8AC3E}">
        <p14:creationId xmlns:p14="http://schemas.microsoft.com/office/powerpoint/2010/main" val="2038209401"/>
      </p:ext>
    </p:extLst>
  </p:cSld>
  <p:clrMapOvr>
    <a:masterClrMapping/>
  </p:clrMapOvr>
</p:sld>
</file>

<file path=ppt/slides/slide7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lzwüste in der Provinz Jujuy (Argentinien).">
            <a:extLst>
              <a:ext uri="{FF2B5EF4-FFF2-40B4-BE49-F238E27FC236}">
                <a16:creationId xmlns:a16="http://schemas.microsoft.com/office/drawing/2014/main" id="{8E4090EB-9832-D358-D5A1-75F0AC8E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7119" y="947420"/>
            <a:ext cx="7294881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</a:t>
            </a:r>
            <a:r>
              <a:rPr lang="en-US" sz="2000" b="1" dirty="0">
                <a:solidFill>
                  <a:srgbClr val="000000"/>
                </a:solidFill>
              </a:rPr>
              <a:t>Lithium </a:t>
            </a:r>
            <a:r>
              <a:rPr lang="en-US" sz="2000" b="1" dirty="0" err="1">
                <a:solidFill>
                  <a:srgbClr val="000000"/>
                </a:solidFill>
              </a:rPr>
              <a:t>je vzácné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Množství lithia je způsobeno především primordiální nukleosyntézou.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Model velkého třesku předpovídá vyšší množství lithia, než jaké bylo naměřeno ve vesmíru.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18980"/>
      </p:ext>
    </p:extLst>
  </p:cSld>
  <p:clrMapOvr>
    <a:masterClrMapping/>
  </p:clrMapOvr>
</p:sld>
</file>

<file path=ppt/slides/slide7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</a:t>
            </a:r>
            <a:r>
              <a:rPr lang="en-US" sz="2000" b="1" dirty="0">
                <a:solidFill>
                  <a:srgbClr val="000000"/>
                </a:solidFill>
              </a:rPr>
              <a:t>Lithium </a:t>
            </a:r>
            <a:r>
              <a:rPr lang="en-US" sz="2000" b="1" dirty="0" err="1">
                <a:solidFill>
                  <a:srgbClr val="000000"/>
                </a:solidFill>
              </a:rPr>
              <a:t>je vzácné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Množství lithia je způsobeno především primordiální nukleosyntézou.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Model velkého třesku předpovídá vyšší množství lithia, než jaké bylo naměřeno ve vesmíru.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0000"/>
                </a:solidFill>
              </a:rPr>
              <a:t>Problém prvotního lithia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Difuze atomů?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000000"/>
                </a:solidFill>
              </a:rPr>
              <a:t>Spalační procesy</a:t>
            </a:r>
            <a:r>
              <a:rPr lang="de-DE" sz="2000" dirty="0">
                <a:solidFill>
                  <a:srgbClr val="000000"/>
                </a:solidFill>
              </a:rPr>
              <a:t>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Nepřesně stanovené jaderné reakce?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Teorie velkého třesku je chybná?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E0B526-5ABB-E766-3147-74E1ABB7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1503" y="947420"/>
            <a:ext cx="5626112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Četnost chemických prvků (</a:t>
            </a:r>
            <a:r>
              <a:rPr lang="de-DE" sz="2400" noProof="0" dirty="0"/>
              <a:t>sluneční soustava)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4762"/>
      </p:ext>
    </p:extLst>
  </p:cSld>
  <p:clrMapOvr>
    <a:masterClrMapping/>
  </p:clrMapOvr>
</p:sld>
</file>

<file path=ppt/slides/slide7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012808"/>
      </p:ext>
    </p:extLst>
  </p:cSld>
  <p:clrMapOvr>
    <a:masterClrMapping/>
  </p:clrMapOvr>
</p:sld>
</file>

<file path=ppt/slides/slide7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Q">
            <a:extLst>
              <a:ext uri="{FF2B5EF4-FFF2-40B4-BE49-F238E27FC236}">
                <a16:creationId xmlns:a16="http://schemas.microsoft.com/office/drawing/2014/main" id="{667FD879-81F6-9055-1037-9964A3524B2E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Proč je lithium tak vzácné?</a:t>
            </a:r>
          </a:p>
        </p:txBody>
      </p:sp>
      <p:sp>
        <p:nvSpPr>
          <p:cNvPr id="36" name="2Q">
            <a:extLst>
              <a:ext uri="{FF2B5EF4-FFF2-40B4-BE49-F238E27FC236}">
                <a16:creationId xmlns:a16="http://schemas.microsoft.com/office/drawing/2014/main" id="{8E804148-6ABF-7368-35B9-200FBD9D0D41}"/>
              </a:ext>
            </a:extLst>
          </p:cNvPr>
          <p:cNvSpPr/>
          <p:nvPr/>
        </p:nvSpPr>
        <p:spPr>
          <a:xfrm>
            <a:off x="44964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Proč se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hvězdy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otáčejí?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8" name="3Q">
            <a:extLst>
              <a:ext uri="{FF2B5EF4-FFF2-40B4-BE49-F238E27FC236}">
                <a16:creationId xmlns:a16="http://schemas.microsoft.com/office/drawing/2014/main" id="{310337EE-697B-A6A0-0C9A-19B441F723B5}"/>
              </a:ext>
            </a:extLst>
          </p:cNvPr>
          <p:cNvSpPr/>
          <p:nvPr/>
        </p:nvSpPr>
        <p:spPr>
          <a:xfrm>
            <a:off x="74520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lvl="0" algn="ctr" defTabSz="914400">
              <a:defRPr/>
            </a:pP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Které nuklidy vznikly bezprostředně po </a:t>
            </a: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velkém třesku</a:t>
            </a:r>
            <a:r>
              <a:rPr lang="en-US" sz="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de-DE" sz="5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1" name="4Q">
            <a:extLst>
              <a:ext uri="{FF2B5EF4-FFF2-40B4-BE49-F238E27FC236}">
                <a16:creationId xmlns:a16="http://schemas.microsoft.com/office/drawing/2014/main" id="{55FB3A6E-D591-B182-1275-EF7672EFB3D8}"/>
              </a:ext>
            </a:extLst>
          </p:cNvPr>
          <p:cNvSpPr/>
          <p:nvPr/>
        </p:nvSpPr>
        <p:spPr>
          <a:xfrm>
            <a:off x="15408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Proč je zemské jádro tvořeno převážně niklem a železem?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3" name="5Q">
            <a:extLst>
              <a:ext uri="{FF2B5EF4-FFF2-40B4-BE49-F238E27FC236}">
                <a16:creationId xmlns:a16="http://schemas.microsoft.com/office/drawing/2014/main" id="{098DEE00-6D03-8EE9-BC0B-82DA8A150757}"/>
              </a:ext>
            </a:extLst>
          </p:cNvPr>
          <p:cNvSpPr/>
          <p:nvPr/>
        </p:nvSpPr>
        <p:spPr>
          <a:xfrm>
            <a:off x="44964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Proč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mají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spektra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hvězd absorpční čáry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5" name="6Q">
            <a:extLst>
              <a:ext uri="{FF2B5EF4-FFF2-40B4-BE49-F238E27FC236}">
                <a16:creationId xmlns:a16="http://schemas.microsoft.com/office/drawing/2014/main" id="{56AACE6F-5B27-F2DB-3130-3A402167F24C}"/>
              </a:ext>
            </a:extLst>
          </p:cNvPr>
          <p:cNvSpPr/>
          <p:nvPr/>
        </p:nvSpPr>
        <p:spPr>
          <a:xfrm>
            <a:off x="74520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Jak funguje rozpínání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vesmíru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7" name="7Q">
            <a:extLst>
              <a:ext uri="{FF2B5EF4-FFF2-40B4-BE49-F238E27FC236}">
                <a16:creationId xmlns:a16="http://schemas.microsoft.com/office/drawing/2014/main" id="{8FC3F33C-52A6-DD55-88C8-10135D7F4380}"/>
              </a:ext>
            </a:extLst>
          </p:cNvPr>
          <p:cNvSpPr/>
          <p:nvPr/>
        </p:nvSpPr>
        <p:spPr>
          <a:xfrm>
            <a:off x="15408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Proč radioaktivita vůbec existuje?</a:t>
            </a:r>
          </a:p>
        </p:txBody>
      </p:sp>
      <p:sp>
        <p:nvSpPr>
          <p:cNvPr id="49" name="8Q">
            <a:extLst>
              <a:ext uri="{FF2B5EF4-FFF2-40B4-BE49-F238E27FC236}">
                <a16:creationId xmlns:a16="http://schemas.microsoft.com/office/drawing/2014/main" id="{3E3993B7-875F-9846-D9D7-E935E20AAEE6}"/>
              </a:ext>
            </a:extLst>
          </p:cNvPr>
          <p:cNvSpPr/>
          <p:nvPr/>
        </p:nvSpPr>
        <p:spPr>
          <a:xfrm>
            <a:off x="44964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 je to hvězda?</a:t>
            </a:r>
          </a:p>
        </p:txBody>
      </p:sp>
      <p:sp>
        <p:nvSpPr>
          <p:cNvPr id="51" name="9Q">
            <a:extLst>
              <a:ext uri="{FF2B5EF4-FFF2-40B4-BE49-F238E27FC236}">
                <a16:creationId xmlns:a16="http://schemas.microsoft.com/office/drawing/2014/main" id="{3821E413-A977-9677-8333-EE0659B2AF33}"/>
              </a:ext>
            </a:extLst>
          </p:cNvPr>
          <p:cNvSpPr/>
          <p:nvPr/>
        </p:nvSpPr>
        <p:spPr>
          <a:xfrm>
            <a:off x="74520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 bylo před velkým třeskem?</a:t>
            </a:r>
          </a:p>
        </p:txBody>
      </p:sp>
      <p:sp>
        <p:nvSpPr>
          <p:cNvPr id="52" name="9P">
            <a:extLst>
              <a:ext uri="{FF2B5EF4-FFF2-40B4-BE49-F238E27FC236}">
                <a16:creationId xmlns:a16="http://schemas.microsoft.com/office/drawing/2014/main" id="{8A83A85F-D96D-50FF-F6A4-28E25DDB56F9}"/>
              </a:ext>
            </a:extLst>
          </p:cNvPr>
          <p:cNvSpPr/>
          <p:nvPr/>
        </p:nvSpPr>
        <p:spPr>
          <a:xfrm>
            <a:off x="74533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34" name="1P">
            <a:extLst>
              <a:ext uri="{FF2B5EF4-FFF2-40B4-BE49-F238E27FC236}">
                <a16:creationId xmlns:a16="http://schemas.microsoft.com/office/drawing/2014/main" id="{BBE2FBC5-D22E-BAAA-0FBE-00857401B5E2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7" name="2P">
            <a:extLst>
              <a:ext uri="{FF2B5EF4-FFF2-40B4-BE49-F238E27FC236}">
                <a16:creationId xmlns:a16="http://schemas.microsoft.com/office/drawing/2014/main" id="{0DB4C088-9CEC-89B1-A1B8-61F0521BA7BC}"/>
              </a:ext>
            </a:extLst>
          </p:cNvPr>
          <p:cNvSpPr/>
          <p:nvPr/>
        </p:nvSpPr>
        <p:spPr>
          <a:xfrm>
            <a:off x="4497175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9" name="3P">
            <a:extLst>
              <a:ext uri="{FF2B5EF4-FFF2-40B4-BE49-F238E27FC236}">
                <a16:creationId xmlns:a16="http://schemas.microsoft.com/office/drawing/2014/main" id="{7E79329D-9FFB-448B-2E64-482F1586ABD6}"/>
              </a:ext>
            </a:extLst>
          </p:cNvPr>
          <p:cNvSpPr/>
          <p:nvPr/>
        </p:nvSpPr>
        <p:spPr>
          <a:xfrm>
            <a:off x="7452000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42" name="4P">
            <a:extLst>
              <a:ext uri="{FF2B5EF4-FFF2-40B4-BE49-F238E27FC236}">
                <a16:creationId xmlns:a16="http://schemas.microsoft.com/office/drawing/2014/main" id="{7DFFE68B-B777-C295-AE4B-ABBE92EA49F7}"/>
              </a:ext>
            </a:extLst>
          </p:cNvPr>
          <p:cNvSpPr/>
          <p:nvPr/>
        </p:nvSpPr>
        <p:spPr>
          <a:xfrm>
            <a:off x="1539134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4" name="5P">
            <a:extLst>
              <a:ext uri="{FF2B5EF4-FFF2-40B4-BE49-F238E27FC236}">
                <a16:creationId xmlns:a16="http://schemas.microsoft.com/office/drawing/2014/main" id="{77E56693-6CB2-2ED8-A43B-2A57D86DACB7}"/>
              </a:ext>
            </a:extLst>
          </p:cNvPr>
          <p:cNvSpPr/>
          <p:nvPr/>
        </p:nvSpPr>
        <p:spPr>
          <a:xfrm>
            <a:off x="44971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6" name="6P">
            <a:extLst>
              <a:ext uri="{FF2B5EF4-FFF2-40B4-BE49-F238E27FC236}">
                <a16:creationId xmlns:a16="http://schemas.microsoft.com/office/drawing/2014/main" id="{B5015528-12A5-3DE8-6536-5690FC5AE046}"/>
              </a:ext>
            </a:extLst>
          </p:cNvPr>
          <p:cNvSpPr/>
          <p:nvPr/>
        </p:nvSpPr>
        <p:spPr>
          <a:xfrm>
            <a:off x="74533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8" name="7P">
            <a:extLst>
              <a:ext uri="{FF2B5EF4-FFF2-40B4-BE49-F238E27FC236}">
                <a16:creationId xmlns:a16="http://schemas.microsoft.com/office/drawing/2014/main" id="{30EE7578-22B0-6B4F-A671-9F851D95D21A}"/>
              </a:ext>
            </a:extLst>
          </p:cNvPr>
          <p:cNvSpPr/>
          <p:nvPr/>
        </p:nvSpPr>
        <p:spPr>
          <a:xfrm>
            <a:off x="1539134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50" name="8P">
            <a:extLst>
              <a:ext uri="{FF2B5EF4-FFF2-40B4-BE49-F238E27FC236}">
                <a16:creationId xmlns:a16="http://schemas.microsoft.com/office/drawing/2014/main" id="{A87D8681-8408-7487-9F5A-B819DA13BC9C}"/>
              </a:ext>
            </a:extLst>
          </p:cNvPr>
          <p:cNvSpPr/>
          <p:nvPr/>
        </p:nvSpPr>
        <p:spPr>
          <a:xfrm>
            <a:off x="44971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7" name="Star">
            <a:extLst>
              <a:ext uri="{FF2B5EF4-FFF2-40B4-BE49-F238E27FC236}">
                <a16:creationId xmlns:a16="http://schemas.microsoft.com/office/drawing/2014/main" id="{9348AF2E-3F19-EC6B-B650-B213FAB5D3E1}"/>
              </a:ext>
            </a:extLst>
          </p:cNvPr>
          <p:cNvSpPr/>
          <p:nvPr/>
        </p:nvSpPr>
        <p:spPr>
          <a:xfrm>
            <a:off x="44964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Hvězdy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Uni">
            <a:extLst>
              <a:ext uri="{FF2B5EF4-FFF2-40B4-BE49-F238E27FC236}">
                <a16:creationId xmlns:a16="http://schemas.microsoft.com/office/drawing/2014/main" id="{62D46386-3950-959B-99B4-9EB248C3220E}"/>
              </a:ext>
            </a:extLst>
          </p:cNvPr>
          <p:cNvSpPr/>
          <p:nvPr/>
        </p:nvSpPr>
        <p:spPr>
          <a:xfrm>
            <a:off x="74520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Cosmos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0" name="Nuc">
            <a:extLst>
              <a:ext uri="{FF2B5EF4-FFF2-40B4-BE49-F238E27FC236}">
                <a16:creationId xmlns:a16="http://schemas.microsoft.com/office/drawing/2014/main" id="{5E903302-0D05-304B-BC03-F59207C74745}"/>
              </a:ext>
            </a:extLst>
          </p:cNvPr>
          <p:cNvSpPr/>
          <p:nvPr/>
        </p:nvSpPr>
        <p:spPr>
          <a:xfrm>
            <a:off x="1537624" y="760836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Nuklidy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Bar">
            <a:extLst>
              <a:ext uri="{FF2B5EF4-FFF2-40B4-BE49-F238E27FC236}">
                <a16:creationId xmlns:a16="http://schemas.microsoft.com/office/drawing/2014/main" id="{23CB0FDB-701F-D7F5-829B-A2EA6B739635}"/>
              </a:ext>
            </a:extLst>
          </p:cNvPr>
          <p:cNvSpPr/>
          <p:nvPr/>
        </p:nvSpPr>
        <p:spPr>
          <a:xfrm>
            <a:off x="1500186" y="1743075"/>
            <a:ext cx="8869364" cy="102658"/>
          </a:xfrm>
          <a:prstGeom prst="rect">
            <a:avLst/>
          </a:prstGeom>
          <a:solidFill>
            <a:srgbClr val="172C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7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6" grpId="0" animBg="1"/>
      <p:bldP spid="36" grpId="1" animBg="1"/>
      <p:bldP spid="38" grpId="0" animBg="1"/>
      <p:bldP spid="38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34" grpId="0" animBg="1"/>
      <p:bldP spid="37" grpId="0" animBg="1"/>
      <p:bldP spid="39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7" grpId="0" animBg="1"/>
      <p:bldP spid="8" grpId="0" animBg="1"/>
      <p:bldP spid="10" grpId="0" animBg="1"/>
    </p:bldLst>
  </p:timing>
</p:sld>
</file>

<file path=ppt/slides/slide7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484611C-42BF-FC26-9C5A-1C6CED94E4E8}"/>
              </a:ext>
            </a:extLst>
          </p:cNvPr>
          <p:cNvSpPr txBox="1"/>
          <p:nvPr/>
        </p:nvSpPr>
        <p:spPr>
          <a:xfrm>
            <a:off x="1122892" y="643467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Astro-Jeopardy: 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tato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stránka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bude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později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smazána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de-DE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Nuklidy</a:t>
            </a:r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Proč je lithium tak vzácné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Proč je zemské jádro tvořeno převážně niklem a železem?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Proč radioaktivita vůbec existuje?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Hvězdy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Proč se hvězdy otáčejí?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Proč mají spektra hvězd absorpční čáry?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Co je to hvězda?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Cosmos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Které chemické prvky vznikly bezprostředně po velkém třesku?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Jak funguje rozpínání vesmíru?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Co bylo před velkým třeskem?</a:t>
            </a:r>
          </a:p>
          <a:p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01658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Co je to</a:t>
            </a:r>
            <a:br>
              <a:rPr lang="de-DE" sz="3600" cap="small" noProof="0" dirty="0"/>
            </a:br>
            <a:r>
              <a:rPr lang="de-DE" sz="3600" b="1" cap="small" noProof="0" dirty="0"/>
              <a:t>chemický prvek</a:t>
            </a:r>
            <a:r>
              <a:rPr lang="de-DE" sz="3600" cap="small" noProof="0" dirty="0"/>
              <a:t>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2360768658"/>
      </p:ext>
    </p:extLst>
  </p:cSld>
  <p:clrMapOvr>
    <a:masterClrMapping/>
  </p:clrMapOvr>
</p:sld>
</file>

<file path=ppt/slides/slide80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Brainstorming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634245"/>
            <a:ext cx="6667500" cy="3671180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Úkol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30533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Otevřete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tabule pro brainstorming</a:t>
              </a:r>
            </a:p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Proberte své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odpovědi od začátku.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Odpověděli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byste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nyní na některé otázky jinak?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4839"/>
      </p:ext>
    </p:extLst>
  </p:cSld>
  <p:clrMapOvr>
    <a:masterClrMapping/>
  </p:clrMapOvr>
</p:sld>
</file>

<file path=ppt/slides/slide8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509734"/>
            <a:ext cx="771035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Jaderná astrofyzika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je složitou souhrou experimentů jaderné fyziky, modelů hvězd, astronomických pozorování atd.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Chemické prvky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vznikají v procesech, které pohánějí celý náš vesmír.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Množství chemických prvků je ukazatelem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kosmického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vývoje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Pomocí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jaderné astrofyziky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 snažíme rekonstruovat historii a vývoj našeho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vesmíru.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Souhrn</a:t>
            </a:r>
            <a:endParaRPr lang="de-DE" sz="3000" noProof="0" dirty="0"/>
          </a:p>
        </p:txBody>
      </p:sp>
    </p:spTree>
    <p:extLst>
      <p:ext uri="{BB962C8B-B14F-4D97-AF65-F5344CB8AC3E}">
        <p14:creationId xmlns:p14="http://schemas.microsoft.com/office/powerpoint/2010/main" val="3594334632"/>
      </p:ext>
    </p:extLst>
  </p:cSld>
  <p:clrMapOvr>
    <a:masterClrMapping/>
  </p:clrMapOvr>
</p:sld>
</file>

<file path=ppt/slides/slide8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Hojnost </a:t>
            </a:r>
            <a:r>
              <a:rPr lang="de-DE" sz="3600" noProof="0" dirty="0"/>
              <a:t>chemických prvků (</a:t>
            </a:r>
            <a:r>
              <a:rPr lang="de-DE" sz="2400" noProof="0" dirty="0"/>
              <a:t>sluneční soustava)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7600"/>
      </p:ext>
    </p:extLst>
  </p:cSld>
  <p:clrMapOvr>
    <a:masterClrMapping/>
  </p:clrMapOvr>
</p:sld>
</file>

<file path=ppt/slides/slide8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24264365-DF50-97E0-5D3D-0DAC2D7E77B9}"/>
              </a:ext>
            </a:extLst>
          </p:cNvPr>
          <p:cNvSpPr/>
          <p:nvPr/>
        </p:nvSpPr>
        <p:spPr>
          <a:xfrm>
            <a:off x="4362845" y="1281789"/>
            <a:ext cx="3466310" cy="235330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2400" b="1" cap="small" dirty="0" err="1">
                <a:solidFill>
                  <a:schemeClr val="bg1"/>
                </a:solidFill>
              </a:rPr>
              <a:t>Jaderná astrofyzika</a:t>
            </a:r>
            <a:endParaRPr lang="en-US" sz="2400" b="1" cap="small" dirty="0">
              <a:solidFill>
                <a:schemeClr val="bg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801B84B-EDA0-F6F9-53AD-D637301C3067}"/>
              </a:ext>
            </a:extLst>
          </p:cNvPr>
          <p:cNvSpPr/>
          <p:nvPr/>
        </p:nvSpPr>
        <p:spPr>
          <a:xfrm>
            <a:off x="4563532" y="1780117"/>
            <a:ext cx="3064933" cy="17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Jaderná astrofyzika</a:t>
            </a:r>
            <a:endParaRPr lang="de-DE" sz="3000" noProof="0" dirty="0"/>
          </a:p>
        </p:txBody>
      </p:sp>
      <p:sp>
        <p:nvSpPr>
          <p:cNvPr id="3" name="Rechteck 8">
            <a:extLst>
              <a:ext uri="{FF2B5EF4-FFF2-40B4-BE49-F238E27FC236}">
                <a16:creationId xmlns:a16="http://schemas.microsoft.com/office/drawing/2014/main" id="{AE80B339-2823-9938-39E8-CF939561EE15}"/>
              </a:ext>
            </a:extLst>
          </p:cNvPr>
          <p:cNvSpPr/>
          <p:nvPr/>
        </p:nvSpPr>
        <p:spPr>
          <a:xfrm>
            <a:off x="485975" y="1259801"/>
            <a:ext cx="3492478" cy="26038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Astronomická pozorování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echteck 8">
            <a:extLst>
              <a:ext uri="{FF2B5EF4-FFF2-40B4-BE49-F238E27FC236}">
                <a16:creationId xmlns:a16="http://schemas.microsoft.com/office/drawing/2014/main" id="{110562BF-B5D0-453F-148C-A83E1D462BE5}"/>
              </a:ext>
            </a:extLst>
          </p:cNvPr>
          <p:cNvSpPr/>
          <p:nvPr/>
        </p:nvSpPr>
        <p:spPr>
          <a:xfrm>
            <a:off x="8228364" y="1236581"/>
            <a:ext cx="3492000" cy="2603897"/>
          </a:xfrm>
          <a:prstGeom prst="rect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tx1"/>
                </a:solidFill>
              </a:rPr>
              <a:t>Výpočetní modelování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F7DF4863-0863-3D59-E46C-D945D727C1DB}"/>
              </a:ext>
            </a:extLst>
          </p:cNvPr>
          <p:cNvSpPr/>
          <p:nvPr/>
        </p:nvSpPr>
        <p:spPr>
          <a:xfrm>
            <a:off x="4478865" y="3997640"/>
            <a:ext cx="3234268" cy="208183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Jaderné reakce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A1DDBD-B7DA-2A61-7613-2EFDABD13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053" y="1664233"/>
            <a:ext cx="3416322" cy="20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tnite und Dragon Ball: Hier findet ihr Kamehameha und Nimbuswolke">
            <a:extLst>
              <a:ext uri="{FF2B5EF4-FFF2-40B4-BE49-F238E27FC236}">
                <a16:creationId xmlns:a16="http://schemas.microsoft.com/office/drawing/2014/main" id="{D4E20E56-5DDA-D9A8-2E27-63692477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33" y="4341688"/>
            <a:ext cx="3064934" cy="17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de the Pain Harold&quot;: Wie ein Elektroingenieur aus Ungarn ...">
            <a:extLst>
              <a:ext uri="{FF2B5EF4-FFF2-40B4-BE49-F238E27FC236}">
                <a16:creationId xmlns:a16="http://schemas.microsoft.com/office/drawing/2014/main" id="{CC0DC9B8-3495-87A0-281F-9118EEA0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68" y="1610522"/>
            <a:ext cx="3188977" cy="212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 String Meme Generator - Imgflip">
            <a:extLst>
              <a:ext uri="{FF2B5EF4-FFF2-40B4-BE49-F238E27FC236}">
                <a16:creationId xmlns:a16="http://schemas.microsoft.com/office/drawing/2014/main" id="{CFA12DA0-AADF-8F27-FBA7-17A29568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3533" y="1780117"/>
            <a:ext cx="3064934" cy="17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FEE234D-7322-12AB-9AA5-59F8A61F21AD}"/>
              </a:ext>
            </a:extLst>
          </p:cNvPr>
          <p:cNvCxnSpPr>
            <a:cxnSpLocks/>
            <a:stCxn id="8" idx="0"/>
            <a:endCxn id="2" idx="2"/>
          </p:cNvCxnSpPr>
          <p:nvPr/>
        </p:nvCxnSpPr>
        <p:spPr>
          <a:xfrm flipV="1">
            <a:off x="6095999" y="3635096"/>
            <a:ext cx="1" cy="362544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4C755DA-889A-0B9D-E150-3B7BE010AE03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 flipV="1">
            <a:off x="3978453" y="2458443"/>
            <a:ext cx="38439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4332907-7A77-7CCD-A45D-CCFBA3F5E331}"/>
              </a:ext>
            </a:extLst>
          </p:cNvPr>
          <p:cNvCxnSpPr>
            <a:cxnSpLocks/>
          </p:cNvCxnSpPr>
          <p:nvPr/>
        </p:nvCxnSpPr>
        <p:spPr>
          <a:xfrm flipH="1" flipV="1">
            <a:off x="7829155" y="2501346"/>
            <a:ext cx="384392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3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8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3DD3E23-B672-A444-887C-7E34E8D10AA6}"/>
              </a:ext>
            </a:extLst>
          </p:cNvPr>
          <p:cNvGrpSpPr/>
          <p:nvPr/>
        </p:nvGrpSpPr>
        <p:grpSpPr>
          <a:xfrm>
            <a:off x="6419777" y="1681184"/>
            <a:ext cx="5700575" cy="3762641"/>
            <a:chOff x="6419777" y="1681184"/>
            <a:chExt cx="5700575" cy="3762641"/>
          </a:xfrm>
        </p:grpSpPr>
        <p:pic>
          <p:nvPicPr>
            <p:cNvPr id="22532" name="Picture 4" descr="Big Bang - Wikipedia">
              <a:extLst>
                <a:ext uri="{FF2B5EF4-FFF2-40B4-BE49-F238E27FC236}">
                  <a16:creationId xmlns:a16="http://schemas.microsoft.com/office/drawing/2014/main" id="{8C914581-A024-316C-AC27-1707E4AF1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777" y="1681184"/>
              <a:ext cx="5700575" cy="376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7F9F18-E6E7-D593-31B9-4FF93AF41A8D}"/>
                </a:ext>
              </a:extLst>
            </p:cNvPr>
            <p:cNvSpPr txBox="1"/>
            <p:nvPr/>
          </p:nvSpPr>
          <p:spPr>
            <a:xfrm>
              <a:off x="11558964" y="5098724"/>
              <a:ext cx="536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[26]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3C2C1FD6-1534-8A5B-2441-9BD95D010A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338" y="930413"/>
            <a:ext cx="4977687" cy="519157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003AF0-699B-A2CF-9268-27D4825F0C86}"/>
              </a:ext>
            </a:extLst>
          </p:cNvPr>
          <p:cNvGrpSpPr/>
          <p:nvPr/>
        </p:nvGrpSpPr>
        <p:grpSpPr>
          <a:xfrm>
            <a:off x="5741989" y="1121860"/>
            <a:ext cx="6002268" cy="4646825"/>
            <a:chOff x="5751514" y="1045660"/>
            <a:chExt cx="6002268" cy="4646825"/>
          </a:xfrm>
        </p:grpSpPr>
        <p:pic>
          <p:nvPicPr>
            <p:cNvPr id="22530" name="Picture 2" descr="Happy Sweet Sixteen, Hubble Telescope! – Starburst Galaxy M82">
              <a:extLst>
                <a:ext uri="{FF2B5EF4-FFF2-40B4-BE49-F238E27FC236}">
                  <a16:creationId xmlns:a16="http://schemas.microsoft.com/office/drawing/2014/main" id="{F43E6EE3-D2FD-00FF-D817-E2CAF9E37F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1514" y="1045660"/>
              <a:ext cx="5981699" cy="463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5771222-D15E-B965-DA05-6E4F059E5201}"/>
                </a:ext>
              </a:extLst>
            </p:cNvPr>
            <p:cNvSpPr txBox="1"/>
            <p:nvPr/>
          </p:nvSpPr>
          <p:spPr>
            <a:xfrm>
              <a:off x="9210675" y="5384708"/>
              <a:ext cx="2543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[25] </a:t>
              </a:r>
              <a:r>
                <a:rPr kumimoji="0" lang="de-DE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Hvězdná </a:t>
              </a: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galaxie M82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D20DFE76-35D2-EF65-CAE0-C107656659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144" y="1179090"/>
            <a:ext cx="6417810" cy="481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5D1630-5BAD-9388-6D11-831062A95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40" y="1378709"/>
            <a:ext cx="5403748" cy="43723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Spousta nezodpovězených otázek</a:t>
            </a:r>
            <a:endParaRPr lang="de-DE" sz="3000" noProof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6F33DFC-D6FE-350A-4033-0733DFA2D107}"/>
              </a:ext>
            </a:extLst>
          </p:cNvPr>
          <p:cNvSpPr txBox="1"/>
          <p:nvPr/>
        </p:nvSpPr>
        <p:spPr>
          <a:xfrm>
            <a:off x="9074223" y="5813939"/>
            <a:ext cx="254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[01] Pilíře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stvoření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317289"/>
            <a:ext cx="486078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Jak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vznikají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těžké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prvky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Jak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 vyvíjí galaxie?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 se děje v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neutronové hvězdě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při splynutí neutronových hvězd?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 se můžeme dozvědět 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Velkém třesku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pomocí </a:t>
            </a:r>
            <a:r>
              <a:rPr lang="en-GB" sz="2000" dirty="0" err="1">
                <a:solidFill>
                  <a:srgbClr val="00305E"/>
                </a:solidFill>
                <a:latin typeface="Open Sans"/>
              </a:rPr>
              <a:t>jaderné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astrofyziky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Dnes jsme se jen poškrábali na povrchu světa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jaderné astrofyziky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de-DE" sz="48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</a:b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Konec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cesty </a:t>
            </a:r>
            <a:r>
              <a:rPr kumimoji="0" lang="de-DE" sz="3600" b="0" i="0" u="none" strike="noStrike" kern="1200" cap="sm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napříč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živly</a:t>
            </a:r>
            <a:endParaRPr kumimoji="0" lang="de-DE" sz="3600" b="1" i="0" u="none" strike="noStrike" kern="1200" cap="small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18675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135924"/>
            <a:ext cx="4884847" cy="4586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6756953" y="1225882"/>
            <a:ext cx="4884847" cy="46320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 err="1"/>
              <a:t>Aristotelský kosmos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Geocentrická myšlenka </a:t>
            </a:r>
            <a:r>
              <a:rPr lang="de-DE" sz="2000" dirty="0" err="1"/>
              <a:t>vesmíru ve tvaru </a:t>
            </a:r>
            <a:r>
              <a:rPr lang="de-DE" sz="2000" dirty="0"/>
              <a:t>cibulové slupky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Čtyři pozemské prvky </a:t>
            </a:r>
            <a:r>
              <a:rPr lang="en-US" sz="2000" dirty="0"/>
              <a:t>tvoří </a:t>
            </a:r>
            <a:r>
              <a:rPr lang="en-US" sz="2000" dirty="0" err="1"/>
              <a:t>hmotu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Pátý </a:t>
            </a:r>
            <a:r>
              <a:rPr lang="en-US" sz="2000" dirty="0"/>
              <a:t>prvek </a:t>
            </a:r>
            <a:r>
              <a:rPr lang="en-US" sz="2000" b="1" dirty="0" err="1"/>
              <a:t>éter </a:t>
            </a:r>
            <a:r>
              <a:rPr lang="en-US" sz="2000" dirty="0" err="1"/>
              <a:t>naplňuje </a:t>
            </a:r>
            <a:r>
              <a:rPr lang="en-US" sz="2000" dirty="0"/>
              <a:t>oblohu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Každá látka se skládá z prvků, jejichž složení určuje vlastnosti látky.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Všechna nebeská tělesa </a:t>
            </a:r>
            <a:r>
              <a:rPr lang="en-US" sz="2000" b="1" dirty="0"/>
              <a:t>se pohybují sama od </a:t>
            </a:r>
            <a:r>
              <a:rPr lang="en-US" sz="2000" dirty="0"/>
              <a:t>sebe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Počáteční pohyb způsobený </a:t>
            </a:r>
            <a:r>
              <a:rPr lang="en-US" sz="1800" i="1" dirty="0"/>
              <a:t>nehybným pohybujícím se tělesem</a:t>
            </a:r>
            <a:endParaRPr lang="de-DE" sz="1800" i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Prvky ve starověku (cca 350 př. n. l.)</a:t>
            </a:r>
            <a:endParaRPr lang="de-DE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722076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[04] </a:t>
            </a:r>
            <a:r>
              <a:rPr lang="fr-FR" i="1" dirty="0" err="1"/>
              <a:t>Sféra </a:t>
            </a:r>
            <a:r>
              <a:rPr lang="fr-FR" i="1" dirty="0"/>
              <a:t>světa, Oronce Fine, 1549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4049188294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chapter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emplate>Praesentationsvorlagen16zu9</ap:Template>
  <ap:TotalTime>0</ap:TotalTime>
  <ap:Words>4258</ap:Words>
  <ap:Application>Microsoft Office PowerPoint</ap:Application>
  <ap:PresentationFormat>Breitbild</ap:PresentationFormat>
  <ap:Paragraphs>542</ap:Paragraphs>
  <ap:Slides>85</ap:Slides>
  <ap:Notes>54</ap:Notes>
  <ap:HiddenSlides>0</ap:HiddenSlides>
  <ap:MMClips>0</ap:MMClips>
  <ap:ScaleCrop>false</ap:ScaleCrop>
  <ap:HeadingPairs>
    <vt:vector baseType="variant" size="6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85</vt:i4>
      </vt:variant>
    </vt:vector>
  </ap:HeadingPairs>
  <ap:TitlesOfParts>
    <vt:vector baseType="lpstr" size="97">
      <vt:lpstr>Open Sans</vt:lpstr>
      <vt:lpstr>Wingdings</vt:lpstr>
      <vt:lpstr>Cambria Math</vt:lpstr>
      <vt:lpstr>Calibri Light</vt:lpstr>
      <vt:lpstr>Symbol</vt:lpstr>
      <vt:lpstr>Arial</vt:lpstr>
      <vt:lpstr>Calibri</vt:lpstr>
      <vt:lpstr>Segoe UI Black</vt:lpstr>
      <vt:lpstr>TUD_2018_16zu9</vt:lpstr>
      <vt:lpstr>chapter</vt:lpstr>
      <vt:lpstr>Benutzerdefiniertes Design</vt:lpstr>
      <vt:lpstr>Office</vt:lpstr>
      <vt:lpstr>PowerPoint-Präsentation</vt:lpstr>
      <vt:lpstr>PowerPoint-Präsentation</vt:lpstr>
      <vt:lpstr>Time Schedule</vt:lpstr>
      <vt:lpstr>Brainstorming</vt:lpstr>
      <vt:lpstr>PowerPoint-Präsentation</vt:lpstr>
      <vt:lpstr>What is nuclear astrophysics?</vt:lpstr>
      <vt:lpstr>PowerPoint-Präsentation</vt:lpstr>
      <vt:lpstr>PowerPoint-Präsentation</vt:lpstr>
      <vt:lpstr>Elements in antiquity (ca. 350 BC)</vt:lpstr>
      <vt:lpstr>The periodic table of the elements</vt:lpstr>
      <vt:lpstr>Abundance of chemical elements (solar system)</vt:lpstr>
      <vt:lpstr>Abundance of the chemical elements (solar system)</vt:lpstr>
      <vt:lpstr>Abundance of the chemical elements</vt:lpstr>
      <vt:lpstr>PowerPoint-Präsentation</vt:lpstr>
      <vt:lpstr>PowerPoint-Präsentation</vt:lpstr>
      <vt:lpstr>The atomic nucleus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PowerPoint-Präsentation</vt:lpstr>
      <vt:lpstr>Nuclear reactions</vt:lpstr>
      <vt:lpstr>PowerPoint-Präsentation</vt:lpstr>
      <vt:lpstr>Formation of stars</vt:lpstr>
      <vt:lpstr>Birth of the sun</vt:lpstr>
      <vt:lpstr>Birth of the sun</vt:lpstr>
      <vt:lpstr>First nuclear fusion</vt:lpstr>
      <vt:lpstr>Yellow dwarf (Today)</vt:lpstr>
      <vt:lpstr>Nuclear fusion</vt:lpstr>
      <vt:lpstr>Transition phase</vt:lpstr>
      <vt:lpstr>Red giant</vt:lpstr>
      <vt:lpstr>Red giant</vt:lpstr>
      <vt:lpstr>Planetary nebula</vt:lpstr>
      <vt:lpstr>Planetary nebula</vt:lpstr>
      <vt:lpstr>White dwarf</vt:lpstr>
      <vt:lpstr>Development of stars</vt:lpstr>
      <vt:lpstr>Development of stars</vt:lpstr>
      <vt:lpstr>Abundance of the chemical elements (solar system)</vt:lpstr>
      <vt:lpstr>Abundance of chemical elements (solar system)</vt:lpstr>
      <vt:lpstr>Abundance of the chemical elements (solar system)</vt:lpstr>
      <vt:lpstr>Abundance of chemical elements (solar system)</vt:lpstr>
      <vt:lpstr>PowerPoint-Präsentation</vt:lpstr>
      <vt:lpstr>PowerPoint-Präsentation</vt:lpstr>
      <vt:lpstr>PowerPoint-Präsentation</vt:lpstr>
      <vt:lpstr>PowerPoint-Präsentation</vt:lpstr>
      <vt:lpstr>Nuclear reactions</vt:lpstr>
      <vt:lpstr>Nuclear reactions</vt:lpstr>
      <vt:lpstr>Nuclear reactions</vt:lpstr>
      <vt:lpstr>Nuclear reactions</vt:lpstr>
      <vt:lpstr>The Primordial Puzzle</vt:lpstr>
      <vt:lpstr>Nuclear reactions</vt:lpstr>
      <vt:lpstr>Solution: Primordial nucleosynthesis</vt:lpstr>
      <vt:lpstr>Primordial nucleosynthesis</vt:lpstr>
      <vt:lpstr>PowerPoint-Präsentation</vt:lpstr>
      <vt:lpstr>B²FH-Paper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Light is ...</vt:lpstr>
      <vt:lpstr>Light is ...</vt:lpstr>
      <vt:lpstr>Light is ...</vt:lpstr>
      <vt:lpstr>PowerPoint-Präsentation</vt:lpstr>
      <vt:lpstr>Light is ...</vt:lpstr>
      <vt:lpstr>PowerPoint-Präsentation</vt:lpstr>
      <vt:lpstr>Data analysis</vt:lpstr>
      <vt:lpstr>Metallicity</vt:lpstr>
      <vt:lpstr>Metallicity</vt:lpstr>
      <vt:lpstr>PowerPoint-Präsentation</vt:lpstr>
      <vt:lpstr>PowerPoint-Präsentation</vt:lpstr>
      <vt:lpstr>Frequency of chemical elements (solar system)</vt:lpstr>
      <vt:lpstr>PowerPoint-Präsentation</vt:lpstr>
      <vt:lpstr>PowerPoint-Präsentation</vt:lpstr>
      <vt:lpstr>PowerPoint-Präsentation</vt:lpstr>
      <vt:lpstr>Brainstorming</vt:lpstr>
      <vt:lpstr>Summary</vt:lpstr>
      <vt:lpstr>Abundance of the chemical elements (solar system)</vt:lpstr>
      <vt:lpstr>Nuclear astrophysics</vt:lpstr>
      <vt:lpstr>A lot of unanswered questions</vt:lpstr>
      <vt:lpstr>PowerPoint-Präsentation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Nuclear Astrophysics - A Journey through the Elements</dc:title>
  <dc:creator>Hannes Nitsche</dc:creator>
  <keywords>docId:F6EBAF0E1ED272CAE430016B9C6A0A1D</keywords>
  <lastModifiedBy>Hannes Nitsche</lastModifiedBy>
  <revision>2802</revision>
  <dcterms:created xsi:type="dcterms:W3CDTF">2018-06-15T09:17:35.0000000Z</dcterms:created>
  <dcterms:modified xsi:type="dcterms:W3CDTF">2024-05-28T07:57:09.0000000Z</dcterms:modified>
</coreProperties>
</file>