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90"/>
  </p:notesMasterIdLst>
  <p:handoutMasterIdLst>
    <p:handoutMasterId r:id="rId91"/>
  </p:handoutMasterIdLst>
  <p:sldIdLst>
    <p:sldId id="400" r:id="rId5"/>
    <p:sldId id="256" r:id="rId6"/>
    <p:sldId id="600" r:id="rId7"/>
    <p:sldId id="361" r:id="rId8"/>
    <p:sldId id="362" r:id="rId9"/>
    <p:sldId id="636" r:id="rId10"/>
    <p:sldId id="482" r:id="rId11"/>
    <p:sldId id="484" r:id="rId12"/>
    <p:sldId id="343" r:id="rId13"/>
    <p:sldId id="372" r:id="rId14"/>
    <p:sldId id="500" r:id="rId15"/>
    <p:sldId id="404" r:id="rId16"/>
    <p:sldId id="529" r:id="rId17"/>
    <p:sldId id="376" r:id="rId18"/>
    <p:sldId id="407" r:id="rId19"/>
    <p:sldId id="408" r:id="rId20"/>
    <p:sldId id="409" r:id="rId21"/>
    <p:sldId id="489" r:id="rId22"/>
    <p:sldId id="411" r:id="rId23"/>
    <p:sldId id="406" r:id="rId24"/>
    <p:sldId id="415" r:id="rId25"/>
    <p:sldId id="378" r:id="rId26"/>
    <p:sldId id="420" r:id="rId27"/>
    <p:sldId id="532" r:id="rId28"/>
    <p:sldId id="422" r:id="rId29"/>
    <p:sldId id="620" r:id="rId30"/>
    <p:sldId id="621" r:id="rId31"/>
    <p:sldId id="622" r:id="rId32"/>
    <p:sldId id="612" r:id="rId33"/>
    <p:sldId id="570" r:id="rId34"/>
    <p:sldId id="613" r:id="rId35"/>
    <p:sldId id="623" r:id="rId36"/>
    <p:sldId id="624" r:id="rId37"/>
    <p:sldId id="625" r:id="rId38"/>
    <p:sldId id="428" r:id="rId39"/>
    <p:sldId id="618" r:id="rId40"/>
    <p:sldId id="427" r:id="rId41"/>
    <p:sldId id="426" r:id="rId42"/>
    <p:sldId id="440" r:id="rId43"/>
    <p:sldId id="516" r:id="rId44"/>
    <p:sldId id="517" r:id="rId45"/>
    <p:sldId id="607" r:id="rId46"/>
    <p:sldId id="642" r:id="rId47"/>
    <p:sldId id="639" r:id="rId48"/>
    <p:sldId id="641" r:id="rId49"/>
    <p:sldId id="606" r:id="rId50"/>
    <p:sldId id="572" r:id="rId51"/>
    <p:sldId id="573" r:id="rId52"/>
    <p:sldId id="574" r:id="rId53"/>
    <p:sldId id="575" r:id="rId54"/>
    <p:sldId id="578" r:id="rId55"/>
    <p:sldId id="577" r:id="rId56"/>
    <p:sldId id="610" r:id="rId57"/>
    <p:sldId id="644" r:id="rId58"/>
    <p:sldId id="609" r:id="rId59"/>
    <p:sldId id="504" r:id="rId60"/>
    <p:sldId id="595" r:id="rId61"/>
    <p:sldId id="597" r:id="rId62"/>
    <p:sldId id="583" r:id="rId63"/>
    <p:sldId id="584" r:id="rId64"/>
    <p:sldId id="585" r:id="rId65"/>
    <p:sldId id="586" r:id="rId66"/>
    <p:sldId id="598" r:id="rId67"/>
    <p:sldId id="643" r:id="rId68"/>
    <p:sldId id="588" r:id="rId69"/>
    <p:sldId id="591" r:id="rId70"/>
    <p:sldId id="599" r:id="rId71"/>
    <p:sldId id="589" r:id="rId72"/>
    <p:sldId id="590" r:id="rId73"/>
    <p:sldId id="601" r:id="rId74"/>
    <p:sldId id="637" r:id="rId75"/>
    <p:sldId id="638" r:id="rId76"/>
    <p:sldId id="646" r:id="rId77"/>
    <p:sldId id="614" r:id="rId78"/>
    <p:sldId id="647" r:id="rId79"/>
    <p:sldId id="640" r:id="rId80"/>
    <p:sldId id="257" r:id="rId81"/>
    <p:sldId id="626" r:id="rId82"/>
    <p:sldId id="258" r:id="rId83"/>
    <p:sldId id="550" r:id="rId84"/>
    <p:sldId id="566" r:id="rId85"/>
    <p:sldId id="611" r:id="rId86"/>
    <p:sldId id="567" r:id="rId87"/>
    <p:sldId id="552" r:id="rId88"/>
    <p:sldId id="543" r:id="rId89"/>
  </p:sldIdLst>
  <p:sldSz cx="12192000" cy="6858000"/>
  <p:notesSz cx="6858000" cy="9144000"/>
  <p:embeddedFontLst>
    <p:embeddedFont>
      <p:font typeface="Cambria Math" panose="02040503050406030204" pitchFamily="18" charset="0"/>
      <p:regular r:id="rId92"/>
    </p:embeddedFont>
    <p:embeddedFont>
      <p:font typeface="Open Sans" panose="020B0606030504020204" pitchFamily="34" charset="0"/>
      <p:regular r:id="rId93"/>
      <p:bold r:id="rId94"/>
      <p:italic r:id="rId95"/>
      <p:boldItalic r:id="rId96"/>
    </p:embeddedFont>
    <p:embeddedFont>
      <p:font typeface="Segoe UI Black" panose="020B0A02040204020203" pitchFamily="34" charset="0"/>
      <p:bold r:id="rId97"/>
      <p:boldItalic r:id="rId9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361"/>
            <p14:sldId id="362"/>
            <p14:sldId id="636"/>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42"/>
            <p14:sldId id="639"/>
            <p14:sldId id="641"/>
            <p14:sldId id="606"/>
            <p14:sldId id="572"/>
            <p14:sldId id="573"/>
            <p14:sldId id="574"/>
            <p14:sldId id="575"/>
            <p14:sldId id="578"/>
            <p14:sldId id="577"/>
            <p14:sldId id="610"/>
            <p14:sldId id="644"/>
            <p14:sldId id="609"/>
            <p14:sldId id="504"/>
            <p14:sldId id="595"/>
            <p14:sldId id="597"/>
            <p14:sldId id="583"/>
            <p14:sldId id="584"/>
            <p14:sldId id="585"/>
            <p14:sldId id="586"/>
            <p14:sldId id="598"/>
            <p14:sldId id="643"/>
            <p14:sldId id="588"/>
            <p14:sldId id="591"/>
            <p14:sldId id="599"/>
            <p14:sldId id="589"/>
            <p14:sldId id="590"/>
            <p14:sldId id="601"/>
            <p14:sldId id="637"/>
            <p14:sldId id="638"/>
            <p14:sldId id="646"/>
            <p14:sldId id="614"/>
            <p14:sldId id="647"/>
            <p14:sldId id="640"/>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447" autoAdjust="0"/>
  </p:normalViewPr>
  <p:slideViewPr>
    <p:cSldViewPr snapToGrid="0" snapToObjects="1">
      <p:cViewPr>
        <p:scale>
          <a:sx n="100" d="100"/>
          <a:sy n="100" d="100"/>
        </p:scale>
        <p:origin x="1074" y="2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28.05.2024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28.05.2024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fortgeschrittene Schüler: Diskutieren Sie kritisch das Bohrsche Atommodell und werfen Sie einen kurzen Blick auf die quantenmechanischen Eigenschaften.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(veraltete) Darstellung mit den Elektronenbahnen wird hier nur verwendet, um an das Bild von Atomen anzuknüpfen, das viele Schüler aus dem Chemieunterricht haben. Sie können sie gerne löschen.</a:t>
            </a:r>
          </a:p>
        </p:txBody>
      </p:sp>
      <p:sp>
        <p:nvSpPr>
          <p:cNvPr id="4" name="Foliennummernplatzhalter 3"/>
          <p:cNvSpPr>
            <a:spLocks noGrp="1"/>
          </p:cNvSpPr>
          <p:nvPr>
            <p:ph type="sldNum" sz="quarter" idx="5"/>
          </p:nvPr>
        </p:nvSpPr>
        <p:spPr/>
        <p:txBody>
          <a:bodyPr/>
          <a:lstStyle/>
          <a:p>
            <a:fld id="{2969AC09-DF60-43F4-96BF-67D4D9A74094}" type="slidenum">
              <a:rPr lang="de-DE" smtClean="0"/>
              <a:t>15</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a:t>
            </a:r>
            <a:r>
              <a:rPr lang="en-GB" b="1" dirty="0"/>
              <a:t>sehr </a:t>
            </a:r>
            <a:r>
              <a:rPr lang="en-GB" dirty="0"/>
              <a:t>wichtig, dass die Schüler die Notation verstanden haben und anwenden können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19</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Geben Sie ihnen ein paar Minuten Zeit, um die interaktive Nuklidkarte zu erkunden. Nutzen Sie </a:t>
            </a:r>
            <a:r>
              <a:rPr lang="de-DE" dirty="0" err="1"/>
              <a:t>diese </a:t>
            </a:r>
            <a:r>
              <a:rPr lang="de-DE" dirty="0"/>
              <a:t>als </a:t>
            </a:r>
            <a:r>
              <a:rPr lang="de-DE" dirty="0" err="1"/>
              <a:t>Übergang zur nächsten Aufgabe mit den Kernreaktionen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den folgenden Folien werden </a:t>
            </a:r>
            <a:r>
              <a:rPr lang="de-DE" sz="1200" dirty="0">
                <a:latin typeface="Open Sans" panose="020B0606030504020204" pitchFamily="34" charset="0"/>
                <a:ea typeface="Open Sans" panose="020B0606030504020204" pitchFamily="34" charset="0"/>
                <a:cs typeface="Open Sans" panose="020B0606030504020204" pitchFamily="34" charset="0"/>
              </a:rPr>
              <a:t>mehrere </a:t>
            </a:r>
            <a:r>
              <a:rPr lang="de-DE" sz="1200" dirty="0" err="1">
                <a:latin typeface="Open Sans" panose="020B0606030504020204" pitchFamily="34" charset="0"/>
                <a:ea typeface="Open Sans" panose="020B0606030504020204" pitchFamily="34" charset="0"/>
                <a:cs typeface="Open Sans" panose="020B0606030504020204" pitchFamily="34" charset="0"/>
              </a:rPr>
              <a:t>Bilder verwendet, um </a:t>
            </a:r>
            <a:r>
              <a:rPr lang="de-DE" sz="1200" dirty="0">
                <a:latin typeface="Open Sans" panose="020B0606030504020204" pitchFamily="34" charset="0"/>
                <a:ea typeface="Open Sans" panose="020B0606030504020204" pitchFamily="34" charset="0"/>
                <a:cs typeface="Open Sans" panose="020B0606030504020204" pitchFamily="34" charset="0"/>
              </a:rPr>
              <a:t>verschiedene </a:t>
            </a:r>
            <a:r>
              <a:rPr lang="de-DE" sz="1200" dirty="0" err="1">
                <a:latin typeface="Open Sans" panose="020B0606030504020204" pitchFamily="34" charset="0"/>
                <a:ea typeface="Open Sans" panose="020B0606030504020204" pitchFamily="34" charset="0"/>
                <a:cs typeface="Open Sans" panose="020B0606030504020204" pitchFamily="34" charset="0"/>
              </a:rPr>
              <a:t>astronomische Objekte zu zeigen</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Sie können </a:t>
            </a:r>
            <a:r>
              <a:rPr lang="de-DE" sz="1200" dirty="0">
                <a:latin typeface="Open Sans" panose="020B0606030504020204" pitchFamily="34" charset="0"/>
                <a:ea typeface="Open Sans" panose="020B0606030504020204" pitchFamily="34" charset="0"/>
                <a:cs typeface="Open Sans" panose="020B0606030504020204" pitchFamily="34" charset="0"/>
              </a:rPr>
              <a:t>einen </a:t>
            </a:r>
            <a:r>
              <a:rPr lang="de-DE" sz="1200" dirty="0" err="1">
                <a:latin typeface="Open Sans" panose="020B0606030504020204" pitchFamily="34" charset="0"/>
                <a:ea typeface="Open Sans" panose="020B0606030504020204" pitchFamily="34" charset="0"/>
                <a:cs typeface="Open Sans" panose="020B0606030504020204" pitchFamily="34" charset="0"/>
              </a:rPr>
              <a:t>Blick </a:t>
            </a:r>
            <a:r>
              <a:rPr lang="de-DE" sz="1200" dirty="0">
                <a:latin typeface="Open Sans" panose="020B0606030504020204" pitchFamily="34" charset="0"/>
                <a:ea typeface="Open Sans" panose="020B0606030504020204" pitchFamily="34" charset="0"/>
                <a:cs typeface="Open Sans" panose="020B0606030504020204" pitchFamily="34" charset="0"/>
              </a:rPr>
              <a:t>auf </a:t>
            </a:r>
            <a:r>
              <a:rPr lang="de-DE" sz="1200" dirty="0" err="1">
                <a:latin typeface="Open Sans" panose="020B0606030504020204" pitchFamily="34" charset="0"/>
                <a:ea typeface="Open Sans" panose="020B0606030504020204" pitchFamily="34" charset="0"/>
                <a:cs typeface="Open Sans" panose="020B0606030504020204" pitchFamily="34" charset="0"/>
              </a:rPr>
              <a:t>die verlinkten Quellen werfen </a:t>
            </a:r>
            <a:r>
              <a:rPr lang="de-DE" sz="1200" dirty="0">
                <a:latin typeface="Open Sans" panose="020B0606030504020204" pitchFamily="34" charset="0"/>
                <a:ea typeface="Open Sans" panose="020B0606030504020204" pitchFamily="34" charset="0"/>
                <a:cs typeface="Open Sans" panose="020B0606030504020204" pitchFamily="34" charset="0"/>
              </a:rPr>
              <a:t>und zusätzliche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Informationen einfügen, wenn Sie möchten</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Behandeln Sie die gezeigte Reaktionskette nur in allgemeiner Form. Die Schüler müssen sie nicht auswendig lernen</a:t>
            </a:r>
          </a:p>
          <a:p>
            <a:pPr marL="171450" indent="-171450">
              <a:buFont typeface="Arial" panose="020B0604020202020204" pitchFamily="34" charset="0"/>
              <a:buChar char="•"/>
            </a:pPr>
            <a:r>
              <a:rPr lang="en-GB" dirty="0"/>
              <a:t>Erklären Sie den stabilen Zustand eines Sterns: </a:t>
            </a:r>
            <a:r>
              <a:rPr lang="de-DE" dirty="0" err="1"/>
              <a:t>Gravitationskraft </a:t>
            </a:r>
            <a:r>
              <a:rPr lang="de-DE" dirty="0"/>
              <a:t>= </a:t>
            </a:r>
            <a:r>
              <a:rPr lang="de-DE" dirty="0" err="1"/>
              <a:t>Strahlungsdruck</a:t>
            </a:r>
            <a:endParaRPr lang="de-DE" dirty="0"/>
          </a:p>
          <a:p>
            <a:pPr marL="457200" lvl="1" indent="0">
              <a:buFont typeface="Arial" panose="020B0604020202020204" pitchFamily="34" charset="0"/>
              <a:buNone/>
            </a:pPr>
            <a:r>
              <a:rPr lang="de-DE" dirty="0"/>
              <a:t>=&gt; </a:t>
            </a:r>
            <a:r>
              <a:rPr lang="en-GB" dirty="0"/>
              <a:t>Stern braucht Fusionsprozesse für stabilen Zustand!</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Diese Objekte werden als Beispiele verwendet, um den Schülern </a:t>
            </a:r>
            <a:r>
              <a:rPr lang="de-DE" dirty="0"/>
              <a:t>einen </a:t>
            </a:r>
            <a:r>
              <a:rPr lang="de-DE" dirty="0" err="1"/>
              <a:t>Einblick </a:t>
            </a:r>
            <a:r>
              <a:rPr lang="de-DE" dirty="0"/>
              <a:t>in </a:t>
            </a:r>
            <a:r>
              <a:rPr lang="de-DE" dirty="0" err="1"/>
              <a:t>die </a:t>
            </a:r>
            <a:r>
              <a:rPr lang="de-DE" dirty="0"/>
              <a:t>verschiedenen </a:t>
            </a:r>
            <a:r>
              <a:rPr lang="de-DE" dirty="0" err="1"/>
              <a:t>Phänomene der Sternentwicklung zu geben</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Hinweise</a:t>
            </a:r>
            <a:r>
              <a:rPr lang="en-GB" sz="1400" b="1" dirty="0"/>
              <a:t> </a:t>
            </a:r>
            <a:r>
              <a:rPr lang="en-GB" sz="1400" b="1" dirty="0" err="1"/>
              <a:t>für</a:t>
            </a:r>
            <a:r>
              <a:rPr lang="en-GB" sz="1400" b="1" dirty="0"/>
              <a:t> </a:t>
            </a:r>
            <a:r>
              <a:rPr lang="en-GB" sz="1400" b="1" dirty="0" err="1"/>
              <a:t>Vermittler</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de-DE" dirty="0" err="1"/>
              <a:t>Jetzt können wir unser Verständnis der Prozesse </a:t>
            </a:r>
            <a:r>
              <a:rPr lang="de-DE" dirty="0"/>
              <a:t>in </a:t>
            </a:r>
            <a:r>
              <a:rPr lang="de-DE" dirty="0" err="1"/>
              <a:t>Sternen nutzen, um die Elementhäufigkeiten zu erklären</a:t>
            </a:r>
            <a:r>
              <a:rPr lang="de-DE" dirty="0"/>
              <a:t>. Die Lithiumlücke </a:t>
            </a:r>
            <a:r>
              <a:rPr lang="de-DE" dirty="0" err="1"/>
              <a:t>kann mit dem </a:t>
            </a:r>
            <a:r>
              <a:rPr lang="de-DE" dirty="0"/>
              <a:t>3a-Prozess </a:t>
            </a:r>
            <a:r>
              <a:rPr lang="de-DE" dirty="0" err="1"/>
              <a:t>erklärt werden, der </a:t>
            </a:r>
            <a:r>
              <a:rPr lang="de-DE" dirty="0"/>
              <a:t>Li und Be </a:t>
            </a:r>
            <a:r>
              <a:rPr lang="de-DE" dirty="0" err="1"/>
              <a:t>überspringt</a:t>
            </a:r>
            <a:r>
              <a:rPr lang="de-DE" dirty="0"/>
              <a:t>. Be8 </a:t>
            </a:r>
            <a:r>
              <a:rPr lang="de-DE" dirty="0" err="1"/>
              <a:t>ist </a:t>
            </a:r>
            <a:r>
              <a:rPr lang="de-DE" dirty="0"/>
              <a:t>nur ein </a:t>
            </a:r>
            <a:r>
              <a:rPr lang="de-DE" dirty="0" err="1"/>
              <a:t>instabiler Zwischenzustand </a:t>
            </a:r>
            <a:r>
              <a:rPr lang="de-DE" dirty="0"/>
              <a:t>(aufgrund </a:t>
            </a:r>
            <a:r>
              <a:rPr lang="de-DE" dirty="0" err="1"/>
              <a:t>der höheren </a:t>
            </a:r>
            <a:r>
              <a:rPr lang="de-DE" dirty="0"/>
              <a:t>Bindungsenergie </a:t>
            </a:r>
            <a:r>
              <a:rPr lang="de-DE" dirty="0" err="1"/>
              <a:t>von </a:t>
            </a:r>
            <a:r>
              <a:rPr lang="de-DE" dirty="0"/>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40</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Halten Sie die Antworten der Schüler auf diese Frage an der Brainstorming-Board fest und diskutieren Sie sie, bevor Sie die Definition geben.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Frage-Folien werden wiederholt verwendet, um die Masterclass zu strukturieren und ihr einen roten Faden zu geben. Sie zielen darauf ab, zu motivieren und die folgenden Inhalte einzuführen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lvl="1" indent="-285750">
              <a:buFont typeface="Arial" panose="020B0604020202020204" pitchFamily="34" charset="0"/>
              <a:buChar char="•"/>
            </a:pPr>
            <a:r>
              <a:rPr lang="en-GB" dirty="0"/>
              <a:t>Der Begriff "</a:t>
            </a:r>
            <a:r>
              <a:rPr lang="en-GB" sz="1200" dirty="0"/>
              <a:t>stellare Prozesse" </a:t>
            </a:r>
            <a:r>
              <a:rPr lang="en-GB" dirty="0"/>
              <a:t>ist hier sehr allgemein gehalten</a:t>
            </a:r>
          </a:p>
          <a:p>
            <a:pPr marL="1200150" lvl="2" indent="-285750">
              <a:buFont typeface="Arial" panose="020B0604020202020204" pitchFamily="34" charset="0"/>
              <a:buChar char="•"/>
            </a:pPr>
            <a:r>
              <a:rPr lang="en-GB" dirty="0"/>
              <a:t>Natürlich entstehen die meisten chemischen Elemente nicht, wie bisher gezeigt, durch einfache Fusionen in stabilen Sternen, sondern in explodierenden massereichen Sternen, explodierenden weißen Zwergen usw.</a:t>
            </a:r>
          </a:p>
          <a:p>
            <a:pPr marL="1200150" lvl="2" indent="-285750">
              <a:buFont typeface="Arial" panose="020B0604020202020204" pitchFamily="34" charset="0"/>
              <a:buChar char="•"/>
            </a:pPr>
            <a:r>
              <a:rPr lang="en-GB" dirty="0"/>
              <a:t>Entscheiden Sie,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742950" lvl="1" indent="-285750">
              <a:buFont typeface="Arial" panose="020B0604020202020204" pitchFamily="34" charset="0"/>
              <a:buChar char="•"/>
            </a:pPr>
            <a:r>
              <a:rPr lang="en-GB" dirty="0"/>
              <a:t>Der Begriff "</a:t>
            </a:r>
            <a:r>
              <a:rPr lang="en-GB" sz="1200" dirty="0"/>
              <a:t>stellare Prozesse" </a:t>
            </a:r>
            <a:r>
              <a:rPr lang="en-GB" dirty="0"/>
              <a:t>ist hier sehr allgemein gehalten</a:t>
            </a:r>
          </a:p>
          <a:p>
            <a:pPr marL="1200150" lvl="2" indent="-285750">
              <a:buFont typeface="Arial" panose="020B0604020202020204" pitchFamily="34" charset="0"/>
              <a:buChar char="•"/>
            </a:pPr>
            <a:r>
              <a:rPr lang="en-GB" dirty="0"/>
              <a:t>Natürlich entstehen die meisten chemischen Elemente nicht, wie bisher gezeigt, durch einfache Fusionen in stabilen Sternen, sondern in explodierenden massereichen Sternen, explodierenden weißen Zwergen usw.</a:t>
            </a:r>
          </a:p>
          <a:p>
            <a:pPr marL="1200150" lvl="2" indent="-285750">
              <a:buFont typeface="Arial" panose="020B0604020202020204" pitchFamily="34" charset="0"/>
              <a:buChar char="•"/>
            </a:pPr>
            <a:r>
              <a:rPr lang="en-GB" dirty="0"/>
              <a:t>Entscheiden Sie, wie detailliert Sie hier vorgehen wollen, je nach Kenntnisstand der Schüler</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Wenn</a:t>
            </a:r>
            <a:r>
              <a:rPr lang="en-GB" dirty="0"/>
              <a:t> Sie es vereinfachen wollen, verwenden Sie die Analogie "Skateboard in einer Halfpipe". Das Skateboard will in den "niedrigsten Zustand" in der Mitte der Pipe fahren und fährt nicht nach oben, es sei denn, es wird angeregt. Im </a:t>
            </a:r>
            <a:r>
              <a:rPr lang="en-GB" dirty="0" err="1"/>
              <a:t>Allgemeinen</a:t>
            </a:r>
            <a:r>
              <a:rPr lang="en-GB" dirty="0"/>
              <a:t> (stark </a:t>
            </a:r>
            <a:r>
              <a:rPr lang="en-GB" dirty="0" err="1"/>
              <a:t>vereinfacht</a:t>
            </a:r>
            <a:r>
              <a:rPr lang="en-GB" dirty="0"/>
              <a:t>) </a:t>
            </a:r>
            <a:r>
              <a:rPr lang="en-GB" dirty="0" err="1"/>
              <a:t>ist</a:t>
            </a:r>
            <a:r>
              <a:rPr lang="en-GB" dirty="0"/>
              <a:t> ein Nuklid um so instabiler, je weiter es sich vom Tal entfernt befindet. Das Gleiche gilt für das Skateboard, das schneller ist, wenn es am oberen Ende der Halfpipe startet.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Nach dem Teil über die Sternentwicklung </a:t>
            </a:r>
            <a:r>
              <a:rPr lang="de-DE" dirty="0" err="1"/>
              <a:t>wird das </a:t>
            </a:r>
            <a:r>
              <a:rPr lang="de-DE" dirty="0"/>
              <a:t>Konzept </a:t>
            </a:r>
            <a:r>
              <a:rPr lang="de-DE" dirty="0" err="1"/>
              <a:t>der </a:t>
            </a:r>
            <a:r>
              <a:rPr lang="de-DE" dirty="0"/>
              <a:t>Bindungsenergie </a:t>
            </a:r>
            <a:r>
              <a:rPr lang="de-DE" dirty="0" err="1"/>
              <a:t>verwendet, um die chemischen Häufigkeiten zu erklären</a:t>
            </a:r>
            <a:r>
              <a:rPr lang="de-DE" dirty="0"/>
              <a:t>. Aber zu </a:t>
            </a:r>
            <a:r>
              <a:rPr lang="de-DE" dirty="0" err="1"/>
              <a:t>diesem Zeitpunkt könnten Sie bereits den </a:t>
            </a:r>
            <a:r>
              <a:rPr lang="de-DE" dirty="0"/>
              <a:t>Eisengipfel und die Lithiumlücke </a:t>
            </a:r>
            <a:r>
              <a:rPr lang="de-DE" dirty="0" err="1"/>
              <a:t>erklären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Hier wird eine Definition verwendet, die als roter Faden für die Masterclass dient.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Falls gewünscht, können Sie diese Definition durch eine allgemeinere und wissenschaftlich genauere Definition ersetzen.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Nach dem Teil über die Sternentwicklung </a:t>
            </a:r>
            <a:r>
              <a:rPr lang="de-DE" dirty="0" err="1"/>
              <a:t>wird das </a:t>
            </a:r>
            <a:r>
              <a:rPr lang="de-DE" dirty="0"/>
              <a:t>Konzept </a:t>
            </a:r>
            <a:r>
              <a:rPr lang="de-DE" dirty="0" err="1"/>
              <a:t>der </a:t>
            </a:r>
            <a:r>
              <a:rPr lang="de-DE" dirty="0"/>
              <a:t>Bindungsenergie </a:t>
            </a:r>
            <a:r>
              <a:rPr lang="de-DE" dirty="0" err="1"/>
              <a:t>verwendet, um die chemischen Häufigkeiten zu erklären</a:t>
            </a:r>
            <a:r>
              <a:rPr lang="de-DE" dirty="0"/>
              <a:t>. Aber zu </a:t>
            </a:r>
            <a:r>
              <a:rPr lang="de-DE" dirty="0" err="1"/>
              <a:t>diesem Zeitpunkt könnten Sie bereits den </a:t>
            </a:r>
            <a:r>
              <a:rPr lang="de-DE" dirty="0"/>
              <a:t>Eisengipfel und die Lithiumlücke </a:t>
            </a:r>
            <a:r>
              <a:rPr lang="de-DE" dirty="0" err="1"/>
              <a:t>erklären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267126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Wenn</a:t>
            </a:r>
            <a:r>
              <a:rPr lang="en-GB" dirty="0"/>
              <a:t> Sie es vereinfachen wollen, verwenden Sie die Analogie "Skateboard in einer Halfpipe". Das Skateboard will in den "niedrigsten Zustand" in der Mitte der Pipe fahren und fährt nicht nach oben, es sei denn, es wird angeregt. Im </a:t>
            </a:r>
            <a:r>
              <a:rPr lang="en-GB" dirty="0" err="1"/>
              <a:t>Allgemeinen</a:t>
            </a:r>
            <a:r>
              <a:rPr lang="en-GB" dirty="0"/>
              <a:t> (stark </a:t>
            </a:r>
            <a:r>
              <a:rPr lang="en-GB" dirty="0" err="1"/>
              <a:t>vereinfacht</a:t>
            </a:r>
            <a:r>
              <a:rPr lang="en-GB" dirty="0"/>
              <a:t>) </a:t>
            </a:r>
            <a:r>
              <a:rPr lang="en-GB" dirty="0" err="1"/>
              <a:t>ist</a:t>
            </a:r>
            <a:r>
              <a:rPr lang="en-GB" dirty="0"/>
              <a:t> ein Nuklid um so instabiler, je weiter es sich vom Tal entfernt befindet. Das Gleiche gilt für das Skateboard, das schneller ist, wenn es am oberen Ende der Halfpipe startet.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59</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Geben Sie den Schülern Zeit, über diese Frage nachzudenken.</a:t>
            </a:r>
          </a:p>
          <a:p>
            <a:pPr marL="285750" indent="-285750">
              <a:buFont typeface="Arial" panose="020B0604020202020204" pitchFamily="34" charset="0"/>
              <a:buChar char="•"/>
            </a:pPr>
            <a:r>
              <a:rPr lang="en-GB" dirty="0"/>
              <a:t>Wenn sie sich an die Coulomb-Grenze und die verschiedenen Kernreaktionen aus dem Gruppenpuzzle erinnern können, sollte ihnen selbst einfallen, dass der Neutroneneinfang ein wichtiger Prozess dafür sein könnte.</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endParaRPr lang="en-GB" dirty="0"/>
          </a:p>
          <a:p>
            <a:pPr marL="285750" indent="-285750">
              <a:buFont typeface="Arial" panose="020B0604020202020204" pitchFamily="34" charset="0"/>
              <a:buChar char="•"/>
            </a:pPr>
            <a:r>
              <a:rPr lang="en-GB" dirty="0"/>
              <a:t>Geben Sie den Schülern Zeit, über diese Frage nachzudenken.</a:t>
            </a:r>
          </a:p>
          <a:p>
            <a:pPr marL="285750" indent="-285750">
              <a:buFont typeface="Arial" panose="020B0604020202020204" pitchFamily="34" charset="0"/>
              <a:buChar char="•"/>
            </a:pPr>
            <a:r>
              <a:rPr lang="en-GB" dirty="0"/>
              <a:t>Wenn sie sich an die Coulomb-Grenze und die verschiedenen Kernreaktionen aus dem Gruppenpuzzle erinnern können, sollte ihnen selbst einfallen, dass der Neutroneneinfang ein wichtiger Prozess dafür sein könnte.</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Geben Sie ihnen ein paar Minuten Zeit, um die interaktive Nuklidkarte zu erkunden. Nutzen Sie </a:t>
            </a:r>
            <a:r>
              <a:rPr lang="de-DE" dirty="0" err="1"/>
              <a:t>diese </a:t>
            </a:r>
            <a:r>
              <a:rPr lang="de-DE" dirty="0"/>
              <a:t>als </a:t>
            </a:r>
            <a:r>
              <a:rPr lang="de-DE" dirty="0" err="1"/>
              <a:t>Übergang zur nächsten Aufgabe mit den Kernreaktionen</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82644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Der folgende Kurzvortrag dient dazu, die Entwicklung der Idee der chemischen Elemente im Laufe der Jahrhunderte zu erörtern und das moderne Bild eines chemischen Elements abzuleiten.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Nature-of-Science-</a:t>
            </a:r>
            <a:r>
              <a:rPr lang="en-GB" b="1" dirty="0" err="1"/>
              <a:t>Aspekt</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Darüber hinaus können Sie die metaphysischen Ideen nutzen, um zu zeigen, worum es in der modernen Wissenschaft geht, und mit den Schülern diskutieren, warum die Ansätze aus heutiger Sicht nicht den wissenschaftlichen Qualitätskriterien entsprechen.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Hinweise</a:t>
            </a:r>
            <a:r>
              <a:rPr lang="en-GB" sz="1200" b="1" dirty="0"/>
              <a:t> </a:t>
            </a:r>
            <a:r>
              <a:rPr lang="en-GB" sz="1200" b="1" dirty="0" err="1"/>
              <a:t>für</a:t>
            </a:r>
            <a:r>
              <a:rPr lang="en-GB" sz="1200" b="1" dirty="0"/>
              <a:t> </a:t>
            </a:r>
            <a:r>
              <a:rPr lang="en-GB" sz="1200" b="1" dirty="0" err="1"/>
              <a:t>Vermittler</a:t>
            </a:r>
            <a:r>
              <a:rPr lang="en-GB" sz="1200" b="1" dirty="0"/>
              <a:t>:</a:t>
            </a:r>
          </a:p>
          <a:p>
            <a:pPr marL="171450" indent="-171450">
              <a:buFont typeface="Arial" panose="020B0604020202020204" pitchFamily="34" charset="0"/>
              <a:buChar char="•"/>
            </a:pPr>
            <a:r>
              <a:rPr lang="en-GB" dirty="0"/>
              <a:t>Mit dem Stabilitätsprinzip lässt sich erklären, warum nur bestimmte Bereiche im HRD von Sternen "besetzt" sind</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1938919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Achtung, ein paar Animationen auf dieser Folie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ist wichtig, den Studenten klarzumachen, dass wir nur einen Zeh in das wissenschaftliche Feld der Nuklear-Astrophysik gesetzt haben.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Ziel ist es hier nicht, alle Fragen zu beantworten, sondern vielmehr weitere Fragen aufzuwerfen, um eine Beschäftigung mit dem Thema auch nach der Masterclass zu motivieren.</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Hinweise</a:t>
            </a:r>
            <a:r>
              <a:rPr lang="en-GB" b="1" dirty="0"/>
              <a:t> </a:t>
            </a:r>
            <a:r>
              <a:rPr lang="en-GB" b="1" dirty="0" err="1"/>
              <a:t>für</a:t>
            </a:r>
            <a:r>
              <a:rPr lang="en-GB" b="1" dirty="0"/>
              <a:t> </a:t>
            </a:r>
            <a:r>
              <a:rPr lang="en-GB" b="1" dirty="0" err="1"/>
              <a:t>Vermittler</a:t>
            </a:r>
            <a:r>
              <a:rPr lang="en-GB" b="1" dirty="0"/>
              <a:t>:</a:t>
            </a:r>
          </a:p>
          <a:p>
            <a:pPr marL="171450" indent="-171450">
              <a:buFont typeface="Arial" panose="020B0604020202020204" pitchFamily="34" charset="0"/>
              <a:buChar char="•"/>
            </a:pPr>
            <a:r>
              <a:rPr lang="en-GB" dirty="0"/>
              <a:t>Erklären Sie die logarithmische Skala!</a:t>
            </a:r>
          </a:p>
          <a:p>
            <a:pPr marL="171450" indent="-171450">
              <a:buFont typeface="Arial" panose="020B0604020202020204" pitchFamily="34" charset="0"/>
              <a:buChar char="•"/>
            </a:pPr>
            <a:r>
              <a:rPr lang="en-GB" dirty="0"/>
              <a:t>chemische Häufigkeiten sind eine der wichtigsten Beobachtungen der nuklearen Astrophysik</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Hinweise</a:t>
            </a:r>
            <a:r>
              <a:rPr lang="en-GB" b="1" dirty="0"/>
              <a:t> </a:t>
            </a:r>
            <a:r>
              <a:rPr lang="en-GB" b="1" dirty="0" err="1"/>
              <a:t>für</a:t>
            </a:r>
            <a:r>
              <a:rPr lang="en-GB" b="1" dirty="0"/>
              <a:t> </a:t>
            </a:r>
            <a:r>
              <a:rPr lang="en-GB" b="1" dirty="0" err="1"/>
              <a:t>Vermittler</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Für diese Aufgabe kehren Sie zur vorherigen Folie zurück, um das größere Bild anzuzeigen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Was die Schüler beachten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 Allgemeinen wird die Häufigkeit mit steigender Ordnungszahl geringer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 gibt eine Spitze bei Eisen, die durch die graue Linie gekennzeichnet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Eine Lücke bei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Bei einigen Elementen ist die Häufigkeit gleich Null (Sie könnten die Frage in den Raum werfen: "Woher wissen wir, dass diese Elemente tatsächlich existieren?")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Die Häufigkeit ist höher bei Elementen mit gerader Ordnungszahl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Sie müssen die Beobachtungen nicht erklären. Aber hier können Sie ihnen sagen, dass wir die Gründe für diese </a:t>
            </a:r>
            <a:r>
              <a:rPr lang="en-GB" dirty="0" err="1"/>
              <a:t>chemische</a:t>
            </a:r>
            <a:r>
              <a:rPr lang="en-GB" dirty="0"/>
              <a:t> </a:t>
            </a:r>
            <a:r>
              <a:rPr lang="en-GB" dirty="0" err="1"/>
              <a:t>Häufigkeitsverteilung</a:t>
            </a:r>
            <a:r>
              <a:rPr lang="en-GB" dirty="0"/>
              <a:t> während der Masterclass herausfinden werden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13</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Nukleare Astrophysik</a:t>
            </a:r>
            <a:br>
              <a:rPr lang="en-US" sz="900" noProof="0" dirty="0">
                <a:solidFill>
                  <a:schemeClr val="bg1"/>
                </a:solidFill>
                <a:latin typeface="+mj-lt"/>
              </a:rPr>
            </a:br>
            <a:r>
              <a:rPr lang="en-US" sz="900" noProof="0" dirty="0">
                <a:solidFill>
                  <a:schemeClr val="bg1"/>
                </a:solidFill>
                <a:latin typeface="+mj-lt"/>
              </a:rPr>
              <a:t>Eine Reise durch die Elemente</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Folie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 May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mc.chetec-infra.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8.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0.pn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0.png"/><Relationship Id="rId4" Type="http://schemas.openxmlformats.org/officeDocument/2006/relationships/image" Target="../media/image480.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37at8bzfixw&amp;list=PLy6RW7KnCL_e2aiOvCsDPcn7R08HHbBJZ&amp;index=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Nukleare Astrophysik</a:t>
            </a:r>
            <a:br>
              <a:rPr lang="en-US" sz="4400" b="1" cap="small" dirty="0">
                <a:solidFill>
                  <a:schemeClr val="tx1"/>
                </a:solidFill>
                <a:latin typeface="+mj-lt"/>
              </a:rPr>
            </a:br>
            <a:r>
              <a:rPr lang="en-US" sz="3200" cap="small" dirty="0" err="1">
                <a:solidFill>
                  <a:schemeClr val="tx1"/>
                </a:solidFill>
                <a:latin typeface="+mj-lt"/>
              </a:rPr>
              <a:t>Fingerabdrücke</a:t>
            </a:r>
            <a:r>
              <a:rPr lang="en-US" sz="3200" cap="small" dirty="0">
                <a:solidFill>
                  <a:schemeClr val="tx1"/>
                </a:solidFill>
                <a:latin typeface="+mj-lt"/>
              </a:rPr>
              <a:t> der Sterne</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This project has received funding from the European Union’s Horizon 2020 research and innovation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programme</a:t>
            </a:r>
            <a:r>
              <a:rPr kumimoji="0" lang="en-US" sz="1100" b="0" i="1" u="none" strike="noStrike" kern="1200" cap="none" spc="0" normalizeH="0" baseline="0" noProof="0" dirty="0">
                <a:ln>
                  <a:noFill/>
                </a:ln>
                <a:solidFill>
                  <a:srgbClr val="1B1F22"/>
                </a:solidFill>
                <a:effectLst/>
                <a:uLnTx/>
                <a:uFillTx/>
                <a:latin typeface="Open Sans"/>
                <a:ea typeface="+mn-ea"/>
                <a:cs typeface="+mn-cs"/>
              </a:rPr>
              <a:t> under grant agreement No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a:t>
            </a:r>
            <a:r>
              <a:rPr kumimoji="0" lang="en-US" sz="1100" b="0" i="1" u="none" strike="noStrike" kern="1200" cap="none" spc="0" normalizeH="0" baseline="0" noProof="0" dirty="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B119373C-0FBD-1076-F871-08F42AFEDE99}"/>
              </a:ext>
            </a:extLst>
          </p:cNvPr>
          <p:cNvSpPr txBox="1"/>
          <p:nvPr/>
        </p:nvSpPr>
        <p:spPr>
          <a:xfrm>
            <a:off x="3047114" y="5145580"/>
            <a:ext cx="6097772" cy="400110"/>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0305E"/>
                </a:solidFill>
                <a:effectLst/>
                <a:uLnTx/>
                <a:uFillTx/>
                <a:latin typeface="Open Sans"/>
                <a:ea typeface="+mn-ea"/>
                <a:cs typeface="+mn-cs"/>
                <a:hlinkClick r:id="rId4"/>
              </a:rPr>
              <a:t>http://mc.chetec-infra.eu</a:t>
            </a:r>
            <a:r>
              <a:rPr kumimoji="0" lang="en-US" sz="2000" b="0" i="0" u="none" strike="noStrike" kern="1200" cap="none" spc="0" normalizeH="0" baseline="0" noProof="0" dirty="0">
                <a:ln>
                  <a:noFill/>
                </a:ln>
                <a:solidFill>
                  <a:srgbClr val="00305E"/>
                </a:solidFill>
                <a:effectLst/>
                <a:uLnTx/>
                <a:uFillTx/>
                <a:latin typeface="Open Sans"/>
                <a:ea typeface="+mn-ea"/>
                <a:cs typeface="+mn-cs"/>
              </a:rPr>
              <a:t> </a:t>
            </a:r>
            <a:endParaRPr lang="de-DE" sz="2000" dirty="0"/>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Relative Häufigkeit (logarithmisch)</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Ordnungszahl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err="1">
                <a:solidFill>
                  <a:schemeClr val="tx1"/>
                </a:solidFill>
                <a:latin typeface="+mj-lt"/>
              </a:rPr>
              <a:t>Schaut</a:t>
            </a:r>
            <a:r>
              <a:rPr lang="en-GB" sz="2800" dirty="0">
                <a:solidFill>
                  <a:schemeClr val="tx1"/>
                </a:solidFill>
                <a:latin typeface="+mj-lt"/>
              </a:rPr>
              <a:t> </a:t>
            </a:r>
            <a:r>
              <a:rPr lang="en-GB" sz="2800" dirty="0" err="1">
                <a:solidFill>
                  <a:schemeClr val="tx1"/>
                </a:solidFill>
                <a:latin typeface="+mj-lt"/>
              </a:rPr>
              <a:t>euch</a:t>
            </a:r>
            <a:r>
              <a:rPr lang="en-GB" sz="2800" dirty="0">
                <a:solidFill>
                  <a:schemeClr val="tx1"/>
                </a:solidFill>
                <a:latin typeface="+mj-lt"/>
              </a:rPr>
              <a:t> die </a:t>
            </a:r>
            <a:r>
              <a:rPr lang="en-GB" sz="2800" b="1" dirty="0" err="1">
                <a:solidFill>
                  <a:schemeClr val="tx1"/>
                </a:solidFill>
                <a:latin typeface="+mj-lt"/>
              </a:rPr>
              <a:t>Häufigkeitsverteilung</a:t>
            </a:r>
            <a:r>
              <a:rPr lang="en-GB" sz="2800" b="1" dirty="0">
                <a:solidFill>
                  <a:schemeClr val="tx1"/>
                </a:solidFill>
                <a:latin typeface="+mj-lt"/>
              </a:rPr>
              <a:t> an</a:t>
            </a:r>
            <a:r>
              <a:rPr lang="en-GB" sz="2800" dirty="0">
                <a:solidFill>
                  <a:schemeClr val="tx1"/>
                </a:solidFill>
                <a:latin typeface="+mj-lt"/>
              </a:rPr>
              <a:t>. Was </a:t>
            </a:r>
            <a:r>
              <a:rPr lang="en-GB" sz="2800" dirty="0" err="1">
                <a:solidFill>
                  <a:schemeClr val="tx1"/>
                </a:solidFill>
                <a:latin typeface="+mj-lt"/>
              </a:rPr>
              <a:t>fällt</a:t>
            </a:r>
            <a:r>
              <a:rPr lang="en-GB" sz="2800" dirty="0">
                <a:solidFill>
                  <a:schemeClr val="tx1"/>
                </a:solidFill>
                <a:latin typeface="+mj-lt"/>
              </a:rPr>
              <a:t> auf?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Menschen</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Erdkruste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Universum</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a:t>
            </a:r>
            <a:r>
              <a:rPr lang="en-US" i="1" dirty="0" err="1"/>
              <a:t>Verschiedene</a:t>
            </a:r>
            <a:r>
              <a:rPr lang="en-US" i="1" dirty="0"/>
              <a:t> </a:t>
            </a:r>
            <a:r>
              <a:rPr lang="en-US" i="1" dirty="0" err="1"/>
              <a:t>Elementhäufigkeiten</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a:t>
            </a:r>
          </a:p>
          <a:p>
            <a:pPr algn="ctr">
              <a:spcAft>
                <a:spcPts val="600"/>
              </a:spcAft>
            </a:pPr>
            <a:r>
              <a:rPr lang="en-US" sz="3600" cap="small" dirty="0">
                <a:solidFill>
                  <a:schemeClr val="bg1"/>
                </a:solidFill>
              </a:rPr>
              <a:t>Atomkerne &amp;</a:t>
            </a:r>
            <a:br>
              <a:rPr lang="en-US" sz="3600" cap="small" dirty="0">
                <a:solidFill>
                  <a:schemeClr val="bg1"/>
                </a:solidFill>
              </a:rPr>
            </a:br>
            <a:r>
              <a:rPr lang="en-US" sz="3600" cap="small" dirty="0">
                <a:solidFill>
                  <a:schemeClr val="bg1"/>
                </a:solidFill>
              </a:rPr>
              <a:t>ihre Eigenheiten</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Was </a:t>
            </a:r>
            <a:r>
              <a:rPr lang="de-DE" sz="3600" b="1" cap="small" noProof="0" dirty="0"/>
              <a:t>macht </a:t>
            </a:r>
            <a:r>
              <a:rPr lang="de-DE" sz="3600" cap="small" noProof="0" dirty="0"/>
              <a:t>ein chemisches Element </a:t>
            </a:r>
            <a:r>
              <a:rPr lang="de-DE" sz="3600" b="1" cap="small" noProof="0" dirty="0"/>
              <a:t>aus</a:t>
            </a:r>
            <a:r>
              <a:rPr lang="de-DE" sz="3600" cap="small" noProof="0" dirty="0"/>
              <a:t>?</a:t>
            </a:r>
          </a:p>
        </p:txBody>
      </p:sp>
    </p:spTree>
    <p:extLst>
      <p:ext uri="{BB962C8B-B14F-4D97-AF65-F5344CB8AC3E}">
        <p14:creationId xmlns:p14="http://schemas.microsoft.com/office/powerpoint/2010/main" val="3462665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Ein Element wird durch die </a:t>
            </a:r>
            <a:r>
              <a:rPr lang="en-US" sz="2400" b="1" dirty="0"/>
              <a:t>Anzahl der Protonen </a:t>
            </a:r>
            <a:r>
              <a:rPr lang="en-US" sz="2400" dirty="0"/>
              <a:t>im Atomkern charakterisiert</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Der Atomkern</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ist das 8. Element im Periodensystem und hat 8 Protonen</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Atomkern</a:t>
            </a:r>
          </a:p>
          <a:p>
            <a:pPr marL="697230" lvl="1" indent="-285750">
              <a:buFont typeface="Arial" panose="020B0604020202020204" pitchFamily="34" charset="0"/>
              <a:buChar char="•"/>
            </a:pPr>
            <a:r>
              <a:rPr lang="en-US" sz="2000" dirty="0"/>
              <a:t>im Zentrum des Atoms</a:t>
            </a:r>
          </a:p>
          <a:p>
            <a:pPr marL="697230" lvl="1" indent="-285750">
              <a:buFont typeface="Arial" panose="020B0604020202020204" pitchFamily="34" charset="0"/>
              <a:buChar char="•"/>
            </a:pPr>
            <a:r>
              <a:rPr lang="en-US" sz="2000" dirty="0"/>
              <a:t>ist 1/10000stel der Größe des Atoms</a:t>
            </a:r>
          </a:p>
          <a:p>
            <a:pPr marL="697230" lvl="1" indent="-285750">
              <a:buFont typeface="Arial" panose="020B0604020202020204" pitchFamily="34" charset="0"/>
              <a:buChar char="•"/>
            </a:pPr>
            <a:r>
              <a:rPr lang="en-US" sz="2000" dirty="0" err="1"/>
              <a:t>vereinigt</a:t>
            </a:r>
            <a:r>
              <a:rPr lang="en-US" sz="2000" dirty="0"/>
              <a:t> fast die </a:t>
            </a:r>
            <a:r>
              <a:rPr lang="en-US" sz="2000" dirty="0" err="1"/>
              <a:t>gesamte</a:t>
            </a:r>
            <a:r>
              <a:rPr lang="en-US" sz="2000" dirty="0"/>
              <a:t> Masse des Atoms in </a:t>
            </a:r>
            <a:r>
              <a:rPr lang="en-US" sz="2000" dirty="0" err="1"/>
              <a:t>sich</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Atomkerne bestehen aus </a:t>
            </a:r>
            <a:r>
              <a:rPr lang="en-US" sz="2400" b="1" dirty="0"/>
              <a:t>Protonen </a:t>
            </a:r>
            <a:r>
              <a:rPr lang="en-US" sz="2400" dirty="0"/>
              <a:t>und </a:t>
            </a:r>
            <a:r>
              <a:rPr lang="en-US" sz="2400" b="1" dirty="0"/>
              <a:t>Neutronen</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Sauerstoff hat 8 Protonen und zwischen 4 und 18 Neutronen</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err="1">
                    <a:solidFill>
                      <a:schemeClr val="tx1"/>
                    </a:solidFill>
                  </a:rPr>
                  <a:t>Beispiel</a:t>
                </a:r>
                <a:r>
                  <a:rPr lang="de-DE" sz="2000" b="1" dirty="0">
                    <a:solidFill>
                      <a:schemeClr val="tx1"/>
                    </a:solidFill>
                  </a:rPr>
                  <a:t>:</a:t>
                </a:r>
                <a:br>
                  <a:rPr lang="de-DE" sz="2000" dirty="0">
                    <a:solidFill>
                      <a:schemeClr val="tx1"/>
                    </a:solidFill>
                  </a:rPr>
                </a:br>
                <a:r>
                  <a:rPr lang="en-US" sz="2000" dirty="0">
                    <a:solidFill>
                      <a:schemeClr val="tx1"/>
                    </a:solidFill>
                  </a:rPr>
                  <a:t>Das Nuklid Sauerstoff-16 hat 8 Protonen und 8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dirty="0">
                    <a:solidFill>
                      <a:schemeClr val="tx1"/>
                    </a:solidFill>
                  </a:rPr>
                  <a:t>Beispiel:</a:t>
                </a:r>
                <a:br>
                  <a:rPr lang="de-DE" sz="2000" dirty="0">
                    <a:solidFill>
                      <a:schemeClr val="tx1"/>
                    </a:solidFill>
                  </a:rPr>
                </a:br>
                <a:r>
                  <a:rPr lang="en-US" sz="2000" dirty="0">
                    <a:solidFill>
                      <a:schemeClr val="tx1"/>
                    </a:solidFill>
                  </a:rPr>
                  <a:t>Das </a:t>
                </a:r>
                <a:r>
                  <a:rPr lang="en-US" sz="2000" dirty="0" err="1">
                    <a:solidFill>
                      <a:schemeClr val="tx1"/>
                    </a:solidFill>
                  </a:rPr>
                  <a:t>Nuklid</a:t>
                </a:r>
                <a:r>
                  <a:rPr lang="en-US" sz="2000" dirty="0">
                    <a:solidFill>
                      <a:schemeClr val="tx1"/>
                    </a:solidFill>
                  </a:rPr>
                  <a:t> Sauerstoff-17 hat 8 Protonen und 9 Neutronen</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a:pPr marL="285750" indent="-285750">
                  <a:buFont typeface="Arial" panose="020B0604020202020204" pitchFamily="34" charset="0"/>
                  <a:buChar char="•"/>
                </a:pPr>
                <a:r>
                  <a:rPr lang="en-US" sz="2400" dirty="0"/>
                  <a:t>Eine Art von Atomkernen nennen wir </a:t>
                </a:r>
                <a:r>
                  <a:rPr lang="en-US" sz="2400" b="1" dirty="0"/>
                  <a:t>Nuklid</a:t>
                </a:r>
              </a:p>
              <a:p>
                <a:pPr marL="697230" lvl="1" indent="-285750">
                  <a:buFont typeface="Arial" panose="020B0604020202020204" pitchFamily="34" charset="0"/>
                  <a:buChar char="•"/>
                </a:pPr>
                <a:r>
                  <a:rPr lang="en-US" sz="2400" dirty="0"/>
                  <a:t>wird durch die Anzahl der Protonen und Neutronen bestimmt</a:t>
                </a:r>
              </a:p>
              <a:p>
                <a:pPr marL="285750" indent="-285750">
                  <a:buFont typeface="Arial" panose="020B0604020202020204" pitchFamily="34" charset="0"/>
                  <a:buChar char="•"/>
                </a:pPr>
                <a:r>
                  <a:rPr lang="de-DE" sz="2400" dirty="0" err="1"/>
                  <a:t>Wir schreiben</a:t>
                </a:r>
                <a:r>
                  <a:rPr lang="de-DE" sz="2400" dirty="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Element-Symbol</a:t>
            </a:r>
            <a:br>
              <a:rPr lang="de-DE" sz="2400" dirty="0"/>
            </a:br>
            <a:r>
              <a:rPr lang="de-DE" sz="2400" b="1" dirty="0"/>
              <a:t>Z... </a:t>
            </a:r>
            <a:r>
              <a:rPr lang="de-DE" sz="2400" dirty="0" err="1"/>
              <a:t>Ordnungszahl </a:t>
            </a:r>
            <a:r>
              <a:rPr lang="de-DE" sz="2400" dirty="0"/>
              <a:t>/ </a:t>
            </a:r>
            <a:r>
              <a:rPr lang="de-DE" sz="2400" dirty="0" err="1"/>
              <a:t>Protonenzahl</a:t>
            </a:r>
            <a:br>
              <a:rPr lang="de-DE" sz="2400" dirty="0"/>
            </a:br>
            <a:r>
              <a:rPr lang="de-DE" sz="2400" b="1" dirty="0"/>
              <a:t>N... </a:t>
            </a:r>
            <a:r>
              <a:rPr lang="de-DE" sz="2400" dirty="0" err="1"/>
              <a:t>Neutronenzahl</a:t>
            </a:r>
            <a:br>
              <a:rPr lang="de-DE" sz="2400" dirty="0"/>
            </a:br>
            <a:r>
              <a:rPr lang="de-DE" sz="2400" b="1" dirty="0"/>
              <a:t>A... </a:t>
            </a:r>
            <a:r>
              <a:rPr lang="de-DE" sz="2400" dirty="0" err="1"/>
              <a:t>Massenzahl</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Nukleare Astrophysik</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Fingerabdrücke der Sterne</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Aufgabe</a:t>
            </a:r>
            <a:br>
              <a:rPr lang="de-DE" sz="2800" dirty="0">
                <a:solidFill>
                  <a:schemeClr val="tx1"/>
                </a:solidFill>
              </a:rPr>
            </a:br>
            <a:r>
              <a:rPr lang="en-US" sz="2800" dirty="0">
                <a:solidFill>
                  <a:schemeClr val="tx1"/>
                </a:solidFill>
              </a:rPr>
              <a:t>Wie viele Neutronen hat</a:t>
            </a:r>
            <a:br>
              <a:rPr lang="en-US" sz="2800" dirty="0">
                <a:solidFill>
                  <a:schemeClr val="tx1"/>
                </a:solidFill>
              </a:rPr>
            </a:br>
            <a:r>
              <a:rPr lang="de-DE" sz="2800" b="1" dirty="0">
                <a:solidFill>
                  <a:schemeClr val="tx1"/>
                </a:solidFill>
              </a:rPr>
              <a:t>Uran-238 </a:t>
            </a:r>
            <a:r>
              <a:rPr lang="en-US" sz="2800" dirty="0">
                <a:solidFill>
                  <a:schemeClr val="tx1"/>
                </a:solidFill>
              </a:rPr>
              <a:t>hat</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Massezahl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Protonenzahl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Chemisches Symbol</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Beschriftung von Atomkernen</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Werft</a:t>
              </a:r>
              <a:r>
                <a:rPr lang="en-US" sz="2800" dirty="0">
                  <a:solidFill>
                    <a:schemeClr val="tx1"/>
                  </a:solidFill>
                </a:rPr>
                <a:t> einen Blick auf die </a:t>
              </a:r>
              <a:r>
                <a:rPr lang="en-US" sz="2800" dirty="0" err="1">
                  <a:solidFill>
                    <a:schemeClr val="tx1"/>
                  </a:solidFill>
                </a:rPr>
                <a:t>Nuklidkarte</a:t>
              </a:r>
              <a:r>
                <a:rPr lang="en-US" sz="2800" dirty="0">
                  <a:solidFill>
                    <a:schemeClr val="tx1"/>
                  </a:solidFill>
                </a:rPr>
                <a:t>. </a:t>
              </a:r>
              <a:r>
                <a:rPr lang="en-US" sz="2800" dirty="0" err="1">
                  <a:solidFill>
                    <a:schemeClr val="tx1"/>
                  </a:solidFill>
                </a:rPr>
                <a:t>Öffnet</a:t>
              </a:r>
              <a:r>
                <a:rPr lang="en-US" sz="2800" dirty="0">
                  <a:solidFill>
                    <a:schemeClr val="tx1"/>
                  </a:solidFill>
                </a:rPr>
                <a:t> dazu</a:t>
              </a:r>
              <a:br>
                <a:rPr lang="de-DE" sz="2800" dirty="0">
                  <a:solidFill>
                    <a:schemeClr val="tx1"/>
                  </a:solidFill>
                </a:rPr>
              </a:br>
              <a:r>
                <a:rPr lang="de-DE" sz="2800" b="1" dirty="0">
                  <a:solidFill>
                    <a:schemeClr val="tx1"/>
                  </a:solidFill>
                </a:rPr>
                <a:t> 2.1 Interaktive Nuklidkarte</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Wo </a:t>
            </a:r>
            <a:r>
              <a:rPr lang="de-DE" sz="3600" cap="small" noProof="0" dirty="0"/>
              <a:t>entstehen die </a:t>
            </a:r>
            <a:br>
              <a:rPr lang="de-DE" sz="3600" cap="small" noProof="0" dirty="0"/>
            </a:br>
            <a:r>
              <a:rPr lang="de-DE" sz="3600" cap="small" noProof="0" dirty="0"/>
              <a:t>chemischen Elemente?</a:t>
            </a:r>
          </a:p>
        </p:txBody>
      </p:sp>
    </p:spTree>
    <p:extLst>
      <p:ext uri="{BB962C8B-B14F-4D97-AF65-F5344CB8AC3E}">
        <p14:creationId xmlns:p14="http://schemas.microsoft.com/office/powerpoint/2010/main" val="9720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Durch </a:t>
            </a:r>
            <a:r>
              <a:rPr lang="en-US" sz="2800" b="1" dirty="0"/>
              <a:t>Kernfusion </a:t>
            </a:r>
            <a:r>
              <a:rPr lang="en-US" sz="2800" dirty="0"/>
              <a:t>oder </a:t>
            </a:r>
            <a:r>
              <a:rPr lang="en-US" sz="2800" b="1" dirty="0"/>
              <a:t>Kernumwandlung </a:t>
            </a:r>
            <a:r>
              <a:rPr lang="en-US" sz="2800" dirty="0"/>
              <a:t>(Zerfall) können neue Atomkerne entstehen.</a:t>
            </a:r>
            <a:br>
              <a:rPr lang="en-US" sz="2800" dirty="0"/>
            </a:br>
            <a:endParaRPr lang="en-US" sz="2800" dirty="0"/>
          </a:p>
          <a:p>
            <a:pPr marL="285750" indent="-285750">
              <a:buFont typeface="Arial" panose="020B0604020202020204" pitchFamily="34" charset="0"/>
              <a:buChar char="•"/>
            </a:pPr>
            <a:r>
              <a:rPr lang="en-US" sz="2800" dirty="0"/>
              <a:t>Diese Prozesse sind die Grundlage für die </a:t>
            </a:r>
            <a:r>
              <a:rPr lang="en-US" sz="2800" b="1" dirty="0"/>
              <a:t>Bildung neuer Elemente</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[06] Illustration des Roten Überriesen Antares</a:t>
            </a:r>
          </a:p>
        </p:txBody>
      </p:sp>
    </p:spTree>
    <p:extLst>
      <p:ext uri="{BB962C8B-B14F-4D97-AF65-F5344CB8AC3E}">
        <p14:creationId xmlns:p14="http://schemas.microsoft.com/office/powerpoint/2010/main" val="2540387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a:t>
            </a:r>
          </a:p>
          <a:p>
            <a:pPr algn="ctr">
              <a:spcAft>
                <a:spcPts val="600"/>
              </a:spcAft>
            </a:pPr>
            <a:r>
              <a:rPr lang="en-US" sz="3600" cap="small" dirty="0" err="1">
                <a:solidFill>
                  <a:schemeClr val="bg1"/>
                </a:solidFill>
              </a:rPr>
              <a:t>Stellare</a:t>
            </a:r>
            <a:br>
              <a:rPr lang="en-US" sz="3600" cap="small" dirty="0">
                <a:solidFill>
                  <a:schemeClr val="bg1"/>
                </a:solidFill>
              </a:rPr>
            </a:br>
            <a:r>
              <a:rPr lang="en-US" sz="3600" cap="small" dirty="0">
                <a:solidFill>
                  <a:schemeClr val="bg1"/>
                </a:solidFill>
              </a:rPr>
              <a:t>Evolution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In unserer Milchstraße bilden sich jedes Jahr etwa </a:t>
            </a:r>
            <a:r>
              <a:rPr lang="en-US" sz="2000" b="1" dirty="0"/>
              <a:t>5 Sterne</a:t>
            </a:r>
            <a:r>
              <a:rPr lang="en-US" sz="2000" dirty="0"/>
              <a:t>.</a:t>
            </a:r>
          </a:p>
          <a:p>
            <a:pPr marL="285750" indent="-285750">
              <a:buFont typeface="Arial" panose="020B0604020202020204" pitchFamily="34" charset="0"/>
              <a:buChar char="•"/>
            </a:pPr>
            <a:r>
              <a:rPr lang="en-US" sz="2000" dirty="0"/>
              <a:t>Die Entstehung dauert ca.</a:t>
            </a:r>
            <a:br>
              <a:rPr lang="en-US" sz="2000" dirty="0"/>
            </a:br>
            <a:r>
              <a:rPr lang="en-US" sz="2000" dirty="0"/>
              <a:t>1 Million - 100 Millionen Jahre</a:t>
            </a:r>
          </a:p>
          <a:p>
            <a:pPr marL="285750" indent="-285750">
              <a:buFont typeface="Arial" panose="020B0604020202020204" pitchFamily="34" charset="0"/>
              <a:buChar char="•"/>
            </a:pPr>
            <a:r>
              <a:rPr lang="en-US" sz="2000" dirty="0"/>
              <a:t>Ursprünglich durch die Kontraktion von </a:t>
            </a:r>
            <a:r>
              <a:rPr lang="en-US" sz="2000" dirty="0" err="1"/>
              <a:t>interstellaren</a:t>
            </a:r>
            <a:r>
              <a:rPr lang="en-US" sz="2000" dirty="0"/>
              <a:t> </a:t>
            </a:r>
            <a:r>
              <a:rPr lang="en-US" sz="2000" dirty="0" err="1"/>
              <a:t>Gaswolken</a:t>
            </a:r>
            <a:r>
              <a:rPr lang="en-US" sz="2000" dirty="0"/>
              <a:t> (Gravitation).</a:t>
            </a:r>
          </a:p>
          <a:p>
            <a:pPr marL="285750" indent="-285750">
              <a:buFont typeface="Arial" panose="020B0604020202020204" pitchFamily="34" charset="0"/>
              <a:buChar char="•"/>
            </a:pPr>
            <a:r>
              <a:rPr lang="en-US" sz="2000" dirty="0" err="1"/>
              <a:t>Einer</a:t>
            </a:r>
            <a:r>
              <a:rPr lang="en-US" sz="2000" dirty="0"/>
              <a:t> </a:t>
            </a:r>
            <a:r>
              <a:rPr lang="en-US" sz="2000" dirty="0" err="1"/>
              <a:t>dieser</a:t>
            </a:r>
            <a:r>
              <a:rPr lang="en-US" sz="2000" dirty="0"/>
              <a:t> Sterne </a:t>
            </a:r>
            <a:r>
              <a:rPr lang="en-US" sz="2000" dirty="0" err="1"/>
              <a:t>ist</a:t>
            </a:r>
            <a:r>
              <a:rPr lang="en-US" sz="2000" dirty="0"/>
              <a:t> die </a:t>
            </a:r>
            <a:r>
              <a:rPr lang="en-US" sz="2000" b="1" dirty="0" err="1"/>
              <a:t>Sonne</a:t>
            </a:r>
            <a:r>
              <a:rPr lang="en-US" sz="2000" dirty="0"/>
              <a:t>, die </a:t>
            </a:r>
            <a:r>
              <a:rPr lang="en-US" sz="2000" dirty="0" err="1"/>
              <a:t>vor</a:t>
            </a:r>
            <a:r>
              <a:rPr lang="en-US" sz="2000" dirty="0"/>
              <a:t> ca. </a:t>
            </a:r>
            <a:r>
              <a:rPr lang="en-US" sz="2000" b="1" dirty="0"/>
              <a:t>4,6 </a:t>
            </a:r>
            <a:r>
              <a:rPr lang="en-US" sz="2000" b="1" dirty="0" err="1"/>
              <a:t>Mrd</a:t>
            </a:r>
            <a:r>
              <a:rPr lang="en-US" sz="2000" b="1" dirty="0"/>
              <a:t>. Jahren </a:t>
            </a:r>
            <a:r>
              <a:rPr lang="en-US" sz="2000" dirty="0" err="1"/>
              <a:t>geboren</a:t>
            </a:r>
            <a:r>
              <a:rPr lang="en-US" sz="2000" dirty="0"/>
              <a:t> </a:t>
            </a:r>
            <a:r>
              <a:rPr lang="en-US" sz="2000" dirty="0" err="1"/>
              <a:t>wurde</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Entstehung von Sternen</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a:t>
            </a:r>
            <a:r>
              <a:rPr lang="en-US" sz="1400" i="1" dirty="0">
                <a:solidFill>
                  <a:srgbClr val="00305E"/>
                </a:solidFill>
                <a:latin typeface="Open Sans"/>
              </a:rPr>
              <a:t>08</a:t>
            </a:r>
            <a:r>
              <a:rPr kumimoji="0" lang="en-US" sz="1400" b="0" i="1" u="none" strike="noStrike" kern="1200" cap="none" spc="0" normalizeH="0" baseline="0" noProof="0" dirty="0">
                <a:ln>
                  <a:noFill/>
                </a:ln>
                <a:solidFill>
                  <a:srgbClr val="00305E"/>
                </a:solidFill>
                <a:effectLst/>
                <a:uLnTx/>
                <a:uFillTx/>
                <a:latin typeface="Open Sans"/>
                <a:ea typeface="+mn-ea"/>
                <a:cs typeface="+mn-cs"/>
              </a:rPr>
              <a:t>] Die beiden Nebel NGC 2014 und NGC 2020 sind Teil einer Sternentstehungsregion in der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großen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Magellanschen</a:t>
            </a:r>
            <a:r>
              <a:rPr kumimoji="0" lang="en-US" sz="1400" b="0" i="1" u="none" strike="noStrike" kern="1200" cap="none" spc="0" normalizeH="0" baseline="0" noProof="0" dirty="0">
                <a:ln>
                  <a:noFill/>
                </a:ln>
                <a:solidFill>
                  <a:srgbClr val="00305E"/>
                </a:solidFill>
                <a:effectLst/>
                <a:uLnTx/>
                <a:uFillTx/>
                <a:latin typeface="Open Sans"/>
                <a:ea typeface="+mn-ea"/>
                <a:cs typeface="+mn-cs"/>
              </a:rPr>
              <a:t> Wolke, einer 163 000 Lichtjahre entfernten Galaxie in der Milchstraße.</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Geburt der Sonne</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Durch die </a:t>
            </a:r>
            <a:r>
              <a:rPr lang="en-US" sz="2000" dirty="0" err="1"/>
              <a:t>Kontraktion</a:t>
            </a:r>
            <a:r>
              <a:rPr lang="en-US" sz="2000" dirty="0"/>
              <a:t> der </a:t>
            </a:r>
            <a:r>
              <a:rPr lang="en-US" sz="2000" dirty="0" err="1"/>
              <a:t>Gaswolke</a:t>
            </a:r>
            <a:r>
              <a:rPr lang="en-US" sz="2000" dirty="0"/>
              <a:t> </a:t>
            </a:r>
            <a:r>
              <a:rPr lang="en-US" sz="2000" dirty="0" err="1"/>
              <a:t>entsteht</a:t>
            </a:r>
            <a:r>
              <a:rPr lang="en-US" sz="2000" dirty="0"/>
              <a:t> ein Kern mit einer </a:t>
            </a:r>
            <a:r>
              <a:rPr lang="en-US" sz="2000" dirty="0" err="1"/>
              <a:t>höheren</a:t>
            </a:r>
            <a:r>
              <a:rPr lang="en-US" sz="2000" dirty="0"/>
              <a:t> </a:t>
            </a:r>
            <a:r>
              <a:rPr lang="en-US" sz="2000" dirty="0" err="1"/>
              <a:t>Dichte</a:t>
            </a:r>
            <a:endParaRPr lang="en-US" sz="2000" dirty="0"/>
          </a:p>
          <a:p>
            <a:pPr marL="285750" indent="-285750">
              <a:buFont typeface="Arial" panose="020B0604020202020204" pitchFamily="34" charset="0"/>
              <a:buChar char="•"/>
            </a:pPr>
            <a:r>
              <a:rPr lang="en-US" sz="2000" dirty="0" err="1"/>
              <a:t>Wenn</a:t>
            </a:r>
            <a:r>
              <a:rPr lang="en-US" sz="2000" dirty="0"/>
              <a:t> die Masse groß genug ist, kollabiert die Wolke und es wird </a:t>
            </a:r>
            <a:r>
              <a:rPr lang="en-US" sz="2000" dirty="0" err="1"/>
              <a:t>Wärmeenergie</a:t>
            </a:r>
            <a:r>
              <a:rPr lang="en-US" sz="2000" dirty="0"/>
              <a:t> </a:t>
            </a:r>
            <a:r>
              <a:rPr lang="en-US" sz="2000" dirty="0" err="1"/>
              <a:t>freigesetzt</a:t>
            </a:r>
            <a:r>
              <a:rPr lang="en-US" sz="2000" dirty="0"/>
              <a:t> (</a:t>
            </a:r>
            <a:r>
              <a:rPr lang="en-US" sz="2000" dirty="0" err="1"/>
              <a:t>Gravitationskollaps</a:t>
            </a:r>
            <a:r>
              <a:rPr lang="en-US" sz="2000" dirty="0"/>
              <a:t>)</a:t>
            </a:r>
          </a:p>
          <a:p>
            <a:pPr marL="285750" indent="-285750">
              <a:buFont typeface="Arial" panose="020B0604020202020204" pitchFamily="34" charset="0"/>
              <a:buChar char="•"/>
            </a:pPr>
            <a:r>
              <a:rPr lang="en-US" sz="2000" dirty="0"/>
              <a:t>Wenn die Dichte des Sterns hoch genug ist, kann die Strahlung nicht mehr aus der Hülle entweichen, so dass sich der Stern weiter aufheizt</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[09] Der Kopf der sogenannten "Cosmic Caterpillar"-Gaswolke ist ein Protostern, der noch Material aus seiner äußeren Hülle aufnimmt und langsam kondensiert.</a:t>
            </a:r>
            <a:br>
              <a:rPr lang="de-DE" sz="1200" i="1" dirty="0"/>
            </a:br>
            <a:r>
              <a:rPr lang="de-DE" sz="1200" i="1" dirty="0">
                <a:hlinkClick r:id="rId3"/>
              </a:rPr>
              <a:t>Hubble/ESA, 2013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Geburt der Sonne</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Ein </a:t>
            </a:r>
            <a:r>
              <a:rPr lang="en-US" sz="2000" b="1" dirty="0" err="1"/>
              <a:t>Protostern</a:t>
            </a:r>
            <a:r>
              <a:rPr lang="en-US" sz="2000" b="1" dirty="0"/>
              <a:t> </a:t>
            </a:r>
            <a:r>
              <a:rPr lang="en-US" sz="2000" dirty="0" err="1"/>
              <a:t>wird</a:t>
            </a:r>
            <a:r>
              <a:rPr lang="en-US" sz="2000" dirty="0"/>
              <a:t> </a:t>
            </a:r>
            <a:r>
              <a:rPr lang="en-US" sz="2000" dirty="0" err="1"/>
              <a:t>gebildet</a:t>
            </a:r>
            <a:endParaRPr lang="en-US" sz="2000" dirty="0"/>
          </a:p>
          <a:p>
            <a:pPr marL="285750" indent="-285750">
              <a:buFont typeface="Arial" panose="020B0604020202020204" pitchFamily="34" charset="0"/>
              <a:buChar char="•"/>
            </a:pPr>
            <a:r>
              <a:rPr lang="en-US" sz="2000" dirty="0" err="1"/>
              <a:t>Gravitationskraft</a:t>
            </a:r>
            <a:r>
              <a:rPr lang="en-US" sz="2000" dirty="0"/>
              <a:t> </a:t>
            </a:r>
            <a:r>
              <a:rPr lang="en-US" sz="2000" dirty="0" err="1"/>
              <a:t>nimmt</a:t>
            </a:r>
            <a:r>
              <a:rPr lang="en-US" sz="2000" dirty="0"/>
              <a:t> </a:t>
            </a:r>
            <a:r>
              <a:rPr lang="en-US" sz="2000" dirty="0" err="1"/>
              <a:t>zu</a:t>
            </a:r>
            <a:endParaRPr lang="en-US" sz="2000" dirty="0"/>
          </a:p>
          <a:p>
            <a:pPr marL="285750" indent="-285750">
              <a:buFont typeface="Arial" panose="020B0604020202020204" pitchFamily="34" charset="0"/>
              <a:buChar char="•"/>
            </a:pPr>
            <a:r>
              <a:rPr lang="en-US" sz="2000" dirty="0" err="1"/>
              <a:t>Äußere</a:t>
            </a:r>
            <a:r>
              <a:rPr lang="en-US" sz="2000" dirty="0"/>
              <a:t> </a:t>
            </a:r>
            <a:r>
              <a:rPr lang="en-US" sz="2000" dirty="0" err="1"/>
              <a:t>Moleküle</a:t>
            </a:r>
            <a:r>
              <a:rPr lang="en-US" sz="2000" dirty="0"/>
              <a:t> </a:t>
            </a:r>
            <a:r>
              <a:rPr lang="en-US" sz="2000" dirty="0" err="1"/>
              <a:t>stürzen</a:t>
            </a:r>
            <a:r>
              <a:rPr lang="en-US" sz="2000" dirty="0"/>
              <a:t> in den Kern</a:t>
            </a:r>
          </a:p>
          <a:p>
            <a:pPr marL="285750" indent="-285750">
              <a:buFont typeface="Arial" panose="020B0604020202020204" pitchFamily="34" charset="0"/>
              <a:buChar char="•"/>
            </a:pPr>
            <a:r>
              <a:rPr lang="en-US" sz="2000" dirty="0" err="1"/>
              <a:t>Mehrere</a:t>
            </a:r>
            <a:r>
              <a:rPr lang="en-US" sz="2000" dirty="0"/>
              <a:t> </a:t>
            </a:r>
            <a:r>
              <a:rPr lang="en-US" sz="2000" dirty="0" err="1"/>
              <a:t>tausend</a:t>
            </a:r>
            <a:r>
              <a:rPr lang="en-US" sz="2000" dirty="0"/>
              <a:t> Kelvin, Licht </a:t>
            </a:r>
            <a:r>
              <a:rPr lang="en-US" sz="2000" dirty="0" err="1"/>
              <a:t>meist</a:t>
            </a:r>
            <a:r>
              <a:rPr lang="en-US" sz="2000" dirty="0"/>
              <a:t> </a:t>
            </a:r>
            <a:r>
              <a:rPr lang="en-US" sz="2000" dirty="0" err="1"/>
              <a:t>im</a:t>
            </a:r>
            <a:r>
              <a:rPr lang="en-US" sz="2000" dirty="0"/>
              <a:t> </a:t>
            </a:r>
            <a:r>
              <a:rPr lang="en-US" sz="2000" dirty="0" err="1"/>
              <a:t>Infrarotbereich</a:t>
            </a:r>
            <a:endParaRPr lang="en-US" sz="2000" dirty="0"/>
          </a:p>
          <a:p>
            <a:pPr marL="285750" indent="-285750">
              <a:buFont typeface="Arial" panose="020B0604020202020204" pitchFamily="34" charset="0"/>
              <a:buChar char="•"/>
            </a:pPr>
            <a:r>
              <a:rPr lang="en-US" sz="2000" dirty="0"/>
              <a:t>Die </a:t>
            </a:r>
            <a:r>
              <a:rPr lang="en-US" sz="2000" dirty="0" err="1"/>
              <a:t>Temperatur</a:t>
            </a:r>
            <a:r>
              <a:rPr lang="en-US" sz="2000" dirty="0"/>
              <a:t> </a:t>
            </a:r>
            <a:r>
              <a:rPr lang="en-US" sz="2000" dirty="0" err="1"/>
              <a:t>wird</a:t>
            </a:r>
            <a:r>
              <a:rPr lang="en-US" sz="2000" dirty="0"/>
              <a:t> </a:t>
            </a:r>
            <a:r>
              <a:rPr lang="en-US" sz="2000" dirty="0" err="1"/>
              <a:t>erhöht</a:t>
            </a:r>
            <a:r>
              <a:rPr lang="en-US" sz="2000" dirty="0"/>
              <a:t>, bis das Gas </a:t>
            </a:r>
            <a:r>
              <a:rPr lang="en-US" sz="2000" dirty="0" err="1"/>
              <a:t>im</a:t>
            </a:r>
            <a:r>
              <a:rPr lang="en-US" sz="2000" dirty="0"/>
              <a:t> </a:t>
            </a:r>
            <a:r>
              <a:rPr lang="en-US" sz="2000" dirty="0" err="1"/>
              <a:t>Inneren</a:t>
            </a:r>
            <a:r>
              <a:rPr lang="en-US" sz="2000" dirty="0"/>
              <a:t> </a:t>
            </a:r>
            <a:r>
              <a:rPr lang="en-US" sz="2000" dirty="0" err="1"/>
              <a:t>ionisiert</a:t>
            </a:r>
            <a:r>
              <a:rPr lang="en-US" sz="2000" dirty="0"/>
              <a:t> </a:t>
            </a:r>
            <a:r>
              <a:rPr lang="en-US" sz="2000" dirty="0" err="1"/>
              <a:t>ist</a:t>
            </a:r>
            <a:r>
              <a:rPr lang="en-US" sz="2000" dirty="0"/>
              <a:t>, das Gas </a:t>
            </a:r>
            <a:r>
              <a:rPr lang="en-US" sz="2000" dirty="0" err="1"/>
              <a:t>wird</a:t>
            </a:r>
            <a:r>
              <a:rPr lang="en-US" sz="2000" dirty="0"/>
              <a:t> </a:t>
            </a:r>
            <a:r>
              <a:rPr lang="en-US" sz="2000" dirty="0" err="1"/>
              <a:t>zu</a:t>
            </a:r>
            <a:r>
              <a:rPr lang="en-US" sz="2000" dirty="0"/>
              <a:t> Plasma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[10] </a:t>
            </a:r>
            <a:r>
              <a:rPr lang="en-US" sz="1200" i="1" dirty="0" err="1"/>
              <a:t>Vom</a:t>
            </a:r>
            <a:r>
              <a:rPr lang="en-US" sz="1200" i="1" dirty="0"/>
              <a:t> </a:t>
            </a:r>
            <a:r>
              <a:rPr lang="en-US" sz="1200" i="1" dirty="0" err="1"/>
              <a:t>Protostern</a:t>
            </a:r>
            <a:r>
              <a:rPr lang="en-US" sz="1200" i="1" dirty="0"/>
              <a:t> </a:t>
            </a:r>
            <a:r>
              <a:rPr lang="en-US" sz="1200" i="1" dirty="0" err="1"/>
              <a:t>ausgestoßenes</a:t>
            </a:r>
            <a:r>
              <a:rPr lang="en-US" sz="1200" i="1" dirty="0"/>
              <a:t> Gas, das auf </a:t>
            </a:r>
            <a:r>
              <a:rPr lang="en-US" sz="1200" i="1" dirty="0" err="1"/>
              <a:t>Staubwolken</a:t>
            </a:r>
            <a:r>
              <a:rPr lang="en-US" sz="1200" i="1" dirty="0"/>
              <a:t> </a:t>
            </a:r>
            <a:r>
              <a:rPr lang="en-US" sz="1200" i="1" dirty="0" err="1"/>
              <a:t>trifft</a:t>
            </a:r>
            <a:r>
              <a:rPr lang="en-US" sz="1200" i="1" dirty="0"/>
              <a:t>. Es </a:t>
            </a:r>
            <a:r>
              <a:rPr lang="en-US" sz="1200" i="1" dirty="0" err="1"/>
              <a:t>sind</a:t>
            </a:r>
            <a:r>
              <a:rPr lang="en-US" sz="1200" i="1" dirty="0"/>
              <a:t> </a:t>
            </a:r>
            <a:r>
              <a:rPr lang="en-US" sz="1200" i="1" dirty="0" err="1"/>
              <a:t>zwei</a:t>
            </a:r>
            <a:r>
              <a:rPr lang="en-US" sz="1200" i="1" dirty="0"/>
              <a:t> Jets </a:t>
            </a:r>
            <a:r>
              <a:rPr lang="en-US" sz="1200" i="1" dirty="0" err="1"/>
              <a:t>sichtbar</a:t>
            </a:r>
            <a:r>
              <a:rPr lang="en-US" sz="1200" i="1" dirty="0"/>
              <a:t>, die </a:t>
            </a:r>
            <a:r>
              <a:rPr lang="en-US" sz="1200" i="1" dirty="0" err="1"/>
              <a:t>sich</a:t>
            </a:r>
            <a:r>
              <a:rPr lang="en-US" sz="1200" i="1" dirty="0"/>
              <a:t> diametral </a:t>
            </a:r>
            <a:r>
              <a:rPr lang="en-US" sz="1200" i="1" dirty="0" err="1"/>
              <a:t>vom</a:t>
            </a:r>
            <a:r>
              <a:rPr lang="en-US" sz="1200" i="1" dirty="0"/>
              <a:t> </a:t>
            </a:r>
            <a:r>
              <a:rPr lang="en-US" sz="1200" i="1" dirty="0" err="1"/>
              <a:t>Protostern</a:t>
            </a:r>
            <a:r>
              <a:rPr lang="en-US" sz="1200" i="1" dirty="0"/>
              <a:t> </a:t>
            </a:r>
            <a:r>
              <a:rPr lang="en-US" sz="1200" i="1" dirty="0" err="1"/>
              <a:t>im</a:t>
            </a:r>
            <a:r>
              <a:rPr lang="en-US" sz="1200" i="1" dirty="0"/>
              <a:t> </a:t>
            </a:r>
            <a:r>
              <a:rPr lang="en-US" sz="1200" i="1" dirty="0" err="1"/>
              <a:t>Zentrum</a:t>
            </a:r>
            <a:r>
              <a:rPr lang="en-US" sz="1200" i="1" dirty="0"/>
              <a:t> </a:t>
            </a:r>
            <a:r>
              <a:rPr lang="en-US" sz="1200" i="1" dirty="0" err="1"/>
              <a:t>wegbewegen</a:t>
            </a:r>
            <a:r>
              <a:rPr lang="en-US" sz="1200" i="1" dirty="0"/>
              <a:t>.</a:t>
            </a:r>
            <a:br>
              <a:rPr lang="de-DE" sz="1200" i="1" dirty="0"/>
            </a:br>
            <a:r>
              <a:rPr lang="de-DE" sz="1200" i="1" dirty="0">
                <a:hlinkClick r:id="rId3"/>
              </a:rPr>
              <a:t>Hubble/ESA, 2021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Erste Kernfusion</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Temperatur</a:t>
            </a:r>
            <a:r>
              <a:rPr lang="en-US" sz="1900" dirty="0"/>
              <a:t> und </a:t>
            </a:r>
            <a:r>
              <a:rPr lang="en-US" sz="1900" dirty="0" err="1"/>
              <a:t>Dichte</a:t>
            </a:r>
            <a:r>
              <a:rPr lang="en-US" sz="1900" dirty="0"/>
              <a:t> </a:t>
            </a:r>
            <a:r>
              <a:rPr lang="en-US" sz="1900" dirty="0" err="1"/>
              <a:t>sind</a:t>
            </a:r>
            <a:r>
              <a:rPr lang="en-US" sz="1900" dirty="0"/>
              <a:t> </a:t>
            </a:r>
            <a:r>
              <a:rPr lang="en-US" sz="1900" dirty="0" err="1"/>
              <a:t>hoch</a:t>
            </a:r>
            <a:r>
              <a:rPr lang="en-US" sz="1900" dirty="0"/>
              <a:t> </a:t>
            </a:r>
            <a:r>
              <a:rPr lang="en-US" sz="1900" dirty="0" err="1"/>
              <a:t>genug</a:t>
            </a:r>
            <a:r>
              <a:rPr lang="en-US" sz="1900" dirty="0"/>
              <a:t>, </a:t>
            </a:r>
            <a:r>
              <a:rPr lang="en-US" sz="1900" dirty="0" err="1"/>
              <a:t>damit</a:t>
            </a:r>
            <a:r>
              <a:rPr lang="en-US" sz="1900" dirty="0"/>
              <a:t> die </a:t>
            </a:r>
            <a:r>
              <a:rPr lang="en-US" sz="1900" dirty="0" err="1"/>
              <a:t>Atomkerne</a:t>
            </a:r>
            <a:r>
              <a:rPr lang="en-US" sz="1900" dirty="0"/>
              <a:t> die Coulomb-</a:t>
            </a:r>
            <a:r>
              <a:rPr lang="en-US" sz="1900" dirty="0" err="1"/>
              <a:t>Barriere</a:t>
            </a:r>
            <a:r>
              <a:rPr lang="en-US" sz="1900" dirty="0"/>
              <a:t> </a:t>
            </a:r>
            <a:r>
              <a:rPr lang="en-US" sz="1900" dirty="0" err="1"/>
              <a:t>überwinden</a:t>
            </a:r>
            <a:r>
              <a:rPr lang="en-US" sz="1900" dirty="0"/>
              <a:t> </a:t>
            </a:r>
            <a:r>
              <a:rPr lang="en-US" sz="1900" dirty="0" err="1"/>
              <a:t>können</a:t>
            </a:r>
            <a:endParaRPr lang="en-US" sz="1900" dirty="0"/>
          </a:p>
          <a:p>
            <a:pPr marL="285750" indent="-285750">
              <a:buFont typeface="Arial" panose="020B0604020202020204" pitchFamily="34" charset="0"/>
              <a:buChar char="•"/>
            </a:pPr>
            <a:r>
              <a:rPr lang="en-US" sz="1900" b="1" dirty="0"/>
              <a:t>Fusion von </a:t>
            </a:r>
            <a:r>
              <a:rPr lang="en-US" sz="1900" b="1" dirty="0" err="1"/>
              <a:t>Wasserstoff</a:t>
            </a:r>
            <a:r>
              <a:rPr lang="en-US" sz="1900" b="1" dirty="0"/>
              <a:t>: </a:t>
            </a:r>
            <a:r>
              <a:rPr lang="en-US" sz="1900" dirty="0"/>
              <a:t>Helium </a:t>
            </a:r>
            <a:r>
              <a:rPr lang="en-US" sz="1900" dirty="0" err="1"/>
              <a:t>wird</a:t>
            </a:r>
            <a:r>
              <a:rPr lang="en-US" sz="1900" dirty="0"/>
              <a:t> </a:t>
            </a:r>
            <a:r>
              <a:rPr lang="en-US" sz="1900" dirty="0" err="1"/>
              <a:t>gebildet</a:t>
            </a:r>
            <a:r>
              <a:rPr lang="en-US" sz="1900" dirty="0"/>
              <a:t> und </a:t>
            </a:r>
            <a:r>
              <a:rPr lang="en-US" sz="1900" dirty="0" err="1"/>
              <a:t>sammelt</a:t>
            </a:r>
            <a:r>
              <a:rPr lang="en-US" sz="1900" dirty="0"/>
              <a:t> </a:t>
            </a:r>
            <a:r>
              <a:rPr lang="en-US" sz="1900" dirty="0" err="1"/>
              <a:t>sich</a:t>
            </a:r>
            <a:r>
              <a:rPr lang="en-US" sz="1900" dirty="0"/>
              <a:t> </a:t>
            </a:r>
            <a:r>
              <a:rPr lang="en-US" sz="1900" dirty="0" err="1"/>
              <a:t>im</a:t>
            </a:r>
            <a:r>
              <a:rPr lang="en-US" sz="1900" dirty="0"/>
              <a:t> Kern an</a:t>
            </a:r>
          </a:p>
          <a:p>
            <a:pPr marL="285750" indent="-285750">
              <a:buFont typeface="Arial" panose="020B0604020202020204" pitchFamily="34" charset="0"/>
              <a:buChar char="•"/>
            </a:pPr>
            <a:r>
              <a:rPr lang="en-US" sz="1900" dirty="0" err="1"/>
              <a:t>Strahlungs</a:t>
            </a:r>
            <a:r>
              <a:rPr lang="en-US" sz="1900" dirty="0"/>
              <a:t>- &amp; </a:t>
            </a:r>
            <a:r>
              <a:rPr lang="en-US" sz="1900" dirty="0" err="1"/>
              <a:t>Gasdruck</a:t>
            </a:r>
            <a:r>
              <a:rPr lang="en-US" sz="1900" dirty="0"/>
              <a:t> </a:t>
            </a:r>
            <a:r>
              <a:rPr lang="en-US" sz="1900" dirty="0" err="1"/>
              <a:t>als</a:t>
            </a:r>
            <a:r>
              <a:rPr lang="en-US" sz="1900" dirty="0"/>
              <a:t> </a:t>
            </a:r>
            <a:r>
              <a:rPr lang="en-US" sz="1900" dirty="0" err="1"/>
              <a:t>Gegenkraft</a:t>
            </a:r>
            <a:r>
              <a:rPr lang="en-US" sz="1900" dirty="0"/>
              <a:t> </a:t>
            </a:r>
            <a:r>
              <a:rPr lang="en-US" sz="1900" dirty="0" err="1"/>
              <a:t>zur</a:t>
            </a:r>
            <a:r>
              <a:rPr lang="en-US" sz="1900" dirty="0"/>
              <a:t> </a:t>
            </a:r>
            <a:r>
              <a:rPr lang="en-US" sz="1900" dirty="0" err="1"/>
              <a:t>Gravitationskraft</a:t>
            </a:r>
            <a:endParaRPr lang="en-US" sz="1900" dirty="0"/>
          </a:p>
          <a:p>
            <a:pPr marL="285750" indent="-285750">
              <a:buFont typeface="Arial" panose="020B0604020202020204" pitchFamily="34" charset="0"/>
              <a:buChar char="•"/>
            </a:pPr>
            <a:r>
              <a:rPr lang="en-US" sz="1900" dirty="0"/>
              <a:t>Der Stern hat </a:t>
            </a:r>
            <a:r>
              <a:rPr lang="en-US" sz="1900" dirty="0" err="1"/>
              <a:t>einen</a:t>
            </a:r>
            <a:r>
              <a:rPr lang="en-US" sz="1900" dirty="0"/>
              <a:t> </a:t>
            </a:r>
            <a:r>
              <a:rPr lang="en-US" sz="1900" dirty="0" err="1"/>
              <a:t>stabilen</a:t>
            </a:r>
            <a:r>
              <a:rPr lang="en-US" sz="1900" dirty="0"/>
              <a:t> </a:t>
            </a:r>
            <a:r>
              <a:rPr lang="en-US" sz="1900" dirty="0" err="1"/>
              <a:t>Zustand</a:t>
            </a:r>
            <a:r>
              <a:rPr lang="en-US" sz="1900" dirty="0"/>
              <a:t> </a:t>
            </a:r>
            <a:r>
              <a:rPr lang="en-US" sz="1900" dirty="0" err="1"/>
              <a:t>erreicht</a:t>
            </a:r>
            <a:r>
              <a:rPr lang="en-US" sz="1900" dirty="0"/>
              <a:t>!</a:t>
            </a:r>
          </a:p>
          <a:p>
            <a:pPr marL="342900" indent="-342900">
              <a:buFont typeface="Wingdings" panose="05000000000000000000" pitchFamily="2" charset="2"/>
              <a:buChar char="Ø"/>
            </a:pPr>
            <a:r>
              <a:rPr lang="en-US" sz="1900" b="1" dirty="0" err="1"/>
              <a:t>Hydrostatisches</a:t>
            </a:r>
            <a:r>
              <a:rPr lang="en-US" sz="1900" b="1" dirty="0"/>
              <a:t> </a:t>
            </a:r>
            <a:r>
              <a:rPr lang="en-US" sz="1900" b="1" dirty="0" err="1"/>
              <a:t>Gleichgewicht</a:t>
            </a:r>
            <a:r>
              <a:rPr lang="en-US" sz="1900" dirty="0"/>
              <a:t>: Gravitation und </a:t>
            </a:r>
            <a:r>
              <a:rPr lang="en-US" sz="1900" dirty="0" err="1"/>
              <a:t>Druck</a:t>
            </a:r>
            <a:r>
              <a:rPr lang="en-US" sz="1900" dirty="0"/>
              <a:t> </a:t>
            </a:r>
            <a:r>
              <a:rPr lang="en-US" sz="1900" dirty="0" err="1"/>
              <a:t>im</a:t>
            </a:r>
            <a:r>
              <a:rPr lang="en-US" sz="1900" dirty="0"/>
              <a:t> </a:t>
            </a:r>
            <a:r>
              <a:rPr lang="en-US" sz="1900" dirty="0" err="1"/>
              <a:t>Gleichgewicht</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Gelber Zwerg (Heute)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a:pPr marL="285750" indent="-285750">
                  <a:buFont typeface="Arial" panose="020B0604020202020204" pitchFamily="34" charset="0"/>
                  <a:buChar char="•"/>
                </a:pPr>
                <a:r>
                  <a:rPr lang="en-US" sz="1900" dirty="0"/>
                  <a:t>Sonne</a:t>
                </a:r>
                <a:r>
                  <a:rPr lang="en-US" sz="1900" b="1" dirty="0"/>
                  <a:t> </a:t>
                </a:r>
                <a:r>
                  <a:rPr lang="en-US" sz="1900" dirty="0" err="1"/>
                  <a:t>fusioniert</a:t>
                </a:r>
                <a:r>
                  <a:rPr lang="en-US" sz="1900" b="1" dirty="0"/>
                  <a:t> </a:t>
                </a:r>
                <a:r>
                  <a:rPr lang="en-US" sz="1900" b="1" dirty="0" err="1"/>
                  <a:t>Wasserstoff</a:t>
                </a:r>
                <a:r>
                  <a:rPr lang="en-US" sz="1900" b="1" dirty="0"/>
                  <a:t> </a:t>
                </a:r>
                <a:r>
                  <a:rPr lang="en-US" sz="1900" dirty="0" err="1"/>
                  <a:t>zu</a:t>
                </a:r>
                <a:r>
                  <a:rPr lang="en-US" sz="1900" b="1" dirty="0"/>
                  <a:t> Helium</a:t>
                </a:r>
              </a:p>
              <a:p>
                <a:pPr marL="285750" indent="-285750">
                  <a:buFont typeface="Arial" panose="020B0604020202020204" pitchFamily="34" charset="0"/>
                  <a:buChar char="•"/>
                </a:pPr>
                <a:r>
                  <a:rPr lang="en-US" sz="1900" dirty="0" err="1"/>
                  <a:t>Befindet</a:t>
                </a:r>
                <a:r>
                  <a:rPr lang="en-US" sz="1900" dirty="0"/>
                  <a:t> </a:t>
                </a:r>
                <a:r>
                  <a:rPr lang="en-US" sz="1900" dirty="0" err="1"/>
                  <a:t>sich</a:t>
                </a:r>
                <a:r>
                  <a:rPr lang="en-US" sz="1900" dirty="0"/>
                  <a:t> in </a:t>
                </a:r>
                <a:r>
                  <a:rPr lang="en-US" sz="1900" dirty="0" err="1"/>
                  <a:t>einem</a:t>
                </a:r>
                <a:r>
                  <a:rPr lang="en-US" sz="1900" dirty="0"/>
                  <a:t> </a:t>
                </a:r>
                <a:r>
                  <a:rPr lang="en-US" sz="1900" dirty="0" err="1"/>
                  <a:t>stabilen</a:t>
                </a:r>
                <a:r>
                  <a:rPr lang="en-US" sz="1900" dirty="0"/>
                  <a:t> </a:t>
                </a:r>
                <a:r>
                  <a:rPr lang="en-US" sz="1900" dirty="0" err="1"/>
                  <a:t>Zustand</a:t>
                </a:r>
                <a:r>
                  <a:rPr lang="en-US" sz="1900" dirty="0"/>
                  <a:t> (</a:t>
                </a:r>
                <a:r>
                  <a:rPr lang="en-US" sz="1900" b="1" dirty="0" err="1"/>
                  <a:t>hydrostatisches</a:t>
                </a:r>
                <a:r>
                  <a:rPr lang="en-US" sz="1900" b="1" dirty="0"/>
                  <a:t> </a:t>
                </a:r>
                <a:r>
                  <a:rPr lang="en-US" sz="1900" b="1" dirty="0" err="1"/>
                  <a:t>Gleichgewicht</a:t>
                </a:r>
                <a:r>
                  <a:rPr lang="en-US" sz="1900" b="1" dirty="0"/>
                  <a:t>)</a:t>
                </a:r>
                <a:br>
                  <a:rPr lang="en-US" sz="1900" b="1" dirty="0"/>
                </a:br>
                <a:endParaRPr lang="en-US" sz="1900" b="1"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e>
                      <m:sub>
                        <m:r>
                          <m:rPr>
                            <m:nor/>
                          </m:rPr>
                          <a:rPr lang="de-DE" sz="2000" dirty="0"/>
                          <m:t>☉</m:t>
                        </m:r>
                      </m:sub>
                    </m:sSub>
                    <m:r>
                      <a:rPr lang="de-DE" sz="1900" b="1" i="0" smtClean="0">
                        <a:latin typeface="Cambria Math" panose="02040503050406030204" pitchFamily="18" charset="0"/>
                      </a:rPr>
                      <m:t>≈</m:t>
                    </m:r>
                    <m:r>
                      <a:rPr lang="de-DE" sz="1900" b="1" i="0" smtClean="0">
                        <a:latin typeface="Cambria Math" panose="02040503050406030204" pitchFamily="18" charset="0"/>
                      </a:rPr>
                      <m:t>𝟕𝟎𝟎</m:t>
                    </m:r>
                    <m:r>
                      <a:rPr lang="de-DE" sz="1900" b="1" i="0" smtClean="0">
                        <a:latin typeface="Cambria Math" panose="02040503050406030204" pitchFamily="18" charset="0"/>
                      </a:rPr>
                      <m:t> </m:t>
                    </m:r>
                    <m:r>
                      <a:rPr lang="de-DE" sz="1900" b="1" i="0" smtClean="0">
                        <a:latin typeface="Cambria Math" panose="02040503050406030204" pitchFamily="18" charset="0"/>
                      </a:rPr>
                      <m:t>𝟎𝟎𝟎</m:t>
                    </m:r>
                    <m:r>
                      <a:rPr lang="de-DE" sz="1900" b="1" i="0" smtClean="0">
                        <a:latin typeface="Cambria Math" panose="02040503050406030204" pitchFamily="18" charset="0"/>
                      </a:rPr>
                      <m:t> </m:t>
                    </m:r>
                    <m:r>
                      <a:rPr lang="de-DE" sz="1900" b="1" i="0" smtClean="0">
                        <a:latin typeface="Cambria Math" panose="02040503050406030204" pitchFamily="18" charset="0"/>
                      </a:rPr>
                      <m:t>𝐤𝐦</m:t>
                    </m:r>
                  </m:oMath>
                </a14:m>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𝐓</m:t>
                        </m:r>
                      </m:e>
                      <m:sub>
                        <m:r>
                          <m:rPr>
                            <m:nor/>
                          </m:rPr>
                          <a:rPr lang="de-DE" sz="2000" dirty="0" smtClean="0"/>
                          <m:t>☉</m:t>
                        </m:r>
                      </m:sub>
                    </m:sSub>
                    <m:r>
                      <a:rPr lang="de-DE" sz="1900" b="1" i="0" smtClean="0">
                        <a:latin typeface="Cambria Math" panose="02040503050406030204" pitchFamily="18" charset="0"/>
                      </a:rPr>
                      <m:t>≈</m:t>
                    </m:r>
                    <m:r>
                      <a:rPr lang="de-DE" sz="1900" b="1" i="0" smtClean="0">
                        <a:latin typeface="Cambria Math" panose="02040503050406030204" pitchFamily="18" charset="0"/>
                      </a:rPr>
                      <m:t>𝟓𝟕𝟕𝟎</m:t>
                    </m:r>
                    <m:r>
                      <a:rPr lang="de-DE" sz="1900" b="1" i="0" smtClean="0">
                        <a:latin typeface="Cambria Math" panose="02040503050406030204" pitchFamily="18" charset="0"/>
                      </a:rPr>
                      <m:t> </m:t>
                    </m:r>
                    <m:r>
                      <a:rPr lang="de-DE" sz="1900" b="1" i="0" smtClean="0">
                        <a:latin typeface="Cambria Math" panose="02040503050406030204" pitchFamily="18" charset="0"/>
                      </a:rPr>
                      <m:t>𝐊</m:t>
                    </m:r>
                  </m:oMath>
                </a14:m>
                <a:endParaRPr lang="de-DE" sz="1900" b="1" dirty="0"/>
              </a:p>
              <a:p>
                <a:pPr marL="285750" indent="-285750">
                  <a:buFont typeface="Arial" panose="020B0604020202020204" pitchFamily="34" charset="0"/>
                  <a:buChar char="•"/>
                </a:pPr>
                <a:r>
                  <a:rPr lang="en-US" sz="1900" dirty="0" err="1"/>
                  <a:t>Temperatur</a:t>
                </a:r>
                <a:r>
                  <a:rPr lang="en-US" sz="1900" dirty="0"/>
                  <a:t> </a:t>
                </a:r>
                <a:r>
                  <a:rPr lang="en-US" sz="1900" dirty="0" err="1"/>
                  <a:t>Erde</a:t>
                </a:r>
                <a:r>
                  <a:rPr lang="en-US" sz="1900" dirty="0"/>
                  <a:t>: </a:t>
                </a:r>
                <a14:m>
                  <m:oMath xmlns:m="http://schemas.openxmlformats.org/officeDocument/2006/math">
                    <m:sSub>
                      <m:sSubPr>
                        <m:ctrlPr>
                          <a:rPr lang="de-DE" sz="1900" b="1" i="1">
                            <a:latin typeface="Cambria Math" panose="02040503050406030204" pitchFamily="18" charset="0"/>
                          </a:rPr>
                        </m:ctrlPr>
                      </m:sSubPr>
                      <m:e>
                        <m:r>
                          <a:rPr lang="de-DE" sz="1900" b="1">
                            <a:latin typeface="Cambria Math" panose="02040503050406030204" pitchFamily="18" charset="0"/>
                          </a:rPr>
                          <m:t>𝐓</m:t>
                        </m:r>
                      </m:e>
                      <m:sub>
                        <m:r>
                          <a:rPr lang="de-DE" sz="1900" b="1">
                            <a:latin typeface="Cambria Math" panose="02040503050406030204" pitchFamily="18" charset="0"/>
                          </a:rPr>
                          <m:t>𝐄𝐫𝐝𝐞</m:t>
                        </m:r>
                      </m:sub>
                    </m:sSub>
                    <m:r>
                      <a:rPr lang="de-DE" sz="1900" b="1" i="0" smtClean="0">
                        <a:latin typeface="Cambria Math" panose="02040503050406030204" pitchFamily="18" charset="0"/>
                      </a:rPr>
                      <m:t>≈</m:t>
                    </m:r>
                    <m:r>
                      <a:rPr lang="de-DE" sz="1900" b="1" i="0" smtClean="0">
                        <a:latin typeface="Cambria Math" panose="02040503050406030204" pitchFamily="18" charset="0"/>
                      </a:rPr>
                      <m:t>𝟏𝟓</m:t>
                    </m:r>
                    <m:r>
                      <a:rPr lang="de-DE" sz="1900" b="1" i="0" smtClean="0">
                        <a:latin typeface="Cambria Math" panose="02040503050406030204" pitchFamily="18" charset="0"/>
                      </a:rPr>
                      <m:t> °</m:t>
                    </m:r>
                    <m:r>
                      <a:rPr lang="de-DE" sz="1900" b="1" i="0" smtClean="0">
                        <a:latin typeface="Cambria Math" panose="02040503050406030204" pitchFamily="18" charset="0"/>
                      </a:rPr>
                      <m:t>𝐂</m:t>
                    </m:r>
                  </m:oMath>
                </a14:m>
                <a:endParaRPr lang="en-US" sz="1900" dirty="0"/>
              </a:p>
              <a:p>
                <a:pPr marL="285750" indent="-285750">
                  <a:buFont typeface="Arial" panose="020B0604020202020204" pitchFamily="34" charset="0"/>
                  <a:buChar char="•"/>
                </a:pPr>
                <a:endParaRPr lang="en-US" sz="1900" dirty="0"/>
              </a:p>
            </p:txBody>
          </p:sp>
        </mc:Choice>
        <mc:Fallback xmlns="">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Öffnet das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Brainstorming-Board</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61694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Kernfusion</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 </m:t>
                      </m:r>
                    </m:oMath>
                  </m:oMathPara>
                </a14:m>
                <a:endParaRPr lang="de-DE" dirty="0"/>
              </a:p>
            </p:txBody>
          </p:sp>
        </mc:Choice>
        <mc:Fallback xmlns="">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smtClean="0">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sSub>
                            <m:sSubPr>
                              <m:ctrlPr>
                                <a:rPr lang="de-DE" sz="2400" b="1" i="1">
                                  <a:solidFill>
                                    <a:srgbClr val="00305E"/>
                                  </a:solidFill>
                                  <a:latin typeface="Cambria Math" panose="02040503050406030204" pitchFamily="18" charset="0"/>
                                </a:rPr>
                              </m:ctrlPr>
                            </m:sSubPr>
                            <m:e>
                              <m:r>
                                <a:rPr lang="de-DE" sz="2400" b="1" i="0">
                                  <a:solidFill>
                                    <a:srgbClr val="00305E"/>
                                  </a:solidFill>
                                  <a:latin typeface="Cambria Math" panose="02040503050406030204" pitchFamily="18" charset="0"/>
                                </a:rPr>
                                <m:t>𝐇</m:t>
                              </m:r>
                              <m:r>
                                <a:rPr lang="de-DE" sz="2400" b="1" i="0" smtClean="0">
                                  <a:solidFill>
                                    <a:srgbClr val="00305E"/>
                                  </a:solidFill>
                                  <a:latin typeface="Cambria Math" panose="02040503050406030204" pitchFamily="18" charset="0"/>
                                </a:rPr>
                                <m:t>𝐞</m:t>
                              </m:r>
                            </m:e>
                            <m:sub>
                              <m:r>
                                <a:rPr lang="de-DE" sz="2400" b="1" i="1" smtClean="0">
                                  <a:solidFill>
                                    <a:srgbClr val="00305E"/>
                                  </a:solidFill>
                                  <a:latin typeface="Cambria Math" panose="02040503050406030204" pitchFamily="18" charset="0"/>
                                </a:rPr>
                                <m:t>𝟏</m:t>
                              </m:r>
                            </m:sub>
                          </m:sSub>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𝟒</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𝐇𝐞</m:t>
                              </m:r>
                            </m:e>
                            <m:sub>
                              <m:r>
                                <a:rPr lang="de-DE" sz="2400" b="1" i="1" smtClean="0">
                                  <a:solidFill>
                                    <a:srgbClr val="00305E"/>
                                  </a:solidFill>
                                  <a:latin typeface="Cambria Math" panose="02040503050406030204" pitchFamily="18" charset="0"/>
                                </a:rPr>
                                <m:t>𝟐</m:t>
                              </m:r>
                            </m:sub>
                          </m:sSub>
                          <m:r>
                            <a:rPr lang="de-DE" sz="2400" b="1" i="1" smtClean="0">
                              <a:solidFill>
                                <a:srgbClr val="00305E"/>
                              </a:solidFill>
                              <a:latin typeface="Cambria Math" panose="02040503050406030204" pitchFamily="18" charset="0"/>
                            </a:rPr>
                            <m:t>+</m:t>
                          </m:r>
                        </m:e>
                      </m:sPre>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r>
                        <a:rPr lang="de-DE" sz="2400" b="1" i="1"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a:solidFill>
                                    <a:srgbClr val="00305E"/>
                                  </a:solidFill>
                                  <a:latin typeface="Cambria Math" panose="02040503050406030204" pitchFamily="18" charset="0"/>
                                </a:rPr>
                                <m:t>𝟎</m:t>
                              </m:r>
                            </m:sub>
                          </m:sSub>
                        </m:e>
                      </m:sPre>
                    </m:oMath>
                  </m:oMathPara>
                </a14:m>
                <a:endParaRPr lang="de-DE" sz="1600" dirty="0"/>
              </a:p>
            </p:txBody>
          </p:sp>
        </mc:Choice>
        <mc:Fallback xmlns="">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0">
                              <a:solidFill>
                                <a:srgbClr val="00305E"/>
                              </a:solidFill>
                              <a:latin typeface="Cambria Math" panose="02040503050406030204" pitchFamily="18" charset="0"/>
                            </a:rPr>
                            <m:t>𝟏</m:t>
                          </m:r>
                        </m:sub>
                        <m:sup>
                          <m:r>
                            <a:rPr lang="de-DE" sz="2400" b="1" i="0" smtClean="0">
                              <a:solidFill>
                                <a:srgbClr val="00305E"/>
                              </a:solidFill>
                              <a:latin typeface="Cambria Math" panose="02040503050406030204" pitchFamily="18" charset="0"/>
                            </a:rPr>
                            <m:t>𝟏</m:t>
                          </m:r>
                        </m:sup>
                        <m:e>
                          <m:r>
                            <a:rPr lang="de-DE" sz="2400" b="1" i="0" smtClean="0">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smtClean="0">
                              <a:solidFill>
                                <a:srgbClr val="00305E"/>
                              </a:solidFill>
                              <a:latin typeface="Cambria Math" panose="02040503050406030204" pitchFamily="18" charset="0"/>
                            </a:rPr>
                            <m:t>𝟑</m:t>
                          </m:r>
                        </m:sup>
                        <m:e>
                          <m:r>
                            <a:rPr lang="de-DE" sz="2400" b="1" i="0" smtClean="0">
                              <a:solidFill>
                                <a:srgbClr val="00305E"/>
                              </a:solidFill>
                              <a:latin typeface="Cambria Math" panose="02040503050406030204" pitchFamily="18" charset="0"/>
                            </a:rPr>
                            <m:t>𝐇𝐞</m:t>
                          </m:r>
                          <m:r>
                            <a:rPr lang="de-DE" sz="2400" b="1" i="1" smtClean="0">
                              <a:solidFill>
                                <a:srgbClr val="00305E"/>
                              </a:solidFill>
                              <a:latin typeface="Cambria Math" panose="02040503050406030204" pitchFamily="18" charset="0"/>
                            </a:rPr>
                            <m:t>+</m:t>
                          </m:r>
                        </m:e>
                      </m:sPre>
                      <m:r>
                        <a:rPr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de-DE" sz="2400" b="1" i="1" smtClean="0">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i="1" smtClean="0">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lang="de-DE" sz="2400" b="1" i="1" smtClean="0">
                          <a:solidFill>
                            <a:srgbClr val="00305E"/>
                          </a:solidFill>
                          <a:latin typeface="Cambria Math" panose="02040503050406030204" pitchFamily="18" charset="0"/>
                        </a:rPr>
                        <m:t>+</m:t>
                      </m:r>
                      <m:sSup>
                        <m:sSupPr>
                          <m:ctrlPr>
                            <a:rPr lang="de-DE" sz="2400" b="1" i="1">
                              <a:solidFill>
                                <a:srgbClr val="00305E"/>
                              </a:solidFill>
                              <a:latin typeface="Cambria Math" panose="02040503050406030204" pitchFamily="18" charset="0"/>
                            </a:rPr>
                          </m:ctrlPr>
                        </m:sSupPr>
                        <m:e>
                          <m:r>
                            <a:rPr lang="de-DE" sz="2400" b="1" i="1">
                              <a:solidFill>
                                <a:srgbClr val="00305E"/>
                              </a:solidFill>
                              <a:latin typeface="Cambria Math" panose="02040503050406030204" pitchFamily="18" charset="0"/>
                            </a:rPr>
                            <m:t>𝒆</m:t>
                          </m:r>
                        </m:e>
                        <m:sup>
                          <m:r>
                            <a:rPr lang="de-DE" sz="2400" b="1" i="1" smtClean="0">
                              <a:solidFill>
                                <a:srgbClr val="00305E"/>
                              </a:solidFill>
                              <a:latin typeface="Cambria Math" panose="02040503050406030204" pitchFamily="18" charset="0"/>
                            </a:rPr>
                            <m:t>+</m:t>
                          </m:r>
                        </m:sup>
                      </m:sSup>
                      <m:r>
                        <a:rPr lang="de-DE" sz="2400" b="1" i="1" smtClean="0">
                          <a:solidFill>
                            <a:srgbClr val="00305E"/>
                          </a:solidFill>
                          <a:latin typeface="Cambria Math" panose="02040503050406030204" pitchFamily="18" charset="0"/>
                        </a:rPr>
                        <m:t>+</m:t>
                      </m:r>
                      <m:r>
                        <a:rPr lang="de-DE" sz="2400" b="1" i="1" smtClean="0">
                          <a:solidFill>
                            <a:srgbClr val="00305E"/>
                          </a:solidFill>
                          <a:latin typeface="Cambria Math" panose="02040503050406030204" pitchFamily="18" charset="0"/>
                        </a:rPr>
                        <m:t>𝝂</m:t>
                      </m:r>
                    </m:oMath>
                  </m:oMathPara>
                </a14:m>
                <a:endParaRPr lang="de-DE" sz="1600" dirty="0"/>
              </a:p>
            </p:txBody>
          </p:sp>
        </mc:Choice>
        <mc:Fallback xmlns="">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Übergangsphase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a:pPr marL="285750" indent="-285750">
                  <a:buFont typeface="Arial" panose="020B0604020202020204" pitchFamily="34" charset="0"/>
                  <a:buChar char="•"/>
                </a:pPr>
                <a:r>
                  <a:rPr lang="en-US" sz="1900" dirty="0"/>
                  <a:t>Helium </a:t>
                </a:r>
                <a:r>
                  <a:rPr lang="en-US" sz="1900" dirty="0" err="1"/>
                  <a:t>verdichtet</a:t>
                </a:r>
                <a:r>
                  <a:rPr lang="en-US" sz="1900" dirty="0"/>
                  <a:t> </a:t>
                </a:r>
                <a:r>
                  <a:rPr lang="en-US" sz="1900" dirty="0" err="1"/>
                  <a:t>sich</a:t>
                </a:r>
                <a:r>
                  <a:rPr lang="en-US" sz="1900" dirty="0"/>
                  <a:t> </a:t>
                </a:r>
                <a:r>
                  <a:rPr lang="en-US" sz="1900" dirty="0" err="1"/>
                  <a:t>im</a:t>
                </a:r>
                <a:r>
                  <a:rPr lang="en-US" sz="1900" dirty="0"/>
                  <a:t> </a:t>
                </a:r>
                <a:r>
                  <a:rPr lang="en-US" sz="1900" dirty="0" err="1"/>
                  <a:t>Zentrum</a:t>
                </a:r>
                <a:r>
                  <a:rPr lang="en-US" sz="1900" dirty="0"/>
                  <a:t> der </a:t>
                </a:r>
                <a:r>
                  <a:rPr lang="en-US" sz="1900" dirty="0" err="1"/>
                  <a:t>Sonne</a:t>
                </a:r>
                <a:endParaRPr lang="en-US" sz="1900" dirty="0"/>
              </a:p>
              <a:p>
                <a:pPr marL="285750" indent="-285750">
                  <a:buFont typeface="Arial" panose="020B0604020202020204" pitchFamily="34" charset="0"/>
                  <a:buChar char="•"/>
                </a:pPr>
                <a:r>
                  <a:rPr lang="en-US" sz="1900" dirty="0" err="1"/>
                  <a:t>Wasserstofffusion</a:t>
                </a:r>
                <a:r>
                  <a:rPr lang="en-US" sz="1900" dirty="0"/>
                  <a:t> </a:t>
                </a:r>
                <a:r>
                  <a:rPr lang="en-US" sz="1900" dirty="0" err="1"/>
                  <a:t>findet</a:t>
                </a:r>
                <a:r>
                  <a:rPr lang="en-US" sz="1900" dirty="0"/>
                  <a:t> in </a:t>
                </a:r>
                <a:r>
                  <a:rPr lang="en-US" sz="1900" dirty="0" err="1"/>
                  <a:t>einem</a:t>
                </a:r>
                <a:r>
                  <a:rPr lang="en-US" sz="1900" dirty="0"/>
                  <a:t> </a:t>
                </a:r>
                <a:r>
                  <a:rPr lang="en-US" sz="1900" dirty="0" err="1"/>
                  <a:t>schalenförmigen</a:t>
                </a:r>
                <a:r>
                  <a:rPr lang="en-US" sz="1900" dirty="0"/>
                  <a:t> </a:t>
                </a:r>
                <a:r>
                  <a:rPr lang="en-US" sz="1900" dirty="0" err="1"/>
                  <a:t>Bereich</a:t>
                </a:r>
                <a:r>
                  <a:rPr lang="en-US" sz="1900" dirty="0"/>
                  <a:t> um den </a:t>
                </a:r>
                <a:r>
                  <a:rPr lang="en-US" sz="1900" dirty="0" err="1"/>
                  <a:t>Heliumkern</a:t>
                </a:r>
                <a:r>
                  <a:rPr lang="en-US" sz="1900" dirty="0"/>
                  <a:t> </a:t>
                </a:r>
                <a:r>
                  <a:rPr lang="en-US" sz="1900" dirty="0" err="1"/>
                  <a:t>statt</a:t>
                </a:r>
                <a:endParaRPr lang="en-US" sz="1900" dirty="0"/>
              </a:p>
              <a:p>
                <a:pPr marL="285750" indent="-285750">
                  <a:buFont typeface="Arial" panose="020B0604020202020204" pitchFamily="34" charset="0"/>
                  <a:buChar char="•"/>
                </a:pPr>
                <a:r>
                  <a:rPr lang="en-US" sz="1900" dirty="0" err="1"/>
                  <a:t>Energieumsatz</a:t>
                </a:r>
                <a:r>
                  <a:rPr lang="en-US" sz="1900" dirty="0"/>
                  <a:t> der </a:t>
                </a:r>
                <a:r>
                  <a:rPr lang="en-US" sz="1900" dirty="0" err="1"/>
                  <a:t>Wasserstofffusion</a:t>
                </a:r>
                <a:r>
                  <a:rPr lang="en-US" sz="1900" dirty="0"/>
                  <a:t> </a:t>
                </a:r>
                <a:r>
                  <a:rPr lang="en-US" sz="1900" dirty="0" err="1"/>
                  <a:t>steigt</a:t>
                </a:r>
                <a:r>
                  <a:rPr lang="en-US" sz="1900" dirty="0"/>
                  <a:t>, </a:t>
                </a:r>
                <a:r>
                  <a:rPr lang="en-US" sz="1900" dirty="0" err="1"/>
                  <a:t>Sonne</a:t>
                </a:r>
                <a:r>
                  <a:rPr lang="en-US" sz="1900" dirty="0"/>
                  <a:t> </a:t>
                </a:r>
                <a:r>
                  <a:rPr lang="en-US" sz="1900" dirty="0" err="1"/>
                  <a:t>bläht</a:t>
                </a:r>
                <a:r>
                  <a:rPr lang="en-US" sz="1900" dirty="0"/>
                  <a:t> </a:t>
                </a:r>
                <a:r>
                  <a:rPr lang="en-US" sz="1900" dirty="0" err="1"/>
                  <a:t>sich</a:t>
                </a:r>
                <a:r>
                  <a:rPr lang="en-US" sz="1900" dirty="0"/>
                  <a:t> auf &amp; </a:t>
                </a:r>
                <a:r>
                  <a:rPr lang="en-US" sz="1900" dirty="0" err="1"/>
                  <a:t>wird</a:t>
                </a:r>
                <a:r>
                  <a:rPr lang="en-US" sz="1900" dirty="0"/>
                  <a:t> </a:t>
                </a:r>
                <a:r>
                  <a:rPr lang="en-US" sz="1900" dirty="0" err="1"/>
                  <a:t>rötlich</a:t>
                </a:r>
                <a:br>
                  <a:rPr lang="en-US" sz="1900" dirty="0"/>
                </a:br>
                <a:endParaRPr lang="en-US" sz="1900"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r>
                          <a:rPr lang="de-DE" sz="1900" b="1" i="0" smtClean="0">
                            <a:latin typeface="Cambria Math" panose="02040503050406030204" pitchFamily="18" charset="0"/>
                          </a:rPr>
                          <m:t>=</m:t>
                        </m:r>
                        <m:r>
                          <a:rPr lang="de-DE" sz="1900" b="1" i="0" smtClean="0">
                            <a:latin typeface="Cambria Math" panose="02040503050406030204" pitchFamily="18" charset="0"/>
                          </a:rPr>
                          <m:t>𝟐</m:t>
                        </m:r>
                        <m:r>
                          <a:rPr lang="de-DE" sz="1900" b="1" i="0" smtClean="0">
                            <a:latin typeface="Cambria Math" panose="02040503050406030204" pitchFamily="18" charset="0"/>
                          </a:rPr>
                          <m:t>,</m:t>
                        </m:r>
                        <m:r>
                          <a:rPr lang="de-DE" sz="1900" b="1" i="0" smtClean="0">
                            <a:latin typeface="Cambria Math" panose="02040503050406030204" pitchFamily="18" charset="0"/>
                          </a:rPr>
                          <m:t>𝟑𝐑</m:t>
                        </m:r>
                      </m:e>
                      <m:sub>
                        <m:r>
                          <m:rPr>
                            <m:nor/>
                          </m:rPr>
                          <a:rPr lang="de-DE" sz="2000" dirty="0"/>
                          <m:t>☉</m:t>
                        </m:r>
                      </m:sub>
                    </m:sSub>
                  </m:oMath>
                </a14:m>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r>
                      <a:rPr lang="de-DE" sz="1900" b="1" i="1" smtClean="0">
                        <a:latin typeface="Cambria Math" panose="02040503050406030204" pitchFamily="18" charset="0"/>
                      </a:rPr>
                      <m:t>𝑻</m:t>
                    </m:r>
                    <m:r>
                      <a:rPr lang="de-DE" sz="1900" b="1" i="0" smtClean="0">
                        <a:latin typeface="Cambria Math" panose="02040503050406030204" pitchFamily="18" charset="0"/>
                      </a:rPr>
                      <m:t>≈</m:t>
                    </m:r>
                    <m:r>
                      <a:rPr lang="de-DE" sz="1900" b="1" i="0" smtClean="0">
                        <a:latin typeface="Cambria Math" panose="02040503050406030204" pitchFamily="18" charset="0"/>
                      </a:rPr>
                      <m:t>𝟓𝟎𝟎𝟎</m:t>
                    </m:r>
                    <m:r>
                      <a:rPr lang="de-DE" sz="1900" b="1" i="0" smtClean="0">
                        <a:latin typeface="Cambria Math" panose="02040503050406030204" pitchFamily="18" charset="0"/>
                      </a:rPr>
                      <m:t> </m:t>
                    </m:r>
                    <m:r>
                      <a:rPr lang="de-DE" sz="1900" b="1" i="0" smtClean="0">
                        <a:latin typeface="Cambria Math" panose="02040503050406030204" pitchFamily="18" charset="0"/>
                      </a:rPr>
                      <m:t>𝐊</m:t>
                    </m:r>
                  </m:oMath>
                </a14:m>
                <a:endParaRPr lang="en-US" sz="1900" dirty="0"/>
              </a:p>
              <a:p>
                <a:pPr marL="285750" indent="-285750">
                  <a:buFont typeface="Arial" panose="020B0604020202020204" pitchFamily="34" charset="0"/>
                  <a:buChar char="•"/>
                </a:pPr>
                <a:r>
                  <a:rPr lang="en-US" sz="1900" dirty="0" err="1"/>
                  <a:t>Temperatur</a:t>
                </a:r>
                <a:r>
                  <a:rPr lang="en-US" sz="1900" dirty="0"/>
                  <a:t> </a:t>
                </a:r>
                <a:r>
                  <a:rPr lang="en-US" sz="1900" dirty="0" err="1"/>
                  <a:t>Erde</a:t>
                </a:r>
                <a:r>
                  <a:rPr lang="en-US" sz="1900" dirty="0"/>
                  <a:t>: </a:t>
                </a:r>
                <a14:m>
                  <m:oMath xmlns:m="http://schemas.openxmlformats.org/officeDocument/2006/math">
                    <m:acc>
                      <m:accPr>
                        <m:chr m:val="̅"/>
                        <m:ctrlPr>
                          <a:rPr lang="de-DE" sz="1900" b="1" i="1" smtClean="0">
                            <a:latin typeface="Cambria Math" panose="02040503050406030204" pitchFamily="18" charset="0"/>
                          </a:rPr>
                        </m:ctrlPr>
                      </m:accPr>
                      <m:e>
                        <m:r>
                          <a:rPr lang="de-DE" sz="1900" b="1" i="0" smtClean="0">
                            <a:latin typeface="Cambria Math" panose="02040503050406030204" pitchFamily="18" charset="0"/>
                          </a:rPr>
                          <m:t>𝐓</m:t>
                        </m:r>
                      </m:e>
                    </m:acc>
                    <m:r>
                      <a:rPr lang="de-DE" sz="1900" b="1" i="0" smtClean="0">
                        <a:latin typeface="Cambria Math" panose="02040503050406030204" pitchFamily="18" charset="0"/>
                      </a:rPr>
                      <m:t>≈</m:t>
                    </m:r>
                    <m:r>
                      <a:rPr lang="de-DE" sz="1900" b="1" i="0" smtClean="0">
                        <a:latin typeface="Cambria Math" panose="02040503050406030204" pitchFamily="18" charset="0"/>
                      </a:rPr>
                      <m:t>𝟏𝟓𝟎</m:t>
                    </m:r>
                    <m:r>
                      <a:rPr lang="de-DE" sz="1900" b="1" i="0" smtClean="0">
                        <a:latin typeface="Cambria Math" panose="02040503050406030204" pitchFamily="18" charset="0"/>
                      </a:rPr>
                      <m:t> °</m:t>
                    </m:r>
                    <m:r>
                      <a:rPr lang="de-DE" sz="1900" b="1" i="0" smtClean="0">
                        <a:latin typeface="Cambria Math" panose="02040503050406030204" pitchFamily="18" charset="0"/>
                      </a:rPr>
                      <m:t>𝐂</m:t>
                    </m:r>
                  </m:oMath>
                </a14:m>
                <a:endParaRPr lang="en-US" sz="1900" dirty="0"/>
              </a:p>
              <a:p>
                <a:pPr marL="285750" indent="-285750">
                  <a:buFont typeface="Arial" panose="020B0604020202020204" pitchFamily="34" charset="0"/>
                  <a:buChar char="•"/>
                </a:pPr>
                <a:endParaRPr lang="en-US" sz="1900" dirty="0"/>
              </a:p>
            </p:txBody>
          </p:sp>
        </mc:Choice>
        <mc:Fallback xmlns="">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Roter Riese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Kern </a:t>
                </a:r>
                <a:r>
                  <a:rPr lang="en-US" sz="1900" dirty="0" err="1"/>
                  <a:t>kontrahiert</a:t>
                </a:r>
                <a:r>
                  <a:rPr lang="en-US" sz="1900" dirty="0"/>
                  <a:t> </a:t>
                </a:r>
                <a:r>
                  <a:rPr lang="en-US" sz="1900" dirty="0" err="1"/>
                  <a:t>weiter</a:t>
                </a:r>
                <a:r>
                  <a:rPr lang="en-US" sz="1900" dirty="0"/>
                  <a:t>, </a:t>
                </a:r>
                <a:r>
                  <a:rPr lang="en-US" sz="1900" dirty="0" err="1"/>
                  <a:t>Temperatur</a:t>
                </a:r>
                <a:r>
                  <a:rPr lang="en-US" sz="1900" dirty="0"/>
                  <a:t> </a:t>
                </a:r>
                <a:r>
                  <a:rPr lang="en-US" sz="1900" dirty="0" err="1"/>
                  <a:t>ist</a:t>
                </a:r>
                <a:r>
                  <a:rPr lang="en-US" sz="1900" dirty="0"/>
                  <a:t> </a:t>
                </a:r>
                <a:r>
                  <a:rPr lang="en-US" sz="1900" dirty="0" err="1"/>
                  <a:t>hoch</a:t>
                </a:r>
                <a:r>
                  <a:rPr lang="en-US" sz="1900" dirty="0"/>
                  <a:t> </a:t>
                </a:r>
                <a:r>
                  <a:rPr lang="en-US" sz="1900" dirty="0" err="1"/>
                  <a:t>genug</a:t>
                </a:r>
                <a:r>
                  <a:rPr lang="en-US" sz="1900" dirty="0"/>
                  <a:t> für </a:t>
                </a:r>
                <a:r>
                  <a:rPr lang="en-US" sz="1900" b="1" dirty="0" err="1"/>
                  <a:t>Heliumfusion</a:t>
                </a:r>
                <a:endParaRPr lang="en-US" sz="1900" b="1" dirty="0"/>
              </a:p>
              <a:p>
                <a:pPr marL="285750" indent="-285750">
                  <a:buFont typeface="Arial" panose="020B0604020202020204" pitchFamily="34" charset="0"/>
                  <a:buChar char="•"/>
                </a:pPr>
                <a:r>
                  <a:rPr lang="en-US" sz="1900" dirty="0"/>
                  <a:t>Radius und </a:t>
                </a:r>
                <a:r>
                  <a:rPr lang="en-US" sz="1900" dirty="0" err="1"/>
                  <a:t>Leuchtkraft</a:t>
                </a:r>
                <a:r>
                  <a:rPr lang="en-US" sz="1900" dirty="0"/>
                  <a:t> </a:t>
                </a:r>
                <a:r>
                  <a:rPr lang="en-US" sz="1900" dirty="0" err="1"/>
                  <a:t>steigen</a:t>
                </a:r>
                <a:r>
                  <a:rPr lang="en-US" sz="1900" dirty="0"/>
                  <a:t> stark an</a:t>
                </a:r>
              </a:p>
              <a:p>
                <a:pPr marL="285750" indent="-285750">
                  <a:buFont typeface="Arial" panose="020B0604020202020204" pitchFamily="34" charset="0"/>
                  <a:buChar char="•"/>
                </a:pPr>
                <a:r>
                  <a:rPr lang="en-US" sz="1900" dirty="0"/>
                  <a:t>Kern </a:t>
                </a:r>
                <a:r>
                  <a:rPr lang="en-US" sz="1900" dirty="0" err="1"/>
                  <a:t>aus</a:t>
                </a:r>
                <a:r>
                  <a:rPr lang="en-US" sz="1900" dirty="0"/>
                  <a:t> </a:t>
                </a:r>
                <a:r>
                  <a:rPr lang="en-US" sz="1900" b="1" dirty="0" err="1"/>
                  <a:t>Kohlenstoff</a:t>
                </a:r>
                <a:r>
                  <a:rPr lang="en-US" sz="1900" dirty="0"/>
                  <a:t> und </a:t>
                </a:r>
                <a:r>
                  <a:rPr lang="en-US" sz="1900" b="1" dirty="0" err="1"/>
                  <a:t>Sauerstoff</a:t>
                </a:r>
                <a:br>
                  <a:rPr lang="en-US" sz="1900" dirty="0"/>
                </a:br>
                <a:endParaRPr lang="en-US" sz="1900" dirty="0"/>
              </a:p>
              <a:p>
                <a:pPr marL="285750" indent="-285750">
                  <a:buFont typeface="Arial" panose="020B0604020202020204" pitchFamily="34" charset="0"/>
                  <a:buChar char="•"/>
                </a:pPr>
                <a:r>
                  <a:rPr lang="en-US" sz="1900" dirty="0" err="1"/>
                  <a:t>Leuchtkraft</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𝐋</m:t>
                        </m:r>
                        <m:r>
                          <a:rPr lang="de-DE" sz="1900" b="1" i="0" smtClean="0">
                            <a:latin typeface="Cambria Math" panose="02040503050406030204" pitchFamily="18" charset="0"/>
                          </a:rPr>
                          <m:t>=</m:t>
                        </m:r>
                        <m:r>
                          <a:rPr lang="de-DE" sz="1900" b="1" i="0" smtClean="0">
                            <a:latin typeface="Cambria Math" panose="02040503050406030204" pitchFamily="18" charset="0"/>
                          </a:rPr>
                          <m:t>𝟐𝟑𝟎𝟎</m:t>
                        </m:r>
                        <m:r>
                          <a:rPr lang="de-DE" sz="1900" b="1" i="0" smtClean="0">
                            <a:latin typeface="Cambria Math" panose="02040503050406030204" pitchFamily="18" charset="0"/>
                          </a:rPr>
                          <m:t> </m:t>
                        </m:r>
                        <m:r>
                          <a:rPr lang="de-DE" sz="1900" b="1" i="0" smtClean="0">
                            <a:latin typeface="Cambria Math" panose="02040503050406030204" pitchFamily="18" charset="0"/>
                          </a:rPr>
                          <m:t>𝐋</m:t>
                        </m:r>
                      </m:e>
                      <m:sub>
                        <m:r>
                          <m:rPr>
                            <m:nor/>
                          </m:rPr>
                          <a:rPr lang="de-DE" sz="2000" dirty="0"/>
                          <m:t>☉</m:t>
                        </m:r>
                      </m:sub>
                    </m:sSub>
                  </m:oMath>
                </a14:m>
                <a:endParaRPr lang="en-US" sz="1900"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r>
                          <a:rPr lang="de-DE" sz="1900" b="1" i="0" smtClean="0">
                            <a:latin typeface="Cambria Math" panose="02040503050406030204" pitchFamily="18" charset="0"/>
                          </a:rPr>
                          <m:t>=</m:t>
                        </m:r>
                        <m:r>
                          <a:rPr lang="de-DE" sz="1900" b="1" i="0" smtClean="0">
                            <a:latin typeface="Cambria Math" panose="02040503050406030204" pitchFamily="18" charset="0"/>
                          </a:rPr>
                          <m:t>𝟏𝟔𝟔</m:t>
                        </m:r>
                        <m:r>
                          <a:rPr lang="de-DE" sz="1900" b="1" i="0" smtClean="0">
                            <a:latin typeface="Cambria Math" panose="02040503050406030204" pitchFamily="18" charset="0"/>
                          </a:rPr>
                          <m:t> </m:t>
                        </m:r>
                        <m:r>
                          <a:rPr lang="de-DE" sz="1900" b="1" i="0" smtClean="0">
                            <a:latin typeface="Cambria Math" panose="02040503050406030204" pitchFamily="18" charset="0"/>
                          </a:rPr>
                          <m:t>𝐑</m:t>
                        </m:r>
                      </m:e>
                      <m:sub>
                        <m:r>
                          <m:rPr>
                            <m:nor/>
                          </m:rPr>
                          <a:rPr lang="de-DE" sz="2000" dirty="0"/>
                          <m:t>☉</m:t>
                        </m:r>
                      </m:sub>
                    </m:sSub>
                  </m:oMath>
                </a14:m>
                <a:r>
                  <a:rPr lang="de-DE" sz="1900" b="1" dirty="0"/>
                  <a:t> </a:t>
                </a:r>
                <a:r>
                  <a:rPr lang="de-DE" sz="1900" dirty="0"/>
                  <a:t>(</a:t>
                </a:r>
                <a:r>
                  <a:rPr lang="de-DE" sz="1900" i="1" dirty="0"/>
                  <a:t>Umlaufbahn der Venus</a:t>
                </a:r>
                <a:r>
                  <a:rPr lang="de-DE" sz="1900" dirty="0"/>
                  <a:t>)</a:t>
                </a:r>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r>
                      <a:rPr lang="de-DE" sz="1900" b="1" i="1" smtClean="0">
                        <a:latin typeface="Cambria Math" panose="02040503050406030204" pitchFamily="18" charset="0"/>
                      </a:rPr>
                      <m:t>𝑻</m:t>
                    </m:r>
                    <m:r>
                      <a:rPr lang="de-DE" sz="1900" b="1">
                        <a:latin typeface="Cambria Math" panose="02040503050406030204" pitchFamily="18" charset="0"/>
                      </a:rPr>
                      <m:t>≈</m:t>
                    </m:r>
                    <m:r>
                      <a:rPr lang="de-DE" sz="1900" b="1">
                        <a:latin typeface="Cambria Math" panose="02040503050406030204" pitchFamily="18" charset="0"/>
                      </a:rPr>
                      <m:t>𝟓𝟎𝟎𝟎</m:t>
                    </m:r>
                    <m:r>
                      <a:rPr lang="de-DE" sz="1900" b="1">
                        <a:latin typeface="Cambria Math" panose="02040503050406030204" pitchFamily="18" charset="0"/>
                      </a:rPr>
                      <m:t>−</m:t>
                    </m:r>
                    <m:r>
                      <a:rPr lang="de-DE" sz="1900" b="1">
                        <a:latin typeface="Cambria Math" panose="02040503050406030204" pitchFamily="18" charset="0"/>
                      </a:rPr>
                      <m:t>𝟑𝟎𝟎𝟎</m:t>
                    </m:r>
                    <m:r>
                      <a:rPr lang="de-DE" sz="1900" b="1">
                        <a:latin typeface="Cambria Math" panose="02040503050406030204" pitchFamily="18" charset="0"/>
                      </a:rPr>
                      <m:t> </m:t>
                    </m:r>
                    <m:r>
                      <a:rPr lang="de-DE" sz="1900" b="1">
                        <a:latin typeface="Cambria Math" panose="02040503050406030204" pitchFamily="18" charset="0"/>
                      </a:rPr>
                      <m:t>𝐊</m:t>
                    </m:r>
                  </m:oMath>
                </a14:m>
                <a:endParaRPr lang="en-US" sz="1900" dirty="0"/>
              </a:p>
              <a:p>
                <a:pPr marL="285750" indent="-285750">
                  <a:buFont typeface="Arial" panose="020B0604020202020204" pitchFamily="34" charset="0"/>
                  <a:buChar char="•"/>
                </a:pPr>
                <a:r>
                  <a:rPr lang="en-US" sz="1900" dirty="0" err="1"/>
                  <a:t>Erde</a:t>
                </a:r>
                <a:r>
                  <a:rPr lang="en-US" sz="1900" dirty="0"/>
                  <a:t>: </a:t>
                </a:r>
                <a:r>
                  <a:rPr lang="en-US" sz="1900" dirty="0" err="1"/>
                  <a:t>Erdkurste</a:t>
                </a:r>
                <a:r>
                  <a:rPr lang="en-US" sz="1900" dirty="0"/>
                  <a:t> </a:t>
                </a:r>
                <a:r>
                  <a:rPr lang="en-US" sz="1900" dirty="0" err="1"/>
                  <a:t>wird</a:t>
                </a:r>
                <a:r>
                  <a:rPr lang="en-US" sz="1900" dirty="0"/>
                  <a:t> </a:t>
                </a:r>
                <a:r>
                  <a:rPr lang="en-US" sz="1900" dirty="0" err="1"/>
                  <a:t>zu</a:t>
                </a:r>
                <a:r>
                  <a:rPr lang="en-US" sz="1900" dirty="0"/>
                  <a:t> </a:t>
                </a:r>
                <a:r>
                  <a:rPr lang="en-US" sz="1900" dirty="0" err="1"/>
                  <a:t>Lavaozean</a:t>
                </a:r>
                <a:r>
                  <a:rPr lang="en-US" sz="1900" dirty="0"/>
                  <a:t>, rote </a:t>
                </a:r>
                <a:r>
                  <a:rPr lang="en-US" sz="1900" dirty="0" err="1"/>
                  <a:t>Sonne</a:t>
                </a:r>
                <a:r>
                  <a:rPr lang="en-US" sz="1900" dirty="0"/>
                  <a:t> </a:t>
                </a:r>
                <a:r>
                  <a:rPr lang="en-US" sz="1900" dirty="0" err="1"/>
                  <a:t>nimmt</a:t>
                </a:r>
                <a:r>
                  <a:rPr lang="en-US" sz="1900" dirty="0"/>
                  <a:t> </a:t>
                </a:r>
                <a:r>
                  <a:rPr lang="en-US" sz="1900" dirty="0" err="1"/>
                  <a:t>Großteil</a:t>
                </a:r>
                <a:r>
                  <a:rPr lang="en-US" sz="1900" dirty="0"/>
                  <a:t> des </a:t>
                </a:r>
                <a:r>
                  <a:rPr lang="en-US" sz="1900" dirty="0" err="1"/>
                  <a:t>Himmels</a:t>
                </a:r>
                <a:r>
                  <a:rPr lang="en-US" sz="1900" dirty="0"/>
                  <a:t> </a:t>
                </a:r>
                <a:r>
                  <a:rPr lang="en-US" sz="1900" dirty="0" err="1"/>
                  <a:t>ein</a:t>
                </a:r>
                <a:endParaRPr lang="en-US" sz="1900" dirty="0"/>
              </a:p>
            </p:txBody>
          </p:sp>
        </mc:Choice>
        <mc:Fallback xmlns="">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Roter Riese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a:pPr marL="285750" indent="-285750">
                  <a:buFont typeface="Arial" panose="020B0604020202020204" pitchFamily="34" charset="0"/>
                  <a:buChar char="•"/>
                </a:pPr>
                <a:r>
                  <a:rPr lang="en-US" sz="1900" dirty="0"/>
                  <a:t>Kern </a:t>
                </a:r>
                <a:r>
                  <a:rPr lang="en-US" sz="1900" dirty="0" err="1"/>
                  <a:t>kontrahiert</a:t>
                </a:r>
                <a:r>
                  <a:rPr lang="en-US" sz="1900" dirty="0"/>
                  <a:t> </a:t>
                </a:r>
                <a:r>
                  <a:rPr lang="en-US" sz="1900" dirty="0" err="1"/>
                  <a:t>weiter</a:t>
                </a:r>
                <a:r>
                  <a:rPr lang="en-US" sz="1900" dirty="0"/>
                  <a:t>, </a:t>
                </a:r>
                <a:r>
                  <a:rPr lang="en-US" sz="1900" dirty="0" err="1"/>
                  <a:t>Temperatur</a:t>
                </a:r>
                <a:r>
                  <a:rPr lang="en-US" sz="1900" dirty="0"/>
                  <a:t> </a:t>
                </a:r>
                <a:r>
                  <a:rPr lang="en-US" sz="1900" dirty="0" err="1"/>
                  <a:t>ist</a:t>
                </a:r>
                <a:r>
                  <a:rPr lang="en-US" sz="1900" dirty="0"/>
                  <a:t> </a:t>
                </a:r>
                <a:r>
                  <a:rPr lang="en-US" sz="1900" dirty="0" err="1"/>
                  <a:t>hoch</a:t>
                </a:r>
                <a:r>
                  <a:rPr lang="en-US" sz="1900" dirty="0"/>
                  <a:t> </a:t>
                </a:r>
                <a:r>
                  <a:rPr lang="en-US" sz="1900" dirty="0" err="1"/>
                  <a:t>genug</a:t>
                </a:r>
                <a:r>
                  <a:rPr lang="en-US" sz="1900" dirty="0"/>
                  <a:t> für </a:t>
                </a:r>
                <a:r>
                  <a:rPr lang="en-US" sz="1900" b="1" dirty="0" err="1"/>
                  <a:t>Heliumfusion</a:t>
                </a:r>
                <a:endParaRPr lang="en-US" sz="1900" b="1" dirty="0"/>
              </a:p>
              <a:p>
                <a:pPr marL="285750" indent="-285750">
                  <a:buFont typeface="Arial" panose="020B0604020202020204" pitchFamily="34" charset="0"/>
                  <a:buChar char="•"/>
                </a:pPr>
                <a:r>
                  <a:rPr lang="en-US" sz="1900" dirty="0"/>
                  <a:t>Radius und </a:t>
                </a:r>
                <a:r>
                  <a:rPr lang="en-US" sz="1900" dirty="0" err="1"/>
                  <a:t>Leuchtkraft</a:t>
                </a:r>
                <a:r>
                  <a:rPr lang="en-US" sz="1900" dirty="0"/>
                  <a:t> </a:t>
                </a:r>
                <a:r>
                  <a:rPr lang="en-US" sz="1900" dirty="0" err="1"/>
                  <a:t>steigen</a:t>
                </a:r>
                <a:r>
                  <a:rPr lang="en-US" sz="1900" dirty="0"/>
                  <a:t> stark an</a:t>
                </a:r>
              </a:p>
              <a:p>
                <a:pPr marL="285750" indent="-285750">
                  <a:buFont typeface="Arial" panose="020B0604020202020204" pitchFamily="34" charset="0"/>
                  <a:buChar char="•"/>
                </a:pPr>
                <a:r>
                  <a:rPr lang="en-US" sz="1900" dirty="0"/>
                  <a:t>Kern </a:t>
                </a:r>
                <a:r>
                  <a:rPr lang="en-US" sz="1900" dirty="0" err="1"/>
                  <a:t>aus</a:t>
                </a:r>
                <a:r>
                  <a:rPr lang="en-US" sz="1900" dirty="0"/>
                  <a:t> </a:t>
                </a:r>
                <a:r>
                  <a:rPr lang="en-US" sz="1900" b="1" dirty="0" err="1"/>
                  <a:t>Kohlenstoff</a:t>
                </a:r>
                <a:r>
                  <a:rPr lang="en-US" sz="1900" dirty="0"/>
                  <a:t> und </a:t>
                </a:r>
                <a:r>
                  <a:rPr lang="en-US" sz="1900" b="1" dirty="0" err="1"/>
                  <a:t>Sauerstoff</a:t>
                </a:r>
                <a:br>
                  <a:rPr lang="en-US" sz="1900" dirty="0"/>
                </a:br>
                <a:endParaRPr lang="en-US" sz="1900" dirty="0"/>
              </a:p>
              <a:p>
                <a:pPr marL="285750" indent="-285750">
                  <a:buFont typeface="Arial" panose="020B0604020202020204" pitchFamily="34" charset="0"/>
                  <a:buChar char="•"/>
                </a:pPr>
                <a:r>
                  <a:rPr lang="en-US" sz="1900" dirty="0" err="1"/>
                  <a:t>Leuchtkraft</a:t>
                </a:r>
                <a:r>
                  <a:rPr lang="en-US" sz="1900"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𝐋</m:t>
                        </m:r>
                        <m:r>
                          <a:rPr lang="de-DE" sz="1900" b="1" i="0" smtClean="0">
                            <a:latin typeface="Cambria Math" panose="02040503050406030204" pitchFamily="18" charset="0"/>
                          </a:rPr>
                          <m:t>=</m:t>
                        </m:r>
                        <m:r>
                          <a:rPr lang="de-DE" sz="1900" b="1" i="0" smtClean="0">
                            <a:latin typeface="Cambria Math" panose="02040503050406030204" pitchFamily="18" charset="0"/>
                          </a:rPr>
                          <m:t>𝟐𝟑𝟎𝟎</m:t>
                        </m:r>
                        <m:r>
                          <a:rPr lang="de-DE" sz="1900" b="1" i="0" smtClean="0">
                            <a:latin typeface="Cambria Math" panose="02040503050406030204" pitchFamily="18" charset="0"/>
                          </a:rPr>
                          <m:t> </m:t>
                        </m:r>
                        <m:r>
                          <a:rPr lang="de-DE" sz="1900" b="1" i="0" smtClean="0">
                            <a:latin typeface="Cambria Math" panose="02040503050406030204" pitchFamily="18" charset="0"/>
                          </a:rPr>
                          <m:t>𝐋</m:t>
                        </m:r>
                      </m:e>
                      <m:sub>
                        <m:r>
                          <m:rPr>
                            <m:nor/>
                          </m:rPr>
                          <a:rPr lang="de-DE" sz="2000" dirty="0"/>
                          <m:t>☉</m:t>
                        </m:r>
                      </m:sub>
                    </m:sSub>
                  </m:oMath>
                </a14:m>
                <a:endParaRPr lang="en-US" sz="1900" dirty="0"/>
              </a:p>
              <a:p>
                <a:pPr marL="285750" indent="-285750">
                  <a:buFont typeface="Arial" panose="020B0604020202020204" pitchFamily="34" charset="0"/>
                  <a:buChar char="•"/>
                </a:pPr>
                <a:r>
                  <a:rPr lang="en-US" sz="1900" dirty="0"/>
                  <a:t>Radius</a:t>
                </a:r>
                <a:r>
                  <a:rPr lang="en-US" sz="1900" b="1" dirty="0"/>
                  <a:t> </a:t>
                </a:r>
                <a14:m>
                  <m:oMath xmlns:m="http://schemas.openxmlformats.org/officeDocument/2006/math">
                    <m:sSub>
                      <m:sSubPr>
                        <m:ctrlPr>
                          <a:rPr lang="de-DE" sz="1900" b="1" i="1" smtClean="0">
                            <a:latin typeface="Cambria Math" panose="02040503050406030204" pitchFamily="18" charset="0"/>
                          </a:rPr>
                        </m:ctrlPr>
                      </m:sSubPr>
                      <m:e>
                        <m:r>
                          <a:rPr lang="de-DE" sz="1900" b="1" i="0" smtClean="0">
                            <a:latin typeface="Cambria Math" panose="02040503050406030204" pitchFamily="18" charset="0"/>
                          </a:rPr>
                          <m:t>𝐑</m:t>
                        </m:r>
                        <m:r>
                          <a:rPr lang="de-DE" sz="1900" b="1" i="0" smtClean="0">
                            <a:latin typeface="Cambria Math" panose="02040503050406030204" pitchFamily="18" charset="0"/>
                          </a:rPr>
                          <m:t>=</m:t>
                        </m:r>
                        <m:r>
                          <a:rPr lang="de-DE" sz="1900" b="1" i="0" smtClean="0">
                            <a:latin typeface="Cambria Math" panose="02040503050406030204" pitchFamily="18" charset="0"/>
                          </a:rPr>
                          <m:t>𝟏𝟔𝟔</m:t>
                        </m:r>
                        <m:r>
                          <a:rPr lang="de-DE" sz="1900" b="1" i="0" smtClean="0">
                            <a:latin typeface="Cambria Math" panose="02040503050406030204" pitchFamily="18" charset="0"/>
                          </a:rPr>
                          <m:t> </m:t>
                        </m:r>
                        <m:r>
                          <a:rPr lang="de-DE" sz="1900" b="1" i="0" smtClean="0">
                            <a:latin typeface="Cambria Math" panose="02040503050406030204" pitchFamily="18" charset="0"/>
                          </a:rPr>
                          <m:t>𝐑</m:t>
                        </m:r>
                      </m:e>
                      <m:sub>
                        <m:r>
                          <m:rPr>
                            <m:nor/>
                          </m:rPr>
                          <a:rPr lang="de-DE" sz="2000" dirty="0"/>
                          <m:t>☉</m:t>
                        </m:r>
                      </m:sub>
                    </m:sSub>
                  </m:oMath>
                </a14:m>
                <a:r>
                  <a:rPr lang="de-DE" sz="1900" b="1" dirty="0"/>
                  <a:t> </a:t>
                </a:r>
                <a:r>
                  <a:rPr lang="de-DE" sz="1900" dirty="0"/>
                  <a:t>(</a:t>
                </a:r>
                <a:r>
                  <a:rPr lang="de-DE" sz="1900" i="1" dirty="0"/>
                  <a:t>Umlaufbahn der Venus</a:t>
                </a:r>
                <a:r>
                  <a:rPr lang="de-DE" sz="1900" dirty="0"/>
                  <a:t>)</a:t>
                </a:r>
                <a:endParaRPr lang="de-DE" sz="1900" b="1" dirty="0"/>
              </a:p>
              <a:p>
                <a:pPr marL="285750" indent="-285750">
                  <a:buFont typeface="Arial" panose="020B0604020202020204" pitchFamily="34" charset="0"/>
                  <a:buChar char="•"/>
                </a:pPr>
                <a:r>
                  <a:rPr lang="en-US" sz="1900" dirty="0" err="1"/>
                  <a:t>Temperatur</a:t>
                </a:r>
                <a:r>
                  <a:rPr lang="en-US" sz="1900" dirty="0"/>
                  <a:t> </a:t>
                </a:r>
                <a14:m>
                  <m:oMath xmlns:m="http://schemas.openxmlformats.org/officeDocument/2006/math">
                    <m:r>
                      <a:rPr lang="de-DE" sz="1900" b="1" i="1" smtClean="0">
                        <a:latin typeface="Cambria Math" panose="02040503050406030204" pitchFamily="18" charset="0"/>
                      </a:rPr>
                      <m:t>𝑻</m:t>
                    </m:r>
                    <m:r>
                      <a:rPr lang="de-DE" sz="1900" b="1">
                        <a:latin typeface="Cambria Math" panose="02040503050406030204" pitchFamily="18" charset="0"/>
                      </a:rPr>
                      <m:t>≈</m:t>
                    </m:r>
                    <m:r>
                      <a:rPr lang="de-DE" sz="1900" b="1">
                        <a:latin typeface="Cambria Math" panose="02040503050406030204" pitchFamily="18" charset="0"/>
                      </a:rPr>
                      <m:t>𝟓𝟎𝟎𝟎</m:t>
                    </m:r>
                    <m:r>
                      <a:rPr lang="de-DE" sz="1900" b="1">
                        <a:latin typeface="Cambria Math" panose="02040503050406030204" pitchFamily="18" charset="0"/>
                      </a:rPr>
                      <m:t>−</m:t>
                    </m:r>
                    <m:r>
                      <a:rPr lang="de-DE" sz="1900" b="1">
                        <a:latin typeface="Cambria Math" panose="02040503050406030204" pitchFamily="18" charset="0"/>
                      </a:rPr>
                      <m:t>𝟑𝟎𝟎𝟎</m:t>
                    </m:r>
                    <m:r>
                      <a:rPr lang="de-DE" sz="1900" b="1">
                        <a:latin typeface="Cambria Math" panose="02040503050406030204" pitchFamily="18" charset="0"/>
                      </a:rPr>
                      <m:t> </m:t>
                    </m:r>
                    <m:r>
                      <a:rPr lang="de-DE" sz="1900" b="1">
                        <a:latin typeface="Cambria Math" panose="02040503050406030204" pitchFamily="18" charset="0"/>
                      </a:rPr>
                      <m:t>𝐊</m:t>
                    </m:r>
                  </m:oMath>
                </a14:m>
                <a:endParaRPr lang="en-US" sz="1900" dirty="0"/>
              </a:p>
              <a:p>
                <a:pPr marL="285750" indent="-285750">
                  <a:buFont typeface="Arial" panose="020B0604020202020204" pitchFamily="34" charset="0"/>
                  <a:buChar char="•"/>
                </a:pPr>
                <a:r>
                  <a:rPr lang="en-US" sz="1900" dirty="0" err="1"/>
                  <a:t>Erde</a:t>
                </a:r>
                <a:r>
                  <a:rPr lang="en-US" sz="1900" dirty="0"/>
                  <a:t>: </a:t>
                </a:r>
                <a:r>
                  <a:rPr lang="en-US" sz="1900" dirty="0" err="1"/>
                  <a:t>Erdkurste</a:t>
                </a:r>
                <a:r>
                  <a:rPr lang="en-US" sz="1900" dirty="0"/>
                  <a:t> </a:t>
                </a:r>
                <a:r>
                  <a:rPr lang="en-US" sz="1900" dirty="0" err="1"/>
                  <a:t>wird</a:t>
                </a:r>
                <a:r>
                  <a:rPr lang="en-US" sz="1900" dirty="0"/>
                  <a:t> </a:t>
                </a:r>
                <a:r>
                  <a:rPr lang="en-US" sz="1900" dirty="0" err="1"/>
                  <a:t>zu</a:t>
                </a:r>
                <a:r>
                  <a:rPr lang="en-US" sz="1900" dirty="0"/>
                  <a:t> </a:t>
                </a:r>
                <a:r>
                  <a:rPr lang="en-US" sz="1900" dirty="0" err="1"/>
                  <a:t>Lavaozean</a:t>
                </a:r>
                <a:r>
                  <a:rPr lang="en-US" sz="1900" dirty="0"/>
                  <a:t>, rote </a:t>
                </a:r>
                <a:r>
                  <a:rPr lang="en-US" sz="1900" dirty="0" err="1"/>
                  <a:t>Sonne</a:t>
                </a:r>
                <a:r>
                  <a:rPr lang="en-US" sz="1900" dirty="0"/>
                  <a:t> </a:t>
                </a:r>
                <a:r>
                  <a:rPr lang="en-US" sz="1900" dirty="0" err="1"/>
                  <a:t>nimmt</a:t>
                </a:r>
                <a:r>
                  <a:rPr lang="en-US" sz="1900" dirty="0"/>
                  <a:t> </a:t>
                </a:r>
                <a:r>
                  <a:rPr lang="en-US" sz="1900" dirty="0" err="1"/>
                  <a:t>Großteil</a:t>
                </a:r>
                <a:r>
                  <a:rPr lang="en-US" sz="1900" dirty="0"/>
                  <a:t> des </a:t>
                </a:r>
                <a:r>
                  <a:rPr lang="en-US" sz="1900" dirty="0" err="1"/>
                  <a:t>Himmels</a:t>
                </a:r>
                <a:r>
                  <a:rPr lang="en-US" sz="1900" dirty="0"/>
                  <a:t> </a:t>
                </a:r>
                <a:r>
                  <a:rPr lang="en-US" sz="1900" dirty="0" err="1"/>
                  <a:t>ein</a:t>
                </a:r>
                <a:endParaRPr lang="en-US" sz="1900" dirty="0"/>
              </a:p>
            </p:txBody>
          </p:sp>
        </mc:Choice>
        <mc:Fallback xmlns="">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Planetarischer Nebel</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Sonne</a:t>
            </a:r>
            <a:r>
              <a:rPr lang="en-US" sz="1900" dirty="0"/>
              <a:t> </a:t>
            </a:r>
            <a:r>
              <a:rPr lang="en-US" sz="1900" dirty="0" err="1"/>
              <a:t>durchläuft</a:t>
            </a:r>
            <a:r>
              <a:rPr lang="en-US" sz="1900" dirty="0"/>
              <a:t> </a:t>
            </a:r>
            <a:r>
              <a:rPr lang="en-US" sz="1900" dirty="0" err="1"/>
              <a:t>während</a:t>
            </a:r>
            <a:r>
              <a:rPr lang="en-US" sz="1900" dirty="0"/>
              <a:t> des </a:t>
            </a:r>
            <a:r>
              <a:rPr lang="en-US" sz="1900" dirty="0" err="1"/>
              <a:t>Heliumbrennens</a:t>
            </a:r>
            <a:r>
              <a:rPr lang="en-US" sz="1900" dirty="0"/>
              <a:t> </a:t>
            </a:r>
            <a:r>
              <a:rPr lang="en-US" sz="1900" dirty="0" err="1"/>
              <a:t>instablie</a:t>
            </a:r>
            <a:r>
              <a:rPr lang="en-US" sz="1900" dirty="0"/>
              <a:t> Phase, </a:t>
            </a:r>
            <a:r>
              <a:rPr lang="en-US" sz="1900" dirty="0" err="1"/>
              <a:t>bei</a:t>
            </a:r>
            <a:r>
              <a:rPr lang="en-US" sz="1900" dirty="0"/>
              <a:t> der Radius, </a:t>
            </a:r>
            <a:r>
              <a:rPr lang="en-US" sz="1900" dirty="0" err="1"/>
              <a:t>Temperatur</a:t>
            </a:r>
            <a:r>
              <a:rPr lang="en-US" sz="1900" dirty="0"/>
              <a:t> &amp; </a:t>
            </a:r>
            <a:r>
              <a:rPr lang="en-US" sz="1900" dirty="0" err="1"/>
              <a:t>Leuchtkraft</a:t>
            </a:r>
            <a:r>
              <a:rPr lang="en-US" sz="1900" dirty="0"/>
              <a:t> </a:t>
            </a:r>
            <a:r>
              <a:rPr lang="en-US" sz="1900" dirty="0" err="1"/>
              <a:t>extrem</a:t>
            </a:r>
            <a:r>
              <a:rPr lang="en-US" sz="1900" dirty="0"/>
              <a:t> </a:t>
            </a:r>
            <a:r>
              <a:rPr lang="en-US" sz="1900" dirty="0" err="1"/>
              <a:t>schwanken</a:t>
            </a:r>
            <a:endParaRPr lang="en-US" sz="1900" dirty="0"/>
          </a:p>
          <a:p>
            <a:pPr marL="285750" indent="-285750">
              <a:buFont typeface="Arial" panose="020B0604020202020204" pitchFamily="34" charset="0"/>
              <a:buChar char="•"/>
            </a:pPr>
            <a:r>
              <a:rPr lang="en-US" sz="1900" dirty="0"/>
              <a:t>Am Ende der </a:t>
            </a:r>
            <a:r>
              <a:rPr lang="en-US" sz="1900" dirty="0" err="1"/>
              <a:t>instabilen</a:t>
            </a:r>
            <a:r>
              <a:rPr lang="en-US" sz="1900" dirty="0"/>
              <a:t> Phase </a:t>
            </a:r>
            <a:r>
              <a:rPr lang="en-US" sz="1900" dirty="0" err="1"/>
              <a:t>stoßt</a:t>
            </a:r>
            <a:r>
              <a:rPr lang="en-US" sz="1900" dirty="0"/>
              <a:t> der Stern seine </a:t>
            </a:r>
            <a:r>
              <a:rPr lang="en-US" sz="1900" dirty="0" err="1"/>
              <a:t>Hülle</a:t>
            </a:r>
            <a:r>
              <a:rPr lang="en-US" sz="1900" dirty="0"/>
              <a:t> ab</a:t>
            </a:r>
          </a:p>
          <a:p>
            <a:pPr marL="285750" indent="-285750">
              <a:buFont typeface="Arial" panose="020B0604020202020204" pitchFamily="34" charset="0"/>
              <a:buChar char="•"/>
            </a:pPr>
            <a:r>
              <a:rPr lang="en-US" sz="1900" dirty="0"/>
              <a:t>Der </a:t>
            </a:r>
            <a:r>
              <a:rPr lang="en-US" sz="1900" dirty="0" err="1"/>
              <a:t>innere</a:t>
            </a:r>
            <a:r>
              <a:rPr lang="en-US" sz="1900" dirty="0"/>
              <a:t> Kern </a:t>
            </a:r>
            <a:r>
              <a:rPr lang="en-US" sz="1900" dirty="0" err="1"/>
              <a:t>aus</a:t>
            </a:r>
            <a:r>
              <a:rPr lang="en-US" sz="1900" dirty="0"/>
              <a:t> </a:t>
            </a:r>
            <a:r>
              <a:rPr lang="en-US" sz="1900" dirty="0" err="1"/>
              <a:t>Kohlen</a:t>
            </a:r>
            <a:r>
              <a:rPr lang="en-US" sz="1900" dirty="0"/>
              <a:t>- und </a:t>
            </a:r>
            <a:r>
              <a:rPr lang="en-US" sz="1900" dirty="0" err="1"/>
              <a:t>Sauerstoff</a:t>
            </a:r>
            <a:r>
              <a:rPr lang="en-US" sz="1900" dirty="0"/>
              <a:t> </a:t>
            </a:r>
            <a:r>
              <a:rPr lang="en-US" sz="1900" dirty="0" err="1"/>
              <a:t>wird</a:t>
            </a:r>
            <a:r>
              <a:rPr lang="en-US" sz="1900" dirty="0"/>
              <a:t> </a:t>
            </a:r>
            <a:r>
              <a:rPr lang="en-US" sz="1900" dirty="0" err="1"/>
              <a:t>freigesetzt</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Planetarischer Nebel</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[13] Der </a:t>
            </a:r>
            <a:r>
              <a:rPr lang="en-US" sz="2000" i="1" dirty="0" err="1"/>
              <a:t>planetare</a:t>
            </a:r>
            <a:r>
              <a:rPr lang="en-US" sz="2000" i="1" dirty="0"/>
              <a:t> Nebel NGC 6302, auch Schmetterlingsnebel genannt, liegt in unserer Milchstraße, etwa 3800 </a:t>
            </a:r>
            <a:r>
              <a:rPr lang="en-US" sz="2000" i="1" dirty="0" err="1"/>
              <a:t>Lj</a:t>
            </a:r>
            <a:r>
              <a:rPr lang="en-US" sz="2000" i="1" dirty="0"/>
              <a:t> entfernt. In seinem </a:t>
            </a:r>
            <a:r>
              <a:rPr lang="en-US" sz="2000" i="1" dirty="0" err="1"/>
              <a:t>Zentrum </a:t>
            </a:r>
            <a:r>
              <a:rPr lang="en-US" sz="2000" i="1" dirty="0"/>
              <a:t>befindet sich ein sterbender Stern, der die fünffache Masse der Sonne hatte. Er hat seine </a:t>
            </a:r>
            <a:r>
              <a:rPr lang="en-US" sz="2000" i="1" dirty="0" err="1"/>
              <a:t>Gashülle</a:t>
            </a:r>
            <a:r>
              <a:rPr lang="en-US" sz="2000" i="1" dirty="0"/>
              <a:t> </a:t>
            </a:r>
            <a:r>
              <a:rPr lang="en-US" sz="2000" i="1" dirty="0" err="1"/>
              <a:t>abgestoßen</a:t>
            </a:r>
            <a:r>
              <a:rPr lang="en-US" sz="2000" i="1" dirty="0"/>
              <a:t> und setzt nun einen Strom von UV-Strahlung frei, der die ausgestoßene Materie sichtbar macht.</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Weißer Zwerg</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Freigelegter</a:t>
            </a:r>
            <a:r>
              <a:rPr lang="en-US" sz="1900" dirty="0"/>
              <a:t> Kern </a:t>
            </a:r>
            <a:r>
              <a:rPr lang="en-US" sz="1900" dirty="0" err="1"/>
              <a:t>bildet</a:t>
            </a:r>
            <a:r>
              <a:rPr lang="en-US" sz="1900" dirty="0"/>
              <a:t> </a:t>
            </a:r>
            <a:r>
              <a:rPr lang="en-US" sz="1900" dirty="0" err="1"/>
              <a:t>einen</a:t>
            </a:r>
            <a:r>
              <a:rPr lang="en-US" sz="1900" dirty="0"/>
              <a:t> </a:t>
            </a:r>
            <a:r>
              <a:rPr lang="en-US" sz="1900" b="1" dirty="0" err="1"/>
              <a:t>weißen</a:t>
            </a:r>
            <a:r>
              <a:rPr lang="en-US" sz="1900" b="1" dirty="0"/>
              <a:t> </a:t>
            </a:r>
            <a:r>
              <a:rPr lang="en-US" sz="1900" b="1" dirty="0" err="1"/>
              <a:t>Zwerg</a:t>
            </a:r>
            <a:endParaRPr lang="en-US" sz="1900" b="1" dirty="0"/>
          </a:p>
          <a:p>
            <a:pPr marL="285750" indent="-285750">
              <a:buFont typeface="Arial" panose="020B0604020202020204" pitchFamily="34" charset="0"/>
              <a:buChar char="•"/>
            </a:pPr>
            <a:r>
              <a:rPr lang="en-US" sz="1900" b="1" dirty="0" err="1"/>
              <a:t>keine</a:t>
            </a:r>
            <a:r>
              <a:rPr lang="en-US" sz="1900" b="1" dirty="0"/>
              <a:t> </a:t>
            </a:r>
            <a:r>
              <a:rPr lang="en-US" sz="1900" b="1" dirty="0" err="1"/>
              <a:t>Kernfusion</a:t>
            </a:r>
            <a:r>
              <a:rPr lang="en-US" sz="1900" b="1" dirty="0"/>
              <a:t> </a:t>
            </a:r>
            <a:r>
              <a:rPr lang="en-US" sz="1900" dirty="0" err="1"/>
              <a:t>mehr</a:t>
            </a:r>
            <a:r>
              <a:rPr lang="en-US" sz="1900" dirty="0"/>
              <a:t> “</a:t>
            </a:r>
            <a:r>
              <a:rPr lang="en-US" sz="1900" dirty="0" err="1"/>
              <a:t>ausgebrannte</a:t>
            </a:r>
            <a:r>
              <a:rPr lang="en-US" sz="1900" dirty="0"/>
              <a:t> </a:t>
            </a:r>
            <a:r>
              <a:rPr lang="en-US" sz="1900" dirty="0" err="1"/>
              <a:t>Sternenleiche</a:t>
            </a:r>
            <a:r>
              <a:rPr lang="en-US" sz="1900" dirty="0"/>
              <a:t>”</a:t>
            </a:r>
          </a:p>
          <a:p>
            <a:pPr marL="285750" indent="-285750">
              <a:buFont typeface="Arial" panose="020B0604020202020204" pitchFamily="34" charset="0"/>
              <a:buChar char="•"/>
            </a:pPr>
            <a:r>
              <a:rPr lang="en-US" sz="1900" dirty="0" err="1"/>
              <a:t>Extrem</a:t>
            </a:r>
            <a:r>
              <a:rPr lang="en-US" sz="1900" dirty="0"/>
              <a:t> </a:t>
            </a:r>
            <a:r>
              <a:rPr lang="en-US" sz="1900" dirty="0" err="1"/>
              <a:t>hohe</a:t>
            </a:r>
            <a:r>
              <a:rPr lang="en-US" sz="1900" dirty="0"/>
              <a:t> </a:t>
            </a:r>
            <a:r>
              <a:rPr lang="en-US" sz="1900" dirty="0" err="1"/>
              <a:t>Massendichte</a:t>
            </a:r>
            <a:r>
              <a:rPr lang="en-US" sz="1900" dirty="0"/>
              <a:t>, </a:t>
            </a:r>
            <a:r>
              <a:rPr lang="en-US" sz="1900" dirty="0" err="1"/>
              <a:t>bleibt</a:t>
            </a:r>
            <a:r>
              <a:rPr lang="en-US" sz="1900" dirty="0"/>
              <a:t> </a:t>
            </a:r>
            <a:r>
              <a:rPr lang="en-US" sz="1900" dirty="0" err="1"/>
              <a:t>durch</a:t>
            </a:r>
            <a:r>
              <a:rPr lang="en-US" sz="1900" dirty="0"/>
              <a:t> </a:t>
            </a:r>
            <a:r>
              <a:rPr lang="en-US" sz="1900" dirty="0" err="1"/>
              <a:t>Entartungsdruck</a:t>
            </a:r>
            <a:r>
              <a:rPr lang="en-US" sz="1900" dirty="0"/>
              <a:t> in </a:t>
            </a:r>
            <a:r>
              <a:rPr lang="en-US" sz="1900" dirty="0" err="1"/>
              <a:t>einem</a:t>
            </a:r>
            <a:r>
              <a:rPr lang="en-US" sz="1900" dirty="0"/>
              <a:t> </a:t>
            </a:r>
            <a:r>
              <a:rPr lang="en-US" sz="1900" dirty="0" err="1"/>
              <a:t>stabilen</a:t>
            </a:r>
            <a:r>
              <a:rPr lang="en-US" sz="1900" dirty="0"/>
              <a:t> </a:t>
            </a:r>
            <a:r>
              <a:rPr lang="en-US" sz="1900" dirty="0" err="1"/>
              <a:t>Zustand</a:t>
            </a:r>
            <a:endParaRPr lang="en-US" sz="1900" dirty="0"/>
          </a:p>
          <a:p>
            <a:pPr marL="285750" indent="-285750">
              <a:buFont typeface="Arial" panose="020B0604020202020204" pitchFamily="34" charset="0"/>
              <a:buChar char="•"/>
            </a:pPr>
            <a:r>
              <a:rPr lang="en-US" sz="1900" dirty="0" err="1"/>
              <a:t>Etwa</a:t>
            </a:r>
            <a:r>
              <a:rPr lang="en-US" sz="1900" dirty="0"/>
              <a:t> die 0,5 bis 1-fache Masse der </a:t>
            </a:r>
            <a:r>
              <a:rPr lang="en-US" sz="1900" dirty="0" err="1"/>
              <a:t>heutigen</a:t>
            </a:r>
            <a:r>
              <a:rPr lang="en-US" sz="1900" dirty="0"/>
              <a:t> </a:t>
            </a:r>
            <a:r>
              <a:rPr lang="en-US" sz="1900" dirty="0" err="1"/>
              <a:t>Sonne</a:t>
            </a:r>
            <a:r>
              <a:rPr lang="en-US" sz="1900" dirty="0"/>
              <a:t> und den Radius der </a:t>
            </a:r>
            <a:r>
              <a:rPr lang="en-US" sz="1900" dirty="0" err="1"/>
              <a:t>Erde</a:t>
            </a:r>
            <a:endParaRPr lang="en-US" sz="1900" dirty="0"/>
          </a:p>
          <a:p>
            <a:pPr marL="285750" indent="-285750">
              <a:buFont typeface="Arial" panose="020B0604020202020204" pitchFamily="34" charset="0"/>
              <a:buChar char="•"/>
            </a:pPr>
            <a:r>
              <a:rPr lang="en-US" sz="1900" dirty="0" err="1"/>
              <a:t>Keine</a:t>
            </a:r>
            <a:r>
              <a:rPr lang="en-US" sz="1900" dirty="0"/>
              <a:t> </a:t>
            </a:r>
            <a:r>
              <a:rPr lang="en-US" sz="1900" dirty="0" err="1"/>
              <a:t>Energiequelle</a:t>
            </a:r>
            <a:r>
              <a:rPr lang="en-US" sz="1900" dirty="0"/>
              <a:t>, </a:t>
            </a:r>
            <a:r>
              <a:rPr lang="en-US" sz="1900" dirty="0" err="1"/>
              <a:t>erlischt</a:t>
            </a:r>
            <a:r>
              <a:rPr lang="en-US" sz="1900" dirty="0"/>
              <a:t> </a:t>
            </a:r>
            <a:r>
              <a:rPr lang="en-US" sz="1900" dirty="0" err="1"/>
              <a:t>langsam</a:t>
            </a:r>
            <a:r>
              <a:rPr lang="en-US" sz="1900" dirty="0"/>
              <a:t> und </a:t>
            </a:r>
            <a:r>
              <a:rPr lang="en-US" sz="1900" dirty="0" err="1"/>
              <a:t>wird</a:t>
            </a:r>
            <a:r>
              <a:rPr lang="en-US" sz="1900" dirty="0"/>
              <a:t> </a:t>
            </a:r>
            <a:r>
              <a:rPr lang="en-US" sz="1900" dirty="0" err="1"/>
              <a:t>zu</a:t>
            </a:r>
            <a:r>
              <a:rPr lang="en-US" sz="1900" dirty="0"/>
              <a:t> </a:t>
            </a:r>
            <a:r>
              <a:rPr lang="en-US" sz="1900" dirty="0" err="1"/>
              <a:t>einem</a:t>
            </a:r>
            <a:r>
              <a:rPr lang="en-US" sz="1900" dirty="0"/>
              <a:t> </a:t>
            </a:r>
            <a:r>
              <a:rPr lang="en-US" sz="1900" b="1" dirty="0" err="1"/>
              <a:t>schwarzen</a:t>
            </a:r>
            <a:r>
              <a:rPr lang="en-US" sz="1900" b="1" dirty="0"/>
              <a:t> </a:t>
            </a:r>
            <a:r>
              <a:rPr lang="en-US" sz="1900" b="1" dirty="0" err="1"/>
              <a:t>Zwerg</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Milliarden Jahre</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a:t>[14] </a:t>
            </a:r>
            <a:r>
              <a:rPr lang="en-US" sz="1200" i="1" dirty="0" err="1"/>
              <a:t>Doppelsternsystem</a:t>
            </a:r>
            <a:r>
              <a:rPr lang="en-US" sz="1200" i="1" dirty="0"/>
              <a:t> Sirius A und Sirius B. Sirius B </a:t>
            </a:r>
            <a:r>
              <a:rPr lang="en-US" sz="1200" i="1" dirty="0" err="1"/>
              <a:t>ist</a:t>
            </a:r>
            <a:r>
              <a:rPr lang="en-US" sz="1200" i="1" dirty="0"/>
              <a:t> </a:t>
            </a:r>
            <a:r>
              <a:rPr lang="en-US" sz="1200" i="1" dirty="0" err="1"/>
              <a:t>ein</a:t>
            </a:r>
            <a:r>
              <a:rPr lang="en-US" sz="1200" i="1" dirty="0"/>
              <a:t> </a:t>
            </a:r>
            <a:r>
              <a:rPr lang="en-US" sz="1200" i="1" dirty="0" err="1"/>
              <a:t>weißer</a:t>
            </a:r>
            <a:r>
              <a:rPr lang="en-US" sz="1200" i="1" dirty="0"/>
              <a:t> </a:t>
            </a:r>
            <a:r>
              <a:rPr lang="en-US" sz="1200" i="1" dirty="0" err="1"/>
              <a:t>ZwergVom</a:t>
            </a:r>
            <a:r>
              <a:rPr lang="en-US" sz="1200" i="1" dirty="0"/>
              <a:t> </a:t>
            </a:r>
            <a:r>
              <a:rPr lang="en-US" sz="1200" i="1" dirty="0" err="1"/>
              <a:t>Protostern</a:t>
            </a:r>
            <a:r>
              <a:rPr lang="en-US" sz="1200" i="1" dirty="0"/>
              <a:t> </a:t>
            </a:r>
            <a:r>
              <a:rPr lang="en-US" sz="1200" i="1" dirty="0" err="1"/>
              <a:t>ausgestoßenes</a:t>
            </a:r>
            <a:r>
              <a:rPr lang="en-US" sz="1200" i="1" dirty="0"/>
              <a:t> Gas, das auf </a:t>
            </a:r>
            <a:r>
              <a:rPr lang="en-US" sz="1200" i="1" dirty="0" err="1"/>
              <a:t>Staubwolken</a:t>
            </a:r>
            <a:r>
              <a:rPr lang="en-US" sz="1200" i="1" dirty="0"/>
              <a:t> </a:t>
            </a:r>
            <a:r>
              <a:rPr lang="en-US" sz="1200" i="1" dirty="0" err="1"/>
              <a:t>trifft</a:t>
            </a:r>
            <a:r>
              <a:rPr lang="en-US" sz="1200" i="1" dirty="0"/>
              <a:t>. Es </a:t>
            </a:r>
            <a:r>
              <a:rPr lang="en-US" sz="1200" i="1" dirty="0" err="1"/>
              <a:t>sind</a:t>
            </a:r>
            <a:r>
              <a:rPr lang="en-US" sz="1200" i="1" dirty="0"/>
              <a:t> </a:t>
            </a:r>
            <a:r>
              <a:rPr lang="en-US" sz="1200" i="1" dirty="0" err="1"/>
              <a:t>zwei</a:t>
            </a:r>
            <a:r>
              <a:rPr lang="en-US" sz="1200" i="1" dirty="0"/>
              <a:t> Jets </a:t>
            </a:r>
            <a:r>
              <a:rPr lang="en-US" sz="1200" i="1" dirty="0" err="1"/>
              <a:t>sichtbar</a:t>
            </a:r>
            <a:r>
              <a:rPr lang="en-US" sz="1200" i="1" dirty="0"/>
              <a:t>, die </a:t>
            </a:r>
            <a:r>
              <a:rPr lang="en-US" sz="1200" i="1" dirty="0" err="1"/>
              <a:t>sich</a:t>
            </a:r>
            <a:r>
              <a:rPr lang="en-US" sz="1200" i="1" dirty="0"/>
              <a:t> diametral </a:t>
            </a:r>
            <a:r>
              <a:rPr lang="en-US" sz="1200" i="1" dirty="0" err="1"/>
              <a:t>vom</a:t>
            </a:r>
            <a:r>
              <a:rPr lang="en-US" sz="1200" i="1" dirty="0"/>
              <a:t> </a:t>
            </a:r>
            <a:r>
              <a:rPr lang="en-US" sz="1200" i="1" dirty="0" err="1"/>
              <a:t>Protostern</a:t>
            </a:r>
            <a:r>
              <a:rPr lang="en-US" sz="1200" i="1" dirty="0"/>
              <a:t> </a:t>
            </a:r>
            <a:r>
              <a:rPr lang="en-US" sz="1200" i="1" dirty="0" err="1"/>
              <a:t>im</a:t>
            </a:r>
            <a:r>
              <a:rPr lang="en-US" sz="1200" i="1" dirty="0"/>
              <a:t> </a:t>
            </a:r>
            <a:r>
              <a:rPr lang="en-US" sz="1200" i="1" dirty="0" err="1"/>
              <a:t>Zentrum</a:t>
            </a:r>
            <a:r>
              <a:rPr lang="en-US" sz="1200" i="1" dirty="0"/>
              <a:t> </a:t>
            </a:r>
            <a:r>
              <a:rPr lang="en-US" sz="1200" i="1" dirty="0" err="1"/>
              <a:t>wegbewegen</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Entwicklung von Sternen</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Lebensphasen der Sterne</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Entwicklung von Sternen</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Je höher das </a:t>
            </a:r>
            <a:r>
              <a:rPr lang="en-US" sz="2400" dirty="0" err="1"/>
              <a:t>chemische</a:t>
            </a:r>
            <a:r>
              <a:rPr lang="en-US" sz="2400" dirty="0"/>
              <a:t> Element, desto höher die </a:t>
            </a:r>
            <a:r>
              <a:rPr lang="en-US" sz="2400" b="1" dirty="0"/>
              <a:t>Coulomb-</a:t>
            </a:r>
            <a:r>
              <a:rPr lang="en-US" sz="2400" b="1" dirty="0" err="1"/>
              <a:t>Barriere</a:t>
            </a:r>
            <a:endParaRPr lang="en-US" sz="2400" b="1" dirty="0"/>
          </a:p>
          <a:p>
            <a:pPr marL="285750" indent="-285750">
              <a:buFont typeface="Arial" panose="020B0604020202020204" pitchFamily="34" charset="0"/>
              <a:buChar char="•"/>
            </a:pPr>
            <a:r>
              <a:rPr lang="de-DE" sz="2400" dirty="0" err="1"/>
              <a:t>Wenn Temperatur </a:t>
            </a:r>
            <a:r>
              <a:rPr lang="de-DE" sz="2400" dirty="0"/>
              <a:t>und Dichte hoch </a:t>
            </a:r>
            <a:r>
              <a:rPr lang="de-DE" sz="2400" dirty="0" err="1"/>
              <a:t>genug sind</a:t>
            </a:r>
            <a:r>
              <a:rPr lang="de-DE" sz="2400" dirty="0"/>
              <a:t>, </a:t>
            </a:r>
            <a:r>
              <a:rPr lang="de-DE" sz="2400" dirty="0" err="1"/>
              <a:t>wird Heliumfusion </a:t>
            </a:r>
            <a:r>
              <a:rPr lang="de-DE" sz="2400" dirty="0"/>
              <a:t>möglich</a:t>
            </a:r>
          </a:p>
          <a:p>
            <a:pPr marL="285750" indent="-285750">
              <a:buFont typeface="Arial" panose="020B0604020202020204" pitchFamily="34" charset="0"/>
              <a:buChar char="•"/>
            </a:pPr>
            <a:r>
              <a:rPr lang="en-US" sz="2400" dirty="0"/>
              <a:t>Je nach Masse des Sterns können weitere Elemente verschmelzen</a:t>
            </a:r>
          </a:p>
          <a:p>
            <a:pPr marL="285750" indent="-285750">
              <a:buFont typeface="Arial" panose="020B0604020202020204" pitchFamily="34" charset="0"/>
              <a:buChar char="•"/>
            </a:pPr>
            <a:r>
              <a:rPr lang="en-US" sz="2400" dirty="0"/>
              <a:t>Der Stern durchläuft </a:t>
            </a:r>
            <a:r>
              <a:rPr lang="en-US" sz="2400" b="1" dirty="0"/>
              <a:t>Lebensphasen</a:t>
            </a:r>
            <a:r>
              <a:rPr lang="en-US" sz="2400" dirty="0"/>
              <a:t>, die mit den Kernfusionsprozessen gekoppelt sind</a:t>
            </a:r>
          </a:p>
        </p:txBody>
      </p:sp>
    </p:spTree>
    <p:extLst>
      <p:ext uri="{BB962C8B-B14F-4D97-AF65-F5344CB8AC3E}">
        <p14:creationId xmlns:p14="http://schemas.microsoft.com/office/powerpoint/2010/main" val="2278544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Was ist</a:t>
            </a:r>
            <a:br>
              <a:rPr lang="de-DE" sz="3600" b="1" cap="small" noProof="0" dirty="0"/>
            </a:br>
            <a:r>
              <a:rPr lang="de-DE" sz="3600" cap="small" noProof="0" dirty="0"/>
              <a:t>Nukleare Astrophysik</a:t>
            </a:r>
            <a:br>
              <a:rPr lang="de-DE" sz="3600" cap="small" noProof="0" dirty="0"/>
            </a:br>
            <a:r>
              <a:rPr lang="de-DE" sz="3600" cap="small" noProof="0" dirty="0"/>
              <a:t>eigentlich?</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Elemente bis hin zu </a:t>
            </a:r>
            <a:r>
              <a:rPr lang="en-GB" sz="2400" b="1" dirty="0"/>
              <a:t>Eisen </a:t>
            </a:r>
            <a:r>
              <a:rPr lang="en-GB" sz="2400" dirty="0"/>
              <a:t>können durch Kernfusion in stellaren Prozessen synthetisiert werden</a:t>
            </a:r>
          </a:p>
          <a:p>
            <a:pPr marL="285750" indent="-285750">
              <a:buFont typeface="Arial" panose="020B0604020202020204" pitchFamily="34" charset="0"/>
              <a:buChar char="•"/>
            </a:pPr>
            <a:r>
              <a:rPr lang="en-GB" sz="2400" dirty="0" err="1"/>
              <a:t>Dadurch</a:t>
            </a:r>
            <a:r>
              <a:rPr lang="en-GB" sz="2400" dirty="0"/>
              <a:t> gibt es einen erhöhten Eisengehalt</a:t>
            </a:r>
          </a:p>
        </p:txBody>
      </p:sp>
    </p:spTree>
    <p:extLst>
      <p:ext uri="{BB962C8B-B14F-4D97-AF65-F5344CB8AC3E}">
        <p14:creationId xmlns:p14="http://schemas.microsoft.com/office/powerpoint/2010/main" val="2388553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9779" y="-88900"/>
            <a:ext cx="7100951" cy="7124700"/>
          </a:xfrm>
          <a:prstGeom prst="rect">
            <a:avLst/>
          </a:prstGeom>
        </p:spPr>
      </p:pic>
    </p:spTree>
    <p:extLst>
      <p:ext uri="{BB962C8B-B14F-4D97-AF65-F5344CB8AC3E}">
        <p14:creationId xmlns:p14="http://schemas.microsoft.com/office/powerpoint/2010/main" val="1672584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0625" y="-88900"/>
            <a:ext cx="8939260" cy="7124700"/>
          </a:xfrm>
          <a:prstGeom prst="rect">
            <a:avLst/>
          </a:prstGeom>
        </p:spPr>
      </p:pic>
    </p:spTree>
    <p:extLst>
      <p:ext uri="{BB962C8B-B14F-4D97-AF65-F5344CB8AC3E}">
        <p14:creationId xmlns:p14="http://schemas.microsoft.com/office/powerpoint/2010/main" val="980543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91129" y="-88900"/>
            <a:ext cx="7838251" cy="7124700"/>
          </a:xfrm>
          <a:prstGeom prst="rect">
            <a:avLst/>
          </a:prstGeom>
        </p:spPr>
      </p:pic>
    </p:spTree>
    <p:extLst>
      <p:ext uri="{BB962C8B-B14F-4D97-AF65-F5344CB8AC3E}">
        <p14:creationId xmlns:p14="http://schemas.microsoft.com/office/powerpoint/2010/main" val="854057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III</a:t>
            </a:r>
          </a:p>
          <a:p>
            <a:pPr algn="ctr">
              <a:spcAft>
                <a:spcPts val="600"/>
              </a:spcAft>
            </a:pPr>
            <a:r>
              <a:rPr lang="en-US" sz="3600" cap="small" dirty="0" err="1">
                <a:solidFill>
                  <a:schemeClr val="bg1"/>
                </a:solidFill>
              </a:rPr>
              <a:t>Primordiale</a:t>
            </a:r>
            <a:r>
              <a:rPr lang="en-US" sz="3600" cap="small" dirty="0">
                <a:solidFill>
                  <a:schemeClr val="bg1"/>
                </a:solidFill>
              </a:rPr>
              <a:t> </a:t>
            </a:r>
            <a:r>
              <a:rPr lang="en-US" sz="3600" cap="small" dirty="0" err="1">
                <a:solidFill>
                  <a:schemeClr val="bg1"/>
                </a:solidFill>
              </a:rPr>
              <a:t>Nukleosynthese</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38464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Atomkerne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br>
                  <a:rPr lang="en-US" sz="1600" i="1" dirty="0"/>
                </a:br>
                <a:br>
                  <a:rPr lang="en-US" sz="1600" i="1" dirty="0"/>
                </a:br>
                <a14:m>
                  <m:oMath xmlns:m="http://schemas.openxmlformats.org/officeDocument/2006/math">
                    <m:sPre>
                      <m:sPrePr>
                        <m:ctrlPr>
                          <a:rPr lang="de-DE" sz="2600" b="1" i="1">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𝟐</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a:solidFill>
                              <a:srgbClr val="00305E"/>
                            </a:solidFill>
                            <a:latin typeface="Cambria Math" panose="02040503050406030204" pitchFamily="18" charset="0"/>
                          </a:rPr>
                          <m:t>𝟏</m:t>
                        </m:r>
                      </m:sub>
                      <m:sup>
                        <m:r>
                          <a:rPr lang="de-DE" sz="2600" b="1">
                            <a:solidFill>
                              <a:srgbClr val="00305E"/>
                            </a:solidFill>
                            <a:latin typeface="Cambria Math" panose="02040503050406030204" pitchFamily="18" charset="0"/>
                          </a:rPr>
                          <m:t>𝟏</m:t>
                        </m:r>
                      </m:sup>
                      <m:e>
                        <m:r>
                          <a:rPr lang="de-DE" sz="2600" b="1">
                            <a:solidFill>
                              <a:srgbClr val="00305E"/>
                            </a:solidFill>
                            <a:latin typeface="Cambria Math" panose="02040503050406030204" pitchFamily="18" charset="0"/>
                          </a:rPr>
                          <m:t>𝐇</m:t>
                        </m:r>
                      </m:e>
                    </m:sPre>
                    <m:r>
                      <a:rPr lang="de-DE" sz="2600" b="1">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1">
                            <a:solidFill>
                              <a:srgbClr val="00305E"/>
                            </a:solidFill>
                            <a:latin typeface="Cambria Math" panose="02040503050406030204" pitchFamily="18" charset="0"/>
                          </a:rPr>
                          <m:t>𝟐</m:t>
                        </m:r>
                      </m:sub>
                      <m:sup>
                        <m:r>
                          <a:rPr lang="de-DE" sz="2600" b="1" i="1">
                            <a:solidFill>
                              <a:srgbClr val="00305E"/>
                            </a:solidFill>
                            <a:latin typeface="Cambria Math" panose="02040503050406030204" pitchFamily="18" charset="0"/>
                          </a:rPr>
                          <m:t>𝟑</m:t>
                        </m:r>
                      </m:sup>
                      <m:e>
                        <m:r>
                          <a:rPr lang="de-DE" sz="2600" b="1">
                            <a:solidFill>
                              <a:srgbClr val="00305E"/>
                            </a:solidFill>
                            <a:latin typeface="Cambria Math" panose="02040503050406030204" pitchFamily="18" charset="0"/>
                          </a:rPr>
                          <m:t>𝐇𝐞</m:t>
                        </m:r>
                        <m:r>
                          <a:rPr lang="de-DE" sz="2600" b="1" i="1">
                            <a:solidFill>
                              <a:srgbClr val="00305E"/>
                            </a:solidFill>
                            <a:latin typeface="Cambria Math" panose="02040503050406030204" pitchFamily="18" charset="0"/>
                          </a:rPr>
                          <m:t>+</m:t>
                        </m:r>
                      </m:e>
                    </m:sPre>
                    <m:r>
                      <a:rPr lang="de-DE" sz="2600" b="1" i="1">
                        <a:solidFill>
                          <a:srgbClr val="00305E"/>
                        </a:solidFill>
                        <a:latin typeface="Cambria Math" panose="02040503050406030204" pitchFamily="18" charset="0"/>
                        <a:sym typeface="Symbol" panose="05050102010706020507" pitchFamily="18" charset="2"/>
                      </a:rPr>
                      <m:t></m:t>
                    </m:r>
                  </m:oMath>
                </a14:m>
                <a:endParaRPr lang="en-US" sz="2600" i="1" dirty="0"/>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384645"/>
              </a:xfrm>
              <a:prstGeom prst="rect">
                <a:avLst/>
              </a:prstGeom>
              <a:blipFill>
                <a:blip r:embed="rId3"/>
                <a:stretch>
                  <a:fillRect l="-1509" t="-1081"/>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73185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Atomkerne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endParaRPr lang="en-US" sz="1600" i="1" dirty="0"/>
              </a:p>
              <a:p>
                <a:pPr marL="868680" lvl="1" indent="-457200">
                  <a:spcAft>
                    <a:spcPts val="600"/>
                  </a:spcAft>
                  <a:buFont typeface="+mj-lt"/>
                  <a:buAutoNum type="arabicPeriod"/>
                  <a:defRPr/>
                </a:pPr>
                <a:r>
                  <a:rPr lang="en-US" sz="2400" b="1" dirty="0" err="1"/>
                  <a:t>Kernspaltung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mehrere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14:m>
                  <m:oMath xmlns:m="http://schemas.openxmlformats.org/officeDocument/2006/math">
                    <m:sPre>
                      <m:sPrePr>
                        <m:ctrlPr>
                          <a:rPr kumimoji="0" lang="de-DE" sz="2600" b="1" i="1" u="none" strike="noStrike" kern="1200" cap="none" spc="0" normalizeH="0" baseline="0" noProof="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𝟗𝟐</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𝟐</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𝟑𝟔</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𝐔</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kumimoji="0" lang="de-DE" sz="2600" b="1" i="1" u="none" strike="noStrike" kern="1200" cap="none" spc="0" normalizeH="0" baseline="0" noProof="0">
                            <a:ln>
                              <a:noFill/>
                            </a:ln>
                            <a:solidFill>
                              <a:srgbClr val="00305E"/>
                            </a:solidFill>
                            <a:effectLst/>
                            <a:uLnTx/>
                            <a:uFillTx/>
                            <a:latin typeface="Cambria Math" panose="02040503050406030204" pitchFamily="18" charset="0"/>
                          </a:rPr>
                        </m:ctrlPr>
                      </m:sPrePr>
                      <m:sub>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𝟓𝟔</m:t>
                        </m:r>
                      </m:sub>
                      <m:sup>
                        <m:r>
                          <a:rPr kumimoji="0" lang="de-DE" sz="2600" b="1" i="0" u="none" strike="noStrike" kern="1200" cap="none" spc="0" normalizeH="0" baseline="0" noProof="0">
                            <a:ln>
                              <a:noFill/>
                            </a:ln>
                            <a:solidFill>
                              <a:srgbClr val="00305E"/>
                            </a:solidFill>
                            <a:effectLst/>
                            <a:uLnTx/>
                            <a:uFillTx/>
                            <a:latin typeface="Cambria Math" panose="02040503050406030204" pitchFamily="18" charset="0"/>
                          </a:rPr>
                          <m:t>𝟏</m:t>
                        </m:r>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𝟑𝟗</m:t>
                        </m:r>
                      </m:sup>
                      <m: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𝐁𝐚</m:t>
                        </m:r>
                      </m:e>
                    </m:sPre>
                    <m:r>
                      <a:rPr kumimoji="0" lang="de-DE" sz="26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𝟑</m:t>
                        </m:r>
                        <m:r>
                          <a:rPr lang="de-DE" sz="2600" b="1" i="0">
                            <a:solidFill>
                              <a:srgbClr val="00305E"/>
                            </a:solidFill>
                            <a:latin typeface="Cambria Math" panose="02040503050406030204" pitchFamily="18" charset="0"/>
                          </a:rPr>
                          <m:t>𝟔</m:t>
                        </m:r>
                      </m:sub>
                      <m:sup>
                        <m:r>
                          <a:rPr lang="de-DE" sz="2600" b="1" i="0">
                            <a:solidFill>
                              <a:srgbClr val="00305E"/>
                            </a:solidFill>
                            <a:latin typeface="Cambria Math" panose="02040503050406030204" pitchFamily="18" charset="0"/>
                          </a:rPr>
                          <m:t>𝟗</m:t>
                        </m:r>
                        <m:r>
                          <a:rPr lang="de-DE" sz="2600" b="1" i="0" smtClean="0">
                            <a:solidFill>
                              <a:srgbClr val="00305E"/>
                            </a:solidFill>
                            <a:latin typeface="Cambria Math" panose="02040503050406030204" pitchFamily="18" charset="0"/>
                          </a:rPr>
                          <m:t>𝟓</m:t>
                        </m:r>
                      </m:sup>
                      <m:e>
                        <m:r>
                          <a:rPr lang="de-DE" sz="2600" b="1" i="0" smtClean="0">
                            <a:solidFill>
                              <a:srgbClr val="00305E"/>
                            </a:solidFill>
                            <a:latin typeface="Cambria Math" panose="02040503050406030204" pitchFamily="18" charset="0"/>
                          </a:rPr>
                          <m:t>𝐊𝐫</m:t>
                        </m:r>
                      </m:e>
                    </m:sPre>
                    <m:r>
                      <a:rPr lang="de-DE" sz="2600" b="1" i="0" smtClean="0">
                        <a:solidFill>
                          <a:srgbClr val="00305E"/>
                        </a:solidFill>
                        <a:latin typeface="Cambria Math" panose="02040503050406030204" pitchFamily="18" charset="0"/>
                      </a:rPr>
                      <m:t>+</m:t>
                    </m:r>
                    <m:sPre>
                      <m:sPrePr>
                        <m:ctrlPr>
                          <a:rPr lang="de-DE" sz="2600" b="1" i="1">
                            <a:solidFill>
                              <a:srgbClr val="00305E"/>
                            </a:solidFill>
                            <a:latin typeface="Cambria Math" panose="02040503050406030204" pitchFamily="18" charset="0"/>
                          </a:rPr>
                        </m:ctrlPr>
                      </m:sPrePr>
                      <m:sub>
                        <m:r>
                          <a:rPr lang="de-DE" sz="2600" b="1" i="0" smtClean="0">
                            <a:solidFill>
                              <a:srgbClr val="00305E"/>
                            </a:solidFill>
                            <a:latin typeface="Cambria Math" panose="02040503050406030204" pitchFamily="18" charset="0"/>
                          </a:rPr>
                          <m:t>𝟎</m:t>
                        </m:r>
                      </m:sub>
                      <m:sup>
                        <m:r>
                          <a:rPr lang="de-DE" sz="2600" b="1" i="0" smtClean="0">
                            <a:solidFill>
                              <a:srgbClr val="00305E"/>
                            </a:solidFill>
                            <a:latin typeface="Cambria Math" panose="02040503050406030204" pitchFamily="18" charset="0"/>
                          </a:rPr>
                          <m:t>𝟏</m:t>
                        </m:r>
                      </m:sup>
                      <m:e>
                        <m:r>
                          <a:rPr lang="de-DE" sz="2600" b="1" i="0" smtClean="0">
                            <a:solidFill>
                              <a:srgbClr val="00305E"/>
                            </a:solidFill>
                            <a:latin typeface="Cambria Math" panose="02040503050406030204" pitchFamily="18" charset="0"/>
                          </a:rPr>
                          <m:t>𝐧</m:t>
                        </m:r>
                      </m:e>
                    </m:sPre>
                    <m:r>
                      <a:rPr lang="de-DE" sz="2600" b="1" i="0" smtClean="0">
                        <a:solidFill>
                          <a:srgbClr val="00305E"/>
                        </a:solidFill>
                        <a:latin typeface="Cambria Math" panose="02040503050406030204" pitchFamily="18" charset="0"/>
                      </a:rPr>
                      <m:t>+</m:t>
                    </m:r>
                  </m:oMath>
                </a14:m>
                <a:r>
                  <a:rPr lang="de-DE" sz="2600" b="1" dirty="0">
                    <a:solidFill>
                      <a:srgbClr val="00305E"/>
                    </a:solidFill>
                  </a:rPr>
                  <a:t> </a:t>
                </a:r>
                <a14:m>
                  <m:oMath xmlns:m="http://schemas.openxmlformats.org/officeDocument/2006/math">
                    <m:sPre>
                      <m:sPrePr>
                        <m:ctrlPr>
                          <a:rPr lang="de-DE" sz="2600" b="1" i="1">
                            <a:solidFill>
                              <a:srgbClr val="00305E"/>
                            </a:solidFill>
                            <a:latin typeface="Cambria Math" panose="02040503050406030204" pitchFamily="18" charset="0"/>
                          </a:rPr>
                        </m:ctrlPr>
                      </m:sPrePr>
                      <m:sub>
                        <m:r>
                          <a:rPr lang="de-DE" sz="2600" b="1" i="0">
                            <a:solidFill>
                              <a:srgbClr val="00305E"/>
                            </a:solidFill>
                            <a:latin typeface="Cambria Math" panose="02040503050406030204" pitchFamily="18" charset="0"/>
                          </a:rPr>
                          <m:t>𝟎</m:t>
                        </m:r>
                      </m:sub>
                      <m:sup>
                        <m:r>
                          <a:rPr lang="de-DE" sz="2600" b="1" i="0">
                            <a:solidFill>
                              <a:srgbClr val="00305E"/>
                            </a:solidFill>
                            <a:latin typeface="Cambria Math" panose="02040503050406030204" pitchFamily="18" charset="0"/>
                          </a:rPr>
                          <m:t>𝟏</m:t>
                        </m:r>
                      </m:sup>
                      <m:e>
                        <m:r>
                          <a:rPr lang="de-DE" sz="2600" b="1" i="0">
                            <a:solidFill>
                              <a:srgbClr val="00305E"/>
                            </a:solidFill>
                            <a:latin typeface="Cambria Math" panose="02040503050406030204" pitchFamily="18" charset="0"/>
                          </a:rPr>
                          <m:t>𝐧</m:t>
                        </m:r>
                      </m:e>
                    </m:sPre>
                  </m:oMath>
                </a14:m>
                <a:endParaRPr kumimoji="0" lang="en-US" sz="2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731855"/>
              </a:xfrm>
              <a:prstGeom prst="rect">
                <a:avLst/>
              </a:prstGeom>
              <a:blipFill>
                <a:blip r:embed="rId3"/>
                <a:stretch>
                  <a:fillRect l="-1464" t="-980"/>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415498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err="1"/>
                  <a:t>Atomkerne</a:t>
                </a:r>
                <a:r>
                  <a:rPr lang="en-US" sz="2000" dirty="0"/>
                  <a:t>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endParaRPr lang="en-US" sz="1600" i="1" dirty="0"/>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Kernspaltung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mehrere</a:t>
                </a:r>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a:p>
                <a:pPr marL="868680" lvl="1" indent="-457200">
                  <a:spcAft>
                    <a:spcPts val="600"/>
                  </a:spcAft>
                  <a:buFont typeface="+mj-lt"/>
                  <a:buAutoNum type="arabicPeriod"/>
                  <a:defRPr/>
                </a:pPr>
                <a:r>
                  <a:rPr lang="en-US" sz="2400" b="1" dirty="0" err="1"/>
                  <a:t>Kernumwandlung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𝛃</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𝐞</m:t>
                        </m:r>
                      </m:e>
                      <m: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𝛎</m:t>
                    </m:r>
                  </m:oMath>
                </a14:m>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4154984"/>
              </a:xfrm>
              <a:prstGeom prst="rect">
                <a:avLst/>
              </a:prstGeom>
              <a:blipFill>
                <a:blip r:embed="rId3"/>
                <a:stretch>
                  <a:fillRect l="-1509" t="-880"/>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Was ist Nukleare Astrophysik?</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untersucht den Ursprung der chemischen Elemente.</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Die </a:t>
            </a:r>
            <a:r>
              <a:rPr lang="en-US" sz="2000" b="1" i="1" dirty="0" err="1">
                <a:solidFill>
                  <a:schemeClr val="tx1"/>
                </a:solidFill>
              </a:rPr>
              <a:t>Nukleare</a:t>
            </a:r>
            <a:r>
              <a:rPr lang="en-US" sz="2000" b="1" i="1" dirty="0">
                <a:solidFill>
                  <a:schemeClr val="tx1"/>
                </a:solidFill>
              </a:rPr>
              <a:t> </a:t>
            </a:r>
            <a:r>
              <a:rPr lang="en-US" sz="2000" b="1" i="1" dirty="0" err="1">
                <a:solidFill>
                  <a:schemeClr val="tx1"/>
                </a:solidFill>
              </a:rPr>
              <a:t>Astrophysik</a:t>
            </a:r>
            <a:r>
              <a:rPr lang="en-US" sz="2000" b="1" i="1" dirty="0">
                <a:solidFill>
                  <a:schemeClr val="tx1"/>
                </a:solidFill>
              </a:rPr>
              <a:t> wirft einen tiefen Blick ins Universum, um diese Frage zu beantworten.</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Orionnebel</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418056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Atomkerne </a:t>
                </a:r>
                <a:r>
                  <a:rPr lang="en-US" sz="2000" dirty="0" err="1"/>
                  <a:t>tendieren</a:t>
                </a:r>
                <a:r>
                  <a:rPr lang="en-US" sz="2000" dirty="0"/>
                  <a:t> </a:t>
                </a:r>
                <a:r>
                  <a:rPr lang="en-US" sz="2000" dirty="0" err="1"/>
                  <a:t>zu</a:t>
                </a:r>
                <a:r>
                  <a:rPr lang="en-US" sz="2000" dirty="0"/>
                  <a:t> </a:t>
                </a:r>
                <a:r>
                  <a:rPr lang="en-US" sz="2000" dirty="0" err="1"/>
                  <a:t>einem</a:t>
                </a:r>
                <a:r>
                  <a:rPr lang="en-US" sz="2000" dirty="0"/>
                  <a:t> </a:t>
                </a:r>
                <a:r>
                  <a:rPr lang="en-US" sz="2000" dirty="0" err="1"/>
                  <a:t>stabilen</a:t>
                </a:r>
                <a:r>
                  <a:rPr lang="en-US" sz="2000" dirty="0"/>
                  <a:t> </a:t>
                </a:r>
                <a:r>
                  <a:rPr lang="en-US" sz="2000" dirty="0" err="1"/>
                  <a:t>Grundzustand</a:t>
                </a:r>
                <a:endParaRPr lang="en-US" sz="2000" dirty="0"/>
              </a:p>
              <a:p>
                <a:pPr marL="285750" indent="-285750">
                  <a:spcAft>
                    <a:spcPts val="600"/>
                  </a:spcAft>
                  <a:buFont typeface="Arial" panose="020B0604020202020204" pitchFamily="34" charset="0"/>
                  <a:buChar char="•"/>
                </a:pPr>
                <a:r>
                  <a:rPr lang="en-US" sz="2000" dirty="0" err="1"/>
                  <a:t>Durch</a:t>
                </a:r>
                <a:r>
                  <a:rPr lang="en-US" sz="2000" dirty="0"/>
                  <a:t> </a:t>
                </a:r>
                <a:r>
                  <a:rPr lang="en-US" sz="2000" dirty="0" err="1"/>
                  <a:t>unterschiedliche</a:t>
                </a:r>
                <a:r>
                  <a:rPr lang="en-US" sz="2000" dirty="0"/>
                  <a:t> </a:t>
                </a:r>
                <a:r>
                  <a:rPr lang="en-US" sz="2000" dirty="0" err="1"/>
                  <a:t>Kernreaktionen</a:t>
                </a:r>
                <a:r>
                  <a:rPr lang="en-US" sz="2000" dirty="0"/>
                  <a:t> </a:t>
                </a:r>
                <a:r>
                  <a:rPr lang="en-US" sz="2000" dirty="0" err="1"/>
                  <a:t>können</a:t>
                </a:r>
                <a:r>
                  <a:rPr lang="en-US" sz="2000" dirty="0"/>
                  <a:t> </a:t>
                </a:r>
                <a:r>
                  <a:rPr lang="en-US" sz="2000" dirty="0" err="1"/>
                  <a:t>Atomkerne</a:t>
                </a:r>
                <a:r>
                  <a:rPr lang="en-US" sz="2000" dirty="0"/>
                  <a:t> </a:t>
                </a:r>
                <a:r>
                  <a:rPr lang="en-US" sz="2000" dirty="0" err="1"/>
                  <a:t>stabilere</a:t>
                </a:r>
                <a:r>
                  <a:rPr lang="en-US" sz="2000" dirty="0"/>
                  <a:t> </a:t>
                </a:r>
                <a:r>
                  <a:rPr lang="en-US" sz="2000" dirty="0" err="1"/>
                  <a:t>Zustände</a:t>
                </a:r>
                <a:r>
                  <a:rPr lang="en-US" sz="2000" dirty="0"/>
                  <a:t> </a:t>
                </a:r>
                <a:r>
                  <a:rPr lang="en-US" sz="2000" dirty="0" err="1"/>
                  <a:t>erreichen</a:t>
                </a:r>
                <a:endParaRPr lang="en-US" sz="2000" dirty="0"/>
              </a:p>
              <a:p>
                <a:pPr marL="285750" indent="-285750">
                  <a:spcAft>
                    <a:spcPts val="600"/>
                  </a:spcAft>
                  <a:buFont typeface="Arial" panose="020B0604020202020204" pitchFamily="34" charset="0"/>
                  <a:buChar char="•"/>
                </a:pPr>
                <a:r>
                  <a:rPr lang="en-US" sz="2400" dirty="0"/>
                  <a:t>Man </a:t>
                </a:r>
                <a:r>
                  <a:rPr lang="en-US" sz="2400" dirty="0" err="1"/>
                  <a:t>unterscheidet</a:t>
                </a:r>
                <a:r>
                  <a:rPr lang="en-US" sz="2400" dirty="0"/>
                  <a:t>:</a:t>
                </a:r>
              </a:p>
              <a:p>
                <a:pPr marL="868680" lvl="1" indent="-457200">
                  <a:spcAft>
                    <a:spcPts val="600"/>
                  </a:spcAft>
                  <a:buFont typeface="+mj-lt"/>
                  <a:buAutoNum type="arabicPeriod"/>
                </a:pPr>
                <a:r>
                  <a:rPr lang="en-US" sz="2400" b="1" dirty="0" err="1"/>
                  <a:t>Kernfusion</a:t>
                </a:r>
                <a:r>
                  <a:rPr lang="en-US" sz="2400" dirty="0"/>
                  <a:t> </a:t>
                </a:r>
                <a:r>
                  <a:rPr lang="en-US" sz="1600" i="1" dirty="0" err="1"/>
                  <a:t>aus</a:t>
                </a:r>
                <a:r>
                  <a:rPr lang="en-US" sz="1600" i="1" dirty="0"/>
                  <a:t> </a:t>
                </a:r>
                <a:r>
                  <a:rPr lang="en-US" sz="1600" i="1" dirty="0" err="1"/>
                  <a:t>zwei</a:t>
                </a:r>
                <a:r>
                  <a:rPr lang="en-US" sz="1600" i="1" dirty="0"/>
                  <a:t> </a:t>
                </a:r>
                <a:r>
                  <a:rPr lang="en-US" sz="1600" i="1" dirty="0" err="1"/>
                  <a:t>mach</a:t>
                </a:r>
                <a:r>
                  <a:rPr lang="en-US" sz="1600" i="1" dirty="0"/>
                  <a:t> </a:t>
                </a:r>
                <a:r>
                  <a:rPr lang="en-US" sz="1600" i="1" dirty="0" err="1"/>
                  <a:t>eins</a:t>
                </a:r>
                <a:endParaRPr lang="en-US" sz="1600" i="1" dirty="0"/>
              </a:p>
              <a:p>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Kernspaltung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mehrere</a:t>
                </a:r>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a:p>
                <a:pPr marL="868680" lvl="1" indent="-457200">
                  <a:spcAft>
                    <a:spcPts val="600"/>
                  </a:spcAft>
                  <a:buFont typeface="+mj-lt"/>
                  <a:buAutoNum type="arabicPeriod"/>
                  <a:defRPr/>
                </a:pPr>
                <a:r>
                  <a:rPr lang="en-US" sz="2400" b="1" dirty="0" err="1"/>
                  <a:t>Kernumwandlung</a:t>
                </a:r>
                <a:r>
                  <a:rPr lang="en-US" sz="2400" dirty="0"/>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aus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mach</a:t>
                </a:r>
                <a:r>
                  <a:rPr kumimoji="0" lang="en-US" sz="1600" b="0" i="1" u="none" strike="noStrike" kern="1200" cap="none" spc="0" normalizeH="0" baseline="0" noProof="0" dirty="0">
                    <a:ln>
                      <a:noFill/>
                    </a:ln>
                    <a:solidFill>
                      <a:srgbClr val="00305E"/>
                    </a:solidFill>
                    <a:effectLst/>
                    <a:uLnTx/>
                    <a:uFillTx/>
                    <a:latin typeface="Open Sans"/>
                    <a:ea typeface="+mn-ea"/>
                    <a:cs typeface="+mn-cs"/>
                  </a:rPr>
                  <a:t>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eins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 xmlns:m="http://schemas.openxmlformats.org/officeDocument/2006/math">
                    <m:sSup>
                      <m:sSupPr>
                        <m:ctrlPr>
                          <a:rPr lang="de-DE" sz="2400" b="1" i="1">
                            <a:solidFill>
                              <a:srgbClr val="00305E"/>
                            </a:solidFill>
                            <a:latin typeface="Cambria Math" panose="02040503050406030204" pitchFamily="18" charset="0"/>
                          </a:rPr>
                        </m:ctrlPr>
                      </m:sSupPr>
                      <m:e>
                        <m:r>
                          <a:rPr lang="de-DE" sz="2400" b="1">
                            <a:solidFill>
                              <a:srgbClr val="00305E"/>
                            </a:solidFill>
                            <a:latin typeface="Cambria Math" panose="02040503050406030204" pitchFamily="18" charset="0"/>
                          </a:rPr>
                          <m:t>𝛃</m:t>
                        </m:r>
                      </m:e>
                      <m:sup>
                        <m:r>
                          <a:rPr lang="de-DE" sz="2400" b="1">
                            <a:solidFill>
                              <a:srgbClr val="00305E"/>
                            </a:solidFill>
                            <a:latin typeface="Cambria Math" panose="02040503050406030204" pitchFamily="18" charset="0"/>
                          </a:rPr>
                          <m:t>−</m:t>
                        </m:r>
                      </m:sup>
                    </m:sSup>
                    <m:r>
                      <a:rPr lang="de-DE" sz="2400" b="1">
                        <a:solidFill>
                          <a:srgbClr val="00305E"/>
                        </a:solidFill>
                        <a:latin typeface="Cambria Math" panose="02040503050406030204" pitchFamily="18" charset="0"/>
                      </a:rPr>
                      <m:t>: </m:t>
                    </m:r>
                    <m:sPre>
                      <m:sPrePr>
                        <m:ctrlPr>
                          <a:rPr lang="de-DE" sz="2400" b="1" i="1">
                            <a:solidFill>
                              <a:srgbClr val="00305E"/>
                            </a:solidFill>
                            <a:latin typeface="Cambria Math" panose="02040503050406030204" pitchFamily="18" charset="0"/>
                          </a:rPr>
                        </m:ctrlPr>
                      </m:sPrePr>
                      <m:sub>
                        <m:r>
                          <a:rPr lang="de-DE" sz="2400" b="1" i="0" smtClean="0">
                            <a:solidFill>
                              <a:srgbClr val="00305E"/>
                            </a:solidFill>
                            <a:latin typeface="Cambria Math" panose="02040503050406030204" pitchFamily="18" charset="0"/>
                          </a:rPr>
                          <m:t>𝟔</m:t>
                        </m:r>
                      </m:sub>
                      <m:sup>
                        <m:r>
                          <a:rPr lang="de-DE" sz="2400" b="1" i="0">
                            <a:solidFill>
                              <a:srgbClr val="00305E"/>
                            </a:solidFill>
                            <a:latin typeface="Cambria Math" panose="02040503050406030204" pitchFamily="18" charset="0"/>
                          </a:rPr>
                          <m:t>𝟏</m:t>
                        </m:r>
                        <m:r>
                          <a:rPr lang="de-DE" sz="2400" b="1" i="0" smtClean="0">
                            <a:solidFill>
                              <a:srgbClr val="00305E"/>
                            </a:solidFill>
                            <a:latin typeface="Cambria Math" panose="02040503050406030204" pitchFamily="18" charset="0"/>
                          </a:rPr>
                          <m:t>𝟒</m:t>
                        </m:r>
                      </m:sup>
                      <m:e>
                        <m:r>
                          <a:rPr lang="de-DE" sz="2400" b="1" i="0" smtClean="0">
                            <a:solidFill>
                              <a:srgbClr val="00305E"/>
                            </a:solidFill>
                            <a:latin typeface="Cambria Math" panose="02040503050406030204" pitchFamily="18" charset="0"/>
                          </a:rPr>
                          <m:t>𝐂</m:t>
                        </m:r>
                      </m:e>
                    </m:sPre>
                    <m:r>
                      <a:rPr lang="de-DE" sz="2400" b="1" i="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0" smtClean="0">
                            <a:solidFill>
                              <a:srgbClr val="00305E"/>
                            </a:solidFill>
                            <a:latin typeface="Cambria Math" panose="02040503050406030204" pitchFamily="18" charset="0"/>
                          </a:rPr>
                          <m:t>𝟕</m:t>
                        </m:r>
                      </m:sub>
                      <m:sup>
                        <m:r>
                          <a:rPr lang="de-DE" sz="2400" b="1" i="0" smtClean="0">
                            <a:solidFill>
                              <a:srgbClr val="00305E"/>
                            </a:solidFill>
                            <a:latin typeface="Cambria Math" panose="02040503050406030204" pitchFamily="18" charset="0"/>
                          </a:rPr>
                          <m:t>𝟏𝟒</m:t>
                        </m:r>
                      </m:sup>
                      <m:e>
                        <m:r>
                          <a:rPr lang="de-DE" sz="2400" b="1" i="0" smtClean="0">
                            <a:solidFill>
                              <a:srgbClr val="00305E"/>
                            </a:solidFill>
                            <a:latin typeface="Cambria Math" panose="02040503050406030204" pitchFamily="18" charset="0"/>
                          </a:rPr>
                          <m:t>𝐍</m:t>
                        </m:r>
                      </m:e>
                    </m:sPre>
                    <m:r>
                      <a:rPr lang="de-DE" sz="2400" b="1" i="0">
                        <a:solidFill>
                          <a:srgbClr val="00305E"/>
                        </a:solidFill>
                        <a:latin typeface="Cambria Math" panose="02040503050406030204" pitchFamily="18" charset="0"/>
                      </a:rPr>
                      <m:t>+</m:t>
                    </m:r>
                    <m:sSup>
                      <m:sSupPr>
                        <m:ctrlPr>
                          <a:rPr lang="de-DE" sz="2400" b="1" i="1">
                            <a:solidFill>
                              <a:srgbClr val="00305E"/>
                            </a:solidFill>
                            <a:latin typeface="Cambria Math" panose="02040503050406030204" pitchFamily="18" charset="0"/>
                          </a:rPr>
                        </m:ctrlPr>
                      </m:sSupPr>
                      <m:e>
                        <m:r>
                          <a:rPr lang="de-DE" sz="2400" b="1" i="0">
                            <a:solidFill>
                              <a:srgbClr val="00305E"/>
                            </a:solidFill>
                            <a:latin typeface="Cambria Math" panose="02040503050406030204" pitchFamily="18" charset="0"/>
                          </a:rPr>
                          <m:t>𝐞</m:t>
                        </m:r>
                      </m:e>
                      <m:sup>
                        <m:r>
                          <a:rPr lang="de-DE" sz="2400" b="1" i="0" smtClean="0">
                            <a:solidFill>
                              <a:srgbClr val="00305E"/>
                            </a:solidFill>
                            <a:latin typeface="Cambria Math" panose="02040503050406030204" pitchFamily="18" charset="0"/>
                          </a:rPr>
                          <m:t>−</m:t>
                        </m:r>
                      </m:sup>
                    </m:sSup>
                    <m:r>
                      <a:rPr lang="de-DE" sz="2400" b="1" i="0">
                        <a:solidFill>
                          <a:srgbClr val="00305E"/>
                        </a:solidFill>
                        <a:latin typeface="Cambria Math" panose="02040503050406030204" pitchFamily="18" charset="0"/>
                      </a:rPr>
                      <m:t>+</m:t>
                    </m:r>
                    <m:r>
                      <a:rPr lang="de-DE" sz="2400" b="1" i="0">
                        <a:solidFill>
                          <a:srgbClr val="00305E"/>
                        </a:solidFill>
                        <a:latin typeface="Cambria Math" panose="02040503050406030204" pitchFamily="18" charset="0"/>
                      </a:rPr>
                      <m:t>𝛎</m:t>
                    </m:r>
                  </m:oMath>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4180568"/>
              </a:xfrm>
              <a:prstGeom prst="rect">
                <a:avLst/>
              </a:prstGeom>
              <a:blipFill>
                <a:blip r:embed="rId3"/>
                <a:stretch>
                  <a:fillRect l="-1509" t="-875"/>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Das Primordiale Puzzle</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Reakonstruiert</a:t>
              </a:r>
              <a:r>
                <a:rPr lang="en-US" sz="2800" dirty="0">
                  <a:solidFill>
                    <a:schemeClr val="tx1"/>
                  </a:solidFill>
                </a:rPr>
                <a:t> das </a:t>
              </a:r>
              <a:r>
                <a:rPr lang="en-US" sz="2800" dirty="0" err="1">
                  <a:solidFill>
                    <a:schemeClr val="tx1"/>
                  </a:solidFill>
                </a:rPr>
                <a:t>Reaktionsnetzwerk</a:t>
              </a:r>
              <a:r>
                <a:rPr lang="en-US" sz="2800" dirty="0">
                  <a:solidFill>
                    <a:schemeClr val="tx1"/>
                  </a:solidFill>
                </a:rPr>
                <a:t> der </a:t>
              </a:r>
              <a:r>
                <a:rPr lang="en-US" sz="2800" b="1" dirty="0" err="1">
                  <a:solidFill>
                    <a:schemeClr val="tx1"/>
                  </a:solidFill>
                </a:rPr>
                <a:t>primordialen</a:t>
              </a:r>
              <a:r>
                <a:rPr lang="en-US" sz="2800" b="1" dirty="0">
                  <a:solidFill>
                    <a:schemeClr val="tx1"/>
                  </a:solidFill>
                </a:rPr>
                <a:t> </a:t>
              </a:r>
              <a:r>
                <a:rPr lang="en-US" sz="2800" b="1" dirty="0" err="1">
                  <a:solidFill>
                    <a:schemeClr val="tx1"/>
                  </a:solidFill>
                </a:rPr>
                <a:t>Nukleosynthese</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Kernreaktionen</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a:pPr>
                  <a:spcAft>
                    <a:spcPts val="600"/>
                  </a:spcAft>
                </a:pPr>
                <a:r>
                  <a:rPr lang="en-US" sz="2000" dirty="0"/>
                  <a:t>Reaktionsgleichung </a:t>
                </a:r>
                <a:r>
                  <a:rPr lang="en-US" sz="2000" dirty="0" err="1"/>
                  <a:t>vollständig</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Para xmlns:m="http://schemas.openxmlformats.org/officeDocument/2006/math">
                    <m:oMathParaPr>
                      <m:jc m:val="left"/>
                    </m:oMathParaPr>
                    <m:oMath xmlns:m="http://schemas.openxmlformats.org/officeDocument/2006/math">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𝟐</m:t>
                          </m:r>
                        </m:sup>
                        <m:e>
                          <m:sSub>
                            <m:sSubPr>
                              <m:ctrlPr>
                                <a:rPr lang="de-DE" sz="2400" b="1" i="1" smtClean="0">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i="0" smtClean="0">
                                  <a:solidFill>
                                    <a:srgbClr val="00305E"/>
                                  </a:solidFill>
                                  <a:latin typeface="Cambria Math" panose="02040503050406030204" pitchFamily="18" charset="0"/>
                                </a:rPr>
                                <m:t>𝟏</m:t>
                              </m:r>
                            </m:sub>
                          </m:sSub>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a:solidFill>
                                <a:srgbClr val="00305E"/>
                              </a:solidFill>
                              <a:latin typeface="Cambria Math" panose="02040503050406030204" pitchFamily="18" charset="0"/>
                            </a:rPr>
                            <m:t>𝟏</m:t>
                          </m:r>
                        </m:sub>
                        <m:sup>
                          <m:r>
                            <a:rPr lang="de-DE" sz="2400" b="1">
                              <a:solidFill>
                                <a:srgbClr val="00305E"/>
                              </a:solidFill>
                              <a:latin typeface="Cambria Math" panose="02040503050406030204" pitchFamily="18" charset="0"/>
                            </a:rPr>
                            <m:t>𝟏</m:t>
                          </m:r>
                        </m:sup>
                        <m:e>
                          <m:sSub>
                            <m:sSubPr>
                              <m:ctrlPr>
                                <a:rPr lang="de-DE" sz="2400" b="1" i="1" smtClean="0">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𝐇</m:t>
                              </m:r>
                            </m:e>
                            <m:sub>
                              <m:r>
                                <a:rPr lang="de-DE" sz="2400" b="1" i="0" smtClean="0">
                                  <a:solidFill>
                                    <a:srgbClr val="00305E"/>
                                  </a:solidFill>
                                  <a:latin typeface="Cambria Math" panose="02040503050406030204" pitchFamily="18" charset="0"/>
                                </a:rPr>
                                <m:t>𝟎</m:t>
                              </m:r>
                            </m:sub>
                          </m:sSub>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r>
                            <a:rPr lang="de-DE" sz="2400" b="1" i="1">
                              <a:solidFill>
                                <a:srgbClr val="00305E"/>
                              </a:solidFill>
                              <a:latin typeface="Cambria Math" panose="02040503050406030204" pitchFamily="18" charset="0"/>
                            </a:rPr>
                            <m:t>𝟐</m:t>
                          </m:r>
                        </m:sub>
                        <m:sup>
                          <m:r>
                            <a:rPr lang="de-DE" sz="2400" b="1" i="1">
                              <a:solidFill>
                                <a:srgbClr val="00305E"/>
                              </a:solidFill>
                              <a:latin typeface="Cambria Math" panose="02040503050406030204" pitchFamily="18" charset="0"/>
                            </a:rPr>
                            <m:t>𝟑</m:t>
                          </m:r>
                        </m:sup>
                        <m:e>
                          <m:r>
                            <a:rPr lang="de-DE" sz="2400" b="1">
                              <a:solidFill>
                                <a:srgbClr val="00305E"/>
                              </a:solidFill>
                              <a:latin typeface="Cambria Math" panose="02040503050406030204" pitchFamily="18" charset="0"/>
                            </a:rPr>
                            <m:t>𝐇</m:t>
                          </m:r>
                          <m:sSub>
                            <m:sSubPr>
                              <m:ctrlPr>
                                <a:rPr lang="de-DE" sz="2400" b="1" i="1" smtClean="0">
                                  <a:solidFill>
                                    <a:srgbClr val="00305E"/>
                                  </a:solidFill>
                                  <a:latin typeface="Cambria Math" panose="02040503050406030204" pitchFamily="18" charset="0"/>
                                </a:rPr>
                              </m:ctrlPr>
                            </m:sSubPr>
                            <m:e>
                              <m:r>
                                <a:rPr lang="de-DE" sz="2400" b="1">
                                  <a:solidFill>
                                    <a:srgbClr val="00305E"/>
                                  </a:solidFill>
                                  <a:latin typeface="Cambria Math" panose="02040503050406030204" pitchFamily="18" charset="0"/>
                                </a:rPr>
                                <m:t>𝐞</m:t>
                              </m:r>
                            </m:e>
                            <m:sub>
                              <m:r>
                                <a:rPr lang="de-DE" sz="2400" b="1" i="0" smtClean="0">
                                  <a:solidFill>
                                    <a:srgbClr val="00305E"/>
                                  </a:solidFill>
                                  <a:latin typeface="Cambria Math" panose="02040503050406030204" pitchFamily="18" charset="0"/>
                                </a:rPr>
                                <m:t>𝟏</m:t>
                              </m:r>
                            </m:sub>
                          </m:sSub>
                          <m:r>
                            <a:rPr lang="de-DE" sz="2400" b="1" i="1">
                              <a:solidFill>
                                <a:srgbClr val="00305E"/>
                              </a:solidFill>
                              <a:latin typeface="Cambria Math" panose="02040503050406030204" pitchFamily="18" charset="0"/>
                            </a:rPr>
                            <m:t>+</m:t>
                          </m:r>
                        </m:e>
                      </m:sPre>
                      <m:r>
                        <a:rPr lang="de-DE" sz="2400" b="1" i="1">
                          <a:solidFill>
                            <a:srgbClr val="00305E"/>
                          </a:solidFill>
                          <a:latin typeface="Cambria Math" panose="02040503050406030204" pitchFamily="18" charset="0"/>
                          <a:sym typeface="Symbol" panose="05050102010706020507" pitchFamily="18" charset="2"/>
                        </a:rPr>
                        <m:t></m:t>
                      </m:r>
                    </m:oMath>
                  </m:oMathPara>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a:pPr>
                  <a:spcAft>
                    <a:spcPts val="600"/>
                  </a:spcAft>
                </a:pPr>
                <a:r>
                  <a:rPr lang="en-US" sz="2000" dirty="0" err="1"/>
                  <a:t>Reaktionsgleichung</a:t>
                </a:r>
                <a:r>
                  <a:rPr lang="en-US" sz="2000" dirty="0"/>
                  <a:t> </a:t>
                </a:r>
                <a:r>
                  <a:rPr lang="en-US" sz="2000" dirty="0" err="1"/>
                  <a:t>einfach</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Para xmlns:m="http://schemas.openxmlformats.org/officeDocument/2006/math">
                    <m:oMathParaPr>
                      <m:jc m:val="left"/>
                    </m:oMathParaPr>
                    <m:oMath xmlns:m="http://schemas.openxmlformats.org/officeDocument/2006/math">
                      <m:sPre>
                        <m:sPrePr>
                          <m:ctrlPr>
                            <a:rPr lang="de-DE" sz="2400" b="1" i="1">
                              <a:solidFill>
                                <a:srgbClr val="00305E"/>
                              </a:solidFill>
                              <a:latin typeface="Cambria Math" panose="02040503050406030204" pitchFamily="18" charset="0"/>
                            </a:rPr>
                          </m:ctrlPr>
                        </m:sPrePr>
                        <m:sub/>
                        <m:sup>
                          <m:r>
                            <a:rPr lang="de-DE" sz="2400" b="1">
                              <a:solidFill>
                                <a:srgbClr val="00305E"/>
                              </a:solidFill>
                              <a:latin typeface="Cambria Math" panose="02040503050406030204" pitchFamily="18" charset="0"/>
                            </a:rPr>
                            <m:t>𝟐</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a:solidFill>
                                <a:srgbClr val="00305E"/>
                              </a:solidFill>
                              <a:latin typeface="Cambria Math" panose="02040503050406030204" pitchFamily="18" charset="0"/>
                            </a:rPr>
                            <m:t>𝟏</m:t>
                          </m:r>
                        </m:sup>
                        <m:e>
                          <m:r>
                            <a:rPr lang="de-DE" sz="2400" b="1">
                              <a:solidFill>
                                <a:srgbClr val="00305E"/>
                              </a:solidFill>
                              <a:latin typeface="Cambria Math" panose="02040503050406030204" pitchFamily="18" charset="0"/>
                            </a:rPr>
                            <m:t>𝐇</m:t>
                          </m:r>
                        </m:e>
                      </m:sPre>
                      <m:r>
                        <a:rPr lang="de-DE" sz="2400" b="1">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i="1">
                              <a:solidFill>
                                <a:srgbClr val="00305E"/>
                              </a:solidFill>
                              <a:latin typeface="Cambria Math" panose="02040503050406030204" pitchFamily="18" charset="0"/>
                            </a:rPr>
                            <m:t>𝟑</m:t>
                          </m:r>
                        </m:sup>
                        <m:e>
                          <m:r>
                            <a:rPr lang="de-DE" sz="2400" b="1">
                              <a:solidFill>
                                <a:srgbClr val="00305E"/>
                              </a:solidFill>
                              <a:latin typeface="Cambria Math" panose="02040503050406030204" pitchFamily="18" charset="0"/>
                            </a:rPr>
                            <m:t>𝐇𝐞</m:t>
                          </m:r>
                          <m:r>
                            <a:rPr lang="de-DE" sz="2400" b="1" i="1">
                              <a:solidFill>
                                <a:srgbClr val="00305E"/>
                              </a:solidFill>
                              <a:latin typeface="Cambria Math" panose="02040503050406030204" pitchFamily="18" charset="0"/>
                            </a:rPr>
                            <m:t>+</m:t>
                          </m:r>
                        </m:e>
                      </m:sPre>
                      <m:r>
                        <a:rPr lang="de-DE" sz="2400" b="1" i="1">
                          <a:solidFill>
                            <a:srgbClr val="00305E"/>
                          </a:solidFill>
                          <a:latin typeface="Cambria Math" panose="02040503050406030204" pitchFamily="18" charset="0"/>
                          <a:sym typeface="Symbol" panose="05050102010706020507" pitchFamily="18" charset="2"/>
                        </a:rPr>
                        <m:t></m:t>
                      </m:r>
                    </m:oMath>
                  </m:oMathPara>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a:pPr>
                  <a:spcAft>
                    <a:spcPts val="600"/>
                  </a:spcAft>
                </a:pPr>
                <a:r>
                  <a:rPr lang="en-US" sz="2000" dirty="0"/>
                  <a:t>Kurzschreibweise:</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m:oMathPara xmlns:m="http://schemas.openxmlformats.org/officeDocument/2006/math">
                    <m:oMathParaPr>
                      <m:jc m:val="left"/>
                    </m:oMathParaPr>
                    <m:oMath xmlns:m="http://schemas.openxmlformats.org/officeDocument/2006/math">
                      <m:sPre>
                        <m:sPrePr>
                          <m:ctrlPr>
                            <a:rPr lang="de-DE" sz="2400" b="1" i="1">
                              <a:solidFill>
                                <a:srgbClr val="00305E"/>
                              </a:solidFill>
                              <a:latin typeface="Cambria Math" panose="02040503050406030204" pitchFamily="18" charset="0"/>
                            </a:rPr>
                          </m:ctrlPr>
                        </m:sPrePr>
                        <m:sub/>
                        <m:sup>
                          <m:r>
                            <a:rPr lang="de-DE" sz="2400" b="1" i="0">
                              <a:solidFill>
                                <a:srgbClr val="00305E"/>
                              </a:solidFill>
                              <a:latin typeface="Cambria Math" panose="02040503050406030204" pitchFamily="18" charset="0"/>
                            </a:rPr>
                            <m:t>𝟐</m:t>
                          </m:r>
                        </m:sup>
                        <m:e>
                          <m:r>
                            <a:rPr lang="de-DE" sz="2400" b="1" i="0">
                              <a:solidFill>
                                <a:srgbClr val="00305E"/>
                              </a:solidFill>
                              <a:latin typeface="Cambria Math" panose="02040503050406030204" pitchFamily="18" charset="0"/>
                            </a:rPr>
                            <m:t>𝐇</m:t>
                          </m:r>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i="0">
                                  <a:solidFill>
                                    <a:srgbClr val="00305E"/>
                                  </a:solidFill>
                                  <a:latin typeface="Cambria Math" panose="02040503050406030204" pitchFamily="18" charset="0"/>
                                </a:rPr>
                                <m:t>𝟏</m:t>
                              </m:r>
                            </m:sup>
                            <m:e>
                              <m:r>
                                <a:rPr lang="de-DE" sz="2400" b="1" i="0">
                                  <a:solidFill>
                                    <a:srgbClr val="00305E"/>
                                  </a:solidFill>
                                  <a:latin typeface="Cambria Math" panose="02040503050406030204" pitchFamily="18" charset="0"/>
                                </a:rPr>
                                <m:t>𝐇</m:t>
                              </m:r>
                            </m:e>
                          </m:sPre>
                          <m:r>
                            <a:rPr lang="de-DE" sz="2400" b="1" i="0" smtClean="0">
                              <a:solidFill>
                                <a:srgbClr val="00305E"/>
                              </a:solidFill>
                              <a:latin typeface="Cambria Math" panose="02040503050406030204" pitchFamily="18" charset="0"/>
                            </a:rPr>
                            <m:t>,</m:t>
                          </m:r>
                          <m:r>
                            <a:rPr lang="de-DE" sz="2400" b="1" i="0" smtClean="0">
                              <a:solidFill>
                                <a:srgbClr val="00305E"/>
                              </a:solidFill>
                              <a:latin typeface="Cambria Math" panose="02040503050406030204" pitchFamily="18" charset="0"/>
                            </a:rPr>
                            <m:t>𝛄</m:t>
                          </m:r>
                          <m:r>
                            <a:rPr lang="de-DE" sz="2400" b="1" i="0" smtClean="0">
                              <a:solidFill>
                                <a:srgbClr val="00305E"/>
                              </a:solidFill>
                              <a:latin typeface="Cambria Math" panose="02040503050406030204" pitchFamily="18" charset="0"/>
                            </a:rPr>
                            <m:t>)</m:t>
                          </m:r>
                          <m:sPre>
                            <m:sPrePr>
                              <m:ctrlPr>
                                <a:rPr lang="de-DE" sz="2400" b="1" i="1">
                                  <a:solidFill>
                                    <a:srgbClr val="00305E"/>
                                  </a:solidFill>
                                  <a:latin typeface="Cambria Math" panose="02040503050406030204" pitchFamily="18" charset="0"/>
                                </a:rPr>
                              </m:ctrlPr>
                            </m:sPrePr>
                            <m:sub/>
                            <m:sup>
                              <m:r>
                                <a:rPr lang="de-DE" sz="2400" b="1" i="0">
                                  <a:solidFill>
                                    <a:srgbClr val="00305E"/>
                                  </a:solidFill>
                                  <a:latin typeface="Cambria Math" panose="02040503050406030204" pitchFamily="18" charset="0"/>
                                </a:rPr>
                                <m:t>𝟑</m:t>
                              </m:r>
                            </m:sup>
                            <m:e>
                              <m:r>
                                <a:rPr lang="de-DE" sz="2400" b="1" i="0">
                                  <a:solidFill>
                                    <a:srgbClr val="00305E"/>
                                  </a:solidFill>
                                  <a:latin typeface="Cambria Math" panose="02040503050406030204" pitchFamily="18" charset="0"/>
                                </a:rPr>
                                <m:t>𝐇𝐞</m:t>
                              </m:r>
                            </m:e>
                          </m:sPre>
                        </m:e>
                      </m:sPre>
                    </m:oMath>
                  </m:oMathPara>
                </a14:m>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Reaktionsgleichung</a:t>
            </a:r>
            <a:r>
              <a:rPr lang="en-US" sz="2000" dirty="0"/>
              <a:t> </a:t>
            </a:r>
            <a:r>
              <a:rPr lang="en-US" sz="2000" dirty="0" err="1"/>
              <a:t>visualisiert</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lang="de-DE" sz="1800" b="1" i="0" smtClean="0">
                          <a:solidFill>
                            <a:prstClr val="black"/>
                          </a:solidFill>
                          <a:latin typeface="Cambria Math" panose="02040503050406030204" pitchFamily="18" charset="0"/>
                        </a:rPr>
                        <m:t>(</m:t>
                      </m:r>
                      <m:sPre>
                        <m:sPrePr>
                          <m:ctrlPr>
                            <a:rPr lang="en-US" sz="1800" b="1" i="1">
                              <a:solidFill>
                                <a:srgbClr val="000000"/>
                              </a:solidFill>
                              <a:latin typeface="Cambria Math" panose="02040503050406030204" pitchFamily="18" charset="0"/>
                            </a:rPr>
                          </m:ctrlPr>
                        </m:sPrePr>
                        <m:sub/>
                        <m:sup>
                          <m:r>
                            <a:rPr lang="de-DE" sz="1800" b="1" i="0" smtClean="0">
                              <a:solidFill>
                                <a:srgbClr val="000000"/>
                              </a:solidFill>
                              <a:latin typeface="Cambria Math" panose="02040503050406030204" pitchFamily="18" charset="0"/>
                            </a:rPr>
                            <m:t>𝟏</m:t>
                          </m:r>
                        </m:sup>
                        <m:e>
                          <m:r>
                            <a:rPr lang="de-DE" sz="1800" b="1" i="0">
                              <a:solidFill>
                                <a:srgbClr val="000000"/>
                              </a:solidFill>
                              <a:latin typeface="Cambria Math" panose="02040503050406030204" pitchFamily="18" charset="0"/>
                            </a:rPr>
                            <m:t>𝐇</m:t>
                          </m:r>
                        </m:e>
                      </m:sPre>
                      <m:r>
                        <a:rPr lang="de-DE" sz="1800" b="1" i="0">
                          <a:solidFill>
                            <a:prstClr val="black"/>
                          </a:solidFill>
                          <a:latin typeface="Cambria Math" panose="02040503050406030204" pitchFamily="18" charset="0"/>
                        </a:rPr>
                        <m:t>,</m:t>
                      </m:r>
                      <m:r>
                        <a:rPr lang="de-DE" sz="1800" b="1" i="0" smtClean="0">
                          <a:solidFill>
                            <a:prstClr val="black"/>
                          </a:solidFill>
                          <a:latin typeface="Cambria Math" panose="02040503050406030204" pitchFamily="18" charset="0"/>
                        </a:rPr>
                        <m:t>𝛄</m:t>
                      </m:r>
                      <m:r>
                        <a:rPr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Lösung: Die primordiale Nukleosynthese</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Die primordiale Nukleosynthese</a:t>
            </a:r>
            <a:endParaRPr lang="de-DE" sz="3000" noProof="0" dirty="0"/>
          </a:p>
        </p:txBody>
      </p:sp>
      <p:sp>
        <p:nvSpPr>
          <p:cNvPr id="3" name="Textfeld 2">
            <a:extLst>
              <a:ext uri="{FF2B5EF4-FFF2-40B4-BE49-F238E27FC236}">
                <a16:creationId xmlns:a16="http://schemas.microsoft.com/office/drawing/2014/main" id="{E4A3ADB7-61D1-65AE-B109-E8A679B69593}"/>
              </a:ext>
            </a:extLst>
          </p:cNvPr>
          <p:cNvSpPr txBox="1"/>
          <p:nvPr/>
        </p:nvSpPr>
        <p:spPr>
          <a:xfrm>
            <a:off x="3044456" y="2828835"/>
            <a:ext cx="6103088" cy="1200329"/>
          </a:xfrm>
          <a:prstGeom prst="rect">
            <a:avLst/>
          </a:prstGeom>
          <a:noFill/>
        </p:spPr>
        <p:txBody>
          <a:bodyPr wrap="square">
            <a:spAutoFit/>
          </a:bodyPr>
          <a:lstStyle/>
          <a:p>
            <a:pPr algn="ctr"/>
            <a:r>
              <a:rPr lang="de-DE" sz="2400" dirty="0">
                <a:hlinkClick r:id="rId3"/>
              </a:rPr>
              <a:t>https://www.youtube.com/watch?v=37at8bzfixw&amp;list=PLy6RW7KnCL_e2aiOvCsDPcn7R08HHbBJZ&amp;index=3</a:t>
            </a:r>
            <a:r>
              <a:rPr lang="de-DE" sz="2400" dirty="0"/>
              <a:t> </a:t>
            </a:r>
          </a:p>
        </p:txBody>
      </p:sp>
    </p:spTree>
    <p:extLst>
      <p:ext uri="{BB962C8B-B14F-4D97-AF65-F5344CB8AC3E}">
        <p14:creationId xmlns:p14="http://schemas.microsoft.com/office/powerpoint/2010/main" val="3320878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B²FH-Paper</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236950"/>
            <a:ext cx="7044636" cy="4539704"/>
          </a:xfrm>
          <a:prstGeom prst="rect">
            <a:avLst/>
          </a:prstGeom>
          <a:noFill/>
        </p:spPr>
        <p:txBody>
          <a:bodyPr wrap="square" rtlCol="0">
            <a:spAutoFit/>
          </a:bodyPr>
          <a:lstStyle/>
          <a:p>
            <a:pPr>
              <a:spcAft>
                <a:spcPts val="600"/>
              </a:spcAft>
            </a:pPr>
            <a:r>
              <a:rPr lang="en-US" sz="2000" i="1" dirty="0"/>
              <a:t>“It is the stars, the stars above us, govern our conditions”</a:t>
            </a:r>
            <a:br>
              <a:rPr lang="en-US" sz="2000" i="1" dirty="0"/>
            </a:br>
            <a:r>
              <a:rPr lang="en-US" sz="2000" i="1" dirty="0"/>
              <a:t>	</a:t>
            </a:r>
            <a:r>
              <a:rPr lang="en-US" sz="2000" dirty="0"/>
              <a:t>- King Lear (Shakespeare), Act IV, Scene 3</a:t>
            </a:r>
          </a:p>
          <a:p>
            <a:pPr marL="285750" indent="-285750">
              <a:spcAft>
                <a:spcPts val="600"/>
              </a:spcAft>
              <a:buFont typeface="Arial" panose="020B0604020202020204" pitchFamily="34" charset="0"/>
              <a:buChar char="•"/>
            </a:pPr>
            <a:r>
              <a:rPr lang="en-US" sz="2000" dirty="0"/>
              <a:t>1957 </a:t>
            </a:r>
            <a:r>
              <a:rPr lang="en-US" sz="2000" dirty="0" err="1"/>
              <a:t>veröffentlichter</a:t>
            </a:r>
            <a:r>
              <a:rPr lang="en-US" sz="2000" dirty="0"/>
              <a:t> </a:t>
            </a:r>
            <a:r>
              <a:rPr lang="en-US" sz="2000" dirty="0" err="1"/>
              <a:t>Fachartikel</a:t>
            </a:r>
            <a:br>
              <a:rPr lang="en-US" sz="2000" dirty="0"/>
            </a:br>
            <a:r>
              <a:rPr lang="en-US" sz="2000" dirty="0"/>
              <a:t>“</a:t>
            </a:r>
            <a:r>
              <a:rPr lang="en-US" sz="2000" b="1" dirty="0"/>
              <a:t>Synthesis of the Elements in Stars</a:t>
            </a:r>
            <a:r>
              <a:rPr lang="en-US" sz="2000" dirty="0"/>
              <a:t>” von </a:t>
            </a:r>
            <a:r>
              <a:rPr lang="en-US" sz="2000" dirty="0" err="1"/>
              <a:t>Margaert</a:t>
            </a:r>
            <a:r>
              <a:rPr lang="en-US" sz="2000" dirty="0"/>
              <a:t> &amp; Geoffrey Burbidge, William Fowler &amp; Fred Hoyle</a:t>
            </a:r>
          </a:p>
          <a:p>
            <a:pPr marL="285750" indent="-285750">
              <a:spcAft>
                <a:spcPts val="600"/>
              </a:spcAft>
              <a:buFont typeface="Arial" panose="020B0604020202020204" pitchFamily="34" charset="0"/>
              <a:buChar char="•"/>
            </a:pPr>
            <a:r>
              <a:rPr lang="en-US" sz="2000" dirty="0" err="1"/>
              <a:t>Erklärung</a:t>
            </a:r>
            <a:r>
              <a:rPr lang="en-US" sz="2000" dirty="0"/>
              <a:t> der </a:t>
            </a:r>
            <a:r>
              <a:rPr lang="en-US" sz="2000" dirty="0" err="1"/>
              <a:t>Entstehung</a:t>
            </a:r>
            <a:r>
              <a:rPr lang="en-US" sz="2000" dirty="0"/>
              <a:t> der </a:t>
            </a:r>
            <a:r>
              <a:rPr lang="en-US" sz="2000" dirty="0" err="1"/>
              <a:t>Elemente</a:t>
            </a:r>
            <a:r>
              <a:rPr lang="en-US" sz="2000" dirty="0"/>
              <a:t>:</a:t>
            </a:r>
          </a:p>
          <a:p>
            <a:pPr marL="697230" lvl="1" indent="-285750">
              <a:spcAft>
                <a:spcPts val="600"/>
              </a:spcAft>
              <a:buFont typeface="Arial" panose="020B0604020202020204" pitchFamily="34" charset="0"/>
              <a:buChar char="•"/>
            </a:pPr>
            <a:r>
              <a:rPr lang="en-US" sz="1800" dirty="0" err="1"/>
              <a:t>Sowohl</a:t>
            </a:r>
            <a:r>
              <a:rPr lang="en-US" sz="1800" dirty="0"/>
              <a:t> </a:t>
            </a:r>
            <a:r>
              <a:rPr lang="en-US" sz="1800" dirty="0" err="1"/>
              <a:t>Kernfusion</a:t>
            </a:r>
            <a:r>
              <a:rPr lang="en-US" sz="1800" dirty="0"/>
              <a:t> (</a:t>
            </a:r>
            <a:r>
              <a:rPr lang="en-US" sz="1800" dirty="0" err="1"/>
              <a:t>auch</a:t>
            </a:r>
            <a:r>
              <a:rPr lang="en-US" sz="1800" dirty="0"/>
              <a:t> 3-Alpha-Prozess), </a:t>
            </a:r>
            <a:r>
              <a:rPr lang="en-US" sz="1800" dirty="0" err="1"/>
              <a:t>als</a:t>
            </a:r>
            <a:r>
              <a:rPr lang="en-US" sz="1800" dirty="0"/>
              <a:t> </a:t>
            </a:r>
            <a:r>
              <a:rPr lang="en-US" sz="1800" dirty="0" err="1"/>
              <a:t>auch</a:t>
            </a:r>
            <a:r>
              <a:rPr lang="en-US" sz="1800" dirty="0"/>
              <a:t> </a:t>
            </a:r>
            <a:r>
              <a:rPr lang="en-US" sz="1800" dirty="0" err="1"/>
              <a:t>erste</a:t>
            </a:r>
            <a:r>
              <a:rPr lang="en-US" sz="1800" dirty="0"/>
              <a:t> </a:t>
            </a:r>
            <a:r>
              <a:rPr lang="en-US" sz="1800" dirty="0" err="1"/>
              <a:t>Theorien</a:t>
            </a:r>
            <a:r>
              <a:rPr lang="en-US" sz="1800" dirty="0"/>
              <a:t> </a:t>
            </a:r>
            <a:r>
              <a:rPr lang="en-US" sz="1800" dirty="0" err="1"/>
              <a:t>zu</a:t>
            </a:r>
            <a:r>
              <a:rPr lang="en-US" sz="1800" dirty="0"/>
              <a:t> </a:t>
            </a:r>
            <a:r>
              <a:rPr lang="en-US" sz="1800" dirty="0" err="1"/>
              <a:t>Nukleosynthese</a:t>
            </a:r>
            <a:r>
              <a:rPr lang="en-US" sz="1800" dirty="0"/>
              <a:t> </a:t>
            </a:r>
            <a:r>
              <a:rPr lang="en-US" sz="1800" dirty="0" err="1"/>
              <a:t>höherer</a:t>
            </a:r>
            <a:r>
              <a:rPr lang="en-US" sz="1800" dirty="0"/>
              <a:t> </a:t>
            </a:r>
            <a:r>
              <a:rPr lang="en-US" sz="1800" dirty="0" err="1"/>
              <a:t>Elemente</a:t>
            </a:r>
            <a:endParaRPr lang="en-US" sz="1800" dirty="0"/>
          </a:p>
          <a:p>
            <a:pPr marL="697230" lvl="1" indent="-285750">
              <a:spcAft>
                <a:spcPts val="600"/>
              </a:spcAft>
              <a:buFont typeface="Arial" panose="020B0604020202020204" pitchFamily="34" charset="0"/>
              <a:buChar char="•"/>
            </a:pPr>
            <a:r>
              <a:rPr lang="en-US" sz="1800" dirty="0" err="1"/>
              <a:t>Erklärung</a:t>
            </a:r>
            <a:r>
              <a:rPr lang="en-US" sz="1800" dirty="0"/>
              <a:t> der </a:t>
            </a:r>
            <a:r>
              <a:rPr lang="en-US" sz="1800" dirty="0" err="1"/>
              <a:t>relativen</a:t>
            </a:r>
            <a:r>
              <a:rPr lang="en-US" sz="1800" dirty="0"/>
              <a:t> </a:t>
            </a:r>
            <a:r>
              <a:rPr lang="en-US" sz="1800" dirty="0" err="1"/>
              <a:t>Häufigkeit</a:t>
            </a:r>
            <a:r>
              <a:rPr lang="en-US" sz="1800" dirty="0"/>
              <a:t> </a:t>
            </a:r>
            <a:r>
              <a:rPr lang="en-US" sz="1800" dirty="0" err="1"/>
              <a:t>chemischer</a:t>
            </a:r>
            <a:r>
              <a:rPr lang="en-US" sz="1800" dirty="0"/>
              <a:t> </a:t>
            </a:r>
            <a:r>
              <a:rPr lang="en-US" sz="1800" dirty="0" err="1"/>
              <a:t>Elemente</a:t>
            </a:r>
            <a:endParaRPr lang="en-US" sz="1800" dirty="0"/>
          </a:p>
          <a:p>
            <a:pPr>
              <a:spcAft>
                <a:spcPts val="600"/>
              </a:spcAft>
            </a:pPr>
            <a:r>
              <a:rPr lang="en-US" sz="2000" dirty="0"/>
              <a:t>Fred Hoyle</a:t>
            </a:r>
          </a:p>
          <a:p>
            <a:pPr marL="754380" lvl="1" indent="-342900">
              <a:spcAft>
                <a:spcPts val="600"/>
              </a:spcAft>
              <a:buFont typeface="Arial" panose="020B0604020202020204" pitchFamily="34" charset="0"/>
              <a:buChar char="•"/>
            </a:pPr>
            <a:r>
              <a:rPr lang="en-US" sz="1800" dirty="0" err="1"/>
              <a:t>Kritiker</a:t>
            </a:r>
            <a:r>
              <a:rPr lang="en-US" sz="1800" dirty="0"/>
              <a:t> der </a:t>
            </a:r>
            <a:r>
              <a:rPr lang="en-US" sz="1800" dirty="0" err="1"/>
              <a:t>Urknalltheorie</a:t>
            </a:r>
            <a:r>
              <a:rPr lang="en-US" sz="1800" dirty="0"/>
              <a:t> und </a:t>
            </a:r>
            <a:r>
              <a:rPr lang="en-US" sz="1800" dirty="0" err="1"/>
              <a:t>und</a:t>
            </a:r>
            <a:r>
              <a:rPr lang="en-US" sz="1800" dirty="0"/>
              <a:t> </a:t>
            </a:r>
            <a:r>
              <a:rPr lang="en-US" sz="1800" dirty="0" err="1"/>
              <a:t>Erfinder</a:t>
            </a:r>
            <a:r>
              <a:rPr lang="en-US" sz="1800" dirty="0"/>
              <a:t> </a:t>
            </a:r>
            <a:r>
              <a:rPr lang="en-US" sz="1800" dirty="0" err="1"/>
              <a:t>ihres</a:t>
            </a:r>
            <a:r>
              <a:rPr lang="en-US" sz="1800" dirty="0"/>
              <a:t> </a:t>
            </a:r>
            <a:r>
              <a:rPr lang="en-US" sz="1800" dirty="0" err="1"/>
              <a:t>Namens</a:t>
            </a:r>
            <a:r>
              <a:rPr lang="en-US" sz="1800" dirty="0"/>
              <a:t> </a:t>
            </a:r>
          </a:p>
          <a:p>
            <a:pPr marL="754380" lvl="1" indent="-342900">
              <a:spcAft>
                <a:spcPts val="600"/>
              </a:spcAft>
              <a:buFont typeface="Arial" panose="020B0604020202020204" pitchFamily="34" charset="0"/>
              <a:buChar char="•"/>
            </a:pPr>
            <a:r>
              <a:rPr lang="en-US" sz="1800" dirty="0"/>
              <a:t>Steady-State-</a:t>
            </a:r>
            <a:r>
              <a:rPr lang="en-US" sz="1800" dirty="0" err="1"/>
              <a:t>Theorie</a:t>
            </a:r>
            <a:endParaRPr lang="en-US" sz="1800" dirty="0"/>
          </a:p>
        </p:txBody>
      </p:sp>
      <p:pic>
        <p:nvPicPr>
          <p:cNvPr id="1026" name="Picture 2" descr="Fred Hoyle | Hachette UK">
            <a:extLst>
              <a:ext uri="{FF2B5EF4-FFF2-40B4-BE49-F238E27FC236}">
                <a16:creationId xmlns:a16="http://schemas.microsoft.com/office/drawing/2014/main" id="{2B09A0DC-1399-B39D-A39D-397BFEF8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41" y="1246224"/>
            <a:ext cx="3942464" cy="3942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AFD2199-FECD-6813-CA1B-8ACA740DC822}"/>
              </a:ext>
            </a:extLst>
          </p:cNvPr>
          <p:cNvSpPr txBox="1"/>
          <p:nvPr/>
        </p:nvSpPr>
        <p:spPr>
          <a:xfrm>
            <a:off x="7804741" y="5249330"/>
            <a:ext cx="3942464" cy="341632"/>
          </a:xfrm>
          <a:prstGeom prst="rect">
            <a:avLst/>
          </a:prstGeom>
          <a:noFill/>
        </p:spPr>
        <p:txBody>
          <a:bodyPr wrap="square" rtlCol="0">
            <a:spAutoFit/>
          </a:bodyPr>
          <a:lstStyle/>
          <a:p>
            <a:pPr algn="ctr"/>
            <a:r>
              <a:rPr lang="de-DE" i="1" dirty="0"/>
              <a:t>Fred </a:t>
            </a:r>
            <a:r>
              <a:rPr lang="de-DE" i="1" dirty="0" err="1"/>
              <a:t>Hoyle</a:t>
            </a:r>
            <a:endParaRPr lang="de-DE" i="1" dirty="0"/>
          </a:p>
        </p:txBody>
      </p:sp>
    </p:spTree>
    <p:extLst>
      <p:ext uri="{BB962C8B-B14F-4D97-AF65-F5344CB8AC3E}">
        <p14:creationId xmlns:p14="http://schemas.microsoft.com/office/powerpoint/2010/main" val="2356732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Teil IV</a:t>
            </a:r>
          </a:p>
          <a:p>
            <a:pPr algn="ctr">
              <a:spcAft>
                <a:spcPts val="600"/>
              </a:spcAft>
            </a:pPr>
            <a:r>
              <a:rPr lang="en-US" sz="3600" cap="small" dirty="0" err="1">
                <a:solidFill>
                  <a:schemeClr val="bg1"/>
                </a:solidFill>
              </a:rPr>
              <a:t>Fingerabdrücke</a:t>
            </a:r>
            <a:br>
              <a:rPr lang="en-US" sz="3600" cap="small" dirty="0">
                <a:solidFill>
                  <a:schemeClr val="bg1"/>
                </a:solidFill>
              </a:rPr>
            </a:br>
            <a:r>
              <a:rPr lang="en-US" sz="3600" cap="small" dirty="0">
                <a:solidFill>
                  <a:schemeClr val="bg1"/>
                </a:solidFill>
              </a:rPr>
              <a:t>der Sterne</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[21] </a:t>
            </a:r>
            <a:r>
              <a:rPr lang="de-DE" sz="2000" i="1" dirty="0" err="1"/>
              <a:t>Hanny's</a:t>
            </a:r>
            <a:r>
              <a:rPr lang="de-DE" sz="2000" i="1" dirty="0"/>
              <a:t> </a:t>
            </a:r>
            <a:r>
              <a:rPr lang="de-DE" sz="2000" i="1" dirty="0" err="1"/>
              <a:t>Voorwerp</a:t>
            </a:r>
            <a:r>
              <a:rPr lang="de-DE" sz="2000" i="1" dirty="0"/>
              <a:t> ist der einzige sichtbare Teil einer Gaswolke, welche sich in 300 000 Lichtjahre Entfernung um die Galaxie IC 2497 erstreckt. Das Objekt ist sichtbar, weil ein Strahl aus dem Kern der Galaxie es beleuchtet. Dieser Strahl stammt von einem Quasar, der vermutlich in den letzten 200 000 Jahren erloschen ist. </a:t>
            </a:r>
            <a:r>
              <a:rPr lang="de-DE" sz="2000" i="1" dirty="0" err="1"/>
              <a:t>Henny‘s</a:t>
            </a:r>
            <a:r>
              <a:rPr lang="de-DE" sz="2000" i="1" dirty="0"/>
              <a:t> </a:t>
            </a:r>
            <a:r>
              <a:rPr lang="de-DE" sz="2000" i="1" dirty="0" err="1"/>
              <a:t>Voorwerp</a:t>
            </a:r>
            <a:r>
              <a:rPr lang="de-DE" sz="2000" i="1" dirty="0"/>
              <a:t> ist so groß wie die Milchstraße, und seine hellgrüne Farbe stammt von glühendem Sauerstoff.</a:t>
            </a:r>
            <a:br>
              <a:rPr lang="de-DE" sz="2000" i="1" dirty="0"/>
            </a:br>
            <a:r>
              <a:rPr lang="de-DE" sz="2000" i="1" dirty="0">
                <a:hlinkClick r:id="rId3"/>
              </a:rPr>
              <a:t>Hubble/ESA, 2011</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a:t>
            </a:r>
            <a:r>
              <a:rPr lang="de-DE" sz="3600" dirty="0"/>
              <a:t> </a:t>
            </a:r>
            <a:r>
              <a:rPr lang="de-DE" sz="3600" dirty="0" err="1"/>
              <a:t>Voorwerp</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C402798B-FCFE-F902-0FA1-AF5854D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93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Hanny's</a:t>
            </a:r>
            <a:r>
              <a:rPr lang="de-DE" sz="3600" dirty="0"/>
              <a:t> </a:t>
            </a:r>
            <a:r>
              <a:rPr lang="de-DE" sz="3600" dirty="0" err="1"/>
              <a:t>Voorwerp</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Frage</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Wie können wir etwas über den Kosmos lernen?</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Frage</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Wie können wir etwas über den Kosmos lernen?</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Antwort</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Licht!</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Was ist </a:t>
            </a:r>
            <a:r>
              <a:rPr lang="de-DE" sz="3600" b="1" cap="small" noProof="0" dirty="0"/>
              <a:t>Licht?</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3929537"/>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eine</a:t>
                </a:r>
                <a:r>
                  <a:rPr lang="en-US" sz="2400" b="1" dirty="0">
                    <a:solidFill>
                      <a:srgbClr val="000000"/>
                    </a:solidFill>
                  </a:rPr>
                  <a:t> </a:t>
                </a:r>
                <a:r>
                  <a:rPr lang="en-US" sz="2400" b="1" dirty="0" err="1">
                    <a:solidFill>
                      <a:srgbClr val="000000"/>
                    </a:solidFill>
                  </a:rPr>
                  <a:t>elektromagnetische</a:t>
                </a:r>
                <a:r>
                  <a:rPr lang="en-US" sz="2400" b="1" dirty="0">
                    <a:solidFill>
                      <a:srgbClr val="000000"/>
                    </a:solidFill>
                  </a:rPr>
                  <a:t> </a:t>
                </a:r>
                <a:r>
                  <a:rPr lang="en-US" sz="2400" b="1" dirty="0" err="1">
                    <a:solidFill>
                      <a:srgbClr val="000000"/>
                    </a:solidFill>
                  </a:rPr>
                  <a:t>Welle</a:t>
                </a:r>
                <a:br>
                  <a:rPr lang="en-US" sz="2400" b="1" dirty="0">
                    <a:solidFill>
                      <a:srgbClr val="000000"/>
                    </a:solidFill>
                  </a:rPr>
                </a:br>
                <a:endParaRPr lang="en-US" sz="2400" b="1" dirty="0">
                  <a:solidFill>
                    <a:srgbClr val="000000"/>
                  </a:solidFill>
                </a:endParaRPr>
              </a:p>
              <a:p>
                <a:pPr marL="697230" lvl="1" indent="-285750">
                  <a:buFont typeface="Arial" panose="020B0604020202020204" pitchFamily="34" charset="0"/>
                  <a:buChar char="•"/>
                </a:pPr>
                <a:r>
                  <a:rPr lang="de-DE" sz="2000" dirty="0">
                    <a:solidFill>
                      <a:srgbClr val="000000"/>
                    </a:solidFill>
                  </a:rPr>
                  <a:t>= ein </a:t>
                </a:r>
                <a:r>
                  <a:rPr lang="de-DE" sz="2000" b="1" dirty="0">
                    <a:solidFill>
                      <a:schemeClr val="accent2"/>
                    </a:solidFill>
                  </a:rPr>
                  <a:t>elektrisches Feld </a:t>
                </a:r>
                <a:r>
                  <a:rPr lang="de-DE" sz="2000" dirty="0">
                    <a:solidFill>
                      <a:srgbClr val="000000"/>
                    </a:solidFill>
                  </a:rPr>
                  <a:t>und </a:t>
                </a:r>
                <a:r>
                  <a:rPr lang="de-DE" sz="2000" b="1" dirty="0">
                    <a:solidFill>
                      <a:srgbClr val="FF0000"/>
                    </a:solidFill>
                  </a:rPr>
                  <a:t>magnetisches Feld</a:t>
                </a:r>
                <a:r>
                  <a:rPr lang="de-DE" sz="2000" dirty="0">
                    <a:solidFill>
                      <a:srgbClr val="000000"/>
                    </a:solidFill>
                  </a:rPr>
                  <a:t>, welche sich senkrecht zueinander schwingend</a:t>
                </a:r>
                <a:br>
                  <a:rPr lang="de-DE" sz="2000" dirty="0">
                    <a:solidFill>
                      <a:srgbClr val="000000"/>
                    </a:solidFill>
                  </a:rPr>
                </a:br>
                <a:r>
                  <a:rPr lang="de-DE" sz="2000" dirty="0">
                    <a:solidFill>
                      <a:srgbClr val="000000"/>
                    </a:solidFill>
                  </a:rPr>
                  <a:t>im Raum ausbreiten (in Phase)</a:t>
                </a:r>
              </a:p>
              <a:p>
                <a:pPr marL="697230" lvl="1" indent="-285750">
                  <a:buFont typeface="Arial" panose="020B0604020202020204" pitchFamily="34" charset="0"/>
                  <a:buChar char="•"/>
                </a:pPr>
                <a:r>
                  <a:rPr lang="de-DE" sz="2000" dirty="0">
                    <a:solidFill>
                      <a:srgbClr val="000000"/>
                    </a:solidFill>
                  </a:rPr>
                  <a:t>Breitet sich mit</a:t>
                </a:r>
                <a:br>
                  <a:rPr lang="de-DE" sz="2000" dirty="0">
                    <a:solidFill>
                      <a:srgbClr val="000000"/>
                    </a:solidFill>
                  </a:rPr>
                </a:br>
                <a:r>
                  <a:rPr lang="de-DE" sz="2000" dirty="0">
                    <a:solidFill>
                      <a:srgbClr val="000000"/>
                    </a:solidFill>
                  </a:rPr>
                  <a:t>Lichtgeschwindigkeit aus</a:t>
                </a:r>
                <a:endParaRPr lang="de-DE" sz="2000" b="1" dirty="0">
                  <a:solidFill>
                    <a:srgbClr val="000000"/>
                  </a:solidFill>
                </a:endParaRPr>
              </a:p>
              <a:p>
                <a:pPr marL="1165860" lvl="2" indent="-342900">
                  <a:buFont typeface="Arial" panose="020B0604020202020204" pitchFamily="34" charset="0"/>
                  <a:buChar char="•"/>
                </a:pPr>
                <a:r>
                  <a:rPr lang="de-DE" sz="2000" dirty="0">
                    <a:solidFill>
                      <a:srgbClr val="000000"/>
                    </a:solidFill>
                  </a:rPr>
                  <a:t>im Vakuum: </a:t>
                </a:r>
                <a14:m>
                  <m:oMath xmlns:m="http://schemas.openxmlformats.org/officeDocument/2006/math">
                    <m:sSub>
                      <m:sSubPr>
                        <m:ctrlPr>
                          <a:rPr lang="de-DE" sz="2000" b="1" i="1">
                            <a:solidFill>
                              <a:srgbClr val="000000"/>
                            </a:solidFill>
                            <a:latin typeface="Cambria Math" panose="02040503050406030204" pitchFamily="18" charset="0"/>
                          </a:rPr>
                        </m:ctrlPr>
                      </m:sSubPr>
                      <m:e>
                        <m:r>
                          <a:rPr lang="de-DE" sz="2000" b="1">
                            <a:solidFill>
                              <a:srgbClr val="000000"/>
                            </a:solidFill>
                            <a:latin typeface="Cambria Math" panose="02040503050406030204" pitchFamily="18" charset="0"/>
                          </a:rPr>
                          <m:t>𝐜</m:t>
                        </m:r>
                      </m:e>
                      <m:sub>
                        <m:r>
                          <a:rPr lang="de-DE" sz="2000" b="1">
                            <a:solidFill>
                              <a:srgbClr val="000000"/>
                            </a:solidFill>
                            <a:latin typeface="Cambria Math" panose="02040503050406030204" pitchFamily="18" charset="0"/>
                          </a:rPr>
                          <m:t>𝟎</m:t>
                        </m:r>
                      </m:sub>
                    </m:sSub>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𝟑</m:t>
                    </m:r>
                    <m:r>
                      <a:rPr lang="de-DE" sz="2000" b="1">
                        <a:solidFill>
                          <a:srgbClr val="000000"/>
                        </a:solidFill>
                        <a:latin typeface="Cambria Math" panose="02040503050406030204" pitchFamily="18" charset="0"/>
                      </a:rPr>
                      <m:t>∙</m:t>
                    </m:r>
                    <m:sSup>
                      <m:sSupPr>
                        <m:ctrlPr>
                          <a:rPr lang="de-DE" sz="2000" b="1" i="1">
                            <a:solidFill>
                              <a:srgbClr val="000000"/>
                            </a:solidFill>
                            <a:latin typeface="Cambria Math" panose="02040503050406030204" pitchFamily="18" charset="0"/>
                          </a:rPr>
                        </m:ctrlPr>
                      </m:sSupPr>
                      <m:e>
                        <m:r>
                          <a:rPr lang="de-DE" sz="2000" b="1">
                            <a:solidFill>
                              <a:srgbClr val="000000"/>
                            </a:solidFill>
                            <a:latin typeface="Cambria Math" panose="02040503050406030204" pitchFamily="18" charset="0"/>
                          </a:rPr>
                          <m:t>𝟏𝟎</m:t>
                        </m:r>
                      </m:e>
                      <m:sup>
                        <m:r>
                          <a:rPr lang="de-DE" sz="2000" b="1">
                            <a:solidFill>
                              <a:srgbClr val="000000"/>
                            </a:solidFill>
                            <a:latin typeface="Cambria Math" panose="02040503050406030204" pitchFamily="18" charset="0"/>
                          </a:rPr>
                          <m:t>𝟖</m:t>
                        </m:r>
                      </m:sup>
                    </m:sSup>
                    <m:f>
                      <m:fPr>
                        <m:ctrlPr>
                          <a:rPr lang="de-DE" sz="2000" b="1" i="1">
                            <a:solidFill>
                              <a:srgbClr val="000000"/>
                            </a:solidFill>
                            <a:latin typeface="Cambria Math" panose="02040503050406030204" pitchFamily="18" charset="0"/>
                          </a:rPr>
                        </m:ctrlPr>
                      </m:fPr>
                      <m:num>
                        <m:r>
                          <a:rPr lang="de-DE" sz="2000" b="1">
                            <a:solidFill>
                              <a:srgbClr val="000000"/>
                            </a:solidFill>
                            <a:latin typeface="Cambria Math" panose="02040503050406030204" pitchFamily="18" charset="0"/>
                          </a:rPr>
                          <m:t>𝐦</m:t>
                        </m:r>
                      </m:num>
                      <m:den>
                        <m:r>
                          <a:rPr lang="de-DE" sz="2000" b="1">
                            <a:solidFill>
                              <a:srgbClr val="000000"/>
                            </a:solidFill>
                            <a:latin typeface="Cambria Math" panose="02040503050406030204" pitchFamily="18" charset="0"/>
                          </a:rPr>
                          <m:t>𝐬</m:t>
                        </m:r>
                      </m:den>
                    </m:f>
                  </m:oMath>
                </a14:m>
                <a:r>
                  <a:rPr lang="de-DE" sz="2000" dirty="0">
                    <a:solidFill>
                      <a:srgbClr val="000000"/>
                    </a:solidFill>
                  </a:rPr>
                  <a:t>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14:m>
                  <m:oMath xmlns:m="http://schemas.openxmlformats.org/officeDocument/2006/math">
                    <m:r>
                      <a:rPr lang="de-DE" sz="2000" b="1">
                        <a:solidFill>
                          <a:srgbClr val="000000"/>
                        </a:solidFill>
                        <a:latin typeface="Cambria Math" panose="02040503050406030204" pitchFamily="18" charset="0"/>
                      </a:rPr>
                      <m:t>𝐄</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𝐡</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𝐟</m:t>
                    </m:r>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𝐡</m:t>
                    </m:r>
                    <m:r>
                      <a:rPr lang="de-DE" sz="2000" b="1">
                        <a:solidFill>
                          <a:srgbClr val="000000"/>
                        </a:solidFill>
                        <a:latin typeface="Cambria Math" panose="02040503050406030204" pitchFamily="18" charset="0"/>
                      </a:rPr>
                      <m:t>∙</m:t>
                    </m:r>
                    <m:f>
                      <m:fPr>
                        <m:ctrlPr>
                          <a:rPr lang="de-DE" sz="2000" b="1" i="1">
                            <a:solidFill>
                              <a:srgbClr val="000000"/>
                            </a:solidFill>
                            <a:latin typeface="Cambria Math" panose="02040503050406030204" pitchFamily="18" charset="0"/>
                          </a:rPr>
                        </m:ctrlPr>
                      </m:fPr>
                      <m:num>
                        <m:r>
                          <a:rPr lang="de-DE" sz="2000" b="1">
                            <a:solidFill>
                              <a:srgbClr val="000000"/>
                            </a:solidFill>
                            <a:latin typeface="Cambria Math" panose="02040503050406030204" pitchFamily="18" charset="0"/>
                          </a:rPr>
                          <m:t>𝐜</m:t>
                        </m:r>
                      </m:num>
                      <m:den>
                        <m:r>
                          <a:rPr lang="de-DE" sz="2000" b="1">
                            <a:solidFill>
                              <a:srgbClr val="000000"/>
                            </a:solidFill>
                            <a:latin typeface="Cambria Math" panose="02040503050406030204" pitchFamily="18" charset="0"/>
                          </a:rPr>
                          <m:t>𝛌</m:t>
                        </m:r>
                      </m:den>
                    </m:f>
                  </m:oMath>
                </a14:m>
                <a:endParaRPr lang="de-DE" sz="2000" dirty="0">
                  <a:solidFill>
                    <a:srgbClr val="000000"/>
                  </a:solidFill>
                </a:endParaRPr>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3929537"/>
              </a:xfrm>
              <a:prstGeom prst="rect">
                <a:avLst/>
              </a:prstGeom>
              <a:blipFill>
                <a:blip r:embed="rId2"/>
                <a:stretch>
                  <a:fillRect l="-1714" t="-1240"/>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232113" y="4953082"/>
                <a:ext cx="3147247" cy="523220"/>
              </a:xfrm>
              <a:prstGeom prst="rect">
                <a:avLst/>
              </a:prstGeom>
              <a:noFill/>
            </p:spPr>
            <p:txBody>
              <a:bodyPr wrap="square" rtlCol="0">
                <a:spAutoFit/>
              </a:bodyPr>
              <a:lstStyle/>
              <a:p>
                <a:pPr/>
                <a14:m>
                  <m:oMath xmlns:m="http://schemas.openxmlformats.org/officeDocument/2006/math">
                    <m:r>
                      <m:rPr>
                        <m:sty m:val="p"/>
                      </m:rPr>
                      <a:rPr lang="de-DE" sz="1400" i="0">
                        <a:solidFill>
                          <a:schemeClr val="tx2"/>
                        </a:solidFill>
                        <a:latin typeface="Cambria Math" panose="02040503050406030204" pitchFamily="18" charset="0"/>
                      </a:rPr>
                      <m:t>h</m:t>
                    </m:r>
                  </m:oMath>
                </a14:m>
                <a:r>
                  <a:rPr lang="de-DE" sz="1400" dirty="0">
                    <a:solidFill>
                      <a:schemeClr val="tx2"/>
                    </a:solidFill>
                  </a:rPr>
                  <a:t> … plancksches Wirkungsquantum</a:t>
                </a:r>
                <a:br>
                  <a:rPr lang="de-DE" sz="1400" dirty="0">
                    <a:solidFill>
                      <a:schemeClr val="tx2"/>
                    </a:solidFill>
                  </a:rPr>
                </a:br>
                <a14:m>
                  <m:oMathPara xmlns:m="http://schemas.openxmlformats.org/officeDocument/2006/math">
                    <m:oMathParaPr>
                      <m:jc m:val="left"/>
                    </m:oMathParaPr>
                    <m:oMath xmlns:m="http://schemas.openxmlformats.org/officeDocument/2006/math">
                      <m:r>
                        <m:rPr>
                          <m:sty m:val="p"/>
                        </m:rPr>
                        <a:rPr lang="de-DE" sz="1400" i="0">
                          <a:solidFill>
                            <a:schemeClr val="tx2"/>
                          </a:solidFill>
                          <a:latin typeface="Cambria Math" panose="02040503050406030204" pitchFamily="18" charset="0"/>
                        </a:rPr>
                        <m:t>h</m:t>
                      </m:r>
                      <m:r>
                        <a:rPr lang="de-DE" sz="1400" i="0">
                          <a:solidFill>
                            <a:schemeClr val="tx2"/>
                          </a:solidFill>
                          <a:latin typeface="Cambria Math" panose="02040503050406030204" pitchFamily="18" charset="0"/>
                        </a:rPr>
                        <m:t>=6,626∙</m:t>
                      </m:r>
                      <m:sSup>
                        <m:sSupPr>
                          <m:ctrlPr>
                            <a:rPr lang="de-DE" sz="1400" i="1">
                              <a:solidFill>
                                <a:schemeClr val="tx2"/>
                              </a:solidFill>
                              <a:latin typeface="Cambria Math" panose="02040503050406030204" pitchFamily="18" charset="0"/>
                            </a:rPr>
                          </m:ctrlPr>
                        </m:sSupPr>
                        <m:e>
                          <m:r>
                            <a:rPr lang="de-DE" sz="1400" i="0">
                              <a:solidFill>
                                <a:schemeClr val="tx2"/>
                              </a:solidFill>
                              <a:latin typeface="Cambria Math" panose="02040503050406030204" pitchFamily="18" charset="0"/>
                            </a:rPr>
                            <m:t>10</m:t>
                          </m:r>
                        </m:e>
                        <m:sup>
                          <m:r>
                            <a:rPr lang="de-DE" sz="1400" i="0">
                              <a:solidFill>
                                <a:schemeClr val="tx2"/>
                              </a:solidFill>
                              <a:latin typeface="Cambria Math" panose="02040503050406030204" pitchFamily="18" charset="0"/>
                            </a:rPr>
                            <m:t>−34</m:t>
                          </m:r>
                        </m:sup>
                      </m:sSup>
                      <m:r>
                        <a:rPr lang="de-DE" sz="1400" i="0">
                          <a:solidFill>
                            <a:schemeClr val="tx2"/>
                          </a:solidFill>
                          <a:latin typeface="Cambria Math" panose="02040503050406030204" pitchFamily="18" charset="0"/>
                        </a:rPr>
                        <m:t> </m:t>
                      </m:r>
                      <m:r>
                        <m:rPr>
                          <m:sty m:val="p"/>
                        </m:rPr>
                        <a:rPr lang="de-DE" sz="1400" i="0">
                          <a:solidFill>
                            <a:schemeClr val="tx2"/>
                          </a:solidFill>
                          <a:latin typeface="Cambria Math" panose="02040503050406030204" pitchFamily="18" charset="0"/>
                        </a:rPr>
                        <m:t>Js</m:t>
                      </m:r>
                    </m:oMath>
                  </m:oMathPara>
                </a14:m>
                <a:endParaRPr lang="de-DE" sz="1400" dirty="0"/>
              </a:p>
            </p:txBody>
          </p:sp>
        </mc:Choice>
        <mc:Fallback xmlns="">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232113" y="4953082"/>
                <a:ext cx="3147247" cy="523220"/>
              </a:xfrm>
              <a:prstGeom prst="rect">
                <a:avLst/>
              </a:prstGeom>
              <a:blipFill>
                <a:blip r:embed="rId4"/>
                <a:stretch>
                  <a:fillRect t="-2353" b="-4706"/>
                </a:stretch>
              </a:blipFill>
            </p:spPr>
            <p:txBody>
              <a:bodyPr/>
              <a:lstStyle/>
              <a:p>
                <a:r>
                  <a:rPr lang="de-DE">
                    <a:noFill/>
                  </a:rPr>
                  <a:t> </a:t>
                </a:r>
              </a:p>
            </p:txBody>
          </p:sp>
        </mc:Fallback>
      </mc:AlternateContent>
    </p:spTree>
    <p:extLst>
      <p:ext uri="{BB962C8B-B14F-4D97-AF65-F5344CB8AC3E}">
        <p14:creationId xmlns:p14="http://schemas.microsoft.com/office/powerpoint/2010/main" val="26777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eine</a:t>
                </a:r>
                <a:r>
                  <a:rPr lang="en-US" sz="2400" b="1" dirty="0">
                    <a:solidFill>
                      <a:srgbClr val="000000"/>
                    </a:solidFill>
                  </a:rPr>
                  <a:t> </a:t>
                </a:r>
                <a:r>
                  <a:rPr lang="en-US" sz="2400" b="1" dirty="0" err="1">
                    <a:solidFill>
                      <a:srgbClr val="000000"/>
                    </a:solidFill>
                  </a:rPr>
                  <a:t>elektromagnetische</a:t>
                </a:r>
                <a:r>
                  <a:rPr lang="en-US" sz="2400" b="1" dirty="0">
                    <a:solidFill>
                      <a:srgbClr val="000000"/>
                    </a:solidFill>
                  </a:rPr>
                  <a:t> </a:t>
                </a:r>
                <a:r>
                  <a:rPr lang="en-US" sz="2400" b="1" dirty="0" err="1">
                    <a:solidFill>
                      <a:srgbClr val="000000"/>
                    </a:solidFill>
                  </a:rPr>
                  <a:t>Welle</a:t>
                </a:r>
                <a:br>
                  <a:rPr lang="en-US" sz="2400" b="1" dirty="0">
                    <a:solidFill>
                      <a:srgbClr val="000000"/>
                    </a:solidFill>
                  </a:rPr>
                </a:br>
                <a:endParaRPr lang="en-US" sz="2400" b="1" dirty="0">
                  <a:solidFill>
                    <a:srgbClr val="000000"/>
                  </a:solidFill>
                </a:endParaRPr>
              </a:p>
              <a:p>
                <a:pPr marL="697230" lvl="1" indent="-285750">
                  <a:buFont typeface="Arial" panose="020B0604020202020204" pitchFamily="34" charset="0"/>
                  <a:buChar char="•"/>
                </a:pPr>
                <a:r>
                  <a:rPr lang="de-DE" sz="2000" dirty="0">
                    <a:solidFill>
                      <a:srgbClr val="000000"/>
                    </a:solidFill>
                  </a:rPr>
                  <a:t>= ein </a:t>
                </a:r>
                <a:r>
                  <a:rPr lang="de-DE" sz="2000" b="1" dirty="0">
                    <a:solidFill>
                      <a:schemeClr val="accent2"/>
                    </a:solidFill>
                  </a:rPr>
                  <a:t>elektrisches Feld </a:t>
                </a:r>
                <a:r>
                  <a:rPr lang="de-DE" sz="2000" dirty="0">
                    <a:solidFill>
                      <a:srgbClr val="000000"/>
                    </a:solidFill>
                  </a:rPr>
                  <a:t>und </a:t>
                </a:r>
                <a:r>
                  <a:rPr lang="de-DE" sz="2000" b="1" dirty="0">
                    <a:solidFill>
                      <a:srgbClr val="FF0000"/>
                    </a:solidFill>
                  </a:rPr>
                  <a:t>magnetisches Feld</a:t>
                </a:r>
                <a:r>
                  <a:rPr lang="de-DE" sz="2000" dirty="0">
                    <a:solidFill>
                      <a:srgbClr val="000000"/>
                    </a:solidFill>
                  </a:rPr>
                  <a:t>, welche sich senkrecht zueinander schwingend</a:t>
                </a:r>
                <a:br>
                  <a:rPr lang="de-DE" sz="2000" dirty="0">
                    <a:solidFill>
                      <a:srgbClr val="000000"/>
                    </a:solidFill>
                  </a:rPr>
                </a:br>
                <a:r>
                  <a:rPr lang="de-DE" sz="2000" dirty="0">
                    <a:solidFill>
                      <a:srgbClr val="000000"/>
                    </a:solidFill>
                  </a:rPr>
                  <a:t>im Raum ausbreiten (in Phase)</a:t>
                </a:r>
              </a:p>
              <a:p>
                <a:pPr marL="697230" lvl="1" indent="-285750">
                  <a:buFont typeface="Arial" panose="020B0604020202020204" pitchFamily="34" charset="0"/>
                  <a:buChar char="•"/>
                </a:pPr>
                <a:r>
                  <a:rPr lang="de-DE" sz="2000" dirty="0">
                    <a:solidFill>
                      <a:srgbClr val="000000"/>
                    </a:solidFill>
                  </a:rPr>
                  <a:t>Breitet sich mit</a:t>
                </a:r>
                <a:br>
                  <a:rPr lang="de-DE" sz="2000" dirty="0">
                    <a:solidFill>
                      <a:srgbClr val="000000"/>
                    </a:solidFill>
                  </a:rPr>
                </a:br>
                <a:r>
                  <a:rPr lang="de-DE" sz="2000" dirty="0">
                    <a:solidFill>
                      <a:srgbClr val="000000"/>
                    </a:solidFill>
                  </a:rPr>
                  <a:t>Lichtgeschwindigkeit aus</a:t>
                </a:r>
                <a:endParaRPr lang="de-DE" sz="2000" b="1" dirty="0">
                  <a:solidFill>
                    <a:srgbClr val="000000"/>
                  </a:solidFill>
                </a:endParaRPr>
              </a:p>
              <a:p>
                <a:pPr marL="1165860" lvl="2" indent="-342900">
                  <a:buFont typeface="Arial" panose="020B0604020202020204" pitchFamily="34" charset="0"/>
                  <a:buChar char="•"/>
                </a:pPr>
                <a:r>
                  <a:rPr lang="de-DE" sz="2000" dirty="0">
                    <a:solidFill>
                      <a:srgbClr val="000000"/>
                    </a:solidFill>
                  </a:rPr>
                  <a:t>im Vakuum: </a:t>
                </a:r>
                <a14:m>
                  <m:oMath xmlns:m="http://schemas.openxmlformats.org/officeDocument/2006/math">
                    <m:sSub>
                      <m:sSubPr>
                        <m:ctrlPr>
                          <a:rPr lang="de-DE" sz="2000" b="1" i="1">
                            <a:solidFill>
                              <a:srgbClr val="000000"/>
                            </a:solidFill>
                            <a:latin typeface="Cambria Math" panose="02040503050406030204" pitchFamily="18" charset="0"/>
                          </a:rPr>
                        </m:ctrlPr>
                      </m:sSubPr>
                      <m:e>
                        <m:r>
                          <a:rPr lang="de-DE" sz="2000" b="1">
                            <a:solidFill>
                              <a:srgbClr val="000000"/>
                            </a:solidFill>
                            <a:latin typeface="Cambria Math" panose="02040503050406030204" pitchFamily="18" charset="0"/>
                          </a:rPr>
                          <m:t>𝐜</m:t>
                        </m:r>
                      </m:e>
                      <m:sub>
                        <m:r>
                          <a:rPr lang="de-DE" sz="2000" b="1">
                            <a:solidFill>
                              <a:srgbClr val="000000"/>
                            </a:solidFill>
                            <a:latin typeface="Cambria Math" panose="02040503050406030204" pitchFamily="18" charset="0"/>
                          </a:rPr>
                          <m:t>𝟎</m:t>
                        </m:r>
                      </m:sub>
                    </m:sSub>
                    <m:r>
                      <a:rPr lang="de-DE" sz="2000" b="1">
                        <a:solidFill>
                          <a:srgbClr val="000000"/>
                        </a:solidFill>
                        <a:latin typeface="Cambria Math" panose="02040503050406030204" pitchFamily="18" charset="0"/>
                      </a:rPr>
                      <m:t>≈</m:t>
                    </m:r>
                    <m:r>
                      <a:rPr lang="de-DE" sz="2000" b="1">
                        <a:solidFill>
                          <a:srgbClr val="000000"/>
                        </a:solidFill>
                        <a:latin typeface="Cambria Math" panose="02040503050406030204" pitchFamily="18" charset="0"/>
                      </a:rPr>
                      <m:t>𝟑</m:t>
                    </m:r>
                    <m:r>
                      <a:rPr lang="de-DE" sz="2000" b="1">
                        <a:solidFill>
                          <a:srgbClr val="000000"/>
                        </a:solidFill>
                        <a:latin typeface="Cambria Math" panose="02040503050406030204" pitchFamily="18" charset="0"/>
                      </a:rPr>
                      <m:t>∙</m:t>
                    </m:r>
                    <m:sSup>
                      <m:sSupPr>
                        <m:ctrlPr>
                          <a:rPr lang="de-DE" sz="2000" b="1" i="1">
                            <a:solidFill>
                              <a:srgbClr val="000000"/>
                            </a:solidFill>
                            <a:latin typeface="Cambria Math" panose="02040503050406030204" pitchFamily="18" charset="0"/>
                          </a:rPr>
                        </m:ctrlPr>
                      </m:sSupPr>
                      <m:e>
                        <m:r>
                          <a:rPr lang="de-DE" sz="2000" b="1">
                            <a:solidFill>
                              <a:srgbClr val="000000"/>
                            </a:solidFill>
                            <a:latin typeface="Cambria Math" panose="02040503050406030204" pitchFamily="18" charset="0"/>
                          </a:rPr>
                          <m:t>𝟏𝟎</m:t>
                        </m:r>
                      </m:e>
                      <m:sup>
                        <m:r>
                          <a:rPr lang="de-DE" sz="2000" b="1">
                            <a:solidFill>
                              <a:srgbClr val="000000"/>
                            </a:solidFill>
                            <a:latin typeface="Cambria Math" panose="02040503050406030204" pitchFamily="18" charset="0"/>
                          </a:rPr>
                          <m:t>𝟖</m:t>
                        </m:r>
                      </m:sup>
                    </m:sSup>
                    <m:f>
                      <m:fPr>
                        <m:ctrlPr>
                          <a:rPr lang="de-DE" sz="2000" b="1" i="1">
                            <a:solidFill>
                              <a:srgbClr val="000000"/>
                            </a:solidFill>
                            <a:latin typeface="Cambria Math" panose="02040503050406030204" pitchFamily="18" charset="0"/>
                          </a:rPr>
                        </m:ctrlPr>
                      </m:fPr>
                      <m:num>
                        <m:r>
                          <a:rPr lang="de-DE" sz="2000" b="1">
                            <a:solidFill>
                              <a:srgbClr val="000000"/>
                            </a:solidFill>
                            <a:latin typeface="Cambria Math" panose="02040503050406030204" pitchFamily="18" charset="0"/>
                          </a:rPr>
                          <m:t>𝐦</m:t>
                        </m:r>
                      </m:num>
                      <m:den>
                        <m:r>
                          <a:rPr lang="de-DE" sz="2000" b="1">
                            <a:solidFill>
                              <a:srgbClr val="000000"/>
                            </a:solidFill>
                            <a:latin typeface="Cambria Math" panose="02040503050406030204" pitchFamily="18" charset="0"/>
                          </a:rPr>
                          <m:t>𝐬</m:t>
                        </m:r>
                      </m:den>
                    </m:f>
                  </m:oMath>
                </a14:m>
                <a:r>
                  <a:rPr lang="de-DE" sz="2000" dirty="0">
                    <a:solidFill>
                      <a:srgbClr val="000000"/>
                    </a:solidFill>
                  </a:rPr>
                  <a:t>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r>
                  <a:rPr lang="de-DE" sz="2000" dirty="0">
                    <a:solidFill>
                      <a:srgbClr val="000000"/>
                    </a:solidFill>
                  </a:rPr>
                  <a:t>Allg.: </a:t>
                </a:r>
                <a14:m>
                  <m:oMath xmlns:m="http://schemas.openxmlformats.org/officeDocument/2006/math">
                    <m:r>
                      <a:rPr lang="de-DE" sz="2200" b="1" i="0" smtClean="0">
                        <a:solidFill>
                          <a:srgbClr val="000000"/>
                        </a:solidFill>
                        <a:latin typeface="Cambria Math" panose="02040503050406030204" pitchFamily="18" charset="0"/>
                      </a:rPr>
                      <m:t>𝐜</m:t>
                    </m:r>
                    <m:r>
                      <a:rPr lang="de-DE" sz="2200" b="1" i="0" smtClean="0">
                        <a:solidFill>
                          <a:srgbClr val="000000"/>
                        </a:solidFill>
                        <a:latin typeface="Cambria Math" panose="02040503050406030204" pitchFamily="18" charset="0"/>
                      </a:rPr>
                      <m:t>=</m:t>
                    </m:r>
                    <m:f>
                      <m:fPr>
                        <m:ctrlPr>
                          <a:rPr lang="de-DE" sz="2200" b="1" i="1" smtClean="0">
                            <a:solidFill>
                              <a:srgbClr val="000000"/>
                            </a:solidFill>
                            <a:latin typeface="Cambria Math" panose="02040503050406030204" pitchFamily="18" charset="0"/>
                          </a:rPr>
                        </m:ctrlPr>
                      </m:fPr>
                      <m:num>
                        <m:r>
                          <a:rPr lang="de-DE" sz="2200" b="1" i="0" smtClean="0">
                            <a:solidFill>
                              <a:srgbClr val="000000"/>
                            </a:solidFill>
                            <a:latin typeface="Cambria Math" panose="02040503050406030204" pitchFamily="18" charset="0"/>
                          </a:rPr>
                          <m:t>𝟏</m:t>
                        </m:r>
                      </m:num>
                      <m:den>
                        <m:rad>
                          <m:radPr>
                            <m:degHide m:val="on"/>
                            <m:ctrlPr>
                              <a:rPr lang="de-DE" sz="2200" b="1" i="1" smtClean="0">
                                <a:solidFill>
                                  <a:srgbClr val="000000"/>
                                </a:solidFill>
                                <a:latin typeface="Cambria Math" panose="02040503050406030204" pitchFamily="18" charset="0"/>
                              </a:rPr>
                            </m:ctrlPr>
                          </m:radPr>
                          <m:deg/>
                          <m:e>
                            <m:sSub>
                              <m:sSubPr>
                                <m:ctrlPr>
                                  <a:rPr lang="de-DE" sz="2200" b="1" i="1" smtClean="0">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𝛍</m:t>
                                </m:r>
                              </m:e>
                              <m:sub>
                                <m:r>
                                  <a:rPr lang="de-DE" sz="2200" b="1" i="0" smtClean="0">
                                    <a:solidFill>
                                      <a:srgbClr val="000000"/>
                                    </a:solidFill>
                                    <a:latin typeface="Cambria Math" panose="02040503050406030204" pitchFamily="18" charset="0"/>
                                  </a:rPr>
                                  <m:t>𝟎</m:t>
                                </m:r>
                              </m:sub>
                            </m:sSub>
                            <m:r>
                              <a:rPr lang="de-DE" sz="2200" b="1" i="0" smtClean="0">
                                <a:solidFill>
                                  <a:srgbClr val="000000"/>
                                </a:solidFill>
                                <a:latin typeface="Cambria Math" panose="02040503050406030204" pitchFamily="18" charset="0"/>
                              </a:rPr>
                              <m:t>∙</m:t>
                            </m:r>
                            <m:sSub>
                              <m:sSubPr>
                                <m:ctrlPr>
                                  <a:rPr lang="de-DE" sz="2200" b="1" i="1" smtClean="0">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𝛜</m:t>
                                </m:r>
                              </m:e>
                              <m:sub>
                                <m:r>
                                  <a:rPr lang="de-DE" sz="2200" b="1" i="0" smtClean="0">
                                    <a:solidFill>
                                      <a:srgbClr val="000000"/>
                                    </a:solidFill>
                                    <a:latin typeface="Cambria Math" panose="02040503050406030204" pitchFamily="18" charset="0"/>
                                  </a:rPr>
                                  <m:t>𝟎</m:t>
                                </m:r>
                              </m:sub>
                            </m:sSub>
                            <m:sSub>
                              <m:sSubPr>
                                <m:ctrlPr>
                                  <a:rPr lang="de-DE" sz="2200" b="1" i="1">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m:t>
                                </m:r>
                                <m:r>
                                  <a:rPr lang="de-DE" sz="2200" b="1" i="0">
                                    <a:solidFill>
                                      <a:srgbClr val="000000"/>
                                    </a:solidFill>
                                    <a:latin typeface="Cambria Math" panose="02040503050406030204" pitchFamily="18" charset="0"/>
                                  </a:rPr>
                                  <m:t>𝛍</m:t>
                                </m:r>
                              </m:e>
                              <m:sub>
                                <m:r>
                                  <a:rPr lang="de-DE" sz="2200" b="1" i="0">
                                    <a:solidFill>
                                      <a:srgbClr val="000000"/>
                                    </a:solidFill>
                                    <a:latin typeface="Cambria Math" panose="02040503050406030204" pitchFamily="18" charset="0"/>
                                  </a:rPr>
                                  <m:t>𝐫</m:t>
                                </m:r>
                              </m:sub>
                            </m:sSub>
                            <m:r>
                              <a:rPr lang="de-DE" sz="2200" b="1" i="0" smtClean="0">
                                <a:solidFill>
                                  <a:srgbClr val="000000"/>
                                </a:solidFill>
                                <a:latin typeface="Cambria Math" panose="02040503050406030204" pitchFamily="18" charset="0"/>
                              </a:rPr>
                              <m:t>∙</m:t>
                            </m:r>
                            <m:sSub>
                              <m:sSubPr>
                                <m:ctrlPr>
                                  <a:rPr lang="de-DE" sz="2200" b="1" i="1" smtClean="0">
                                    <a:solidFill>
                                      <a:srgbClr val="000000"/>
                                    </a:solidFill>
                                    <a:latin typeface="Cambria Math" panose="02040503050406030204" pitchFamily="18" charset="0"/>
                                  </a:rPr>
                                </m:ctrlPr>
                              </m:sSubPr>
                              <m:e>
                                <m:r>
                                  <a:rPr lang="de-DE" sz="2200" b="1" i="0" smtClean="0">
                                    <a:solidFill>
                                      <a:srgbClr val="000000"/>
                                    </a:solidFill>
                                    <a:latin typeface="Cambria Math" panose="02040503050406030204" pitchFamily="18" charset="0"/>
                                  </a:rPr>
                                  <m:t>𝛜</m:t>
                                </m:r>
                              </m:e>
                              <m:sub>
                                <m:r>
                                  <a:rPr lang="de-DE" sz="2200" b="1" i="0" smtClean="0">
                                    <a:solidFill>
                                      <a:srgbClr val="000000"/>
                                    </a:solidFill>
                                    <a:latin typeface="Cambria Math" panose="02040503050406030204" pitchFamily="18" charset="0"/>
                                  </a:rPr>
                                  <m:t>𝐫</m:t>
                                </m:r>
                              </m:sub>
                            </m:sSub>
                          </m:e>
                        </m:rad>
                      </m:den>
                    </m:f>
                  </m:oMath>
                </a14:m>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a14:m>
                  <m:oMath xmlns:m="http://schemas.openxmlformats.org/officeDocument/2006/math">
                    <m:sSub>
                      <m:sSubPr>
                        <m:ctrlPr>
                          <a:rPr lang="de-DE" sz="1400" i="1" smtClean="0">
                            <a:solidFill>
                              <a:srgbClr val="000000"/>
                            </a:solidFill>
                            <a:latin typeface="Cambria Math" panose="02040503050406030204" pitchFamily="18" charset="0"/>
                          </a:rPr>
                        </m:ctrlPr>
                      </m:sSubPr>
                      <m:e>
                        <m:r>
                          <a:rPr lang="de-DE" sz="1400" b="0" i="1" smtClean="0">
                            <a:solidFill>
                              <a:srgbClr val="000000"/>
                            </a:solidFill>
                            <a:latin typeface="Cambria Math" panose="02040503050406030204" pitchFamily="18" charset="0"/>
                          </a:rPr>
                          <m:t>𝜇</m:t>
                        </m:r>
                      </m:e>
                      <m:sub>
                        <m:r>
                          <a:rPr lang="de-DE" sz="1400" b="0" i="1" smtClean="0">
                            <a:solidFill>
                              <a:srgbClr val="000000"/>
                            </a:solidFill>
                            <a:latin typeface="Cambria Math" panose="02040503050406030204" pitchFamily="18" charset="0"/>
                          </a:rPr>
                          <m:t>0</m:t>
                        </m:r>
                      </m:sub>
                    </m:sSub>
                  </m:oMath>
                </a14:m>
                <a:r>
                  <a:rPr lang="de-DE" sz="1400" i="1" dirty="0">
                    <a:solidFill>
                      <a:srgbClr val="000000"/>
                    </a:solidFill>
                  </a:rPr>
                  <a:t> … elektrische Feldkonstante</a:t>
                </a:r>
                <a:br>
                  <a:rPr lang="de-DE" sz="1400" i="1" dirty="0">
                    <a:solidFill>
                      <a:srgbClr val="000000"/>
                    </a:solidFill>
                  </a:rPr>
                </a:br>
                <a14:m>
                  <m:oMath xmlns:m="http://schemas.openxmlformats.org/officeDocument/2006/math">
                    <m:sSub>
                      <m:sSubPr>
                        <m:ctrlPr>
                          <a:rPr lang="de-DE" sz="1400" i="1">
                            <a:solidFill>
                              <a:srgbClr val="000000"/>
                            </a:solidFill>
                            <a:latin typeface="Cambria Math" panose="02040503050406030204" pitchFamily="18" charset="0"/>
                          </a:rPr>
                        </m:ctrlPr>
                      </m:sSubPr>
                      <m:e>
                        <m:r>
                          <a:rPr lang="de-DE" sz="1400" b="0" i="1">
                            <a:solidFill>
                              <a:srgbClr val="000000"/>
                            </a:solidFill>
                            <a:latin typeface="Cambria Math" panose="02040503050406030204" pitchFamily="18" charset="0"/>
                          </a:rPr>
                          <m:t>𝜖</m:t>
                        </m:r>
                      </m:e>
                      <m:sub>
                        <m:r>
                          <a:rPr lang="de-DE" sz="1400" b="0" i="1">
                            <a:solidFill>
                              <a:srgbClr val="000000"/>
                            </a:solidFill>
                            <a:latin typeface="Cambria Math" panose="02040503050406030204" pitchFamily="18" charset="0"/>
                          </a:rPr>
                          <m:t>0</m:t>
                        </m:r>
                      </m:sub>
                    </m:sSub>
                  </m:oMath>
                </a14:m>
                <a:r>
                  <a:rPr lang="de-DE" sz="1400" i="1" dirty="0">
                    <a:solidFill>
                      <a:srgbClr val="000000"/>
                    </a:solidFill>
                  </a:rPr>
                  <a:t> … magnetische Feldkonstante</a:t>
                </a:r>
                <a:br>
                  <a:rPr lang="de-DE" sz="1400" i="1" dirty="0">
                    <a:solidFill>
                      <a:srgbClr val="000000"/>
                    </a:solidFill>
                  </a:rPr>
                </a:br>
                <a14:m>
                  <m:oMath xmlns:m="http://schemas.openxmlformats.org/officeDocument/2006/math">
                    <m:sSub>
                      <m:sSubPr>
                        <m:ctrlPr>
                          <a:rPr lang="de-DE" sz="1400" i="1">
                            <a:solidFill>
                              <a:srgbClr val="000000"/>
                            </a:solidFill>
                            <a:latin typeface="Cambria Math" panose="02040503050406030204" pitchFamily="18" charset="0"/>
                          </a:rPr>
                        </m:ctrlPr>
                      </m:sSubPr>
                      <m:e>
                        <m:r>
                          <a:rPr lang="de-DE" sz="1400" b="0" i="1">
                            <a:solidFill>
                              <a:srgbClr val="000000"/>
                            </a:solidFill>
                            <a:latin typeface="Cambria Math" panose="02040503050406030204" pitchFamily="18" charset="0"/>
                          </a:rPr>
                          <m:t>𝜇</m:t>
                        </m:r>
                      </m:e>
                      <m:sub>
                        <m:r>
                          <a:rPr lang="de-DE" sz="1400" b="0" i="1">
                            <a:solidFill>
                              <a:srgbClr val="000000"/>
                            </a:solidFill>
                            <a:latin typeface="Cambria Math" panose="02040503050406030204" pitchFamily="18" charset="0"/>
                          </a:rPr>
                          <m:t>𝑟</m:t>
                        </m:r>
                      </m:sub>
                    </m:sSub>
                  </m:oMath>
                </a14:m>
                <a:r>
                  <a:rPr lang="de-DE" sz="1400" i="1" dirty="0">
                    <a:solidFill>
                      <a:srgbClr val="000000"/>
                    </a:solidFill>
                  </a:rPr>
                  <a:t> … Permeabilität</a:t>
                </a:r>
                <a:br>
                  <a:rPr lang="de-DE" sz="1400" i="1" dirty="0">
                    <a:solidFill>
                      <a:srgbClr val="000000"/>
                    </a:solidFill>
                  </a:rPr>
                </a:br>
                <a14:m>
                  <m:oMath xmlns:m="http://schemas.openxmlformats.org/officeDocument/2006/math">
                    <m:sSub>
                      <m:sSubPr>
                        <m:ctrlPr>
                          <a:rPr lang="de-DE" sz="1400" i="1">
                            <a:solidFill>
                              <a:srgbClr val="000000"/>
                            </a:solidFill>
                            <a:latin typeface="Cambria Math" panose="02040503050406030204" pitchFamily="18" charset="0"/>
                          </a:rPr>
                        </m:ctrlPr>
                      </m:sSubPr>
                      <m:e>
                        <m:r>
                          <a:rPr lang="de-DE" sz="1400" b="0" i="1">
                            <a:solidFill>
                              <a:srgbClr val="000000"/>
                            </a:solidFill>
                            <a:latin typeface="Cambria Math" panose="02040503050406030204" pitchFamily="18" charset="0"/>
                          </a:rPr>
                          <m:t>𝜖</m:t>
                        </m:r>
                      </m:e>
                      <m:sub>
                        <m:r>
                          <a:rPr lang="de-DE" sz="1400" b="0" i="1">
                            <a:solidFill>
                              <a:srgbClr val="000000"/>
                            </a:solidFill>
                            <a:latin typeface="Cambria Math" panose="02040503050406030204" pitchFamily="18" charset="0"/>
                          </a:rPr>
                          <m:t>𝑟</m:t>
                        </m:r>
                      </m:sub>
                    </m:sSub>
                  </m:oMath>
                </a14:m>
                <a:r>
                  <a:rPr lang="de-DE" sz="1400" i="1" dirty="0">
                    <a:solidFill>
                      <a:srgbClr val="000000"/>
                    </a:solidFill>
                  </a:rPr>
                  <a:t> … Dielektrizitätszahl</a:t>
                </a:r>
              </a:p>
            </p:txBody>
          </p:sp>
        </mc:Choice>
        <mc:Fallback xmlns="">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a:r>
                  <a:rPr lang="en-US" sz="2400" b="1" dirty="0">
                    <a:solidFill>
                      <a:srgbClr val="000000"/>
                    </a:solidFill>
                  </a:rPr>
                  <a:t>… </a:t>
                </a:r>
                <a:r>
                  <a:rPr lang="en-US" sz="2400" b="1" dirty="0" err="1">
                    <a:solidFill>
                      <a:srgbClr val="000000"/>
                    </a:solidFill>
                  </a:rPr>
                  <a:t>ein</a:t>
                </a:r>
                <a:r>
                  <a:rPr lang="en-US" sz="2400" b="1" dirty="0">
                    <a:solidFill>
                      <a:srgbClr val="000000"/>
                    </a:solidFill>
                  </a:rPr>
                  <a:t> </a:t>
                </a:r>
                <a:r>
                  <a:rPr lang="en-US" sz="2400" b="1" dirty="0" err="1">
                    <a:solidFill>
                      <a:srgbClr val="000000"/>
                    </a:solidFill>
                  </a:rPr>
                  <a:t>Teilchen</a:t>
                </a:r>
                <a:br>
                  <a:rPr lang="en-US" sz="2400" b="1" dirty="0">
                    <a:solidFill>
                      <a:srgbClr val="000000"/>
                    </a:solidFill>
                  </a:rPr>
                </a:br>
                <a:endParaRPr lang="en-US" sz="2000" b="1" dirty="0">
                  <a:solidFill>
                    <a:srgbClr val="000000"/>
                  </a:solidFill>
                </a:endParaRPr>
              </a:p>
              <a:p>
                <a:pPr marL="697230" lvl="1" indent="-285750">
                  <a:buFont typeface="Arial" panose="020B0604020202020204" pitchFamily="34" charset="0"/>
                  <a:buChar char="•"/>
                </a:pPr>
                <a:r>
                  <a:rPr lang="de-DE" sz="2000" dirty="0">
                    <a:solidFill>
                      <a:srgbClr val="000000"/>
                    </a:solidFill>
                  </a:rPr>
                  <a:t>= elektromagnetische Strahlung, die aus </a:t>
                </a:r>
                <a:r>
                  <a:rPr lang="de-DE" sz="2000" b="1" dirty="0">
                    <a:solidFill>
                      <a:srgbClr val="000000"/>
                    </a:solidFill>
                  </a:rPr>
                  <a:t>schwingenden Energiequanten </a:t>
                </a:r>
                <a:r>
                  <a:rPr lang="de-DE" sz="2000" dirty="0">
                    <a:solidFill>
                      <a:srgbClr val="000000"/>
                    </a:solidFill>
                  </a:rPr>
                  <a:t>besteht</a:t>
                </a:r>
              </a:p>
              <a:p>
                <a:pPr marL="1108710" lvl="2" indent="-285750">
                  <a:buFont typeface="Arial" panose="020B0604020202020204" pitchFamily="34" charset="0"/>
                  <a:buChar char="•"/>
                </a:pPr>
                <a:r>
                  <a:rPr lang="de-DE" sz="2000" b="1" dirty="0">
                    <a:solidFill>
                      <a:srgbClr val="000000"/>
                    </a:solidFill>
                  </a:rPr>
                  <a:t>Photonen </a:t>
                </a:r>
                <a14:m>
                  <m:oMath xmlns:m="http://schemas.openxmlformats.org/officeDocument/2006/math">
                    <m:r>
                      <a:rPr lang="de-DE" sz="2000" b="1" i="1" smtClean="0">
                        <a:solidFill>
                          <a:srgbClr val="000000"/>
                        </a:solidFill>
                        <a:latin typeface="Cambria Math" panose="02040503050406030204" pitchFamily="18" charset="0"/>
                      </a:rPr>
                      <m:t>𝜸</m:t>
                    </m:r>
                  </m:oMath>
                </a14:m>
                <a:endParaRPr lang="de-DE" sz="2000" b="1" dirty="0">
                  <a:solidFill>
                    <a:srgbClr val="000000"/>
                  </a:solidFill>
                </a:endParaRPr>
              </a:p>
              <a:p>
                <a:pPr marL="697230" lvl="1" indent="-285750">
                  <a:buFont typeface="Arial" panose="020B0604020202020204" pitchFamily="34" charset="0"/>
                  <a:buChar char="•"/>
                </a:pPr>
                <a:r>
                  <a:rPr lang="de-DE" sz="2000" i="1" dirty="0">
                    <a:solidFill>
                      <a:srgbClr val="000000"/>
                    </a:solidFill>
                  </a:rPr>
                  <a:t>Nachweis: Photoelektrischer Effekt</a:t>
                </a:r>
              </a:p>
              <a:p>
                <a:pPr marL="697230" lvl="1" indent="-285750">
                  <a:buFont typeface="Arial" panose="020B0604020202020204" pitchFamily="34" charset="0"/>
                  <a:buChar char="•"/>
                </a:pPr>
                <a:r>
                  <a:rPr lang="de-DE" sz="2000" dirty="0">
                    <a:solidFill>
                      <a:srgbClr val="000000"/>
                    </a:solidFill>
                  </a:rPr>
                  <a:t>Photonen tragen „Energieportionen“</a:t>
                </a:r>
                <a:br>
                  <a:rPr lang="de-DE" sz="2200" dirty="0">
                    <a:solidFill>
                      <a:srgbClr val="000000"/>
                    </a:solidFill>
                  </a:rPr>
                </a:br>
                <a:br>
                  <a:rPr lang="de-DE" sz="2200" dirty="0">
                    <a:solidFill>
                      <a:srgbClr val="000000"/>
                    </a:solidFill>
                  </a:rPr>
                </a:br>
                <a14:m>
                  <m:oMath xmlns:m="http://schemas.openxmlformats.org/officeDocument/2006/math">
                    <m:r>
                      <a:rPr lang="de-DE" sz="2600" b="1" i="0" smtClean="0">
                        <a:solidFill>
                          <a:srgbClr val="000000"/>
                        </a:solidFill>
                        <a:latin typeface="Cambria Math" panose="02040503050406030204" pitchFamily="18" charset="0"/>
                      </a:rPr>
                      <m:t>𝐄</m:t>
                    </m:r>
                    <m:r>
                      <a:rPr lang="de-DE" sz="2600" b="1" i="0" smtClean="0">
                        <a:solidFill>
                          <a:srgbClr val="000000"/>
                        </a:solidFill>
                        <a:latin typeface="Cambria Math" panose="02040503050406030204" pitchFamily="18" charset="0"/>
                      </a:rPr>
                      <m:t>=</m:t>
                    </m:r>
                    <m:r>
                      <a:rPr lang="de-DE" sz="2600" b="1" i="0" smtClean="0">
                        <a:solidFill>
                          <a:srgbClr val="000000"/>
                        </a:solidFill>
                        <a:latin typeface="Cambria Math" panose="02040503050406030204" pitchFamily="18" charset="0"/>
                      </a:rPr>
                      <m:t>𝐡</m:t>
                    </m:r>
                    <m:r>
                      <a:rPr lang="de-DE" sz="2600" b="1" i="0" smtClean="0">
                        <a:solidFill>
                          <a:srgbClr val="000000"/>
                        </a:solidFill>
                        <a:latin typeface="Cambria Math" panose="02040503050406030204" pitchFamily="18" charset="0"/>
                      </a:rPr>
                      <m:t>∙</m:t>
                    </m:r>
                    <m:r>
                      <a:rPr lang="de-DE" sz="2600" b="1" i="0" smtClean="0">
                        <a:solidFill>
                          <a:srgbClr val="000000"/>
                        </a:solidFill>
                        <a:latin typeface="Cambria Math" panose="02040503050406030204" pitchFamily="18" charset="0"/>
                      </a:rPr>
                      <m:t>𝐟</m:t>
                    </m:r>
                    <m:r>
                      <a:rPr lang="de-DE" sz="2600" b="1" i="0" smtClean="0">
                        <a:solidFill>
                          <a:srgbClr val="000000"/>
                        </a:solidFill>
                        <a:latin typeface="Cambria Math" panose="02040503050406030204" pitchFamily="18" charset="0"/>
                      </a:rPr>
                      <m:t>=</m:t>
                    </m:r>
                    <m:r>
                      <a:rPr lang="de-DE" sz="2600" b="1" i="0" smtClean="0">
                        <a:solidFill>
                          <a:srgbClr val="000000"/>
                        </a:solidFill>
                        <a:latin typeface="Cambria Math" panose="02040503050406030204" pitchFamily="18" charset="0"/>
                      </a:rPr>
                      <m:t>𝐡</m:t>
                    </m:r>
                    <m:r>
                      <a:rPr lang="de-DE" sz="2600" b="1" i="0" smtClean="0">
                        <a:solidFill>
                          <a:srgbClr val="000000"/>
                        </a:solidFill>
                        <a:latin typeface="Cambria Math" panose="02040503050406030204" pitchFamily="18" charset="0"/>
                      </a:rPr>
                      <m:t>∙</m:t>
                    </m:r>
                    <m:f>
                      <m:fPr>
                        <m:ctrlPr>
                          <a:rPr lang="de-DE" sz="2600" b="1" i="1" smtClean="0">
                            <a:solidFill>
                              <a:srgbClr val="000000"/>
                            </a:solidFill>
                            <a:latin typeface="Cambria Math" panose="02040503050406030204" pitchFamily="18" charset="0"/>
                          </a:rPr>
                        </m:ctrlPr>
                      </m:fPr>
                      <m:num>
                        <m:r>
                          <a:rPr lang="de-DE" sz="2600" b="1" i="0" smtClean="0">
                            <a:solidFill>
                              <a:srgbClr val="000000"/>
                            </a:solidFill>
                            <a:latin typeface="Cambria Math" panose="02040503050406030204" pitchFamily="18" charset="0"/>
                          </a:rPr>
                          <m:t>𝐜</m:t>
                        </m:r>
                      </m:num>
                      <m:den>
                        <m:r>
                          <a:rPr lang="de-DE" sz="2600" b="1" i="0" smtClean="0">
                            <a:solidFill>
                              <a:srgbClr val="000000"/>
                            </a:solidFill>
                            <a:latin typeface="Cambria Math" panose="02040503050406030204" pitchFamily="18" charset="0"/>
                          </a:rPr>
                          <m:t>𝛌</m:t>
                        </m:r>
                      </m:den>
                    </m:f>
                  </m:oMath>
                </a14:m>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a:pPr/>
                <a14:m>
                  <m:oMath xmlns:m="http://schemas.openxmlformats.org/officeDocument/2006/math">
                    <m:r>
                      <m:rPr>
                        <m:sty m:val="p"/>
                      </m:rPr>
                      <a:rPr lang="de-DE" sz="1600" b="0" i="0" smtClean="0">
                        <a:solidFill>
                          <a:schemeClr val="tx2"/>
                        </a:solidFill>
                        <a:latin typeface="Cambria Math" panose="02040503050406030204" pitchFamily="18" charset="0"/>
                      </a:rPr>
                      <m:t>h</m:t>
                    </m:r>
                  </m:oMath>
                </a14:m>
                <a:r>
                  <a:rPr lang="de-DE" sz="1600" i="1" dirty="0">
                    <a:solidFill>
                      <a:schemeClr val="tx2"/>
                    </a:solidFill>
                  </a:rPr>
                  <a:t> … plancksches Wirkungsquantum</a:t>
                </a:r>
                <a:br>
                  <a:rPr lang="de-DE" sz="1600" i="1" dirty="0">
                    <a:solidFill>
                      <a:schemeClr val="tx2"/>
                    </a:solidFill>
                  </a:rPr>
                </a:br>
                <a14:m>
                  <m:oMathPara xmlns:m="http://schemas.openxmlformats.org/officeDocument/2006/math">
                    <m:oMathParaPr>
                      <m:jc m:val="left"/>
                    </m:oMathParaPr>
                    <m:oMath xmlns:m="http://schemas.openxmlformats.org/officeDocument/2006/math">
                      <m:r>
                        <a:rPr lang="de-DE" sz="1600" b="0" i="1" smtClean="0">
                          <a:solidFill>
                            <a:schemeClr val="tx2"/>
                          </a:solidFill>
                          <a:latin typeface="Cambria Math" panose="02040503050406030204" pitchFamily="18" charset="0"/>
                        </a:rPr>
                        <m:t>h</m:t>
                      </m:r>
                      <m:r>
                        <a:rPr lang="de-DE" sz="1600" b="0" i="1" smtClean="0">
                          <a:solidFill>
                            <a:schemeClr val="tx2"/>
                          </a:solidFill>
                          <a:latin typeface="Cambria Math" panose="02040503050406030204" pitchFamily="18" charset="0"/>
                        </a:rPr>
                        <m:t>=6,626∙</m:t>
                      </m:r>
                      <m:sSup>
                        <m:sSupPr>
                          <m:ctrlPr>
                            <a:rPr lang="de-DE" sz="1600" i="1" smtClean="0">
                              <a:solidFill>
                                <a:schemeClr val="tx2"/>
                              </a:solidFill>
                              <a:latin typeface="Cambria Math" panose="02040503050406030204" pitchFamily="18" charset="0"/>
                            </a:rPr>
                          </m:ctrlPr>
                        </m:sSupPr>
                        <m:e>
                          <m:r>
                            <a:rPr lang="de-DE" sz="1600" b="0" i="1" smtClean="0">
                              <a:solidFill>
                                <a:schemeClr val="tx2"/>
                              </a:solidFill>
                              <a:latin typeface="Cambria Math" panose="02040503050406030204" pitchFamily="18" charset="0"/>
                            </a:rPr>
                            <m:t>10</m:t>
                          </m:r>
                        </m:e>
                        <m:sup>
                          <m:r>
                            <a:rPr lang="de-DE" sz="1600" b="0" i="1" smtClean="0">
                              <a:solidFill>
                                <a:schemeClr val="tx2"/>
                              </a:solidFill>
                              <a:latin typeface="Cambria Math" panose="02040503050406030204" pitchFamily="18" charset="0"/>
                            </a:rPr>
                            <m:t>−34</m:t>
                          </m:r>
                        </m:sup>
                      </m:sSup>
                      <m:r>
                        <a:rPr lang="de-DE" sz="1600" b="0" i="1" smtClean="0">
                          <a:solidFill>
                            <a:schemeClr val="tx2"/>
                          </a:solidFill>
                          <a:latin typeface="Cambria Math" panose="02040503050406030204" pitchFamily="18" charset="0"/>
                        </a:rPr>
                        <m:t> </m:t>
                      </m:r>
                      <m:r>
                        <a:rPr lang="de-DE" sz="1600" b="0" i="1" smtClean="0">
                          <a:solidFill>
                            <a:schemeClr val="tx2"/>
                          </a:solidFill>
                          <a:latin typeface="Cambria Math" panose="02040503050406030204" pitchFamily="18" charset="0"/>
                        </a:rPr>
                        <m:t>𝐽𝑠</m:t>
                      </m:r>
                    </m:oMath>
                  </m:oMathPara>
                </a14:m>
                <a:endParaRPr lang="de-DE" dirty="0"/>
              </a:p>
            </p:txBody>
          </p:sp>
        </mc:Choice>
        <mc:Fallback xmlns="">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Welche </a:t>
            </a:r>
            <a:r>
              <a:rPr lang="de-DE" sz="3600" b="1" cap="small" noProof="0" dirty="0"/>
              <a:t>Farbe</a:t>
            </a:r>
            <a:r>
              <a:rPr lang="de-DE" sz="3600" cap="small" noProof="0" dirty="0"/>
              <a:t> hat ein </a:t>
            </a:r>
            <a:r>
              <a:rPr lang="de-DE" sz="3600" b="1" cap="small" noProof="0" dirty="0"/>
              <a:t>Stern</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lang="de-DE" sz="2800" b="1" i="0" smtClean="0">
                          <a:latin typeface="Cambria Math" panose="02040503050406030204" pitchFamily="18" charset="0"/>
                        </a:rPr>
                        <m:t>𝐜</m:t>
                      </m:r>
                      <m:r>
                        <a:rPr lang="de-DE" sz="2800" b="1" i="0" smtClean="0">
                          <a:latin typeface="Cambria Math" panose="02040503050406030204" pitchFamily="18" charset="0"/>
                        </a:rPr>
                        <m:t>=</m:t>
                      </m:r>
                      <m:r>
                        <a:rPr lang="de-DE" sz="2800" b="1">
                          <a:latin typeface="Cambria Math" panose="02040503050406030204" pitchFamily="18" charset="0"/>
                        </a:rPr>
                        <m:t>𝛌</m:t>
                      </m:r>
                      <m:r>
                        <a:rPr lang="de-DE" sz="2800" b="1" i="0" smtClean="0">
                          <a:latin typeface="Cambria Math" panose="02040503050406030204" pitchFamily="18" charset="0"/>
                        </a:rPr>
                        <m:t>∙</m:t>
                      </m:r>
                      <m:r>
                        <a:rPr lang="de-DE" sz="2800" b="1" i="0" smtClean="0">
                          <a:latin typeface="Cambria Math" panose="02040503050406030204" pitchFamily="18" charset="0"/>
                        </a:rPr>
                        <m:t>𝐟</m:t>
                      </m:r>
                    </m:oMath>
                  </a14:m>
                  <a:endParaRPr lang="de-DE" sz="2800" b="1" dirty="0"/>
                </a:p>
              </p:txBody>
            </p:sp>
          </mc:Choice>
          <mc:Fallback xmlns="">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a14:m>
                    <m:oMath xmlns:m="http://schemas.openxmlformats.org/officeDocument/2006/math">
                      <m:r>
                        <a:rPr lang="de-DE" sz="1800" b="0" i="1" smtClean="0">
                          <a:solidFill>
                            <a:schemeClr val="tx2"/>
                          </a:solidFill>
                          <a:latin typeface="Cambria Math" panose="02040503050406030204" pitchFamily="18" charset="0"/>
                        </a:rPr>
                        <m:t>𝑐</m:t>
                      </m:r>
                    </m:oMath>
                  </a14:m>
                  <a:r>
                    <a:rPr lang="de-DE" sz="1800" i="1" dirty="0">
                      <a:solidFill>
                        <a:schemeClr val="tx2"/>
                      </a:solidFill>
                    </a:rPr>
                    <a:t> … Lichtgeschwindigkeit</a:t>
                  </a:r>
                  <a:br>
                    <a:rPr lang="de-DE" sz="1800" i="1" dirty="0">
                      <a:solidFill>
                        <a:schemeClr val="tx2"/>
                      </a:solidFill>
                    </a:rPr>
                  </a:br>
                  <a14:m>
                    <m:oMath xmlns:m="http://schemas.openxmlformats.org/officeDocument/2006/math">
                      <m:r>
                        <a:rPr lang="de-DE" sz="1800" i="1" smtClean="0">
                          <a:solidFill>
                            <a:schemeClr val="tx2"/>
                          </a:solidFill>
                          <a:latin typeface="Cambria Math" panose="02040503050406030204" pitchFamily="18" charset="0"/>
                        </a:rPr>
                        <m:t>𝜆</m:t>
                      </m:r>
                    </m:oMath>
                  </a14:m>
                  <a:r>
                    <a:rPr lang="de-DE" sz="1800" i="1" dirty="0">
                      <a:solidFill>
                        <a:schemeClr val="tx2"/>
                      </a:solidFill>
                    </a:rPr>
                    <a:t> … Wellenlänge</a:t>
                  </a:r>
                  <a:br>
                    <a:rPr lang="de-DE" sz="1800" i="1" dirty="0">
                      <a:solidFill>
                        <a:schemeClr val="tx2"/>
                      </a:solidFill>
                    </a:rPr>
                  </a:br>
                  <a14:m>
                    <m:oMath xmlns:m="http://schemas.openxmlformats.org/officeDocument/2006/math">
                      <m:r>
                        <a:rPr lang="de-DE" sz="1800" i="1" smtClean="0">
                          <a:solidFill>
                            <a:schemeClr val="tx2"/>
                          </a:solidFill>
                          <a:latin typeface="Cambria Math" panose="02040503050406030204" pitchFamily="18" charset="0"/>
                        </a:rPr>
                        <m:t>𝑓</m:t>
                      </m:r>
                    </m:oMath>
                  </a14:m>
                  <a:r>
                    <a:rPr lang="de-DE" sz="1800" i="1" dirty="0">
                      <a:solidFill>
                        <a:schemeClr val="tx2"/>
                      </a:solidFill>
                    </a:rPr>
                    <a:t> … Frequenz</a:t>
                  </a:r>
                  <a:endParaRPr lang="de-DE" dirty="0">
                    <a:solidFill>
                      <a:schemeClr val="tx2"/>
                    </a:solidFill>
                  </a:endParaRPr>
                </a:p>
              </p:txBody>
            </p:sp>
          </mc:Choice>
          <mc:Fallback xmlns="">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Licht ist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fik 6">
            <a:extLst>
              <a:ext uri="{FF2B5EF4-FFF2-40B4-BE49-F238E27FC236}">
                <a16:creationId xmlns:a16="http://schemas.microsoft.com/office/drawing/2014/main" id="{793A5277-5587-15FE-6173-51AAC8A9A120}"/>
              </a:ext>
            </a:extLst>
          </p:cNvPr>
          <p:cNvPicPr>
            <a:picLocks noChangeAspect="1"/>
          </p:cNvPicPr>
          <p:nvPr/>
        </p:nvPicPr>
        <p:blipFill>
          <a:blip r:embed="rId2"/>
          <a:stretch>
            <a:fillRect/>
          </a:stretch>
        </p:blipFill>
        <p:spPr>
          <a:xfrm>
            <a:off x="1292110" y="1115602"/>
            <a:ext cx="8437624" cy="4890562"/>
          </a:xfrm>
          <a:prstGeom prst="rect">
            <a:avLst/>
          </a:prstGeom>
        </p:spPr>
      </p:pic>
    </p:spTree>
    <p:extLst>
      <p:ext uri="{BB962C8B-B14F-4D97-AF65-F5344CB8AC3E}">
        <p14:creationId xmlns:p14="http://schemas.microsoft.com/office/powerpoint/2010/main" val="363194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Was ist ein</a:t>
            </a:r>
            <a:br>
              <a:rPr lang="de-DE" sz="3600" cap="small" noProof="0" dirty="0"/>
            </a:br>
            <a:r>
              <a:rPr lang="de-DE" sz="3600" b="1" cap="small" noProof="0" dirty="0"/>
              <a:t>Chemisches Element</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1475"/>
            <a:ext cx="12192000" cy="357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815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Metallizität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1678740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Metallizität</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
        <p:nvSpPr>
          <p:cNvPr id="7" name="Rechteck: abgerundete Ecken 6">
            <a:extLst>
              <a:ext uri="{FF2B5EF4-FFF2-40B4-BE49-F238E27FC236}">
                <a16:creationId xmlns:a16="http://schemas.microsoft.com/office/drawing/2014/main" id="{34DE3155-4A25-CFCE-4319-C17099820EB4}"/>
              </a:ext>
            </a:extLst>
          </p:cNvPr>
          <p:cNvSpPr/>
          <p:nvPr/>
        </p:nvSpPr>
        <p:spPr>
          <a:xfrm>
            <a:off x="2275839" y="1828801"/>
            <a:ext cx="7647093" cy="4003039"/>
          </a:xfrm>
          <a:prstGeom prst="roundRect">
            <a:avLst>
              <a:gd name="adj" fmla="val 1348"/>
            </a:avLst>
          </a:prstGeom>
          <a:solidFill>
            <a:schemeClr val="tx2">
              <a:lumMod val="10000"/>
              <a:lumOff val="9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rgbClr val="000000"/>
                </a:solidFill>
              </a:rPr>
              <a:t>Metalle</a:t>
            </a:r>
          </a:p>
        </p:txBody>
      </p:sp>
    </p:spTree>
    <p:extLst>
      <p:ext uri="{BB962C8B-B14F-4D97-AF65-F5344CB8AC3E}">
        <p14:creationId xmlns:p14="http://schemas.microsoft.com/office/powerpoint/2010/main" val="2038209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Datenanalyse</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556213"/>
            <a:ext cx="6356352" cy="3637770"/>
            <a:chOff x="1398424" y="1360021"/>
            <a:chExt cx="3822162" cy="363777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Aufgabe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12469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Analysiert</a:t>
              </a:r>
              <a:r>
                <a:rPr lang="en-US" sz="2600" dirty="0">
                  <a:solidFill>
                    <a:schemeClr val="tx1"/>
                  </a:solidFill>
                </a:rPr>
                <a:t> die </a:t>
              </a:r>
              <a:r>
                <a:rPr lang="en-US" sz="2600" dirty="0" err="1">
                  <a:solidFill>
                    <a:schemeClr val="tx1"/>
                  </a:solidFill>
                </a:rPr>
                <a:t>Spektren</a:t>
              </a:r>
              <a:r>
                <a:rPr lang="en-US" sz="2600" dirty="0">
                  <a:solidFill>
                    <a:schemeClr val="tx1"/>
                  </a:solidFill>
                </a:rPr>
                <a:t> von </a:t>
              </a:r>
              <a:r>
                <a:rPr lang="en-US" sz="2600" dirty="0" err="1">
                  <a:solidFill>
                    <a:schemeClr val="tx1"/>
                  </a:solidFill>
                </a:rPr>
                <a:t>Sternen</a:t>
              </a:r>
              <a:r>
                <a:rPr lang="en-US" sz="2600" dirty="0">
                  <a:solidFill>
                    <a:schemeClr val="tx1"/>
                  </a:solidFill>
                </a:rPr>
                <a:t> und </a:t>
              </a:r>
              <a:r>
                <a:rPr lang="en-US" sz="2600" dirty="0" err="1">
                  <a:solidFill>
                    <a:schemeClr val="tx1"/>
                  </a:solidFill>
                </a:rPr>
                <a:t>messt</a:t>
              </a:r>
              <a:r>
                <a:rPr lang="en-US" sz="2600" dirty="0">
                  <a:solidFill>
                    <a:schemeClr val="tx1"/>
                  </a:solidFill>
                </a:rPr>
                <a:t> die </a:t>
              </a:r>
              <a:r>
                <a:rPr lang="en-US" sz="2600" dirty="0" err="1">
                  <a:solidFill>
                    <a:schemeClr val="tx1"/>
                  </a:solidFill>
                </a:rPr>
                <a:t>Elementhäufigkeiten</a:t>
              </a:r>
              <a:r>
                <a:rPr lang="en-US" sz="2600" dirty="0">
                  <a:solidFill>
                    <a:schemeClr val="tx1"/>
                  </a:solidFill>
                </a:rPr>
                <a:t>. </a:t>
              </a:r>
              <a:r>
                <a:rPr lang="en-US" sz="2600" dirty="0" err="1">
                  <a:solidFill>
                    <a:schemeClr val="tx1"/>
                  </a:solidFill>
                </a:rPr>
                <a:t>Bearbeitet</a:t>
              </a:r>
              <a:r>
                <a:rPr lang="en-US" sz="2600" dirty="0">
                  <a:solidFill>
                    <a:schemeClr val="tx1"/>
                  </a:solidFill>
                </a:rPr>
                <a:t> </a:t>
              </a:r>
              <a:r>
                <a:rPr lang="en-US" sz="2600" dirty="0" err="1">
                  <a:solidFill>
                    <a:schemeClr val="tx1"/>
                  </a:solidFill>
                </a:rPr>
                <a:t>dafür</a:t>
              </a:r>
              <a:r>
                <a:rPr lang="en-US" sz="2600" dirty="0">
                  <a:solidFill>
                    <a:schemeClr val="tx1"/>
                  </a:solidFill>
                </a:rPr>
                <a:t> die </a:t>
              </a:r>
              <a:r>
                <a:rPr lang="en-US" sz="2600" dirty="0" err="1">
                  <a:solidFill>
                    <a:schemeClr val="tx1"/>
                  </a:solidFill>
                </a:rPr>
                <a:t>Aufgaben</a:t>
              </a:r>
              <a:r>
                <a:rPr lang="en-US" sz="2600" dirty="0">
                  <a:solidFill>
                    <a:schemeClr val="tx1"/>
                  </a:solidFill>
                </a:rPr>
                <a:t> auf dem </a:t>
              </a:r>
              <a:br>
                <a:rPr lang="de-DE" sz="2600" dirty="0">
                  <a:solidFill>
                    <a:schemeClr val="tx1"/>
                  </a:solidFill>
                </a:rPr>
              </a:br>
              <a:r>
                <a:rPr lang="de-DE" sz="2600" b="1" dirty="0">
                  <a:solidFill>
                    <a:schemeClr val="tx1"/>
                  </a:solidFill>
                </a:rPr>
                <a:t> 3.1 Datenanalyse-Arbeitsblatt</a:t>
              </a:r>
              <a:br>
                <a:rPr lang="de-DE" sz="2600" b="1" dirty="0">
                  <a:solidFill>
                    <a:schemeClr val="tx1"/>
                  </a:solidFill>
                </a:rPr>
              </a:br>
              <a:r>
                <a:rPr lang="de-DE" sz="2600" dirty="0">
                  <a:solidFill>
                    <a:schemeClr val="tx1"/>
                  </a:solidFill>
                </a:rPr>
                <a:t>mithilfe des Online-Tools</a:t>
              </a:r>
              <a:br>
                <a:rPr lang="de-DE" sz="2600" dirty="0">
                  <a:solidFill>
                    <a:schemeClr val="tx1"/>
                  </a:solidFill>
                </a:rPr>
              </a:br>
              <a:r>
                <a:rPr lang="de-DE" sz="2600" b="1" dirty="0">
                  <a:solidFill>
                    <a:schemeClr val="tx1"/>
                  </a:solidFill>
                </a:rPr>
                <a:t>3.2 </a:t>
              </a:r>
              <a:r>
                <a:rPr lang="de-DE" sz="2600" b="1" dirty="0" err="1">
                  <a:solidFill>
                    <a:schemeClr val="tx1"/>
                  </a:solidFill>
                </a:rPr>
                <a:t>WebSME</a:t>
              </a:r>
              <a:endParaRPr lang="en-GB" sz="2600" b="1" dirty="0">
                <a:solidFill>
                  <a:schemeClr val="tx1"/>
                </a:solidFill>
              </a:endParaRPr>
            </a:p>
          </p:txBody>
        </p:sp>
      </p:grpSp>
    </p:spTree>
    <p:extLst>
      <p:ext uri="{BB962C8B-B14F-4D97-AF65-F5344CB8AC3E}">
        <p14:creationId xmlns:p14="http://schemas.microsoft.com/office/powerpoint/2010/main" val="2281613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2708434"/>
          </a:xfrm>
          <a:prstGeom prst="rect">
            <a:avLst/>
          </a:prstGeom>
          <a:noFill/>
        </p:spPr>
        <p:txBody>
          <a:bodyPr wrap="square" rtlCol="0">
            <a:spAutoFit/>
          </a:bodyPr>
          <a:lstStyle/>
          <a:p>
            <a:pPr>
              <a:spcAft>
                <a:spcPts val="600"/>
              </a:spcAft>
            </a:pPr>
            <a:r>
              <a:rPr lang="en-US" sz="2000" b="1" dirty="0">
                <a:solidFill>
                  <a:srgbClr val="000000"/>
                </a:solidFill>
              </a:rPr>
              <a:t>… Lithium </a:t>
            </a:r>
            <a:r>
              <a:rPr lang="en-US" sz="2000" b="1" dirty="0" err="1">
                <a:solidFill>
                  <a:srgbClr val="000000"/>
                </a:solidFill>
              </a:rPr>
              <a:t>ist</a:t>
            </a:r>
            <a:r>
              <a:rPr lang="en-US" sz="2000" b="1" dirty="0">
                <a:solidFill>
                  <a:srgbClr val="000000"/>
                </a:solidFill>
              </a:rPr>
              <a:t> </a:t>
            </a:r>
            <a:r>
              <a:rPr lang="en-US" sz="2000" b="1" dirty="0" err="1">
                <a:solidFill>
                  <a:srgbClr val="000000"/>
                </a:solidFill>
              </a:rPr>
              <a:t>selten</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Lithiumhäufigkeit geht hauptsächlich auf primordiale Nukleosynthese zurück</a:t>
            </a:r>
          </a:p>
          <a:p>
            <a:pPr marL="697230" lvl="1" indent="-285750">
              <a:spcAft>
                <a:spcPts val="600"/>
              </a:spcAft>
              <a:buFont typeface="Arial" panose="020B0604020202020204" pitchFamily="34" charset="0"/>
              <a:buChar char="•"/>
            </a:pPr>
            <a:r>
              <a:rPr lang="de-DE" sz="2000" dirty="0">
                <a:solidFill>
                  <a:srgbClr val="000000"/>
                </a:solidFill>
              </a:rPr>
              <a:t>Das Urknallmodell sagt eine höhere Lithiumhäufigkeit vorher, als im Kosmos gemessen wird</a:t>
            </a:r>
            <a:endParaRPr lang="en-US" sz="2000" b="1" dirty="0">
              <a:solidFill>
                <a:srgbClr val="000000"/>
              </a:solidFill>
            </a:endParaRPr>
          </a:p>
        </p:txBody>
      </p:sp>
    </p:spTree>
    <p:extLst>
      <p:ext uri="{BB962C8B-B14F-4D97-AF65-F5344CB8AC3E}">
        <p14:creationId xmlns:p14="http://schemas.microsoft.com/office/powerpoint/2010/main" val="445018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4939814"/>
          </a:xfrm>
          <a:prstGeom prst="rect">
            <a:avLst/>
          </a:prstGeom>
          <a:noFill/>
        </p:spPr>
        <p:txBody>
          <a:bodyPr wrap="square" rtlCol="0">
            <a:spAutoFit/>
          </a:bodyPr>
          <a:lstStyle/>
          <a:p>
            <a:pPr>
              <a:spcAft>
                <a:spcPts val="600"/>
              </a:spcAft>
            </a:pPr>
            <a:r>
              <a:rPr lang="en-US" sz="2000" b="1" dirty="0">
                <a:solidFill>
                  <a:srgbClr val="000000"/>
                </a:solidFill>
              </a:rPr>
              <a:t>… Lithium </a:t>
            </a:r>
            <a:r>
              <a:rPr lang="en-US" sz="2000" b="1" dirty="0" err="1">
                <a:solidFill>
                  <a:srgbClr val="000000"/>
                </a:solidFill>
              </a:rPr>
              <a:t>ist</a:t>
            </a:r>
            <a:r>
              <a:rPr lang="en-US" sz="2000" b="1" dirty="0">
                <a:solidFill>
                  <a:srgbClr val="000000"/>
                </a:solidFill>
              </a:rPr>
              <a:t> </a:t>
            </a:r>
            <a:r>
              <a:rPr lang="en-US" sz="2000" b="1" dirty="0" err="1">
                <a:solidFill>
                  <a:srgbClr val="000000"/>
                </a:solidFill>
              </a:rPr>
              <a:t>selten</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Lithiumhäufigkeit geht hauptsächlich auf primordiale Nukleosynthese zurück</a:t>
            </a:r>
          </a:p>
          <a:p>
            <a:pPr marL="697230" lvl="1" indent="-285750">
              <a:spcAft>
                <a:spcPts val="600"/>
              </a:spcAft>
              <a:buFont typeface="Arial" panose="020B0604020202020204" pitchFamily="34" charset="0"/>
              <a:buChar char="•"/>
            </a:pPr>
            <a:r>
              <a:rPr lang="de-DE" sz="2000" dirty="0">
                <a:solidFill>
                  <a:srgbClr val="000000"/>
                </a:solidFill>
              </a:rPr>
              <a:t>Das Urknallmodell sagt eine höhere Lithiumhäufigkeit vorher, als im Kosmos gemessen wird</a:t>
            </a:r>
            <a:endParaRPr lang="en-US" sz="2000" b="1" dirty="0">
              <a:solidFill>
                <a:srgbClr val="000000"/>
              </a:solidFill>
            </a:endParaRPr>
          </a:p>
          <a:p>
            <a:pPr>
              <a:spcAft>
                <a:spcPts val="600"/>
              </a:spcAft>
            </a:pPr>
            <a:r>
              <a:rPr lang="en-US" sz="2000" b="1" dirty="0">
                <a:solidFill>
                  <a:srgbClr val="000000"/>
                </a:solidFill>
              </a:rPr>
              <a:t>Das </a:t>
            </a:r>
            <a:r>
              <a:rPr lang="en-US" sz="2000" b="1" dirty="0" err="1">
                <a:solidFill>
                  <a:srgbClr val="000000"/>
                </a:solidFill>
              </a:rPr>
              <a:t>primordiale</a:t>
            </a:r>
            <a:r>
              <a:rPr lang="en-US" sz="2000" b="1" dirty="0">
                <a:solidFill>
                  <a:srgbClr val="000000"/>
                </a:solidFill>
              </a:rPr>
              <a:t> </a:t>
            </a:r>
            <a:r>
              <a:rPr lang="en-US" sz="2000" b="1" dirty="0" err="1">
                <a:solidFill>
                  <a:srgbClr val="000000"/>
                </a:solidFill>
              </a:rPr>
              <a:t>Lithiumproblem</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Atomare Diffusion?</a:t>
            </a:r>
          </a:p>
          <a:p>
            <a:pPr marL="697230" lvl="1" indent="-285750">
              <a:spcAft>
                <a:spcPts val="600"/>
              </a:spcAft>
              <a:buFont typeface="Arial" panose="020B0604020202020204" pitchFamily="34" charset="0"/>
              <a:buChar char="•"/>
            </a:pPr>
            <a:r>
              <a:rPr lang="de-DE" sz="2000" dirty="0" err="1">
                <a:solidFill>
                  <a:srgbClr val="000000"/>
                </a:solidFill>
              </a:rPr>
              <a:t>Spallations</a:t>
            </a:r>
            <a:r>
              <a:rPr lang="de-DE" sz="2000" dirty="0">
                <a:solidFill>
                  <a:srgbClr val="000000"/>
                </a:solidFill>
              </a:rPr>
              <a:t>-Prozesse?</a:t>
            </a:r>
          </a:p>
          <a:p>
            <a:pPr marL="697230" lvl="1" indent="-285750">
              <a:spcAft>
                <a:spcPts val="600"/>
              </a:spcAft>
              <a:buFont typeface="Arial" panose="020B0604020202020204" pitchFamily="34" charset="0"/>
              <a:buChar char="•"/>
            </a:pPr>
            <a:r>
              <a:rPr lang="de-DE" sz="2000" dirty="0">
                <a:solidFill>
                  <a:srgbClr val="000000"/>
                </a:solidFill>
              </a:rPr>
              <a:t>Kernreaktionen ungenau bestimmt?</a:t>
            </a:r>
          </a:p>
          <a:p>
            <a:pPr marL="697230" lvl="1" indent="-285750">
              <a:spcAft>
                <a:spcPts val="600"/>
              </a:spcAft>
              <a:buFont typeface="Arial" panose="020B0604020202020204" pitchFamily="34" charset="0"/>
              <a:buChar char="•"/>
            </a:pPr>
            <a:r>
              <a:rPr lang="de-DE" sz="2000" dirty="0">
                <a:solidFill>
                  <a:srgbClr val="000000"/>
                </a:solidFill>
              </a:rPr>
              <a:t>Urknalltheorie fehlerhaft?</a:t>
            </a:r>
          </a:p>
        </p:txBody>
      </p:sp>
      <p:pic>
        <p:nvPicPr>
          <p:cNvPr id="2" name="Picture 2">
            <a:extLst>
              <a:ext uri="{FF2B5EF4-FFF2-40B4-BE49-F238E27FC236}">
                <a16:creationId xmlns:a16="http://schemas.microsoft.com/office/drawing/2014/main" id="{5AE0B526-5ABB-E766-3147-74E1ABB7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046584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 ist Lithium so selten?</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drehen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sich</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Sterne?</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lvl="0" algn="ctr" defTabSz="914400">
              <a:defRPr/>
            </a:pP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Welche</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Nuklide</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entstanden</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unmittelbar</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nach</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dem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Urknall</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endParaRPr lang="de-DE"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 besteht der Kern der Erde hauptsächlich aus Nickel und Eisen?</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haben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Spektren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von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Sternen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Absorptionslinien</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Wie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funktioniert</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die Expansion des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Universums</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Warum gibt es überhaupt Radioaktivität?</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7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Was ist ein Stern?</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Was kam vor dem Urknall?</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2000"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Sterne</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Kosmos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Kerne</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484611C-42BF-FC26-9C5A-1C6CED94E4E8}"/>
              </a:ext>
            </a:extLst>
          </p:cNvPr>
          <p:cNvSpPr txBox="1"/>
          <p:nvPr/>
        </p:nvSpPr>
        <p:spPr>
          <a:xfrm>
            <a:off x="1122892" y="643467"/>
            <a:ext cx="7772400" cy="5016758"/>
          </a:xfrm>
          <a:prstGeom prst="rect">
            <a:avLst/>
          </a:prstGeom>
          <a:noFill/>
        </p:spPr>
        <p:txBody>
          <a:bodyPr wrap="square" rtlCol="0">
            <a:spAutoFit/>
          </a:bodyPr>
          <a:lstStyle/>
          <a:p>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Astro-Jeopardy: Liste aller Fragen (will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be</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deleted</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later</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r>
              <a:rPr lang="de-DE" sz="2000" b="1" dirty="0">
                <a:latin typeface="Open Sans" panose="020B0606030504020204" pitchFamily="34" charset="0"/>
                <a:ea typeface="Open Sans" panose="020B0606030504020204" pitchFamily="34" charset="0"/>
                <a:cs typeface="Open Sans" panose="020B0606030504020204" pitchFamily="34" charset="0"/>
              </a:rPr>
              <a:t>Kerne</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Warum ist Lithium so selten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Warum besteht der Kern der Erde hauptsächlich aus Nickel und Eisen?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Warum gibt es überhaupt Radioaktivität?</a:t>
            </a:r>
          </a:p>
          <a:p>
            <a:r>
              <a:rPr lang="de-DE" sz="2000" b="1" dirty="0">
                <a:latin typeface="Open Sans" panose="020B0606030504020204" pitchFamily="34" charset="0"/>
                <a:ea typeface="Open Sans" panose="020B0606030504020204" pitchFamily="34" charset="0"/>
                <a:cs typeface="Open Sans" panose="020B0606030504020204" pitchFamily="34" charset="0"/>
              </a:rPr>
              <a:t>Sterne</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Warum drehen sich Sterne?</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Warum haben Spektren von Sternen Absorptionslinien?</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Was ist ein Stern?</a:t>
            </a:r>
          </a:p>
          <a:p>
            <a:r>
              <a:rPr lang="de-DE" sz="2000" b="1" dirty="0">
                <a:latin typeface="Open Sans" panose="020B0606030504020204" pitchFamily="34" charset="0"/>
                <a:ea typeface="Open Sans" panose="020B0606030504020204" pitchFamily="34" charset="0"/>
                <a:cs typeface="Open Sans" panose="020B0606030504020204" pitchFamily="34" charset="0"/>
              </a:rPr>
              <a:t>Kosmos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Welche chemischen Elemente entstanden unmittelbar nach dem Urknall?</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Wie funktioniert die Expansion des Universums?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Was kam vor dem Urknall?</a:t>
            </a:r>
          </a:p>
          <a:p>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70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071994"/>
            <a:ext cx="4884847" cy="4939814"/>
          </a:xfrm>
          <a:prstGeom prst="rect">
            <a:avLst/>
          </a:prstGeom>
          <a:noFill/>
        </p:spPr>
        <p:txBody>
          <a:bodyPr wrap="square" rtlCol="0" anchor="ctr">
            <a:spAutoFit/>
          </a:bodyPr>
          <a:lstStyle/>
          <a:p>
            <a:pPr>
              <a:spcAft>
                <a:spcPts val="1800"/>
              </a:spcAft>
            </a:pPr>
            <a:r>
              <a:rPr lang="de-DE" sz="2400" b="1" dirty="0"/>
              <a:t>Der </a:t>
            </a:r>
            <a:r>
              <a:rPr lang="de-DE" sz="2400" b="1" dirty="0" err="1"/>
              <a:t>aristotelische Kosmos</a:t>
            </a:r>
            <a:endParaRPr lang="de-DE" sz="2400" b="1" dirty="0"/>
          </a:p>
          <a:p>
            <a:pPr marL="285750" indent="-285750">
              <a:buFont typeface="Arial" panose="020B0604020202020204" pitchFamily="34" charset="0"/>
              <a:buChar char="•"/>
            </a:pPr>
            <a:r>
              <a:rPr lang="de-DE" sz="2000" dirty="0" err="1"/>
              <a:t>Die geozentrische Idee </a:t>
            </a:r>
            <a:r>
              <a:rPr lang="de-DE" sz="2000" dirty="0"/>
              <a:t>eines zwiebelschalenartigen </a:t>
            </a:r>
            <a:r>
              <a:rPr lang="de-DE" sz="2000" dirty="0" err="1"/>
              <a:t>Kosmos</a:t>
            </a:r>
            <a:endParaRPr lang="de-DE" sz="2000" dirty="0"/>
          </a:p>
          <a:p>
            <a:pPr marL="285750" indent="-285750">
              <a:buFont typeface="Arial" panose="020B0604020202020204" pitchFamily="34" charset="0"/>
              <a:buChar char="•"/>
            </a:pPr>
            <a:r>
              <a:rPr lang="en-US" sz="2000" dirty="0"/>
              <a:t>Die </a:t>
            </a:r>
            <a:r>
              <a:rPr lang="en-US" sz="2000" b="1" dirty="0"/>
              <a:t>vier irdischen Elemente </a:t>
            </a:r>
            <a:r>
              <a:rPr lang="en-US" sz="2000" dirty="0"/>
              <a:t>bilden die </a:t>
            </a:r>
            <a:r>
              <a:rPr lang="en-US" sz="2000" dirty="0" err="1"/>
              <a:t>Materie</a:t>
            </a:r>
            <a:endParaRPr lang="en-US" sz="2000" dirty="0"/>
          </a:p>
          <a:p>
            <a:pPr marL="285750" indent="-285750">
              <a:buFont typeface="Arial" panose="020B0604020202020204" pitchFamily="34" charset="0"/>
              <a:buChar char="•"/>
            </a:pPr>
            <a:r>
              <a:rPr lang="en-US" sz="2000" dirty="0"/>
              <a:t>Das </a:t>
            </a:r>
            <a:r>
              <a:rPr lang="en-US" sz="2000" dirty="0" err="1"/>
              <a:t>fünfte</a:t>
            </a:r>
            <a:r>
              <a:rPr lang="en-US" sz="2000" dirty="0"/>
              <a:t> Element </a:t>
            </a:r>
            <a:r>
              <a:rPr lang="en-US" sz="2000" b="1" dirty="0" err="1"/>
              <a:t>Äther</a:t>
            </a:r>
            <a:r>
              <a:rPr lang="en-US" sz="2000" b="1" dirty="0"/>
              <a:t> </a:t>
            </a:r>
            <a:r>
              <a:rPr lang="en-US" sz="2000" dirty="0" err="1"/>
              <a:t>füllt</a:t>
            </a:r>
            <a:r>
              <a:rPr lang="en-US" sz="2000" dirty="0"/>
              <a:t> den Himmel</a:t>
            </a:r>
          </a:p>
          <a:p>
            <a:pPr marL="285750" indent="-285750">
              <a:buFont typeface="Arial" panose="020B0604020202020204" pitchFamily="34" charset="0"/>
              <a:buChar char="•"/>
            </a:pPr>
            <a:r>
              <a:rPr lang="en-US" sz="2000" dirty="0" err="1"/>
              <a:t>Jeder</a:t>
            </a:r>
            <a:r>
              <a:rPr lang="en-US" sz="2000" dirty="0"/>
              <a:t> Stoff </a:t>
            </a:r>
            <a:r>
              <a:rPr lang="en-US" sz="2000" dirty="0" err="1"/>
              <a:t>setzt</a:t>
            </a:r>
            <a:r>
              <a:rPr lang="en-US" sz="2000" dirty="0"/>
              <a:t> </a:t>
            </a:r>
            <a:r>
              <a:rPr lang="en-US" sz="2000" dirty="0" err="1"/>
              <a:t>sich</a:t>
            </a:r>
            <a:r>
              <a:rPr lang="en-US" sz="2000" dirty="0"/>
              <a:t> </a:t>
            </a:r>
            <a:r>
              <a:rPr lang="en-US" sz="2000" dirty="0" err="1"/>
              <a:t>aus</a:t>
            </a:r>
            <a:r>
              <a:rPr lang="en-US" sz="2000" dirty="0"/>
              <a:t> den </a:t>
            </a:r>
            <a:r>
              <a:rPr lang="en-US" sz="2000" dirty="0" err="1"/>
              <a:t>Elementen</a:t>
            </a:r>
            <a:r>
              <a:rPr lang="en-US" sz="2000" dirty="0"/>
              <a:t> </a:t>
            </a:r>
            <a:r>
              <a:rPr lang="en-US" sz="2000" dirty="0" err="1"/>
              <a:t>zusammen</a:t>
            </a:r>
            <a:r>
              <a:rPr lang="en-US" sz="2000" dirty="0"/>
              <a:t>, die </a:t>
            </a:r>
            <a:r>
              <a:rPr lang="en-US" sz="2000" dirty="0" err="1"/>
              <a:t>Zusammensetzung</a:t>
            </a:r>
            <a:r>
              <a:rPr lang="en-US" sz="2000" dirty="0"/>
              <a:t> </a:t>
            </a:r>
            <a:r>
              <a:rPr lang="en-US" sz="2000" dirty="0" err="1"/>
              <a:t>bestimmt</a:t>
            </a:r>
            <a:r>
              <a:rPr lang="en-US" sz="2000" dirty="0"/>
              <a:t> die </a:t>
            </a:r>
            <a:r>
              <a:rPr lang="en-US" sz="2000" dirty="0" err="1"/>
              <a:t>Eigenschaften</a:t>
            </a:r>
            <a:r>
              <a:rPr lang="en-US" sz="2000" dirty="0"/>
              <a:t> des </a:t>
            </a:r>
            <a:r>
              <a:rPr lang="en-US" sz="2000" dirty="0" err="1"/>
              <a:t>Stoffes</a:t>
            </a:r>
            <a:endParaRPr lang="en-US" sz="2000" dirty="0"/>
          </a:p>
          <a:p>
            <a:pPr marL="285750" indent="-285750">
              <a:buFont typeface="Arial" panose="020B0604020202020204" pitchFamily="34" charset="0"/>
              <a:buChar char="•"/>
            </a:pPr>
            <a:r>
              <a:rPr lang="en-US" sz="2000" dirty="0"/>
              <a:t>Alle Himmelskörper </a:t>
            </a:r>
            <a:r>
              <a:rPr lang="en-US" sz="2000" b="1" dirty="0"/>
              <a:t>bewegen sich von </a:t>
            </a:r>
            <a:r>
              <a:rPr lang="en-US" sz="2000" dirty="0"/>
              <a:t>selbst</a:t>
            </a:r>
          </a:p>
          <a:p>
            <a:pPr marL="697230" lvl="1" indent="-285750">
              <a:buFont typeface="Arial" panose="020B0604020202020204" pitchFamily="34" charset="0"/>
              <a:buChar char="•"/>
            </a:pPr>
            <a:r>
              <a:rPr lang="en-US" sz="1800" dirty="0"/>
              <a:t>Anfängliche Bewegung, verursacht durch einen </a:t>
            </a:r>
            <a:r>
              <a:rPr lang="en-US" sz="1800" i="1" dirty="0"/>
              <a:t>unbewegten Beweger</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Elemente im Altertum (ca. 350 v. Chr.)</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[04] Die </a:t>
            </a:r>
            <a:r>
              <a:rPr lang="fr-FR" i="1" dirty="0" err="1"/>
              <a:t>Sphäre</a:t>
            </a:r>
            <a:r>
              <a:rPr lang="fr-FR" i="1" dirty="0"/>
              <a:t> der Welt, von Oronce Fine, 1549</a:t>
            </a:r>
            <a:endParaRPr lang="de-DE" i="1" dirty="0"/>
          </a:p>
        </p:txBody>
      </p:sp>
    </p:spTree>
    <p:extLst>
      <p:ext uri="{BB962C8B-B14F-4D97-AF65-F5344CB8AC3E}">
        <p14:creationId xmlns:p14="http://schemas.microsoft.com/office/powerpoint/2010/main" val="40491882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Brainstorming</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Aufgabe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Öffnet das</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Brainstorming-Board</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Diskutiert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eure</a:t>
              </a:r>
              <a:r>
                <a:rPr kumimoji="0" lang="en-GB" sz="2800" b="0" i="0" u="none" strike="noStrike" kern="1200" cap="none" spc="0" normalizeH="0" baseline="0" noProof="0" dirty="0">
                  <a:ln>
                    <a:noFill/>
                  </a:ln>
                  <a:solidFill>
                    <a:srgbClr val="00305E"/>
                  </a:solidFill>
                  <a:effectLst/>
                  <a:uLnTx/>
                  <a:uFillTx/>
                  <a:latin typeface="Open Sans"/>
                  <a:ea typeface="+mn-ea"/>
                  <a:cs typeface="+mn-cs"/>
                </a:rPr>
                <a:t> Antworten vom Anfang.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Würdet</a:t>
              </a:r>
              <a:r>
                <a:rPr kumimoji="0" lang="en-GB" sz="2800" b="0" i="0" u="none" strike="noStrike" kern="1200" cap="none" spc="0" normalizeH="0" baseline="0" noProof="0" dirty="0">
                  <a:ln>
                    <a:noFill/>
                  </a:ln>
                  <a:solidFill>
                    <a:srgbClr val="00305E"/>
                  </a:solidFill>
                  <a:effectLst/>
                  <a:uLnTx/>
                  <a:uFillTx/>
                  <a:latin typeface="Open Sans"/>
                  <a:ea typeface="+mn-ea"/>
                  <a:cs typeface="+mn-cs"/>
                </a:rPr>
                <a:t> </a:t>
              </a:r>
              <a:r>
                <a:rPr kumimoji="0" lang="en-GB" sz="2800" b="0" i="0" u="none" strike="noStrike" kern="1200" cap="none" spc="0" normalizeH="0" baseline="0" noProof="0" dirty="0" err="1">
                  <a:ln>
                    <a:noFill/>
                  </a:ln>
                  <a:solidFill>
                    <a:srgbClr val="00305E"/>
                  </a:solidFill>
                  <a:effectLst/>
                  <a:uLnTx/>
                  <a:uFillTx/>
                  <a:latin typeface="Open Sans"/>
                  <a:ea typeface="+mn-ea"/>
                  <a:cs typeface="+mn-cs"/>
                </a:rPr>
                <a:t>ihr</a:t>
              </a:r>
              <a:r>
                <a:rPr kumimoji="0" lang="en-GB" sz="2800" b="0" i="0" u="none" strike="noStrike" kern="1200" cap="none" spc="0" normalizeH="0" baseline="0" noProof="0" dirty="0">
                  <a:ln>
                    <a:noFill/>
                  </a:ln>
                  <a:solidFill>
                    <a:srgbClr val="00305E"/>
                  </a:solidFill>
                  <a:effectLst/>
                  <a:uLnTx/>
                  <a:uFillTx/>
                  <a:latin typeface="Open Sans"/>
                  <a:ea typeface="+mn-ea"/>
                  <a:cs typeface="+mn-cs"/>
                </a:rPr>
                <a:t> einige der Fragen jetzt anders beantworten?</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Die nukleare Astrophysik </a:t>
            </a:r>
            <a:r>
              <a:rPr kumimoji="0" lang="en-GB" sz="2200" b="0" i="0" u="none" strike="noStrike" kern="1200" cap="none" spc="0" normalizeH="0" baseline="0" noProof="0" dirty="0">
                <a:ln>
                  <a:noFill/>
                </a:ln>
                <a:solidFill>
                  <a:srgbClr val="00305E"/>
                </a:solidFill>
                <a:effectLst/>
                <a:uLnTx/>
                <a:uFillTx/>
                <a:latin typeface="Open Sans"/>
                <a:ea typeface="+mn-ea"/>
                <a:cs typeface="+mn-cs"/>
              </a:rPr>
              <a:t>ist ein komplexes Zusammenspiel von kernphysikalischen Experimenten, Sternmodellen, astronomischen Beobachtungen usw.</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Chemische Elemente </a:t>
            </a:r>
            <a:r>
              <a:rPr kumimoji="0" lang="en-GB" sz="2200" b="0" i="0" u="none" strike="noStrike" kern="1200" cap="none" spc="0" normalizeH="0" baseline="0" noProof="0" dirty="0">
                <a:ln>
                  <a:noFill/>
                </a:ln>
                <a:solidFill>
                  <a:srgbClr val="00305E"/>
                </a:solidFill>
                <a:effectLst/>
                <a:uLnTx/>
                <a:uFillTx/>
                <a:latin typeface="Open Sans"/>
                <a:ea typeface="+mn-ea"/>
                <a:cs typeface="+mn-cs"/>
              </a:rPr>
              <a:t>werden in den Prozessen erzeugt, die unser gesamtes Universum antreiben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Die Häufigkeit chemischer Elemente ist ein Indikator für die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kosmische</a:t>
            </a:r>
            <a:r>
              <a:rPr kumimoji="0" lang="en-GB" sz="2200" b="1" i="0" u="none" strike="noStrike" kern="1200" cap="none" spc="0" normalizeH="0" baseline="0" noProof="0" dirty="0">
                <a:ln>
                  <a:noFill/>
                </a:ln>
                <a:solidFill>
                  <a:srgbClr val="00305E"/>
                </a:solidFill>
                <a:effectLst/>
                <a:uLnTx/>
                <a:uFillTx/>
                <a:latin typeface="Open Sans"/>
                <a:ea typeface="+mn-ea"/>
                <a:cs typeface="+mn-cs"/>
              </a:rPr>
              <a:t> Evolution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Mit Hilfe der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200" b="0" i="0" u="none" strike="noStrike" kern="1200" cap="none" spc="0" normalizeH="0" baseline="0" noProof="0" dirty="0">
                <a:ln>
                  <a:noFill/>
                </a:ln>
                <a:solidFill>
                  <a:srgbClr val="00305E"/>
                </a:solidFill>
                <a:effectLst/>
                <a:uLnTx/>
                <a:uFillTx/>
                <a:latin typeface="Open Sans"/>
                <a:ea typeface="+mn-ea"/>
                <a:cs typeface="+mn-cs"/>
              </a:rPr>
              <a:t> </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200" b="0" i="0" u="none" strike="noStrike" kern="1200" cap="none" spc="0" normalizeH="0" baseline="0" noProof="0" dirty="0">
                <a:ln>
                  <a:noFill/>
                </a:ln>
                <a:solidFill>
                  <a:srgbClr val="00305E"/>
                </a:solidFill>
                <a:effectLst/>
                <a:uLnTx/>
                <a:uFillTx/>
                <a:latin typeface="Open Sans"/>
                <a:ea typeface="+mn-ea"/>
                <a:cs typeface="+mn-cs"/>
              </a:rPr>
              <a:t> versuchen wir, die Geschichte und Entwicklung unseres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Universums </a:t>
            </a:r>
            <a:r>
              <a:rPr kumimoji="0" lang="en-GB" sz="2200" b="0" i="0" u="none" strike="noStrike" kern="1200" cap="none" spc="0" normalizeH="0" baseline="0" noProof="0" dirty="0">
                <a:ln>
                  <a:noFill/>
                </a:ln>
                <a:solidFill>
                  <a:srgbClr val="00305E"/>
                </a:solidFill>
                <a:effectLst/>
                <a:uLnTx/>
                <a:uFillTx/>
                <a:latin typeface="Open Sans"/>
                <a:ea typeface="+mn-ea"/>
                <a:cs typeface="+mn-cs"/>
              </a:rPr>
              <a:t>zu rekonstruieren.</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Zusammenfassung</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Häufigkeit der chemischen Elemente </a:t>
            </a:r>
            <a:r>
              <a:rPr lang="de-DE" sz="2400" noProof="0" dirty="0"/>
              <a:t>(Sonnensystem)</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Nukleare</a:t>
            </a:r>
            <a:r>
              <a:rPr lang="en-US" sz="2400" b="1" cap="small" dirty="0">
                <a:solidFill>
                  <a:schemeClr val="bg1"/>
                </a:solidFill>
              </a:rPr>
              <a:t> </a:t>
            </a:r>
            <a:r>
              <a:rPr lang="en-US" sz="2400" b="1" cap="small" dirty="0" err="1">
                <a:solidFill>
                  <a:schemeClr val="bg1"/>
                </a:solidFill>
              </a:rPr>
              <a:t>Astrophysik</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Nukleare Astrophysik</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Astronomische</a:t>
            </a:r>
            <a:r>
              <a:rPr lang="en-US" sz="1800" b="1" dirty="0">
                <a:solidFill>
                  <a:schemeClr val="tx1"/>
                </a:solidFill>
              </a:rPr>
              <a:t> </a:t>
            </a:r>
            <a:r>
              <a:rPr lang="en-US" sz="1800" b="1" dirty="0" err="1">
                <a:solidFill>
                  <a:schemeClr val="tx1"/>
                </a:solidFill>
              </a:rPr>
              <a:t>Beobachtung</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Computational Modelling</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Kernreaktionen</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Starbust</a:t>
              </a:r>
              <a:r>
                <a:rPr kumimoji="0" lang="de-DE" sz="1400" b="0" i="1" u="none" strike="noStrike" kern="1200" cap="none" spc="0" normalizeH="0" baseline="0" noProof="0" dirty="0">
                  <a:ln>
                    <a:noFill/>
                  </a:ln>
                  <a:solidFill>
                    <a:srgbClr val="FFFFFF"/>
                  </a:solidFill>
                  <a:effectLst/>
                  <a:uLnTx/>
                  <a:uFillTx/>
                  <a:latin typeface="Open Sans"/>
                  <a:ea typeface="+mn-ea"/>
                  <a:cs typeface="+mn-cs"/>
                </a:rPr>
                <a:t> Galaxy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Eine Menge offener Fragen</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Pillars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of</a:t>
            </a:r>
            <a:r>
              <a:rPr kumimoji="0" lang="de-DE" sz="1400" b="0" i="1" u="none" strike="noStrike" kern="1200" cap="none" spc="0" normalizeH="0" baseline="0" noProof="0" dirty="0">
                <a:ln>
                  <a:noFill/>
                </a:ln>
                <a:solidFill>
                  <a:srgbClr val="FFFFFF"/>
                </a:solidFill>
                <a:effectLst/>
                <a:uLnTx/>
                <a:uFillTx/>
                <a:latin typeface="Open Sans"/>
                <a:ea typeface="+mn-ea"/>
                <a:cs typeface="+mn-cs"/>
              </a:rPr>
              <a:t>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Creation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Wie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entstehen</a:t>
            </a:r>
            <a:r>
              <a:rPr kumimoji="0" lang="en-GB" sz="2000" b="0" i="0" u="none" strike="noStrike" kern="1200" cap="none" spc="0" normalizeH="0" baseline="0" noProof="0" dirty="0">
                <a:ln>
                  <a:noFill/>
                </a:ln>
                <a:solidFill>
                  <a:srgbClr val="00305E"/>
                </a:solidFill>
                <a:effectLst/>
                <a:uLnTx/>
                <a:uFillTx/>
                <a:latin typeface="Open Sans"/>
                <a:ea typeface="+mn-ea"/>
                <a:cs typeface="+mn-cs"/>
              </a:rPr>
              <a:t> die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schweren</a:t>
            </a:r>
            <a:r>
              <a:rPr kumimoji="0" lang="en-GB" sz="2000" b="0" i="0" u="none" strike="noStrike" kern="1200" cap="none" spc="0" normalizeH="0" baseline="0" noProof="0" dirty="0">
                <a:ln>
                  <a:noFill/>
                </a:ln>
                <a:solidFill>
                  <a:srgbClr val="00305E"/>
                </a:solidFill>
                <a:effectLst/>
                <a:uLnTx/>
                <a:uFillTx/>
                <a:latin typeface="Open Sans"/>
                <a:ea typeface="+mn-ea"/>
                <a:cs typeface="+mn-cs"/>
              </a:rPr>
              <a:t>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Elemente</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Wie</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entwickelt</a:t>
            </a:r>
            <a:r>
              <a:rPr kumimoji="0" lang="en-GB" sz="2000" b="1" i="0" u="none" strike="noStrike" kern="1200" cap="none" spc="0" normalizeH="0" baseline="0" noProof="0" dirty="0">
                <a:ln>
                  <a:noFill/>
                </a:ln>
                <a:solidFill>
                  <a:srgbClr val="00305E"/>
                </a:solidFill>
                <a:effectLst/>
                <a:uLnTx/>
                <a:uFillTx/>
                <a:latin typeface="Open Sans"/>
                <a:ea typeface="+mn-ea"/>
                <a:cs typeface="+mn-cs"/>
              </a:rPr>
              <a:t> </a:t>
            </a:r>
            <a:r>
              <a:rPr kumimoji="0" lang="en-GB" sz="2000" i="0" u="none" strike="noStrike" kern="1200" cap="none" spc="0" normalizeH="0" baseline="0" noProof="0" dirty="0">
                <a:ln>
                  <a:noFill/>
                </a:ln>
                <a:solidFill>
                  <a:srgbClr val="00305E"/>
                </a:solidFill>
                <a:effectLst/>
                <a:uLnTx/>
                <a:uFillTx/>
                <a:latin typeface="Open Sans"/>
                <a:ea typeface="+mn-ea"/>
                <a:cs typeface="+mn-cs"/>
              </a:rPr>
              <a:t>sich eine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Galaxie?</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passiert in einem </a:t>
            </a:r>
            <a:r>
              <a:rPr kumimoji="0" lang="en-GB" sz="2000" b="1" i="0" u="none" strike="noStrike" kern="1200" cap="none" spc="0" normalizeH="0" baseline="0" noProof="0" dirty="0">
                <a:ln>
                  <a:noFill/>
                </a:ln>
                <a:solidFill>
                  <a:srgbClr val="00305E"/>
                </a:solidFill>
                <a:effectLst/>
                <a:uLnTx/>
                <a:uFillTx/>
                <a:latin typeface="Open Sans"/>
                <a:ea typeface="+mn-ea"/>
                <a:cs typeface="+mn-cs"/>
              </a:rPr>
              <a:t>Neutronenstern </a:t>
            </a:r>
            <a:r>
              <a:rPr kumimoji="0" lang="en-GB" sz="2000" b="0" i="0" u="none" strike="noStrike" kern="1200" cap="none" spc="0" normalizeH="0" baseline="0" noProof="0" dirty="0">
                <a:ln>
                  <a:noFill/>
                </a:ln>
                <a:solidFill>
                  <a:srgbClr val="00305E"/>
                </a:solidFill>
                <a:effectLst/>
                <a:uLnTx/>
                <a:uFillTx/>
                <a:latin typeface="Open Sans"/>
                <a:ea typeface="+mn-ea"/>
                <a:cs typeface="+mn-cs"/>
              </a:rPr>
              <a:t>und bei der Verschmelzung von Neutronensternen?</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Was können wir mit Hilfe der </a:t>
            </a:r>
            <a:r>
              <a:rPr lang="en-GB" sz="2000" dirty="0" err="1">
                <a:solidFill>
                  <a:srgbClr val="00305E"/>
                </a:solidFill>
                <a:latin typeface="Open Sans"/>
              </a:rPr>
              <a:t>Nuklearen</a:t>
            </a:r>
            <a:r>
              <a:rPr lang="en-GB" sz="2000" dirty="0">
                <a:solidFill>
                  <a:srgbClr val="00305E"/>
                </a:solidFill>
                <a:latin typeface="Open Sans"/>
              </a:rPr>
              <a:t> A</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strophysik</a:t>
            </a:r>
            <a:r>
              <a:rPr kumimoji="0" lang="en-GB" sz="2000" b="0" i="0" u="none" strike="noStrike" kern="1200" cap="none" spc="0" normalizeH="0" baseline="0" noProof="0" dirty="0">
                <a:ln>
                  <a:noFill/>
                </a:ln>
                <a:solidFill>
                  <a:srgbClr val="00305E"/>
                </a:solidFill>
                <a:effectLst/>
                <a:uLnTx/>
                <a:uFillTx/>
                <a:latin typeface="Open Sans"/>
                <a:ea typeface="+mn-ea"/>
                <a:cs typeface="+mn-cs"/>
              </a:rPr>
              <a:t> über den </a:t>
            </a:r>
            <a:r>
              <a:rPr kumimoji="0" lang="en-GB" sz="2000" b="1" i="0" u="none" strike="noStrike" kern="1200" cap="none" spc="0" normalizeH="0" baseline="0" noProof="0" dirty="0">
                <a:ln>
                  <a:noFill/>
                </a:ln>
                <a:solidFill>
                  <a:srgbClr val="00305E"/>
                </a:solidFill>
                <a:effectLst/>
                <a:uLnTx/>
                <a:uFillTx/>
                <a:latin typeface="Open Sans"/>
                <a:ea typeface="+mn-ea"/>
                <a:cs typeface="+mn-cs"/>
              </a:rPr>
              <a:t>Urknall </a:t>
            </a:r>
            <a:r>
              <a:rPr kumimoji="0" lang="en-GB" sz="2000" b="0" i="0" u="none" strike="noStrike" kern="1200" cap="none" spc="0" normalizeH="0" baseline="0" noProof="0" dirty="0">
                <a:ln>
                  <a:noFill/>
                </a:ln>
                <a:solidFill>
                  <a:srgbClr val="00305E"/>
                </a:solidFill>
                <a:effectLst/>
                <a:uLnTx/>
                <a:uFillTx/>
                <a:latin typeface="Open Sans"/>
                <a:ea typeface="+mn-ea"/>
                <a:cs typeface="+mn-cs"/>
              </a:rPr>
              <a:t>erfahren?</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Heute haben wir nur an der Oberfläche der Welt der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Nuklearen</a:t>
            </a:r>
            <a:r>
              <a:rPr kumimoji="0" lang="en-GB" sz="2000" b="0" i="1" u="none" strike="noStrike" kern="1200" cap="none" spc="0" normalizeH="0" baseline="0" noProof="0" dirty="0">
                <a:ln>
                  <a:noFill/>
                </a:ln>
                <a:solidFill>
                  <a:srgbClr val="00305E"/>
                </a:solidFill>
                <a:effectLst/>
                <a:uLnTx/>
                <a:uFillTx/>
                <a:latin typeface="Open Sans"/>
                <a:ea typeface="+mn-ea"/>
                <a:cs typeface="+mn-cs"/>
              </a:rPr>
              <a:t> </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Astrophysik</a:t>
            </a:r>
            <a:r>
              <a:rPr kumimoji="0" lang="en-GB" sz="2000" b="0" i="1" u="none" strike="noStrike" kern="1200" cap="none" spc="0" normalizeH="0" baseline="0" noProof="0" dirty="0">
                <a:ln>
                  <a:noFill/>
                </a:ln>
                <a:solidFill>
                  <a:srgbClr val="00305E"/>
                </a:solidFill>
                <a:effectLst/>
                <a:uLnTx/>
                <a:uFillTx/>
                <a:latin typeface="Open Sans"/>
                <a:ea typeface="+mn-ea"/>
                <a:cs typeface="+mn-cs"/>
              </a:rPr>
              <a:t> gekratzt!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Das Ende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einer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Reise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durch die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Elemente</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Das Periodensystem der Elemente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4005</Words>
  <Application>Microsoft Office PowerPoint</Application>
  <PresentationFormat>Breitbild</PresentationFormat>
  <Paragraphs>520</Paragraphs>
  <Slides>85</Slides>
  <Notes>54</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85</vt:i4>
      </vt:variant>
    </vt:vector>
  </HeadingPairs>
  <TitlesOfParts>
    <vt:vector size="97" baseType="lpstr">
      <vt:lpstr>Wingdings</vt:lpstr>
      <vt:lpstr>Cambria Math</vt:lpstr>
      <vt:lpstr>Calibri Light</vt:lpstr>
      <vt:lpstr>Symbol</vt:lpstr>
      <vt:lpstr>Arial</vt:lpstr>
      <vt:lpstr>Segoe UI Black</vt:lpstr>
      <vt:lpstr>Calibri</vt:lpstr>
      <vt:lpstr>Open Sans</vt:lpstr>
      <vt:lpstr>TUD_2018_16zu9</vt:lpstr>
      <vt:lpstr>chapter</vt:lpstr>
      <vt:lpstr>Benutzerdefiniertes Design</vt:lpstr>
      <vt:lpstr>Office</vt:lpstr>
      <vt:lpstr>PowerPoint-Präsentation</vt:lpstr>
      <vt:lpstr>PowerPoint-Präsentation</vt:lpstr>
      <vt:lpstr>Brainstorming</vt:lpstr>
      <vt:lpstr>PowerPoint-Präsentation</vt:lpstr>
      <vt:lpstr>Was ist Nukleare Astrophysik?</vt:lpstr>
      <vt:lpstr>PowerPoint-Präsentation</vt:lpstr>
      <vt:lpstr>PowerPoint-Präsentation</vt:lpstr>
      <vt:lpstr>Elemente im Altertum (ca. 350 v. Chr.)</vt:lpstr>
      <vt:lpstr>Das Periodensystem der Elemente</vt:lpstr>
      <vt:lpstr>Häufigkeit der chemischen Elemente (Sonnensystem)</vt:lpstr>
      <vt:lpstr>Häufigkeit der chemischen Elemente (Sonnensystem)</vt:lpstr>
      <vt:lpstr>Häufigkeit der chemischen Elemente</vt:lpstr>
      <vt:lpstr>PowerPoint-Präsentation</vt:lpstr>
      <vt:lpstr>PowerPoint-Präsentation</vt:lpstr>
      <vt:lpstr>Der Atomkern</vt:lpstr>
      <vt:lpstr>Beschriftung von Atomkernen</vt:lpstr>
      <vt:lpstr>Beschriftung von Atomkernen</vt:lpstr>
      <vt:lpstr>Beschriftung von Atomkernen</vt:lpstr>
      <vt:lpstr>Beschriftung von Atomkernen</vt:lpstr>
      <vt:lpstr>Beschriftung von Atomkernen</vt:lpstr>
      <vt:lpstr>Beschriftung von Atomkernen</vt:lpstr>
      <vt:lpstr>PowerPoint-Präsentation</vt:lpstr>
      <vt:lpstr>Kernreaktionen</vt:lpstr>
      <vt:lpstr>PowerPoint-Präsentation</vt:lpstr>
      <vt:lpstr>Entstehung von Sternen</vt:lpstr>
      <vt:lpstr>Geburt der Sonne</vt:lpstr>
      <vt:lpstr>Geburt der Sonne</vt:lpstr>
      <vt:lpstr>Erste Kernfusion</vt:lpstr>
      <vt:lpstr>Gelber Zwerg (Heute)</vt:lpstr>
      <vt:lpstr>Kernfusion</vt:lpstr>
      <vt:lpstr>Übergangsphase</vt:lpstr>
      <vt:lpstr>Roter Riese</vt:lpstr>
      <vt:lpstr>Roter Riese</vt:lpstr>
      <vt:lpstr>Planetarischer Nebel</vt:lpstr>
      <vt:lpstr>Planetarischer Nebel</vt:lpstr>
      <vt:lpstr>Weißer Zwerg</vt:lpstr>
      <vt:lpstr>Entwicklung von Sternen</vt:lpstr>
      <vt:lpstr>Entwicklung von Sternen</vt:lpstr>
      <vt:lpstr>Häufigkeit der chemischen Elemente (Sonnensystem)</vt:lpstr>
      <vt:lpstr>Häufigkeit der chemischen Elemente (Sonnensystem)</vt:lpstr>
      <vt:lpstr>Häufigkeit der chemischen Elemente (Sonnensystem)</vt:lpstr>
      <vt:lpstr>Häufigkeit der chemischen Elemente (Sonnensystem)</vt:lpstr>
      <vt:lpstr>PowerPoint-Präsentation</vt:lpstr>
      <vt:lpstr>PowerPoint-Präsentation</vt:lpstr>
      <vt:lpstr>PowerPoint-Präsentation</vt:lpstr>
      <vt:lpstr>PowerPoint-Präsentation</vt:lpstr>
      <vt:lpstr>Kernreaktionen</vt:lpstr>
      <vt:lpstr>Kernreaktionen</vt:lpstr>
      <vt:lpstr>Kernreaktionen</vt:lpstr>
      <vt:lpstr>Kernreaktionen</vt:lpstr>
      <vt:lpstr>Das Primordiale Puzzle</vt:lpstr>
      <vt:lpstr>Kernreaktionen</vt:lpstr>
      <vt:lpstr>Lösung: Die primordiale Nukleosynthese</vt:lpstr>
      <vt:lpstr>Die primordiale Nukleosynthese</vt:lpstr>
      <vt:lpstr>PowerPoint-Präsentation</vt:lpstr>
      <vt:lpstr>B²FH-Paper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Licht ist …</vt:lpstr>
      <vt:lpstr>Licht ist …</vt:lpstr>
      <vt:lpstr>Licht ist …</vt:lpstr>
      <vt:lpstr>PowerPoint-Präsentation</vt:lpstr>
      <vt:lpstr>Licht ist …</vt:lpstr>
      <vt:lpstr>Licht ist …</vt:lpstr>
      <vt:lpstr>PowerPoint-Präsentation</vt:lpstr>
      <vt:lpstr>Metallizität</vt:lpstr>
      <vt:lpstr>Metallizität</vt:lpstr>
      <vt:lpstr>Datenanalyse</vt:lpstr>
      <vt:lpstr>PowerPoint-Präsentation</vt:lpstr>
      <vt:lpstr>PowerPoint-Präsentation</vt:lpstr>
      <vt:lpstr>Häufigkeit der chemischen Elemente (Sonnensystem)</vt:lpstr>
      <vt:lpstr>PowerPoint-Präsentation</vt:lpstr>
      <vt:lpstr>PowerPoint-Präsentation</vt:lpstr>
      <vt:lpstr>PowerPoint-Präsentation</vt:lpstr>
      <vt:lpstr>Brainstorming</vt:lpstr>
      <vt:lpstr>Zusammenfassung</vt:lpstr>
      <vt:lpstr>Häufigkeit der chemischen Elemente (Sonnensystem)</vt:lpstr>
      <vt:lpstr>Nukleare Astrophysik</vt:lpstr>
      <vt:lpstr>Eine Menge offener Fragen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keywords>, docId:13C5EB18696ACFD12D99A05AE257F375</cp:keywords>
  <cp:lastModifiedBy>Hannes Nitsche</cp:lastModifiedBy>
  <cp:revision>2757</cp:revision>
  <dcterms:created xsi:type="dcterms:W3CDTF">2018-06-15T09:17:35Z</dcterms:created>
  <dcterms:modified xsi:type="dcterms:W3CDTF">2024-05-28T07:26:58Z</dcterms:modified>
</cp:coreProperties>
</file>