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 id="2147483921" r:id="rId4"/>
  </p:sldMasterIdLst>
  <p:notesMasterIdLst>
    <p:notesMasterId r:id="rId90"/>
  </p:notesMasterIdLst>
  <p:handoutMasterIdLst>
    <p:handoutMasterId r:id="rId91"/>
  </p:handoutMasterIdLst>
  <p:sldIdLst>
    <p:sldId id="400" r:id="rId5"/>
    <p:sldId id="256" r:id="rId6"/>
    <p:sldId id="600" r:id="rId7"/>
    <p:sldId id="648" r:id="rId8"/>
    <p:sldId id="361" r:id="rId9"/>
    <p:sldId id="362" r:id="rId10"/>
    <p:sldId id="636" r:id="rId11"/>
    <p:sldId id="482" r:id="rId12"/>
    <p:sldId id="484" r:id="rId13"/>
    <p:sldId id="343" r:id="rId14"/>
    <p:sldId id="372" r:id="rId15"/>
    <p:sldId id="500" r:id="rId16"/>
    <p:sldId id="404" r:id="rId17"/>
    <p:sldId id="529" r:id="rId18"/>
    <p:sldId id="376" r:id="rId19"/>
    <p:sldId id="407" r:id="rId20"/>
    <p:sldId id="408" r:id="rId21"/>
    <p:sldId id="409" r:id="rId22"/>
    <p:sldId id="489" r:id="rId23"/>
    <p:sldId id="411" r:id="rId24"/>
    <p:sldId id="406" r:id="rId25"/>
    <p:sldId id="415" r:id="rId26"/>
    <p:sldId id="378" r:id="rId27"/>
    <p:sldId id="420" r:id="rId28"/>
    <p:sldId id="532" r:id="rId29"/>
    <p:sldId id="422" r:id="rId30"/>
    <p:sldId id="620" r:id="rId31"/>
    <p:sldId id="621" r:id="rId32"/>
    <p:sldId id="622" r:id="rId33"/>
    <p:sldId id="612" r:id="rId34"/>
    <p:sldId id="570" r:id="rId35"/>
    <p:sldId id="613" r:id="rId36"/>
    <p:sldId id="623" r:id="rId37"/>
    <p:sldId id="624" r:id="rId38"/>
    <p:sldId id="625" r:id="rId39"/>
    <p:sldId id="428" r:id="rId40"/>
    <p:sldId id="618" r:id="rId41"/>
    <p:sldId id="427" r:id="rId42"/>
    <p:sldId id="426" r:id="rId43"/>
    <p:sldId id="440" r:id="rId44"/>
    <p:sldId id="516" r:id="rId45"/>
    <p:sldId id="517" r:id="rId46"/>
    <p:sldId id="607" r:id="rId47"/>
    <p:sldId id="642" r:id="rId48"/>
    <p:sldId id="639" r:id="rId49"/>
    <p:sldId id="641" r:id="rId50"/>
    <p:sldId id="606" r:id="rId51"/>
    <p:sldId id="572" r:id="rId52"/>
    <p:sldId id="573" r:id="rId53"/>
    <p:sldId id="574" r:id="rId54"/>
    <p:sldId id="575" r:id="rId55"/>
    <p:sldId id="578" r:id="rId56"/>
    <p:sldId id="577" r:id="rId57"/>
    <p:sldId id="610" r:id="rId58"/>
    <p:sldId id="644" r:id="rId59"/>
    <p:sldId id="609" r:id="rId60"/>
    <p:sldId id="504" r:id="rId61"/>
    <p:sldId id="595" r:id="rId62"/>
    <p:sldId id="597" r:id="rId63"/>
    <p:sldId id="583" r:id="rId64"/>
    <p:sldId id="584" r:id="rId65"/>
    <p:sldId id="585" r:id="rId66"/>
    <p:sldId id="586" r:id="rId67"/>
    <p:sldId id="598" r:id="rId68"/>
    <p:sldId id="643" r:id="rId69"/>
    <p:sldId id="588" r:id="rId70"/>
    <p:sldId id="591" r:id="rId71"/>
    <p:sldId id="599" r:id="rId72"/>
    <p:sldId id="589" r:id="rId73"/>
    <p:sldId id="601" r:id="rId74"/>
    <p:sldId id="646" r:id="rId75"/>
    <p:sldId id="637" r:id="rId76"/>
    <p:sldId id="638" r:id="rId77"/>
    <p:sldId id="614" r:id="rId78"/>
    <p:sldId id="647" r:id="rId79"/>
    <p:sldId id="640" r:id="rId80"/>
    <p:sldId id="257" r:id="rId81"/>
    <p:sldId id="626" r:id="rId82"/>
    <p:sldId id="258" r:id="rId83"/>
    <p:sldId id="550" r:id="rId84"/>
    <p:sldId id="566" r:id="rId85"/>
    <p:sldId id="611" r:id="rId86"/>
    <p:sldId id="567" r:id="rId87"/>
    <p:sldId id="552" r:id="rId88"/>
    <p:sldId id="543" r:id="rId89"/>
  </p:sldIdLst>
  <p:sldSz cx="12192000" cy="6858000"/>
  <p:notesSz cx="6858000" cy="9144000"/>
  <p:embeddedFontLst>
    <p:embeddedFont>
      <p:font typeface="Cambria Math" panose="02040503050406030204" pitchFamily="18" charset="0"/>
      <p:regular r:id="rId92"/>
    </p:embeddedFont>
    <p:embeddedFont>
      <p:font typeface="Open Sans" panose="020B0606030504020204" pitchFamily="34" charset="0"/>
      <p:regular r:id="rId93"/>
      <p:bold r:id="rId94"/>
      <p:italic r:id="rId95"/>
      <p:boldItalic r:id="rId96"/>
    </p:embeddedFont>
    <p:embeddedFont>
      <p:font typeface="Segoe UI Black" panose="020B0A02040204020203" pitchFamily="34" charset="0"/>
      <p:bold r:id="rId97"/>
      <p:boldItalic r:id="rId98"/>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600"/>
            <p14:sldId id="648"/>
            <p14:sldId id="361"/>
            <p14:sldId id="362"/>
            <p14:sldId id="636"/>
            <p14:sldId id="482"/>
            <p14:sldId id="484"/>
            <p14:sldId id="343"/>
            <p14:sldId id="372"/>
            <p14:sldId id="500"/>
            <p14:sldId id="404"/>
            <p14:sldId id="529"/>
            <p14:sldId id="376"/>
            <p14:sldId id="407"/>
            <p14:sldId id="408"/>
            <p14:sldId id="409"/>
            <p14:sldId id="489"/>
            <p14:sldId id="411"/>
            <p14:sldId id="406"/>
            <p14:sldId id="415"/>
            <p14:sldId id="378"/>
            <p14:sldId id="420"/>
            <p14:sldId id="532"/>
            <p14:sldId id="422"/>
            <p14:sldId id="620"/>
            <p14:sldId id="621"/>
            <p14:sldId id="622"/>
            <p14:sldId id="612"/>
            <p14:sldId id="570"/>
            <p14:sldId id="613"/>
            <p14:sldId id="623"/>
            <p14:sldId id="624"/>
            <p14:sldId id="625"/>
            <p14:sldId id="428"/>
            <p14:sldId id="618"/>
            <p14:sldId id="427"/>
            <p14:sldId id="426"/>
            <p14:sldId id="440"/>
            <p14:sldId id="516"/>
            <p14:sldId id="517"/>
            <p14:sldId id="607"/>
            <p14:sldId id="642"/>
            <p14:sldId id="639"/>
            <p14:sldId id="641"/>
            <p14:sldId id="606"/>
            <p14:sldId id="572"/>
            <p14:sldId id="573"/>
            <p14:sldId id="574"/>
            <p14:sldId id="575"/>
            <p14:sldId id="578"/>
            <p14:sldId id="577"/>
            <p14:sldId id="610"/>
            <p14:sldId id="644"/>
            <p14:sldId id="609"/>
            <p14:sldId id="504"/>
            <p14:sldId id="595"/>
            <p14:sldId id="597"/>
            <p14:sldId id="583"/>
            <p14:sldId id="584"/>
            <p14:sldId id="585"/>
            <p14:sldId id="586"/>
            <p14:sldId id="598"/>
            <p14:sldId id="643"/>
            <p14:sldId id="588"/>
            <p14:sldId id="591"/>
            <p14:sldId id="599"/>
            <p14:sldId id="589"/>
            <p14:sldId id="601"/>
            <p14:sldId id="646"/>
            <p14:sldId id="637"/>
            <p14:sldId id="638"/>
            <p14:sldId id="614"/>
            <p14:sldId id="647"/>
            <p14:sldId id="640"/>
          </p14:sldIdLst>
        </p14:section>
        <p14:section name="JP" id="{A8E7721C-9506-4C10-BE80-44F96FBDE11F}">
          <p14:sldIdLst>
            <p14:sldId id="257"/>
            <p14:sldId id="626"/>
            <p14:sldId id="258"/>
          </p14:sldIdLst>
        </p14:section>
        <p14:section name="Standardabschnitt" id="{22617EE6-5CF4-4249-A08E-D1CCA72465A7}">
          <p14:sldIdLst>
            <p14:sldId id="550"/>
            <p14:sldId id="566"/>
            <p14:sldId id="611"/>
            <p14:sldId id="567"/>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B200"/>
    <a:srgbClr val="47FF47"/>
    <a:srgbClr val="80FF80"/>
    <a:srgbClr val="FF6565"/>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3447" autoAdjust="0"/>
  </p:normalViewPr>
  <p:slideViewPr>
    <p:cSldViewPr snapToGrid="0" snapToObjects="1">
      <p:cViewPr varScale="1">
        <p:scale>
          <a:sx n="107" d="100"/>
          <a:sy n="107" d="100"/>
        </p:scale>
        <p:origin x="834"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07.10.2024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07.10.2024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Edit text master format</a:t>
            </a:r>
          </a:p>
          <a:p>
            <a:pPr lvl="1"/>
            <a:r>
              <a:rPr lang="de-DE"/>
              <a:t>Second level</a:t>
            </a:r>
          </a:p>
          <a:p>
            <a:pPr lvl="2"/>
            <a:r>
              <a:rPr lang="de-DE"/>
              <a:t>Third level</a:t>
            </a:r>
          </a:p>
          <a:p>
            <a:pPr lvl="3"/>
            <a:r>
              <a:rPr lang="de-DE"/>
              <a:t>Fourth level</a:t>
            </a:r>
          </a:p>
          <a:p>
            <a:pPr lvl="4"/>
            <a:r>
              <a:rPr lang="de-DE"/>
              <a:t>Fifth level</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1</a:t>
            </a:fld>
            <a:endParaRPr lang="de-DE"/>
          </a:p>
        </p:txBody>
      </p:sp>
    </p:spTree>
    <p:extLst>
      <p:ext uri="{BB962C8B-B14F-4D97-AF65-F5344CB8AC3E}">
        <p14:creationId xmlns:p14="http://schemas.microsoft.com/office/powerpoint/2010/main" val="138056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advanced students: Critically discuss Bohr's atomic model and take a brief look at the quantum mechanical properties.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(outdated) representation with the electron orbits is only used here to tie in with the image of atoms that many students have from chemistry lessons. You are welcome to delete it.</a:t>
            </a:r>
          </a:p>
        </p:txBody>
      </p:sp>
      <p:sp>
        <p:nvSpPr>
          <p:cNvPr id="4" name="Foliennummernplatzhalter 3"/>
          <p:cNvSpPr>
            <a:spLocks noGrp="1"/>
          </p:cNvSpPr>
          <p:nvPr>
            <p:ph type="sldNum" sz="quarter" idx="5"/>
          </p:nvPr>
        </p:nvSpPr>
        <p:spPr/>
        <p:txBody>
          <a:bodyPr/>
          <a:lstStyle/>
          <a:p>
            <a:fld id="{2969AC09-DF60-43F4-96BF-67D4D9A74094}" type="slidenum">
              <a:rPr lang="de-DE" smtClean="0"/>
              <a:t>16</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a:t>
            </a:r>
            <a:r>
              <a:rPr lang="en-GB" b="1" dirty="0"/>
              <a:t>very </a:t>
            </a:r>
            <a:r>
              <a:rPr lang="en-GB" dirty="0"/>
              <a:t>important that the students understand and can use the notation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Give them a few minutes to explore the interactive nuclide map. Use </a:t>
            </a:r>
            <a:r>
              <a:rPr lang="de-DE" dirty="0" err="1"/>
              <a:t>this </a:t>
            </a:r>
            <a:r>
              <a:rPr lang="de-DE" dirty="0"/>
              <a:t>as a </a:t>
            </a:r>
            <a:r>
              <a:rPr lang="de-DE" dirty="0" err="1"/>
              <a:t>transition to the next task with the nuclear reactions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22</a:t>
            </a:fld>
            <a:endParaRPr lang="de-DE"/>
          </a:p>
        </p:txBody>
      </p:sp>
    </p:spTree>
    <p:extLst>
      <p:ext uri="{BB962C8B-B14F-4D97-AF65-F5344CB8AC3E}">
        <p14:creationId xmlns:p14="http://schemas.microsoft.com/office/powerpoint/2010/main" val="180701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On </a:t>
            </a:r>
            <a:r>
              <a:rPr lang="de-DE" sz="1200" dirty="0" err="1">
                <a:latin typeface="Open Sans" panose="020B0606030504020204" pitchFamily="34" charset="0"/>
                <a:ea typeface="Open Sans" panose="020B0606030504020204" pitchFamily="34" charset="0"/>
                <a:cs typeface="Open Sans" panose="020B0606030504020204" pitchFamily="34" charset="0"/>
              </a:rPr>
              <a:t>the following slides, </a:t>
            </a:r>
            <a:r>
              <a:rPr lang="de-DE" sz="1200" dirty="0">
                <a:latin typeface="Open Sans" panose="020B0606030504020204" pitchFamily="34" charset="0"/>
                <a:ea typeface="Open Sans" panose="020B0606030504020204" pitchFamily="34" charset="0"/>
                <a:cs typeface="Open Sans" panose="020B0606030504020204" pitchFamily="34" charset="0"/>
              </a:rPr>
              <a:t>several </a:t>
            </a:r>
            <a:r>
              <a:rPr lang="de-DE" sz="1200" dirty="0" err="1">
                <a:latin typeface="Open Sans" panose="020B0606030504020204" pitchFamily="34" charset="0"/>
                <a:ea typeface="Open Sans" panose="020B0606030504020204" pitchFamily="34" charset="0"/>
                <a:cs typeface="Open Sans" panose="020B0606030504020204" pitchFamily="34" charset="0"/>
              </a:rPr>
              <a:t>images are used to show </a:t>
            </a:r>
            <a:r>
              <a:rPr lang="de-DE" sz="1200" dirty="0">
                <a:latin typeface="Open Sans" panose="020B0606030504020204" pitchFamily="34" charset="0"/>
                <a:ea typeface="Open Sans" panose="020B0606030504020204" pitchFamily="34" charset="0"/>
                <a:cs typeface="Open Sans" panose="020B0606030504020204" pitchFamily="34" charset="0"/>
              </a:rPr>
              <a:t>different </a:t>
            </a:r>
            <a:r>
              <a:rPr lang="de-DE" sz="1200" dirty="0" err="1">
                <a:latin typeface="Open Sans" panose="020B0606030504020204" pitchFamily="34" charset="0"/>
                <a:ea typeface="Open Sans" panose="020B0606030504020204" pitchFamily="34" charset="0"/>
                <a:cs typeface="Open Sans" panose="020B0606030504020204" pitchFamily="34" charset="0"/>
              </a:rPr>
              <a:t>astronomical objects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You can take </a:t>
            </a:r>
            <a:r>
              <a:rPr lang="de-DE" sz="1200" dirty="0">
                <a:latin typeface="Open Sans" panose="020B0606030504020204" pitchFamily="34" charset="0"/>
                <a:ea typeface="Open Sans" panose="020B0606030504020204" pitchFamily="34" charset="0"/>
                <a:cs typeface="Open Sans" panose="020B0606030504020204" pitchFamily="34" charset="0"/>
              </a:rPr>
              <a:t>a </a:t>
            </a:r>
            <a:r>
              <a:rPr lang="de-DE" sz="1200" dirty="0" err="1">
                <a:latin typeface="Open Sans" panose="020B0606030504020204" pitchFamily="34" charset="0"/>
                <a:ea typeface="Open Sans" panose="020B0606030504020204" pitchFamily="34" charset="0"/>
                <a:cs typeface="Open Sans" panose="020B0606030504020204" pitchFamily="34" charset="0"/>
              </a:rPr>
              <a:t>look </a:t>
            </a:r>
            <a:r>
              <a:rPr lang="de-DE" sz="1200" dirty="0">
                <a:latin typeface="Open Sans" panose="020B0606030504020204" pitchFamily="34" charset="0"/>
                <a:ea typeface="Open Sans" panose="020B0606030504020204" pitchFamily="34" charset="0"/>
                <a:cs typeface="Open Sans" panose="020B0606030504020204" pitchFamily="34" charset="0"/>
              </a:rPr>
              <a:t>at </a:t>
            </a:r>
            <a:r>
              <a:rPr lang="de-DE" sz="1200" dirty="0" err="1">
                <a:latin typeface="Open Sans" panose="020B0606030504020204" pitchFamily="34" charset="0"/>
                <a:ea typeface="Open Sans" panose="020B0606030504020204" pitchFamily="34" charset="0"/>
                <a:cs typeface="Open Sans" panose="020B0606030504020204" pitchFamily="34" charset="0"/>
              </a:rPr>
              <a:t>the linked sources </a:t>
            </a:r>
            <a:r>
              <a:rPr lang="de-DE" sz="1200" dirty="0">
                <a:latin typeface="Open Sans" panose="020B0606030504020204" pitchFamily="34" charset="0"/>
                <a:ea typeface="Open Sans" panose="020B0606030504020204" pitchFamily="34" charset="0"/>
                <a:cs typeface="Open Sans" panose="020B0606030504020204" pitchFamily="34" charset="0"/>
              </a:rPr>
              <a:t>and add additional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 if you wish</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26</a:t>
            </a:fld>
            <a:endParaRPr lang="de-DE"/>
          </a:p>
        </p:txBody>
      </p:sp>
    </p:spTree>
    <p:extLst>
      <p:ext uri="{BB962C8B-B14F-4D97-AF65-F5344CB8AC3E}">
        <p14:creationId xmlns:p14="http://schemas.microsoft.com/office/powerpoint/2010/main" val="3123889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E1D2-3491-E540-3BC5-C481D6047E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2F0187-32EA-0D56-8558-BE6FC169D6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65327B-6534-6CF6-8E17-3C36C1237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E81B2972-D71C-2857-93D9-D7B6F77F0F88}"/>
              </a:ext>
            </a:extLst>
          </p:cNvPr>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246033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4E73-A158-B8B7-1BDA-FD28CBAE83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438866-0FDE-A234-E4A5-E4C21B79AE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647F1B-3B5F-E20A-626B-3B55EC07A8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F845952-B125-B91D-8B41-1DBAED434C7B}"/>
              </a:ext>
            </a:extLst>
          </p:cNvPr>
          <p:cNvSpPr>
            <a:spLocks noGrp="1"/>
          </p:cNvSpPr>
          <p:nvPr>
            <p:ph type="sldNum" sz="quarter" idx="5"/>
          </p:nvPr>
        </p:nvSpPr>
        <p:spPr/>
        <p:txBody>
          <a:bodyPr/>
          <a:lstStyle/>
          <a:p>
            <a:fld id="{2969AC09-DF60-43F4-96BF-67D4D9A74094}" type="slidenum">
              <a:rPr lang="de-DE" smtClean="0"/>
              <a:t>28</a:t>
            </a:fld>
            <a:endParaRPr lang="de-DE"/>
          </a:p>
        </p:txBody>
      </p:sp>
    </p:spTree>
    <p:extLst>
      <p:ext uri="{BB962C8B-B14F-4D97-AF65-F5344CB8AC3E}">
        <p14:creationId xmlns:p14="http://schemas.microsoft.com/office/powerpoint/2010/main" val="731789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5279-6785-CC82-3929-78E27EBC2D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96CB0C-772F-48EE-2F23-CE5C8A2C4D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20956D-10FF-DC34-8AC4-BF97E93803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F6A59ED-CAEC-E860-7C64-A8AD230DFDAF}"/>
              </a:ext>
            </a:extLst>
          </p:cNvPr>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443073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4C35-B587-1371-8870-179750194C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F3FFD4-9761-99C7-68E4-AC80432CA6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6FAEA5-FE11-D1B0-87F2-9BFB141BFB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32A3359-D065-A81A-7F09-B44DBFB508CC}"/>
              </a:ext>
            </a:extLst>
          </p:cNvPr>
          <p:cNvSpPr>
            <a:spLocks noGrp="1"/>
          </p:cNvSpPr>
          <p:nvPr>
            <p:ph type="sldNum" sz="quarter" idx="5"/>
          </p:nvPr>
        </p:nvSpPr>
        <p:spPr/>
        <p:txBody>
          <a:bodyPr/>
          <a:lstStyle/>
          <a:p>
            <a:fld id="{2969AC09-DF60-43F4-96BF-67D4D9A74094}" type="slidenum">
              <a:rPr lang="de-DE" smtClean="0"/>
              <a:t>30</a:t>
            </a:fld>
            <a:endParaRPr lang="de-DE"/>
          </a:p>
        </p:txBody>
      </p:sp>
    </p:spTree>
    <p:extLst>
      <p:ext uri="{BB962C8B-B14F-4D97-AF65-F5344CB8AC3E}">
        <p14:creationId xmlns:p14="http://schemas.microsoft.com/office/powerpoint/2010/main" val="304773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408535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Only deal with the reaction chain shown in general terms. The students do not have to memorize it</a:t>
            </a:r>
          </a:p>
          <a:p>
            <a:pPr marL="171450" indent="-171450">
              <a:buFont typeface="Arial" panose="020B0604020202020204" pitchFamily="34" charset="0"/>
              <a:buChar char="•"/>
            </a:pPr>
            <a:r>
              <a:rPr lang="en-GB" dirty="0"/>
              <a:t>Explain the stable state of a star: </a:t>
            </a:r>
            <a:r>
              <a:rPr lang="de-DE" dirty="0" err="1"/>
              <a:t>gravitational force </a:t>
            </a:r>
            <a:r>
              <a:rPr lang="de-DE" dirty="0"/>
              <a:t>= </a:t>
            </a:r>
            <a:r>
              <a:rPr lang="de-DE" dirty="0" err="1"/>
              <a:t>radiation pressure</a:t>
            </a:r>
            <a:endParaRPr lang="de-DE" dirty="0"/>
          </a:p>
          <a:p>
            <a:pPr marL="457200" lvl="1" indent="0">
              <a:buFont typeface="Arial" panose="020B0604020202020204" pitchFamily="34" charset="0"/>
              <a:buNone/>
            </a:pPr>
            <a:r>
              <a:rPr lang="de-DE" dirty="0"/>
              <a:t>=&gt; </a:t>
            </a:r>
            <a:r>
              <a:rPr lang="en-GB" dirty="0"/>
              <a:t>Star needs fusion processes for stable state!</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1542299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708D-5F86-1F8A-6CFC-717DF48477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CF3093-3DF7-7B38-3F5C-BB50F08B0E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48B9AB-AD62-E01C-6A7D-90639A78E9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90597FF-E61D-063C-586A-19BF3B01F530}"/>
              </a:ext>
            </a:extLst>
          </p:cNvPr>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795469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8274-D00A-0512-72EE-48F62600E9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F37B52-7BA6-8554-FF3F-03EB9B5DDB4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9308C7-79BC-CE0F-AEAD-140E8BFC97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6402287-1F1C-59BB-AC6F-F62B715A7DE4}"/>
              </a:ext>
            </a:extLst>
          </p:cNvPr>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457415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3691B-822A-D848-20AB-EF4321B505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17B903-4FF5-86D0-FB4B-0A134CD904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044BEE3-C0DE-B88C-96C8-766DD95FF8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024D8312-7159-892F-075E-62D8F7268214}"/>
              </a:ext>
            </a:extLst>
          </p:cNvPr>
          <p:cNvSpPr>
            <a:spLocks noGrp="1"/>
          </p:cNvSpPr>
          <p:nvPr>
            <p:ph type="sldNum" sz="quarter" idx="5"/>
          </p:nvPr>
        </p:nvSpPr>
        <p:spPr/>
        <p:txBody>
          <a:bodyPr/>
          <a:lstStyle/>
          <a:p>
            <a:fld id="{2969AC09-DF60-43F4-96BF-67D4D9A74094}" type="slidenum">
              <a:rPr lang="de-DE" smtClean="0"/>
              <a:t>34</a:t>
            </a:fld>
            <a:endParaRPr lang="de-DE"/>
          </a:p>
        </p:txBody>
      </p:sp>
    </p:spTree>
    <p:extLst>
      <p:ext uri="{BB962C8B-B14F-4D97-AF65-F5344CB8AC3E}">
        <p14:creationId xmlns:p14="http://schemas.microsoft.com/office/powerpoint/2010/main" val="1669408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CF7C9-0BEF-88D3-E735-98F982610F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FE0727E-4384-BCD2-A8C1-8A546FF249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1AF3DF-2320-8587-46E5-D120ADB89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2E30E1EF-DEA5-535E-D249-392B114323F0}"/>
              </a:ext>
            </a:extLst>
          </p:cNvPr>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238383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de-DE" dirty="0" err="1"/>
              <a:t>These objects are used as examples to give students </a:t>
            </a:r>
            <a:r>
              <a:rPr lang="de-DE" dirty="0"/>
              <a:t>an </a:t>
            </a:r>
            <a:r>
              <a:rPr lang="de-DE" dirty="0" err="1"/>
              <a:t>insight </a:t>
            </a:r>
            <a:r>
              <a:rPr lang="de-DE" dirty="0"/>
              <a:t>into </a:t>
            </a:r>
            <a:r>
              <a:rPr lang="de-DE" dirty="0" err="1"/>
              <a:t>the </a:t>
            </a:r>
            <a:r>
              <a:rPr lang="de-DE" dirty="0"/>
              <a:t>various </a:t>
            </a:r>
            <a:r>
              <a:rPr lang="de-DE" dirty="0" err="1"/>
              <a:t>phenomena of stellar evolution</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1915574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67BF-10AD-700A-DF87-8033B929DF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EC644A-A1B1-307B-D67C-A107CFCF62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453564-C931-A83F-D51D-A684A24EE8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18B0816-15BD-9625-BAFA-2F5C15CC900C}"/>
              </a:ext>
            </a:extLst>
          </p:cNvPr>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18672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38</a:t>
            </a:fld>
            <a:endParaRPr lang="de-DE"/>
          </a:p>
        </p:txBody>
      </p:sp>
    </p:spTree>
    <p:extLst>
      <p:ext uri="{BB962C8B-B14F-4D97-AF65-F5344CB8AC3E}">
        <p14:creationId xmlns:p14="http://schemas.microsoft.com/office/powerpoint/2010/main" val="145994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1124381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de-DE" dirty="0" err="1"/>
              <a:t>Now we can use our understanding of the processes </a:t>
            </a:r>
            <a:r>
              <a:rPr lang="de-DE" dirty="0"/>
              <a:t>in </a:t>
            </a:r>
            <a:r>
              <a:rPr lang="de-DE" dirty="0" err="1"/>
              <a:t>stars to explain the elemental abundances</a:t>
            </a:r>
            <a:r>
              <a:rPr lang="de-DE" dirty="0"/>
              <a:t>. The lithium gap </a:t>
            </a:r>
            <a:r>
              <a:rPr lang="de-DE" dirty="0" err="1"/>
              <a:t>can be explained by the </a:t>
            </a:r>
            <a:r>
              <a:rPr lang="de-DE" dirty="0"/>
              <a:t>3a process</a:t>
            </a:r>
            <a:r>
              <a:rPr lang="de-DE" dirty="0" err="1"/>
              <a:t>, which skips </a:t>
            </a:r>
            <a:r>
              <a:rPr lang="de-DE" dirty="0"/>
              <a:t>Li and Be. Be8 </a:t>
            </a:r>
            <a:r>
              <a:rPr lang="de-DE" dirty="0" err="1"/>
              <a:t>is </a:t>
            </a:r>
            <a:r>
              <a:rPr lang="de-DE" dirty="0"/>
              <a:t>only an </a:t>
            </a:r>
            <a:r>
              <a:rPr lang="de-DE" dirty="0" err="1"/>
              <a:t>unstable intermediate state </a:t>
            </a:r>
            <a:r>
              <a:rPr lang="de-DE" dirty="0"/>
              <a:t>(due to </a:t>
            </a:r>
            <a:r>
              <a:rPr lang="de-DE" dirty="0" err="1"/>
              <a:t>the higher </a:t>
            </a:r>
            <a:r>
              <a:rPr lang="de-DE" dirty="0"/>
              <a:t>binding energy </a:t>
            </a:r>
            <a:r>
              <a:rPr lang="de-DE" dirty="0" err="1"/>
              <a:t>of </a:t>
            </a:r>
            <a:r>
              <a:rPr lang="de-DE" dirty="0"/>
              <a:t>helium)</a:t>
            </a:r>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9752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Record the students' answers to this question on the brainstorming board and discuss them before giving the definition.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question slides are used repeatedly to structure the masterclass and give it a common thread. They aim to motivate and introduce the following content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for intermediaries</a:t>
            </a:r>
            <a:r>
              <a:rPr lang="en-GB" sz="1200" b="1" dirty="0"/>
              <a:t>:</a:t>
            </a:r>
            <a:endParaRPr lang="en-GB" dirty="0"/>
          </a:p>
          <a:p>
            <a:pPr marL="742950" lvl="1" indent="-285750">
              <a:buFont typeface="Arial" panose="020B0604020202020204" pitchFamily="34" charset="0"/>
              <a:buChar char="•"/>
            </a:pPr>
            <a:r>
              <a:rPr lang="en-GB" dirty="0"/>
              <a:t>The term "</a:t>
            </a:r>
            <a:r>
              <a:rPr lang="en-GB" sz="1200" dirty="0"/>
              <a:t>stellar processes" </a:t>
            </a:r>
            <a:r>
              <a:rPr lang="en-GB" dirty="0"/>
              <a:t>is used here in a very general sense</a:t>
            </a:r>
          </a:p>
          <a:p>
            <a:pPr marL="1200150" lvl="2" indent="-285750">
              <a:buFont typeface="Arial" panose="020B0604020202020204" pitchFamily="34" charset="0"/>
              <a:buChar char="•"/>
            </a:pPr>
            <a:r>
              <a:rPr lang="en-GB" dirty="0"/>
              <a:t>Of course, most chemical elements are not formed by simple mergers in stable stars, as previously shown, but in exploding massive stars, exploding white dwarfs, etc.</a:t>
            </a:r>
          </a:p>
          <a:p>
            <a:pPr marL="1200150" lvl="2" indent="-285750">
              <a:buFont typeface="Arial" panose="020B0604020202020204" pitchFamily="34" charset="0"/>
              <a:buChar char="•"/>
            </a:pPr>
            <a:r>
              <a:rPr lang="en-GB" dirty="0"/>
              <a:t>Decide how detailed you want to go here, depending on the students' level of knowledge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670716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for intermediaries</a:t>
            </a:r>
            <a:r>
              <a:rPr lang="en-GB" sz="1200" b="1" dirty="0"/>
              <a:t>:</a:t>
            </a:r>
            <a:endParaRPr lang="en-GB" dirty="0"/>
          </a:p>
          <a:p>
            <a:pPr marL="742950" lvl="1" indent="-285750">
              <a:buFont typeface="Arial" panose="020B0604020202020204" pitchFamily="34" charset="0"/>
              <a:buChar char="•"/>
            </a:pPr>
            <a:r>
              <a:rPr lang="en-GB" dirty="0"/>
              <a:t>The term "</a:t>
            </a:r>
            <a:r>
              <a:rPr lang="en-GB" sz="1200" dirty="0"/>
              <a:t>stellar processes" </a:t>
            </a:r>
            <a:r>
              <a:rPr lang="en-GB" dirty="0"/>
              <a:t>is used here in a very general sense</a:t>
            </a:r>
          </a:p>
          <a:p>
            <a:pPr marL="1200150" lvl="2" indent="-285750">
              <a:buFont typeface="Arial" panose="020B0604020202020204" pitchFamily="34" charset="0"/>
              <a:buChar char="•"/>
            </a:pPr>
            <a:r>
              <a:rPr lang="en-GB" dirty="0"/>
              <a:t>Of course, most chemical elements are not formed by simple mergers in stable stars, as previously shown, but in exploding massive stars, exploding white dwarfs, etc.</a:t>
            </a:r>
          </a:p>
          <a:p>
            <a:pPr marL="1200150" lvl="2" indent="-285750">
              <a:buFont typeface="Arial" panose="020B0604020202020204" pitchFamily="34" charset="0"/>
              <a:buChar char="•"/>
            </a:pPr>
            <a:r>
              <a:rPr lang="en-GB" dirty="0"/>
              <a:t>Decide how detailed you want to go here, depending on the students' level of knowledge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037667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59711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2629959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4228045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3924527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2263182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If </a:t>
            </a:r>
            <a:r>
              <a:rPr lang="en-GB" dirty="0"/>
              <a:t>you want to simplify it, use the "skateboard in a halfpipe" analogy. The skateboard wants to go to the "lowest state" in the middle of the pipe and will not go up unless it is stimulated. In </a:t>
            </a:r>
            <a:r>
              <a:rPr lang="en-GB" dirty="0" err="1"/>
              <a:t>general </a:t>
            </a:r>
            <a:r>
              <a:rPr lang="en-GB" dirty="0"/>
              <a:t>(greatly </a:t>
            </a:r>
            <a:r>
              <a:rPr lang="en-GB" dirty="0" err="1"/>
              <a:t>simplified</a:t>
            </a:r>
            <a:r>
              <a:rPr lang="en-GB" dirty="0"/>
              <a:t>), the further away from the valley a nuclide is, the more unstable it </a:t>
            </a:r>
            <a:r>
              <a:rPr lang="en-GB" dirty="0" err="1"/>
              <a:t>is.</a:t>
            </a:r>
            <a:r>
              <a:rPr lang="en-GB" dirty="0"/>
              <a:t> The same applies to the skateboard, which is faster when it starts at the top of the halfpipe.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70090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868014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After the part about stellar evolution, </a:t>
            </a:r>
            <a:r>
              <a:rPr lang="de-DE" dirty="0" err="1"/>
              <a:t>the </a:t>
            </a:r>
            <a:r>
              <a:rPr lang="de-DE" dirty="0"/>
              <a:t>concept </a:t>
            </a:r>
            <a:r>
              <a:rPr lang="de-DE" dirty="0" err="1"/>
              <a:t>of </a:t>
            </a:r>
            <a:r>
              <a:rPr lang="de-DE" dirty="0"/>
              <a:t>binding energy </a:t>
            </a:r>
            <a:r>
              <a:rPr lang="de-DE" dirty="0" err="1"/>
              <a:t>is used to explain the chemical abundances</a:t>
            </a:r>
            <a:r>
              <a:rPr lang="de-DE" dirty="0"/>
              <a:t>. But at </a:t>
            </a:r>
            <a:r>
              <a:rPr lang="de-DE" dirty="0" err="1"/>
              <a:t>this point, you could already explain the </a:t>
            </a:r>
            <a:r>
              <a:rPr lang="de-DE" dirty="0"/>
              <a:t>iron peak and the lithium gap.</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02887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definition is used here that serves as a common thread for the masterclass.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you wish, you can replace this definition with a more general and scientifically precise definition.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After the part about stellar evolution, </a:t>
            </a:r>
            <a:r>
              <a:rPr lang="de-DE" dirty="0" err="1"/>
              <a:t>the </a:t>
            </a:r>
            <a:r>
              <a:rPr lang="de-DE" dirty="0"/>
              <a:t>concept </a:t>
            </a:r>
            <a:r>
              <a:rPr lang="de-DE" dirty="0" err="1"/>
              <a:t>of </a:t>
            </a:r>
            <a:r>
              <a:rPr lang="de-DE" dirty="0"/>
              <a:t>binding energy </a:t>
            </a:r>
            <a:r>
              <a:rPr lang="de-DE" dirty="0" err="1"/>
              <a:t>is used to explain the chemical abundances</a:t>
            </a:r>
            <a:r>
              <a:rPr lang="de-DE" dirty="0"/>
              <a:t>. But at </a:t>
            </a:r>
            <a:r>
              <a:rPr lang="de-DE" dirty="0" err="1"/>
              <a:t>this point, you could already explain the </a:t>
            </a:r>
            <a:r>
              <a:rPr lang="de-DE" dirty="0"/>
              <a:t>iron peak and the lithium gap.</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267126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If </a:t>
            </a:r>
            <a:r>
              <a:rPr lang="en-GB" dirty="0"/>
              <a:t>you want to simplify it, use the "skateboard in a halfpipe" analogy. The skateboard wants to go to the "lowest state" in the middle of the pipe and will not go up unless it is stimulated. In </a:t>
            </a:r>
            <a:r>
              <a:rPr lang="en-GB" dirty="0" err="1"/>
              <a:t>general </a:t>
            </a:r>
            <a:r>
              <a:rPr lang="en-GB" dirty="0"/>
              <a:t>(greatly </a:t>
            </a:r>
            <a:r>
              <a:rPr lang="en-GB" dirty="0" err="1"/>
              <a:t>simplified</a:t>
            </a:r>
            <a:r>
              <a:rPr lang="en-GB" dirty="0"/>
              <a:t>), the further away from the valley a nuclide is, the more unstable it </a:t>
            </a:r>
            <a:r>
              <a:rPr lang="en-GB" dirty="0" err="1"/>
              <a:t>is.</a:t>
            </a:r>
            <a:r>
              <a:rPr lang="en-GB" dirty="0"/>
              <a:t> The same applies to the skateboard, which is faster when it starts at the top of the halfpipe.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323636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2401261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770445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3554389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for intermediaries</a:t>
            </a:r>
            <a:r>
              <a:rPr lang="en-GB" sz="1200" b="1" dirty="0"/>
              <a:t>:</a:t>
            </a:r>
            <a:endParaRPr lang="en-GB" dirty="0"/>
          </a:p>
          <a:p>
            <a:pPr marL="285750" indent="-285750">
              <a:buFont typeface="Arial" panose="020B0604020202020204" pitchFamily="34" charset="0"/>
              <a:buChar char="•"/>
            </a:pPr>
            <a:r>
              <a:rPr lang="en-GB" dirty="0"/>
              <a:t>Give the students time to think about this question.</a:t>
            </a:r>
          </a:p>
          <a:p>
            <a:pPr marL="285750" indent="-285750">
              <a:buFont typeface="Arial" panose="020B0604020202020204" pitchFamily="34" charset="0"/>
              <a:buChar char="•"/>
            </a:pPr>
            <a:r>
              <a:rPr lang="en-GB" dirty="0"/>
              <a:t>If they can remember the Coulomb limit and the various nuclear reactions from the group puzzle, it should occur to them that neutron capture could be an important process for this.</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11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for intermediaries</a:t>
            </a:r>
            <a:r>
              <a:rPr lang="en-GB" sz="1200" b="1" dirty="0"/>
              <a:t>:</a:t>
            </a:r>
            <a:endParaRPr lang="en-GB" dirty="0"/>
          </a:p>
          <a:p>
            <a:pPr marL="285750" indent="-285750">
              <a:buFont typeface="Arial" panose="020B0604020202020204" pitchFamily="34" charset="0"/>
              <a:buChar char="•"/>
            </a:pPr>
            <a:r>
              <a:rPr lang="en-GB" dirty="0"/>
              <a:t>Give the students time to think about this question.</a:t>
            </a:r>
          </a:p>
          <a:p>
            <a:pPr marL="285750" indent="-285750">
              <a:buFont typeface="Arial" panose="020B0604020202020204" pitchFamily="34" charset="0"/>
              <a:buChar char="•"/>
            </a:pPr>
            <a:r>
              <a:rPr lang="en-GB" dirty="0"/>
              <a:t>If they can remember the Coulomb limit and the various nuclear reactions from the group puzzle, it should occur to them that neutron capture could be an important process for this.</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34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en-GB" dirty="0"/>
              <a:t>The stability principle explains why only certain areas in the HRD are "occupied" by stars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2140641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Give them a few minutes to explore the interactive nuclide map. Use </a:t>
            </a:r>
            <a:r>
              <a:rPr lang="de-DE" dirty="0" err="1"/>
              <a:t>this </a:t>
            </a:r>
            <a:r>
              <a:rPr lang="de-DE" dirty="0"/>
              <a:t>as a </a:t>
            </a:r>
            <a:r>
              <a:rPr lang="de-DE" dirty="0" err="1"/>
              <a:t>transition to the next task with the nuclear reactions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82644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following short lecture serves to discuss the development of the idea of chemical elements over the centuries and to derive the modern image of a chemical element.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err="1"/>
              <a:t>Nature-of-Science</a:t>
            </a:r>
            <a:r>
              <a:rPr lang="en-GB" b="1" dirty="0"/>
              <a:t> 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addition, you can use the metaphysical ideas to show what modern science is about and discuss with the students why the approaches do not meet scientific quality criteria from today's perspective.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en-GB" dirty="0"/>
              <a:t>The stability principle explains why only certain areas in the HRD are "occupied" by stars</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14271995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en-GB" dirty="0"/>
              <a:t>The stability principle explains why only certain areas in the HRD are "occupied" by stars</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1938919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7697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774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Attention, a few animations on this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important to make the students realize that we have only put a toe into the scientific field of nuclear astrophysics.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aim here is not to answer all questions, but rather to raise further questions in order to motivate people to engage with the topic even after the masterclass.</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542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err="1"/>
              <a:t>Notes for intermediaries</a:t>
            </a:r>
            <a:r>
              <a:rPr lang="en-GB" b="1" dirty="0"/>
              <a:t>:</a:t>
            </a:r>
          </a:p>
          <a:p>
            <a:pPr marL="171450" indent="-171450">
              <a:buFont typeface="Arial" panose="020B0604020202020204" pitchFamily="34" charset="0"/>
              <a:buChar char="•"/>
            </a:pPr>
            <a:r>
              <a:rPr lang="en-GB" dirty="0"/>
              <a:t>Explain the logarithmic scale!</a:t>
            </a:r>
          </a:p>
          <a:p>
            <a:pPr marL="171450" indent="-171450">
              <a:buFont typeface="Arial" panose="020B0604020202020204" pitchFamily="34" charset="0"/>
              <a:buChar char="•"/>
            </a:pPr>
            <a:r>
              <a:rPr lang="en-GB" dirty="0"/>
              <a:t>chemical abundances are one of the most important observations in nuclear astrophysics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this task, return to the previous slide to view the larger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students should bear in mind: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general, the frequency decreases as the atomic number increases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is a peak in iron, which is marked by the gray line.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gap in lithium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some elements, the frequency is zero (you might ask the question: "How do we know that these elements actually exist?")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frequency is higher for elements with an even atomic number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don't have to explain the observations. But here you can tell them that we will find out the reasons for this </a:t>
            </a:r>
            <a:r>
              <a:rPr lang="en-GB" dirty="0" err="1"/>
              <a:t>chemical frequency distribution </a:t>
            </a:r>
            <a:r>
              <a:rPr lang="en-GB" dirty="0"/>
              <a:t>during the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4893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1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C1C37-2AB7-ACCA-F2F6-B8D75EE1B0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7CA3932-A69B-E537-348E-547060FB1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0C5098D-8B09-D592-3062-34CF21AC6D76}"/>
              </a:ext>
            </a:extLst>
          </p:cNvPr>
          <p:cNvSpPr>
            <a:spLocks noGrp="1"/>
          </p:cNvSpPr>
          <p:nvPr>
            <p:ph type="dt" sz="half" idx="10"/>
          </p:nvPr>
        </p:nvSpPr>
        <p:spPr/>
        <p:txBody>
          <a:bodyPr/>
          <a:lstStyle/>
          <a:p>
            <a:fld id="{F3021B96-0693-4619-8E87-3C81B6C85959}" type="datetimeFigureOut">
              <a:rPr lang="de-DE" smtClean="0"/>
              <a:t>07.10.2024</a:t>
            </a:fld>
            <a:endParaRPr lang="de-DE"/>
          </a:p>
        </p:txBody>
      </p:sp>
      <p:sp>
        <p:nvSpPr>
          <p:cNvPr id="5" name="Fußzeilenplatzhalter 4">
            <a:extLst>
              <a:ext uri="{FF2B5EF4-FFF2-40B4-BE49-F238E27FC236}">
                <a16:creationId xmlns:a16="http://schemas.microsoft.com/office/drawing/2014/main" id="{206983F1-DC5E-8A9D-52E4-850713A31C6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2E3B2A-607B-199A-135D-6A91C1EFF7A6}"/>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713493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F740D-0190-B1CB-B26B-1BC23F7870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349A4ED-FF31-7B66-29A5-F56E35F5B78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A243938-EB94-D7D1-31FA-7BE5CE36C822}"/>
              </a:ext>
            </a:extLst>
          </p:cNvPr>
          <p:cNvSpPr>
            <a:spLocks noGrp="1"/>
          </p:cNvSpPr>
          <p:nvPr>
            <p:ph type="dt" sz="half" idx="10"/>
          </p:nvPr>
        </p:nvSpPr>
        <p:spPr/>
        <p:txBody>
          <a:bodyPr/>
          <a:lstStyle/>
          <a:p>
            <a:fld id="{F3021B96-0693-4619-8E87-3C81B6C85959}" type="datetimeFigureOut">
              <a:rPr lang="de-DE" smtClean="0"/>
              <a:t>07.10.2024</a:t>
            </a:fld>
            <a:endParaRPr lang="de-DE"/>
          </a:p>
        </p:txBody>
      </p:sp>
      <p:sp>
        <p:nvSpPr>
          <p:cNvPr id="5" name="Fußzeilenplatzhalter 4">
            <a:extLst>
              <a:ext uri="{FF2B5EF4-FFF2-40B4-BE49-F238E27FC236}">
                <a16:creationId xmlns:a16="http://schemas.microsoft.com/office/drawing/2014/main" id="{384F4848-FCA7-9699-341C-021EDB3F27B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86B342-121D-D7D0-A446-4085B4C4CB4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1059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F2FC4-6417-BF2D-7711-5E6A7CA67A3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B09EC6-91EA-E3E3-E12E-9D0F5CF43D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A1A05F1-E61A-8EDF-570F-3C833EB617EB}"/>
              </a:ext>
            </a:extLst>
          </p:cNvPr>
          <p:cNvSpPr>
            <a:spLocks noGrp="1"/>
          </p:cNvSpPr>
          <p:nvPr>
            <p:ph type="dt" sz="half" idx="10"/>
          </p:nvPr>
        </p:nvSpPr>
        <p:spPr/>
        <p:txBody>
          <a:bodyPr/>
          <a:lstStyle/>
          <a:p>
            <a:fld id="{F3021B96-0693-4619-8E87-3C81B6C85959}" type="datetimeFigureOut">
              <a:rPr lang="de-DE" smtClean="0"/>
              <a:t>07.10.2024</a:t>
            </a:fld>
            <a:endParaRPr lang="de-DE"/>
          </a:p>
        </p:txBody>
      </p:sp>
      <p:sp>
        <p:nvSpPr>
          <p:cNvPr id="5" name="Fußzeilenplatzhalter 4">
            <a:extLst>
              <a:ext uri="{FF2B5EF4-FFF2-40B4-BE49-F238E27FC236}">
                <a16:creationId xmlns:a16="http://schemas.microsoft.com/office/drawing/2014/main" id="{A03AAEB0-03E2-036F-2EC2-F8E84D92EE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3D44A9-BFE6-B9A5-4129-7FD3E4054F5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047092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EE1F7-3D8A-85E5-9693-A395B8ADD64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C50EF39-4FE9-AB6B-E4E0-B93FAE34D10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F27B0FB-ACA3-F0FE-B719-39DDF4031EA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9993083-1B97-1A6E-3EE7-E1A61B5E9C19}"/>
              </a:ext>
            </a:extLst>
          </p:cNvPr>
          <p:cNvSpPr>
            <a:spLocks noGrp="1"/>
          </p:cNvSpPr>
          <p:nvPr>
            <p:ph type="dt" sz="half" idx="10"/>
          </p:nvPr>
        </p:nvSpPr>
        <p:spPr/>
        <p:txBody>
          <a:bodyPr/>
          <a:lstStyle/>
          <a:p>
            <a:fld id="{F3021B96-0693-4619-8E87-3C81B6C85959}" type="datetimeFigureOut">
              <a:rPr lang="de-DE" smtClean="0"/>
              <a:t>07.10.2024</a:t>
            </a:fld>
            <a:endParaRPr lang="de-DE"/>
          </a:p>
        </p:txBody>
      </p:sp>
      <p:sp>
        <p:nvSpPr>
          <p:cNvPr id="6" name="Fußzeilenplatzhalter 5">
            <a:extLst>
              <a:ext uri="{FF2B5EF4-FFF2-40B4-BE49-F238E27FC236}">
                <a16:creationId xmlns:a16="http://schemas.microsoft.com/office/drawing/2014/main" id="{A15F0F8B-14BA-65F3-092E-04E75A4F5EE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50C1C0F-E60A-AD45-B94B-A548B89D064A}"/>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86901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49E39-EE76-D539-F9EE-4CFCC45A54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ABAEB9-7807-DA8D-3FC8-E1190689D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E2D64FF-98D2-9134-BD11-0BF8ECF88E5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BD6F511-9673-669E-B8A4-033455BDF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BF812E-F369-B82D-E7A7-D476D37BF27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1F7615A-622F-3FEE-90AE-429557BBFD50}"/>
              </a:ext>
            </a:extLst>
          </p:cNvPr>
          <p:cNvSpPr>
            <a:spLocks noGrp="1"/>
          </p:cNvSpPr>
          <p:nvPr>
            <p:ph type="dt" sz="half" idx="10"/>
          </p:nvPr>
        </p:nvSpPr>
        <p:spPr/>
        <p:txBody>
          <a:bodyPr/>
          <a:lstStyle/>
          <a:p>
            <a:fld id="{F3021B96-0693-4619-8E87-3C81B6C85959}" type="datetimeFigureOut">
              <a:rPr lang="de-DE" smtClean="0"/>
              <a:t>07.10.2024</a:t>
            </a:fld>
            <a:endParaRPr lang="de-DE"/>
          </a:p>
        </p:txBody>
      </p:sp>
      <p:sp>
        <p:nvSpPr>
          <p:cNvPr id="8" name="Fußzeilenplatzhalter 7">
            <a:extLst>
              <a:ext uri="{FF2B5EF4-FFF2-40B4-BE49-F238E27FC236}">
                <a16:creationId xmlns:a16="http://schemas.microsoft.com/office/drawing/2014/main" id="{A8339932-C4EC-A414-CA03-CE8FD1C3D53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8254BD1-45D8-A2D1-6D16-A4D799A76CC0}"/>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47100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41005-8697-1C04-90E8-07DE7948D9E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3ADB9D2-31E7-95FC-C76A-13B6AE08F87E}"/>
              </a:ext>
            </a:extLst>
          </p:cNvPr>
          <p:cNvSpPr>
            <a:spLocks noGrp="1"/>
          </p:cNvSpPr>
          <p:nvPr>
            <p:ph type="dt" sz="half" idx="10"/>
          </p:nvPr>
        </p:nvSpPr>
        <p:spPr/>
        <p:txBody>
          <a:bodyPr/>
          <a:lstStyle/>
          <a:p>
            <a:fld id="{F3021B96-0693-4619-8E87-3C81B6C85959}" type="datetimeFigureOut">
              <a:rPr lang="de-DE" smtClean="0"/>
              <a:t>07.10.2024</a:t>
            </a:fld>
            <a:endParaRPr lang="de-DE"/>
          </a:p>
        </p:txBody>
      </p:sp>
      <p:sp>
        <p:nvSpPr>
          <p:cNvPr id="4" name="Fußzeilenplatzhalter 3">
            <a:extLst>
              <a:ext uri="{FF2B5EF4-FFF2-40B4-BE49-F238E27FC236}">
                <a16:creationId xmlns:a16="http://schemas.microsoft.com/office/drawing/2014/main" id="{A3E45CAB-B199-4991-E517-60CAAABA561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5F94157-48E4-88F0-A5F9-83A536BC2AD2}"/>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322119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280508B-E804-E103-2DB7-CC9DE4A18E6B}"/>
              </a:ext>
            </a:extLst>
          </p:cNvPr>
          <p:cNvSpPr>
            <a:spLocks noGrp="1"/>
          </p:cNvSpPr>
          <p:nvPr>
            <p:ph type="dt" sz="half" idx="10"/>
          </p:nvPr>
        </p:nvSpPr>
        <p:spPr/>
        <p:txBody>
          <a:bodyPr/>
          <a:lstStyle/>
          <a:p>
            <a:fld id="{F3021B96-0693-4619-8E87-3C81B6C85959}" type="datetimeFigureOut">
              <a:rPr lang="de-DE" smtClean="0"/>
              <a:t>07.10.2024</a:t>
            </a:fld>
            <a:endParaRPr lang="de-DE"/>
          </a:p>
        </p:txBody>
      </p:sp>
      <p:sp>
        <p:nvSpPr>
          <p:cNvPr id="3" name="Fußzeilenplatzhalter 2">
            <a:extLst>
              <a:ext uri="{FF2B5EF4-FFF2-40B4-BE49-F238E27FC236}">
                <a16:creationId xmlns:a16="http://schemas.microsoft.com/office/drawing/2014/main" id="{B5E24FA0-10C6-E723-1D92-A3A386C4820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0384E93-4681-F8D4-1FBF-4FB4C310994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784605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9BFF7-6221-81D0-51FE-902ACA6471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52CB7C6-0A63-CF9F-5D40-8C571CC2D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2AB6F99-741D-5A41-0613-11701D92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A90FCF-D540-388A-7D56-B6D753A40E2F}"/>
              </a:ext>
            </a:extLst>
          </p:cNvPr>
          <p:cNvSpPr>
            <a:spLocks noGrp="1"/>
          </p:cNvSpPr>
          <p:nvPr>
            <p:ph type="dt" sz="half" idx="10"/>
          </p:nvPr>
        </p:nvSpPr>
        <p:spPr/>
        <p:txBody>
          <a:bodyPr/>
          <a:lstStyle/>
          <a:p>
            <a:fld id="{F3021B96-0693-4619-8E87-3C81B6C85959}" type="datetimeFigureOut">
              <a:rPr lang="de-DE" smtClean="0"/>
              <a:t>07.10.2024</a:t>
            </a:fld>
            <a:endParaRPr lang="de-DE"/>
          </a:p>
        </p:txBody>
      </p:sp>
      <p:sp>
        <p:nvSpPr>
          <p:cNvPr id="6" name="Fußzeilenplatzhalter 5">
            <a:extLst>
              <a:ext uri="{FF2B5EF4-FFF2-40B4-BE49-F238E27FC236}">
                <a16:creationId xmlns:a16="http://schemas.microsoft.com/office/drawing/2014/main" id="{32B38CEA-3956-15AE-BE66-1C973B0AF93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6DED004-4579-B49A-D20C-DB89777C3C17}"/>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9275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B239D-5A6B-D8FA-DA6A-EB1833C221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AA7678C-38DF-A852-3A9D-D9C83F699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581D38B-1B78-3E3A-55EC-FAAD9BEC0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B7ABE35-F589-E4BC-554D-73E0CD244CFD}"/>
              </a:ext>
            </a:extLst>
          </p:cNvPr>
          <p:cNvSpPr>
            <a:spLocks noGrp="1"/>
          </p:cNvSpPr>
          <p:nvPr>
            <p:ph type="dt" sz="half" idx="10"/>
          </p:nvPr>
        </p:nvSpPr>
        <p:spPr/>
        <p:txBody>
          <a:bodyPr/>
          <a:lstStyle/>
          <a:p>
            <a:fld id="{F3021B96-0693-4619-8E87-3C81B6C85959}" type="datetimeFigureOut">
              <a:rPr lang="de-DE" smtClean="0"/>
              <a:t>07.10.2024</a:t>
            </a:fld>
            <a:endParaRPr lang="de-DE"/>
          </a:p>
        </p:txBody>
      </p:sp>
      <p:sp>
        <p:nvSpPr>
          <p:cNvPr id="6" name="Fußzeilenplatzhalter 5">
            <a:extLst>
              <a:ext uri="{FF2B5EF4-FFF2-40B4-BE49-F238E27FC236}">
                <a16:creationId xmlns:a16="http://schemas.microsoft.com/office/drawing/2014/main" id="{761F74F5-6974-6196-CEBC-A5EDE3E5E7D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965EA72-846C-23B5-93D3-9C63E4580F8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53970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C924C-5ACF-984D-130F-DE7D45B14BC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CE9324F-4CD6-4768-3291-28031B26881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EAA6D3-1FAF-1308-E987-F29C52BAF7E5}"/>
              </a:ext>
            </a:extLst>
          </p:cNvPr>
          <p:cNvSpPr>
            <a:spLocks noGrp="1"/>
          </p:cNvSpPr>
          <p:nvPr>
            <p:ph type="dt" sz="half" idx="10"/>
          </p:nvPr>
        </p:nvSpPr>
        <p:spPr/>
        <p:txBody>
          <a:bodyPr/>
          <a:lstStyle/>
          <a:p>
            <a:fld id="{F3021B96-0693-4619-8E87-3C81B6C85959}" type="datetimeFigureOut">
              <a:rPr lang="de-DE" smtClean="0"/>
              <a:t>07.10.2024</a:t>
            </a:fld>
            <a:endParaRPr lang="de-DE"/>
          </a:p>
        </p:txBody>
      </p:sp>
      <p:sp>
        <p:nvSpPr>
          <p:cNvPr id="5" name="Fußzeilenplatzhalter 4">
            <a:extLst>
              <a:ext uri="{FF2B5EF4-FFF2-40B4-BE49-F238E27FC236}">
                <a16:creationId xmlns:a16="http://schemas.microsoft.com/office/drawing/2014/main" id="{70876AF4-9E90-EA27-FF12-BBB10C6061A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C221D3-FEB6-8F4F-FA6E-9F7ED7D31E91}"/>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22722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DABF81-8929-0554-0D33-BDB48749933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E6EA7BA-41BE-60FE-159A-A9F90E5DBA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4457409-2535-571C-44BF-68686065FF3D}"/>
              </a:ext>
            </a:extLst>
          </p:cNvPr>
          <p:cNvSpPr>
            <a:spLocks noGrp="1"/>
          </p:cNvSpPr>
          <p:nvPr>
            <p:ph type="dt" sz="half" idx="10"/>
          </p:nvPr>
        </p:nvSpPr>
        <p:spPr/>
        <p:txBody>
          <a:bodyPr/>
          <a:lstStyle/>
          <a:p>
            <a:fld id="{F3021B96-0693-4619-8E87-3C81B6C85959}" type="datetimeFigureOut">
              <a:rPr lang="de-DE" smtClean="0"/>
              <a:t>07.10.2024</a:t>
            </a:fld>
            <a:endParaRPr lang="de-DE"/>
          </a:p>
        </p:txBody>
      </p:sp>
      <p:sp>
        <p:nvSpPr>
          <p:cNvPr id="5" name="Fußzeilenplatzhalter 4">
            <a:extLst>
              <a:ext uri="{FF2B5EF4-FFF2-40B4-BE49-F238E27FC236}">
                <a16:creationId xmlns:a16="http://schemas.microsoft.com/office/drawing/2014/main" id="{92099219-4ACD-DFC6-1FD1-5173DF77A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37AADC-802C-2DFF-4A8A-CAF19936B9EE}"/>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87376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First text level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Second text level for enumerations</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Third text layer with a lot of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Fourth text level for enumerations with a lot of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Fifth level</a:t>
            </a:r>
          </a:p>
          <a:p>
            <a:pPr lvl="6"/>
            <a:r>
              <a:rPr lang="de-DE" dirty="0"/>
              <a:t>n next presentation section</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Nuclear astrophysics</a:t>
            </a:r>
            <a:br>
              <a:rPr lang="en-US" sz="900" noProof="0" dirty="0">
                <a:solidFill>
                  <a:schemeClr val="bg1"/>
                </a:solidFill>
                <a:latin typeface="+mj-lt"/>
              </a:rPr>
            </a:br>
            <a:r>
              <a:rPr lang="en-US" sz="900" noProof="0" dirty="0">
                <a:solidFill>
                  <a:schemeClr val="bg1"/>
                </a:solidFill>
                <a:latin typeface="+mj-lt"/>
              </a:rPr>
              <a:t>A journey through the elements</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This is a headline</a:t>
            </a:r>
            <a:br>
              <a:rPr lang="de-DE" dirty="0"/>
            </a:br>
            <a:r>
              <a:rPr lang="de-DE" dirty="0"/>
              <a:t>in two lines</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7 October 2024</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6" r:id="rId10"/>
    <p:sldLayoutId id="2147483920"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3E16631-44C1-C16B-2132-473ADBC90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Edit master title format</a:t>
            </a:r>
          </a:p>
        </p:txBody>
      </p:sp>
      <p:sp>
        <p:nvSpPr>
          <p:cNvPr id="3" name="Textplatzhalter 2">
            <a:extLst>
              <a:ext uri="{FF2B5EF4-FFF2-40B4-BE49-F238E27FC236}">
                <a16:creationId xmlns:a16="http://schemas.microsoft.com/office/drawing/2014/main" id="{95A73D7A-7DC6-7676-46D9-72A587DF6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Edit master text format</a:t>
            </a:r>
          </a:p>
          <a:p>
            <a:pPr lvl="1"/>
            <a:r>
              <a:rPr lang="de-DE"/>
              <a:t>Second level</a:t>
            </a:r>
          </a:p>
          <a:p>
            <a:pPr lvl="2"/>
            <a:r>
              <a:rPr lang="de-DE"/>
              <a:t>Third level</a:t>
            </a:r>
          </a:p>
          <a:p>
            <a:pPr lvl="3"/>
            <a:r>
              <a:rPr lang="de-DE"/>
              <a:t>Fourth level</a:t>
            </a:r>
          </a:p>
          <a:p>
            <a:pPr lvl="4"/>
            <a:r>
              <a:rPr lang="de-DE"/>
              <a:t>Fifth level</a:t>
            </a:r>
          </a:p>
        </p:txBody>
      </p:sp>
      <p:sp>
        <p:nvSpPr>
          <p:cNvPr id="4" name="Datumsplatzhalter 3">
            <a:extLst>
              <a:ext uri="{FF2B5EF4-FFF2-40B4-BE49-F238E27FC236}">
                <a16:creationId xmlns:a16="http://schemas.microsoft.com/office/drawing/2014/main" id="{8F077A98-CE69-9E07-EE46-95DCBB7C9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21B96-0693-4619-8E87-3C81B6C85959}" type="datetimeFigureOut">
              <a:rPr lang="de-DE" smtClean="0"/>
              <a:t>07.10.2024</a:t>
            </a:fld>
            <a:endParaRPr lang="de-DE"/>
          </a:p>
        </p:txBody>
      </p:sp>
      <p:sp>
        <p:nvSpPr>
          <p:cNvPr id="5" name="Fußzeilenplatzhalter 4">
            <a:extLst>
              <a:ext uri="{FF2B5EF4-FFF2-40B4-BE49-F238E27FC236}">
                <a16:creationId xmlns:a16="http://schemas.microsoft.com/office/drawing/2014/main" id="{6A9D338B-DBBF-3B86-B260-CEDFE78714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14DB8A8-C3B2-2BEA-69ED-76809B996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2586-A92E-476A-82A1-DC15F9F3F1E0}" type="slidenum">
              <a:rPr lang="de-DE" smtClean="0"/>
              <a:t>‹Nr.›</a:t>
            </a:fld>
            <a:endParaRPr lang="de-DE"/>
          </a:p>
        </p:txBody>
      </p:sp>
    </p:spTree>
    <p:extLst>
      <p:ext uri="{BB962C8B-B14F-4D97-AF65-F5344CB8AC3E}">
        <p14:creationId xmlns:p14="http://schemas.microsoft.com/office/powerpoint/2010/main" val="175496169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mc.chetec-infra.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28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18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70.png"/><Relationship Id="rId7" Type="http://schemas.openxmlformats.org/officeDocument/2006/relationships/image" Target="../media/image5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0.png"/><Relationship Id="rId5" Type="http://schemas.openxmlformats.org/officeDocument/2006/relationships/image" Target="../media/image490.png"/><Relationship Id="rId4" Type="http://schemas.openxmlformats.org/officeDocument/2006/relationships/image" Target="../media/image48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37at8bzfixw&amp;list=PLy6RW7KnCL_e2aiOvCsDPcn7R08HHbBJZ&amp;index=3"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sahubble.org/images/heic1102a/"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60.png"/><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6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Nuclear astrophysics</a:t>
            </a:r>
            <a:br>
              <a:rPr lang="en-US" sz="4400" b="1" cap="small" dirty="0">
                <a:solidFill>
                  <a:schemeClr val="tx1"/>
                </a:solidFill>
                <a:latin typeface="+mj-lt"/>
              </a:rPr>
            </a:br>
            <a:r>
              <a:rPr lang="en-US" sz="3200" cap="small" dirty="0" err="1">
                <a:solidFill>
                  <a:schemeClr val="tx1"/>
                </a:solidFill>
                <a:latin typeface="+mj-lt"/>
              </a:rPr>
              <a:t>Fingerprints </a:t>
            </a:r>
            <a:r>
              <a:rPr lang="en-US" sz="3200" cap="small" dirty="0">
                <a:solidFill>
                  <a:schemeClr val="tx1"/>
                </a:solidFill>
                <a:latin typeface="+mj-lt"/>
              </a:rPr>
              <a:t>of the stars</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This project has received funding from the European Union's Horizon 2020 research and innovation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 </a:t>
            </a:r>
            <a:r>
              <a:rPr kumimoji="0" lang="en-US" sz="1100" b="0" i="1" u="none" strike="noStrike" kern="1200" cap="none" spc="0" normalizeH="0" baseline="0" noProof="0" dirty="0">
                <a:ln>
                  <a:noFill/>
                </a:ln>
                <a:solidFill>
                  <a:srgbClr val="1B1F22"/>
                </a:solidFill>
                <a:effectLst/>
                <a:uLnTx/>
                <a:uFillTx/>
                <a:latin typeface="Open Sans"/>
                <a:ea typeface="+mn-ea"/>
                <a:cs typeface="+mn-cs"/>
              </a:rPr>
              <a:t>under grant agreement No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ChETEC-INFRA</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B119373C-0FBD-1076-F871-08F42AFEDE99}"/>
              </a:ext>
            </a:extLst>
          </p:cNvPr>
          <p:cNvSpPr txBox="1"/>
          <p:nvPr/>
        </p:nvSpPr>
        <p:spPr>
          <a:xfrm>
            <a:off x="3047114" y="5145580"/>
            <a:ext cx="6097772" cy="400110"/>
          </a:xfrm>
          <a:prstGeom prst="rect">
            <a:avLst/>
          </a:prstGeom>
          <a:noFill/>
        </p:spPr>
        <p:txBody>
          <a:bodyPr wrap="square">
            <a:spAutoFit/>
          </a:bodyPr>
          <a:lstStyle/>
          <a:p>
            <a:pPr algn="ctr"/>
            <a:r>
              <a:rPr kumimoji="0" lang="en-US" sz="2000" b="0" i="0" u="none" strike="noStrike" kern="1200" cap="none" spc="0" normalizeH="0" baseline="0" noProof="0" dirty="0">
                <a:ln>
                  <a:noFill/>
                </a:ln>
                <a:solidFill>
                  <a:srgbClr val="00305E"/>
                </a:solidFill>
                <a:effectLst/>
                <a:uLnTx/>
                <a:uFillTx/>
                <a:latin typeface="Open Sans"/>
                <a:ea typeface="+mn-ea"/>
                <a:cs typeface="+mn-cs"/>
                <a:hlinkClick r:id="rId4"/>
              </a:rPr>
              <a:t>http://mc.chetec-infra.eu </a:t>
            </a:r>
            <a:endParaRPr lang="de-DE" sz="2000" dirty="0"/>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The periodic table of the elements</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Relative frequency (logarithmic)</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Ordinal number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the chemical elements </a:t>
            </a:r>
            <a:r>
              <a:rPr lang="de-DE" sz="2400" noProof="0" dirty="0"/>
              <a:t>(solar system)</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256435" y="1360021"/>
            <a:ext cx="4106140"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256435" y="1873100"/>
            <a:ext cx="4106140"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solidFill>
                  <a:schemeClr val="tx1"/>
                </a:solidFill>
                <a:latin typeface="+mj-lt"/>
              </a:rPr>
              <a:t>Take a look at</a:t>
            </a:r>
            <a:r>
              <a:rPr lang="en-GB" sz="2800" b="1" dirty="0">
                <a:solidFill>
                  <a:schemeClr val="tx1"/>
                </a:solidFill>
                <a:latin typeface="+mj-lt"/>
              </a:rPr>
              <a:t> </a:t>
            </a:r>
            <a:r>
              <a:rPr lang="en-GB" sz="2800" dirty="0">
                <a:solidFill>
                  <a:schemeClr val="tx1"/>
                </a:solidFill>
                <a:latin typeface="+mj-lt"/>
              </a:rPr>
              <a:t>the </a:t>
            </a:r>
            <a:r>
              <a:rPr lang="en-GB" sz="2800" b="1" dirty="0">
                <a:solidFill>
                  <a:schemeClr val="tx1"/>
                </a:solidFill>
                <a:latin typeface="+mj-lt"/>
              </a:rPr>
              <a:t>abundance distribution</a:t>
            </a:r>
            <a:r>
              <a:rPr lang="en-GB" sz="2800" dirty="0">
                <a:solidFill>
                  <a:schemeClr val="tx1"/>
                </a:solidFill>
                <a:latin typeface="+mj-lt"/>
              </a:rPr>
              <a:t>. What </a:t>
            </a:r>
            <a:r>
              <a:rPr lang="en-GB" sz="2800" dirty="0" err="1">
                <a:solidFill>
                  <a:schemeClr val="tx1"/>
                </a:solidFill>
                <a:latin typeface="+mj-lt"/>
              </a:rPr>
              <a:t>stands out</a:t>
            </a:r>
            <a:r>
              <a:rPr lang="en-GB" sz="2800" dirty="0">
                <a:solidFill>
                  <a:schemeClr val="tx1"/>
                </a:solidFill>
                <a:latin typeface="+mj-lt"/>
              </a:rPr>
              <a:t>?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the chemical elements</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People</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Earth's crust</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Universe</a:t>
            </a:r>
          </a:p>
        </p:txBody>
      </p:sp>
    </p:spTree>
    <p:extLst>
      <p:ext uri="{BB962C8B-B14F-4D97-AF65-F5344CB8AC3E}">
        <p14:creationId xmlns:p14="http://schemas.microsoft.com/office/powerpoint/2010/main" val="2104554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a:t>
            </a:r>
          </a:p>
          <a:p>
            <a:pPr algn="ctr">
              <a:spcAft>
                <a:spcPts val="600"/>
              </a:spcAft>
            </a:pPr>
            <a:r>
              <a:rPr lang="en-US" sz="3600" cap="small" dirty="0">
                <a:solidFill>
                  <a:schemeClr val="bg1"/>
                </a:solidFill>
              </a:rPr>
              <a:t>Atomic nuclei &amp;</a:t>
            </a:r>
            <a:br>
              <a:rPr lang="en-US" sz="3600" cap="small" dirty="0">
                <a:solidFill>
                  <a:schemeClr val="bg1"/>
                </a:solidFill>
              </a:rPr>
            </a:br>
            <a:r>
              <a:rPr lang="en-US" sz="3600" cap="small" dirty="0">
                <a:solidFill>
                  <a:schemeClr val="bg1"/>
                </a:solidFill>
              </a:rPr>
              <a:t>their peculiarities</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de-DE" sz="3600" cap="small" noProof="0" dirty="0"/>
              <a:t>What </a:t>
            </a:r>
            <a:r>
              <a:rPr lang="de-DE" sz="3600" b="1" cap="small" noProof="0" dirty="0"/>
              <a:t>constitutes </a:t>
            </a:r>
            <a:r>
              <a:rPr lang="de-DE" sz="3600" cap="small" noProof="0" dirty="0"/>
              <a:t>a chemical element?</a:t>
            </a:r>
          </a:p>
        </p:txBody>
      </p:sp>
    </p:spTree>
    <p:extLst>
      <p:ext uri="{BB962C8B-B14F-4D97-AF65-F5344CB8AC3E}">
        <p14:creationId xmlns:p14="http://schemas.microsoft.com/office/powerpoint/2010/main" val="3462665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An element is characterized by the </a:t>
            </a:r>
            <a:r>
              <a:rPr lang="en-US" sz="2400" b="1" dirty="0"/>
              <a:t>number of protons </a:t>
            </a:r>
            <a:r>
              <a:rPr lang="en-US" sz="2400" dirty="0"/>
              <a:t>in the atomic nucleus</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The atomic nucleus</a:t>
            </a:r>
            <a:endParaRPr lang="de-DE"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Example</a:t>
            </a:r>
            <a:r>
              <a:rPr lang="de-DE" sz="2000" b="1" dirty="0">
                <a:solidFill>
                  <a:schemeClr val="tx1"/>
                </a:solidFill>
              </a:rPr>
              <a:t>:</a:t>
            </a:r>
            <a:br>
              <a:rPr lang="de-DE" sz="2000" dirty="0">
                <a:solidFill>
                  <a:schemeClr val="tx1"/>
                </a:solidFill>
              </a:rPr>
            </a:br>
            <a:r>
              <a:rPr lang="en-US" sz="2000" dirty="0">
                <a:solidFill>
                  <a:schemeClr val="tx1"/>
                </a:solidFill>
              </a:rPr>
              <a:t>Oxygen is the 8th element in the periodic table and has 8 protons</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Atomic nucleus</a:t>
            </a:r>
          </a:p>
          <a:p>
            <a:pPr marL="697230" lvl="1" indent="-285750">
              <a:buFont typeface="Arial" panose="020B0604020202020204" pitchFamily="34" charset="0"/>
              <a:buChar char="•"/>
            </a:pPr>
            <a:r>
              <a:rPr lang="en-US" sz="2000" dirty="0"/>
              <a:t>at the center of the atom</a:t>
            </a:r>
          </a:p>
          <a:p>
            <a:pPr marL="697230" lvl="1" indent="-285750">
              <a:buFont typeface="Arial" panose="020B0604020202020204" pitchFamily="34" charset="0"/>
              <a:buChar char="•"/>
            </a:pPr>
            <a:r>
              <a:rPr lang="en-US" sz="2000" dirty="0"/>
              <a:t>is 1/10000th of the size of the atom</a:t>
            </a:r>
          </a:p>
          <a:p>
            <a:pPr marL="697230" lvl="1" indent="-285750">
              <a:buFont typeface="Arial" panose="020B0604020202020204" pitchFamily="34" charset="0"/>
              <a:buChar char="•"/>
            </a:pPr>
            <a:r>
              <a:rPr lang="en-US" sz="2000" dirty="0" err="1"/>
              <a:t>combines </a:t>
            </a:r>
            <a:r>
              <a:rPr lang="en-US" sz="2000" dirty="0"/>
              <a:t>almost the </a:t>
            </a:r>
            <a:r>
              <a:rPr lang="en-US" sz="2000" dirty="0" err="1"/>
              <a:t>entire </a:t>
            </a:r>
            <a:r>
              <a:rPr lang="en-US" sz="2000" dirty="0"/>
              <a:t>mass of the atom in </a:t>
            </a:r>
            <a:r>
              <a:rPr lang="en-US" sz="2000" dirty="0" err="1"/>
              <a:t>itself</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Atomic nuclei consist of </a:t>
            </a:r>
            <a:r>
              <a:rPr lang="en-US" sz="2400" b="1" dirty="0"/>
              <a:t>protons </a:t>
            </a:r>
            <a:r>
              <a:rPr lang="en-US" sz="2400" dirty="0"/>
              <a:t>and </a:t>
            </a:r>
            <a:r>
              <a:rPr lang="en-US" sz="2400" b="1" dirty="0"/>
              <a:t>neutrons</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Example</a:t>
            </a:r>
            <a:r>
              <a:rPr lang="de-DE" sz="2000" b="1" dirty="0">
                <a:solidFill>
                  <a:schemeClr val="tx1"/>
                </a:solidFill>
              </a:rPr>
              <a:t>:</a:t>
            </a:r>
            <a:br>
              <a:rPr lang="de-DE" sz="2000" dirty="0">
                <a:solidFill>
                  <a:schemeClr val="tx1"/>
                </a:solidFill>
              </a:rPr>
            </a:br>
            <a:r>
              <a:rPr lang="en-US" sz="2000" dirty="0">
                <a:solidFill>
                  <a:schemeClr val="tx1"/>
                </a:solidFill>
              </a:rPr>
              <a:t>Oxygen has 8 protons and between 4 and 18 neutrons</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We call one type of atomic nucleus a </a:t>
            </a:r>
            <a:r>
              <a:rPr lang="en-US" sz="2400" b="1" dirty="0"/>
              <a:t>nuclide</a:t>
            </a:r>
          </a:p>
          <a:p>
            <a:pPr marL="697230" lvl="1" indent="-285750">
              <a:buFont typeface="Arial" panose="020B0604020202020204" pitchFamily="34" charset="0"/>
              <a:buChar char="•"/>
            </a:pPr>
            <a:r>
              <a:rPr lang="en-US" sz="2400" dirty="0"/>
              <a:t>is determined by the number of protons and neutrons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err="1">
                    <a:solidFill>
                      <a:schemeClr val="tx1"/>
                    </a:solidFill>
                  </a:rPr>
                  <a:t>Example</a:t>
                </a:r>
                <a:r>
                  <a:rPr lang="de-DE" sz="2000" b="1" dirty="0">
                    <a:solidFill>
                      <a:schemeClr val="tx1"/>
                    </a:solidFill>
                  </a:rPr>
                  <a:t>:</a:t>
                </a:r>
                <a:br>
                  <a:rPr lang="de-DE" sz="2000" dirty="0">
                    <a:solidFill>
                      <a:schemeClr val="tx1"/>
                    </a:solidFill>
                  </a:rPr>
                </a:br>
                <a:r>
                  <a:rPr lang="en-US" sz="2000" dirty="0">
                    <a:solidFill>
                      <a:schemeClr val="tx1"/>
                    </a:solidFill>
                  </a:rPr>
                  <a:t>The nuclide oxygen-16 has 8 protons and 8 neutrons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𝟏𝟔</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 xmlns:a16="http://schemas.microsoft.com/office/drawing/2014/main" xmlns:p14="http://schemas.microsoft.com/office/powerpoint/2010/main">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We call one type of atomic nucleus a </a:t>
            </a:r>
            <a:r>
              <a:rPr lang="en-US" sz="2400" b="1" dirty="0"/>
              <a:t>nuclide</a:t>
            </a:r>
          </a:p>
          <a:p>
            <a:pPr marL="697230" lvl="1" indent="-285750">
              <a:buFont typeface="Arial" panose="020B0604020202020204" pitchFamily="34" charset="0"/>
              <a:buChar char="•"/>
            </a:pPr>
            <a:r>
              <a:rPr lang="en-US" sz="2400" dirty="0"/>
              <a:t>is determined by the number of protons and neutrons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a:solidFill>
                      <a:schemeClr val="tx1"/>
                    </a:solidFill>
                  </a:rPr>
                  <a:t>Example:</a:t>
                </a:r>
                <a:br>
                  <a:rPr lang="de-DE" sz="2000" dirty="0">
                    <a:solidFill>
                      <a:schemeClr val="tx1"/>
                    </a:solidFill>
                  </a:rPr>
                </a:br>
                <a:r>
                  <a:rPr lang="en-US" sz="2000" dirty="0">
                    <a:solidFill>
                      <a:schemeClr val="tx1"/>
                    </a:solidFill>
                  </a:rPr>
                  <a:t>The </a:t>
                </a:r>
                <a:r>
                  <a:rPr lang="en-US" sz="2000" dirty="0" err="1">
                    <a:solidFill>
                      <a:schemeClr val="tx1"/>
                    </a:solidFill>
                  </a:rPr>
                  <a:t>nuclide </a:t>
                </a:r>
                <a:r>
                  <a:rPr lang="en-US" sz="2000" dirty="0">
                    <a:solidFill>
                      <a:schemeClr val="tx1"/>
                    </a:solidFill>
                  </a:rPr>
                  <a:t>oxygen-17 has 8 protons and 9 neutrons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m:t>
                          </m:r>
                          <m:r>
                            <a:rPr lang="de-DE" sz="6600" b="1" i="1" smtClean="0">
                              <a:solidFill>
                                <a:schemeClr val="tx1"/>
                              </a:solidFill>
                              <a:latin typeface="Cambria Math" panose="02040503050406030204" pitchFamily="18" charset="0"/>
                            </a:rPr>
                            <m:t>𝟕</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 xmlns:a16="http://schemas.microsoft.com/office/drawing/2014/main" xmlns:p14="http://schemas.microsoft.com/office/powerpoint/2010/main">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Nuclear astrophysics</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Fingerprints of the stars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a:pPr marL="285750" indent="-285750">
                  <a:buFont typeface="Arial" panose="020B0604020202020204" pitchFamily="34" charset="0"/>
                  <a:buChar char="•"/>
                </a:pPr>
                <a:r>
                  <a:rPr lang="en-US" sz="2400" dirty="0"/>
                  <a:t>We call one type of atomic nucleus a </a:t>
                </a:r>
                <a:r>
                  <a:rPr lang="en-US" sz="2400" b="1" dirty="0"/>
                  <a:t>nuclide</a:t>
                </a:r>
              </a:p>
              <a:p>
                <a:pPr marL="697230" lvl="1" indent="-285750">
                  <a:buFont typeface="Arial" panose="020B0604020202020204" pitchFamily="34" charset="0"/>
                  <a:buChar char="•"/>
                </a:pPr>
                <a:r>
                  <a:rPr lang="en-US" sz="2400" dirty="0"/>
                  <a:t>is determined by the number of protons and neutrons</a:t>
                </a:r>
              </a:p>
              <a:p>
                <a:pPr marL="285750" indent="-285750">
                  <a:buFont typeface="Arial" panose="020B0604020202020204" pitchFamily="34" charset="0"/>
                  <a:buChar char="•"/>
                </a:pPr>
                <a:r>
                  <a:rPr lang="de-DE" sz="2400" dirty="0" err="1"/>
                  <a:t>We write</a:t>
                </a:r>
                <a:r>
                  <a:rPr lang="de-DE" sz="2400" dirty="0"/>
                  <a:t>:</a:t>
                </a:r>
              </a:p>
              <a:p>
                <a:pPr/>
                <a14:m>
                  <m:oMathPara xmlns:m="http://schemas.openxmlformats.org/officeDocument/2006/math">
                    <m:oMathParaPr>
                      <m:jc m:val="centerGroup"/>
                    </m:oMathParaPr>
                    <m:oMath xmlns:m="http://schemas.openxmlformats.org/officeDocument/2006/math">
                      <m:sPre>
                        <m:sPre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 </a:t>
            </a:r>
            <a:r>
              <a:rPr lang="de-DE" sz="2400" dirty="0"/>
              <a:t>Element symbol</a:t>
            </a:r>
            <a:br>
              <a:rPr lang="de-DE" sz="2400" dirty="0"/>
            </a:br>
            <a:r>
              <a:rPr lang="de-DE" sz="2400" b="1" dirty="0"/>
              <a:t>Z... </a:t>
            </a:r>
            <a:r>
              <a:rPr lang="de-DE" sz="2400" dirty="0" err="1"/>
              <a:t>Atomic number </a:t>
            </a:r>
            <a:r>
              <a:rPr lang="de-DE" sz="2400" dirty="0"/>
              <a:t>/ </a:t>
            </a:r>
            <a:r>
              <a:rPr lang="de-DE" sz="2400" dirty="0" err="1"/>
              <a:t>proton number</a:t>
            </a:r>
            <a:br>
              <a:rPr lang="de-DE" sz="2400" dirty="0"/>
            </a:br>
            <a:r>
              <a:rPr lang="de-DE" sz="2400" b="1" dirty="0"/>
              <a:t>N... </a:t>
            </a:r>
            <a:r>
              <a:rPr lang="de-DE" sz="2400" dirty="0" err="1"/>
              <a:t>Neutron number</a:t>
            </a:r>
            <a:br>
              <a:rPr lang="de-DE" sz="2400" dirty="0"/>
            </a:br>
            <a:r>
              <a:rPr lang="de-DE" sz="2400" b="1" dirty="0"/>
              <a:t>A... </a:t>
            </a:r>
            <a:r>
              <a:rPr lang="de-DE" sz="2400" dirty="0" err="1"/>
              <a:t>Mass number</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Task</a:t>
            </a:r>
            <a:br>
              <a:rPr lang="de-DE" sz="2800" dirty="0">
                <a:solidFill>
                  <a:schemeClr val="tx1"/>
                </a:solidFill>
              </a:rPr>
            </a:br>
            <a:r>
              <a:rPr lang="en-US" sz="2800" dirty="0">
                <a:solidFill>
                  <a:schemeClr val="tx1"/>
                </a:solidFill>
              </a:rPr>
              <a:t>How many neutrons does</a:t>
            </a:r>
            <a:br>
              <a:rPr lang="en-US" sz="2800" dirty="0">
                <a:solidFill>
                  <a:schemeClr val="tx1"/>
                </a:solidFill>
              </a:rPr>
            </a:br>
            <a:r>
              <a:rPr lang="de-DE" sz="2800" b="1" dirty="0">
                <a:solidFill>
                  <a:schemeClr val="tx1"/>
                </a:solidFill>
              </a:rPr>
              <a:t>uranium-238 </a:t>
            </a:r>
            <a:r>
              <a:rPr lang="en-US" sz="2800" dirty="0">
                <a:solidFill>
                  <a:schemeClr val="tx1"/>
                </a:solidFill>
              </a:rPr>
              <a:t>has</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a:t>Mass number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Proton number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Chemical symbol</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Take </a:t>
              </a:r>
              <a:r>
                <a:rPr lang="en-US" sz="2800" dirty="0">
                  <a:solidFill>
                    <a:schemeClr val="tx1"/>
                  </a:solidFill>
                </a:rPr>
                <a:t>a look at the </a:t>
              </a:r>
              <a:r>
                <a:rPr lang="en-US" sz="2800" dirty="0" err="1">
                  <a:solidFill>
                    <a:schemeClr val="tx1"/>
                  </a:solidFill>
                </a:rPr>
                <a:t>nuclide map</a:t>
              </a:r>
              <a:r>
                <a:rPr lang="en-US" sz="2800" dirty="0">
                  <a:solidFill>
                    <a:schemeClr val="tx1"/>
                  </a:solidFill>
                </a:rPr>
                <a:t>. To do this, </a:t>
              </a:r>
              <a:r>
                <a:rPr lang="en-US" sz="2800" dirty="0" err="1">
                  <a:solidFill>
                    <a:schemeClr val="tx1"/>
                  </a:solidFill>
                </a:rPr>
                <a:t>open</a:t>
              </a:r>
              <a:br>
                <a:rPr lang="de-DE" sz="2800" dirty="0">
                  <a:solidFill>
                    <a:schemeClr val="tx1"/>
                  </a:solidFill>
                </a:rPr>
              </a:br>
              <a:r>
                <a:rPr lang="de-DE" sz="2800" b="1" dirty="0">
                  <a:solidFill>
                    <a:schemeClr val="tx1"/>
                  </a:solidFill>
                </a:rPr>
                <a:t> 2.1 Interactive </a:t>
              </a:r>
              <a:r>
                <a:rPr lang="de-DE" sz="2800" b="1" dirty="0" err="1">
                  <a:solidFill>
                    <a:schemeClr val="tx1"/>
                  </a:solidFill>
                </a:rPr>
                <a:t>nuclide</a:t>
              </a:r>
              <a:r>
                <a:rPr lang="de-DE" sz="2800" b="1" dirty="0">
                  <a:solidFill>
                    <a:schemeClr val="tx1"/>
                  </a:solidFill>
                </a:rPr>
                <a:t> </a:t>
              </a:r>
              <a:r>
                <a:rPr lang="de-DE" sz="2800" b="1" dirty="0" err="1">
                  <a:solidFill>
                    <a:schemeClr val="tx1"/>
                  </a:solidFill>
                </a:rPr>
                <a:t>chart</a:t>
              </a:r>
              <a:endParaRPr lang="en-GB" sz="2800" b="1" dirty="0">
                <a:solidFill>
                  <a:schemeClr val="tx1"/>
                </a:solidFill>
              </a:endParaRPr>
            </a:p>
          </p:txBody>
        </p:sp>
      </p:grpSp>
    </p:spTree>
    <p:extLst>
      <p:ext uri="{BB962C8B-B14F-4D97-AF65-F5344CB8AC3E}">
        <p14:creationId xmlns:p14="http://schemas.microsoft.com/office/powerpoint/2010/main" val="5189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Where </a:t>
            </a:r>
            <a:r>
              <a:rPr lang="de-DE" sz="3600" cap="small" noProof="0" dirty="0"/>
              <a:t>are the </a:t>
            </a:r>
            <a:br>
              <a:rPr lang="de-DE" sz="3600" cap="small" noProof="0" dirty="0"/>
            </a:br>
            <a:r>
              <a:rPr lang="de-DE" sz="3600" cap="small" noProof="0" dirty="0" err="1"/>
              <a:t>chemical</a:t>
            </a:r>
            <a:r>
              <a:rPr lang="de-DE" sz="3600" cap="small" noProof="0" dirty="0"/>
              <a:t> </a:t>
            </a:r>
            <a:r>
              <a:rPr lang="de-DE" sz="3600" cap="small" noProof="0" dirty="0" err="1"/>
              <a:t>elements</a:t>
            </a:r>
            <a:br>
              <a:rPr lang="de-DE" sz="3600" cap="small" dirty="0"/>
            </a:br>
            <a:r>
              <a:rPr lang="de-DE" sz="3600" cap="small" noProof="0" dirty="0" err="1"/>
              <a:t>created</a:t>
            </a:r>
            <a:r>
              <a:rPr lang="de-DE" sz="3600" cap="small" noProof="0" dirty="0"/>
              <a:t>?</a:t>
            </a:r>
          </a:p>
        </p:txBody>
      </p:sp>
    </p:spTree>
    <p:extLst>
      <p:ext uri="{BB962C8B-B14F-4D97-AF65-F5344CB8AC3E}">
        <p14:creationId xmlns:p14="http://schemas.microsoft.com/office/powerpoint/2010/main" val="97209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t>Nuclear fusion </a:t>
            </a:r>
            <a:r>
              <a:rPr lang="en-US" sz="2800" dirty="0"/>
              <a:t>or other </a:t>
            </a:r>
            <a:r>
              <a:rPr lang="en-US" sz="2800" b="1" dirty="0"/>
              <a:t>nuclear reactions </a:t>
            </a:r>
            <a:r>
              <a:rPr lang="en-US" sz="2800" dirty="0"/>
              <a:t>can create new atomic nuclei.</a:t>
            </a:r>
            <a:br>
              <a:rPr lang="en-US" sz="2800" dirty="0"/>
            </a:br>
            <a:endParaRPr lang="en-US" sz="2800" dirty="0"/>
          </a:p>
          <a:p>
            <a:pPr marL="285750" indent="-285750">
              <a:buFont typeface="Arial" panose="020B0604020202020204" pitchFamily="34" charset="0"/>
              <a:buChar char="•"/>
            </a:pPr>
            <a:r>
              <a:rPr lang="en-US" sz="2800" dirty="0"/>
              <a:t>These processes are the basis for the </a:t>
            </a:r>
            <a:r>
              <a:rPr lang="en-US" sz="2800" b="1" dirty="0"/>
              <a:t>formation of new elements</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[06] Illustration of the red supergiant Antares</a:t>
            </a:r>
          </a:p>
        </p:txBody>
      </p:sp>
    </p:spTree>
    <p:extLst>
      <p:ext uri="{BB962C8B-B14F-4D97-AF65-F5344CB8AC3E}">
        <p14:creationId xmlns:p14="http://schemas.microsoft.com/office/powerpoint/2010/main" val="2540387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163787"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II</a:t>
            </a:r>
          </a:p>
          <a:p>
            <a:pPr algn="ctr">
              <a:spcAft>
                <a:spcPts val="600"/>
              </a:spcAft>
            </a:pPr>
            <a:r>
              <a:rPr lang="en-US" sz="3600" cap="small" dirty="0" err="1">
                <a:solidFill>
                  <a:schemeClr val="bg1"/>
                </a:solidFill>
              </a:rPr>
              <a:t>Stellar</a:t>
            </a:r>
            <a:br>
              <a:rPr lang="en-US" sz="3600" cap="small" dirty="0">
                <a:solidFill>
                  <a:schemeClr val="bg1"/>
                </a:solidFill>
              </a:rPr>
            </a:br>
            <a:r>
              <a:rPr lang="en-US" sz="3600" cap="small" dirty="0">
                <a:solidFill>
                  <a:schemeClr val="bg1"/>
                </a:solidFill>
              </a:rPr>
              <a:t>evolution</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63786" y="0"/>
            <a:ext cx="7028215"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66148"/>
            <a:ext cx="473663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Around </a:t>
            </a:r>
            <a:r>
              <a:rPr lang="en-US" sz="2000" b="1" dirty="0"/>
              <a:t>5 stars form </a:t>
            </a:r>
            <a:r>
              <a:rPr lang="en-US" sz="2000" dirty="0"/>
              <a:t>in our Milky Way every year.</a:t>
            </a:r>
          </a:p>
          <a:p>
            <a:pPr marL="285750" indent="-285750">
              <a:buFont typeface="Arial" panose="020B0604020202020204" pitchFamily="34" charset="0"/>
              <a:buChar char="•"/>
            </a:pPr>
            <a:r>
              <a:rPr lang="en-US" sz="2000" dirty="0"/>
              <a:t>The formation takes approx.</a:t>
            </a:r>
            <a:br>
              <a:rPr lang="en-US" sz="2000" dirty="0"/>
            </a:br>
            <a:r>
              <a:rPr lang="en-US" sz="2000" dirty="0"/>
              <a:t>1 million - 100 million years</a:t>
            </a:r>
          </a:p>
          <a:p>
            <a:pPr marL="285750" indent="-285750">
              <a:buFont typeface="Arial" panose="020B0604020202020204" pitchFamily="34" charset="0"/>
              <a:buChar char="•"/>
            </a:pPr>
            <a:r>
              <a:rPr lang="en-US" sz="2000" dirty="0"/>
              <a:t>Originally caused by the contraction of </a:t>
            </a:r>
            <a:r>
              <a:rPr lang="en-US" sz="2000" dirty="0" err="1"/>
              <a:t>interstellar gas clouds </a:t>
            </a:r>
            <a:r>
              <a:rPr lang="en-US" sz="2000" dirty="0"/>
              <a:t>(gravitation).</a:t>
            </a:r>
          </a:p>
          <a:p>
            <a:pPr marL="285750" indent="-285750">
              <a:buFont typeface="Arial" panose="020B0604020202020204" pitchFamily="34" charset="0"/>
              <a:buChar char="•"/>
            </a:pPr>
            <a:r>
              <a:rPr lang="en-US" sz="2000" dirty="0" err="1"/>
              <a:t>One of these </a:t>
            </a:r>
            <a:r>
              <a:rPr lang="en-US" sz="2000" dirty="0"/>
              <a:t>stars </a:t>
            </a:r>
            <a:r>
              <a:rPr lang="en-US" sz="2000" dirty="0" err="1"/>
              <a:t>is </a:t>
            </a:r>
            <a:r>
              <a:rPr lang="en-US" sz="2000" dirty="0"/>
              <a:t>the </a:t>
            </a:r>
            <a:r>
              <a:rPr lang="en-US" sz="2000" b="1" dirty="0" err="1"/>
              <a:t>sun</a:t>
            </a:r>
            <a:r>
              <a:rPr lang="en-US" sz="2000" dirty="0"/>
              <a:t>, which </a:t>
            </a:r>
            <a:r>
              <a:rPr lang="en-US" sz="2000" dirty="0" err="1"/>
              <a:t>was born </a:t>
            </a:r>
            <a:r>
              <a:rPr lang="en-US" sz="2000" dirty="0"/>
              <a:t>around </a:t>
            </a:r>
            <a:r>
              <a:rPr lang="en-US" sz="2000" b="1" dirty="0"/>
              <a:t>4.6 </a:t>
            </a:r>
            <a:r>
              <a:rPr lang="en-US" sz="2000" b="1" dirty="0" err="1"/>
              <a:t>billion </a:t>
            </a:r>
            <a:r>
              <a:rPr lang="en-US" sz="2000" b="1" dirty="0"/>
              <a:t>years </a:t>
            </a:r>
            <a:r>
              <a:rPr lang="en-US" sz="2000" dirty="0" err="1"/>
              <a:t>ago</a:t>
            </a:r>
            <a:endParaRPr lang="de-DE"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Formation of stars</a:t>
            </a:r>
            <a:endParaRPr lang="de-DE"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50953"/>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400" i="1" dirty="0">
                <a:solidFill>
                  <a:srgbClr val="00305E"/>
                </a:solidFill>
                <a:latin typeface="Open Sans"/>
              </a:rPr>
              <a:t>[08</a:t>
            </a:r>
            <a:r>
              <a:rPr kumimoji="0" lang="en-US" sz="1400" b="0" i="1" u="none" strike="noStrike" kern="1200" cap="none" spc="0" normalizeH="0" baseline="0" noProof="0" dirty="0">
                <a:ln>
                  <a:noFill/>
                </a:ln>
                <a:solidFill>
                  <a:srgbClr val="00305E"/>
                </a:solidFill>
                <a:effectLst/>
                <a:uLnTx/>
                <a:uFillTx/>
                <a:latin typeface="Open Sans"/>
                <a:ea typeface="+mn-ea"/>
                <a:cs typeface="+mn-cs"/>
              </a:rPr>
              <a:t>] The two nebulae NGC 2014 and NGC 2020 are part of a star-forming region in the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Large Magellanic </a:t>
            </a:r>
            <a:r>
              <a:rPr kumimoji="0" lang="en-US" sz="1400" b="0" i="1" u="none" strike="noStrike" kern="1200" cap="none" spc="0" normalizeH="0" baseline="0" noProof="0" dirty="0">
                <a:ln>
                  <a:noFill/>
                </a:ln>
                <a:solidFill>
                  <a:srgbClr val="00305E"/>
                </a:solidFill>
                <a:effectLst/>
                <a:uLnTx/>
                <a:uFillTx/>
                <a:latin typeface="Open Sans"/>
                <a:ea typeface="+mn-ea"/>
                <a:cs typeface="+mn-cs"/>
              </a:rPr>
              <a:t>Cloud, a galaxy 163,000 light years away in the Milky Way.</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2335344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1FFE-1672-7AB5-F13F-FDBD86964015}"/>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4769D780-6EA6-7C85-3EB5-E22D796ECC00}"/>
              </a:ext>
            </a:extLst>
          </p:cNvPr>
          <p:cNvSpPr>
            <a:spLocks noGrp="1"/>
          </p:cNvSpPr>
          <p:nvPr>
            <p:ph type="title"/>
          </p:nvPr>
        </p:nvSpPr>
        <p:spPr>
          <a:xfrm>
            <a:off x="1238249" y="346075"/>
            <a:ext cx="10217156" cy="684000"/>
          </a:xfrm>
        </p:spPr>
        <p:txBody>
          <a:bodyPr/>
          <a:lstStyle/>
          <a:p>
            <a:r>
              <a:rPr lang="de-DE" sz="3600" noProof="0" dirty="0"/>
              <a:t>Birth of the sun</a:t>
            </a:r>
            <a:endParaRPr lang="de-DE" sz="3000" noProof="0" dirty="0"/>
          </a:p>
        </p:txBody>
      </p:sp>
      <p:sp>
        <p:nvSpPr>
          <p:cNvPr id="4" name="Textfeld 3">
            <a:extLst>
              <a:ext uri="{FF2B5EF4-FFF2-40B4-BE49-F238E27FC236}">
                <a16:creationId xmlns:a16="http://schemas.microsoft.com/office/drawing/2014/main" id="{1BBC554F-E3B0-6AAD-BFA0-FE00145CD314}"/>
              </a:ext>
            </a:extLst>
          </p:cNvPr>
          <p:cNvSpPr txBox="1"/>
          <p:nvPr/>
        </p:nvSpPr>
        <p:spPr>
          <a:xfrm>
            <a:off x="1080593" y="2385732"/>
            <a:ext cx="510857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a:t>
            </a:r>
            <a:r>
              <a:rPr lang="en-US" sz="2000" dirty="0" err="1"/>
              <a:t>contraction </a:t>
            </a:r>
            <a:r>
              <a:rPr lang="en-US" sz="2000" dirty="0"/>
              <a:t>of the </a:t>
            </a:r>
            <a:r>
              <a:rPr lang="en-US" sz="2000" dirty="0" err="1"/>
              <a:t>gas cloud creates </a:t>
            </a:r>
            <a:r>
              <a:rPr lang="en-US" sz="2000" dirty="0"/>
              <a:t>a core with a </a:t>
            </a:r>
            <a:r>
              <a:rPr lang="en-US" sz="2000" dirty="0" err="1"/>
              <a:t>higher density</a:t>
            </a:r>
            <a:endParaRPr lang="en-US" sz="2000" dirty="0"/>
          </a:p>
          <a:p>
            <a:pPr marL="285750" indent="-285750">
              <a:buFont typeface="Arial" panose="020B0604020202020204" pitchFamily="34" charset="0"/>
              <a:buChar char="•"/>
            </a:pPr>
            <a:r>
              <a:rPr lang="en-US" sz="2000" dirty="0" err="1"/>
              <a:t>If </a:t>
            </a:r>
            <a:r>
              <a:rPr lang="en-US" sz="2000" dirty="0"/>
              <a:t>the mass is large enough, the cloud collapses and </a:t>
            </a:r>
            <a:r>
              <a:rPr lang="en-US" sz="2000" dirty="0" err="1"/>
              <a:t>thermal energy is released </a:t>
            </a:r>
            <a:r>
              <a:rPr lang="en-US" sz="2000" dirty="0"/>
              <a:t>(</a:t>
            </a:r>
            <a:r>
              <a:rPr lang="en-US" sz="2000" dirty="0" err="1"/>
              <a:t>gravitational collapse</a:t>
            </a:r>
            <a:r>
              <a:rPr lang="en-US" sz="2000" dirty="0"/>
              <a:t>)</a:t>
            </a:r>
          </a:p>
          <a:p>
            <a:pPr marL="285750" indent="-285750">
              <a:buFont typeface="Arial" panose="020B0604020202020204" pitchFamily="34" charset="0"/>
              <a:buChar char="•"/>
            </a:pPr>
            <a:r>
              <a:rPr lang="en-US" sz="2000" dirty="0"/>
              <a:t>If the density of the star is high enough, the radiation can no longer escape from the envelope, so that the star heats up further</a:t>
            </a:r>
            <a:endParaRPr lang="de-DE" sz="2000" dirty="0"/>
          </a:p>
        </p:txBody>
      </p:sp>
      <p:sp>
        <p:nvSpPr>
          <p:cNvPr id="5" name="Textfeld 4">
            <a:extLst>
              <a:ext uri="{FF2B5EF4-FFF2-40B4-BE49-F238E27FC236}">
                <a16:creationId xmlns:a16="http://schemas.microsoft.com/office/drawing/2014/main" id="{FABBAD6A-ABDC-3906-CC69-E9962E4A957B}"/>
              </a:ext>
            </a:extLst>
          </p:cNvPr>
          <p:cNvSpPr txBox="1"/>
          <p:nvPr/>
        </p:nvSpPr>
        <p:spPr>
          <a:xfrm>
            <a:off x="6473757" y="5219710"/>
            <a:ext cx="4981647" cy="830997"/>
          </a:xfrm>
          <a:prstGeom prst="rect">
            <a:avLst/>
          </a:prstGeom>
          <a:noFill/>
        </p:spPr>
        <p:txBody>
          <a:bodyPr wrap="square" rtlCol="0">
            <a:spAutoFit/>
          </a:bodyPr>
          <a:lstStyle/>
          <a:p>
            <a:pPr algn="ctr"/>
            <a:r>
              <a:rPr lang="en-US" sz="1200" i="1" dirty="0"/>
              <a:t>[09] The head of the so-called "Cosmic Caterpillar" gas cloud is a protostar that is still absorbing material from its outer shell and slowly condensing.</a:t>
            </a:r>
            <a:br>
              <a:rPr lang="de-DE" sz="1200" i="1" dirty="0"/>
            </a:br>
            <a:r>
              <a:rPr lang="de-DE" sz="1200" i="1" dirty="0">
                <a:hlinkClick r:id="rId3"/>
              </a:rPr>
              <a:t>Hubble/ESA, 2013 </a:t>
            </a:r>
            <a:endParaRPr lang="de-DE" sz="1200" i="1" dirty="0"/>
          </a:p>
        </p:txBody>
      </p:sp>
      <p:pic>
        <p:nvPicPr>
          <p:cNvPr id="6" name="Grafik 5">
            <a:extLst>
              <a:ext uri="{FF2B5EF4-FFF2-40B4-BE49-F238E27FC236}">
                <a16:creationId xmlns:a16="http://schemas.microsoft.com/office/drawing/2014/main" id="{B4B830D7-640B-F914-D3C4-170701F700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811" b="10336"/>
          <a:stretch/>
        </p:blipFill>
        <p:spPr>
          <a:xfrm>
            <a:off x="6473757" y="2452172"/>
            <a:ext cx="4981648" cy="2753202"/>
          </a:xfrm>
          <a:prstGeom prst="rect">
            <a:avLst/>
          </a:prstGeom>
        </p:spPr>
      </p:pic>
      <p:cxnSp>
        <p:nvCxnSpPr>
          <p:cNvPr id="7" name="Gerade Verbindung mit Pfeil 6">
            <a:extLst>
              <a:ext uri="{FF2B5EF4-FFF2-40B4-BE49-F238E27FC236}">
                <a16:creationId xmlns:a16="http://schemas.microsoft.com/office/drawing/2014/main" id="{6B9B95CD-185C-37C8-48B5-AE6938D2CD2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83215319-5026-F651-F524-5E753737990D}"/>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594D475-0A58-8B96-5B4B-F06D5CC2F57B}"/>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1" name="Ellipse 10">
            <a:extLst>
              <a:ext uri="{FF2B5EF4-FFF2-40B4-BE49-F238E27FC236}">
                <a16:creationId xmlns:a16="http://schemas.microsoft.com/office/drawing/2014/main" id="{5D51E4EA-E190-707D-B982-D45199F7035A}"/>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CE84D357-DA2E-17EC-5ECD-F01CB77A7D6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4B19D543-4311-91ED-2325-04969C3D465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2313B011-3C3E-9969-8F69-8515E6A5D8F9}"/>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446F674-69BD-A341-3C1B-D6891195A434}"/>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92BBDB44-75FA-2A82-427B-15127FEC004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EA32BC11-1543-5FF7-1E4E-C8A4E3EBA839}"/>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67774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31CF-D6E3-BF78-4F2E-F76347E2206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61659E5B-3998-296F-548F-5B157052C3EA}"/>
              </a:ext>
            </a:extLst>
          </p:cNvPr>
          <p:cNvSpPr>
            <a:spLocks noGrp="1"/>
          </p:cNvSpPr>
          <p:nvPr>
            <p:ph type="title"/>
          </p:nvPr>
        </p:nvSpPr>
        <p:spPr>
          <a:xfrm>
            <a:off x="1238249" y="346075"/>
            <a:ext cx="10217156" cy="684000"/>
          </a:xfrm>
        </p:spPr>
        <p:txBody>
          <a:bodyPr/>
          <a:lstStyle/>
          <a:p>
            <a:r>
              <a:rPr lang="de-DE" sz="3600" noProof="0" dirty="0"/>
              <a:t>Birth of the sun</a:t>
            </a:r>
            <a:endParaRPr lang="de-DE" sz="3000" noProof="0" dirty="0"/>
          </a:p>
        </p:txBody>
      </p:sp>
      <p:sp>
        <p:nvSpPr>
          <p:cNvPr id="4" name="Textfeld 3">
            <a:extLst>
              <a:ext uri="{FF2B5EF4-FFF2-40B4-BE49-F238E27FC236}">
                <a16:creationId xmlns:a16="http://schemas.microsoft.com/office/drawing/2014/main" id="{F508E4D9-0FE4-EBD6-D7A6-0A312729BF68}"/>
              </a:ext>
            </a:extLst>
          </p:cNvPr>
          <p:cNvSpPr txBox="1"/>
          <p:nvPr/>
        </p:nvSpPr>
        <p:spPr>
          <a:xfrm>
            <a:off x="1080593" y="2561425"/>
            <a:ext cx="510857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A </a:t>
            </a:r>
            <a:r>
              <a:rPr lang="en-US" sz="2000" b="1" dirty="0" err="1"/>
              <a:t>protostar </a:t>
            </a:r>
            <a:r>
              <a:rPr lang="en-US" sz="2000" dirty="0" err="1"/>
              <a:t>is formed</a:t>
            </a:r>
            <a:endParaRPr lang="en-US" sz="2000" dirty="0"/>
          </a:p>
          <a:p>
            <a:pPr marL="285750" indent="-285750">
              <a:buFont typeface="Arial" panose="020B0604020202020204" pitchFamily="34" charset="0"/>
              <a:buChar char="•"/>
            </a:pPr>
            <a:r>
              <a:rPr lang="en-US" sz="2000" dirty="0" err="1"/>
              <a:t>Gravitational force increases</a:t>
            </a:r>
            <a:endParaRPr lang="en-US" sz="2000" dirty="0"/>
          </a:p>
          <a:p>
            <a:pPr marL="285750" indent="-285750">
              <a:buFont typeface="Arial" panose="020B0604020202020204" pitchFamily="34" charset="0"/>
              <a:buChar char="•"/>
            </a:pPr>
            <a:r>
              <a:rPr lang="en-US" sz="2000" dirty="0" err="1"/>
              <a:t>Outer molecules crash </a:t>
            </a:r>
            <a:r>
              <a:rPr lang="en-US" sz="2000" dirty="0"/>
              <a:t>into the nucleus</a:t>
            </a:r>
          </a:p>
          <a:p>
            <a:pPr marL="285750" indent="-285750">
              <a:buFont typeface="Arial" panose="020B0604020202020204" pitchFamily="34" charset="0"/>
              <a:buChar char="•"/>
            </a:pPr>
            <a:r>
              <a:rPr lang="en-US" sz="2000" dirty="0" err="1"/>
              <a:t>Several thousand </a:t>
            </a:r>
            <a:r>
              <a:rPr lang="en-US" sz="2000" dirty="0"/>
              <a:t>Kelvin, light </a:t>
            </a:r>
            <a:r>
              <a:rPr lang="en-US" sz="2000" dirty="0" err="1"/>
              <a:t>mostly in the infrared range</a:t>
            </a:r>
            <a:endParaRPr lang="en-US" sz="2000" dirty="0"/>
          </a:p>
          <a:p>
            <a:pPr marL="285750" indent="-285750">
              <a:buFont typeface="Arial" panose="020B0604020202020204" pitchFamily="34" charset="0"/>
              <a:buChar char="•"/>
            </a:pPr>
            <a:r>
              <a:rPr lang="en-US" sz="2000" dirty="0"/>
              <a:t>The </a:t>
            </a:r>
            <a:r>
              <a:rPr lang="en-US" sz="2000" dirty="0" err="1"/>
              <a:t>temperature is increased </a:t>
            </a:r>
            <a:r>
              <a:rPr lang="en-US" sz="2000" dirty="0"/>
              <a:t>until the gas </a:t>
            </a:r>
            <a:r>
              <a:rPr lang="en-US" sz="2000" dirty="0" err="1"/>
              <a:t>inside is ionized</a:t>
            </a:r>
            <a:r>
              <a:rPr lang="en-US" sz="2000" dirty="0"/>
              <a:t>, the gas </a:t>
            </a:r>
            <a:r>
              <a:rPr lang="en-US" sz="2000" dirty="0" err="1"/>
              <a:t>becomes </a:t>
            </a:r>
            <a:r>
              <a:rPr lang="en-US" sz="2000" dirty="0"/>
              <a:t>plasma</a:t>
            </a:r>
            <a:endParaRPr lang="de-DE" sz="2000" dirty="0"/>
          </a:p>
        </p:txBody>
      </p:sp>
      <p:sp>
        <p:nvSpPr>
          <p:cNvPr id="5" name="Textfeld 4">
            <a:extLst>
              <a:ext uri="{FF2B5EF4-FFF2-40B4-BE49-F238E27FC236}">
                <a16:creationId xmlns:a16="http://schemas.microsoft.com/office/drawing/2014/main" id="{79C59AF3-D47C-6682-73CE-D805AB56E8CB}"/>
              </a:ext>
            </a:extLst>
          </p:cNvPr>
          <p:cNvSpPr txBox="1"/>
          <p:nvPr/>
        </p:nvSpPr>
        <p:spPr>
          <a:xfrm>
            <a:off x="6473757" y="5301188"/>
            <a:ext cx="4981647" cy="830997"/>
          </a:xfrm>
          <a:prstGeom prst="rect">
            <a:avLst/>
          </a:prstGeom>
          <a:noFill/>
        </p:spPr>
        <p:txBody>
          <a:bodyPr wrap="square" rtlCol="0">
            <a:spAutoFit/>
          </a:bodyPr>
          <a:lstStyle/>
          <a:p>
            <a:pPr algn="ctr"/>
            <a:r>
              <a:rPr lang="en-US" sz="1200" i="1" dirty="0"/>
              <a:t>[10] Gas </a:t>
            </a:r>
            <a:r>
              <a:rPr lang="en-US" sz="1200" i="1" dirty="0" err="1"/>
              <a:t>ejected from the protostar </a:t>
            </a:r>
            <a:r>
              <a:rPr lang="en-US" sz="1200" i="1" dirty="0"/>
              <a:t>that </a:t>
            </a:r>
            <a:r>
              <a:rPr lang="en-US" sz="1200" i="1" dirty="0" err="1"/>
              <a:t>hits dust clouds</a:t>
            </a:r>
            <a:r>
              <a:rPr lang="en-US" sz="1200" i="1" dirty="0"/>
              <a:t>. </a:t>
            </a:r>
            <a:r>
              <a:rPr lang="en-US" sz="1200" i="1" dirty="0" err="1"/>
              <a:t>Two </a:t>
            </a:r>
            <a:r>
              <a:rPr lang="en-US" sz="1200" i="1" dirty="0"/>
              <a:t>jets </a:t>
            </a:r>
            <a:r>
              <a:rPr lang="en-US" sz="1200" i="1" dirty="0" err="1"/>
              <a:t>are visible</a:t>
            </a:r>
            <a:r>
              <a:rPr lang="en-US" sz="1200" i="1" dirty="0"/>
              <a:t>, </a:t>
            </a:r>
            <a:r>
              <a:rPr lang="en-US" sz="1200" i="1" dirty="0" err="1"/>
              <a:t>moving </a:t>
            </a:r>
            <a:r>
              <a:rPr lang="en-US" sz="1200" i="1" dirty="0"/>
              <a:t>diametrically </a:t>
            </a:r>
            <a:r>
              <a:rPr lang="en-US" sz="1200" i="1" dirty="0" err="1"/>
              <a:t>away from the protostar in the center</a:t>
            </a:r>
            <a:r>
              <a:rPr lang="en-US" sz="1200" i="1" dirty="0"/>
              <a:t>.</a:t>
            </a:r>
            <a:br>
              <a:rPr lang="de-DE" sz="1200" i="1" dirty="0"/>
            </a:br>
            <a:r>
              <a:rPr lang="de-DE" sz="1200" i="1" dirty="0">
                <a:hlinkClick r:id="rId3"/>
              </a:rPr>
              <a:t>Hubble/ESA, 2021 </a:t>
            </a:r>
            <a:endParaRPr lang="de-DE" sz="1200" i="1" dirty="0"/>
          </a:p>
        </p:txBody>
      </p:sp>
      <p:cxnSp>
        <p:nvCxnSpPr>
          <p:cNvPr id="7" name="Gerade Verbindung mit Pfeil 6">
            <a:extLst>
              <a:ext uri="{FF2B5EF4-FFF2-40B4-BE49-F238E27FC236}">
                <a16:creationId xmlns:a16="http://schemas.microsoft.com/office/drawing/2014/main" id="{92B6CD1D-CB47-9639-13BD-65C58749777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A64D4E9-7685-8A5A-68D3-1878B44177B5}"/>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F7F25A1-3727-6558-8475-8A462315EE2D}"/>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1" name="Ellipse 10">
            <a:extLst>
              <a:ext uri="{FF2B5EF4-FFF2-40B4-BE49-F238E27FC236}">
                <a16:creationId xmlns:a16="http://schemas.microsoft.com/office/drawing/2014/main" id="{9FC5CCAD-45EC-2B9F-2D5A-00FA9F10FDA7}"/>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69789C7A-4472-1B6C-69F2-CA4E1923B12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129CAA31-942E-16F4-178E-12BFA144065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D90337BE-2C8D-0BCC-6205-E708CA03234C}"/>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B3B5AFF5-34D8-4F03-0D30-45EA0B766273}"/>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9AE244A-2E19-C983-F6BD-C27D007B156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985741BC-9D5B-D8C4-3F1D-85FC17EC3AB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 name="Grafik 1">
            <a:extLst>
              <a:ext uri="{FF2B5EF4-FFF2-40B4-BE49-F238E27FC236}">
                <a16:creationId xmlns:a16="http://schemas.microsoft.com/office/drawing/2014/main" id="{A144325A-DE8C-78B1-95FF-D5897DAD19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984" b="3453"/>
          <a:stretch/>
        </p:blipFill>
        <p:spPr>
          <a:xfrm>
            <a:off x="6724649" y="2467210"/>
            <a:ext cx="4538495" cy="2757939"/>
          </a:xfrm>
          <a:prstGeom prst="rect">
            <a:avLst/>
          </a:prstGeom>
        </p:spPr>
      </p:pic>
    </p:spTree>
    <p:extLst>
      <p:ext uri="{BB962C8B-B14F-4D97-AF65-F5344CB8AC3E}">
        <p14:creationId xmlns:p14="http://schemas.microsoft.com/office/powerpoint/2010/main" val="2597412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1915-B5A8-7219-4F47-D9152C987066}"/>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040AF8C7-1D61-E451-2F87-300C50EB9195}"/>
              </a:ext>
            </a:extLst>
          </p:cNvPr>
          <p:cNvSpPr>
            <a:spLocks noGrp="1"/>
          </p:cNvSpPr>
          <p:nvPr>
            <p:ph type="title"/>
          </p:nvPr>
        </p:nvSpPr>
        <p:spPr>
          <a:xfrm>
            <a:off x="1238249" y="346075"/>
            <a:ext cx="10217156" cy="684000"/>
          </a:xfrm>
        </p:spPr>
        <p:txBody>
          <a:bodyPr/>
          <a:lstStyle/>
          <a:p>
            <a:r>
              <a:rPr lang="de-DE" sz="3600" dirty="0"/>
              <a:t>First nuclear fusion</a:t>
            </a:r>
            <a:endParaRPr lang="de-DE" sz="3000" noProof="0" dirty="0"/>
          </a:p>
        </p:txBody>
      </p:sp>
      <p:sp>
        <p:nvSpPr>
          <p:cNvPr id="4" name="Textfeld 3">
            <a:extLst>
              <a:ext uri="{FF2B5EF4-FFF2-40B4-BE49-F238E27FC236}">
                <a16:creationId xmlns:a16="http://schemas.microsoft.com/office/drawing/2014/main" id="{90C732FA-7545-8F5E-9D27-FD0449429A25}"/>
              </a:ext>
            </a:extLst>
          </p:cNvPr>
          <p:cNvSpPr txBox="1"/>
          <p:nvPr/>
        </p:nvSpPr>
        <p:spPr>
          <a:xfrm>
            <a:off x="1080593" y="2457685"/>
            <a:ext cx="5108579" cy="3308598"/>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Temperature </a:t>
            </a:r>
            <a:r>
              <a:rPr lang="en-US" sz="1900" dirty="0"/>
              <a:t>and </a:t>
            </a:r>
            <a:r>
              <a:rPr lang="en-US" sz="1900" dirty="0" err="1"/>
              <a:t>density are high enough for </a:t>
            </a:r>
            <a:r>
              <a:rPr lang="en-US" sz="1900" dirty="0"/>
              <a:t>the </a:t>
            </a:r>
            <a:r>
              <a:rPr lang="en-US" sz="1900" dirty="0" err="1"/>
              <a:t>atomic nuclei to overcome </a:t>
            </a:r>
            <a:r>
              <a:rPr lang="en-US" sz="1900" dirty="0"/>
              <a:t>the </a:t>
            </a:r>
            <a:r>
              <a:rPr lang="en-US" sz="1900" dirty="0" err="1"/>
              <a:t>Coulomb</a:t>
            </a:r>
            <a:r>
              <a:rPr lang="en-US" sz="1900" dirty="0"/>
              <a:t> barrier</a:t>
            </a:r>
          </a:p>
          <a:p>
            <a:pPr marL="285750" indent="-285750">
              <a:buFont typeface="Arial" panose="020B0604020202020204" pitchFamily="34" charset="0"/>
              <a:buChar char="•"/>
            </a:pPr>
            <a:r>
              <a:rPr lang="en-US" sz="1900" b="1" dirty="0"/>
              <a:t>Fusion of </a:t>
            </a:r>
            <a:r>
              <a:rPr lang="en-US" sz="1900" b="1" dirty="0" err="1"/>
              <a:t>hydrogen</a:t>
            </a:r>
            <a:r>
              <a:rPr lang="en-US" sz="1900" b="1" dirty="0"/>
              <a:t>: </a:t>
            </a:r>
            <a:r>
              <a:rPr lang="en-US" sz="1900" dirty="0"/>
              <a:t>Helium </a:t>
            </a:r>
            <a:r>
              <a:rPr lang="en-US" sz="1900" dirty="0" err="1"/>
              <a:t>is formed </a:t>
            </a:r>
            <a:r>
              <a:rPr lang="en-US" sz="1900" dirty="0"/>
              <a:t>and </a:t>
            </a:r>
            <a:r>
              <a:rPr lang="en-US" sz="1900" dirty="0" err="1"/>
              <a:t>accumulates in the </a:t>
            </a:r>
            <a:r>
              <a:rPr lang="en-US" sz="1900" dirty="0"/>
              <a:t>nucleus</a:t>
            </a:r>
          </a:p>
          <a:p>
            <a:pPr marL="285750" indent="-285750">
              <a:buFont typeface="Arial" panose="020B0604020202020204" pitchFamily="34" charset="0"/>
              <a:buChar char="•"/>
            </a:pPr>
            <a:r>
              <a:rPr lang="en-US" sz="1900" dirty="0" err="1"/>
              <a:t>Radiation </a:t>
            </a:r>
            <a:r>
              <a:rPr lang="en-US" sz="1900" dirty="0"/>
              <a:t>&amp; </a:t>
            </a:r>
            <a:r>
              <a:rPr lang="en-US" sz="1900" dirty="0" err="1"/>
              <a:t>gas pressure as a counterforce to the gravitational force</a:t>
            </a:r>
            <a:endParaRPr lang="en-US" sz="1900" dirty="0"/>
          </a:p>
          <a:p>
            <a:pPr marL="285750" indent="-285750">
              <a:buFont typeface="Arial" panose="020B0604020202020204" pitchFamily="34" charset="0"/>
              <a:buChar char="•"/>
            </a:pPr>
            <a:r>
              <a:rPr lang="en-US" sz="1900" dirty="0"/>
              <a:t>The star has </a:t>
            </a:r>
            <a:r>
              <a:rPr lang="en-US" sz="1900" dirty="0" err="1"/>
              <a:t>reached a stable state</a:t>
            </a:r>
            <a:r>
              <a:rPr lang="en-US" sz="1900" dirty="0"/>
              <a:t>!</a:t>
            </a:r>
          </a:p>
          <a:p>
            <a:pPr marL="342900" indent="-342900">
              <a:buFont typeface="Wingdings" panose="05000000000000000000" pitchFamily="2" charset="2"/>
              <a:buChar char="Ø"/>
            </a:pPr>
            <a:r>
              <a:rPr lang="en-US" sz="1900" b="1" dirty="0" err="1"/>
              <a:t>Hydrostatic equilibrium</a:t>
            </a:r>
            <a:r>
              <a:rPr lang="en-US" sz="1900" dirty="0"/>
              <a:t>: gravity and </a:t>
            </a:r>
            <a:r>
              <a:rPr lang="en-US" sz="1900" dirty="0" err="1"/>
              <a:t>pressure in equilibrium</a:t>
            </a:r>
            <a:endParaRPr lang="en-US" sz="1900" dirty="0"/>
          </a:p>
        </p:txBody>
      </p:sp>
      <p:cxnSp>
        <p:nvCxnSpPr>
          <p:cNvPr id="7" name="Gerade Verbindung mit Pfeil 6">
            <a:extLst>
              <a:ext uri="{FF2B5EF4-FFF2-40B4-BE49-F238E27FC236}">
                <a16:creationId xmlns:a16="http://schemas.microsoft.com/office/drawing/2014/main" id="{622F18D3-8689-88AD-EEDB-9FA5F035AD24}"/>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830EC06A-7FCE-0A43-80B1-1A4D8E3DC7A6}"/>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1" name="Ellipse 10">
            <a:extLst>
              <a:ext uri="{FF2B5EF4-FFF2-40B4-BE49-F238E27FC236}">
                <a16:creationId xmlns:a16="http://schemas.microsoft.com/office/drawing/2014/main" id="{2190FD5E-2810-C5BB-1F30-86604DED5A33}"/>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1C217617-2F25-74AE-E768-90B2E45712F4}"/>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EF461C6A-7C0C-F330-D616-4752FC343C3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80DD6A0D-BEBC-8278-4A09-677C01BE3B1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DAA0971-02E1-9D0C-CA4F-893929949A88}"/>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275E18EB-375A-4D81-6B40-BE9B9C59AFB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77500EF-119F-FDC8-615C-5F826ADEE26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B17E00B7-57B4-585C-E403-1F80DC00D75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26" name="Ellipse 25">
            <a:extLst>
              <a:ext uri="{FF2B5EF4-FFF2-40B4-BE49-F238E27FC236}">
                <a16:creationId xmlns:a16="http://schemas.microsoft.com/office/drawing/2014/main" id="{9CE6B7C6-FF94-FDC9-BCE4-A4134728A971}"/>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grpSp>
        <p:nvGrpSpPr>
          <p:cNvPr id="27" name="Gruppieren 26">
            <a:extLst>
              <a:ext uri="{FF2B5EF4-FFF2-40B4-BE49-F238E27FC236}">
                <a16:creationId xmlns:a16="http://schemas.microsoft.com/office/drawing/2014/main" id="{24656376-AB49-7D3D-F535-0AD7358CB57C}"/>
              </a:ext>
            </a:extLst>
          </p:cNvPr>
          <p:cNvGrpSpPr/>
          <p:nvPr/>
        </p:nvGrpSpPr>
        <p:grpSpPr>
          <a:xfrm>
            <a:off x="6688089" y="2351707"/>
            <a:ext cx="2964586" cy="3757033"/>
            <a:chOff x="7458075" y="1209510"/>
            <a:chExt cx="3540014" cy="4486275"/>
          </a:xfrm>
        </p:grpSpPr>
        <p:pic>
          <p:nvPicPr>
            <p:cNvPr id="28" name="Grafik 27">
              <a:extLst>
                <a:ext uri="{FF2B5EF4-FFF2-40B4-BE49-F238E27FC236}">
                  <a16:creationId xmlns:a16="http://schemas.microsoft.com/office/drawing/2014/main" id="{FA72183C-AE12-499F-49D2-DAF98A884A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9" name="Rechteck 28">
              <a:extLst>
                <a:ext uri="{FF2B5EF4-FFF2-40B4-BE49-F238E27FC236}">
                  <a16:creationId xmlns:a16="http://schemas.microsoft.com/office/drawing/2014/main" id="{F473FA69-C8B0-4178-7838-B66422DD2698}"/>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hteck 29">
              <a:extLst>
                <a:ext uri="{FF2B5EF4-FFF2-40B4-BE49-F238E27FC236}">
                  <a16:creationId xmlns:a16="http://schemas.microsoft.com/office/drawing/2014/main" id="{26774C40-2F0C-33E6-2F2E-80E9E925F7D0}"/>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9637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Time Schedule</a:t>
            </a:r>
            <a:endParaRPr lang="de-DE" sz="3000" noProof="0" dirty="0"/>
          </a:p>
        </p:txBody>
      </p:sp>
      <p:graphicFrame>
        <p:nvGraphicFramePr>
          <p:cNvPr id="2" name="Tabelle 1">
            <a:extLst>
              <a:ext uri="{FF2B5EF4-FFF2-40B4-BE49-F238E27FC236}">
                <a16:creationId xmlns:a16="http://schemas.microsoft.com/office/drawing/2014/main" id="{7AC4D31D-753F-1D8C-9977-213A8E737E16}"/>
              </a:ext>
            </a:extLst>
          </p:cNvPr>
          <p:cNvGraphicFramePr>
            <a:graphicFrameLocks noGrp="1"/>
          </p:cNvGraphicFramePr>
          <p:nvPr>
            <p:extLst>
              <p:ext uri="{D42A27DB-BD31-4B8C-83A1-F6EECF244321}">
                <p14:modId xmlns:p14="http://schemas.microsoft.com/office/powerpoint/2010/main" val="1595078219"/>
              </p:ext>
            </p:extLst>
          </p:nvPr>
        </p:nvGraphicFramePr>
        <p:xfrm>
          <a:off x="2231390" y="1097852"/>
          <a:ext cx="7226119" cy="47091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Time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Content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Atomic Nuclei &amp; their Peculiarities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Break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Stellar evolution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60'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Primordial Nucleosynthesis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Lunch break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Fingerprints of the stars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Break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75'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Fingerprints of the stars - Continuation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Conclusion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261694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3C0FB-3E9A-32BA-A2BF-A7E0EC2DFB83}"/>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81C47B34-B689-1AAC-1D84-FE18114D53F9}"/>
              </a:ext>
            </a:extLst>
          </p:cNvPr>
          <p:cNvSpPr>
            <a:spLocks noGrp="1"/>
          </p:cNvSpPr>
          <p:nvPr>
            <p:ph type="title"/>
          </p:nvPr>
        </p:nvSpPr>
        <p:spPr>
          <a:xfrm>
            <a:off x="1238249" y="346075"/>
            <a:ext cx="10217156" cy="684000"/>
          </a:xfrm>
        </p:spPr>
        <p:txBody>
          <a:bodyPr/>
          <a:lstStyle/>
          <a:p>
            <a:r>
              <a:rPr lang="de-DE" sz="3600" dirty="0"/>
              <a:t>Yellow dwarf (Today)</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A0835DA7-9750-6B35-CC50-231644678862}"/>
                  </a:ext>
                </a:extLst>
              </p:cNvPr>
              <p:cNvSpPr txBox="1"/>
              <p:nvPr/>
            </p:nvSpPr>
            <p:spPr>
              <a:xfrm>
                <a:off x="1080593" y="2738340"/>
                <a:ext cx="5108579" cy="2468240"/>
              </a:xfrm>
              <a:prstGeom prst="rect">
                <a:avLst/>
              </a:prstGeom>
              <a:noFill/>
            </p:spPr>
            <p:txBody>
              <a:bodyPr wrap="square" rtlCol="0">
                <a:spAutoFit/>
              </a:bodyPr>
              <a:lstStyle/>
              <a:p>
                <a:pPr marL="285750" indent="-285750">
                  <a:buFont typeface="Arial" panose="020B0604020202020204" pitchFamily="34" charset="0"/>
                  <a:buChar char="•"/>
                </a:pPr>
                <a:r>
                  <a:rPr lang="en-US" sz="1900" dirty="0"/>
                  <a:t>Sun </a:t>
                </a:r>
                <a:r>
                  <a:rPr lang="en-US" sz="1900" dirty="0" err="1"/>
                  <a:t>fuses </a:t>
                </a:r>
                <a:r>
                  <a:rPr lang="en-US" sz="1900" b="1" dirty="0" err="1"/>
                  <a:t>hydrogen </a:t>
                </a:r>
                <a:r>
                  <a:rPr lang="en-US" sz="1900" dirty="0" err="1"/>
                  <a:t>into </a:t>
                </a:r>
                <a:r>
                  <a:rPr lang="en-US" sz="1900" b="1" dirty="0"/>
                  <a:t>helium</a:t>
                </a:r>
              </a:p>
              <a:p>
                <a:pPr marL="285750" indent="-285750">
                  <a:buFont typeface="Arial" panose="020B0604020202020204" pitchFamily="34" charset="0"/>
                  <a:buChar char="•"/>
                </a:pPr>
                <a:r>
                  <a:rPr lang="en-US" sz="1900" dirty="0" err="1"/>
                  <a:t>Is </a:t>
                </a:r>
                <a:r>
                  <a:rPr lang="en-US" sz="1900" dirty="0"/>
                  <a:t>in </a:t>
                </a:r>
                <a:r>
                  <a:rPr lang="en-US" sz="1900" dirty="0" err="1"/>
                  <a:t>a stable state </a:t>
                </a:r>
                <a:r>
                  <a:rPr lang="en-US" sz="1900" dirty="0"/>
                  <a:t>(</a:t>
                </a:r>
                <a:r>
                  <a:rPr lang="en-US" sz="1900" b="1" dirty="0" err="1"/>
                  <a:t>hydrostatic equilibrium</a:t>
                </a:r>
                <a:r>
                  <a:rPr lang="en-US" sz="1900" b="1" dirty="0"/>
                  <a:t>)</a:t>
                </a:r>
                <a:br>
                  <a:rPr lang="en-US" sz="1900" b="1" dirty="0"/>
                </a:br>
                <a:endParaRPr lang="en-US" sz="1900" b="1" dirty="0"/>
              </a:p>
              <a:p>
                <a:pPr marL="285750" indent="-285750">
                  <a:buFont typeface="Arial" panose="020B0604020202020204" pitchFamily="34" charset="0"/>
                  <a:buChar char="•"/>
                </a:pPr>
                <a:r>
                  <a:rPr lang="en-US" sz="1900" b="1" dirty="0"/>
                  <a:t>Radius </a:t>
                </a:r>
                <a:endParaRPr lang="de-DE" sz="1900" b="1" dirty="0"/>
              </a:p>
              <a:p>
                <a:pPr marL="285750" indent="-285750">
                  <a:buFont typeface="Arial" panose="020B0604020202020204" pitchFamily="34" charset="0"/>
                  <a:buChar char="•"/>
                </a:pPr>
                <a:r>
                  <a:rPr lang="en-US" sz="1900" dirty="0"/>
                  <a:t>Temperature </a:t>
                </a:r>
                <a:endParaRPr lang="de-DE" sz="1900" b="1" dirty="0"/>
              </a:p>
              <a:p>
                <a:pPr marL="285750" indent="-285750">
                  <a:buFont typeface="Arial" panose="020B0604020202020204" pitchFamily="34" charset="0"/>
                  <a:buChar char="•"/>
                </a:pPr>
                <a:r>
                  <a:rPr lang="en-US" sz="1900" dirty="0" err="1"/>
                  <a:t>Earth temperature</a:t>
                </a:r>
                <a:r>
                  <a:rPr lang="en-US" sz="1900" dirty="0"/>
                  <a:t>: </a:t>
                </a:r>
              </a:p>
              <a:p>
                <a:pPr marL="285750" indent="-285750">
                  <a:buFont typeface="Arial" panose="020B0604020202020204" pitchFamily="34" charset="0"/>
                  <a:buChar char="•"/>
                </a:pPr>
                <a:endParaRPr lang="en-US" sz="1900" dirty="0"/>
              </a:p>
            </p:txBody>
          </p:sp>
        </mc:Choice>
        <mc:Fallback xmlns="" xmlns:a16="http://schemas.microsoft.com/office/drawing/2014/main" xmlns:p14="http://schemas.microsoft.com/office/powerpoint/2010/main">
          <p:sp>
            <p:nvSpPr>
              <p:cNvPr id="4" name="Textfeld 3">
                <a:extLst>
                  <a:ext uri="{FF2B5EF4-FFF2-40B4-BE49-F238E27FC236}">
                    <a16:creationId xmlns:a16="http://schemas.microsoft.com/office/drawing/2014/main" id="{A0835DA7-9750-6B35-CC50-231644678862}"/>
                  </a:ext>
                </a:extLst>
              </p:cNvPr>
              <p:cNvSpPr txBox="1">
                <a:spLocks noRot="1" noChangeAspect="1" noMove="1" noResize="1" noEditPoints="1" noAdjustHandles="1" noChangeArrowheads="1" noChangeShapeType="1" noTextEdit="1"/>
              </p:cNvSpPr>
              <p:nvPr/>
            </p:nvSpPr>
            <p:spPr>
              <a:xfrm>
                <a:off x="1080593" y="2738340"/>
                <a:ext cx="5108579" cy="2468240"/>
              </a:xfrm>
              <a:prstGeom prst="rect">
                <a:avLst/>
              </a:prstGeom>
              <a:blipFill>
                <a:blip r:embed="rId3"/>
                <a:stretch>
                  <a:fillRect l="-835" t="-1481" r="-477"/>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1B5DC2FC-A6E3-0C0E-4507-D8DD5185D3C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7E43300-20BF-B833-EE83-5A6D6169F1D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D4C91264-E958-4081-2AC0-ACBB2F156EFC}"/>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C5E24DE3-E14B-5A13-E132-55CABA05327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37B4DAE7-9D2B-D23B-74E5-6FD3826F3E30}"/>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2477982-5A42-0D6C-215F-B7B506763889}"/>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D40797B-82D9-49CA-87EE-BE7E465AFFE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7570374B-EFD7-786B-7279-DEB6C53873F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9764FED6-77F0-2E99-71A6-671799F97E02}"/>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932DEC7F-A986-4A11-B87D-2C867CF323D2}"/>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grpSp>
        <p:nvGrpSpPr>
          <p:cNvPr id="3" name="Gruppieren 2">
            <a:extLst>
              <a:ext uri="{FF2B5EF4-FFF2-40B4-BE49-F238E27FC236}">
                <a16:creationId xmlns:a16="http://schemas.microsoft.com/office/drawing/2014/main" id="{F1462967-DCCA-20FC-5BAA-04C7F8B33EAC}"/>
              </a:ext>
            </a:extLst>
          </p:cNvPr>
          <p:cNvGrpSpPr/>
          <p:nvPr/>
        </p:nvGrpSpPr>
        <p:grpSpPr>
          <a:xfrm>
            <a:off x="6688089" y="2351707"/>
            <a:ext cx="2964586" cy="3757033"/>
            <a:chOff x="7458075" y="1209510"/>
            <a:chExt cx="3540014" cy="4486275"/>
          </a:xfrm>
        </p:grpSpPr>
        <p:pic>
          <p:nvPicPr>
            <p:cNvPr id="6" name="Grafik 5">
              <a:extLst>
                <a:ext uri="{FF2B5EF4-FFF2-40B4-BE49-F238E27FC236}">
                  <a16:creationId xmlns:a16="http://schemas.microsoft.com/office/drawing/2014/main" id="{9DC71934-E05A-A2D8-FEA3-4620647668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4" name="Rechteck 23">
              <a:extLst>
                <a:ext uri="{FF2B5EF4-FFF2-40B4-BE49-F238E27FC236}">
                  <a16:creationId xmlns:a16="http://schemas.microsoft.com/office/drawing/2014/main" id="{D2F4FBAB-8F42-70C2-3DE9-72AA069324E1}"/>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9CF523E7-CE10-61E9-386C-F64FDA0CECC9}"/>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Ellipse 25">
            <a:extLst>
              <a:ext uri="{FF2B5EF4-FFF2-40B4-BE49-F238E27FC236}">
                <a16:creationId xmlns:a16="http://schemas.microsoft.com/office/drawing/2014/main" id="{C22D4C70-055B-9AEA-4799-5938D3737A00}"/>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7473CEF-9DA4-58EF-596D-58473D2B626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89869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Nuclear fusion</a:t>
            </a:r>
            <a:endParaRPr lang="de-DE"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1124798" y="1114352"/>
            <a:ext cx="3887470" cy="4782571"/>
            <a:chOff x="7458075" y="1209510"/>
            <a:chExt cx="3540014" cy="4355112"/>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244"/>
            <a:stretch/>
          </p:blipFill>
          <p:spPr>
            <a:xfrm>
              <a:off x="7658082" y="1209510"/>
              <a:ext cx="3140000" cy="429584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449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7BCA2FE1-7DE6-490B-B019-1271BFD1BBA0}"/>
                  </a:ext>
                </a:extLst>
              </p:cNvPr>
              <p:cNvSpPr txBox="1"/>
              <p:nvPr/>
            </p:nvSpPr>
            <p:spPr>
              <a:xfrm>
                <a:off x="6346827" y="2280920"/>
                <a:ext cx="100989" cy="249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 </m:t>
                      </m:r>
                    </m:oMath>
                  </m:oMathPara>
                </a14:m>
                <a:endParaRPr lang="de-DE" dirty="0"/>
              </a:p>
            </p:txBody>
          </p:sp>
        </mc:Choice>
        <mc:Fallback xmlns="" xmlns:a16="http://schemas.microsoft.com/office/drawing/2014/main" xmlns:p14="http://schemas.microsoft.com/office/powerpoint/2010/main">
          <p:sp>
            <p:nvSpPr>
              <p:cNvPr id="6" name="Textfeld 5">
                <a:extLst>
                  <a:ext uri="{FF2B5EF4-FFF2-40B4-BE49-F238E27FC236}">
                    <a16:creationId xmlns:a16="http://schemas.microsoft.com/office/drawing/2014/main" id="{7BCA2FE1-7DE6-490B-B019-1271BFD1BBA0}"/>
                  </a:ext>
                </a:extLst>
              </p:cNvPr>
              <p:cNvSpPr txBox="1">
                <a:spLocks noRot="1" noChangeAspect="1" noMove="1" noResize="1" noEditPoints="1" noAdjustHandles="1" noChangeArrowheads="1" noChangeShapeType="1" noTextEdit="1"/>
              </p:cNvSpPr>
              <p:nvPr/>
            </p:nvSpPr>
            <p:spPr>
              <a:xfrm>
                <a:off x="6346827" y="2280920"/>
                <a:ext cx="100989" cy="249299"/>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0F9F0A6-0D78-67A8-1B76-D88B51CCA531}"/>
                  </a:ext>
                </a:extLst>
              </p:cNvPr>
              <p:cNvSpPr txBox="1"/>
              <p:nvPr/>
            </p:nvSpPr>
            <p:spPr>
              <a:xfrm>
                <a:off x="6096000" y="4256501"/>
                <a:ext cx="4944533"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PrePr>
                        <m:sub>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𝟐</m:t>
                          </m:r>
                        </m:sub>
                        <m:sup>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𝟑</m:t>
                          </m:r>
                        </m:sup>
                        <m:e>
                          <m:sSub>
                            <m:sSub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Sub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𝐇𝐞</m:t>
                              </m:r>
                            </m:e>
                            <m:sub>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𝟏</m:t>
                              </m:r>
                            </m:sub>
                          </m:sSub>
                        </m:e>
                      </m:sPr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smtClean="0">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𝟑</m:t>
                          </m:r>
                        </m:sup>
                        <m:e>
                          <m:sSub>
                            <m:sSubPr>
                              <m:ctrlPr>
                                <a:rPr lang="de-DE" sz="2400" b="1" i="1">
                                  <a:solidFill>
                                    <a:srgbClr val="00305E"/>
                                  </a:solidFill>
                                  <a:latin typeface="Cambria Math" panose="02040503050406030204" pitchFamily="18" charset="0"/>
                                </a:rPr>
                              </m:ctrlPr>
                            </m:sSubPr>
                            <m:e>
                              <m:r>
                                <a:rPr lang="de-DE" sz="2400" b="1" i="0">
                                  <a:solidFill>
                                    <a:srgbClr val="00305E"/>
                                  </a:solidFill>
                                  <a:latin typeface="Cambria Math" panose="02040503050406030204" pitchFamily="18" charset="0"/>
                                </a:rPr>
                                <m:t>𝐇</m:t>
                              </m:r>
                              <m:r>
                                <a:rPr lang="de-DE" sz="2400" b="1" i="0" smtClean="0">
                                  <a:solidFill>
                                    <a:srgbClr val="00305E"/>
                                  </a:solidFill>
                                  <a:latin typeface="Cambria Math" panose="02040503050406030204" pitchFamily="18" charset="0"/>
                                </a:rPr>
                                <m:t>𝐞</m:t>
                              </m:r>
                            </m:e>
                            <m:sub>
                              <m:r>
                                <a:rPr lang="de-DE" sz="2400" b="1" i="1" smtClean="0">
                                  <a:solidFill>
                                    <a:srgbClr val="00305E"/>
                                  </a:solidFill>
                                  <a:latin typeface="Cambria Math" panose="02040503050406030204" pitchFamily="18" charset="0"/>
                                </a:rPr>
                                <m:t>𝟏</m:t>
                              </m:r>
                            </m:sub>
                          </m:sSub>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𝟒</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𝐇𝐞</m:t>
                              </m:r>
                            </m:e>
                            <m:sub>
                              <m:r>
                                <a:rPr lang="de-DE" sz="2400" b="1" i="1" smtClean="0">
                                  <a:solidFill>
                                    <a:srgbClr val="00305E"/>
                                  </a:solidFill>
                                  <a:latin typeface="Cambria Math" panose="02040503050406030204" pitchFamily="18" charset="0"/>
                                </a:rPr>
                                <m:t>𝟐</m:t>
                              </m:r>
                            </m:sub>
                          </m:sSub>
                          <m:r>
                            <a:rPr lang="de-DE" sz="2400" b="1" i="1" smtClean="0">
                              <a:solidFill>
                                <a:srgbClr val="00305E"/>
                              </a:solidFill>
                              <a:latin typeface="Cambria Math" panose="02040503050406030204" pitchFamily="18" charset="0"/>
                            </a:rPr>
                            <m:t>+</m:t>
                          </m:r>
                        </m:e>
                      </m:sPre>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a:solidFill>
                                    <a:srgbClr val="00305E"/>
                                  </a:solidFill>
                                  <a:latin typeface="Cambria Math" panose="02040503050406030204" pitchFamily="18" charset="0"/>
                                </a:rPr>
                                <m:t>𝟎</m:t>
                              </m:r>
                            </m:sub>
                          </m:sSub>
                        </m:e>
                      </m:sPre>
                      <m:r>
                        <a:rPr lang="de-DE" sz="2400" b="1" i="1"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a:solidFill>
                                    <a:srgbClr val="00305E"/>
                                  </a:solidFill>
                                  <a:latin typeface="Cambria Math" panose="02040503050406030204" pitchFamily="18" charset="0"/>
                                </a:rPr>
                                <m:t>𝟎</m:t>
                              </m:r>
                            </m:sub>
                          </m:sSub>
                        </m:e>
                      </m:sPre>
                    </m:oMath>
                  </m:oMathPara>
                </a14:m>
                <a:endParaRPr lang="de-DE" sz="1600" dirty="0"/>
              </a:p>
            </p:txBody>
          </p:sp>
        </mc:Choice>
        <mc:Fallback xmlns="" xmlns:a16="http://schemas.microsoft.com/office/drawing/2014/main" xmlns:p14="http://schemas.microsoft.com/office/powerpoint/2010/main">
          <p:sp>
            <p:nvSpPr>
              <p:cNvPr id="10" name="Textfeld 9">
                <a:extLst>
                  <a:ext uri="{FF2B5EF4-FFF2-40B4-BE49-F238E27FC236}">
                    <a16:creationId xmlns:a16="http://schemas.microsoft.com/office/drawing/2014/main" id="{90F9F0A6-0D78-67A8-1B76-D88B51CCA531}"/>
                  </a:ext>
                </a:extLst>
              </p:cNvPr>
              <p:cNvSpPr txBox="1">
                <a:spLocks noRot="1" noChangeAspect="1" noMove="1" noResize="1" noEditPoints="1" noAdjustHandles="1" noChangeArrowheads="1" noChangeShapeType="1" noTextEdit="1"/>
              </p:cNvSpPr>
              <p:nvPr/>
            </p:nvSpPr>
            <p:spPr>
              <a:xfrm>
                <a:off x="6096000" y="4256501"/>
                <a:ext cx="4944533" cy="487249"/>
              </a:xfrm>
              <a:prstGeom prst="rect">
                <a:avLst/>
              </a:prstGeom>
              <a:blipFill>
                <a:blip r:embed="rId5"/>
                <a:stretch>
                  <a:fillRect/>
                </a:stretch>
              </a:blipFill>
            </p:spPr>
            <p:txBody>
              <a:bodyPr/>
              <a:lstStyle/>
              <a:p>
                <a:r>
                  <a:rPr lang="de-DE">
                    <a:noFill/>
                  </a:rPr>
                  <a:t> </a:t>
                </a:r>
              </a:p>
            </p:txBody>
          </p:sp>
        </mc:Fallback>
      </mc:AlternateContent>
      <p:cxnSp>
        <p:nvCxnSpPr>
          <p:cNvPr id="12" name="Gerade Verbindung mit Pfeil 11">
            <a:extLst>
              <a:ext uri="{FF2B5EF4-FFF2-40B4-BE49-F238E27FC236}">
                <a16:creationId xmlns:a16="http://schemas.microsoft.com/office/drawing/2014/main" id="{C419D27A-6D1B-2F8A-E6A8-C92D1EDCA85D}"/>
              </a:ext>
            </a:extLst>
          </p:cNvPr>
          <p:cNvCxnSpPr>
            <a:cxnSpLocks/>
          </p:cNvCxnSpPr>
          <p:nvPr/>
        </p:nvCxnSpPr>
        <p:spPr>
          <a:xfrm flipV="1">
            <a:off x="4196615" y="4500125"/>
            <a:ext cx="17517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2B5DC349-613A-4DDC-6801-59FDEBD344DC}"/>
                  </a:ext>
                </a:extLst>
              </p:cNvPr>
              <p:cNvSpPr txBox="1"/>
              <p:nvPr/>
            </p:nvSpPr>
            <p:spPr>
              <a:xfrm>
                <a:off x="6221414" y="2941751"/>
                <a:ext cx="4693705"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de-DE" sz="2400" b="1" i="1" smtClean="0">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0" smtClean="0">
                              <a:solidFill>
                                <a:srgbClr val="00305E"/>
                              </a:solidFill>
                              <a:latin typeface="Cambria Math" panose="02040503050406030204" pitchFamily="18" charset="0"/>
                            </a:rPr>
                            <m:t>𝟐</m:t>
                          </m:r>
                        </m:sup>
                        <m:e>
                          <m:r>
                            <a:rPr lang="de-DE" sz="2400" b="1">
                              <a:solidFill>
                                <a:srgbClr val="00305E"/>
                              </a:solidFill>
                              <a:latin typeface="Cambria Math" panose="02040503050406030204" pitchFamily="18" charset="0"/>
                            </a:rPr>
                            <m:t>𝐇</m:t>
                          </m:r>
                        </m:e>
                      </m:sPr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0">
                              <a:solidFill>
                                <a:srgbClr val="00305E"/>
                              </a:solidFill>
                              <a:latin typeface="Cambria Math" panose="02040503050406030204" pitchFamily="18" charset="0"/>
                            </a:rPr>
                            <m:t>𝟏</m:t>
                          </m:r>
                        </m:sub>
                        <m:sup>
                          <m:r>
                            <a:rPr lang="de-DE" sz="2400" b="1" i="0" smtClean="0">
                              <a:solidFill>
                                <a:srgbClr val="00305E"/>
                              </a:solidFill>
                              <a:latin typeface="Cambria Math" panose="02040503050406030204" pitchFamily="18" charset="0"/>
                            </a:rPr>
                            <m:t>𝟏</m:t>
                          </m:r>
                        </m:sup>
                        <m:e>
                          <m:r>
                            <a:rPr lang="de-DE" sz="2400" b="1" i="0" smtClean="0">
                              <a:solidFill>
                                <a:srgbClr val="00305E"/>
                              </a:solidFill>
                              <a:latin typeface="Cambria Math" panose="02040503050406030204" pitchFamily="18" charset="0"/>
                            </a:rPr>
                            <m:t>𝐇</m:t>
                          </m:r>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𝟑</m:t>
                          </m:r>
                        </m:sup>
                        <m:e>
                          <m:r>
                            <a:rPr lang="de-DE" sz="2400" b="1" i="0" smtClean="0">
                              <a:solidFill>
                                <a:srgbClr val="00305E"/>
                              </a:solidFill>
                              <a:latin typeface="Cambria Math" panose="02040503050406030204" pitchFamily="18" charset="0"/>
                            </a:rPr>
                            <m:t>𝐇𝐞</m:t>
                          </m:r>
                          <m:r>
                            <a:rPr lang="de-DE" sz="2400" b="1" i="1" smtClean="0">
                              <a:solidFill>
                                <a:srgbClr val="00305E"/>
                              </a:solidFill>
                              <a:latin typeface="Cambria Math" panose="02040503050406030204" pitchFamily="18" charset="0"/>
                            </a:rPr>
                            <m:t>+</m:t>
                          </m:r>
                        </m:e>
                      </m:sPre>
                      <m:r>
                        <a:rPr lang="de-DE" sz="2400" b="1" i="1" smtClean="0">
                          <a:solidFill>
                            <a:srgbClr val="00305E"/>
                          </a:solidFill>
                          <a:latin typeface="Cambria Math" panose="02040503050406030204" pitchFamily="18" charset="0"/>
                          <a:sym typeface="Symbol" panose="05050102010706020507" pitchFamily="18" charset="2"/>
                        </a:rPr>
                        <m:t></m:t>
                      </m:r>
                    </m:oMath>
                  </m:oMathPara>
                </a14:m>
                <a:endParaRPr lang="de-DE" sz="1600" dirty="0"/>
              </a:p>
            </p:txBody>
          </p:sp>
        </mc:Choice>
        <mc:Fallback xmlns="" xmlns:a16="http://schemas.microsoft.com/office/drawing/2014/main" xmlns:p14="http://schemas.microsoft.com/office/powerpoint/2010/main">
          <p:sp>
            <p:nvSpPr>
              <p:cNvPr id="13" name="Textfeld 12">
                <a:extLst>
                  <a:ext uri="{FF2B5EF4-FFF2-40B4-BE49-F238E27FC236}">
                    <a16:creationId xmlns:a16="http://schemas.microsoft.com/office/drawing/2014/main" id="{2B5DC349-613A-4DDC-6801-59FDEBD344DC}"/>
                  </a:ext>
                </a:extLst>
              </p:cNvPr>
              <p:cNvSpPr txBox="1">
                <a:spLocks noRot="1" noChangeAspect="1" noMove="1" noResize="1" noEditPoints="1" noAdjustHandles="1" noChangeArrowheads="1" noChangeShapeType="1" noTextEdit="1"/>
              </p:cNvSpPr>
              <p:nvPr/>
            </p:nvSpPr>
            <p:spPr>
              <a:xfrm>
                <a:off x="6221414" y="2941751"/>
                <a:ext cx="4693705" cy="487249"/>
              </a:xfrm>
              <a:prstGeom prst="rect">
                <a:avLst/>
              </a:prstGeom>
              <a:blipFill>
                <a:blip r:embed="rId6"/>
                <a:stretch>
                  <a:fillRect/>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A19A77CE-D698-5C8F-8EA3-12CF48B06B4F}"/>
              </a:ext>
            </a:extLst>
          </p:cNvPr>
          <p:cNvCxnSpPr>
            <a:cxnSpLocks/>
          </p:cNvCxnSpPr>
          <p:nvPr/>
        </p:nvCxnSpPr>
        <p:spPr>
          <a:xfrm>
            <a:off x="4455957" y="3185375"/>
            <a:ext cx="23491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74E4C557-F400-FDF8-0F92-757461D75D66}"/>
                  </a:ext>
                </a:extLst>
              </p:cNvPr>
              <p:cNvSpPr txBox="1"/>
              <p:nvPr/>
            </p:nvSpPr>
            <p:spPr>
              <a:xfrm>
                <a:off x="6221414" y="1627481"/>
                <a:ext cx="4693705" cy="4982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de-DE" sz="2400" b="1" i="1" smtClean="0">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1" smtClean="0">
                              <a:solidFill>
                                <a:srgbClr val="00305E"/>
                              </a:solidFill>
                              <a:latin typeface="Cambria Math" panose="02040503050406030204" pitchFamily="18" charset="0"/>
                            </a:rPr>
                            <m:t>𝟏</m:t>
                          </m:r>
                        </m:sup>
                        <m:e>
                          <m:r>
                            <a:rPr lang="de-DE" sz="2400" b="1">
                              <a:solidFill>
                                <a:srgbClr val="00305E"/>
                              </a:solidFill>
                              <a:latin typeface="Cambria Math" panose="02040503050406030204" pitchFamily="18" charset="0"/>
                            </a:rPr>
                            <m:t>𝐇</m:t>
                          </m:r>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r>
                            <a:rPr lang="de-DE" sz="2400" b="1">
                              <a:solidFill>
                                <a:srgbClr val="00305E"/>
                              </a:solidFill>
                              <a:latin typeface="Cambria Math" panose="02040503050406030204" pitchFamily="18" charset="0"/>
                            </a:rPr>
                            <m:t>𝐇</m:t>
                          </m:r>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1" smtClean="0">
                              <a:solidFill>
                                <a:srgbClr val="00305E"/>
                              </a:solidFill>
                              <a:latin typeface="Cambria Math" panose="02040503050406030204" pitchFamily="18" charset="0"/>
                            </a:rPr>
                            <m:t>𝟐</m:t>
                          </m:r>
                        </m:sup>
                        <m:e>
                          <m:r>
                            <a:rPr lang="de-DE" sz="2400" b="1">
                              <a:solidFill>
                                <a:srgbClr val="00305E"/>
                              </a:solidFill>
                              <a:latin typeface="Cambria Math" panose="02040503050406030204" pitchFamily="18" charset="0"/>
                            </a:rPr>
                            <m:t>𝐇</m:t>
                          </m:r>
                        </m:e>
                      </m:sPre>
                      <m:r>
                        <a:rPr lang="de-DE" sz="2400" b="1" i="1" smtClean="0">
                          <a:solidFill>
                            <a:srgbClr val="00305E"/>
                          </a:solidFill>
                          <a:latin typeface="Cambria Math" panose="02040503050406030204" pitchFamily="18" charset="0"/>
                        </a:rPr>
                        <m:t>+</m:t>
                      </m:r>
                      <m:sSup>
                        <m:sSupPr>
                          <m:ctrlPr>
                            <a:rPr lang="de-DE" sz="2400" b="1" i="1">
                              <a:solidFill>
                                <a:srgbClr val="00305E"/>
                              </a:solidFill>
                              <a:latin typeface="Cambria Math" panose="02040503050406030204" pitchFamily="18" charset="0"/>
                            </a:rPr>
                          </m:ctrlPr>
                        </m:sSupPr>
                        <m:e>
                          <m:r>
                            <a:rPr lang="de-DE" sz="2400" b="1" i="1">
                              <a:solidFill>
                                <a:srgbClr val="00305E"/>
                              </a:solidFill>
                              <a:latin typeface="Cambria Math" panose="02040503050406030204" pitchFamily="18" charset="0"/>
                            </a:rPr>
                            <m:t>𝒆</m:t>
                          </m:r>
                        </m:e>
                        <m:sup>
                          <m:r>
                            <a:rPr lang="de-DE" sz="2400" b="1" i="1" smtClean="0">
                              <a:solidFill>
                                <a:srgbClr val="00305E"/>
                              </a:solidFill>
                              <a:latin typeface="Cambria Math" panose="02040503050406030204" pitchFamily="18" charset="0"/>
                            </a:rPr>
                            <m:t>+</m:t>
                          </m:r>
                        </m:sup>
                      </m:sSup>
                      <m:r>
                        <a:rPr lang="de-DE" sz="2400" b="1" i="1" smtClean="0">
                          <a:solidFill>
                            <a:srgbClr val="00305E"/>
                          </a:solidFill>
                          <a:latin typeface="Cambria Math" panose="02040503050406030204" pitchFamily="18" charset="0"/>
                        </a:rPr>
                        <m:t>+</m:t>
                      </m:r>
                      <m:r>
                        <a:rPr lang="de-DE" sz="2400" b="1" i="1" smtClean="0">
                          <a:solidFill>
                            <a:srgbClr val="00305E"/>
                          </a:solidFill>
                          <a:latin typeface="Cambria Math" panose="02040503050406030204" pitchFamily="18" charset="0"/>
                        </a:rPr>
                        <m:t>𝝂</m:t>
                      </m:r>
                    </m:oMath>
                  </m:oMathPara>
                </a14:m>
                <a:endParaRPr lang="de-DE" sz="1600" dirty="0"/>
              </a:p>
            </p:txBody>
          </p:sp>
        </mc:Choice>
        <mc:Fallback xmlns="" xmlns:a16="http://schemas.microsoft.com/office/drawing/2014/main" xmlns:p14="http://schemas.microsoft.com/office/powerpoint/2010/main">
          <p:sp>
            <p:nvSpPr>
              <p:cNvPr id="20" name="Textfeld 19">
                <a:extLst>
                  <a:ext uri="{FF2B5EF4-FFF2-40B4-BE49-F238E27FC236}">
                    <a16:creationId xmlns:a16="http://schemas.microsoft.com/office/drawing/2014/main" id="{74E4C557-F400-FDF8-0F92-757461D75D66}"/>
                  </a:ext>
                </a:extLst>
              </p:cNvPr>
              <p:cNvSpPr txBox="1">
                <a:spLocks noRot="1" noChangeAspect="1" noMove="1" noResize="1" noEditPoints="1" noAdjustHandles="1" noChangeArrowheads="1" noChangeShapeType="1" noTextEdit="1"/>
              </p:cNvSpPr>
              <p:nvPr/>
            </p:nvSpPr>
            <p:spPr>
              <a:xfrm>
                <a:off x="6221414" y="1627481"/>
                <a:ext cx="4693705" cy="498278"/>
              </a:xfrm>
              <a:prstGeom prst="rect">
                <a:avLst/>
              </a:prstGeom>
              <a:blipFill>
                <a:blip r:embed="rId7"/>
                <a:stretch>
                  <a:fillRect/>
                </a:stretch>
              </a:blipFill>
            </p:spPr>
            <p:txBody>
              <a:bodyPr/>
              <a:lstStyle/>
              <a:p>
                <a:r>
                  <a:rPr lang="de-DE">
                    <a:noFill/>
                  </a:rPr>
                  <a:t> </a:t>
                </a:r>
              </a:p>
            </p:txBody>
          </p:sp>
        </mc:Fallback>
      </mc:AlternateContent>
      <p:cxnSp>
        <p:nvCxnSpPr>
          <p:cNvPr id="29" name="Gerade Verbindung mit Pfeil 28">
            <a:extLst>
              <a:ext uri="{FF2B5EF4-FFF2-40B4-BE49-F238E27FC236}">
                <a16:creationId xmlns:a16="http://schemas.microsoft.com/office/drawing/2014/main" id="{2214DC3E-F402-D17A-FB74-497D988ED41F}"/>
              </a:ext>
            </a:extLst>
          </p:cNvPr>
          <p:cNvCxnSpPr>
            <a:cxnSpLocks/>
          </p:cNvCxnSpPr>
          <p:nvPr/>
        </p:nvCxnSpPr>
        <p:spPr>
          <a:xfrm>
            <a:off x="4608357" y="1874427"/>
            <a:ext cx="20908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C5396-096F-3A16-4CEC-D1931B876E37}"/>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70094237-601A-C4FF-F0BE-1643E97DBA7A}"/>
              </a:ext>
            </a:extLst>
          </p:cNvPr>
          <p:cNvSpPr>
            <a:spLocks noGrp="1"/>
          </p:cNvSpPr>
          <p:nvPr>
            <p:ph type="title"/>
          </p:nvPr>
        </p:nvSpPr>
        <p:spPr>
          <a:xfrm>
            <a:off x="1238249" y="346075"/>
            <a:ext cx="10217156" cy="684000"/>
          </a:xfrm>
        </p:spPr>
        <p:txBody>
          <a:bodyPr/>
          <a:lstStyle/>
          <a:p>
            <a:r>
              <a:rPr lang="de-DE" sz="3600" dirty="0"/>
              <a:t>Transition phase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3EF58B9-EAAD-1778-E354-195356075B0F}"/>
                  </a:ext>
                </a:extLst>
              </p:cNvPr>
              <p:cNvSpPr txBox="1"/>
              <p:nvPr/>
            </p:nvSpPr>
            <p:spPr>
              <a:xfrm>
                <a:off x="1080593" y="2403365"/>
                <a:ext cx="5108579" cy="3637791"/>
              </a:xfrm>
              <a:prstGeom prst="rect">
                <a:avLst/>
              </a:prstGeom>
              <a:noFill/>
            </p:spPr>
            <p:txBody>
              <a:bodyPr wrap="square" rtlCol="0">
                <a:spAutoFit/>
              </a:bodyPr>
              <a:lstStyle/>
              <a:p>
                <a:pPr marL="285750" indent="-285750">
                  <a:buFont typeface="Arial" panose="020B0604020202020204" pitchFamily="34" charset="0"/>
                  <a:buChar char="•"/>
                </a:pPr>
                <a:r>
                  <a:rPr lang="en-US" sz="1900" dirty="0"/>
                  <a:t>Helium </a:t>
                </a:r>
                <a:r>
                  <a:rPr lang="en-US" sz="1900" dirty="0" err="1"/>
                  <a:t>condenses in the center of </a:t>
                </a:r>
                <a:r>
                  <a:rPr lang="en-US" sz="1900" dirty="0"/>
                  <a:t>the </a:t>
                </a:r>
                <a:r>
                  <a:rPr lang="en-US" sz="1900" dirty="0" err="1"/>
                  <a:t>sun</a:t>
                </a:r>
                <a:endParaRPr lang="en-US" sz="1900" dirty="0"/>
              </a:p>
              <a:p>
                <a:pPr marL="285750" indent="-285750">
                  <a:buFont typeface="Arial" panose="020B0604020202020204" pitchFamily="34" charset="0"/>
                  <a:buChar char="•"/>
                </a:pPr>
                <a:r>
                  <a:rPr lang="en-US" sz="1900" dirty="0" err="1"/>
                  <a:t>Hydrogen fusion takes place </a:t>
                </a:r>
                <a:r>
                  <a:rPr lang="en-US" sz="1900" dirty="0"/>
                  <a:t>in </a:t>
                </a:r>
                <a:r>
                  <a:rPr lang="en-US" sz="1900" dirty="0" err="1"/>
                  <a:t>a shell-shaped area </a:t>
                </a:r>
                <a:r>
                  <a:rPr lang="en-US" sz="1900" dirty="0"/>
                  <a:t>around the </a:t>
                </a:r>
                <a:r>
                  <a:rPr lang="en-US" sz="1900" dirty="0" err="1"/>
                  <a:t>helium nucleus</a:t>
                </a:r>
                <a:endParaRPr lang="en-US" sz="1900" dirty="0"/>
              </a:p>
              <a:p>
                <a:pPr marL="285750" indent="-285750">
                  <a:buFont typeface="Arial" panose="020B0604020202020204" pitchFamily="34" charset="0"/>
                  <a:buChar char="•"/>
                </a:pPr>
                <a:r>
                  <a:rPr lang="en-US" sz="1900" dirty="0" err="1"/>
                  <a:t>Energy turnover </a:t>
                </a:r>
                <a:r>
                  <a:rPr lang="en-US" sz="1900" dirty="0"/>
                  <a:t>of </a:t>
                </a:r>
                <a:r>
                  <a:rPr lang="en-US" sz="1900" dirty="0" err="1"/>
                  <a:t>hydrogen fusion increases</a:t>
                </a:r>
                <a:r>
                  <a:rPr lang="en-US" sz="1900" dirty="0"/>
                  <a:t>, </a:t>
                </a:r>
                <a:r>
                  <a:rPr lang="en-US" sz="1900" dirty="0" err="1"/>
                  <a:t>sun inflates </a:t>
                </a:r>
                <a:r>
                  <a:rPr lang="en-US" sz="1900" dirty="0"/>
                  <a:t>&amp; </a:t>
                </a:r>
                <a:r>
                  <a:rPr lang="en-US" sz="1900" dirty="0" err="1"/>
                  <a:t>becomes reddish</a:t>
                </a:r>
                <a:br>
                  <a:rPr lang="en-US" sz="1900" dirty="0"/>
                </a:br>
                <a:endParaRPr lang="en-US" sz="1900" dirty="0"/>
              </a:p>
              <a:p>
                <a:pPr marL="285750" indent="-285750">
                  <a:buFont typeface="Arial" panose="020B0604020202020204" pitchFamily="34" charset="0"/>
                  <a:buChar char="•"/>
                </a:pPr>
                <a:r>
                  <a:rPr lang="en-US" sz="1900" b="1" dirty="0"/>
                  <a:t>Radius </a:t>
                </a:r>
                <a:endParaRPr lang="de-DE" sz="1900" b="1" dirty="0"/>
              </a:p>
              <a:p>
                <a:pPr marL="285750" indent="-285750">
                  <a:buFont typeface="Arial" panose="020B0604020202020204" pitchFamily="34" charset="0"/>
                  <a:buChar char="•"/>
                </a:pPr>
                <a:r>
                  <a:rPr lang="en-US" sz="1900" dirty="0"/>
                  <a:t>Temperature </a:t>
                </a:r>
              </a:p>
              <a:p>
                <a:pPr marL="285750" indent="-285750">
                  <a:buFont typeface="Arial" panose="020B0604020202020204" pitchFamily="34" charset="0"/>
                  <a:buChar char="•"/>
                </a:pPr>
                <a:r>
                  <a:rPr lang="en-US" sz="1900" dirty="0" err="1"/>
                  <a:t>Earth temperature</a:t>
                </a:r>
                <a:r>
                  <a:rPr lang="en-US" sz="1900" dirty="0"/>
                  <a:t>: </a:t>
                </a:r>
              </a:p>
              <a:p>
                <a:pPr marL="285750" indent="-285750">
                  <a:buFont typeface="Arial" panose="020B0604020202020204" pitchFamily="34" charset="0"/>
                  <a:buChar char="•"/>
                </a:pPr>
                <a:endParaRPr lang="en-US" sz="1900" dirty="0"/>
              </a:p>
            </p:txBody>
          </p:sp>
        </mc:Choice>
        <mc:Fallback xmlns="" xmlns:a16="http://schemas.microsoft.com/office/drawing/2014/main" xmlns:p14="http://schemas.microsoft.com/office/powerpoint/2010/main">
          <p:sp>
            <p:nvSpPr>
              <p:cNvPr id="4" name="Textfeld 3">
                <a:extLst>
                  <a:ext uri="{FF2B5EF4-FFF2-40B4-BE49-F238E27FC236}">
                    <a16:creationId xmlns:a16="http://schemas.microsoft.com/office/drawing/2014/main" id="{D3EF58B9-EAAD-1778-E354-195356075B0F}"/>
                  </a:ext>
                </a:extLst>
              </p:cNvPr>
              <p:cNvSpPr txBox="1">
                <a:spLocks noRot="1" noChangeAspect="1" noMove="1" noResize="1" noEditPoints="1" noAdjustHandles="1" noChangeArrowheads="1" noChangeShapeType="1" noTextEdit="1"/>
              </p:cNvSpPr>
              <p:nvPr/>
            </p:nvSpPr>
            <p:spPr>
              <a:xfrm>
                <a:off x="1080593" y="2403365"/>
                <a:ext cx="5108579" cy="3637791"/>
              </a:xfrm>
              <a:prstGeom prst="rect">
                <a:avLst/>
              </a:prstGeom>
              <a:blipFill>
                <a:blip r:embed="rId3"/>
                <a:stretch>
                  <a:fillRect l="-835" t="-1005"/>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A23E8051-E7F8-B782-73F1-F08BC81CF796}"/>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72061D7-C775-7B61-4721-587CA71708C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AA864252-D9CF-46F6-DEAB-F91999B4F27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01DD8EB7-5C97-F5FD-2103-EEECD488FDF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CEA57CC-E727-7D1B-F739-8F9C4CC86D16}"/>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A3D190D-C5CE-F123-B737-1D7DF96AF110}"/>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E28CF6A-6C89-96E9-ECA7-B10043D65B7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22DFE64-0175-60BE-0440-C02E09D8189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38316DD6-7DC4-17FB-3B6E-3050C44F1680}"/>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A70D850-6592-67CD-1BCD-45FD87CCDBA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BC598B2-93F0-2763-4771-93E96B1371F3}"/>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E54C37C4-9F55-2C7C-374D-1948EFCEF778}"/>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BB95DFCE-A9D8-BC17-DFE8-472DE3FA1DDC}"/>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5CF00E0-B802-C333-B136-A8E66F35E182}"/>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050" name="Picture 2">
            <a:extLst>
              <a:ext uri="{FF2B5EF4-FFF2-40B4-BE49-F238E27FC236}">
                <a16:creationId xmlns:a16="http://schemas.microsoft.com/office/drawing/2014/main" id="{419D73C3-BFA1-93A8-5EF4-4D9265CBD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765" y="2537087"/>
            <a:ext cx="3365537" cy="33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61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1532-DFD0-8480-47E8-D8763A127FA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629E96D-85BB-8B3B-F94F-423EE77BF0BF}"/>
              </a:ext>
            </a:extLst>
          </p:cNvPr>
          <p:cNvSpPr>
            <a:spLocks noGrp="1"/>
          </p:cNvSpPr>
          <p:nvPr>
            <p:ph type="title"/>
          </p:nvPr>
        </p:nvSpPr>
        <p:spPr>
          <a:xfrm>
            <a:off x="1238249" y="346075"/>
            <a:ext cx="10217156" cy="684000"/>
          </a:xfrm>
        </p:spPr>
        <p:txBody>
          <a:bodyPr/>
          <a:lstStyle/>
          <a:p>
            <a:r>
              <a:rPr lang="de-DE" sz="3600" dirty="0"/>
              <a:t>Red giant</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B3C00C44-E1C2-2131-11F5-A28082113908}"/>
                  </a:ext>
                </a:extLst>
              </p:cNvPr>
              <p:cNvSpPr txBox="1"/>
              <p:nvPr/>
            </p:nvSpPr>
            <p:spPr>
              <a:xfrm>
                <a:off x="1080593" y="2584435"/>
                <a:ext cx="5537490" cy="3071418"/>
              </a:xfrm>
              <a:prstGeom prst="rect">
                <a:avLst/>
              </a:prstGeom>
              <a:noFill/>
            </p:spPr>
            <p:txBody>
              <a:bodyPr wrap="square" rtlCol="0">
                <a:spAutoFit/>
              </a:bodyPr>
              <a:lstStyle/>
              <a:p>
                <a:pPr marL="285750" indent="-285750">
                  <a:buFont typeface="Arial" panose="020B0604020202020204" pitchFamily="34" charset="0"/>
                  <a:buChar char="•"/>
                </a:pPr>
                <a:r>
                  <a:rPr lang="en-US" sz="1900" dirty="0"/>
                  <a:t>Core </a:t>
                </a:r>
                <a:r>
                  <a:rPr lang="en-US" sz="1900" dirty="0" err="1"/>
                  <a:t>continues to contract</a:t>
                </a:r>
                <a:r>
                  <a:rPr lang="en-US" sz="1900" dirty="0"/>
                  <a:t>, </a:t>
                </a:r>
                <a:r>
                  <a:rPr lang="en-US" sz="1900" dirty="0" err="1"/>
                  <a:t>temperature is high enough </a:t>
                </a:r>
                <a:r>
                  <a:rPr lang="en-US" sz="1900" dirty="0"/>
                  <a:t>for </a:t>
                </a:r>
                <a:r>
                  <a:rPr lang="en-US" sz="1900" b="1" dirty="0" err="1"/>
                  <a:t>helium fusion</a:t>
                </a:r>
                <a:endParaRPr lang="en-US" sz="1900" b="1" dirty="0"/>
              </a:p>
              <a:p>
                <a:pPr marL="285750" indent="-285750">
                  <a:buFont typeface="Arial" panose="020B0604020202020204" pitchFamily="34" charset="0"/>
                  <a:buChar char="•"/>
                </a:pPr>
                <a:r>
                  <a:rPr lang="en-US" sz="1900" dirty="0"/>
                  <a:t>Radius and </a:t>
                </a:r>
                <a:r>
                  <a:rPr lang="en-US" sz="1900" dirty="0" err="1"/>
                  <a:t>luminosity increase </a:t>
                </a:r>
                <a:r>
                  <a:rPr lang="en-US" sz="1900" dirty="0"/>
                  <a:t>significantly</a:t>
                </a:r>
              </a:p>
              <a:p>
                <a:pPr marL="285750" indent="-285750">
                  <a:buFont typeface="Arial" panose="020B0604020202020204" pitchFamily="34" charset="0"/>
                  <a:buChar char="•"/>
                </a:pPr>
                <a:r>
                  <a:rPr lang="en-US" sz="1900" b="1" dirty="0" err="1"/>
                  <a:t>Carbon </a:t>
                </a:r>
                <a:r>
                  <a:rPr lang="en-US" sz="1900" dirty="0"/>
                  <a:t>and </a:t>
                </a:r>
                <a:r>
                  <a:rPr lang="en-US" sz="1900" b="1" dirty="0" err="1"/>
                  <a:t>oxygen </a:t>
                </a:r>
                <a:r>
                  <a:rPr lang="en-US" sz="1900" dirty="0"/>
                  <a:t>core</a:t>
                </a:r>
                <a:br>
                  <a:rPr lang="en-US" sz="1900" dirty="0"/>
                </a:br>
                <a:endParaRPr lang="en-US" sz="1900" dirty="0"/>
              </a:p>
              <a:p>
                <a:pPr marL="285750" indent="-285750">
                  <a:buFont typeface="Arial" panose="020B0604020202020204" pitchFamily="34" charset="0"/>
                  <a:buChar char="•"/>
                </a:pPr>
                <a:r>
                  <a:rPr lang="en-US" sz="1900" dirty="0"/>
                  <a:t>Luminosity </a:t>
                </a:r>
              </a:p>
              <a:p>
                <a:pPr marL="285750" indent="-285750">
                  <a:buFont typeface="Arial" panose="020B0604020202020204" pitchFamily="34" charset="0"/>
                  <a:buChar char="•"/>
                </a:pPr>
                <a:r>
                  <a:rPr lang="en-US" sz="1900" dirty="0"/>
                  <a:t>Radius</a:t>
                </a:r>
                <a:r>
                  <a:rPr lang="de-DE" sz="1900" dirty="0"/>
                  <a:t> (</a:t>
                </a:r>
                <a:r>
                  <a:rPr lang="de-DE" sz="1900" i="1" dirty="0"/>
                  <a:t>orbit of Venus</a:t>
                </a:r>
                <a:r>
                  <a:rPr lang="de-DE" sz="1900" dirty="0"/>
                  <a:t>)</a:t>
                </a:r>
                <a:endParaRPr lang="de-DE" sz="1900" b="1" dirty="0"/>
              </a:p>
              <a:p>
                <a:pPr marL="285750" indent="-285750">
                  <a:buFont typeface="Arial" panose="020B0604020202020204" pitchFamily="34" charset="0"/>
                  <a:buChar char="•"/>
                </a:pPr>
                <a:r>
                  <a:rPr lang="en-US" sz="1900" dirty="0"/>
                  <a:t>Temperature </a:t>
                </a:r>
              </a:p>
              <a:p>
                <a:pPr marL="285750" indent="-285750">
                  <a:buFont typeface="Arial" panose="020B0604020202020204" pitchFamily="34" charset="0"/>
                  <a:buChar char="•"/>
                </a:pPr>
                <a:r>
                  <a:rPr lang="en-US" sz="1900" dirty="0" err="1"/>
                  <a:t>Earth</a:t>
                </a:r>
                <a:r>
                  <a:rPr lang="en-US" sz="1900" dirty="0"/>
                  <a:t>: </a:t>
                </a:r>
                <a:r>
                  <a:rPr lang="en-US" sz="1900" dirty="0" err="1"/>
                  <a:t>Earth's crust becomes a lava ocean</a:t>
                </a:r>
                <a:r>
                  <a:rPr lang="en-US" sz="1900" dirty="0"/>
                  <a:t>, red </a:t>
                </a:r>
                <a:r>
                  <a:rPr lang="en-US" sz="1900" dirty="0" err="1"/>
                  <a:t>sun occupies most of </a:t>
                </a:r>
                <a:r>
                  <a:rPr lang="en-US" sz="1900" dirty="0"/>
                  <a:t>the </a:t>
                </a:r>
                <a:r>
                  <a:rPr lang="en-US" sz="1900" dirty="0" err="1"/>
                  <a:t>sky</a:t>
                </a:r>
                <a:endParaRPr lang="en-US" sz="1900" dirty="0"/>
              </a:p>
            </p:txBody>
          </p:sp>
        </mc:Choice>
        <mc:Fallback xmlns="" xmlns:a16="http://schemas.microsoft.com/office/drawing/2014/main" xmlns:p14="http://schemas.microsoft.com/office/powerpoint/2010/main">
          <p:sp>
            <p:nvSpPr>
              <p:cNvPr id="4" name="Textfeld 3">
                <a:extLst>
                  <a:ext uri="{FF2B5EF4-FFF2-40B4-BE49-F238E27FC236}">
                    <a16:creationId xmlns:a16="http://schemas.microsoft.com/office/drawing/2014/main" id="{B3C00C44-E1C2-2131-11F5-A28082113908}"/>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29817B92-2C84-AE5E-C6F0-09C78B20D45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4DAC1AD6-4B91-93B1-A47D-411012828508}"/>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58531749-EB1C-CD82-7866-F171F75BFF4F}"/>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38A3A13A-4E29-6AA2-740B-0704AFDF743E}"/>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BFC80C22-1293-98DF-09C5-CAABDB395CF1}"/>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1860A27-1C36-0E38-8C59-210E9AA4364B}"/>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BD141B97-5234-4D6C-12E3-D6322D90B542}"/>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B743653-1E74-10D4-2BC8-62A0B60F5FB3}"/>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0243BE74-A184-F64F-9FB3-FF22BB36B514}"/>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F1D091DB-2E4F-CD6B-B5EF-84E51D45B643}"/>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439C4EF1-DA87-D781-15A0-76DA906925CD}"/>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051A83A7-29AB-81F4-465D-C9B5507E93A6}"/>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0C6B903F-941F-7C43-7BBD-2316AE9A955D}"/>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2ED0AB5-D68E-9EF3-903D-A46692EB5FB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E069CD13-126B-6AC9-622A-9BEF2C9551D0}"/>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5E73462E-F3F1-9B52-F511-CD0255AEE42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11" name="Grafik 10">
            <a:extLst>
              <a:ext uri="{FF2B5EF4-FFF2-40B4-BE49-F238E27FC236}">
                <a16:creationId xmlns:a16="http://schemas.microsoft.com/office/drawing/2014/main" id="{E06D620E-B8ED-333A-6103-B0706A10DC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5005" y="2713470"/>
            <a:ext cx="5495009" cy="2576044"/>
          </a:xfrm>
          <a:prstGeom prst="rect">
            <a:avLst/>
          </a:prstGeom>
        </p:spPr>
      </p:pic>
    </p:spTree>
    <p:extLst>
      <p:ext uri="{BB962C8B-B14F-4D97-AF65-F5344CB8AC3E}">
        <p14:creationId xmlns:p14="http://schemas.microsoft.com/office/powerpoint/2010/main" val="1654690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5785-DEBA-AC1B-5B81-55CC7EB53EB0}"/>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F0BDC674-079B-E927-646F-B681379E7C65}"/>
              </a:ext>
            </a:extLst>
          </p:cNvPr>
          <p:cNvSpPr>
            <a:spLocks noGrp="1"/>
          </p:cNvSpPr>
          <p:nvPr>
            <p:ph type="title"/>
          </p:nvPr>
        </p:nvSpPr>
        <p:spPr>
          <a:xfrm>
            <a:off x="1238249" y="346075"/>
            <a:ext cx="10217156" cy="684000"/>
          </a:xfrm>
        </p:spPr>
        <p:txBody>
          <a:bodyPr/>
          <a:lstStyle/>
          <a:p>
            <a:r>
              <a:rPr lang="de-DE" sz="3600" dirty="0"/>
              <a:t>Red giant</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FD3EB0E-E3B8-8EBD-506D-9F5E9AB0AC25}"/>
                  </a:ext>
                </a:extLst>
              </p:cNvPr>
              <p:cNvSpPr txBox="1"/>
              <p:nvPr/>
            </p:nvSpPr>
            <p:spPr>
              <a:xfrm>
                <a:off x="1080593" y="2584435"/>
                <a:ext cx="5537490" cy="3071418"/>
              </a:xfrm>
              <a:prstGeom prst="rect">
                <a:avLst/>
              </a:prstGeom>
              <a:noFill/>
            </p:spPr>
            <p:txBody>
              <a:bodyPr wrap="square" rtlCol="0">
                <a:spAutoFit/>
              </a:bodyPr>
              <a:lstStyle/>
              <a:p>
                <a:pPr marL="285750" indent="-285750">
                  <a:buFont typeface="Arial" panose="020B0604020202020204" pitchFamily="34" charset="0"/>
                  <a:buChar char="•"/>
                </a:pPr>
                <a:r>
                  <a:rPr lang="en-US" sz="1900" dirty="0"/>
                  <a:t>Core </a:t>
                </a:r>
                <a:r>
                  <a:rPr lang="en-US" sz="1900" dirty="0" err="1"/>
                  <a:t>continues to contract</a:t>
                </a:r>
                <a:r>
                  <a:rPr lang="en-US" sz="1900" dirty="0"/>
                  <a:t>, </a:t>
                </a:r>
                <a:r>
                  <a:rPr lang="en-US" sz="1900" dirty="0" err="1"/>
                  <a:t>temperature is high enough </a:t>
                </a:r>
                <a:r>
                  <a:rPr lang="en-US" sz="1900" dirty="0"/>
                  <a:t>for </a:t>
                </a:r>
                <a:r>
                  <a:rPr lang="en-US" sz="1900" b="1" dirty="0" err="1"/>
                  <a:t>helium fusion</a:t>
                </a:r>
                <a:endParaRPr lang="en-US" sz="1900" b="1" dirty="0"/>
              </a:p>
              <a:p>
                <a:pPr marL="285750" indent="-285750">
                  <a:buFont typeface="Arial" panose="020B0604020202020204" pitchFamily="34" charset="0"/>
                  <a:buChar char="•"/>
                </a:pPr>
                <a:r>
                  <a:rPr lang="en-US" sz="1900" dirty="0"/>
                  <a:t>Radius and </a:t>
                </a:r>
                <a:r>
                  <a:rPr lang="en-US" sz="1900" dirty="0" err="1"/>
                  <a:t>luminosity increase </a:t>
                </a:r>
                <a:r>
                  <a:rPr lang="en-US" sz="1900" dirty="0"/>
                  <a:t>significantly</a:t>
                </a:r>
              </a:p>
              <a:p>
                <a:pPr marL="285750" indent="-285750">
                  <a:buFont typeface="Arial" panose="020B0604020202020204" pitchFamily="34" charset="0"/>
                  <a:buChar char="•"/>
                </a:pPr>
                <a:r>
                  <a:rPr lang="en-US" sz="1900" b="1" dirty="0" err="1"/>
                  <a:t>Carbon </a:t>
                </a:r>
                <a:r>
                  <a:rPr lang="en-US" sz="1900" dirty="0"/>
                  <a:t>and </a:t>
                </a:r>
                <a:r>
                  <a:rPr lang="en-US" sz="1900" b="1" dirty="0" err="1"/>
                  <a:t>oxygen </a:t>
                </a:r>
                <a:r>
                  <a:rPr lang="en-US" sz="1900" dirty="0"/>
                  <a:t>core</a:t>
                </a:r>
                <a:br>
                  <a:rPr lang="en-US" sz="1900" dirty="0"/>
                </a:br>
                <a:endParaRPr lang="en-US" sz="1900" dirty="0"/>
              </a:p>
              <a:p>
                <a:pPr marL="285750" indent="-285750">
                  <a:buFont typeface="Arial" panose="020B0604020202020204" pitchFamily="34" charset="0"/>
                  <a:buChar char="•"/>
                </a:pPr>
                <a:r>
                  <a:rPr lang="en-US" sz="1900" dirty="0"/>
                  <a:t>Luminosity </a:t>
                </a:r>
              </a:p>
              <a:p>
                <a:pPr marL="285750" indent="-285750">
                  <a:buFont typeface="Arial" panose="020B0604020202020204" pitchFamily="34" charset="0"/>
                  <a:buChar char="•"/>
                </a:pPr>
                <a:r>
                  <a:rPr lang="en-US" sz="1900" dirty="0"/>
                  <a:t>Radius</a:t>
                </a:r>
                <a:r>
                  <a:rPr lang="de-DE" sz="1900" dirty="0"/>
                  <a:t> (</a:t>
                </a:r>
                <a:r>
                  <a:rPr lang="de-DE" sz="1900" i="1" dirty="0"/>
                  <a:t>orbit of Venus</a:t>
                </a:r>
                <a:r>
                  <a:rPr lang="de-DE" sz="1900" dirty="0"/>
                  <a:t>)</a:t>
                </a:r>
                <a:endParaRPr lang="de-DE" sz="1900" b="1" dirty="0"/>
              </a:p>
              <a:p>
                <a:pPr marL="285750" indent="-285750">
                  <a:buFont typeface="Arial" panose="020B0604020202020204" pitchFamily="34" charset="0"/>
                  <a:buChar char="•"/>
                </a:pPr>
                <a:r>
                  <a:rPr lang="en-US" sz="1900" dirty="0"/>
                  <a:t>Temperature </a:t>
                </a:r>
              </a:p>
              <a:p>
                <a:pPr marL="285750" indent="-285750">
                  <a:buFont typeface="Arial" panose="020B0604020202020204" pitchFamily="34" charset="0"/>
                  <a:buChar char="•"/>
                </a:pPr>
                <a:r>
                  <a:rPr lang="en-US" sz="1900" dirty="0" err="1"/>
                  <a:t>Earth</a:t>
                </a:r>
                <a:r>
                  <a:rPr lang="en-US" sz="1900" dirty="0"/>
                  <a:t>: </a:t>
                </a:r>
                <a:r>
                  <a:rPr lang="en-US" sz="1900" dirty="0" err="1"/>
                  <a:t>Earth's crust becomes a lava ocean</a:t>
                </a:r>
                <a:r>
                  <a:rPr lang="en-US" sz="1900" dirty="0"/>
                  <a:t>, red </a:t>
                </a:r>
                <a:r>
                  <a:rPr lang="en-US" sz="1900" dirty="0" err="1"/>
                  <a:t>sun occupies most of </a:t>
                </a:r>
                <a:r>
                  <a:rPr lang="en-US" sz="1900" dirty="0"/>
                  <a:t>the </a:t>
                </a:r>
                <a:r>
                  <a:rPr lang="en-US" sz="1900" dirty="0" err="1"/>
                  <a:t>sky</a:t>
                </a:r>
                <a:endParaRPr lang="en-US" sz="1900" dirty="0"/>
              </a:p>
            </p:txBody>
          </p:sp>
        </mc:Choice>
        <mc:Fallback xmlns="" xmlns:a16="http://schemas.microsoft.com/office/drawing/2014/main" xmlns:p14="http://schemas.microsoft.com/office/powerpoint/2010/main">
          <p:sp>
            <p:nvSpPr>
              <p:cNvPr id="4" name="Textfeld 3">
                <a:extLst>
                  <a:ext uri="{FF2B5EF4-FFF2-40B4-BE49-F238E27FC236}">
                    <a16:creationId xmlns:a16="http://schemas.microsoft.com/office/drawing/2014/main" id="{DFD3EB0E-E3B8-8EBD-506D-9F5E9AB0AC25}"/>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C478B541-AB3E-37BF-DE9C-D5B08A559A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A35E62C-5D31-8DC5-F179-090724413991}"/>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9E6940D3-37FB-D504-5E5E-A30DB0F3E4B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899AB5CE-36A2-56DD-BCAA-81DF8DA29BB8}"/>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92208112-C37C-36D5-9CD3-2245E25FB218}"/>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7BC0B0A5-E602-8CF7-58DD-D8FBC6AEABCA}"/>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372AAC18-AC58-5CFA-2D6A-B79DE9946317}"/>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25D220A2-9476-563B-51FE-B877FF93552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557B1BE6-5A76-C8E3-4EA8-B9160FD4F541}"/>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E9BA3A9-3ADF-FE7B-513F-5BF49D27E9DE}"/>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7BBD639-E4A8-D5CB-E244-731A45578FBA}"/>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4C69D15A-DBC2-BC7F-9F9B-BC96E93EA68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C7B15E00-D28C-74E2-5072-BDB814F77EB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9CC81BF-BAF5-2824-10A9-F7C7512FBEAE}"/>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9F1C25F4-BD07-B559-D887-8BC10E21BC09}"/>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85E7D282-75D1-0642-56A3-058AF3037A5D}"/>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8194" name="Picture 2" descr="Andromedagalaxie - Astronomie, Mond, Sterne, Andromedagalaxie und ...">
            <a:extLst>
              <a:ext uri="{FF2B5EF4-FFF2-40B4-BE49-F238E27FC236}">
                <a16:creationId xmlns:a16="http://schemas.microsoft.com/office/drawing/2014/main" id="{3B6F8DBC-6C98-678D-E3EA-5FB7759FA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763" y="2584435"/>
            <a:ext cx="3260274" cy="326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67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DED0-0833-1609-A769-A10C6DAA70AE}"/>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BCD34D68-DB9D-C395-44C4-2DF449353F95}"/>
              </a:ext>
            </a:extLst>
          </p:cNvPr>
          <p:cNvSpPr>
            <a:spLocks noGrp="1"/>
          </p:cNvSpPr>
          <p:nvPr>
            <p:ph type="title"/>
          </p:nvPr>
        </p:nvSpPr>
        <p:spPr>
          <a:xfrm>
            <a:off x="1238249" y="346075"/>
            <a:ext cx="10217156" cy="684000"/>
          </a:xfrm>
        </p:spPr>
        <p:txBody>
          <a:bodyPr/>
          <a:lstStyle/>
          <a:p>
            <a:r>
              <a:rPr lang="de-DE" sz="3600" dirty="0"/>
              <a:t>Planetary nebula</a:t>
            </a:r>
            <a:endParaRPr lang="de-DE" sz="3000" noProof="0" dirty="0"/>
          </a:p>
        </p:txBody>
      </p:sp>
      <p:sp>
        <p:nvSpPr>
          <p:cNvPr id="4" name="Textfeld 3">
            <a:extLst>
              <a:ext uri="{FF2B5EF4-FFF2-40B4-BE49-F238E27FC236}">
                <a16:creationId xmlns:a16="http://schemas.microsoft.com/office/drawing/2014/main" id="{CAFA33F6-C8DB-FACC-8983-1EFA90299C0D}"/>
              </a:ext>
            </a:extLst>
          </p:cNvPr>
          <p:cNvSpPr txBox="1"/>
          <p:nvPr/>
        </p:nvSpPr>
        <p:spPr>
          <a:xfrm>
            <a:off x="1080593" y="2584435"/>
            <a:ext cx="5537490" cy="2431435"/>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Sun goes through unstable </a:t>
            </a:r>
            <a:r>
              <a:rPr lang="en-US" sz="1900" dirty="0"/>
              <a:t>phase during </a:t>
            </a:r>
            <a:r>
              <a:rPr lang="en-US" sz="1900" dirty="0" err="1"/>
              <a:t>helium burning, in </a:t>
            </a:r>
            <a:r>
              <a:rPr lang="en-US" sz="1900" dirty="0"/>
              <a:t>which radius, </a:t>
            </a:r>
            <a:r>
              <a:rPr lang="en-US" sz="1900" dirty="0" err="1"/>
              <a:t>temperature </a:t>
            </a:r>
            <a:r>
              <a:rPr lang="en-US" sz="1900" dirty="0"/>
              <a:t>&amp; </a:t>
            </a:r>
            <a:r>
              <a:rPr lang="en-US" sz="1900" dirty="0" err="1"/>
              <a:t>luminosity fluctuate extremely</a:t>
            </a:r>
            <a:endParaRPr lang="en-US" sz="1900" dirty="0"/>
          </a:p>
          <a:p>
            <a:pPr marL="285750" indent="-285750">
              <a:buFont typeface="Arial" panose="020B0604020202020204" pitchFamily="34" charset="0"/>
              <a:buChar char="•"/>
            </a:pPr>
            <a:r>
              <a:rPr lang="en-US" sz="1900" dirty="0"/>
              <a:t>At the end of the </a:t>
            </a:r>
            <a:r>
              <a:rPr lang="en-US" sz="1900" dirty="0" err="1"/>
              <a:t>unstable </a:t>
            </a:r>
            <a:r>
              <a:rPr lang="en-US" sz="1900" dirty="0"/>
              <a:t>phase, the star ejects its </a:t>
            </a:r>
            <a:r>
              <a:rPr lang="en-US" sz="1900" dirty="0" err="1"/>
              <a:t>shell</a:t>
            </a:r>
          </a:p>
          <a:p>
            <a:pPr marL="285750" indent="-285750">
              <a:buFont typeface="Arial" panose="020B0604020202020204" pitchFamily="34" charset="0"/>
              <a:buChar char="•"/>
            </a:pPr>
            <a:r>
              <a:rPr lang="en-US" sz="1900" dirty="0"/>
              <a:t>The </a:t>
            </a:r>
            <a:r>
              <a:rPr lang="en-US" sz="1900" dirty="0" err="1"/>
              <a:t>inner </a:t>
            </a:r>
            <a:r>
              <a:rPr lang="en-US" sz="1900" dirty="0"/>
              <a:t>core </a:t>
            </a:r>
            <a:r>
              <a:rPr lang="en-US" sz="1900" dirty="0" err="1"/>
              <a:t>of carbon </a:t>
            </a:r>
            <a:r>
              <a:rPr lang="en-US" sz="1900" dirty="0"/>
              <a:t>and </a:t>
            </a:r>
            <a:r>
              <a:rPr lang="en-US" sz="1900" dirty="0" err="1"/>
              <a:t>oxygen is released</a:t>
            </a:r>
            <a:endParaRPr lang="en-US" sz="1900" dirty="0"/>
          </a:p>
        </p:txBody>
      </p:sp>
      <p:cxnSp>
        <p:nvCxnSpPr>
          <p:cNvPr id="7" name="Gerade Verbindung mit Pfeil 6">
            <a:extLst>
              <a:ext uri="{FF2B5EF4-FFF2-40B4-BE49-F238E27FC236}">
                <a16:creationId xmlns:a16="http://schemas.microsoft.com/office/drawing/2014/main" id="{0D459D64-E4C9-1452-A8BA-A0AFC9E8D9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1B6AAB0-338B-0B84-03C6-F50E8983FB7E}"/>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0CCCDA2F-F1E6-12A4-BC72-175B167E1C3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02B2721-04CE-5561-8216-1C0EAF42D667}"/>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7183607D-8D47-C5DB-B7C3-8D5FCAF94AAE}"/>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43C789A3-1A0F-455B-22C7-5519BB597FCE}"/>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441ED47-9B37-DAB1-0456-12FE22BCD5F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03729BE-61BA-B0C8-DADC-2DE32272C950}"/>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DC9B84B2-EEDC-75E2-97EC-889AFD63F387}"/>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D48A930D-35D2-0CB5-57EF-FDCE274702B6}"/>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A82532A8-CD01-377E-D891-B36DD54AFF62}"/>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D23546E-FA23-681D-6427-836A5F0C675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64FF535-94D2-ED36-1A51-58785BE606DF}"/>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42B2A01E-A6AD-30DA-2BEB-C696421F695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89BC8FA6-F4F3-5269-C05D-BC640D99C51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A8BAEF30-0D3C-11E6-15B4-345D94041A77}"/>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1D546AF8-1AE3-8322-C2E6-23927FB8858D}"/>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F179B06D-13C4-87F5-86E2-7BDA00DBADC0}"/>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28165997-75D1-BDFD-42E2-4470BE43E03B}"/>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22" name="Grafik 21">
            <a:extLst>
              <a:ext uri="{FF2B5EF4-FFF2-40B4-BE49-F238E27FC236}">
                <a16:creationId xmlns:a16="http://schemas.microsoft.com/office/drawing/2014/main" id="{57104673-D3F8-EEC9-AEBA-28A7E8691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392144" y="2136104"/>
            <a:ext cx="3434817" cy="4003709"/>
          </a:xfrm>
          <a:prstGeom prst="rect">
            <a:avLst/>
          </a:prstGeom>
        </p:spPr>
      </p:pic>
    </p:spTree>
    <p:extLst>
      <p:ext uri="{BB962C8B-B14F-4D97-AF65-F5344CB8AC3E}">
        <p14:creationId xmlns:p14="http://schemas.microsoft.com/office/powerpoint/2010/main" val="4188245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Planetary nebula</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3170099"/>
          </a:xfrm>
          <a:prstGeom prst="rect">
            <a:avLst/>
          </a:prstGeom>
          <a:noFill/>
        </p:spPr>
        <p:txBody>
          <a:bodyPr wrap="square" rtlCol="0">
            <a:spAutoFit/>
          </a:bodyPr>
          <a:lstStyle/>
          <a:p>
            <a:pPr algn="ctr"/>
            <a:r>
              <a:rPr lang="en-US" sz="2000" i="1" dirty="0"/>
              <a:t>[13] The </a:t>
            </a:r>
            <a:r>
              <a:rPr lang="en-US" sz="2000" i="1" dirty="0" err="1"/>
              <a:t>planetary </a:t>
            </a:r>
            <a:r>
              <a:rPr lang="en-US" sz="2000" i="1" dirty="0"/>
              <a:t>nebula NGC 6302, also known as the Butterfly Nebula, is located in our Milky Way, about 3800 </a:t>
            </a:r>
            <a:r>
              <a:rPr lang="en-US" sz="2000" i="1" dirty="0" err="1"/>
              <a:t>Lj </a:t>
            </a:r>
            <a:r>
              <a:rPr lang="en-US" sz="2000" i="1" dirty="0"/>
              <a:t>away. At its </a:t>
            </a:r>
            <a:r>
              <a:rPr lang="en-US" sz="2000" i="1" dirty="0" err="1"/>
              <a:t>center is </a:t>
            </a:r>
            <a:r>
              <a:rPr lang="en-US" sz="2000" i="1" dirty="0"/>
              <a:t>a dying star that had five times the mass of the sun. It has </a:t>
            </a:r>
            <a:r>
              <a:rPr lang="en-US" sz="2000" i="1" dirty="0" err="1"/>
              <a:t>shed </a:t>
            </a:r>
            <a:r>
              <a:rPr lang="en-US" sz="2000" i="1" dirty="0"/>
              <a:t>its </a:t>
            </a:r>
            <a:r>
              <a:rPr lang="en-US" sz="2000" i="1" dirty="0" err="1"/>
              <a:t>gaseous envelope </a:t>
            </a:r>
            <a:r>
              <a:rPr lang="en-US" sz="2000" i="1" dirty="0"/>
              <a:t>and is now releasing a stream of UV radiation that makes the ejected matter visible.</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1987550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38A4-1B18-E70D-1033-6929441E35F8}"/>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327DE0A-F1FB-C849-DB1D-1510246EE831}"/>
              </a:ext>
            </a:extLst>
          </p:cNvPr>
          <p:cNvSpPr>
            <a:spLocks noGrp="1"/>
          </p:cNvSpPr>
          <p:nvPr>
            <p:ph type="title"/>
          </p:nvPr>
        </p:nvSpPr>
        <p:spPr>
          <a:xfrm>
            <a:off x="1238249" y="346075"/>
            <a:ext cx="10217156" cy="684000"/>
          </a:xfrm>
        </p:spPr>
        <p:txBody>
          <a:bodyPr/>
          <a:lstStyle/>
          <a:p>
            <a:r>
              <a:rPr lang="de-DE" sz="3600" dirty="0"/>
              <a:t>White dwarf</a:t>
            </a:r>
            <a:endParaRPr lang="de-DE" sz="3000" noProof="0" dirty="0"/>
          </a:p>
        </p:txBody>
      </p:sp>
      <p:sp>
        <p:nvSpPr>
          <p:cNvPr id="4" name="Textfeld 3">
            <a:extLst>
              <a:ext uri="{FF2B5EF4-FFF2-40B4-BE49-F238E27FC236}">
                <a16:creationId xmlns:a16="http://schemas.microsoft.com/office/drawing/2014/main" id="{1129FE8C-6EC3-2634-6A8A-3BCBA733380D}"/>
              </a:ext>
            </a:extLst>
          </p:cNvPr>
          <p:cNvSpPr txBox="1"/>
          <p:nvPr/>
        </p:nvSpPr>
        <p:spPr>
          <a:xfrm>
            <a:off x="1080593" y="2412423"/>
            <a:ext cx="5015407" cy="3600986"/>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Exposed </a:t>
            </a:r>
            <a:r>
              <a:rPr lang="en-US" sz="1900" dirty="0"/>
              <a:t>nucleus </a:t>
            </a:r>
            <a:r>
              <a:rPr lang="en-US" sz="1900" dirty="0" err="1"/>
              <a:t>forms a </a:t>
            </a:r>
            <a:r>
              <a:rPr lang="en-US" sz="1900" b="1" dirty="0" err="1"/>
              <a:t>white dwarf</a:t>
            </a:r>
            <a:endParaRPr lang="en-US" sz="1900" b="1" dirty="0"/>
          </a:p>
          <a:p>
            <a:pPr marL="285750" indent="-285750">
              <a:buFont typeface="Arial" panose="020B0604020202020204" pitchFamily="34" charset="0"/>
              <a:buChar char="•"/>
            </a:pPr>
            <a:r>
              <a:rPr lang="en-US" sz="1900" b="1" dirty="0" err="1"/>
              <a:t>No </a:t>
            </a:r>
            <a:r>
              <a:rPr lang="en-US" sz="1900" dirty="0" err="1"/>
              <a:t>more </a:t>
            </a:r>
            <a:r>
              <a:rPr lang="en-US" sz="1900" b="1" dirty="0" err="1"/>
              <a:t>nuclear fusion </a:t>
            </a:r>
            <a:r>
              <a:rPr lang="en-US" sz="1900" dirty="0"/>
              <a:t>"</a:t>
            </a:r>
            <a:r>
              <a:rPr lang="en-US" sz="1900" dirty="0" err="1"/>
              <a:t>burnt-out star corpse</a:t>
            </a:r>
            <a:r>
              <a:rPr lang="en-US" sz="1900" dirty="0"/>
              <a:t>"</a:t>
            </a:r>
          </a:p>
          <a:p>
            <a:pPr marL="285750" indent="-285750">
              <a:buFont typeface="Arial" panose="020B0604020202020204" pitchFamily="34" charset="0"/>
              <a:buChar char="•"/>
            </a:pPr>
            <a:r>
              <a:rPr lang="en-US" sz="1900" dirty="0" err="1"/>
              <a:t>Extremely high mass density</a:t>
            </a:r>
            <a:r>
              <a:rPr lang="en-US" sz="1900" dirty="0"/>
              <a:t>, </a:t>
            </a:r>
            <a:r>
              <a:rPr lang="en-US" sz="1900" dirty="0" err="1"/>
              <a:t>remains </a:t>
            </a:r>
            <a:r>
              <a:rPr lang="en-US" sz="1900" dirty="0"/>
              <a:t>in </a:t>
            </a:r>
            <a:r>
              <a:rPr lang="en-US" sz="1900" dirty="0" err="1"/>
              <a:t>a stable state due to degeneration pressure</a:t>
            </a:r>
            <a:endParaRPr lang="en-US" sz="1900" dirty="0"/>
          </a:p>
          <a:p>
            <a:pPr marL="285750" indent="-285750">
              <a:buFont typeface="Arial" panose="020B0604020202020204" pitchFamily="34" charset="0"/>
              <a:buChar char="•"/>
            </a:pPr>
            <a:r>
              <a:rPr lang="en-US" sz="1900" dirty="0" err="1"/>
              <a:t>About </a:t>
            </a:r>
            <a:r>
              <a:rPr lang="en-US" sz="1900" dirty="0"/>
              <a:t>0.5 to 1 times the mass of </a:t>
            </a:r>
            <a:r>
              <a:rPr lang="en-US" sz="1900" dirty="0" err="1"/>
              <a:t>today's sun </a:t>
            </a:r>
            <a:r>
              <a:rPr lang="en-US" sz="1900" dirty="0"/>
              <a:t>and the radius of the </a:t>
            </a:r>
            <a:r>
              <a:rPr lang="en-US" sz="1900" dirty="0" err="1"/>
              <a:t>Earth</a:t>
            </a:r>
            <a:endParaRPr lang="en-US" sz="1900" dirty="0"/>
          </a:p>
          <a:p>
            <a:pPr marL="285750" indent="-285750">
              <a:buFont typeface="Arial" panose="020B0604020202020204" pitchFamily="34" charset="0"/>
              <a:buChar char="•"/>
            </a:pPr>
            <a:r>
              <a:rPr lang="en-US" sz="1900" dirty="0" err="1"/>
              <a:t>No energy source</a:t>
            </a:r>
            <a:r>
              <a:rPr lang="en-US" sz="1900" dirty="0"/>
              <a:t>, </a:t>
            </a:r>
            <a:r>
              <a:rPr lang="en-US" sz="1900" dirty="0" err="1"/>
              <a:t>slowly goes out </a:t>
            </a:r>
            <a:r>
              <a:rPr lang="en-US" sz="1900" dirty="0"/>
              <a:t>and </a:t>
            </a:r>
            <a:r>
              <a:rPr lang="en-US" sz="1900" dirty="0" err="1"/>
              <a:t>becomes a </a:t>
            </a:r>
            <a:r>
              <a:rPr lang="en-US" sz="1900" b="1" dirty="0" err="1"/>
              <a:t>black dwarf</a:t>
            </a:r>
            <a:endParaRPr lang="en-US" sz="1900" b="1" dirty="0"/>
          </a:p>
        </p:txBody>
      </p:sp>
      <p:cxnSp>
        <p:nvCxnSpPr>
          <p:cNvPr id="7" name="Gerade Verbindung mit Pfeil 6">
            <a:extLst>
              <a:ext uri="{FF2B5EF4-FFF2-40B4-BE49-F238E27FC236}">
                <a16:creationId xmlns:a16="http://schemas.microsoft.com/office/drawing/2014/main" id="{8EBBC37F-9AF6-837B-7D79-35C916B5129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E8EFA1A-735D-95F9-3E04-100BB4AF7553}"/>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48DF8275-93BB-0E62-3622-78BB02E4183E}"/>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14F04C7-CE69-387B-3634-71F5C647776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00445A6-D28B-E38E-53A6-67BDE788779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7AC14630-3AC9-69FA-0740-8FE435BF0175}"/>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C9A51EA-141E-C49E-79EF-1E5EE48A24D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CAB2592C-0772-DB49-80CD-3B694589AB9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71917D71-F006-01B5-6C91-84D3214289C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800DD4D5-9C84-75FF-775D-2FD948A50F49}"/>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CA3D2DE4-9B30-9784-29FA-5C9D045EC3B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17A5442-874B-5B32-42B4-A50AEB445DD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511AA800-492C-47B1-33BA-8B9669211899}"/>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A4BD46CC-1E5E-74B9-2F5B-1769907B79B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BE051616-5A02-F8BE-006E-6F5A3CC6F57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E1E09C23-4402-97DA-BB19-B1BE31DFFCC9}"/>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D02A207D-211D-6DC8-0953-275F53C2DB5C}"/>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FE23C344-FD33-29BD-D5C6-23EDE711BF8C}"/>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11266" name="Picture 2" descr="undefined">
            <a:extLst>
              <a:ext uri="{FF2B5EF4-FFF2-40B4-BE49-F238E27FC236}">
                <a16:creationId xmlns:a16="http://schemas.microsoft.com/office/drawing/2014/main" id="{3CE1E762-450B-3594-1033-9FE2571E67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77751" y="2419906"/>
            <a:ext cx="3095535" cy="28581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a:extLst>
              <a:ext uri="{FF2B5EF4-FFF2-40B4-BE49-F238E27FC236}">
                <a16:creationId xmlns:a16="http://schemas.microsoft.com/office/drawing/2014/main" id="{2B6C9C3E-5909-EF8B-23A2-0146728680D8}"/>
              </a:ext>
            </a:extLst>
          </p:cNvPr>
          <p:cNvSpPr txBox="1"/>
          <p:nvPr/>
        </p:nvSpPr>
        <p:spPr>
          <a:xfrm>
            <a:off x="6590609" y="5320946"/>
            <a:ext cx="4981647" cy="1015663"/>
          </a:xfrm>
          <a:prstGeom prst="rect">
            <a:avLst/>
          </a:prstGeom>
          <a:noFill/>
        </p:spPr>
        <p:txBody>
          <a:bodyPr wrap="square" rtlCol="0">
            <a:spAutoFit/>
          </a:bodyPr>
          <a:lstStyle/>
          <a:p>
            <a:pPr algn="ctr"/>
            <a:r>
              <a:rPr lang="en-US" sz="1200" i="1" dirty="0"/>
              <a:t>[14] </a:t>
            </a:r>
            <a:r>
              <a:rPr lang="en-US" sz="1200" i="1" dirty="0" err="1"/>
              <a:t>Double star system </a:t>
            </a:r>
            <a:r>
              <a:rPr lang="en-US" sz="1200" i="1" dirty="0"/>
              <a:t>Sirius A and Sirius B. Sirius B </a:t>
            </a:r>
            <a:r>
              <a:rPr lang="en-US" sz="1200" i="1" dirty="0" err="1"/>
              <a:t>is a white </a:t>
            </a:r>
            <a:r>
              <a:rPr lang="en-US" sz="1200" i="1" dirty="0"/>
              <a:t>dwarfGas </a:t>
            </a:r>
            <a:r>
              <a:rPr lang="en-US" sz="1200" i="1" dirty="0" err="1"/>
              <a:t>ejected from the protostar </a:t>
            </a:r>
            <a:r>
              <a:rPr lang="en-US" sz="1200" i="1" dirty="0"/>
              <a:t>that </a:t>
            </a:r>
            <a:r>
              <a:rPr lang="en-US" sz="1200" i="1" dirty="0" err="1"/>
              <a:t>encounters dust clouds</a:t>
            </a:r>
            <a:r>
              <a:rPr lang="en-US" sz="1200" i="1" dirty="0"/>
              <a:t>. </a:t>
            </a:r>
            <a:r>
              <a:rPr lang="en-US" sz="1200" i="1" dirty="0" err="1"/>
              <a:t>Two </a:t>
            </a:r>
            <a:r>
              <a:rPr lang="en-US" sz="1200" i="1" dirty="0"/>
              <a:t>jets are </a:t>
            </a:r>
            <a:r>
              <a:rPr lang="en-US" sz="1200" i="1" dirty="0" err="1"/>
              <a:t>visible moving </a:t>
            </a:r>
            <a:r>
              <a:rPr lang="en-US" sz="1200" i="1" dirty="0"/>
              <a:t>diametrically </a:t>
            </a:r>
            <a:r>
              <a:rPr lang="en-US" sz="1200" i="1" dirty="0" err="1"/>
              <a:t>away from the protostar in the center</a:t>
            </a:r>
            <a:r>
              <a:rPr lang="en-US" sz="1200" i="1" dirty="0"/>
              <a:t>.</a:t>
            </a:r>
            <a:br>
              <a:rPr lang="de-DE" sz="1200" i="1" dirty="0"/>
            </a:br>
            <a:r>
              <a:rPr lang="de-DE" sz="1200" i="1" dirty="0"/>
              <a:t>Hubble/ESA</a:t>
            </a:r>
          </a:p>
        </p:txBody>
      </p:sp>
      <p:sp>
        <p:nvSpPr>
          <p:cNvPr id="24" name="Ellipse 23">
            <a:extLst>
              <a:ext uri="{FF2B5EF4-FFF2-40B4-BE49-F238E27FC236}">
                <a16:creationId xmlns:a16="http://schemas.microsoft.com/office/drawing/2014/main" id="{1C3E246F-62A9-A6BA-FF93-A40135BA2033}"/>
              </a:ext>
            </a:extLst>
          </p:cNvPr>
          <p:cNvSpPr/>
          <p:nvPr/>
        </p:nvSpPr>
        <p:spPr>
          <a:xfrm>
            <a:off x="10376555" y="1285342"/>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5" name="Textfeld 24">
            <a:extLst>
              <a:ext uri="{FF2B5EF4-FFF2-40B4-BE49-F238E27FC236}">
                <a16:creationId xmlns:a16="http://schemas.microsoft.com/office/drawing/2014/main" id="{E25D2038-7E6F-8368-7C28-670AD0AF0635}"/>
              </a:ext>
            </a:extLst>
          </p:cNvPr>
          <p:cNvSpPr txBox="1"/>
          <p:nvPr/>
        </p:nvSpPr>
        <p:spPr>
          <a:xfrm>
            <a:off x="9885929" y="1925296"/>
            <a:ext cx="1413252" cy="369332"/>
          </a:xfrm>
          <a:prstGeom prst="rect">
            <a:avLst/>
          </a:prstGeom>
          <a:noFill/>
        </p:spPr>
        <p:txBody>
          <a:bodyPr wrap="square" rtlCol="0">
            <a:spAutoFit/>
          </a:bodyPr>
          <a:lstStyle/>
          <a:p>
            <a:pPr algn="ctr"/>
            <a:r>
              <a:rPr lang="de-DE" sz="1800" b="1" dirty="0"/>
              <a:t>12,4 - 14</a:t>
            </a:r>
          </a:p>
        </p:txBody>
      </p:sp>
    </p:spTree>
    <p:extLst>
      <p:ext uri="{BB962C8B-B14F-4D97-AF65-F5344CB8AC3E}">
        <p14:creationId xmlns:p14="http://schemas.microsoft.com/office/powerpoint/2010/main" val="1665751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Development of stars</a:t>
            </a:r>
            <a:endParaRPr lang="de-DE"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Life phases of the stars</a:t>
            </a:r>
            <a:endParaRPr lang="de-DE" sz="1400" i="1" dirty="0"/>
          </a:p>
        </p:txBody>
      </p:sp>
    </p:spTree>
    <p:extLst>
      <p:ext uri="{BB962C8B-B14F-4D97-AF65-F5344CB8AC3E}">
        <p14:creationId xmlns:p14="http://schemas.microsoft.com/office/powerpoint/2010/main" val="3911487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Development of stars</a:t>
            </a:r>
            <a:endParaRPr lang="de-DE"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higher the </a:t>
            </a:r>
            <a:r>
              <a:rPr lang="en-US" sz="2400" dirty="0" err="1"/>
              <a:t>chemical </a:t>
            </a:r>
            <a:r>
              <a:rPr lang="en-US" sz="2400" dirty="0"/>
              <a:t>element, the higher the </a:t>
            </a:r>
            <a:r>
              <a:rPr lang="en-US" sz="2400" b="1" dirty="0" err="1"/>
              <a:t>Coulomb</a:t>
            </a:r>
            <a:r>
              <a:rPr lang="en-US" sz="2400" b="1" dirty="0"/>
              <a:t> barrier</a:t>
            </a:r>
          </a:p>
          <a:p>
            <a:pPr marL="285750" indent="-285750">
              <a:buFont typeface="Arial" panose="020B0604020202020204" pitchFamily="34" charset="0"/>
              <a:buChar char="•"/>
            </a:pPr>
            <a:r>
              <a:rPr lang="de-DE" sz="2400" dirty="0" err="1"/>
              <a:t>If the temperature </a:t>
            </a:r>
            <a:r>
              <a:rPr lang="de-DE" sz="2400" dirty="0"/>
              <a:t>and density </a:t>
            </a:r>
            <a:r>
              <a:rPr lang="de-DE" sz="2400" dirty="0" err="1"/>
              <a:t>are </a:t>
            </a:r>
            <a:r>
              <a:rPr lang="de-DE" sz="2400" dirty="0"/>
              <a:t>high </a:t>
            </a:r>
            <a:r>
              <a:rPr lang="de-DE" sz="2400" dirty="0" err="1"/>
              <a:t>enough</a:t>
            </a:r>
            <a:r>
              <a:rPr lang="de-DE" sz="2400" dirty="0"/>
              <a:t>, </a:t>
            </a:r>
            <a:r>
              <a:rPr lang="de-DE" sz="2400" dirty="0" err="1"/>
              <a:t>helium fusion becomes </a:t>
            </a:r>
            <a:r>
              <a:rPr lang="de-DE" sz="2400" dirty="0"/>
              <a:t>possible</a:t>
            </a:r>
          </a:p>
          <a:p>
            <a:pPr marL="285750" indent="-285750">
              <a:buFont typeface="Arial" panose="020B0604020202020204" pitchFamily="34" charset="0"/>
              <a:buChar char="•"/>
            </a:pPr>
            <a:r>
              <a:rPr lang="en-US" sz="2400" dirty="0"/>
              <a:t>Depending on the mass of the star, further elements can merge</a:t>
            </a:r>
          </a:p>
          <a:p>
            <a:pPr marL="285750" indent="-285750">
              <a:buFont typeface="Arial" panose="020B0604020202020204" pitchFamily="34" charset="0"/>
              <a:buChar char="•"/>
            </a:pPr>
            <a:r>
              <a:rPr lang="en-US" sz="2400" dirty="0"/>
              <a:t>The star goes through </a:t>
            </a:r>
            <a:r>
              <a:rPr lang="en-US" sz="2400" b="1" dirty="0"/>
              <a:t>phases of life </a:t>
            </a:r>
            <a:r>
              <a:rPr lang="en-US" sz="2400" dirty="0"/>
              <a:t>that are linked to the nuclear fusion processes</a:t>
            </a:r>
          </a:p>
        </p:txBody>
      </p:sp>
    </p:spTree>
    <p:extLst>
      <p:ext uri="{BB962C8B-B14F-4D97-AF65-F5344CB8AC3E}">
        <p14:creationId xmlns:p14="http://schemas.microsoft.com/office/powerpoint/2010/main" val="227854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2317640"/>
            <a:ext cx="5750293" cy="2119608"/>
            <a:chOff x="1398424" y="1360021"/>
            <a:chExt cx="3822162" cy="205911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Task</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154603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Open the</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Brainstorming Board</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00092" y="1866654"/>
            <a:ext cx="3124691" cy="3124691"/>
          </a:xfrm>
          <a:prstGeom prst="rect">
            <a:avLst/>
          </a:prstGeom>
        </p:spPr>
      </p:pic>
    </p:spTree>
    <p:extLst>
      <p:ext uri="{BB962C8B-B14F-4D97-AF65-F5344CB8AC3E}">
        <p14:creationId xmlns:p14="http://schemas.microsoft.com/office/powerpoint/2010/main" val="2455338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the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4243982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99996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the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Elements up to </a:t>
            </a:r>
            <a:r>
              <a:rPr lang="en-GB" sz="2400" b="1" dirty="0"/>
              <a:t>iron </a:t>
            </a:r>
            <a:r>
              <a:rPr lang="en-GB" sz="2400" dirty="0"/>
              <a:t>can be synthesized by nuclear fusion in stellar processes</a:t>
            </a:r>
          </a:p>
          <a:p>
            <a:pPr marL="285750" indent="-285750">
              <a:buFont typeface="Arial" panose="020B0604020202020204" pitchFamily="34" charset="0"/>
              <a:buChar char="•"/>
            </a:pPr>
            <a:r>
              <a:rPr lang="en-GB" sz="2400" dirty="0" err="1"/>
              <a:t>This results in </a:t>
            </a:r>
            <a:r>
              <a:rPr lang="en-GB" sz="2400" dirty="0"/>
              <a:t>an increased iron content</a:t>
            </a:r>
          </a:p>
        </p:txBody>
      </p:sp>
    </p:spTree>
    <p:extLst>
      <p:ext uri="{BB962C8B-B14F-4D97-AF65-F5344CB8AC3E}">
        <p14:creationId xmlns:p14="http://schemas.microsoft.com/office/powerpoint/2010/main" val="2388553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736595" y="945406"/>
            <a:ext cx="581025" cy="479499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fik 6" descr="Fragezeichen mit einfarbiger Füllung">
            <a:extLst>
              <a:ext uri="{FF2B5EF4-FFF2-40B4-BE49-F238E27FC236}">
                <a16:creationId xmlns:a16="http://schemas.microsoft.com/office/drawing/2014/main" id="{49F22F74-DCF2-032D-64F2-664B7C5CC8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3520" y="1998980"/>
            <a:ext cx="2860040" cy="2860040"/>
          </a:xfrm>
          <a:prstGeom prst="rect">
            <a:avLst/>
          </a:prstGeom>
        </p:spPr>
      </p:pic>
    </p:spTree>
    <p:extLst>
      <p:ext uri="{BB962C8B-B14F-4D97-AF65-F5344CB8AC3E}">
        <p14:creationId xmlns:p14="http://schemas.microsoft.com/office/powerpoint/2010/main" val="988452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59779" y="-88900"/>
            <a:ext cx="7100951" cy="7124700"/>
          </a:xfrm>
          <a:prstGeom prst="rect">
            <a:avLst/>
          </a:prstGeom>
        </p:spPr>
      </p:pic>
    </p:spTree>
    <p:extLst>
      <p:ext uri="{BB962C8B-B14F-4D97-AF65-F5344CB8AC3E}">
        <p14:creationId xmlns:p14="http://schemas.microsoft.com/office/powerpoint/2010/main" val="1672584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40625" y="-88900"/>
            <a:ext cx="8939260" cy="7124700"/>
          </a:xfrm>
          <a:prstGeom prst="rect">
            <a:avLst/>
          </a:prstGeom>
        </p:spPr>
      </p:pic>
    </p:spTree>
    <p:extLst>
      <p:ext uri="{BB962C8B-B14F-4D97-AF65-F5344CB8AC3E}">
        <p14:creationId xmlns:p14="http://schemas.microsoft.com/office/powerpoint/2010/main" val="980543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391129" y="-88900"/>
            <a:ext cx="7838251" cy="7124700"/>
          </a:xfrm>
          <a:prstGeom prst="rect">
            <a:avLst/>
          </a:prstGeom>
        </p:spPr>
      </p:pic>
    </p:spTree>
    <p:extLst>
      <p:ext uri="{BB962C8B-B14F-4D97-AF65-F5344CB8AC3E}">
        <p14:creationId xmlns:p14="http://schemas.microsoft.com/office/powerpoint/2010/main" val="854057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III</a:t>
            </a:r>
          </a:p>
          <a:p>
            <a:pPr algn="ctr">
              <a:spcAft>
                <a:spcPts val="600"/>
              </a:spcAft>
            </a:pPr>
            <a:r>
              <a:rPr lang="en-US" sz="3600" cap="small" dirty="0" err="1">
                <a:solidFill>
                  <a:schemeClr val="bg1"/>
                </a:solidFill>
              </a:rPr>
              <a:t>Primordial nucleosynthesis</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2078144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0439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Atomic nuclei </a:t>
                </a:r>
                <a:r>
                  <a:rPr lang="en-US" sz="2000" dirty="0" err="1"/>
                  <a:t>tend towards a stable ground state</a:t>
                </a:r>
                <a:endParaRPr lang="en-US" sz="2000" dirty="0"/>
              </a:p>
              <a:p>
                <a:pPr marL="285750" indent="-285750">
                  <a:spcAft>
                    <a:spcPts val="600"/>
                  </a:spcAft>
                  <a:buFont typeface="Arial" panose="020B0604020202020204" pitchFamily="34" charset="0"/>
                  <a:buChar char="•"/>
                </a:pPr>
                <a:r>
                  <a:rPr lang="en-US" sz="2000" dirty="0" err="1"/>
                  <a:t>Atomic nuclei can reach more stable states through different nuclear reactions</a:t>
                </a:r>
                <a:endParaRPr lang="en-US" sz="2000" dirty="0"/>
              </a:p>
              <a:p>
                <a:pPr marL="285750" indent="-285750">
                  <a:spcAft>
                    <a:spcPts val="600"/>
                  </a:spcAft>
                  <a:buFont typeface="Arial" panose="020B0604020202020204" pitchFamily="34" charset="0"/>
                  <a:buChar char="•"/>
                </a:pPr>
                <a:r>
                  <a:rPr lang="en-US" sz="2400" dirty="0" err="1"/>
                  <a:t>A distinction </a:t>
                </a:r>
                <a:r>
                  <a:rPr lang="en-US" sz="2400" dirty="0"/>
                  <a:t>is </a:t>
                </a:r>
                <a:r>
                  <a:rPr lang="en-US" sz="2400" dirty="0" err="1"/>
                  <a:t>made</a:t>
                </a:r>
                <a:r>
                  <a:rPr lang="en-US" sz="2400" dirty="0"/>
                  <a:t>:</a:t>
                </a:r>
              </a:p>
              <a:p>
                <a:pPr marL="868680" lvl="1" indent="-457200">
                  <a:spcAft>
                    <a:spcPts val="600"/>
                  </a:spcAft>
                  <a:buFont typeface="+mj-lt"/>
                  <a:buAutoNum type="arabicPeriod"/>
                </a:pPr>
                <a:r>
                  <a:rPr lang="en-US" sz="2400" b="1" dirty="0"/>
                  <a:t>Nuclear fusion </a:t>
                </a:r>
                <a:r>
                  <a:rPr lang="en-US" sz="1600" i="1" dirty="0"/>
                  <a:t>from two to one</a:t>
                </a:r>
                <a:br>
                  <a:rPr lang="en-US" sz="1600" i="1" dirty="0"/>
                </a:br>
                <a:br>
                  <a:rPr lang="en-US" sz="1600" i="1" dirty="0"/>
                </a:br>
                <a14:m>
                  <m:oMath xmlns:m="http://schemas.openxmlformats.org/officeDocument/2006/math">
                    <m:sPre>
                      <m:sPrePr>
                        <m:ctrlPr>
                          <a:rPr lang="de-DE" sz="2600" b="1" i="1" smtClean="0">
                            <a:solidFill>
                              <a:srgbClr val="00305E"/>
                            </a:solidFill>
                            <a:latin typeface="Cambria Math" panose="02040503050406030204" pitchFamily="18" charset="0"/>
                          </a:rPr>
                        </m:ctrlPr>
                      </m:sPrePr>
                      <m:sub>
                        <m:r>
                          <a:rPr lang="de-DE" sz="2600" b="1">
                            <a:solidFill>
                              <a:srgbClr val="00305E"/>
                            </a:solidFill>
                            <a:latin typeface="Cambria Math" panose="02040503050406030204" pitchFamily="18" charset="0"/>
                          </a:rPr>
                          <m:t>𝟏</m:t>
                        </m:r>
                      </m:sub>
                      <m:sup>
                        <m:r>
                          <a:rPr lang="de-DE" sz="2600" b="1">
                            <a:solidFill>
                              <a:srgbClr val="00305E"/>
                            </a:solidFill>
                            <a:latin typeface="Cambria Math" panose="02040503050406030204" pitchFamily="18" charset="0"/>
                          </a:rPr>
                          <m:t>𝟐</m:t>
                        </m:r>
                      </m:sup>
                      <m:e>
                        <m:r>
                          <a:rPr lang="de-DE" sz="2600" b="1">
                            <a:solidFill>
                              <a:srgbClr val="00305E"/>
                            </a:solidFill>
                            <a:latin typeface="Cambria Math" panose="02040503050406030204" pitchFamily="18" charset="0"/>
                          </a:rPr>
                          <m:t>𝐇</m:t>
                        </m:r>
                      </m:e>
                    </m:sPre>
                    <m:r>
                      <a:rPr lang="de-DE" sz="2600" b="1">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a:solidFill>
                              <a:srgbClr val="00305E"/>
                            </a:solidFill>
                            <a:latin typeface="Cambria Math" panose="02040503050406030204" pitchFamily="18" charset="0"/>
                          </a:rPr>
                          <m:t>𝟏</m:t>
                        </m:r>
                      </m:sub>
                      <m:sup>
                        <m:r>
                          <a:rPr lang="de-DE" sz="2600" b="1">
                            <a:solidFill>
                              <a:srgbClr val="00305E"/>
                            </a:solidFill>
                            <a:latin typeface="Cambria Math" panose="02040503050406030204" pitchFamily="18" charset="0"/>
                          </a:rPr>
                          <m:t>𝟏</m:t>
                        </m:r>
                      </m:sup>
                      <m:e>
                        <m:r>
                          <a:rPr lang="de-DE" sz="2600" b="1">
                            <a:solidFill>
                              <a:srgbClr val="00305E"/>
                            </a:solidFill>
                            <a:latin typeface="Cambria Math" panose="02040503050406030204" pitchFamily="18" charset="0"/>
                          </a:rPr>
                          <m:t>𝐇</m:t>
                        </m:r>
                      </m:e>
                    </m:sPre>
                    <m:r>
                      <a:rPr lang="de-DE" sz="2600" b="1">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1">
                            <a:solidFill>
                              <a:srgbClr val="00305E"/>
                            </a:solidFill>
                            <a:latin typeface="Cambria Math" panose="02040503050406030204" pitchFamily="18" charset="0"/>
                          </a:rPr>
                          <m:t>𝟐</m:t>
                        </m:r>
                      </m:sub>
                      <m:sup>
                        <m:r>
                          <a:rPr lang="de-DE" sz="2600" b="1" i="1">
                            <a:solidFill>
                              <a:srgbClr val="00305E"/>
                            </a:solidFill>
                            <a:latin typeface="Cambria Math" panose="02040503050406030204" pitchFamily="18" charset="0"/>
                          </a:rPr>
                          <m:t>𝟑</m:t>
                        </m:r>
                      </m:sup>
                      <m:e>
                        <m:r>
                          <a:rPr lang="de-DE" sz="2600" b="1">
                            <a:solidFill>
                              <a:srgbClr val="00305E"/>
                            </a:solidFill>
                            <a:latin typeface="Cambria Math" panose="02040503050406030204" pitchFamily="18" charset="0"/>
                          </a:rPr>
                          <m:t>𝐇𝐞</m:t>
                        </m:r>
                        <m:r>
                          <a:rPr lang="de-DE" sz="2600" b="1" i="1">
                            <a:solidFill>
                              <a:srgbClr val="00305E"/>
                            </a:solidFill>
                            <a:latin typeface="Cambria Math" panose="02040503050406030204" pitchFamily="18" charset="0"/>
                          </a:rPr>
                          <m:t>+</m:t>
                        </m:r>
                      </m:e>
                    </m:sPre>
                    <m:r>
                      <a:rPr lang="de-DE" sz="2600" b="1" i="1">
                        <a:solidFill>
                          <a:srgbClr val="00305E"/>
                        </a:solidFill>
                        <a:latin typeface="Cambria Math" panose="02040503050406030204" pitchFamily="18" charset="0"/>
                        <a:sym typeface="Symbol" panose="05050102010706020507" pitchFamily="18" charset="2"/>
                      </a:rPr>
                      <m:t></m:t>
                    </m:r>
                  </m:oMath>
                </a14:m>
                <a:endParaRPr lang="en-US" sz="2600" i="1" dirty="0"/>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043975"/>
              </a:xfrm>
              <a:prstGeom prst="rect">
                <a:avLst/>
              </a:prstGeom>
              <a:blipFill>
                <a:blip r:embed="rId3"/>
                <a:stretch>
                  <a:fillRect l="-1509" t="-1202" r="-1293"/>
                </a:stretch>
              </a:blipFill>
            </p:spPr>
            <p:txBody>
              <a:bodyPr/>
              <a:lstStyle/>
              <a:p>
                <a:r>
                  <a:rPr lang="de-DE">
                    <a:noFill/>
                  </a:rPr>
                  <a:t> </a:t>
                </a:r>
              </a:p>
            </p:txBody>
          </p:sp>
        </mc:Fallback>
      </mc:AlternateContent>
      <p:pic>
        <p:nvPicPr>
          <p:cNvPr id="2" name="Picture 2">
            <a:extLst>
              <a:ext uri="{FF2B5EF4-FFF2-40B4-BE49-F238E27FC236}">
                <a16:creationId xmlns:a16="http://schemas.microsoft.com/office/drawing/2014/main" id="{FDF24CF4-8BEA-9BE9-2C6A-8EA99C90C2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88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5832388" cy="342407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Atomic nuclei </a:t>
                </a:r>
                <a:r>
                  <a:rPr lang="en-US" sz="2000" dirty="0" err="1"/>
                  <a:t>tend towards a stable ground state</a:t>
                </a:r>
                <a:endParaRPr lang="en-US" sz="2000" dirty="0"/>
              </a:p>
              <a:p>
                <a:pPr marL="285750" indent="-285750">
                  <a:spcAft>
                    <a:spcPts val="600"/>
                  </a:spcAft>
                  <a:buFont typeface="Arial" panose="020B0604020202020204" pitchFamily="34" charset="0"/>
                  <a:buChar char="•"/>
                </a:pPr>
                <a:r>
                  <a:rPr lang="en-US" sz="2000" dirty="0" err="1"/>
                  <a:t>Atomic nuclei can reach more stable states through different nuclear reactions</a:t>
                </a:r>
                <a:endParaRPr lang="en-US" sz="2000" dirty="0"/>
              </a:p>
              <a:p>
                <a:pPr marL="285750" indent="-285750">
                  <a:spcAft>
                    <a:spcPts val="600"/>
                  </a:spcAft>
                  <a:buFont typeface="Arial" panose="020B0604020202020204" pitchFamily="34" charset="0"/>
                  <a:buChar char="•"/>
                </a:pPr>
                <a:r>
                  <a:rPr lang="en-US" sz="2400" dirty="0" err="1"/>
                  <a:t>A distinction </a:t>
                </a:r>
                <a:r>
                  <a:rPr lang="en-US" sz="2400" dirty="0"/>
                  <a:t>is </a:t>
                </a:r>
                <a:r>
                  <a:rPr lang="en-US" sz="2400" dirty="0" err="1"/>
                  <a:t>made</a:t>
                </a:r>
                <a:r>
                  <a:rPr lang="en-US" sz="2400" dirty="0"/>
                  <a:t>:</a:t>
                </a:r>
              </a:p>
              <a:p>
                <a:pPr marL="868680" lvl="1" indent="-457200">
                  <a:spcAft>
                    <a:spcPts val="600"/>
                  </a:spcAft>
                  <a:buFont typeface="+mj-lt"/>
                  <a:buAutoNum type="arabicPeriod"/>
                </a:pPr>
                <a:r>
                  <a:rPr lang="en-US" sz="2400" b="1" dirty="0"/>
                  <a:t>Nuclear fusion </a:t>
                </a:r>
                <a:r>
                  <a:rPr lang="en-US" sz="1600" i="1" dirty="0"/>
                  <a:t>from two to one</a:t>
                </a:r>
              </a:p>
              <a:p>
                <a:pPr marL="868680" lvl="1" indent="-457200">
                  <a:spcAft>
                    <a:spcPts val="600"/>
                  </a:spcAft>
                  <a:buFont typeface="+mj-lt"/>
                  <a:buAutoNum type="arabicPeriod"/>
                  <a:defRPr/>
                </a:pPr>
                <a:r>
                  <a:rPr lang="en-US" sz="2400" b="1" dirty="0"/>
                  <a:t>Nuclear fission </a:t>
                </a:r>
                <a:r>
                  <a:rPr lang="en-US" sz="1600" i="1" dirty="0">
                    <a:solidFill>
                      <a:srgbClr val="00305E"/>
                    </a:solidFill>
                  </a:rPr>
                  <a:t>from one to multiple</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kumimoji="0" lang="en-US" sz="1600" b="0" i="1" u="none" strike="noStrike" kern="1200" cap="none" spc="0" normalizeH="0" baseline="0" noProof="0" dirty="0">
                    <a:ln>
                      <a:noFill/>
                    </a:ln>
                    <a:solidFill>
                      <a:srgbClr val="00305E"/>
                    </a:solidFill>
                    <a:effectLst/>
                    <a:uLnTx/>
                    <a:uFillTx/>
                    <a:latin typeface="Open Sans"/>
                    <a:ea typeface="+mn-ea"/>
                    <a:cs typeface="+mn-cs"/>
                  </a:rPr>
                </a:br>
                <a:r>
                  <a:rPr lang="de-DE" sz="2600" b="1" dirty="0">
                    <a:solidFill>
                      <a:srgbClr val="00305E"/>
                    </a:solidFill>
                  </a:rPr>
                  <a:t> </a:t>
                </a:r>
                <a14:m>
                  <m:oMath xmlns:m="http://schemas.openxmlformats.org/officeDocument/2006/math">
                    <m:sPre>
                      <m:sPrePr>
                        <m:ctrlPr>
                          <a:rPr kumimoji="0" lang="de-DE" sz="2600" b="1" i="1" u="none" strike="noStrike" kern="1200" cap="none" spc="0" normalizeH="0" baseline="0" noProof="0" smtClean="0">
                            <a:ln>
                              <a:noFill/>
                            </a:ln>
                            <a:solidFill>
                              <a:srgbClr val="00305E"/>
                            </a:solidFill>
                            <a:effectLst/>
                            <a:uLnTx/>
                            <a:uFillTx/>
                            <a:latin typeface="Cambria Math" panose="02040503050406030204" pitchFamily="18" charset="0"/>
                          </a:rPr>
                        </m:ctrlPr>
                      </m:sPrePr>
                      <m:sub>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𝟗𝟐</m:t>
                        </m:r>
                      </m:sub>
                      <m:sup>
                        <m:r>
                          <a:rPr kumimoji="0" lang="de-DE" sz="2600" b="1" i="0" u="none" strike="noStrike" kern="1200" cap="none" spc="0" normalizeH="0" baseline="0" noProof="0">
                            <a:ln>
                              <a:noFill/>
                            </a:ln>
                            <a:solidFill>
                              <a:srgbClr val="00305E"/>
                            </a:solidFill>
                            <a:effectLst/>
                            <a:uLnTx/>
                            <a:uFillTx/>
                            <a:latin typeface="Cambria Math" panose="02040503050406030204" pitchFamily="18" charset="0"/>
                          </a:rPr>
                          <m:t>𝟐</m:t>
                        </m:r>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𝟑𝟔</m:t>
                        </m:r>
                      </m:sup>
                      <m: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𝐔</m:t>
                        </m:r>
                      </m:e>
                    </m:sPr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600" b="1" i="1" u="none" strike="noStrike" kern="1200" cap="none" spc="0" normalizeH="0" baseline="0" noProof="0">
                            <a:ln>
                              <a:noFill/>
                            </a:ln>
                            <a:solidFill>
                              <a:srgbClr val="00305E"/>
                            </a:solidFill>
                            <a:effectLst/>
                            <a:uLnTx/>
                            <a:uFillTx/>
                            <a:latin typeface="Cambria Math" panose="02040503050406030204" pitchFamily="18" charset="0"/>
                          </a:rPr>
                        </m:ctrlPr>
                      </m:sPrePr>
                      <m:sub>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𝟓𝟔</m:t>
                        </m:r>
                      </m:sub>
                      <m:sup>
                        <m:r>
                          <a:rPr kumimoji="0" lang="de-DE" sz="2600" b="1" i="0" u="none" strike="noStrike" kern="1200" cap="none" spc="0" normalizeH="0" baseline="0" noProof="0">
                            <a:ln>
                              <a:noFill/>
                            </a:ln>
                            <a:solidFill>
                              <a:srgbClr val="00305E"/>
                            </a:solidFill>
                            <a:effectLst/>
                            <a:uLnTx/>
                            <a:uFillTx/>
                            <a:latin typeface="Cambria Math" panose="02040503050406030204" pitchFamily="18" charset="0"/>
                          </a:rPr>
                          <m:t>𝟏</m:t>
                        </m:r>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𝟑𝟗</m:t>
                        </m:r>
                      </m:sup>
                      <m: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𝐁𝐚</m:t>
                        </m:r>
                      </m:e>
                    </m:sPr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0" smtClean="0">
                            <a:solidFill>
                              <a:srgbClr val="00305E"/>
                            </a:solidFill>
                            <a:latin typeface="Cambria Math" panose="02040503050406030204" pitchFamily="18" charset="0"/>
                          </a:rPr>
                          <m:t>𝟑</m:t>
                        </m:r>
                        <m:r>
                          <a:rPr lang="de-DE" sz="2600" b="1" i="0">
                            <a:solidFill>
                              <a:srgbClr val="00305E"/>
                            </a:solidFill>
                            <a:latin typeface="Cambria Math" panose="02040503050406030204" pitchFamily="18" charset="0"/>
                          </a:rPr>
                          <m:t>𝟔</m:t>
                        </m:r>
                      </m:sub>
                      <m:sup>
                        <m:r>
                          <a:rPr lang="de-DE" sz="2600" b="1" i="0">
                            <a:solidFill>
                              <a:srgbClr val="00305E"/>
                            </a:solidFill>
                            <a:latin typeface="Cambria Math" panose="02040503050406030204" pitchFamily="18" charset="0"/>
                          </a:rPr>
                          <m:t>𝟗</m:t>
                        </m:r>
                        <m:r>
                          <a:rPr lang="de-DE" sz="2600" b="1" i="0" smtClean="0">
                            <a:solidFill>
                              <a:srgbClr val="00305E"/>
                            </a:solidFill>
                            <a:latin typeface="Cambria Math" panose="02040503050406030204" pitchFamily="18" charset="0"/>
                          </a:rPr>
                          <m:t>𝟓</m:t>
                        </m:r>
                      </m:sup>
                      <m:e>
                        <m:r>
                          <a:rPr lang="de-DE" sz="2600" b="1" i="0" smtClean="0">
                            <a:solidFill>
                              <a:srgbClr val="00305E"/>
                            </a:solidFill>
                            <a:latin typeface="Cambria Math" panose="02040503050406030204" pitchFamily="18" charset="0"/>
                          </a:rPr>
                          <m:t>𝐊𝐫</m:t>
                        </m:r>
                      </m:e>
                    </m:sPre>
                    <m:r>
                      <a:rPr lang="de-DE" sz="2600" b="1" i="0" smtClean="0">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0" smtClean="0">
                            <a:solidFill>
                              <a:srgbClr val="00305E"/>
                            </a:solidFill>
                            <a:latin typeface="Cambria Math" panose="02040503050406030204" pitchFamily="18" charset="0"/>
                          </a:rPr>
                          <m:t>𝟎</m:t>
                        </m:r>
                      </m:sub>
                      <m:sup>
                        <m:r>
                          <a:rPr lang="de-DE" sz="2600" b="1" i="0" smtClean="0">
                            <a:solidFill>
                              <a:srgbClr val="00305E"/>
                            </a:solidFill>
                            <a:latin typeface="Cambria Math" panose="02040503050406030204" pitchFamily="18" charset="0"/>
                          </a:rPr>
                          <m:t>𝟏</m:t>
                        </m:r>
                      </m:sup>
                      <m:e>
                        <m:r>
                          <a:rPr lang="de-DE" sz="2600" b="1" i="0" smtClean="0">
                            <a:solidFill>
                              <a:srgbClr val="00305E"/>
                            </a:solidFill>
                            <a:latin typeface="Cambria Math" panose="02040503050406030204" pitchFamily="18" charset="0"/>
                          </a:rPr>
                          <m:t>𝐧</m:t>
                        </m:r>
                      </m:e>
                    </m:sPre>
                    <m:r>
                      <a:rPr lang="de-DE" sz="2600" b="1" i="0" smtClean="0">
                        <a:solidFill>
                          <a:srgbClr val="00305E"/>
                        </a:solidFill>
                        <a:latin typeface="Cambria Math" panose="02040503050406030204" pitchFamily="18" charset="0"/>
                      </a:rPr>
                      <m:t>+</m:t>
                    </m:r>
                  </m:oMath>
                </a14:m>
                <a:r>
                  <a:rPr lang="de-DE" sz="2600" b="1" dirty="0">
                    <a:solidFill>
                      <a:srgbClr val="00305E"/>
                    </a:solidFill>
                  </a:rPr>
                  <a:t> </a:t>
                </a:r>
                <a14:m>
                  <m:oMath xmlns:m="http://schemas.openxmlformats.org/officeDocument/2006/math">
                    <m:sPre>
                      <m:sPrePr>
                        <m:ctrlPr>
                          <a:rPr lang="de-DE" sz="2600" b="1" i="1">
                            <a:solidFill>
                              <a:srgbClr val="00305E"/>
                            </a:solidFill>
                            <a:latin typeface="Cambria Math" panose="02040503050406030204" pitchFamily="18" charset="0"/>
                          </a:rPr>
                        </m:ctrlPr>
                      </m:sPrePr>
                      <m:sub>
                        <m:r>
                          <a:rPr lang="de-DE" sz="2600" b="1" i="0">
                            <a:solidFill>
                              <a:srgbClr val="00305E"/>
                            </a:solidFill>
                            <a:latin typeface="Cambria Math" panose="02040503050406030204" pitchFamily="18" charset="0"/>
                          </a:rPr>
                          <m:t>𝟎</m:t>
                        </m:r>
                      </m:sub>
                      <m:sup>
                        <m:r>
                          <a:rPr lang="de-DE" sz="2600" b="1" i="0">
                            <a:solidFill>
                              <a:srgbClr val="00305E"/>
                            </a:solidFill>
                            <a:latin typeface="Cambria Math" panose="02040503050406030204" pitchFamily="18" charset="0"/>
                          </a:rPr>
                          <m:t>𝟏</m:t>
                        </m:r>
                      </m:sup>
                      <m:e>
                        <m:r>
                          <a:rPr lang="de-DE" sz="2600" b="1" i="0">
                            <a:solidFill>
                              <a:srgbClr val="00305E"/>
                            </a:solidFill>
                            <a:latin typeface="Cambria Math" panose="02040503050406030204" pitchFamily="18" charset="0"/>
                          </a:rPr>
                          <m:t>𝐧</m:t>
                        </m:r>
                      </m:e>
                    </m:sPre>
                  </m:oMath>
                </a14:m>
                <a:endParaRPr kumimoji="0" lang="en-US" sz="2600" b="0" u="none" strike="noStrike" kern="1200" cap="none" spc="0" normalizeH="0" baseline="0" noProof="0" dirty="0">
                  <a:ln>
                    <a:noFill/>
                  </a:ln>
                  <a:solidFill>
                    <a:srgbClr val="00305E"/>
                  </a:solidFill>
                  <a:effectLst/>
                  <a:uLnTx/>
                  <a:uFillTx/>
                  <a:latin typeface="Open San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5832388" cy="3424079"/>
              </a:xfrm>
              <a:prstGeom prst="rect">
                <a:avLst/>
              </a:prstGeom>
              <a:blipFill>
                <a:blip r:embed="rId3"/>
                <a:stretch>
                  <a:fillRect l="-1464" t="-1068"/>
                </a:stretch>
              </a:blipFill>
            </p:spPr>
            <p:txBody>
              <a:bodyPr/>
              <a:lstStyle/>
              <a:p>
                <a:r>
                  <a:rPr lang="de-DE">
                    <a:noFill/>
                  </a:rPr>
                  <a:t> </a:t>
                </a:r>
              </a:p>
            </p:txBody>
          </p:sp>
        </mc:Fallback>
      </mc:AlternateContent>
      <p:pic>
        <p:nvPicPr>
          <p:cNvPr id="1026" name="Picture 2">
            <a:extLst>
              <a:ext uri="{FF2B5EF4-FFF2-40B4-BE49-F238E27FC236}">
                <a16:creationId xmlns:a16="http://schemas.microsoft.com/office/drawing/2014/main" id="{34DCF5EE-318A-B912-252B-5750CDFBEB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58552" y="952164"/>
            <a:ext cx="5733449" cy="517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52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b="1" cap="small" noProof="0" dirty="0"/>
              <a:t>What is</a:t>
            </a:r>
            <a:br>
              <a:rPr lang="de-DE" sz="3600" b="1" cap="small" noProof="0" dirty="0"/>
            </a:br>
            <a:r>
              <a:rPr lang="de-DE" sz="3600" cap="small" noProof="0" dirty="0" err="1"/>
              <a:t>Nuclear</a:t>
            </a:r>
            <a:r>
              <a:rPr lang="de-DE" sz="3600" cap="small" noProof="0" dirty="0"/>
              <a:t> </a:t>
            </a:r>
            <a:r>
              <a:rPr lang="de-DE" sz="3600" cap="small" noProof="0" dirty="0" err="1"/>
              <a:t>Astrophysics</a:t>
            </a:r>
            <a:br>
              <a:rPr lang="de-DE" sz="3600" cap="small" noProof="0" dirty="0"/>
            </a:br>
            <a:r>
              <a:rPr lang="de-DE" sz="3600" cap="small" noProof="0" dirty="0"/>
              <a:t>actually?</a:t>
            </a:r>
            <a:endParaRPr lang="de-DE"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4720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err="1"/>
                  <a:t>Atomic nuclei tend towards a stable ground state</a:t>
                </a:r>
                <a:endParaRPr lang="en-US" sz="2000" dirty="0"/>
              </a:p>
              <a:p>
                <a:pPr marL="285750" indent="-285750">
                  <a:spcAft>
                    <a:spcPts val="600"/>
                  </a:spcAft>
                  <a:buFont typeface="Arial" panose="020B0604020202020204" pitchFamily="34" charset="0"/>
                  <a:buChar char="•"/>
                </a:pPr>
                <a:r>
                  <a:rPr lang="en-US" sz="2000" dirty="0" err="1"/>
                  <a:t>Atomic nuclei can reach more stable states through different nuclear reactions</a:t>
                </a:r>
                <a:endParaRPr lang="en-US" sz="2000" dirty="0"/>
              </a:p>
              <a:p>
                <a:pPr marL="285750" indent="-285750">
                  <a:spcAft>
                    <a:spcPts val="600"/>
                  </a:spcAft>
                  <a:buFont typeface="Arial" panose="020B0604020202020204" pitchFamily="34" charset="0"/>
                  <a:buChar char="•"/>
                </a:pPr>
                <a:r>
                  <a:rPr lang="en-US" sz="2400" dirty="0" err="1"/>
                  <a:t>A distinction </a:t>
                </a:r>
                <a:r>
                  <a:rPr lang="en-US" sz="2400" dirty="0"/>
                  <a:t>is </a:t>
                </a:r>
                <a:r>
                  <a:rPr lang="en-US" sz="2400" dirty="0" err="1"/>
                  <a:t>made</a:t>
                </a:r>
                <a:r>
                  <a:rPr lang="en-US" sz="2400" dirty="0"/>
                  <a:t>:</a:t>
                </a:r>
              </a:p>
              <a:p>
                <a:pPr marL="868680" lvl="1" indent="-457200">
                  <a:spcAft>
                    <a:spcPts val="600"/>
                  </a:spcAft>
                  <a:buFont typeface="+mj-lt"/>
                  <a:buAutoNum type="arabicPeriod"/>
                </a:pPr>
                <a:r>
                  <a:rPr lang="en-US" sz="2400" b="1" dirty="0"/>
                  <a:t>Nuclear fusion </a:t>
                </a:r>
                <a:r>
                  <a:rPr lang="en-US" sz="1600" i="1" dirty="0"/>
                  <a:t>from two to one</a:t>
                </a:r>
              </a:p>
              <a:p>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err="1"/>
                  <a:t>Nuclear fission </a:t>
                </a:r>
                <a:r>
                  <a:rPr kumimoji="0" lang="en-US" sz="1600" b="0" i="1" u="none" strike="noStrike" kern="1200" cap="none" spc="0" normalizeH="0" baseline="0" noProof="0" dirty="0">
                    <a:ln>
                      <a:noFill/>
                    </a:ln>
                    <a:solidFill>
                      <a:srgbClr val="00305E"/>
                    </a:solidFill>
                    <a:effectLst/>
                    <a:uLnTx/>
                    <a:uFillTx/>
                    <a:latin typeface="Open Sans"/>
                    <a:ea typeface="+mn-ea"/>
                    <a:cs typeface="+mn-cs"/>
                  </a:rPr>
                  <a:t>from one to multiple</a:t>
                </a:r>
              </a:p>
              <a:p>
                <a:pPr marL="868680" lvl="1" indent="-457200">
                  <a:spcAft>
                    <a:spcPts val="600"/>
                  </a:spcAft>
                  <a:buFont typeface="+mj-lt"/>
                  <a:buAutoNum type="arabicPeriod"/>
                  <a:defRPr/>
                </a:pPr>
                <a:r>
                  <a:rPr lang="en-US" sz="2400" b="1" dirty="0"/>
                  <a:t>Nuclear conversion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from one to one</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 xmlns:m="http://schemas.openxmlformats.org/officeDocument/2006/math">
                    <m:sSup>
                      <m:sSup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𝛃</m:t>
                        </m:r>
                      </m:e>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Sup>
                      <m:sSup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𝐞</m:t>
                        </m:r>
                      </m:e>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𝛎</m:t>
                    </m:r>
                  </m:oMath>
                </a14:m>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47207"/>
              </a:xfrm>
              <a:prstGeom prst="rect">
                <a:avLst/>
              </a:prstGeom>
              <a:blipFill>
                <a:blip r:embed="rId3"/>
                <a:stretch>
                  <a:fillRect l="-1509" t="-951"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59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7279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Atomic nuclei </a:t>
                </a:r>
                <a:r>
                  <a:rPr lang="en-US" sz="2000" dirty="0" err="1"/>
                  <a:t>tend towards a stable ground state</a:t>
                </a:r>
                <a:endParaRPr lang="en-US" sz="2000" dirty="0"/>
              </a:p>
              <a:p>
                <a:pPr marL="285750" indent="-285750">
                  <a:spcAft>
                    <a:spcPts val="600"/>
                  </a:spcAft>
                  <a:buFont typeface="Arial" panose="020B0604020202020204" pitchFamily="34" charset="0"/>
                  <a:buChar char="•"/>
                </a:pPr>
                <a:r>
                  <a:rPr lang="en-US" sz="2000" dirty="0" err="1"/>
                  <a:t>Atomic nuclei can reach more stable states through different nuclear reactions</a:t>
                </a:r>
                <a:endParaRPr lang="en-US" sz="2000" dirty="0"/>
              </a:p>
              <a:p>
                <a:pPr marL="285750" indent="-285750">
                  <a:spcAft>
                    <a:spcPts val="600"/>
                  </a:spcAft>
                  <a:buFont typeface="Arial" panose="020B0604020202020204" pitchFamily="34" charset="0"/>
                  <a:buChar char="•"/>
                </a:pPr>
                <a:r>
                  <a:rPr lang="en-US" sz="2400" dirty="0" err="1"/>
                  <a:t>A distinction </a:t>
                </a:r>
                <a:r>
                  <a:rPr lang="en-US" sz="2400" dirty="0"/>
                  <a:t>is </a:t>
                </a:r>
                <a:r>
                  <a:rPr lang="en-US" sz="2400" dirty="0" err="1"/>
                  <a:t>made</a:t>
                </a:r>
                <a:r>
                  <a:rPr lang="en-US" sz="2400" dirty="0"/>
                  <a:t>:</a:t>
                </a:r>
              </a:p>
              <a:p>
                <a:pPr marL="868680" lvl="1" indent="-457200">
                  <a:spcAft>
                    <a:spcPts val="600"/>
                  </a:spcAft>
                  <a:buFont typeface="+mj-lt"/>
                  <a:buAutoNum type="arabicPeriod"/>
                </a:pPr>
                <a:r>
                  <a:rPr lang="en-US" sz="2400" b="1" dirty="0"/>
                  <a:t>Nuclear fusion </a:t>
                </a:r>
                <a:r>
                  <a:rPr lang="en-US" sz="1600" i="1" dirty="0"/>
                  <a:t>from two to one</a:t>
                </a:r>
              </a:p>
              <a:p>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a:t>Nuclear fission </a:t>
                </a:r>
                <a:r>
                  <a:rPr kumimoji="0" lang="en-US" sz="1600" b="0" i="1" u="none" strike="noStrike" kern="1200" cap="none" spc="0" normalizeH="0" baseline="0" noProof="0" dirty="0">
                    <a:ln>
                      <a:noFill/>
                    </a:ln>
                    <a:solidFill>
                      <a:srgbClr val="00305E"/>
                    </a:solidFill>
                    <a:effectLst/>
                    <a:uLnTx/>
                    <a:uFillTx/>
                    <a:latin typeface="Open Sans"/>
                    <a:ea typeface="+mn-ea"/>
                    <a:cs typeface="+mn-cs"/>
                  </a:rPr>
                  <a:t>from one to multiple</a:t>
                </a:r>
              </a:p>
              <a:p>
                <a:pPr marL="868680" lvl="1" indent="-457200">
                  <a:spcAft>
                    <a:spcPts val="600"/>
                  </a:spcAft>
                  <a:buFont typeface="+mj-lt"/>
                  <a:buAutoNum type="arabicPeriod"/>
                  <a:defRPr/>
                </a:pPr>
                <a:r>
                  <a:rPr lang="en-US" sz="2400" b="1" dirty="0"/>
                  <a:t>Nuclear conversion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from one to one</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 xmlns:m="http://schemas.openxmlformats.org/officeDocument/2006/math">
                    <m:sSup>
                      <m:sSup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𝛃</m:t>
                        </m:r>
                      </m:e>
                      <m:sup>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 </m:t>
                    </m:r>
                    <m:sPre>
                      <m:sPrePr>
                        <m:ctrlPr>
                          <a:rPr kumimoji="0" lang="de-DE" sz="2400" b="1" i="1" u="none" strike="noStrike" kern="1200" cap="none" spc="0" normalizeH="0" baseline="0" noProof="0">
                            <a:ln>
                              <a:noFill/>
                            </a:ln>
                            <a:solidFill>
                              <a:srgbClr val="00305E"/>
                            </a:solidFill>
                            <a:effectLst/>
                            <a:uLnTx/>
                            <a:uFillTx/>
                            <a:latin typeface="Cambria Math" panose="02040503050406030204" pitchFamily="18" charset="0"/>
                            <a:ea typeface="+mn-ea"/>
                            <a:cs typeface="+mn-cs"/>
                          </a:rPr>
                        </m:ctrlPr>
                      </m:sPrePr>
                      <m:sub>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𝟔</m:t>
                        </m:r>
                      </m:sub>
                      <m:sup>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𝟏</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𝟒</m:t>
                        </m:r>
                      </m:sup>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𝐂</m:t>
                        </m:r>
                      </m:e>
                    </m:sPre>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Pre>
                      <m:sPrePr>
                        <m:ctrlPr>
                          <a:rPr kumimoji="0" lang="de-DE" sz="2400" b="1" i="1" u="none" strike="noStrike" kern="1200" cap="none" spc="0" normalizeH="0" baseline="0" noProof="0">
                            <a:ln>
                              <a:noFill/>
                            </a:ln>
                            <a:solidFill>
                              <a:srgbClr val="00305E"/>
                            </a:solidFill>
                            <a:effectLst/>
                            <a:uLnTx/>
                            <a:uFillTx/>
                            <a:latin typeface="Cambria Math" panose="02040503050406030204" pitchFamily="18" charset="0"/>
                            <a:ea typeface="+mn-ea"/>
                            <a:cs typeface="+mn-cs"/>
                          </a:rPr>
                        </m:ctrlPr>
                      </m:sPrePr>
                      <m:sub>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𝟕</m:t>
                        </m:r>
                      </m:sub>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𝟏𝟒</m:t>
                        </m:r>
                      </m:sup>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Pre>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Sup>
                      <m:sSupPr>
                        <m:ctrlPr>
                          <a:rPr kumimoji="0" lang="de-DE" sz="2400" b="1" i="1" u="none" strike="noStrike" kern="1200" cap="none" spc="0" normalizeH="0" baseline="0" noProof="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𝐞</m:t>
                        </m:r>
                      </m:e>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𝛎</m:t>
                    </m:r>
                  </m:oMath>
                </a14:m>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72791"/>
              </a:xfrm>
              <a:prstGeom prst="rect">
                <a:avLst/>
              </a:prstGeom>
              <a:blipFill>
                <a:blip r:embed="rId3"/>
                <a:stretch>
                  <a:fillRect l="-1509" t="-945"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95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The Primordial Puzzle</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Reconstruct the</a:t>
              </a:r>
              <a:br>
                <a:rPr lang="en-US" sz="2800" dirty="0">
                  <a:solidFill>
                    <a:schemeClr val="tx1"/>
                  </a:solidFill>
                </a:rPr>
              </a:br>
              <a:r>
                <a:rPr lang="en-US" sz="2800" dirty="0">
                  <a:solidFill>
                    <a:schemeClr val="tx1"/>
                  </a:solidFill>
                </a:rPr>
                <a:t>Reaction network of</a:t>
              </a:r>
              <a:br>
                <a:rPr lang="en-US" sz="2800" dirty="0">
                  <a:solidFill>
                    <a:schemeClr val="tx1"/>
                  </a:solidFill>
                </a:rPr>
              </a:br>
              <a:r>
                <a:rPr lang="en-US" sz="2800" b="1" dirty="0">
                  <a:solidFill>
                    <a:schemeClr val="tx1"/>
                  </a:solidFill>
                </a:rPr>
                <a:t>primordial nucleosynthesis</a:t>
              </a:r>
              <a:endParaRPr lang="en-GB" sz="2800" b="1" dirty="0">
                <a:solidFill>
                  <a:schemeClr val="tx1"/>
                </a:solidFill>
              </a:endParaRPr>
            </a:p>
          </p:txBody>
        </p:sp>
      </p:grpSp>
    </p:spTree>
    <p:extLst>
      <p:ext uri="{BB962C8B-B14F-4D97-AF65-F5344CB8AC3E}">
        <p14:creationId xmlns:p14="http://schemas.microsoft.com/office/powerpoint/2010/main" val="1922164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3954302" cy="1087414"/>
              </a:xfrm>
              <a:prstGeom prst="rect">
                <a:avLst/>
              </a:prstGeom>
              <a:noFill/>
            </p:spPr>
            <p:txBody>
              <a:bodyPr wrap="square" rtlCol="0">
                <a:spAutoFit/>
              </a:bodyPr>
              <a:lstStyle/>
              <a:p>
                <a:pPr>
                  <a:spcAft>
                    <a:spcPts val="600"/>
                  </a:spcAft>
                </a:pPr>
                <a:r>
                  <a:rPr lang="en-US" sz="2000" dirty="0"/>
                  <a:t>Reaction equation </a:t>
                </a:r>
                <a:r>
                  <a:rPr lang="en-US" sz="2000" dirty="0" err="1"/>
                  <a:t>complete</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xmlns:a16="http://schemas.microsoft.com/office/drawing/2014/main" xmlns:p14="http://schemas.microsoft.com/office/powerpoint/2010/main">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3954302" cy="1087414"/>
              </a:xfrm>
              <a:prstGeom prst="rect">
                <a:avLst/>
              </a:prstGeom>
              <a:blipFill>
                <a:blip r:embed="rId3"/>
                <a:stretch>
                  <a:fillRect l="-1698" t="-3371" r="-30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6859010A-B24A-6563-922E-BFF966666B53}"/>
                  </a:ext>
                </a:extLst>
              </p:cNvPr>
              <p:cNvSpPr txBox="1"/>
              <p:nvPr/>
            </p:nvSpPr>
            <p:spPr>
              <a:xfrm>
                <a:off x="626165" y="3093335"/>
                <a:ext cx="3677891" cy="1110689"/>
              </a:xfrm>
              <a:prstGeom prst="rect">
                <a:avLst/>
              </a:prstGeom>
              <a:noFill/>
            </p:spPr>
            <p:txBody>
              <a:bodyPr wrap="square" rtlCol="0">
                <a:spAutoFit/>
              </a:bodyPr>
              <a:lstStyle/>
              <a:p>
                <a:pPr>
                  <a:spcAft>
                    <a:spcPts val="600"/>
                  </a:spcAft>
                </a:pPr>
                <a:r>
                  <a:rPr lang="en-US" sz="2000" dirty="0" err="1"/>
                  <a:t>Reaction equation simple</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xmlns:a16="http://schemas.microsoft.com/office/drawing/2014/main" xmlns:p14="http://schemas.microsoft.com/office/powerpoint/2010/main">
          <p:sp>
            <p:nvSpPr>
              <p:cNvPr id="2" name="Textfeld 1">
                <a:extLst>
                  <a:ext uri="{FF2B5EF4-FFF2-40B4-BE49-F238E27FC236}">
                    <a16:creationId xmlns:a16="http://schemas.microsoft.com/office/drawing/2014/main" id="{6859010A-B24A-6563-922E-BFF966666B53}"/>
                  </a:ext>
                </a:extLst>
              </p:cNvPr>
              <p:cNvSpPr txBox="1">
                <a:spLocks noRot="1" noChangeAspect="1" noMove="1" noResize="1" noEditPoints="1" noAdjustHandles="1" noChangeArrowheads="1" noChangeShapeType="1" noTextEdit="1"/>
              </p:cNvSpPr>
              <p:nvPr/>
            </p:nvSpPr>
            <p:spPr>
              <a:xfrm>
                <a:off x="626165" y="3093335"/>
                <a:ext cx="3677891" cy="1110689"/>
              </a:xfrm>
              <a:prstGeom prst="rect">
                <a:avLst/>
              </a:prstGeom>
              <a:blipFill>
                <a:blip r:embed="rId4"/>
                <a:stretch>
                  <a:fillRect l="-1824" t="-273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E737BD6C-8840-BDDD-2972-A394344CD5CC}"/>
                  </a:ext>
                </a:extLst>
              </p:cNvPr>
              <p:cNvSpPr txBox="1"/>
              <p:nvPr/>
            </p:nvSpPr>
            <p:spPr>
              <a:xfrm>
                <a:off x="626165" y="4356424"/>
                <a:ext cx="3677891" cy="1110689"/>
              </a:xfrm>
              <a:prstGeom prst="rect">
                <a:avLst/>
              </a:prstGeom>
              <a:noFill/>
            </p:spPr>
            <p:txBody>
              <a:bodyPr wrap="square" rtlCol="0">
                <a:spAutoFit/>
              </a:bodyPr>
              <a:lstStyle/>
              <a:p>
                <a:pPr>
                  <a:spcAft>
                    <a:spcPts val="600"/>
                  </a:spcAft>
                </a:pPr>
                <a:r>
                  <a:rPr lang="en-US" sz="2000" dirty="0"/>
                  <a:t>Abbreviation:</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xmlns:a16="http://schemas.microsoft.com/office/drawing/2014/main" xmlns:p14="http://schemas.microsoft.com/office/powerpoint/2010/main">
          <p:sp>
            <p:nvSpPr>
              <p:cNvPr id="3" name="Textfeld 2">
                <a:extLst>
                  <a:ext uri="{FF2B5EF4-FFF2-40B4-BE49-F238E27FC236}">
                    <a16:creationId xmlns:a16="http://schemas.microsoft.com/office/drawing/2014/main" id="{E737BD6C-8840-BDDD-2972-A394344CD5CC}"/>
                  </a:ext>
                </a:extLst>
              </p:cNvPr>
              <p:cNvSpPr txBox="1">
                <a:spLocks noRot="1" noChangeAspect="1" noMove="1" noResize="1" noEditPoints="1" noAdjustHandles="1" noChangeArrowheads="1" noChangeShapeType="1" noTextEdit="1"/>
              </p:cNvSpPr>
              <p:nvPr/>
            </p:nvSpPr>
            <p:spPr>
              <a:xfrm>
                <a:off x="626165" y="4356424"/>
                <a:ext cx="3677891" cy="1110689"/>
              </a:xfrm>
              <a:prstGeom prst="rect">
                <a:avLst/>
              </a:prstGeom>
              <a:blipFill>
                <a:blip r:embed="rId5"/>
                <a:stretch>
                  <a:fillRect l="-1824" t="-3297"/>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26F4F247-9B23-DF7B-2C80-6CADA8672405}"/>
              </a:ext>
            </a:extLst>
          </p:cNvPr>
          <p:cNvSpPr txBox="1"/>
          <p:nvPr/>
        </p:nvSpPr>
        <p:spPr>
          <a:xfrm>
            <a:off x="6197232" y="1543288"/>
            <a:ext cx="4157501" cy="861774"/>
          </a:xfrm>
          <a:prstGeom prst="rect">
            <a:avLst/>
          </a:prstGeom>
          <a:noFill/>
        </p:spPr>
        <p:txBody>
          <a:bodyPr wrap="square" rtlCol="0">
            <a:spAutoFit/>
          </a:bodyPr>
          <a:lstStyle/>
          <a:p>
            <a:pPr>
              <a:spcAft>
                <a:spcPts val="600"/>
              </a:spcAft>
            </a:pPr>
            <a:r>
              <a:rPr lang="en-US" sz="2000" dirty="0" err="1"/>
              <a:t>Reaction equation visualized</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p:cxnSp>
        <p:nvCxnSpPr>
          <p:cNvPr id="7" name="Gerade Verbindung mit Pfeil 6">
            <a:extLst>
              <a:ext uri="{FF2B5EF4-FFF2-40B4-BE49-F238E27FC236}">
                <a16:creationId xmlns:a16="http://schemas.microsoft.com/office/drawing/2014/main" id="{51FE7120-3BA8-F5A0-55A3-0C3B67A73B5F}"/>
              </a:ext>
            </a:extLst>
          </p:cNvPr>
          <p:cNvCxnSpPr>
            <a:cxnSpLocks/>
          </p:cNvCxnSpPr>
          <p:nvPr/>
        </p:nvCxnSpPr>
        <p:spPr>
          <a:xfrm flipV="1">
            <a:off x="6527800" y="2540000"/>
            <a:ext cx="0" cy="24807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8E25DD1A-F608-A0BB-EE6F-77F2EF596060}"/>
              </a:ext>
            </a:extLst>
          </p:cNvPr>
          <p:cNvCxnSpPr>
            <a:cxnSpLocks/>
          </p:cNvCxnSpPr>
          <p:nvPr/>
        </p:nvCxnSpPr>
        <p:spPr>
          <a:xfrm>
            <a:off x="6527800" y="5020733"/>
            <a:ext cx="31411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0B0500B-548A-8F45-861E-1BC106E782F8}"/>
              </a:ext>
            </a:extLst>
          </p:cNvPr>
          <p:cNvSpPr txBox="1"/>
          <p:nvPr/>
        </p:nvSpPr>
        <p:spPr>
          <a:xfrm>
            <a:off x="6346827" y="2137855"/>
            <a:ext cx="516466" cy="400110"/>
          </a:xfrm>
          <a:prstGeom prst="rect">
            <a:avLst/>
          </a:prstGeom>
          <a:noFill/>
        </p:spPr>
        <p:txBody>
          <a:bodyPr wrap="square" rtlCol="0">
            <a:spAutoFit/>
          </a:bodyPr>
          <a:lstStyle/>
          <a:p>
            <a:r>
              <a:rPr lang="de-DE" sz="2000" b="1" dirty="0"/>
              <a:t>p</a:t>
            </a:r>
          </a:p>
        </p:txBody>
      </p:sp>
      <p:sp>
        <p:nvSpPr>
          <p:cNvPr id="17" name="Textfeld 16">
            <a:extLst>
              <a:ext uri="{FF2B5EF4-FFF2-40B4-BE49-F238E27FC236}">
                <a16:creationId xmlns:a16="http://schemas.microsoft.com/office/drawing/2014/main" id="{A82EB946-09AD-87A6-AA54-86074E2A807B}"/>
              </a:ext>
            </a:extLst>
          </p:cNvPr>
          <p:cNvSpPr txBox="1"/>
          <p:nvPr/>
        </p:nvSpPr>
        <p:spPr>
          <a:xfrm>
            <a:off x="9838267" y="4820678"/>
            <a:ext cx="516466" cy="400110"/>
          </a:xfrm>
          <a:prstGeom prst="rect">
            <a:avLst/>
          </a:prstGeom>
          <a:noFill/>
        </p:spPr>
        <p:txBody>
          <a:bodyPr wrap="square" rtlCol="0">
            <a:spAutoFit/>
          </a:bodyPr>
          <a:lstStyle/>
          <a:p>
            <a:r>
              <a:rPr lang="de-DE" sz="2000" b="1" dirty="0"/>
              <a:t>n</a:t>
            </a:r>
          </a:p>
        </p:txBody>
      </p:sp>
      <mc:AlternateContent xmlns:mc="http://schemas.openxmlformats.org/markup-compatibility/2006" xmlns:a14="http://schemas.microsoft.com/office/drawing/2010/main">
        <mc:Choice Requires="a14">
          <p:sp>
            <p:nvSpPr>
              <p:cNvPr id="22" name="Rechteck 8">
                <a:extLst>
                  <a:ext uri="{FF2B5EF4-FFF2-40B4-BE49-F238E27FC236}">
                    <a16:creationId xmlns:a16="http://schemas.microsoft.com/office/drawing/2014/main" id="{74FEA0BD-885E-415A-B7E6-494D41C89BD2}"/>
                  </a:ext>
                </a:extLst>
              </p:cNvPr>
              <p:cNvSpPr/>
              <p:nvPr/>
            </p:nvSpPr>
            <p:spPr>
              <a:xfrm>
                <a:off x="7443970" y="4204023"/>
                <a:ext cx="468000" cy="468000"/>
              </a:xfrm>
              <a:prstGeom prst="rect">
                <a:avLst/>
              </a:prstGeom>
              <a:solidFill>
                <a:srgbClr val="ED7D31">
                  <a:lumMod val="20000"/>
                  <a:lumOff val="80000"/>
                </a:srgbClr>
              </a:solidFill>
              <a:ln w="19050" cap="flat" cmpd="sng" algn="ctr">
                <a:solidFill>
                  <a:srgbClr val="7B380B"/>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2</m:t>
                          </m:r>
                        </m:sup>
                        <m:e>
                          <m:r>
                            <m:rPr>
                              <m:sty m:val="p"/>
                            </m:rP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xmlns:a16="http://schemas.microsoft.com/office/drawing/2014/main" xmlns:p14="http://schemas.microsoft.com/office/powerpoint/2010/main">
          <p:sp>
            <p:nvSpPr>
              <p:cNvPr id="22" name="Rechteck 8">
                <a:extLst>
                  <a:ext uri="{FF2B5EF4-FFF2-40B4-BE49-F238E27FC236}">
                    <a16:creationId xmlns:a16="http://schemas.microsoft.com/office/drawing/2014/main" id="{74FEA0BD-885E-415A-B7E6-494D41C89BD2}"/>
                  </a:ext>
                </a:extLst>
              </p:cNvPr>
              <p:cNvSpPr>
                <a:spLocks noRot="1" noChangeAspect="1" noMove="1" noResize="1" noEditPoints="1" noAdjustHandles="1" noChangeArrowheads="1" noChangeShapeType="1" noTextEdit="1"/>
              </p:cNvSpPr>
              <p:nvPr/>
            </p:nvSpPr>
            <p:spPr>
              <a:xfrm>
                <a:off x="7443970" y="4204023"/>
                <a:ext cx="468000" cy="468000"/>
              </a:xfrm>
              <a:prstGeom prst="rect">
                <a:avLst/>
              </a:prstGeom>
              <a:blipFill>
                <a:blip r:embed="rId6"/>
                <a:stretch>
                  <a:fillRect/>
                </a:stretch>
              </a:blipFill>
              <a:ln w="19050" cap="flat" cmpd="sng" algn="ctr">
                <a:solidFill>
                  <a:srgbClr val="7B380B"/>
                </a:solidFill>
                <a:prstDash val="solid"/>
                <a:miter lim="800000"/>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Rechteck 22">
                <a:extLst>
                  <a:ext uri="{FF2B5EF4-FFF2-40B4-BE49-F238E27FC236}">
                    <a16:creationId xmlns:a16="http://schemas.microsoft.com/office/drawing/2014/main" id="{C34F0442-665C-AE10-A836-1524FCDEB969}"/>
                  </a:ext>
                </a:extLst>
              </p:cNvPr>
              <p:cNvSpPr/>
              <p:nvPr/>
            </p:nvSpPr>
            <p:spPr>
              <a:xfrm>
                <a:off x="7443970" y="2707565"/>
                <a:ext cx="468000" cy="468000"/>
              </a:xfrm>
              <a:prstGeom prst="rect">
                <a:avLst/>
              </a:prstGeom>
              <a:solidFill>
                <a:srgbClr val="4472C4">
                  <a:lumMod val="20000"/>
                  <a:lumOff val="80000"/>
                </a:srgbClr>
              </a:solidFill>
              <a:ln w="19050" cap="flat" cmpd="sng" algn="ctr">
                <a:solidFill>
                  <a:srgbClr val="4472C4">
                    <a:lumMod val="75000"/>
                  </a:srgbClr>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3</m:t>
                          </m:r>
                        </m:sup>
                        <m:e>
                          <m:r>
                            <m:rPr>
                              <m:sty m:val="p"/>
                            </m:rP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He</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xmlns:a16="http://schemas.microsoft.com/office/drawing/2014/main" xmlns:p14="http://schemas.microsoft.com/office/powerpoint/2010/main">
          <p:sp>
            <p:nvSpPr>
              <p:cNvPr id="23" name="Rechteck 22">
                <a:extLst>
                  <a:ext uri="{FF2B5EF4-FFF2-40B4-BE49-F238E27FC236}">
                    <a16:creationId xmlns:a16="http://schemas.microsoft.com/office/drawing/2014/main" id="{C34F0442-665C-AE10-A836-1524FCDEB969}"/>
                  </a:ext>
                </a:extLst>
              </p:cNvPr>
              <p:cNvSpPr>
                <a:spLocks noRot="1" noChangeAspect="1" noMove="1" noResize="1" noEditPoints="1" noAdjustHandles="1" noChangeArrowheads="1" noChangeShapeType="1" noTextEdit="1"/>
              </p:cNvSpPr>
              <p:nvPr/>
            </p:nvSpPr>
            <p:spPr>
              <a:xfrm>
                <a:off x="7443970" y="2707565"/>
                <a:ext cx="468000" cy="468000"/>
              </a:xfrm>
              <a:prstGeom prst="rect">
                <a:avLst/>
              </a:prstGeom>
              <a:blipFill>
                <a:blip r:embed="rId7"/>
                <a:stretch>
                  <a:fillRect l="-10000" r="-5000"/>
                </a:stretch>
              </a:blipFill>
              <a:ln w="19050" cap="flat" cmpd="sng" algn="ctr">
                <a:solidFill>
                  <a:srgbClr val="4472C4">
                    <a:lumMod val="75000"/>
                  </a:srgbClr>
                </a:solidFill>
                <a:prstDash val="solid"/>
                <a:miter lim="800000"/>
              </a:ln>
              <a:effectLst/>
            </p:spPr>
            <p:txBody>
              <a:bodyPr/>
              <a:lstStyle/>
              <a:p>
                <a:r>
                  <a:rPr lang="de-DE">
                    <a:noFill/>
                  </a:rPr>
                  <a:t> </a:t>
                </a:r>
              </a:p>
            </p:txBody>
          </p:sp>
        </mc:Fallback>
      </mc:AlternateContent>
      <p:cxnSp>
        <p:nvCxnSpPr>
          <p:cNvPr id="24" name="Gerade Verbindung mit Pfeil 23">
            <a:extLst>
              <a:ext uri="{FF2B5EF4-FFF2-40B4-BE49-F238E27FC236}">
                <a16:creationId xmlns:a16="http://schemas.microsoft.com/office/drawing/2014/main" id="{F4C5D854-DE35-9D19-51F3-BDFC0D0E82AC}"/>
              </a:ext>
            </a:extLst>
          </p:cNvPr>
          <p:cNvCxnSpPr>
            <a:cxnSpLocks/>
            <a:stCxn id="22" idx="0"/>
            <a:endCxn id="23" idx="2"/>
          </p:cNvCxnSpPr>
          <p:nvPr/>
        </p:nvCxnSpPr>
        <p:spPr>
          <a:xfrm flipV="1">
            <a:off x="7677970" y="3175565"/>
            <a:ext cx="0" cy="1028458"/>
          </a:xfrm>
          <a:prstGeom prst="straightConnector1">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D5442297-F2C6-2EDC-D7B1-747D628CB3D7}"/>
                  </a:ext>
                </a:extLst>
              </p:cNvPr>
              <p:cNvSpPr txBox="1"/>
              <p:nvPr/>
            </p:nvSpPr>
            <p:spPr>
              <a:xfrm rot="16200000">
                <a:off x="7012373" y="3577050"/>
                <a:ext cx="756000" cy="404598"/>
              </a:xfrm>
              <a:prstGeom prst="rect">
                <a:avLst/>
              </a:prstGeom>
              <a:noFill/>
            </p:spPr>
            <p:txBody>
              <a:bodyPr wrap="square" rtlCol="0">
                <a:spAutoFit/>
              </a:bodyPr>
              <a:lstStyle/>
              <a:p>
                <a:pPr defTabSz="457117"/>
                <a14:m>
                  <m:oMathPara xmlns:m="http://schemas.openxmlformats.org/officeDocument/2006/math">
                    <m:oMathParaPr>
                      <m:jc m:val="centerGroup"/>
                    </m:oMathParaPr>
                    <m:oMath xmlns:m="http://schemas.openxmlformats.org/officeDocument/2006/math">
                      <m:r>
                        <a:rPr lang="de-DE" sz="1800" b="1" i="0" smtClean="0">
                          <a:solidFill>
                            <a:prstClr val="black"/>
                          </a:solidFill>
                          <a:latin typeface="Cambria Math" panose="02040503050406030204" pitchFamily="18" charset="0"/>
                        </a:rPr>
                        <m:t>(</m:t>
                      </m:r>
                      <m:sPre>
                        <m:sPrePr>
                          <m:ctrlPr>
                            <a:rPr lang="en-US" sz="1800" b="1" i="1">
                              <a:solidFill>
                                <a:srgbClr val="000000"/>
                              </a:solidFill>
                              <a:latin typeface="Cambria Math" panose="02040503050406030204" pitchFamily="18" charset="0"/>
                            </a:rPr>
                          </m:ctrlPr>
                        </m:sPrePr>
                        <m:sub/>
                        <m:sup>
                          <m:r>
                            <a:rPr lang="de-DE" sz="1800" b="1" i="0" smtClean="0">
                              <a:solidFill>
                                <a:srgbClr val="000000"/>
                              </a:solidFill>
                              <a:latin typeface="Cambria Math" panose="02040503050406030204" pitchFamily="18" charset="0"/>
                            </a:rPr>
                            <m:t>𝟏</m:t>
                          </m:r>
                        </m:sup>
                        <m:e>
                          <m:r>
                            <a:rPr lang="de-DE" sz="1800" b="1" i="0">
                              <a:solidFill>
                                <a:srgbClr val="000000"/>
                              </a:solidFill>
                              <a:latin typeface="Cambria Math" panose="02040503050406030204" pitchFamily="18" charset="0"/>
                            </a:rPr>
                            <m:t>𝐇</m:t>
                          </m:r>
                        </m:e>
                      </m:sPre>
                      <m:r>
                        <a:rPr lang="de-DE" sz="1800" b="1" i="0">
                          <a:solidFill>
                            <a:prstClr val="black"/>
                          </a:solidFill>
                          <a:latin typeface="Cambria Math" panose="02040503050406030204" pitchFamily="18" charset="0"/>
                        </a:rPr>
                        <m:t>,</m:t>
                      </m:r>
                      <m:r>
                        <a:rPr lang="de-DE" sz="1800" b="1" i="0" smtClean="0">
                          <a:solidFill>
                            <a:prstClr val="black"/>
                          </a:solidFill>
                          <a:latin typeface="Cambria Math" panose="02040503050406030204" pitchFamily="18" charset="0"/>
                        </a:rPr>
                        <m:t>𝛄</m:t>
                      </m:r>
                      <m:r>
                        <a:rPr lang="de-DE" sz="1800" b="1">
                          <a:solidFill>
                            <a:prstClr val="black"/>
                          </a:solidFill>
                          <a:latin typeface="Cambria Math" panose="02040503050406030204" pitchFamily="18" charset="0"/>
                        </a:rPr>
                        <m:t>)</m:t>
                      </m:r>
                    </m:oMath>
                  </m:oMathPara>
                </a14:m>
                <a:endParaRPr lang="de-DE" sz="1800" b="1" dirty="0">
                  <a:solidFill>
                    <a:prstClr val="black"/>
                  </a:solidFill>
                  <a:ea typeface="Open Sans" panose="020B0606030504020204" pitchFamily="34" charset="0"/>
                  <a:cs typeface="Open Sans" panose="020B0606030504020204" pitchFamily="34" charset="0"/>
                </a:endParaRPr>
              </a:p>
            </p:txBody>
          </p:sp>
        </mc:Choice>
        <mc:Fallback xmlns="" xmlns:a16="http://schemas.microsoft.com/office/drawing/2014/main" xmlns:p14="http://schemas.microsoft.com/office/powerpoint/2010/main">
          <p:sp>
            <p:nvSpPr>
              <p:cNvPr id="25" name="Textfeld 24">
                <a:extLst>
                  <a:ext uri="{FF2B5EF4-FFF2-40B4-BE49-F238E27FC236}">
                    <a16:creationId xmlns:a16="http://schemas.microsoft.com/office/drawing/2014/main" id="{D5442297-F2C6-2EDC-D7B1-747D628CB3D7}"/>
                  </a:ext>
                </a:extLst>
              </p:cNvPr>
              <p:cNvSpPr txBox="1">
                <a:spLocks noRot="1" noChangeAspect="1" noMove="1" noResize="1" noEditPoints="1" noAdjustHandles="1" noChangeArrowheads="1" noChangeShapeType="1" noTextEdit="1"/>
              </p:cNvSpPr>
              <p:nvPr/>
            </p:nvSpPr>
            <p:spPr>
              <a:xfrm rot="16200000">
                <a:off x="7012373" y="3577050"/>
                <a:ext cx="756000" cy="404598"/>
              </a:xfrm>
              <a:prstGeom prst="rect">
                <a:avLst/>
              </a:prstGeom>
              <a:blipFill>
                <a:blip r:embed="rId8"/>
                <a:stretch>
                  <a:fillRect t="-24194" r="-10448" b="-2419"/>
                </a:stretch>
              </a:blipFill>
            </p:spPr>
            <p:txBody>
              <a:bodyPr/>
              <a:lstStyle/>
              <a:p>
                <a:r>
                  <a:rPr lang="de-DE">
                    <a:noFill/>
                  </a:rPr>
                  <a:t> </a:t>
                </a:r>
              </a:p>
            </p:txBody>
          </p:sp>
        </mc:Fallback>
      </mc:AlternateContent>
    </p:spTree>
    <p:extLst>
      <p:ext uri="{BB962C8B-B14F-4D97-AF65-F5344CB8AC3E}">
        <p14:creationId xmlns:p14="http://schemas.microsoft.com/office/powerpoint/2010/main" val="1619616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Solution: Primordial nucleosynthesis</a:t>
            </a:r>
            <a:endParaRPr lang="de-DE" sz="3000" noProof="0" dirty="0"/>
          </a:p>
        </p:txBody>
      </p:sp>
      <p:pic>
        <p:nvPicPr>
          <p:cNvPr id="100" name="Grafik 99">
            <a:extLst>
              <a:ext uri="{FF2B5EF4-FFF2-40B4-BE49-F238E27FC236}">
                <a16:creationId xmlns:a16="http://schemas.microsoft.com/office/drawing/2014/main" id="{AC7DA064-D3AB-0B64-7443-46D8451C9B6F}"/>
              </a:ext>
            </a:extLst>
          </p:cNvPr>
          <p:cNvPicPr>
            <a:picLocks noChangeAspect="1"/>
          </p:cNvPicPr>
          <p:nvPr/>
        </p:nvPicPr>
        <p:blipFill>
          <a:blip r:embed="rId3"/>
          <a:stretch>
            <a:fillRect/>
          </a:stretch>
        </p:blipFill>
        <p:spPr>
          <a:xfrm>
            <a:off x="3310897" y="1061601"/>
            <a:ext cx="6071859" cy="4965798"/>
          </a:xfrm>
          <a:prstGeom prst="rect">
            <a:avLst/>
          </a:prstGeom>
        </p:spPr>
      </p:pic>
    </p:spTree>
    <p:extLst>
      <p:ext uri="{BB962C8B-B14F-4D97-AF65-F5344CB8AC3E}">
        <p14:creationId xmlns:p14="http://schemas.microsoft.com/office/powerpoint/2010/main" val="2946335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Primordial nucleosynthesis</a:t>
            </a:r>
            <a:endParaRPr lang="de-DE" sz="3000" noProof="0" dirty="0"/>
          </a:p>
        </p:txBody>
      </p:sp>
      <p:sp>
        <p:nvSpPr>
          <p:cNvPr id="3" name="Textfeld 2">
            <a:extLst>
              <a:ext uri="{FF2B5EF4-FFF2-40B4-BE49-F238E27FC236}">
                <a16:creationId xmlns:a16="http://schemas.microsoft.com/office/drawing/2014/main" id="{E4A3ADB7-61D1-65AE-B109-E8A679B69593}"/>
              </a:ext>
            </a:extLst>
          </p:cNvPr>
          <p:cNvSpPr txBox="1"/>
          <p:nvPr/>
        </p:nvSpPr>
        <p:spPr>
          <a:xfrm>
            <a:off x="3044456" y="2828835"/>
            <a:ext cx="6103088" cy="1200329"/>
          </a:xfrm>
          <a:prstGeom prst="rect">
            <a:avLst/>
          </a:prstGeom>
          <a:noFill/>
        </p:spPr>
        <p:txBody>
          <a:bodyPr wrap="square">
            <a:spAutoFit/>
          </a:bodyPr>
          <a:lstStyle/>
          <a:p>
            <a:pPr algn="ctr"/>
            <a:r>
              <a:rPr lang="de-DE" sz="2400" dirty="0">
                <a:hlinkClick r:id="rId3"/>
              </a:rPr>
              <a:t>https://www.youtube.com/watch?v=37at8bzfixw&amp;list=PLy6RW7KnCL_e2aiOvCsDPcn7R08HHbBJZ&amp;index=3 </a:t>
            </a:r>
          </a:p>
        </p:txBody>
      </p:sp>
    </p:spTree>
    <p:extLst>
      <p:ext uri="{BB962C8B-B14F-4D97-AF65-F5344CB8AC3E}">
        <p14:creationId xmlns:p14="http://schemas.microsoft.com/office/powerpoint/2010/main" val="3320878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08A57AC-FC7D-2E22-0FC9-1D27F74E41AA}"/>
              </a:ext>
            </a:extLst>
          </p:cNvPr>
          <p:cNvSpPr/>
          <p:nvPr/>
        </p:nvSpPr>
        <p:spPr>
          <a:xfrm>
            <a:off x="0" y="0"/>
            <a:ext cx="12192000"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Picture 2">
            <a:extLst>
              <a:ext uri="{FF2B5EF4-FFF2-40B4-BE49-F238E27FC236}">
                <a16:creationId xmlns:a16="http://schemas.microsoft.com/office/drawing/2014/main" id="{70F223C4-9289-4520-AEC8-BE41DF0F9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867" y="501510"/>
            <a:ext cx="8568266" cy="585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28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B²FH-Paper</a:t>
            </a:r>
            <a:endParaRPr lang="de-DE" sz="3000" noProof="0" dirty="0"/>
          </a:p>
        </p:txBody>
      </p:sp>
      <p:sp>
        <p:nvSpPr>
          <p:cNvPr id="5" name="Textfeld 4">
            <a:extLst>
              <a:ext uri="{FF2B5EF4-FFF2-40B4-BE49-F238E27FC236}">
                <a16:creationId xmlns:a16="http://schemas.microsoft.com/office/drawing/2014/main" id="{E4E847A7-B81E-006E-C92B-80F3CAEB6B7B}"/>
              </a:ext>
            </a:extLst>
          </p:cNvPr>
          <p:cNvSpPr txBox="1"/>
          <p:nvPr/>
        </p:nvSpPr>
        <p:spPr>
          <a:xfrm>
            <a:off x="626164" y="1236950"/>
            <a:ext cx="7044636" cy="4539704"/>
          </a:xfrm>
          <a:prstGeom prst="rect">
            <a:avLst/>
          </a:prstGeom>
          <a:noFill/>
        </p:spPr>
        <p:txBody>
          <a:bodyPr wrap="square" rtlCol="0">
            <a:spAutoFit/>
          </a:bodyPr>
          <a:lstStyle/>
          <a:p>
            <a:pPr>
              <a:spcAft>
                <a:spcPts val="600"/>
              </a:spcAft>
            </a:pPr>
            <a:r>
              <a:rPr lang="en-US" sz="2000" i="1" dirty="0"/>
              <a:t>"It is the stars, the stars above us, govern our conditions"</a:t>
            </a:r>
            <a:br>
              <a:rPr lang="en-US" sz="2000" i="1" dirty="0"/>
            </a:br>
            <a:r>
              <a:rPr lang="en-US" sz="2000" dirty="0"/>
              <a:t>	- King Lear (Shakespeare), Act IV, Scene 3</a:t>
            </a:r>
          </a:p>
          <a:p>
            <a:pPr marL="285750" indent="-285750">
              <a:spcAft>
                <a:spcPts val="600"/>
              </a:spcAft>
              <a:buFont typeface="Arial" panose="020B0604020202020204" pitchFamily="34" charset="0"/>
              <a:buChar char="•"/>
            </a:pPr>
            <a:r>
              <a:rPr lang="en-US" sz="2000" dirty="0" err="1"/>
              <a:t>Technical article published in </a:t>
            </a:r>
            <a:r>
              <a:rPr lang="en-US" sz="2000" dirty="0"/>
              <a:t>1957</a:t>
            </a:r>
            <a:br>
              <a:rPr lang="en-US" sz="2000" dirty="0"/>
            </a:br>
            <a:r>
              <a:rPr lang="en-US" sz="2000" dirty="0"/>
              <a:t>"</a:t>
            </a:r>
            <a:r>
              <a:rPr lang="en-US" sz="2000" b="1" dirty="0"/>
              <a:t>Synthesis of the Elements in Stars</a:t>
            </a:r>
            <a:r>
              <a:rPr lang="en-US" sz="2000" dirty="0"/>
              <a:t>" by </a:t>
            </a:r>
            <a:r>
              <a:rPr lang="en-US" sz="2000" dirty="0" err="1"/>
              <a:t>Margaert </a:t>
            </a:r>
            <a:r>
              <a:rPr lang="en-US" sz="2000" dirty="0"/>
              <a:t>&amp; Geoffrey Burbidge, William Fowler &amp; Fred Hoyle</a:t>
            </a:r>
          </a:p>
          <a:p>
            <a:pPr marL="285750" indent="-285750">
              <a:spcAft>
                <a:spcPts val="600"/>
              </a:spcAft>
              <a:buFont typeface="Arial" panose="020B0604020202020204" pitchFamily="34" charset="0"/>
              <a:buChar char="•"/>
            </a:pPr>
            <a:r>
              <a:rPr lang="en-US" sz="2000" dirty="0" err="1"/>
              <a:t>Explanation </a:t>
            </a:r>
            <a:r>
              <a:rPr lang="en-US" sz="2000" dirty="0"/>
              <a:t>of the </a:t>
            </a:r>
            <a:r>
              <a:rPr lang="en-US" sz="2000" dirty="0" err="1"/>
              <a:t>formation </a:t>
            </a:r>
            <a:r>
              <a:rPr lang="en-US" sz="2000" dirty="0"/>
              <a:t>of the </a:t>
            </a:r>
            <a:r>
              <a:rPr lang="en-US" sz="2000" dirty="0" err="1"/>
              <a:t>elements</a:t>
            </a:r>
            <a:r>
              <a:rPr lang="en-US" sz="2000" dirty="0"/>
              <a:t>:</a:t>
            </a:r>
          </a:p>
          <a:p>
            <a:pPr marL="697230" lvl="1" indent="-285750">
              <a:spcAft>
                <a:spcPts val="600"/>
              </a:spcAft>
              <a:buFont typeface="Arial" panose="020B0604020202020204" pitchFamily="34" charset="0"/>
              <a:buChar char="•"/>
            </a:pPr>
            <a:r>
              <a:rPr lang="en-US" sz="1800" dirty="0" err="1"/>
              <a:t>Nuclear fusion </a:t>
            </a:r>
            <a:r>
              <a:rPr lang="en-US" sz="1800" dirty="0"/>
              <a:t>(</a:t>
            </a:r>
            <a:r>
              <a:rPr lang="en-US" sz="1800" dirty="0" err="1"/>
              <a:t>also </a:t>
            </a:r>
            <a:r>
              <a:rPr lang="en-US" sz="1800" dirty="0"/>
              <a:t>3-alpha process), </a:t>
            </a:r>
            <a:r>
              <a:rPr lang="en-US" sz="1800" dirty="0" err="1"/>
              <a:t>as well as first theories on nucleosynthesis of higher elements</a:t>
            </a:r>
            <a:endParaRPr lang="en-US" sz="1800" dirty="0"/>
          </a:p>
          <a:p>
            <a:pPr marL="697230" lvl="1" indent="-285750">
              <a:spcAft>
                <a:spcPts val="600"/>
              </a:spcAft>
              <a:buFont typeface="Arial" panose="020B0604020202020204" pitchFamily="34" charset="0"/>
              <a:buChar char="•"/>
            </a:pPr>
            <a:r>
              <a:rPr lang="en-US" sz="1800" dirty="0" err="1"/>
              <a:t>Explanation </a:t>
            </a:r>
            <a:r>
              <a:rPr lang="en-US" sz="1800" dirty="0"/>
              <a:t>of the </a:t>
            </a:r>
            <a:r>
              <a:rPr lang="en-US" sz="1800" dirty="0" err="1"/>
              <a:t>relative abundance of chemical elements</a:t>
            </a:r>
            <a:endParaRPr lang="en-US" sz="1800" dirty="0"/>
          </a:p>
          <a:p>
            <a:pPr>
              <a:spcAft>
                <a:spcPts val="600"/>
              </a:spcAft>
            </a:pPr>
            <a:r>
              <a:rPr lang="en-US" sz="2000" dirty="0"/>
              <a:t>Fred Hoyle</a:t>
            </a:r>
          </a:p>
          <a:p>
            <a:pPr marL="754380" lvl="1" indent="-342900">
              <a:spcAft>
                <a:spcPts val="600"/>
              </a:spcAft>
              <a:buFont typeface="Arial" panose="020B0604020202020204" pitchFamily="34" charset="0"/>
              <a:buChar char="•"/>
            </a:pPr>
            <a:r>
              <a:rPr lang="en-US" sz="1800" dirty="0" err="1"/>
              <a:t>Critic </a:t>
            </a:r>
            <a:r>
              <a:rPr lang="en-US" sz="1800" dirty="0"/>
              <a:t>of the </a:t>
            </a:r>
            <a:r>
              <a:rPr lang="en-US" sz="1800" dirty="0" err="1"/>
              <a:t>Big Bang theory and inventor of its </a:t>
            </a:r>
            <a:r>
              <a:rPr lang="en-US" sz="1800" dirty="0"/>
              <a:t>name </a:t>
            </a:r>
          </a:p>
          <a:p>
            <a:pPr marL="754380" lvl="1" indent="-342900">
              <a:spcAft>
                <a:spcPts val="600"/>
              </a:spcAft>
              <a:buFont typeface="Arial" panose="020B0604020202020204" pitchFamily="34" charset="0"/>
              <a:buChar char="•"/>
            </a:pPr>
            <a:r>
              <a:rPr lang="en-US" sz="1800" dirty="0" err="1"/>
              <a:t>Steady-state</a:t>
            </a:r>
            <a:r>
              <a:rPr lang="en-US" sz="1800" dirty="0"/>
              <a:t> theory</a:t>
            </a:r>
          </a:p>
        </p:txBody>
      </p:sp>
      <p:pic>
        <p:nvPicPr>
          <p:cNvPr id="1026" name="Picture 2" descr="Fred Hoyle | Hachette UK">
            <a:extLst>
              <a:ext uri="{FF2B5EF4-FFF2-40B4-BE49-F238E27FC236}">
                <a16:creationId xmlns:a16="http://schemas.microsoft.com/office/drawing/2014/main" id="{2B09A0DC-1399-B39D-A39D-397BFEF8C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741" y="1246224"/>
            <a:ext cx="3942464" cy="3942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AFD2199-FECD-6813-CA1B-8ACA740DC822}"/>
              </a:ext>
            </a:extLst>
          </p:cNvPr>
          <p:cNvSpPr txBox="1"/>
          <p:nvPr/>
        </p:nvSpPr>
        <p:spPr>
          <a:xfrm>
            <a:off x="7804741" y="5249330"/>
            <a:ext cx="3942464" cy="341632"/>
          </a:xfrm>
          <a:prstGeom prst="rect">
            <a:avLst/>
          </a:prstGeom>
          <a:noFill/>
        </p:spPr>
        <p:txBody>
          <a:bodyPr wrap="square" rtlCol="0">
            <a:spAutoFit/>
          </a:bodyPr>
          <a:lstStyle/>
          <a:p>
            <a:pPr algn="ctr"/>
            <a:r>
              <a:rPr lang="de-DE" i="1" dirty="0"/>
              <a:t>Fred </a:t>
            </a:r>
            <a:r>
              <a:rPr lang="de-DE" i="1" dirty="0" err="1"/>
              <a:t>Hoyle</a:t>
            </a:r>
            <a:endParaRPr lang="de-DE" i="1" dirty="0"/>
          </a:p>
        </p:txBody>
      </p:sp>
    </p:spTree>
    <p:extLst>
      <p:ext uri="{BB962C8B-B14F-4D97-AF65-F5344CB8AC3E}">
        <p14:creationId xmlns:p14="http://schemas.microsoft.com/office/powerpoint/2010/main" val="2356732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w Hubble image of NGC 2174">
            <a:extLst>
              <a:ext uri="{FF2B5EF4-FFF2-40B4-BE49-F238E27FC236}">
                <a16:creationId xmlns:a16="http://schemas.microsoft.com/office/drawing/2014/main" id="{4EDB404A-4C6B-8A74-38F4-1119E3B41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042" y="0"/>
            <a:ext cx="6833958" cy="6833958"/>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0FC072DE-61FC-B4C6-B25F-B8689BC44038}"/>
              </a:ext>
            </a:extLst>
          </p:cNvPr>
          <p:cNvSpPr txBox="1">
            <a:spLocks/>
          </p:cNvSpPr>
          <p:nvPr/>
        </p:nvSpPr>
        <p:spPr>
          <a:xfrm>
            <a:off x="-1" y="1806366"/>
            <a:ext cx="5358043"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IV</a:t>
            </a:r>
          </a:p>
          <a:p>
            <a:pPr algn="ctr">
              <a:spcAft>
                <a:spcPts val="600"/>
              </a:spcAft>
            </a:pPr>
            <a:r>
              <a:rPr lang="en-US" sz="3600" cap="small" dirty="0" err="1">
                <a:solidFill>
                  <a:schemeClr val="bg1"/>
                </a:solidFill>
              </a:rPr>
              <a:t>Fingerprints</a:t>
            </a:r>
            <a:br>
              <a:rPr lang="en-US" sz="3600" cap="small" dirty="0">
                <a:solidFill>
                  <a:schemeClr val="bg1"/>
                </a:solidFill>
              </a:rPr>
            </a:br>
            <a:r>
              <a:rPr lang="en-US" sz="3600" cap="small" dirty="0">
                <a:solidFill>
                  <a:schemeClr val="bg1"/>
                </a:solidFill>
              </a:rPr>
              <a:t>of the stars</a:t>
            </a:r>
            <a:endParaRPr lang="en-US" sz="3600" b="1" cap="small" dirty="0">
              <a:solidFill>
                <a:schemeClr val="bg1"/>
              </a:solidFill>
            </a:endParaRPr>
          </a:p>
        </p:txBody>
      </p:sp>
    </p:spTree>
    <p:extLst>
      <p:ext uri="{BB962C8B-B14F-4D97-AF65-F5344CB8AC3E}">
        <p14:creationId xmlns:p14="http://schemas.microsoft.com/office/powerpoint/2010/main" val="838516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ubble snaps image of space oddity">
            <a:extLst>
              <a:ext uri="{FF2B5EF4-FFF2-40B4-BE49-F238E27FC236}">
                <a16:creationId xmlns:a16="http://schemas.microsoft.com/office/drawing/2014/main" id="{862E8E2C-618F-3A88-7907-D5F115FFC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695" y="-320322"/>
            <a:ext cx="5430611" cy="760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16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What is nuclear astrophysics?</a:t>
            </a:r>
            <a:endParaRPr lang="de-DE" sz="3000" noProof="0" dirty="0"/>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rPr>
              <a:t>Nuclear astrophysics </a:t>
            </a:r>
            <a:r>
              <a:rPr lang="en-US" sz="2000" b="1" i="1" dirty="0">
                <a:solidFill>
                  <a:schemeClr val="tx1"/>
                </a:solidFill>
              </a:rPr>
              <a:t>investigates the origin of chemical elements.</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rPr>
              <a:t>Nuclear astrophysics takes </a:t>
            </a:r>
            <a:r>
              <a:rPr lang="en-US" sz="2000" b="1" i="1" dirty="0">
                <a:solidFill>
                  <a:schemeClr val="tx1"/>
                </a:solidFill>
              </a:rPr>
              <a:t>a deep look into the universe to answer this question.</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Orion Nebula</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14B24819-0789-4487-8EEC-015079505E3D}"/>
              </a:ext>
            </a:extLst>
          </p:cNvPr>
          <p:cNvSpPr txBox="1"/>
          <p:nvPr/>
        </p:nvSpPr>
        <p:spPr>
          <a:xfrm>
            <a:off x="6548365" y="1643933"/>
            <a:ext cx="4961463" cy="3785652"/>
          </a:xfrm>
          <a:prstGeom prst="rect">
            <a:avLst/>
          </a:prstGeom>
          <a:noFill/>
        </p:spPr>
        <p:txBody>
          <a:bodyPr wrap="square" rtlCol="0">
            <a:spAutoFit/>
          </a:bodyPr>
          <a:lstStyle/>
          <a:p>
            <a:pPr algn="ctr"/>
            <a:r>
              <a:rPr lang="en-US" sz="2000" i="1" dirty="0"/>
              <a:t>[21] </a:t>
            </a:r>
            <a:r>
              <a:rPr lang="de-DE" sz="2000" i="1" dirty="0" err="1"/>
              <a:t>Hanny's Voorwerp </a:t>
            </a:r>
            <a:r>
              <a:rPr lang="de-DE" sz="2000" i="1" dirty="0"/>
              <a:t>is the only visible part of a gas cloud that extends around the galaxy IC 2497 at a distance of 300,000 light years. The object is visible because a beam from the core of the galaxy illuminates it. This ray originates from a quasar that has probably gone out in the last 200,000 years. </a:t>
            </a:r>
            <a:r>
              <a:rPr lang="de-DE" sz="2000" i="1" dirty="0" err="1"/>
              <a:t>Henny's Voorwerp </a:t>
            </a:r>
            <a:r>
              <a:rPr lang="de-DE" sz="2000" i="1" dirty="0"/>
              <a:t>is as large as the Milky Way, and its bright green color comes from glowing oxygen.</a:t>
            </a:r>
            <a:br>
              <a:rPr lang="de-DE" sz="2000" i="1" dirty="0"/>
            </a:br>
            <a:r>
              <a:rPr lang="de-DE" sz="2000" i="1" dirty="0">
                <a:hlinkClick r:id="rId3"/>
              </a:rPr>
              <a:t>Hubble/ESA, 2011</a:t>
            </a:r>
            <a:endParaRPr lang="de-DE" sz="2000" i="1" dirty="0"/>
          </a:p>
        </p:txBody>
      </p:sp>
      <p:pic>
        <p:nvPicPr>
          <p:cNvPr id="2" name="Picture 2" descr="Hubble snaps image of space oddity">
            <a:extLst>
              <a:ext uri="{FF2B5EF4-FFF2-40B4-BE49-F238E27FC236}">
                <a16:creationId xmlns:a16="http://schemas.microsoft.com/office/drawing/2014/main" id="{578781BF-2E08-783E-04B5-371673D1F4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95313" y="1030075"/>
            <a:ext cx="4045552" cy="497477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 Voorwerp</a:t>
            </a:r>
            <a:endParaRPr lang="de-DE" sz="3000" dirty="0"/>
          </a:p>
        </p:txBody>
      </p:sp>
    </p:spTree>
    <p:extLst>
      <p:ext uri="{BB962C8B-B14F-4D97-AF65-F5344CB8AC3E}">
        <p14:creationId xmlns:p14="http://schemas.microsoft.com/office/powerpoint/2010/main" val="2922975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 Voorwerp</a:t>
            </a:r>
            <a:endParaRPr lang="de-DE" sz="3000" dirty="0"/>
          </a:p>
        </p:txBody>
      </p:sp>
      <p:pic>
        <p:nvPicPr>
          <p:cNvPr id="5122" name="Picture 2" descr="undefined">
            <a:extLst>
              <a:ext uri="{FF2B5EF4-FFF2-40B4-BE49-F238E27FC236}">
                <a16:creationId xmlns:a16="http://schemas.microsoft.com/office/drawing/2014/main" id="{AEE63F46-5939-CFA3-CCF6-DC3B775BF8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4175" y="970280"/>
            <a:ext cx="11423650" cy="510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22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Kopf mit Zahnrädern Silhouette">
            <a:extLst>
              <a:ext uri="{FF2B5EF4-FFF2-40B4-BE49-F238E27FC236}">
                <a16:creationId xmlns:a16="http://schemas.microsoft.com/office/drawing/2014/main" id="{C7ADFE61-0DAF-65AC-8A3E-8183BFD157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3614" y="3549973"/>
            <a:ext cx="2327253" cy="2327253"/>
          </a:xfrm>
          <a:prstGeom prst="rect">
            <a:avLst/>
          </a:prstGeom>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Question</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How can we learn about the cosmos?</a:t>
              </a:r>
              <a:endParaRPr lang="en-GB" sz="2800" b="1" dirty="0">
                <a:solidFill>
                  <a:schemeClr val="tx1"/>
                </a:solidFill>
              </a:endParaRPr>
            </a:p>
          </p:txBody>
        </p:sp>
      </p:grpSp>
    </p:spTree>
    <p:extLst>
      <p:ext uri="{BB962C8B-B14F-4D97-AF65-F5344CB8AC3E}">
        <p14:creationId xmlns:p14="http://schemas.microsoft.com/office/powerpoint/2010/main" val="4532261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Question</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How can we learn about the cosmos?</a:t>
              </a:r>
              <a:endParaRPr lang="en-GB" sz="2800" b="1" dirty="0">
                <a:solidFill>
                  <a:schemeClr val="tx1"/>
                </a:solidFill>
              </a:endParaRPr>
            </a:p>
          </p:txBody>
        </p:sp>
      </p:grpSp>
      <p:grpSp>
        <p:nvGrpSpPr>
          <p:cNvPr id="2" name="Gruppieren 1">
            <a:extLst>
              <a:ext uri="{FF2B5EF4-FFF2-40B4-BE49-F238E27FC236}">
                <a16:creationId xmlns:a16="http://schemas.microsoft.com/office/drawing/2014/main" id="{EFDA04A7-C0D3-CBB6-C889-E6FC376C5340}"/>
              </a:ext>
            </a:extLst>
          </p:cNvPr>
          <p:cNvGrpSpPr/>
          <p:nvPr/>
        </p:nvGrpSpPr>
        <p:grpSpPr>
          <a:xfrm>
            <a:off x="6613331" y="3829709"/>
            <a:ext cx="4896453" cy="2025187"/>
            <a:chOff x="1398424" y="1360021"/>
            <a:chExt cx="3822162" cy="2523490"/>
          </a:xfrm>
        </p:grpSpPr>
        <p:sp>
          <p:nvSpPr>
            <p:cNvPr id="4" name="Rechteck: obere Ecken abgerundet 3">
              <a:extLst>
                <a:ext uri="{FF2B5EF4-FFF2-40B4-BE49-F238E27FC236}">
                  <a16:creationId xmlns:a16="http://schemas.microsoft.com/office/drawing/2014/main" id="{0A4F4C67-BC9C-AEC5-5463-50798743F90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Answer</a:t>
              </a:r>
              <a:endParaRPr lang="en-US" sz="2400" b="1" dirty="0">
                <a:latin typeface="+mj-lt"/>
              </a:endParaRPr>
            </a:p>
          </p:txBody>
        </p:sp>
        <p:sp>
          <p:nvSpPr>
            <p:cNvPr id="8" name="Rechteck: obere Ecken abgerundet 7">
              <a:extLst>
                <a:ext uri="{FF2B5EF4-FFF2-40B4-BE49-F238E27FC236}">
                  <a16:creationId xmlns:a16="http://schemas.microsoft.com/office/drawing/2014/main" id="{A82D649A-9A07-8D9E-1477-37D4B1F34803}"/>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b="1" dirty="0">
                  <a:solidFill>
                    <a:schemeClr val="tx1"/>
                  </a:solidFill>
                </a:rPr>
                <a:t>Light!</a:t>
              </a:r>
              <a:endParaRPr lang="en-GB" sz="2800" b="1" dirty="0">
                <a:solidFill>
                  <a:schemeClr val="tx1"/>
                </a:solidFill>
              </a:endParaRPr>
            </a:p>
          </p:txBody>
        </p:sp>
      </p:grpSp>
    </p:spTree>
    <p:extLst>
      <p:ext uri="{BB962C8B-B14F-4D97-AF65-F5344CB8AC3E}">
        <p14:creationId xmlns:p14="http://schemas.microsoft.com/office/powerpoint/2010/main" val="40153441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What </a:t>
            </a:r>
            <a:r>
              <a:rPr lang="de-DE" sz="3600" cap="small" noProof="0" dirty="0" err="1"/>
              <a:t>is</a:t>
            </a:r>
            <a:r>
              <a:rPr lang="de-DE" sz="3600" cap="small" noProof="0" dirty="0"/>
              <a:t> </a:t>
            </a:r>
            <a:r>
              <a:rPr lang="de-DE" sz="3600" b="1" cap="small" noProof="0" dirty="0"/>
              <a:t>light?</a:t>
            </a:r>
            <a:endParaRPr lang="de-DE" sz="3600" cap="small" noProof="0" dirty="0"/>
          </a:p>
        </p:txBody>
      </p:sp>
    </p:spTree>
    <p:extLst>
      <p:ext uri="{BB962C8B-B14F-4D97-AF65-F5344CB8AC3E}">
        <p14:creationId xmlns:p14="http://schemas.microsoft.com/office/powerpoint/2010/main" val="39741617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3929537"/>
              </a:xfrm>
              <a:prstGeom prst="rect">
                <a:avLst/>
              </a:prstGeom>
              <a:noFill/>
            </p:spPr>
            <p:txBody>
              <a:bodyPr wrap="square" rtlCol="0">
                <a:spAutoFit/>
              </a:bodyPr>
              <a:lstStyle/>
              <a:p>
                <a:r>
                  <a:rPr lang="en-US" sz="2400" b="1" dirty="0">
                    <a:solidFill>
                      <a:srgbClr val="000000"/>
                    </a:solidFill>
                  </a:rPr>
                  <a:t>... </a:t>
                </a:r>
                <a:r>
                  <a:rPr lang="en-US" sz="2400" b="1" dirty="0" err="1">
                    <a:solidFill>
                      <a:srgbClr val="000000"/>
                    </a:solidFill>
                  </a:rPr>
                  <a:t>an electromagnetic wave</a:t>
                </a:r>
                <a:br>
                  <a:rPr lang="en-US" sz="2400" b="1" dirty="0">
                    <a:solidFill>
                      <a:srgbClr val="000000"/>
                    </a:solidFill>
                  </a:rPr>
                </a:br>
                <a:endParaRPr lang="en-US" sz="2400" b="1" dirty="0">
                  <a:solidFill>
                    <a:srgbClr val="000000"/>
                  </a:solidFill>
                </a:endParaRPr>
              </a:p>
              <a:p>
                <a:pPr marL="697230" lvl="1" indent="-285750">
                  <a:buFont typeface="Arial" panose="020B0604020202020204" pitchFamily="34" charset="0"/>
                  <a:buChar char="•"/>
                </a:pPr>
                <a:r>
                  <a:rPr lang="de-DE" sz="2000" dirty="0">
                    <a:solidFill>
                      <a:srgbClr val="000000"/>
                    </a:solidFill>
                  </a:rPr>
                  <a:t>= an </a:t>
                </a:r>
                <a:r>
                  <a:rPr lang="de-DE" sz="2000" b="1" dirty="0">
                    <a:solidFill>
                      <a:schemeClr val="accent2"/>
                    </a:solidFill>
                  </a:rPr>
                  <a:t>electric field </a:t>
                </a:r>
                <a:r>
                  <a:rPr lang="de-DE" sz="2000" dirty="0">
                    <a:solidFill>
                      <a:srgbClr val="000000"/>
                    </a:solidFill>
                  </a:rPr>
                  <a:t>and a </a:t>
                </a:r>
                <a:r>
                  <a:rPr lang="de-DE" sz="2000" b="1" dirty="0">
                    <a:solidFill>
                      <a:srgbClr val="FF0000"/>
                    </a:solidFill>
                  </a:rPr>
                  <a:t>magnetic field</a:t>
                </a:r>
                <a:r>
                  <a:rPr lang="de-DE" sz="2000" dirty="0">
                    <a:solidFill>
                      <a:srgbClr val="000000"/>
                    </a:solidFill>
                  </a:rPr>
                  <a:t>, which oscillate perpendicular to each other</a:t>
                </a:r>
                <a:br>
                  <a:rPr lang="de-DE" sz="2000" dirty="0">
                    <a:solidFill>
                      <a:srgbClr val="000000"/>
                    </a:solidFill>
                  </a:rPr>
                </a:br>
                <a:r>
                  <a:rPr lang="de-DE" sz="2000" dirty="0">
                    <a:solidFill>
                      <a:srgbClr val="000000"/>
                    </a:solidFill>
                  </a:rPr>
                  <a:t>in space (in phase)</a:t>
                </a:r>
              </a:p>
              <a:p>
                <a:pPr marL="697230" lvl="1" indent="-285750">
                  <a:buFont typeface="Arial" panose="020B0604020202020204" pitchFamily="34" charset="0"/>
                  <a:buChar char="•"/>
                </a:pPr>
                <a:r>
                  <a:rPr lang="de-DE" sz="2000" dirty="0">
                    <a:solidFill>
                      <a:srgbClr val="000000"/>
                    </a:solidFill>
                  </a:rPr>
                  <a:t>Spreads at the</a:t>
                </a:r>
                <a:br>
                  <a:rPr lang="de-DE" sz="2000" dirty="0">
                    <a:solidFill>
                      <a:srgbClr val="000000"/>
                    </a:solidFill>
                  </a:rPr>
                </a:br>
                <a:r>
                  <a:rPr lang="de-DE" sz="2000" dirty="0">
                    <a:solidFill>
                      <a:srgbClr val="000000"/>
                    </a:solidFill>
                  </a:rPr>
                  <a:t>at the speed of light</a:t>
                </a:r>
                <a:endParaRPr lang="de-DE" sz="2000" b="1" dirty="0">
                  <a:solidFill>
                    <a:srgbClr val="000000"/>
                  </a:solidFill>
                </a:endParaRPr>
              </a:p>
              <a:p>
                <a:pPr marL="1165860" lvl="2" indent="-342900">
                  <a:buFont typeface="Arial" panose="020B0604020202020204" pitchFamily="34" charset="0"/>
                  <a:buChar char="•"/>
                </a:pPr>
                <a:r>
                  <a:rPr lang="de-DE" sz="2000" dirty="0">
                    <a:solidFill>
                      <a:srgbClr val="000000"/>
                    </a:solidFill>
                  </a:rPr>
                  <a:t>in a vacuum: </a:t>
                </a:r>
                <a:br>
                  <a:rPr lang="de-DE" sz="2000" dirty="0">
                    <a:solidFill>
                      <a:srgbClr val="000000"/>
                    </a:solidFill>
                  </a:rPr>
                </a:br>
                <a:endParaRPr lang="de-DE" sz="2000" dirty="0">
                  <a:solidFill>
                    <a:srgbClr val="000000"/>
                  </a:solidFill>
                </a:endParaRPr>
              </a:p>
              <a:p>
                <a:pPr marL="1165860" lvl="2" indent="-342900">
                  <a:buFont typeface="Arial" panose="020B0604020202020204" pitchFamily="34" charset="0"/>
                  <a:buChar char="•"/>
                </a:pPr>
                <a14:m>
                  <m:oMath xmlns:m="http://schemas.openxmlformats.org/officeDocument/2006/math">
                    <m:r>
                      <a:rPr lang="de-DE" sz="2000" b="1">
                        <a:solidFill>
                          <a:srgbClr val="000000"/>
                        </a:solidFill>
                        <a:latin typeface="Cambria Math" panose="02040503050406030204" pitchFamily="18" charset="0"/>
                      </a:rPr>
                      <m:t>𝐄</m:t>
                    </m:r>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𝐡</m:t>
                    </m:r>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𝐟</m:t>
                    </m:r>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𝐡</m:t>
                    </m:r>
                    <m:r>
                      <a:rPr lang="de-DE" sz="2000" b="1">
                        <a:solidFill>
                          <a:srgbClr val="000000"/>
                        </a:solidFill>
                        <a:latin typeface="Cambria Math" panose="02040503050406030204" pitchFamily="18" charset="0"/>
                      </a:rPr>
                      <m:t>∙</m:t>
                    </m:r>
                    <m:f>
                      <m:fPr>
                        <m:ctrlPr>
                          <a:rPr lang="de-DE" sz="2000" b="1" i="1">
                            <a:solidFill>
                              <a:srgbClr val="000000"/>
                            </a:solidFill>
                            <a:latin typeface="Cambria Math" panose="02040503050406030204" pitchFamily="18" charset="0"/>
                          </a:rPr>
                        </m:ctrlPr>
                      </m:fPr>
                      <m:num>
                        <m:r>
                          <a:rPr lang="de-DE" sz="2000" b="1">
                            <a:solidFill>
                              <a:srgbClr val="000000"/>
                            </a:solidFill>
                            <a:latin typeface="Cambria Math" panose="02040503050406030204" pitchFamily="18" charset="0"/>
                          </a:rPr>
                          <m:t>𝐜</m:t>
                        </m:r>
                      </m:num>
                      <m:den>
                        <m:r>
                          <a:rPr lang="de-DE" sz="2000" b="1">
                            <a:solidFill>
                              <a:srgbClr val="000000"/>
                            </a:solidFill>
                            <a:latin typeface="Cambria Math" panose="02040503050406030204" pitchFamily="18" charset="0"/>
                          </a:rPr>
                          <m:t>𝛌</m:t>
                        </m:r>
                      </m:den>
                    </m:f>
                  </m:oMath>
                </a14:m>
                <a:endParaRPr lang="de-DE" sz="2000" dirty="0">
                  <a:solidFill>
                    <a:srgbClr val="000000"/>
                  </a:solidFill>
                </a:endParaRPr>
              </a:p>
            </p:txBody>
          </p:sp>
        </mc:Choice>
        <mc:Fallback xmlns=""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3929537"/>
              </a:xfrm>
              <a:prstGeom prst="rect">
                <a:avLst/>
              </a:prstGeom>
              <a:blipFill>
                <a:blip r:embed="rId2"/>
                <a:stretch>
                  <a:fillRect l="-1714" t="-1240"/>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Light is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232113" y="4953082"/>
                <a:ext cx="3147247" cy="523220"/>
              </a:xfrm>
              <a:prstGeom prst="rect">
                <a:avLst/>
              </a:prstGeom>
              <a:noFill/>
            </p:spPr>
            <p:txBody>
              <a:bodyPr wrap="square" rtlCol="0">
                <a:spAutoFit/>
              </a:bodyPr>
              <a:lstStyle/>
              <a:p>
                <a:r>
                  <a:rPr lang="de-DE" sz="1400" dirty="0">
                    <a:solidFill>
                      <a:schemeClr val="tx2"/>
                    </a:solidFill>
                  </a:rPr>
                  <a:t> ... Planck's quantum of action</a:t>
                </a:r>
                <a:br>
                  <a:rPr lang="de-DE" sz="1400" dirty="0">
                    <a:solidFill>
                      <a:schemeClr val="tx2"/>
                    </a:solidFill>
                  </a:rPr>
                </a:br>
                <a:endParaRPr lang="de-DE" sz="1400" dirty="0"/>
              </a:p>
            </p:txBody>
          </p:sp>
        </mc:Choice>
        <mc:Fallback xmlns="" xmlns:a16="http://schemas.microsoft.com/office/drawing/2014/main" xmlns:p14="http://schemas.microsoft.com/office/powerpoint/2010/main">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232113" y="4953082"/>
                <a:ext cx="3147247" cy="523220"/>
              </a:xfrm>
              <a:prstGeom prst="rect">
                <a:avLst/>
              </a:prstGeom>
              <a:blipFill>
                <a:blip r:embed="rId4"/>
                <a:stretch>
                  <a:fillRect t="-2353" b="-4706"/>
                </a:stretch>
              </a:blipFill>
            </p:spPr>
            <p:txBody>
              <a:bodyPr/>
              <a:lstStyle/>
              <a:p>
                <a:r>
                  <a:rPr lang="de-DE">
                    <a:noFill/>
                  </a:rPr>
                  <a:t> </a:t>
                </a:r>
              </a:p>
            </p:txBody>
          </p:sp>
        </mc:Fallback>
      </mc:AlternateContent>
    </p:spTree>
    <p:extLst>
      <p:ext uri="{BB962C8B-B14F-4D97-AF65-F5344CB8AC3E}">
        <p14:creationId xmlns:p14="http://schemas.microsoft.com/office/powerpoint/2010/main" val="267776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247894"/>
              </a:xfrm>
              <a:prstGeom prst="rect">
                <a:avLst/>
              </a:prstGeom>
              <a:noFill/>
            </p:spPr>
            <p:txBody>
              <a:bodyPr wrap="square" rtlCol="0">
                <a:spAutoFit/>
              </a:bodyPr>
              <a:lstStyle/>
              <a:p>
                <a:r>
                  <a:rPr lang="en-US" sz="2400" b="1" dirty="0">
                    <a:solidFill>
                      <a:srgbClr val="000000"/>
                    </a:solidFill>
                  </a:rPr>
                  <a:t>... </a:t>
                </a:r>
                <a:r>
                  <a:rPr lang="en-US" sz="2400" b="1" dirty="0" err="1">
                    <a:solidFill>
                      <a:srgbClr val="000000"/>
                    </a:solidFill>
                  </a:rPr>
                  <a:t>an electromagnetic wave</a:t>
                </a:r>
                <a:br>
                  <a:rPr lang="en-US" sz="2400" b="1" dirty="0">
                    <a:solidFill>
                      <a:srgbClr val="000000"/>
                    </a:solidFill>
                  </a:rPr>
                </a:br>
                <a:endParaRPr lang="en-US" sz="2400" b="1" dirty="0">
                  <a:solidFill>
                    <a:srgbClr val="000000"/>
                  </a:solidFill>
                </a:endParaRPr>
              </a:p>
              <a:p>
                <a:pPr marL="697230" lvl="1" indent="-285750">
                  <a:buFont typeface="Arial" panose="020B0604020202020204" pitchFamily="34" charset="0"/>
                  <a:buChar char="•"/>
                </a:pPr>
                <a:r>
                  <a:rPr lang="de-DE" sz="2000" dirty="0">
                    <a:solidFill>
                      <a:srgbClr val="000000"/>
                    </a:solidFill>
                  </a:rPr>
                  <a:t>= an </a:t>
                </a:r>
                <a:r>
                  <a:rPr lang="de-DE" sz="2000" b="1" dirty="0">
                    <a:solidFill>
                      <a:schemeClr val="accent2"/>
                    </a:solidFill>
                  </a:rPr>
                  <a:t>electric field </a:t>
                </a:r>
                <a:r>
                  <a:rPr lang="de-DE" sz="2000" dirty="0">
                    <a:solidFill>
                      <a:srgbClr val="000000"/>
                    </a:solidFill>
                  </a:rPr>
                  <a:t>and a </a:t>
                </a:r>
                <a:r>
                  <a:rPr lang="de-DE" sz="2000" b="1" dirty="0">
                    <a:solidFill>
                      <a:srgbClr val="FF0000"/>
                    </a:solidFill>
                  </a:rPr>
                  <a:t>magnetic field</a:t>
                </a:r>
                <a:r>
                  <a:rPr lang="de-DE" sz="2000" dirty="0">
                    <a:solidFill>
                      <a:srgbClr val="000000"/>
                    </a:solidFill>
                  </a:rPr>
                  <a:t>, which oscillate perpendicular to each other</a:t>
                </a:r>
                <a:br>
                  <a:rPr lang="de-DE" sz="2000" dirty="0">
                    <a:solidFill>
                      <a:srgbClr val="000000"/>
                    </a:solidFill>
                  </a:rPr>
                </a:br>
                <a:r>
                  <a:rPr lang="de-DE" sz="2000" dirty="0">
                    <a:solidFill>
                      <a:srgbClr val="000000"/>
                    </a:solidFill>
                  </a:rPr>
                  <a:t>in space (in phase)</a:t>
                </a:r>
              </a:p>
              <a:p>
                <a:pPr marL="697230" lvl="1" indent="-285750">
                  <a:buFont typeface="Arial" panose="020B0604020202020204" pitchFamily="34" charset="0"/>
                  <a:buChar char="•"/>
                </a:pPr>
                <a:r>
                  <a:rPr lang="de-DE" sz="2000" dirty="0">
                    <a:solidFill>
                      <a:srgbClr val="000000"/>
                    </a:solidFill>
                  </a:rPr>
                  <a:t>Spreads at the</a:t>
                </a:r>
                <a:br>
                  <a:rPr lang="de-DE" sz="2000" dirty="0">
                    <a:solidFill>
                      <a:srgbClr val="000000"/>
                    </a:solidFill>
                  </a:rPr>
                </a:br>
                <a:r>
                  <a:rPr lang="de-DE" sz="2000" dirty="0">
                    <a:solidFill>
                      <a:srgbClr val="000000"/>
                    </a:solidFill>
                  </a:rPr>
                  <a:t>at the speed of light</a:t>
                </a:r>
                <a:endParaRPr lang="de-DE" sz="2000" b="1" dirty="0">
                  <a:solidFill>
                    <a:srgbClr val="000000"/>
                  </a:solidFill>
                </a:endParaRPr>
              </a:p>
              <a:p>
                <a:pPr marL="1165860" lvl="2" indent="-342900">
                  <a:buFont typeface="Arial" panose="020B0604020202020204" pitchFamily="34" charset="0"/>
                  <a:buChar char="•"/>
                </a:pPr>
                <a:r>
                  <a:rPr lang="de-DE" sz="2000" dirty="0">
                    <a:solidFill>
                      <a:srgbClr val="000000"/>
                    </a:solidFill>
                  </a:rPr>
                  <a:t>in a vacuum: </a:t>
                </a:r>
                <a:br>
                  <a:rPr lang="de-DE" sz="2000" dirty="0">
                    <a:solidFill>
                      <a:srgbClr val="000000"/>
                    </a:solidFill>
                  </a:rPr>
                </a:br>
                <a:endParaRPr lang="de-DE" sz="2000" dirty="0">
                  <a:solidFill>
                    <a:srgbClr val="000000"/>
                  </a:solidFill>
                </a:endParaRPr>
              </a:p>
              <a:p>
                <a:pPr marL="1165860" lvl="2" indent="-342900">
                  <a:buFont typeface="Arial" panose="020B0604020202020204" pitchFamily="34" charset="0"/>
                  <a:buChar char="•"/>
                </a:pPr>
                <a:r>
                  <a:rPr lang="de-DE" sz="2000" dirty="0">
                    <a:solidFill>
                      <a:srgbClr val="000000"/>
                    </a:solidFill>
                  </a:rPr>
                  <a:t>General: </a:t>
                </a: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247894"/>
              </a:xfrm>
              <a:prstGeom prst="rect">
                <a:avLst/>
              </a:prstGeom>
              <a:blipFill>
                <a:blip r:embed="rId2"/>
                <a:stretch>
                  <a:fillRect l="-1714" t="-1148"/>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Light is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402236" y="4921183"/>
                <a:ext cx="3147247" cy="954107"/>
              </a:xfrm>
              <a:prstGeom prst="rect">
                <a:avLst/>
              </a:prstGeom>
              <a:noFill/>
            </p:spPr>
            <p:txBody>
              <a:bodyPr wrap="square" rtlCol="0">
                <a:spAutoFit/>
              </a:bodyPr>
              <a:lstStyle/>
              <a:p>
                <a:r>
                  <a:rPr lang="de-DE" sz="1400" i="1" dirty="0">
                    <a:solidFill>
                      <a:srgbClr val="000000"/>
                    </a:solidFill>
                  </a:rPr>
                  <a:t> ... electric field constant</a:t>
                </a:r>
                <a:br>
                  <a:rPr lang="de-DE" sz="1400" i="1" dirty="0">
                    <a:solidFill>
                      <a:srgbClr val="000000"/>
                    </a:solidFill>
                  </a:rPr>
                </a:br>
                <a:r>
                  <a:rPr lang="de-DE" sz="1400" i="1" dirty="0">
                    <a:solidFill>
                      <a:srgbClr val="000000"/>
                    </a:solidFill>
                  </a:rPr>
                  <a:t> ... magnetic field constant</a:t>
                </a:r>
                <a:br>
                  <a:rPr lang="de-DE" sz="1400" i="1" dirty="0">
                    <a:solidFill>
                      <a:srgbClr val="000000"/>
                    </a:solidFill>
                  </a:rPr>
                </a:br>
                <a:r>
                  <a:rPr lang="de-DE" sz="1400" i="1" dirty="0">
                    <a:solidFill>
                      <a:srgbClr val="000000"/>
                    </a:solidFill>
                  </a:rPr>
                  <a:t> ... permeability</a:t>
                </a:r>
                <a:br>
                  <a:rPr lang="de-DE" sz="1400" i="1" dirty="0">
                    <a:solidFill>
                      <a:srgbClr val="000000"/>
                    </a:solidFill>
                  </a:rPr>
                </a:br>
                <a:r>
                  <a:rPr lang="de-DE" sz="1400" i="1" dirty="0">
                    <a:solidFill>
                      <a:srgbClr val="000000"/>
                    </a:solidFill>
                  </a:rPr>
                  <a:t> ... dielectric constant</a:t>
                </a:r>
              </a:p>
            </p:txBody>
          </p:sp>
        </mc:Choice>
        <mc:Fallback xmlns="" xmlns:a16="http://schemas.microsoft.com/office/drawing/2014/main" xmlns:p14="http://schemas.microsoft.com/office/powerpoint/2010/main">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402236" y="4921183"/>
                <a:ext cx="3147247" cy="954107"/>
              </a:xfrm>
              <a:prstGeom prst="rect">
                <a:avLst/>
              </a:prstGeom>
              <a:blipFill>
                <a:blip r:embed="rId4"/>
                <a:stretch>
                  <a:fillRect t="-637" b="-5732"/>
                </a:stretch>
              </a:blipFill>
            </p:spPr>
            <p:txBody>
              <a:bodyPr/>
              <a:lstStyle/>
              <a:p>
                <a:r>
                  <a:rPr lang="de-DE">
                    <a:noFill/>
                  </a:rPr>
                  <a:t> </a:t>
                </a:r>
              </a:p>
            </p:txBody>
          </p:sp>
        </mc:Fallback>
      </mc:AlternateContent>
    </p:spTree>
    <p:extLst>
      <p:ext uri="{BB962C8B-B14F-4D97-AF65-F5344CB8AC3E}">
        <p14:creationId xmlns:p14="http://schemas.microsoft.com/office/powerpoint/2010/main" val="36474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134593"/>
              </a:xfrm>
              <a:prstGeom prst="rect">
                <a:avLst/>
              </a:prstGeom>
              <a:noFill/>
            </p:spPr>
            <p:txBody>
              <a:bodyPr wrap="square" rtlCol="0">
                <a:spAutoFit/>
              </a:bodyPr>
              <a:lstStyle/>
              <a:p>
                <a:r>
                  <a:rPr lang="en-US" sz="2400" b="1" dirty="0">
                    <a:solidFill>
                      <a:srgbClr val="000000"/>
                    </a:solidFill>
                  </a:rPr>
                  <a:t>... </a:t>
                </a:r>
                <a:r>
                  <a:rPr lang="en-US" sz="2400" b="1" dirty="0" err="1">
                    <a:solidFill>
                      <a:srgbClr val="000000"/>
                    </a:solidFill>
                  </a:rPr>
                  <a:t>a particle</a:t>
                </a:r>
                <a:br>
                  <a:rPr lang="en-US" sz="2400" b="1" dirty="0">
                    <a:solidFill>
                      <a:srgbClr val="000000"/>
                    </a:solidFill>
                  </a:rPr>
                </a:br>
                <a:endParaRPr lang="en-US" sz="2000" b="1" dirty="0">
                  <a:solidFill>
                    <a:srgbClr val="000000"/>
                  </a:solidFill>
                </a:endParaRPr>
              </a:p>
              <a:p>
                <a:pPr marL="697230" lvl="1" indent="-285750">
                  <a:buFont typeface="Arial" panose="020B0604020202020204" pitchFamily="34" charset="0"/>
                  <a:buChar char="•"/>
                </a:pPr>
                <a:r>
                  <a:rPr lang="de-DE" sz="2000" dirty="0">
                    <a:solidFill>
                      <a:srgbClr val="000000"/>
                    </a:solidFill>
                  </a:rPr>
                  <a:t>= electromagnetic radiation, which consists of </a:t>
                </a:r>
                <a:r>
                  <a:rPr lang="de-DE" sz="2000" b="1" dirty="0">
                    <a:solidFill>
                      <a:srgbClr val="000000"/>
                    </a:solidFill>
                  </a:rPr>
                  <a:t>oscillating energy quanta</a:t>
                </a:r>
              </a:p>
              <a:p>
                <a:pPr marL="1108710" lvl="2" indent="-285750">
                  <a:buFont typeface="Arial" panose="020B0604020202020204" pitchFamily="34" charset="0"/>
                  <a:buChar char="•"/>
                </a:pPr>
                <a:r>
                  <a:rPr lang="de-DE" sz="2000" b="1" dirty="0">
                    <a:solidFill>
                      <a:srgbClr val="000000"/>
                    </a:solidFill>
                  </a:rPr>
                  <a:t>Photons </a:t>
                </a:r>
              </a:p>
              <a:p>
                <a:pPr marL="697230" lvl="1" indent="-285750">
                  <a:buFont typeface="Arial" panose="020B0604020202020204" pitchFamily="34" charset="0"/>
                  <a:buChar char="•"/>
                </a:pPr>
                <a:r>
                  <a:rPr lang="de-DE" sz="2000" i="1" dirty="0">
                    <a:solidFill>
                      <a:srgbClr val="000000"/>
                    </a:solidFill>
                  </a:rPr>
                  <a:t>Detection: Photoelectric effect</a:t>
                </a:r>
              </a:p>
              <a:p>
                <a:pPr marL="697230" lvl="1" indent="-285750">
                  <a:buFont typeface="Arial" panose="020B0604020202020204" pitchFamily="34" charset="0"/>
                  <a:buChar char="•"/>
                </a:pPr>
                <a:r>
                  <a:rPr lang="de-DE" sz="2000" dirty="0">
                    <a:solidFill>
                      <a:srgbClr val="000000"/>
                    </a:solidFill>
                  </a:rPr>
                  <a:t>Photons carry "energy portions"</a:t>
                </a:r>
                <a:br>
                  <a:rPr lang="de-DE" sz="2200" dirty="0">
                    <a:solidFill>
                      <a:srgbClr val="000000"/>
                    </a:solidFill>
                  </a:rPr>
                </a:br>
                <a:br>
                  <a:rPr lang="de-DE" sz="2200" dirty="0">
                    <a:solidFill>
                      <a:srgbClr val="000000"/>
                    </a:solidFill>
                  </a:rPr>
                </a:br>
                <a:r>
                  <a:rPr lang="de-DE" sz="2600" b="1" dirty="0">
                    <a:solidFill>
                      <a:srgbClr val="000000"/>
                    </a:solidFill>
                  </a:rPr>
                  <a:t> 	</a:t>
                </a:r>
                <a:endParaRPr lang="de-DE" sz="1800" b="1" dirty="0">
                  <a:solidFill>
                    <a:srgbClr val="000000"/>
                  </a:solidFill>
                </a:endParaRPr>
              </a:p>
              <a:p>
                <a:pPr marL="697230" lvl="1" indent="-285750">
                  <a:buFont typeface="Arial" panose="020B0604020202020204" pitchFamily="34" charset="0"/>
                  <a:buChar char="•"/>
                </a:pP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134593"/>
              </a:xfrm>
              <a:prstGeom prst="rect">
                <a:avLst/>
              </a:prstGeom>
              <a:blipFill>
                <a:blip r:embed="rId2"/>
                <a:stretch>
                  <a:fillRect l="-1714" t="-1178" r="-1371"/>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Light is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1CCB1FD6-2A01-8907-8653-5412F772ACBB}"/>
                  </a:ext>
                </a:extLst>
              </p:cNvPr>
              <p:cNvSpPr txBox="1"/>
              <p:nvPr/>
            </p:nvSpPr>
            <p:spPr>
              <a:xfrm>
                <a:off x="4610239" y="4516524"/>
                <a:ext cx="3406371" cy="584775"/>
              </a:xfrm>
              <a:prstGeom prst="rect">
                <a:avLst/>
              </a:prstGeom>
              <a:noFill/>
            </p:spPr>
            <p:txBody>
              <a:bodyPr wrap="square">
                <a:spAutoFit/>
              </a:bodyPr>
              <a:lstStyle/>
              <a:p>
                <a:r>
                  <a:rPr lang="de-DE" sz="1600" i="1" dirty="0">
                    <a:solidFill>
                      <a:schemeClr val="tx2"/>
                    </a:solidFill>
                  </a:rPr>
                  <a:t> ... Planck's quantum of action</a:t>
                </a:r>
                <a:br>
                  <a:rPr lang="de-DE" sz="1600" i="1" dirty="0">
                    <a:solidFill>
                      <a:schemeClr val="tx2"/>
                    </a:solidFill>
                  </a:rPr>
                </a:br>
                <a:endParaRPr lang="de-DE" dirty="0"/>
              </a:p>
            </p:txBody>
          </p:sp>
        </mc:Choice>
        <mc:Fallback xmlns="" xmlns:a16="http://schemas.microsoft.com/office/drawing/2014/main" xmlns:p14="http://schemas.microsoft.com/office/powerpoint/2010/main">
          <p:sp>
            <p:nvSpPr>
              <p:cNvPr id="4" name="Textfeld 3">
                <a:extLst>
                  <a:ext uri="{FF2B5EF4-FFF2-40B4-BE49-F238E27FC236}">
                    <a16:creationId xmlns:a16="http://schemas.microsoft.com/office/drawing/2014/main" id="{1CCB1FD6-2A01-8907-8653-5412F772ACBB}"/>
                  </a:ext>
                </a:extLst>
              </p:cNvPr>
              <p:cNvSpPr txBox="1">
                <a:spLocks noRot="1" noChangeAspect="1" noMove="1" noResize="1" noEditPoints="1" noAdjustHandles="1" noChangeArrowheads="1" noChangeShapeType="1" noTextEdit="1"/>
              </p:cNvSpPr>
              <p:nvPr/>
            </p:nvSpPr>
            <p:spPr>
              <a:xfrm>
                <a:off x="4610239" y="4516524"/>
                <a:ext cx="3406371" cy="584775"/>
              </a:xfrm>
              <a:prstGeom prst="rect">
                <a:avLst/>
              </a:prstGeom>
              <a:blipFill>
                <a:blip r:embed="rId4"/>
                <a:stretch>
                  <a:fillRect t="-3125" b="-5208"/>
                </a:stretch>
              </a:blipFill>
            </p:spPr>
            <p:txBody>
              <a:bodyPr/>
              <a:lstStyle/>
              <a:p>
                <a:r>
                  <a:rPr lang="de-DE">
                    <a:noFill/>
                  </a:rPr>
                  <a:t> </a:t>
                </a:r>
              </a:p>
            </p:txBody>
          </p:sp>
        </mc:Fallback>
      </mc:AlternateContent>
    </p:spTree>
    <p:extLst>
      <p:ext uri="{BB962C8B-B14F-4D97-AF65-F5344CB8AC3E}">
        <p14:creationId xmlns:p14="http://schemas.microsoft.com/office/powerpoint/2010/main" val="32921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What </a:t>
            </a:r>
            <a:r>
              <a:rPr lang="de-DE" sz="3600" b="1" cap="small" noProof="0" dirty="0"/>
              <a:t>color </a:t>
            </a:r>
            <a:r>
              <a:rPr lang="de-DE" sz="3600" cap="small" noProof="0" dirty="0"/>
              <a:t>is a </a:t>
            </a:r>
            <a:r>
              <a:rPr lang="de-DE" sz="3600" b="1" cap="small" noProof="0" dirty="0"/>
              <a:t>star</a:t>
            </a:r>
            <a:r>
              <a:rPr lang="de-DE" sz="3600" cap="small" noProof="0" dirty="0"/>
              <a:t>?</a:t>
            </a:r>
          </a:p>
        </p:txBody>
      </p:sp>
    </p:spTree>
    <p:extLst>
      <p:ext uri="{BB962C8B-B14F-4D97-AF65-F5344CB8AC3E}">
        <p14:creationId xmlns:p14="http://schemas.microsoft.com/office/powerpoint/2010/main" val="2615180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Light is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descr="Übersicht mit sichtbarem Spektrum im Detail">
            <a:extLst>
              <a:ext uri="{FF2B5EF4-FFF2-40B4-BE49-F238E27FC236}">
                <a16:creationId xmlns:a16="http://schemas.microsoft.com/office/drawing/2014/main" id="{DD62D95C-C635-00C1-3578-2636AABDD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73" y="1398472"/>
            <a:ext cx="10536455" cy="32254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1B4FADF4-AB29-CDB4-5613-8F8AE434D5B5}"/>
              </a:ext>
            </a:extLst>
          </p:cNvPr>
          <p:cNvGrpSpPr/>
          <p:nvPr/>
        </p:nvGrpSpPr>
        <p:grpSpPr>
          <a:xfrm>
            <a:off x="3592629" y="4758644"/>
            <a:ext cx="5006742" cy="1157422"/>
            <a:chOff x="3501991" y="4720144"/>
            <a:chExt cx="5006742" cy="1157422"/>
          </a:xfrm>
        </p:grpSpPr>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5105B449-3469-E295-5116-8046BB89D7A8}"/>
                    </a:ext>
                  </a:extLst>
                </p:cNvPr>
                <p:cNvSpPr txBox="1"/>
                <p:nvPr/>
              </p:nvSpPr>
              <p:spPr>
                <a:xfrm>
                  <a:off x="3501991" y="4720144"/>
                  <a:ext cx="5006742" cy="1157422"/>
                </a:xfrm>
                <a:prstGeom prst="rect">
                  <a:avLst/>
                </a:prstGeom>
                <a:noFill/>
                <a:ln w="38100">
                  <a:solidFill>
                    <a:schemeClr val="tx2"/>
                  </a:solidFill>
                </a:ln>
              </p:spPr>
              <p:txBody>
                <a:bodyPr wrap="square" rtlCol="0" anchor="ctr">
                  <a:noAutofit/>
                </a:bodyPr>
                <a:lstStyle/>
                <a:p>
                  <a:r>
                    <a:rPr lang="de-DE" sz="2800" b="1" dirty="0"/>
                    <a:t>  </a:t>
                  </a:r>
                  <a14:m>
                    <m:oMath xmlns:m="http://schemas.openxmlformats.org/officeDocument/2006/math">
                      <m:r>
                        <a:rPr lang="de-DE" sz="2800" b="1" i="0" smtClean="0">
                          <a:latin typeface="Cambria Math" panose="02040503050406030204" pitchFamily="18" charset="0"/>
                        </a:rPr>
                        <m:t>𝐜</m:t>
                      </m:r>
                      <m:r>
                        <a:rPr lang="de-DE" sz="2800" b="1" i="0" smtClean="0">
                          <a:latin typeface="Cambria Math" panose="02040503050406030204" pitchFamily="18" charset="0"/>
                        </a:rPr>
                        <m:t>=</m:t>
                      </m:r>
                      <m:r>
                        <a:rPr lang="de-DE" sz="2800" b="1">
                          <a:latin typeface="Cambria Math" panose="02040503050406030204" pitchFamily="18" charset="0"/>
                        </a:rPr>
                        <m:t>𝛌</m:t>
                      </m:r>
                      <m:r>
                        <a:rPr lang="de-DE" sz="2800" b="1" i="0" smtClean="0">
                          <a:latin typeface="Cambria Math" panose="02040503050406030204" pitchFamily="18" charset="0"/>
                        </a:rPr>
                        <m:t>∙</m:t>
                      </m:r>
                      <m:r>
                        <a:rPr lang="de-DE" sz="2800" b="1" i="0" smtClean="0">
                          <a:latin typeface="Cambria Math" panose="02040503050406030204" pitchFamily="18" charset="0"/>
                        </a:rPr>
                        <m:t>𝐟</m:t>
                      </m:r>
                    </m:oMath>
                  </a14:m>
                  <a:endParaRPr lang="de-DE" sz="2800" b="1" dirty="0"/>
                </a:p>
              </p:txBody>
            </p:sp>
          </mc:Choice>
          <mc:Fallback xmlns="" xmlns:a16="http://schemas.microsoft.com/office/drawing/2014/main" xmlns:p14="http://schemas.microsoft.com/office/powerpoint/2010/main">
            <p:sp>
              <p:nvSpPr>
                <p:cNvPr id="4" name="Textfeld 3">
                  <a:extLst>
                    <a:ext uri="{FF2B5EF4-FFF2-40B4-BE49-F238E27FC236}">
                      <a16:creationId xmlns:a16="http://schemas.microsoft.com/office/drawing/2014/main" id="{5105B449-3469-E295-5116-8046BB89D7A8}"/>
                    </a:ext>
                  </a:extLst>
                </p:cNvPr>
                <p:cNvSpPr txBox="1">
                  <a:spLocks noRot="1" noChangeAspect="1" noMove="1" noResize="1" noEditPoints="1" noAdjustHandles="1" noChangeArrowheads="1" noChangeShapeType="1" noTextEdit="1"/>
                </p:cNvSpPr>
                <p:nvPr/>
              </p:nvSpPr>
              <p:spPr>
                <a:xfrm>
                  <a:off x="3501991" y="4720144"/>
                  <a:ext cx="5006742" cy="1157422"/>
                </a:xfrm>
                <a:prstGeom prst="rect">
                  <a:avLst/>
                </a:prstGeom>
                <a:blipFill>
                  <a:blip r:embed="rId3"/>
                  <a:stretch>
                    <a:fillRect/>
                  </a:stretch>
                </a:blipFill>
                <a:ln w="38100">
                  <a:solidFill>
                    <a:schemeClr val="tx2"/>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4B45346-8411-C57A-3803-983C1A551568}"/>
                    </a:ext>
                  </a:extLst>
                </p:cNvPr>
                <p:cNvSpPr txBox="1"/>
                <p:nvPr/>
              </p:nvSpPr>
              <p:spPr>
                <a:xfrm>
                  <a:off x="5619003" y="4837190"/>
                  <a:ext cx="2772076" cy="923330"/>
                </a:xfrm>
                <a:prstGeom prst="rect">
                  <a:avLst/>
                </a:prstGeom>
                <a:noFill/>
              </p:spPr>
              <p:txBody>
                <a:bodyPr wrap="square" rtlCol="0">
                  <a:spAutoFit/>
                </a:bodyPr>
                <a:lstStyle/>
                <a:p>
                  <a:r>
                    <a:rPr lang="de-DE" sz="1800" i="1" dirty="0">
                      <a:solidFill>
                        <a:schemeClr val="tx2"/>
                      </a:solidFill>
                    </a:rPr>
                    <a:t> ... speed of light</a:t>
                  </a:r>
                  <a:br>
                    <a:rPr lang="de-DE" sz="1800" i="1" dirty="0">
                      <a:solidFill>
                        <a:schemeClr val="tx2"/>
                      </a:solidFill>
                    </a:rPr>
                  </a:br>
                  <a:r>
                    <a:rPr lang="de-DE" sz="1800" i="1" dirty="0">
                      <a:solidFill>
                        <a:schemeClr val="tx2"/>
                      </a:solidFill>
                    </a:rPr>
                    <a:t> ... wavelength</a:t>
                  </a:r>
                  <a:br>
                    <a:rPr lang="de-DE" sz="1800" i="1" dirty="0">
                      <a:solidFill>
                        <a:schemeClr val="tx2"/>
                      </a:solidFill>
                    </a:rPr>
                  </a:br>
                  <a:r>
                    <a:rPr lang="de-DE" sz="1800" i="1" dirty="0">
                      <a:solidFill>
                        <a:schemeClr val="tx2"/>
                      </a:solidFill>
                    </a:rPr>
                    <a:t> ... frequency</a:t>
                  </a:r>
                  <a:endParaRPr lang="de-DE" dirty="0">
                    <a:solidFill>
                      <a:schemeClr val="tx2"/>
                    </a:solidFill>
                  </a:endParaRPr>
                </a:p>
              </p:txBody>
            </p:sp>
          </mc:Choice>
          <mc:Fallback xmlns="" xmlns:a16="http://schemas.microsoft.com/office/drawing/2014/main" xmlns:p14="http://schemas.microsoft.com/office/powerpoint/2010/main">
            <p:sp>
              <p:nvSpPr>
                <p:cNvPr id="10" name="Textfeld 9">
                  <a:extLst>
                    <a:ext uri="{FF2B5EF4-FFF2-40B4-BE49-F238E27FC236}">
                      <a16:creationId xmlns:a16="http://schemas.microsoft.com/office/drawing/2014/main" id="{94B45346-8411-C57A-3803-983C1A551568}"/>
                    </a:ext>
                  </a:extLst>
                </p:cNvPr>
                <p:cNvSpPr txBox="1">
                  <a:spLocks noRot="1" noChangeAspect="1" noMove="1" noResize="1" noEditPoints="1" noAdjustHandles="1" noChangeArrowheads="1" noChangeShapeType="1" noTextEdit="1"/>
                </p:cNvSpPr>
                <p:nvPr/>
              </p:nvSpPr>
              <p:spPr>
                <a:xfrm>
                  <a:off x="5619003" y="4837190"/>
                  <a:ext cx="2772076" cy="923330"/>
                </a:xfrm>
                <a:prstGeom prst="rect">
                  <a:avLst/>
                </a:prstGeom>
                <a:blipFill>
                  <a:blip r:embed="rId4"/>
                  <a:stretch>
                    <a:fillRect l="-661" t="-3974" b="-9934"/>
                  </a:stretch>
                </a:blipFill>
              </p:spPr>
              <p:txBody>
                <a:bodyPr/>
                <a:lstStyle/>
                <a:p>
                  <a:r>
                    <a:rPr lang="de-DE">
                      <a:noFill/>
                    </a:rPr>
                    <a:t> </a:t>
                  </a:r>
                </a:p>
              </p:txBody>
            </p:sp>
          </mc:Fallback>
        </mc:AlternateContent>
      </p:grpSp>
    </p:spTree>
    <p:extLst>
      <p:ext uri="{BB962C8B-B14F-4D97-AF65-F5344CB8AC3E}">
        <p14:creationId xmlns:p14="http://schemas.microsoft.com/office/powerpoint/2010/main" val="494069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a:extLst>
              <a:ext uri="{FF2B5EF4-FFF2-40B4-BE49-F238E27FC236}">
                <a16:creationId xmlns:a16="http://schemas.microsoft.com/office/drawing/2014/main" id="{C402798B-FCFE-F902-0FA1-AF5854D9D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0938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42186D20-422B-F32E-251F-3DEDBF4753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641475"/>
            <a:ext cx="12192000" cy="3136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026CE08B-FFD1-584D-CAFB-5BD9343FEA75}"/>
              </a:ext>
            </a:extLst>
          </p:cNvPr>
          <p:cNvSpPr txBox="1"/>
          <p:nvPr/>
        </p:nvSpPr>
        <p:spPr>
          <a:xfrm>
            <a:off x="4262717" y="4975412"/>
            <a:ext cx="3666565" cy="341632"/>
          </a:xfrm>
          <a:prstGeom prst="rect">
            <a:avLst/>
          </a:prstGeom>
          <a:noFill/>
        </p:spPr>
        <p:txBody>
          <a:bodyPr wrap="square" rtlCol="0">
            <a:spAutoFit/>
          </a:bodyPr>
          <a:lstStyle/>
          <a:p>
            <a:pPr algn="ctr"/>
            <a:r>
              <a:rPr lang="de-DE" b="1" dirty="0" err="1"/>
              <a:t>Wavelength</a:t>
            </a:r>
            <a:r>
              <a:rPr lang="de-DE" b="1" dirty="0"/>
              <a:t> [</a:t>
            </a:r>
            <a:r>
              <a:rPr lang="de-DE" b="1" dirty="0" err="1"/>
              <a:t>nm</a:t>
            </a:r>
            <a:r>
              <a:rPr lang="de-DE" b="1" dirty="0"/>
              <a:t>]</a:t>
            </a:r>
          </a:p>
        </p:txBody>
      </p:sp>
    </p:spTree>
    <p:extLst>
      <p:ext uri="{BB962C8B-B14F-4D97-AF65-F5344CB8AC3E}">
        <p14:creationId xmlns:p14="http://schemas.microsoft.com/office/powerpoint/2010/main" val="10028157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Data analysis</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556213"/>
            <a:ext cx="6356352" cy="3637770"/>
            <a:chOff x="1398424" y="1360021"/>
            <a:chExt cx="3822162" cy="363777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312469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600" dirty="0" err="1">
                  <a:solidFill>
                    <a:schemeClr val="tx1"/>
                  </a:solidFill>
                </a:rPr>
                <a:t>Analyze </a:t>
              </a:r>
              <a:r>
                <a:rPr lang="en-US" sz="2600" dirty="0">
                  <a:solidFill>
                    <a:schemeClr val="tx1"/>
                  </a:solidFill>
                </a:rPr>
                <a:t>the </a:t>
              </a:r>
              <a:r>
                <a:rPr lang="en-US" sz="2600" dirty="0" err="1">
                  <a:solidFill>
                    <a:schemeClr val="tx1"/>
                  </a:solidFill>
                </a:rPr>
                <a:t>spectra </a:t>
              </a:r>
              <a:r>
                <a:rPr lang="en-US" sz="2600" dirty="0">
                  <a:solidFill>
                    <a:schemeClr val="tx1"/>
                  </a:solidFill>
                </a:rPr>
                <a:t>of </a:t>
              </a:r>
              <a:r>
                <a:rPr lang="en-US" sz="2600" dirty="0" err="1">
                  <a:solidFill>
                    <a:schemeClr val="tx1"/>
                  </a:solidFill>
                </a:rPr>
                <a:t>stars </a:t>
              </a:r>
              <a:r>
                <a:rPr lang="en-US" sz="2600" dirty="0">
                  <a:solidFill>
                    <a:schemeClr val="tx1"/>
                  </a:solidFill>
                </a:rPr>
                <a:t>and </a:t>
              </a:r>
              <a:r>
                <a:rPr lang="en-US" sz="2600" dirty="0" err="1">
                  <a:solidFill>
                    <a:schemeClr val="tx1"/>
                  </a:solidFill>
                </a:rPr>
                <a:t>measure </a:t>
              </a:r>
              <a:r>
                <a:rPr lang="en-US" sz="2600" dirty="0">
                  <a:solidFill>
                    <a:schemeClr val="tx1"/>
                  </a:solidFill>
                </a:rPr>
                <a:t>the </a:t>
              </a:r>
              <a:r>
                <a:rPr lang="en-US" sz="2600" dirty="0" err="1">
                  <a:solidFill>
                    <a:schemeClr val="tx1"/>
                  </a:solidFill>
                </a:rPr>
                <a:t>elemental abundances</a:t>
              </a:r>
              <a:r>
                <a:rPr lang="en-US" sz="2600" dirty="0">
                  <a:solidFill>
                    <a:schemeClr val="tx1"/>
                  </a:solidFill>
                </a:rPr>
                <a:t>. </a:t>
              </a:r>
              <a:r>
                <a:rPr lang="en-US" sz="2600" dirty="0" err="1">
                  <a:solidFill>
                    <a:schemeClr val="tx1"/>
                  </a:solidFill>
                </a:rPr>
                <a:t>To do this, complete </a:t>
              </a:r>
              <a:r>
                <a:rPr lang="en-US" sz="2600" dirty="0">
                  <a:solidFill>
                    <a:schemeClr val="tx1"/>
                  </a:solidFill>
                </a:rPr>
                <a:t>the </a:t>
              </a:r>
              <a:r>
                <a:rPr lang="en-US" sz="2600" dirty="0" err="1">
                  <a:solidFill>
                    <a:schemeClr val="tx1"/>
                  </a:solidFill>
                </a:rPr>
                <a:t>tasks </a:t>
              </a:r>
              <a:r>
                <a:rPr lang="en-US" sz="2600" dirty="0">
                  <a:solidFill>
                    <a:schemeClr val="tx1"/>
                  </a:solidFill>
                </a:rPr>
                <a:t>on the </a:t>
              </a:r>
              <a:br>
                <a:rPr lang="de-DE" sz="2600" dirty="0">
                  <a:solidFill>
                    <a:schemeClr val="tx1"/>
                  </a:solidFill>
                </a:rPr>
              </a:br>
              <a:r>
                <a:rPr lang="de-DE" sz="2600" b="1" dirty="0">
                  <a:solidFill>
                    <a:schemeClr val="tx1"/>
                  </a:solidFill>
                </a:rPr>
                <a:t> 3.1 Data analysis worksheet</a:t>
              </a:r>
              <a:br>
                <a:rPr lang="de-DE" sz="2600" b="1" dirty="0">
                  <a:solidFill>
                    <a:schemeClr val="tx1"/>
                  </a:solidFill>
                </a:rPr>
              </a:br>
              <a:r>
                <a:rPr lang="de-DE" sz="2600" dirty="0">
                  <a:solidFill>
                    <a:schemeClr val="tx1"/>
                  </a:solidFill>
                </a:rPr>
                <a:t>using the online tool</a:t>
              </a:r>
              <a:br>
                <a:rPr lang="de-DE" sz="2600" dirty="0">
                  <a:solidFill>
                    <a:schemeClr val="tx1"/>
                  </a:solidFill>
                </a:rPr>
              </a:br>
              <a:r>
                <a:rPr lang="de-DE" sz="2600" b="1" dirty="0">
                  <a:solidFill>
                    <a:schemeClr val="tx1"/>
                  </a:solidFill>
                </a:rPr>
                <a:t>3.2 </a:t>
              </a:r>
              <a:r>
                <a:rPr lang="de-DE" sz="2600" b="1" dirty="0" err="1">
                  <a:solidFill>
                    <a:schemeClr val="tx1"/>
                  </a:solidFill>
                </a:rPr>
                <a:t>WebSME</a:t>
              </a:r>
              <a:endParaRPr lang="en-GB" sz="2600" b="1" dirty="0">
                <a:solidFill>
                  <a:schemeClr val="tx1"/>
                </a:solidFill>
              </a:endParaRPr>
            </a:p>
          </p:txBody>
        </p:sp>
      </p:grpSp>
    </p:spTree>
    <p:extLst>
      <p:ext uri="{BB962C8B-B14F-4D97-AF65-F5344CB8AC3E}">
        <p14:creationId xmlns:p14="http://schemas.microsoft.com/office/powerpoint/2010/main" val="2281613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Metallicity</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1678740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Metallicity</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
        <p:nvSpPr>
          <p:cNvPr id="7" name="Rechteck: abgerundete Ecken 6">
            <a:extLst>
              <a:ext uri="{FF2B5EF4-FFF2-40B4-BE49-F238E27FC236}">
                <a16:creationId xmlns:a16="http://schemas.microsoft.com/office/drawing/2014/main" id="{34DE3155-4A25-CFCE-4319-C17099820EB4}"/>
              </a:ext>
            </a:extLst>
          </p:cNvPr>
          <p:cNvSpPr/>
          <p:nvPr/>
        </p:nvSpPr>
        <p:spPr>
          <a:xfrm>
            <a:off x="2275839" y="1828801"/>
            <a:ext cx="7647093" cy="4003039"/>
          </a:xfrm>
          <a:prstGeom prst="roundRect">
            <a:avLst>
              <a:gd name="adj" fmla="val 1348"/>
            </a:avLst>
          </a:prstGeom>
          <a:solidFill>
            <a:schemeClr val="tx2">
              <a:lumMod val="10000"/>
              <a:lumOff val="9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rgbClr val="000000"/>
                </a:solidFill>
              </a:rPr>
              <a:t>Metals</a:t>
            </a:r>
          </a:p>
        </p:txBody>
      </p:sp>
    </p:spTree>
    <p:extLst>
      <p:ext uri="{BB962C8B-B14F-4D97-AF65-F5344CB8AC3E}">
        <p14:creationId xmlns:p14="http://schemas.microsoft.com/office/powerpoint/2010/main" val="2038209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pic>
        <p:nvPicPr>
          <p:cNvPr id="2050" name="Picture 2" descr="Salzwüste in der Provinz Jujuy (Argentinien).">
            <a:extLst>
              <a:ext uri="{FF2B5EF4-FFF2-40B4-BE49-F238E27FC236}">
                <a16:creationId xmlns:a16="http://schemas.microsoft.com/office/drawing/2014/main" id="{8E4090EB-9832-D358-D5A1-75F0AC8E31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97119" y="947420"/>
            <a:ext cx="7294881" cy="5179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2708434"/>
          </a:xfrm>
          <a:prstGeom prst="rect">
            <a:avLst/>
          </a:prstGeom>
          <a:noFill/>
        </p:spPr>
        <p:txBody>
          <a:bodyPr wrap="square" rtlCol="0">
            <a:spAutoFit/>
          </a:bodyPr>
          <a:lstStyle/>
          <a:p>
            <a:pPr>
              <a:spcAft>
                <a:spcPts val="600"/>
              </a:spcAft>
            </a:pPr>
            <a:r>
              <a:rPr lang="en-US" sz="2000" b="1" dirty="0">
                <a:solidFill>
                  <a:srgbClr val="000000"/>
                </a:solidFill>
              </a:rPr>
              <a:t>... Lithium </a:t>
            </a:r>
            <a:r>
              <a:rPr lang="en-US" sz="2000" b="1" dirty="0" err="1">
                <a:solidFill>
                  <a:srgbClr val="000000"/>
                </a:solidFill>
              </a:rPr>
              <a:t>is rare</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Lithium abundance is mainly due to primordial nucleosynthesis</a:t>
            </a:r>
          </a:p>
          <a:p>
            <a:pPr marL="697230" lvl="1" indent="-285750">
              <a:spcAft>
                <a:spcPts val="600"/>
              </a:spcAft>
              <a:buFont typeface="Arial" panose="020B0604020202020204" pitchFamily="34" charset="0"/>
              <a:buChar char="•"/>
            </a:pPr>
            <a:r>
              <a:rPr lang="de-DE" sz="2000" dirty="0">
                <a:solidFill>
                  <a:srgbClr val="000000"/>
                </a:solidFill>
              </a:rPr>
              <a:t>The Big Bang model predicts a higher lithium abundance than is measured in the cosmos</a:t>
            </a:r>
            <a:endParaRPr lang="en-US" sz="2000" b="1" dirty="0">
              <a:solidFill>
                <a:srgbClr val="000000"/>
              </a:solidFill>
            </a:endParaRPr>
          </a:p>
        </p:txBody>
      </p:sp>
    </p:spTree>
    <p:extLst>
      <p:ext uri="{BB962C8B-B14F-4D97-AF65-F5344CB8AC3E}">
        <p14:creationId xmlns:p14="http://schemas.microsoft.com/office/powerpoint/2010/main" val="445018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4939814"/>
          </a:xfrm>
          <a:prstGeom prst="rect">
            <a:avLst/>
          </a:prstGeom>
          <a:noFill/>
        </p:spPr>
        <p:txBody>
          <a:bodyPr wrap="square" rtlCol="0">
            <a:spAutoFit/>
          </a:bodyPr>
          <a:lstStyle/>
          <a:p>
            <a:pPr>
              <a:spcAft>
                <a:spcPts val="600"/>
              </a:spcAft>
            </a:pPr>
            <a:r>
              <a:rPr lang="en-US" sz="2000" b="1" dirty="0">
                <a:solidFill>
                  <a:srgbClr val="000000"/>
                </a:solidFill>
              </a:rPr>
              <a:t>... Lithium </a:t>
            </a:r>
            <a:r>
              <a:rPr lang="en-US" sz="2000" b="1" dirty="0" err="1">
                <a:solidFill>
                  <a:srgbClr val="000000"/>
                </a:solidFill>
              </a:rPr>
              <a:t>is rare</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Lithium abundance is mainly due to primordial nucleosynthesis</a:t>
            </a:r>
          </a:p>
          <a:p>
            <a:pPr marL="697230" lvl="1" indent="-285750">
              <a:spcAft>
                <a:spcPts val="600"/>
              </a:spcAft>
              <a:buFont typeface="Arial" panose="020B0604020202020204" pitchFamily="34" charset="0"/>
              <a:buChar char="•"/>
            </a:pPr>
            <a:r>
              <a:rPr lang="de-DE" sz="2000" dirty="0">
                <a:solidFill>
                  <a:srgbClr val="000000"/>
                </a:solidFill>
              </a:rPr>
              <a:t>The Big Bang model predicts a higher lithium abundance than is measured in the cosmos</a:t>
            </a:r>
            <a:endParaRPr lang="en-US" sz="2000" b="1" dirty="0">
              <a:solidFill>
                <a:srgbClr val="000000"/>
              </a:solidFill>
            </a:endParaRPr>
          </a:p>
          <a:p>
            <a:pPr>
              <a:spcAft>
                <a:spcPts val="600"/>
              </a:spcAft>
            </a:pPr>
            <a:r>
              <a:rPr lang="en-US" sz="2000" b="1" dirty="0">
                <a:solidFill>
                  <a:srgbClr val="000000"/>
                </a:solidFill>
              </a:rPr>
              <a:t>The </a:t>
            </a:r>
            <a:r>
              <a:rPr lang="en-US" sz="2000" b="1" dirty="0" err="1">
                <a:solidFill>
                  <a:srgbClr val="000000"/>
                </a:solidFill>
              </a:rPr>
              <a:t>primordial lithium problem</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Atomic diffusion?</a:t>
            </a:r>
          </a:p>
          <a:p>
            <a:pPr marL="697230" lvl="1" indent="-285750">
              <a:spcAft>
                <a:spcPts val="600"/>
              </a:spcAft>
              <a:buFont typeface="Arial" panose="020B0604020202020204" pitchFamily="34" charset="0"/>
              <a:buChar char="•"/>
            </a:pPr>
            <a:r>
              <a:rPr lang="de-DE" sz="2000" dirty="0" err="1">
                <a:solidFill>
                  <a:srgbClr val="000000"/>
                </a:solidFill>
              </a:rPr>
              <a:t>Spallation processes</a:t>
            </a:r>
            <a:r>
              <a:rPr lang="de-DE" sz="2000" dirty="0">
                <a:solidFill>
                  <a:srgbClr val="000000"/>
                </a:solidFill>
              </a:rPr>
              <a:t>?</a:t>
            </a:r>
          </a:p>
          <a:p>
            <a:pPr marL="697230" lvl="1" indent="-285750">
              <a:spcAft>
                <a:spcPts val="600"/>
              </a:spcAft>
              <a:buFont typeface="Arial" panose="020B0604020202020204" pitchFamily="34" charset="0"/>
              <a:buChar char="•"/>
            </a:pPr>
            <a:r>
              <a:rPr lang="de-DE" sz="2000" dirty="0">
                <a:solidFill>
                  <a:srgbClr val="000000"/>
                </a:solidFill>
              </a:rPr>
              <a:t>Nuclear reactions inaccurately determined?</a:t>
            </a:r>
          </a:p>
          <a:p>
            <a:pPr marL="697230" lvl="1" indent="-285750">
              <a:spcAft>
                <a:spcPts val="600"/>
              </a:spcAft>
              <a:buFont typeface="Arial" panose="020B0604020202020204" pitchFamily="34" charset="0"/>
              <a:buChar char="•"/>
            </a:pPr>
            <a:r>
              <a:rPr lang="de-DE" sz="2000" dirty="0">
                <a:solidFill>
                  <a:srgbClr val="000000"/>
                </a:solidFill>
              </a:rPr>
              <a:t>Big Bang theory flawed?</a:t>
            </a:r>
          </a:p>
        </p:txBody>
      </p:sp>
      <p:pic>
        <p:nvPicPr>
          <p:cNvPr id="2" name="Picture 2">
            <a:extLst>
              <a:ext uri="{FF2B5EF4-FFF2-40B4-BE49-F238E27FC236}">
                <a16:creationId xmlns:a16="http://schemas.microsoft.com/office/drawing/2014/main" id="{5AE0B526-5ABB-E766-3147-74E1ABB78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731503" y="947420"/>
            <a:ext cx="5626112" cy="517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0465847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012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Q">
            <a:extLst>
              <a:ext uri="{FF2B5EF4-FFF2-40B4-BE49-F238E27FC236}">
                <a16:creationId xmlns:a16="http://schemas.microsoft.com/office/drawing/2014/main" id="{667FD879-81F6-9055-1037-9964A3524B2E}"/>
              </a:ext>
            </a:extLst>
          </p:cNvPr>
          <p:cNvSpPr/>
          <p:nvPr/>
        </p:nvSpPr>
        <p:spPr>
          <a:xfrm>
            <a:off x="1537624"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Why is lithium so rare?</a:t>
            </a:r>
          </a:p>
        </p:txBody>
      </p:sp>
      <p:sp>
        <p:nvSpPr>
          <p:cNvPr id="36" name="2Q">
            <a:extLst>
              <a:ext uri="{FF2B5EF4-FFF2-40B4-BE49-F238E27FC236}">
                <a16:creationId xmlns:a16="http://schemas.microsoft.com/office/drawing/2014/main" id="{8E804148-6ABF-7368-35B9-200FBD9D0D41}"/>
              </a:ext>
            </a:extLst>
          </p:cNvPr>
          <p:cNvSpPr/>
          <p:nvPr/>
        </p:nvSpPr>
        <p:spPr>
          <a:xfrm>
            <a:off x="44964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Why do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stars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rotate?</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38" name="3Q">
            <a:extLst>
              <a:ext uri="{FF2B5EF4-FFF2-40B4-BE49-F238E27FC236}">
                <a16:creationId xmlns:a16="http://schemas.microsoft.com/office/drawing/2014/main" id="{310337EE-697B-A6A0-0C9A-19B441F723B5}"/>
              </a:ext>
            </a:extLst>
          </p:cNvPr>
          <p:cNvSpPr/>
          <p:nvPr/>
        </p:nvSpPr>
        <p:spPr>
          <a:xfrm>
            <a:off x="74520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lvl="0" algn="ctr" defTabSz="914400">
              <a:defRPr/>
            </a:pP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Which nuclides were created immediately after </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the </a:t>
            </a: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Big Bang</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t>
            </a:r>
            <a:endParaRPr lang="de-DE"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1" name="4Q">
            <a:extLst>
              <a:ext uri="{FF2B5EF4-FFF2-40B4-BE49-F238E27FC236}">
                <a16:creationId xmlns:a16="http://schemas.microsoft.com/office/drawing/2014/main" id="{55FB3A6E-D591-B182-1275-EF7672EFB3D8}"/>
              </a:ext>
            </a:extLst>
          </p:cNvPr>
          <p:cNvSpPr/>
          <p:nvPr/>
        </p:nvSpPr>
        <p:spPr>
          <a:xfrm>
            <a:off x="15408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Why is the Earth's core mainly made of nickel and iron?</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3" name="5Q">
            <a:extLst>
              <a:ext uri="{FF2B5EF4-FFF2-40B4-BE49-F238E27FC236}">
                <a16:creationId xmlns:a16="http://schemas.microsoft.com/office/drawing/2014/main" id="{098DEE00-6D03-8EE9-BC0B-82DA8A150757}"/>
              </a:ext>
            </a:extLst>
          </p:cNvPr>
          <p:cNvSpPr/>
          <p:nvPr/>
        </p:nvSpPr>
        <p:spPr>
          <a:xfrm>
            <a:off x="44964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Why do spectra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of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stars have absorption lines</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5" name="6Q">
            <a:extLst>
              <a:ext uri="{FF2B5EF4-FFF2-40B4-BE49-F238E27FC236}">
                <a16:creationId xmlns:a16="http://schemas.microsoft.com/office/drawing/2014/main" id="{56AACE6F-5B27-F2DB-3130-3A402167F24C}"/>
              </a:ext>
            </a:extLst>
          </p:cNvPr>
          <p:cNvSpPr/>
          <p:nvPr/>
        </p:nvSpPr>
        <p:spPr>
          <a:xfrm>
            <a:off x="74520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How does the expansion of the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universe work</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7" name="7Q">
            <a:extLst>
              <a:ext uri="{FF2B5EF4-FFF2-40B4-BE49-F238E27FC236}">
                <a16:creationId xmlns:a16="http://schemas.microsoft.com/office/drawing/2014/main" id="{8FC3F33C-52A6-DD55-88C8-10135D7F4380}"/>
              </a:ext>
            </a:extLst>
          </p:cNvPr>
          <p:cNvSpPr/>
          <p:nvPr/>
        </p:nvSpPr>
        <p:spPr>
          <a:xfrm>
            <a:off x="15408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Why does radioactivity exist at all?</a:t>
            </a:r>
          </a:p>
        </p:txBody>
      </p:sp>
      <p:sp>
        <p:nvSpPr>
          <p:cNvPr id="49" name="8Q">
            <a:extLst>
              <a:ext uri="{FF2B5EF4-FFF2-40B4-BE49-F238E27FC236}">
                <a16:creationId xmlns:a16="http://schemas.microsoft.com/office/drawing/2014/main" id="{3E3993B7-875F-9846-D9D7-E935E20AAEE6}"/>
              </a:ext>
            </a:extLst>
          </p:cNvPr>
          <p:cNvSpPr/>
          <p:nvPr/>
        </p:nvSpPr>
        <p:spPr>
          <a:xfrm>
            <a:off x="44964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What is a star?</a:t>
            </a:r>
          </a:p>
        </p:txBody>
      </p:sp>
      <p:sp>
        <p:nvSpPr>
          <p:cNvPr id="51" name="9Q">
            <a:extLst>
              <a:ext uri="{FF2B5EF4-FFF2-40B4-BE49-F238E27FC236}">
                <a16:creationId xmlns:a16="http://schemas.microsoft.com/office/drawing/2014/main" id="{3821E413-A977-9677-8333-EE0659B2AF33}"/>
              </a:ext>
            </a:extLst>
          </p:cNvPr>
          <p:cNvSpPr/>
          <p:nvPr/>
        </p:nvSpPr>
        <p:spPr>
          <a:xfrm>
            <a:off x="74520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What came before the Big Bang?</a:t>
            </a:r>
          </a:p>
        </p:txBody>
      </p:sp>
      <p:sp>
        <p:nvSpPr>
          <p:cNvPr id="52" name="9P">
            <a:extLst>
              <a:ext uri="{FF2B5EF4-FFF2-40B4-BE49-F238E27FC236}">
                <a16:creationId xmlns:a16="http://schemas.microsoft.com/office/drawing/2014/main" id="{8A83A85F-D96D-50FF-F6A4-28E25DDB56F9}"/>
              </a:ext>
            </a:extLst>
          </p:cNvPr>
          <p:cNvSpPr/>
          <p:nvPr/>
        </p:nvSpPr>
        <p:spPr>
          <a:xfrm>
            <a:off x="74533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34" name="1P">
            <a:extLst>
              <a:ext uri="{FF2B5EF4-FFF2-40B4-BE49-F238E27FC236}">
                <a16:creationId xmlns:a16="http://schemas.microsoft.com/office/drawing/2014/main" id="{BBE2FBC5-D22E-BAAA-0FBE-00857401B5E2}"/>
              </a:ext>
            </a:extLst>
          </p:cNvPr>
          <p:cNvSpPr/>
          <p:nvPr/>
        </p:nvSpPr>
        <p:spPr>
          <a:xfrm>
            <a:off x="1537624" y="1877465"/>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7" name="2P">
            <a:extLst>
              <a:ext uri="{FF2B5EF4-FFF2-40B4-BE49-F238E27FC236}">
                <a16:creationId xmlns:a16="http://schemas.microsoft.com/office/drawing/2014/main" id="{0DB4C088-9CEC-89B1-A1B8-61F0521BA7BC}"/>
              </a:ext>
            </a:extLst>
          </p:cNvPr>
          <p:cNvSpPr/>
          <p:nvPr/>
        </p:nvSpPr>
        <p:spPr>
          <a:xfrm>
            <a:off x="4497175" y="1878297"/>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9" name="3P">
            <a:extLst>
              <a:ext uri="{FF2B5EF4-FFF2-40B4-BE49-F238E27FC236}">
                <a16:creationId xmlns:a16="http://schemas.microsoft.com/office/drawing/2014/main" id="{7E79329D-9FFB-448B-2E64-482F1586ABD6}"/>
              </a:ext>
            </a:extLst>
          </p:cNvPr>
          <p:cNvSpPr/>
          <p:nvPr/>
        </p:nvSpPr>
        <p:spPr>
          <a:xfrm>
            <a:off x="7452000" y="1878297"/>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42" name="4P">
            <a:extLst>
              <a:ext uri="{FF2B5EF4-FFF2-40B4-BE49-F238E27FC236}">
                <a16:creationId xmlns:a16="http://schemas.microsoft.com/office/drawing/2014/main" id="{7DFFE68B-B777-C295-AE4B-ABBE92EA49F7}"/>
              </a:ext>
            </a:extLst>
          </p:cNvPr>
          <p:cNvSpPr/>
          <p:nvPr/>
        </p:nvSpPr>
        <p:spPr>
          <a:xfrm>
            <a:off x="1539134"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4" name="5P">
            <a:extLst>
              <a:ext uri="{FF2B5EF4-FFF2-40B4-BE49-F238E27FC236}">
                <a16:creationId xmlns:a16="http://schemas.microsoft.com/office/drawing/2014/main" id="{77E56693-6CB2-2ED8-A43B-2A57D86DACB7}"/>
              </a:ext>
            </a:extLst>
          </p:cNvPr>
          <p:cNvSpPr/>
          <p:nvPr/>
        </p:nvSpPr>
        <p:spPr>
          <a:xfrm>
            <a:off x="44971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6" name="6P">
            <a:extLst>
              <a:ext uri="{FF2B5EF4-FFF2-40B4-BE49-F238E27FC236}">
                <a16:creationId xmlns:a16="http://schemas.microsoft.com/office/drawing/2014/main" id="{B5015528-12A5-3DE8-6536-5690FC5AE046}"/>
              </a:ext>
            </a:extLst>
          </p:cNvPr>
          <p:cNvSpPr/>
          <p:nvPr/>
        </p:nvSpPr>
        <p:spPr>
          <a:xfrm>
            <a:off x="74533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8" name="7P">
            <a:extLst>
              <a:ext uri="{FF2B5EF4-FFF2-40B4-BE49-F238E27FC236}">
                <a16:creationId xmlns:a16="http://schemas.microsoft.com/office/drawing/2014/main" id="{30EE7578-22B0-6B4F-A671-9F851D95D21A}"/>
              </a:ext>
            </a:extLst>
          </p:cNvPr>
          <p:cNvSpPr/>
          <p:nvPr/>
        </p:nvSpPr>
        <p:spPr>
          <a:xfrm>
            <a:off x="1539134"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50" name="8P">
            <a:extLst>
              <a:ext uri="{FF2B5EF4-FFF2-40B4-BE49-F238E27FC236}">
                <a16:creationId xmlns:a16="http://schemas.microsoft.com/office/drawing/2014/main" id="{A87D8681-8408-7487-9F5A-B819DA13BC9C}"/>
              </a:ext>
            </a:extLst>
          </p:cNvPr>
          <p:cNvSpPr/>
          <p:nvPr/>
        </p:nvSpPr>
        <p:spPr>
          <a:xfrm>
            <a:off x="44971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7" name="Star">
            <a:extLst>
              <a:ext uri="{FF2B5EF4-FFF2-40B4-BE49-F238E27FC236}">
                <a16:creationId xmlns:a16="http://schemas.microsoft.com/office/drawing/2014/main" id="{9348AF2E-3F19-EC6B-B650-B213FAB5D3E1}"/>
              </a:ext>
            </a:extLst>
          </p:cNvPr>
          <p:cNvSpPr/>
          <p:nvPr/>
        </p:nvSpPr>
        <p:spPr>
          <a:xfrm>
            <a:off x="44964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Stars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8" name="Uni">
            <a:extLst>
              <a:ext uri="{FF2B5EF4-FFF2-40B4-BE49-F238E27FC236}">
                <a16:creationId xmlns:a16="http://schemas.microsoft.com/office/drawing/2014/main" id="{62D46386-3950-959B-99B4-9EB248C3220E}"/>
              </a:ext>
            </a:extLst>
          </p:cNvPr>
          <p:cNvSpPr/>
          <p:nvPr/>
        </p:nvSpPr>
        <p:spPr>
          <a:xfrm>
            <a:off x="74520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Cosmos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0" name="Nuc">
            <a:extLst>
              <a:ext uri="{FF2B5EF4-FFF2-40B4-BE49-F238E27FC236}">
                <a16:creationId xmlns:a16="http://schemas.microsoft.com/office/drawing/2014/main" id="{5E903302-0D05-304B-BC03-F59207C74745}"/>
              </a:ext>
            </a:extLst>
          </p:cNvPr>
          <p:cNvSpPr/>
          <p:nvPr/>
        </p:nvSpPr>
        <p:spPr>
          <a:xfrm>
            <a:off x="1537624" y="760836"/>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Nuclides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1" name="Bar">
            <a:extLst>
              <a:ext uri="{FF2B5EF4-FFF2-40B4-BE49-F238E27FC236}">
                <a16:creationId xmlns:a16="http://schemas.microsoft.com/office/drawing/2014/main" id="{23CB0FDB-701F-D7F5-829B-A2EA6B739635}"/>
              </a:ext>
            </a:extLst>
          </p:cNvPr>
          <p:cNvSpPr/>
          <p:nvPr/>
        </p:nvSpPr>
        <p:spPr>
          <a:xfrm>
            <a:off x="1500186" y="1743075"/>
            <a:ext cx="8869364" cy="102658"/>
          </a:xfrm>
          <a:prstGeom prst="rect">
            <a:avLst/>
          </a:prstGeom>
          <a:solidFill>
            <a:srgbClr val="172C5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98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
                                        <p:tgtEl>
                                          <p:spTgt spid="34"/>
                                        </p:tgtEl>
                                      </p:cBhvr>
                                    </p:animEffect>
                                    <p:set>
                                      <p:cBhvr>
                                        <p:cTn id="7" dur="1" fill="hold">
                                          <p:stCondLst>
                                            <p:cond delay="99"/>
                                          </p:stCondLst>
                                        </p:cTn>
                                        <p:tgtEl>
                                          <p:spTgt spid="34"/>
                                        </p:tgtEl>
                                        <p:attrNameLst>
                                          <p:attrName>style.visibility</p:attrName>
                                        </p:attrNameLst>
                                      </p:cBhvr>
                                      <p:to>
                                        <p:strVal val="hidden"/>
                                      </p:to>
                                    </p:set>
                                  </p:childTnLst>
                                </p:cTn>
                              </p:par>
                              <p:par>
                                <p:cTn id="8" presetID="4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ppt_w</p:attrName>
                                        </p:attrNameLst>
                                      </p:cBhvr>
                                      <p:tavLst>
                                        <p:tav tm="0" fmla="#ppt_w*sin(2.5*pi*$)">
                                          <p:val>
                                            <p:fltVal val="0"/>
                                          </p:val>
                                        </p:tav>
                                        <p:tav tm="100000">
                                          <p:val>
                                            <p:fltVal val="1"/>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
                                        <p:tgtEl>
                                          <p:spTgt spid="37"/>
                                        </p:tgtEl>
                                      </p:cBhvr>
                                    </p:animEffect>
                                    <p:set>
                                      <p:cBhvr>
                                        <p:cTn id="18" dur="1" fill="hold">
                                          <p:stCondLst>
                                            <p:cond delay="99"/>
                                          </p:stCondLst>
                                        </p:cTn>
                                        <p:tgtEl>
                                          <p:spTgt spid="37"/>
                                        </p:tgtEl>
                                        <p:attrNameLst>
                                          <p:attrName>style.visibility</p:attrName>
                                        </p:attrNameLst>
                                      </p:cBhvr>
                                      <p:to>
                                        <p:strVal val="hidden"/>
                                      </p:to>
                                    </p:set>
                                  </p:childTnLst>
                                </p:cTn>
                              </p:par>
                              <p:par>
                                <p:cTn id="19" presetID="45"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ppt_w</p:attrName>
                                        </p:attrNameLst>
                                      </p:cBhvr>
                                      <p:tavLst>
                                        <p:tav tm="0" fmla="#ppt_w*sin(2.5*pi*$)">
                                          <p:val>
                                            <p:fltVal val="0"/>
                                          </p:val>
                                        </p:tav>
                                        <p:tav tm="100000">
                                          <p:val>
                                            <p:fltVal val="1"/>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36"/>
                    </p:tgtEl>
                  </p:cond>
                </p:stCondLst>
                <p:endSync evt="end" delay="0">
                  <p:rtn val="all"/>
                </p:endSync>
                <p:childTnLst>
                  <p:par>
                    <p:cTn id="25" fill="hold">
                      <p:stCondLst>
                        <p:cond delay="0"/>
                      </p:stCondLst>
                      <p:childTnLst>
                        <p:par>
                          <p:cTn id="26" fill="hold">
                            <p:stCondLst>
                              <p:cond delay="0"/>
                            </p:stCondLst>
                            <p:childTnLst>
                              <p:par>
                                <p:cTn id="27" presetID="25" presetClass="emph" presetSubtype="0" fill="hold" grpId="1" nodeType="clickEffect">
                                  <p:stCondLst>
                                    <p:cond delay="0"/>
                                  </p:stCondLst>
                                  <p:childTnLst>
                                    <p:animClr clrSpc="hsl" dir="cw">
                                      <p:cBhvr override="childStyle">
                                        <p:cTn id="28" dur="500" fill="hold"/>
                                        <p:tgtEl>
                                          <p:spTgt spid="36"/>
                                        </p:tgtEl>
                                        <p:attrNameLst>
                                          <p:attrName>style.color</p:attrName>
                                        </p:attrNameLst>
                                      </p:cBhvr>
                                      <p:by>
                                        <p:hsl h="0" s="-70588" l="0"/>
                                      </p:by>
                                    </p:animClr>
                                    <p:animClr clrSpc="hsl" dir="cw">
                                      <p:cBhvr>
                                        <p:cTn id="29" dur="500" fill="hold"/>
                                        <p:tgtEl>
                                          <p:spTgt spid="36"/>
                                        </p:tgtEl>
                                        <p:attrNameLst>
                                          <p:attrName>fillcolor</p:attrName>
                                        </p:attrNameLst>
                                      </p:cBhvr>
                                      <p:by>
                                        <p:hsl h="0" s="-70588" l="0"/>
                                      </p:by>
                                    </p:animClr>
                                    <p:animClr clrSpc="hsl" dir="cw">
                                      <p:cBhvr>
                                        <p:cTn id="30" dur="500" fill="hold"/>
                                        <p:tgtEl>
                                          <p:spTgt spid="36"/>
                                        </p:tgtEl>
                                        <p:attrNameLst>
                                          <p:attrName>stroke.color</p:attrName>
                                        </p:attrNameLst>
                                      </p:cBhvr>
                                      <p:by>
                                        <p:hsl h="0" s="-70588" l="0"/>
                                      </p:by>
                                    </p:animClr>
                                    <p:set>
                                      <p:cBhvr>
                                        <p:cTn id="31" dur="500" fill="hold"/>
                                        <p:tgtEl>
                                          <p:spTgt spid="36"/>
                                        </p:tgtEl>
                                        <p:attrNameLst>
                                          <p:attrName>fill.type</p:attrName>
                                        </p:attrNameLst>
                                      </p:cBhvr>
                                      <p:to>
                                        <p:strVal val="solid"/>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
                                        <p:tgtEl>
                                          <p:spTgt spid="39"/>
                                        </p:tgtEl>
                                      </p:cBhvr>
                                    </p:animEffect>
                                    <p:set>
                                      <p:cBhvr>
                                        <p:cTn id="37" dur="1" fill="hold">
                                          <p:stCondLst>
                                            <p:cond delay="99"/>
                                          </p:stCondLst>
                                        </p:cTn>
                                        <p:tgtEl>
                                          <p:spTgt spid="39"/>
                                        </p:tgtEl>
                                        <p:attrNameLst>
                                          <p:attrName>style.visibility</p:attrName>
                                        </p:attrNameLst>
                                      </p:cBhvr>
                                      <p:to>
                                        <p:strVal val="hidden"/>
                                      </p:to>
                                    </p:set>
                                  </p:childTnLst>
                                </p:cTn>
                              </p:par>
                              <p:par>
                                <p:cTn id="38" presetID="45"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ppt_w</p:attrName>
                                        </p:attrNameLst>
                                      </p:cBhvr>
                                      <p:tavLst>
                                        <p:tav tm="0" fmla="#ppt_w*sin(2.5*pi*$)">
                                          <p:val>
                                            <p:fltVal val="0"/>
                                          </p:val>
                                        </p:tav>
                                        <p:tav tm="100000">
                                          <p:val>
                                            <p:fltVal val="1"/>
                                          </p:val>
                                        </p:tav>
                                      </p:tavLst>
                                    </p:anim>
                                    <p:anim calcmode="lin" valueType="num">
                                      <p:cBhvr>
                                        <p:cTn id="42" dur="1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38"/>
                    </p:tgtEl>
                  </p:cond>
                </p:stCondLst>
                <p:endSync evt="end" delay="0">
                  <p:rtn val="all"/>
                </p:endSync>
                <p:childTnLst>
                  <p:par>
                    <p:cTn id="44" fill="hold">
                      <p:stCondLst>
                        <p:cond delay="0"/>
                      </p:stCondLst>
                      <p:childTnLst>
                        <p:par>
                          <p:cTn id="45" fill="hold">
                            <p:stCondLst>
                              <p:cond delay="0"/>
                            </p:stCondLst>
                            <p:childTnLst>
                              <p:par>
                                <p:cTn id="46" presetID="25" presetClass="emph" presetSubtype="0" fill="hold" grpId="1" nodeType="clickEffect">
                                  <p:stCondLst>
                                    <p:cond delay="0"/>
                                  </p:stCondLst>
                                  <p:childTnLst>
                                    <p:animClr clrSpc="hsl" dir="cw">
                                      <p:cBhvr override="childStyle">
                                        <p:cTn id="47" dur="500" fill="hold"/>
                                        <p:tgtEl>
                                          <p:spTgt spid="38"/>
                                        </p:tgtEl>
                                        <p:attrNameLst>
                                          <p:attrName>style.color</p:attrName>
                                        </p:attrNameLst>
                                      </p:cBhvr>
                                      <p:by>
                                        <p:hsl h="0" s="-70588" l="0"/>
                                      </p:by>
                                    </p:animClr>
                                    <p:animClr clrSpc="hsl" dir="cw">
                                      <p:cBhvr>
                                        <p:cTn id="48" dur="500" fill="hold"/>
                                        <p:tgtEl>
                                          <p:spTgt spid="38"/>
                                        </p:tgtEl>
                                        <p:attrNameLst>
                                          <p:attrName>fillcolor</p:attrName>
                                        </p:attrNameLst>
                                      </p:cBhvr>
                                      <p:by>
                                        <p:hsl h="0" s="-70588" l="0"/>
                                      </p:by>
                                    </p:animClr>
                                    <p:animClr clrSpc="hsl" dir="cw">
                                      <p:cBhvr>
                                        <p:cTn id="49" dur="500" fill="hold"/>
                                        <p:tgtEl>
                                          <p:spTgt spid="38"/>
                                        </p:tgtEl>
                                        <p:attrNameLst>
                                          <p:attrName>stroke.color</p:attrName>
                                        </p:attrNameLst>
                                      </p:cBhvr>
                                      <p:by>
                                        <p:hsl h="0" s="-70588" l="0"/>
                                      </p:by>
                                    </p:animClr>
                                    <p:set>
                                      <p:cBhvr>
                                        <p:cTn id="50" dur="50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100"/>
                                        <p:tgtEl>
                                          <p:spTgt spid="42"/>
                                        </p:tgtEl>
                                      </p:cBhvr>
                                    </p:animEffect>
                                    <p:set>
                                      <p:cBhvr>
                                        <p:cTn id="56" dur="1" fill="hold">
                                          <p:stCondLst>
                                            <p:cond delay="99"/>
                                          </p:stCondLst>
                                        </p:cTn>
                                        <p:tgtEl>
                                          <p:spTgt spid="42"/>
                                        </p:tgtEl>
                                        <p:attrNameLst>
                                          <p:attrName>style.visibility</p:attrName>
                                        </p:attrNameLst>
                                      </p:cBhvr>
                                      <p:to>
                                        <p:strVal val="hidden"/>
                                      </p:to>
                                    </p:set>
                                  </p:childTnLst>
                                </p:cTn>
                              </p:par>
                              <p:par>
                                <p:cTn id="57" presetID="45"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ppt_w</p:attrName>
                                        </p:attrNameLst>
                                      </p:cBhvr>
                                      <p:tavLst>
                                        <p:tav tm="0" fmla="#ppt_w*sin(2.5*pi*$)">
                                          <p:val>
                                            <p:fltVal val="0"/>
                                          </p:val>
                                        </p:tav>
                                        <p:tav tm="100000">
                                          <p:val>
                                            <p:fltVal val="1"/>
                                          </p:val>
                                        </p:tav>
                                      </p:tavLst>
                                    </p:anim>
                                    <p:anim calcmode="lin" valueType="num">
                                      <p:cBhvr>
                                        <p:cTn id="61" dur="1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25" presetClass="emph" presetSubtype="0" fill="hold" grpId="1" nodeType="clickEffect">
                                  <p:stCondLst>
                                    <p:cond delay="0"/>
                                  </p:stCondLst>
                                  <p:childTnLst>
                                    <p:animClr clrSpc="hsl" dir="cw">
                                      <p:cBhvr override="childStyle">
                                        <p:cTn id="66" dur="500" fill="hold"/>
                                        <p:tgtEl>
                                          <p:spTgt spid="41"/>
                                        </p:tgtEl>
                                        <p:attrNameLst>
                                          <p:attrName>style.color</p:attrName>
                                        </p:attrNameLst>
                                      </p:cBhvr>
                                      <p:by>
                                        <p:hsl h="0" s="-70588" l="0"/>
                                      </p:by>
                                    </p:animClr>
                                    <p:animClr clrSpc="hsl" dir="cw">
                                      <p:cBhvr>
                                        <p:cTn id="67" dur="500" fill="hold"/>
                                        <p:tgtEl>
                                          <p:spTgt spid="41"/>
                                        </p:tgtEl>
                                        <p:attrNameLst>
                                          <p:attrName>fillcolor</p:attrName>
                                        </p:attrNameLst>
                                      </p:cBhvr>
                                      <p:by>
                                        <p:hsl h="0" s="-70588" l="0"/>
                                      </p:by>
                                    </p:animClr>
                                    <p:animClr clrSpc="hsl" dir="cw">
                                      <p:cBhvr>
                                        <p:cTn id="68" dur="500" fill="hold"/>
                                        <p:tgtEl>
                                          <p:spTgt spid="41"/>
                                        </p:tgtEl>
                                        <p:attrNameLst>
                                          <p:attrName>stroke.color</p:attrName>
                                        </p:attrNameLst>
                                      </p:cBhvr>
                                      <p:by>
                                        <p:hsl h="0" s="-70588" l="0"/>
                                      </p:by>
                                    </p:animClr>
                                    <p:set>
                                      <p:cBhvr>
                                        <p:cTn id="69" dur="500" fill="hold"/>
                                        <p:tgtEl>
                                          <p:spTgt spid="41"/>
                                        </p:tgtEl>
                                        <p:attrNameLst>
                                          <p:attrName>fill.type</p:attrName>
                                        </p:attrNameLst>
                                      </p:cBhvr>
                                      <p:to>
                                        <p:strVal val="solid"/>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4"/>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100"/>
                                        <p:tgtEl>
                                          <p:spTgt spid="44"/>
                                        </p:tgtEl>
                                      </p:cBhvr>
                                    </p:animEffect>
                                    <p:set>
                                      <p:cBhvr>
                                        <p:cTn id="75" dur="1" fill="hold">
                                          <p:stCondLst>
                                            <p:cond delay="99"/>
                                          </p:stCondLst>
                                        </p:cTn>
                                        <p:tgtEl>
                                          <p:spTgt spid="44"/>
                                        </p:tgtEl>
                                        <p:attrNameLst>
                                          <p:attrName>style.visibility</p:attrName>
                                        </p:attrNameLst>
                                      </p:cBhvr>
                                      <p:to>
                                        <p:strVal val="hidden"/>
                                      </p:to>
                                    </p:set>
                                  </p:childTnLst>
                                </p:cTn>
                              </p:par>
                              <p:par>
                                <p:cTn id="76" presetID="45" presetClass="entr" presetSubtype="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000"/>
                                        <p:tgtEl>
                                          <p:spTgt spid="43"/>
                                        </p:tgtEl>
                                      </p:cBhvr>
                                    </p:animEffect>
                                    <p:anim calcmode="lin" valueType="num">
                                      <p:cBhvr>
                                        <p:cTn id="79" dur="1000" fill="hold"/>
                                        <p:tgtEl>
                                          <p:spTgt spid="43"/>
                                        </p:tgtEl>
                                        <p:attrNameLst>
                                          <p:attrName>ppt_w</p:attrName>
                                        </p:attrNameLst>
                                      </p:cBhvr>
                                      <p:tavLst>
                                        <p:tav tm="0" fmla="#ppt_w*sin(2.5*pi*$)">
                                          <p:val>
                                            <p:fltVal val="0"/>
                                          </p:val>
                                        </p:tav>
                                        <p:tav tm="100000">
                                          <p:val>
                                            <p:fltVal val="1"/>
                                          </p:val>
                                        </p:tav>
                                      </p:tavLst>
                                    </p:anim>
                                    <p:anim calcmode="lin" valueType="num">
                                      <p:cBhvr>
                                        <p:cTn id="80" dur="1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25" presetClass="emph" presetSubtype="0" fill="hold" grpId="1" nodeType="clickEffect">
                                  <p:stCondLst>
                                    <p:cond delay="0"/>
                                  </p:stCondLst>
                                  <p:childTnLst>
                                    <p:animClr clrSpc="hsl" dir="cw">
                                      <p:cBhvr override="childStyle">
                                        <p:cTn id="85" dur="500" fill="hold"/>
                                        <p:tgtEl>
                                          <p:spTgt spid="43"/>
                                        </p:tgtEl>
                                        <p:attrNameLst>
                                          <p:attrName>style.color</p:attrName>
                                        </p:attrNameLst>
                                      </p:cBhvr>
                                      <p:by>
                                        <p:hsl h="0" s="-70588" l="0"/>
                                      </p:by>
                                    </p:animClr>
                                    <p:animClr clrSpc="hsl" dir="cw">
                                      <p:cBhvr>
                                        <p:cTn id="86" dur="500" fill="hold"/>
                                        <p:tgtEl>
                                          <p:spTgt spid="43"/>
                                        </p:tgtEl>
                                        <p:attrNameLst>
                                          <p:attrName>fillcolor</p:attrName>
                                        </p:attrNameLst>
                                      </p:cBhvr>
                                      <p:by>
                                        <p:hsl h="0" s="-70588" l="0"/>
                                      </p:by>
                                    </p:animClr>
                                    <p:animClr clrSpc="hsl" dir="cw">
                                      <p:cBhvr>
                                        <p:cTn id="87" dur="500" fill="hold"/>
                                        <p:tgtEl>
                                          <p:spTgt spid="43"/>
                                        </p:tgtEl>
                                        <p:attrNameLst>
                                          <p:attrName>stroke.color</p:attrName>
                                        </p:attrNameLst>
                                      </p:cBhvr>
                                      <p:by>
                                        <p:hsl h="0" s="-70588" l="0"/>
                                      </p:by>
                                    </p:animClr>
                                    <p:set>
                                      <p:cBhvr>
                                        <p:cTn id="88" dur="50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100"/>
                                        <p:tgtEl>
                                          <p:spTgt spid="46"/>
                                        </p:tgtEl>
                                      </p:cBhvr>
                                    </p:animEffect>
                                    <p:set>
                                      <p:cBhvr>
                                        <p:cTn id="94" dur="1" fill="hold">
                                          <p:stCondLst>
                                            <p:cond delay="99"/>
                                          </p:stCondLst>
                                        </p:cTn>
                                        <p:tgtEl>
                                          <p:spTgt spid="46"/>
                                        </p:tgtEl>
                                        <p:attrNameLst>
                                          <p:attrName>style.visibility</p:attrName>
                                        </p:attrNameLst>
                                      </p:cBhvr>
                                      <p:to>
                                        <p:strVal val="hidden"/>
                                      </p:to>
                                    </p:set>
                                  </p:childTnLst>
                                </p:cTn>
                              </p:par>
                              <p:par>
                                <p:cTn id="95" presetID="45"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1000"/>
                                        <p:tgtEl>
                                          <p:spTgt spid="45"/>
                                        </p:tgtEl>
                                      </p:cBhvr>
                                    </p:animEffect>
                                    <p:anim calcmode="lin" valueType="num">
                                      <p:cBhvr>
                                        <p:cTn id="98" dur="1000" fill="hold"/>
                                        <p:tgtEl>
                                          <p:spTgt spid="45"/>
                                        </p:tgtEl>
                                        <p:attrNameLst>
                                          <p:attrName>ppt_w</p:attrName>
                                        </p:attrNameLst>
                                      </p:cBhvr>
                                      <p:tavLst>
                                        <p:tav tm="0" fmla="#ppt_w*sin(2.5*pi*$)">
                                          <p:val>
                                            <p:fltVal val="0"/>
                                          </p:val>
                                        </p:tav>
                                        <p:tav tm="100000">
                                          <p:val>
                                            <p:fltVal val="1"/>
                                          </p:val>
                                        </p:tav>
                                      </p:tavLst>
                                    </p:anim>
                                    <p:anim calcmode="lin" valueType="num">
                                      <p:cBhvr>
                                        <p:cTn id="99" dur="1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45"/>
                    </p:tgtEl>
                  </p:cond>
                </p:stCondLst>
                <p:endSync evt="end" delay="0">
                  <p:rtn val="all"/>
                </p:endSync>
                <p:childTnLst>
                  <p:par>
                    <p:cTn id="101" fill="hold">
                      <p:stCondLst>
                        <p:cond delay="0"/>
                      </p:stCondLst>
                      <p:childTnLst>
                        <p:par>
                          <p:cTn id="102" fill="hold">
                            <p:stCondLst>
                              <p:cond delay="0"/>
                            </p:stCondLst>
                            <p:childTnLst>
                              <p:par>
                                <p:cTn id="103" presetID="25" presetClass="emph" presetSubtype="0" fill="hold" grpId="1" nodeType="clickEffect">
                                  <p:stCondLst>
                                    <p:cond delay="0"/>
                                  </p:stCondLst>
                                  <p:childTnLst>
                                    <p:animClr clrSpc="hsl" dir="cw">
                                      <p:cBhvr override="childStyle">
                                        <p:cTn id="104" dur="500" fill="hold"/>
                                        <p:tgtEl>
                                          <p:spTgt spid="45"/>
                                        </p:tgtEl>
                                        <p:attrNameLst>
                                          <p:attrName>style.color</p:attrName>
                                        </p:attrNameLst>
                                      </p:cBhvr>
                                      <p:by>
                                        <p:hsl h="0" s="-70588" l="0"/>
                                      </p:by>
                                    </p:animClr>
                                    <p:animClr clrSpc="hsl" dir="cw">
                                      <p:cBhvr>
                                        <p:cTn id="105" dur="500" fill="hold"/>
                                        <p:tgtEl>
                                          <p:spTgt spid="45"/>
                                        </p:tgtEl>
                                        <p:attrNameLst>
                                          <p:attrName>fillcolor</p:attrName>
                                        </p:attrNameLst>
                                      </p:cBhvr>
                                      <p:by>
                                        <p:hsl h="0" s="-70588" l="0"/>
                                      </p:by>
                                    </p:animClr>
                                    <p:animClr clrSpc="hsl" dir="cw">
                                      <p:cBhvr>
                                        <p:cTn id="106" dur="500" fill="hold"/>
                                        <p:tgtEl>
                                          <p:spTgt spid="45"/>
                                        </p:tgtEl>
                                        <p:attrNameLst>
                                          <p:attrName>stroke.color</p:attrName>
                                        </p:attrNameLst>
                                      </p:cBhvr>
                                      <p:by>
                                        <p:hsl h="0" s="-70588" l="0"/>
                                      </p:by>
                                    </p:animClr>
                                    <p:set>
                                      <p:cBhvr>
                                        <p:cTn id="107" dur="500" fill="hold"/>
                                        <p:tgtEl>
                                          <p:spTgt spid="45"/>
                                        </p:tgtEl>
                                        <p:attrNameLst>
                                          <p:attrName>fill.type</p:attrName>
                                        </p:attrNameLst>
                                      </p:cBhvr>
                                      <p:to>
                                        <p:strVal val="solid"/>
                                      </p:to>
                                    </p:set>
                                  </p:childTnLst>
                                </p:cTn>
                              </p:par>
                            </p:childTnLst>
                          </p:cTn>
                        </p:par>
                      </p:childTnLst>
                    </p:cTn>
                  </p:par>
                </p:childTnLst>
              </p:cTn>
              <p:nextCondLst>
                <p:cond evt="onClick" delay="0">
                  <p:tgtEl>
                    <p:spTgt spid="45"/>
                  </p:tgtEl>
                </p:cond>
              </p:nextCondLst>
            </p:seq>
            <p:seq concurrent="1" nextAc="seek">
              <p:cTn id="108" restart="whenNotActive" fill="hold" evtFilter="cancelBubble" nodeType="interactiveSeq">
                <p:stCondLst>
                  <p:cond evt="onClick" delay="0">
                    <p:tgtEl>
                      <p:spTgt spid="48"/>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100"/>
                                        <p:tgtEl>
                                          <p:spTgt spid="48"/>
                                        </p:tgtEl>
                                      </p:cBhvr>
                                    </p:animEffect>
                                    <p:set>
                                      <p:cBhvr>
                                        <p:cTn id="113" dur="1" fill="hold">
                                          <p:stCondLst>
                                            <p:cond delay="99"/>
                                          </p:stCondLst>
                                        </p:cTn>
                                        <p:tgtEl>
                                          <p:spTgt spid="48"/>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1000"/>
                                        <p:tgtEl>
                                          <p:spTgt spid="47"/>
                                        </p:tgtEl>
                                      </p:cBhvr>
                                    </p:animEffect>
                                    <p:anim calcmode="lin" valueType="num">
                                      <p:cBhvr>
                                        <p:cTn id="117" dur="1000" fill="hold"/>
                                        <p:tgtEl>
                                          <p:spTgt spid="47"/>
                                        </p:tgtEl>
                                        <p:attrNameLst>
                                          <p:attrName>ppt_w</p:attrName>
                                        </p:attrNameLst>
                                      </p:cBhvr>
                                      <p:tavLst>
                                        <p:tav tm="0" fmla="#ppt_w*sin(2.5*pi*$)">
                                          <p:val>
                                            <p:fltVal val="0"/>
                                          </p:val>
                                        </p:tav>
                                        <p:tav tm="100000">
                                          <p:val>
                                            <p:fltVal val="1"/>
                                          </p:val>
                                        </p:tav>
                                      </p:tavLst>
                                    </p:anim>
                                    <p:anim calcmode="lin" valueType="num">
                                      <p:cBhvr>
                                        <p:cTn id="118" dur="10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8"/>
                  </p:tgtEl>
                </p:cond>
              </p:nextCondLst>
            </p:seq>
            <p:seq concurrent="1" nextAc="seek">
              <p:cTn id="119" restart="whenNotActive" fill="hold" evtFilter="cancelBubble" nodeType="interactiveSeq">
                <p:stCondLst>
                  <p:cond evt="onClick" delay="0">
                    <p:tgtEl>
                      <p:spTgt spid="47"/>
                    </p:tgtEl>
                  </p:cond>
                </p:stCondLst>
                <p:endSync evt="end" delay="0">
                  <p:rtn val="all"/>
                </p:endSync>
                <p:childTnLst>
                  <p:par>
                    <p:cTn id="120" fill="hold">
                      <p:stCondLst>
                        <p:cond delay="0"/>
                      </p:stCondLst>
                      <p:childTnLst>
                        <p:par>
                          <p:cTn id="121" fill="hold">
                            <p:stCondLst>
                              <p:cond delay="0"/>
                            </p:stCondLst>
                            <p:childTnLst>
                              <p:par>
                                <p:cTn id="122" presetID="25" presetClass="emph" presetSubtype="0" fill="hold" grpId="1" nodeType="clickEffect">
                                  <p:stCondLst>
                                    <p:cond delay="0"/>
                                  </p:stCondLst>
                                  <p:childTnLst>
                                    <p:animClr clrSpc="hsl" dir="cw">
                                      <p:cBhvr override="childStyle">
                                        <p:cTn id="123" dur="500" fill="hold"/>
                                        <p:tgtEl>
                                          <p:spTgt spid="47"/>
                                        </p:tgtEl>
                                        <p:attrNameLst>
                                          <p:attrName>style.color</p:attrName>
                                        </p:attrNameLst>
                                      </p:cBhvr>
                                      <p:by>
                                        <p:hsl h="0" s="-70588" l="0"/>
                                      </p:by>
                                    </p:animClr>
                                    <p:animClr clrSpc="hsl" dir="cw">
                                      <p:cBhvr>
                                        <p:cTn id="124" dur="500" fill="hold"/>
                                        <p:tgtEl>
                                          <p:spTgt spid="47"/>
                                        </p:tgtEl>
                                        <p:attrNameLst>
                                          <p:attrName>fillcolor</p:attrName>
                                        </p:attrNameLst>
                                      </p:cBhvr>
                                      <p:by>
                                        <p:hsl h="0" s="-70588" l="0"/>
                                      </p:by>
                                    </p:animClr>
                                    <p:animClr clrSpc="hsl" dir="cw">
                                      <p:cBhvr>
                                        <p:cTn id="125" dur="500" fill="hold"/>
                                        <p:tgtEl>
                                          <p:spTgt spid="47"/>
                                        </p:tgtEl>
                                        <p:attrNameLst>
                                          <p:attrName>stroke.color</p:attrName>
                                        </p:attrNameLst>
                                      </p:cBhvr>
                                      <p:by>
                                        <p:hsl h="0" s="-70588" l="0"/>
                                      </p:by>
                                    </p:animClr>
                                    <p:set>
                                      <p:cBhvr>
                                        <p:cTn id="126" dur="500" fill="hold"/>
                                        <p:tgtEl>
                                          <p:spTgt spid="47"/>
                                        </p:tgtEl>
                                        <p:attrNameLst>
                                          <p:attrName>fill.type</p:attrName>
                                        </p:attrNameLst>
                                      </p:cBhvr>
                                      <p:to>
                                        <p:strVal val="solid"/>
                                      </p:to>
                                    </p:set>
                                  </p:childTnLst>
                                </p:cTn>
                              </p:par>
                            </p:childTnLst>
                          </p:cTn>
                        </p:par>
                      </p:childTnLst>
                    </p:cTn>
                  </p:par>
                </p:childTnLst>
              </p:cTn>
              <p:nextCondLst>
                <p:cond evt="onClick" delay="0">
                  <p:tgtEl>
                    <p:spTgt spid="47"/>
                  </p:tgtEl>
                </p:cond>
              </p:nextCondLst>
            </p:seq>
            <p:seq concurrent="1" nextAc="seek">
              <p:cTn id="127" restart="whenNotActive" fill="hold" evtFilter="cancelBubble" nodeType="interactiveSeq">
                <p:stCondLst>
                  <p:cond evt="onClick" delay="0">
                    <p:tgtEl>
                      <p:spTgt spid="50"/>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100"/>
                                        <p:tgtEl>
                                          <p:spTgt spid="50"/>
                                        </p:tgtEl>
                                      </p:cBhvr>
                                    </p:animEffect>
                                    <p:set>
                                      <p:cBhvr>
                                        <p:cTn id="132" dur="1" fill="hold">
                                          <p:stCondLst>
                                            <p:cond delay="99"/>
                                          </p:stCondLst>
                                        </p:cTn>
                                        <p:tgtEl>
                                          <p:spTgt spid="50"/>
                                        </p:tgtEl>
                                        <p:attrNameLst>
                                          <p:attrName>style.visibility</p:attrName>
                                        </p:attrNameLst>
                                      </p:cBhvr>
                                      <p:to>
                                        <p:strVal val="hidden"/>
                                      </p:to>
                                    </p:set>
                                  </p:childTnLst>
                                </p:cTn>
                              </p:par>
                              <p:par>
                                <p:cTn id="133" presetID="45" presetClass="entr" presetSubtype="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1000"/>
                                        <p:tgtEl>
                                          <p:spTgt spid="49"/>
                                        </p:tgtEl>
                                      </p:cBhvr>
                                    </p:animEffect>
                                    <p:anim calcmode="lin" valueType="num">
                                      <p:cBhvr>
                                        <p:cTn id="136" dur="1000" fill="hold"/>
                                        <p:tgtEl>
                                          <p:spTgt spid="49"/>
                                        </p:tgtEl>
                                        <p:attrNameLst>
                                          <p:attrName>ppt_w</p:attrName>
                                        </p:attrNameLst>
                                      </p:cBhvr>
                                      <p:tavLst>
                                        <p:tav tm="0" fmla="#ppt_w*sin(2.5*pi*$)">
                                          <p:val>
                                            <p:fltVal val="0"/>
                                          </p:val>
                                        </p:tav>
                                        <p:tav tm="100000">
                                          <p:val>
                                            <p:fltVal val="1"/>
                                          </p:val>
                                        </p:tav>
                                      </p:tavLst>
                                    </p:anim>
                                    <p:anim calcmode="lin" valueType="num">
                                      <p:cBhvr>
                                        <p:cTn id="137" dur="1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0"/>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25" presetClass="emph" presetSubtype="0" fill="hold" grpId="1" nodeType="clickEffect">
                                  <p:stCondLst>
                                    <p:cond delay="0"/>
                                  </p:stCondLst>
                                  <p:childTnLst>
                                    <p:animClr clrSpc="hsl" dir="cw">
                                      <p:cBhvr override="childStyle">
                                        <p:cTn id="142" dur="500" fill="hold"/>
                                        <p:tgtEl>
                                          <p:spTgt spid="49"/>
                                        </p:tgtEl>
                                        <p:attrNameLst>
                                          <p:attrName>style.color</p:attrName>
                                        </p:attrNameLst>
                                      </p:cBhvr>
                                      <p:by>
                                        <p:hsl h="0" s="-70588" l="0"/>
                                      </p:by>
                                    </p:animClr>
                                    <p:animClr clrSpc="hsl" dir="cw">
                                      <p:cBhvr>
                                        <p:cTn id="143" dur="500" fill="hold"/>
                                        <p:tgtEl>
                                          <p:spTgt spid="49"/>
                                        </p:tgtEl>
                                        <p:attrNameLst>
                                          <p:attrName>fillcolor</p:attrName>
                                        </p:attrNameLst>
                                      </p:cBhvr>
                                      <p:by>
                                        <p:hsl h="0" s="-70588" l="0"/>
                                      </p:by>
                                    </p:animClr>
                                    <p:animClr clrSpc="hsl" dir="cw">
                                      <p:cBhvr>
                                        <p:cTn id="144" dur="500" fill="hold"/>
                                        <p:tgtEl>
                                          <p:spTgt spid="49"/>
                                        </p:tgtEl>
                                        <p:attrNameLst>
                                          <p:attrName>stroke.color</p:attrName>
                                        </p:attrNameLst>
                                      </p:cBhvr>
                                      <p:by>
                                        <p:hsl h="0" s="-70588" l="0"/>
                                      </p:by>
                                    </p:animClr>
                                    <p:set>
                                      <p:cBhvr>
                                        <p:cTn id="145" dur="500" fill="hold"/>
                                        <p:tgtEl>
                                          <p:spTgt spid="49"/>
                                        </p:tgtEl>
                                        <p:attrNameLst>
                                          <p:attrName>fill.type</p:attrName>
                                        </p:attrNameLst>
                                      </p:cBhvr>
                                      <p:to>
                                        <p:strVal val="solid"/>
                                      </p:to>
                                    </p:set>
                                  </p:childTnLst>
                                </p:cTn>
                              </p:par>
                            </p:childTnLst>
                          </p:cTn>
                        </p:par>
                      </p:childTnLst>
                    </p:cTn>
                  </p:par>
                </p:childTnLst>
              </p:cTn>
              <p:nextCondLst>
                <p:cond evt="onClick" delay="0">
                  <p:tgtEl>
                    <p:spTgt spid="49"/>
                  </p:tgtEl>
                </p:cond>
              </p:nextCondLst>
            </p:seq>
            <p:seq concurrent="1" nextAc="seek">
              <p:cTn id="146" restart="whenNotActive" fill="hold" evtFilter="cancelBubble" nodeType="interactiveSeq">
                <p:stCondLst>
                  <p:cond evt="onClick" delay="0">
                    <p:tgtEl>
                      <p:spTgt spid="5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100"/>
                                        <p:tgtEl>
                                          <p:spTgt spid="52"/>
                                        </p:tgtEl>
                                      </p:cBhvr>
                                    </p:animEffect>
                                    <p:set>
                                      <p:cBhvr>
                                        <p:cTn id="151" dur="1" fill="hold">
                                          <p:stCondLst>
                                            <p:cond delay="99"/>
                                          </p:stCondLst>
                                        </p:cTn>
                                        <p:tgtEl>
                                          <p:spTgt spid="52"/>
                                        </p:tgtEl>
                                        <p:attrNameLst>
                                          <p:attrName>style.visibility</p:attrName>
                                        </p:attrNameLst>
                                      </p:cBhvr>
                                      <p:to>
                                        <p:strVal val="hidden"/>
                                      </p:to>
                                    </p:set>
                                  </p:childTnLst>
                                </p:cTn>
                              </p:par>
                              <p:par>
                                <p:cTn id="152" presetID="45" presetClass="entr" presetSubtype="0" fill="hold" grpId="0" nodeType="with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ppt_w</p:attrName>
                                        </p:attrNameLst>
                                      </p:cBhvr>
                                      <p:tavLst>
                                        <p:tav tm="0" fmla="#ppt_w*sin(2.5*pi*$)">
                                          <p:val>
                                            <p:fltVal val="0"/>
                                          </p:val>
                                        </p:tav>
                                        <p:tav tm="100000">
                                          <p:val>
                                            <p:fltVal val="1"/>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2"/>
                  </p:tgtEl>
                </p:cond>
              </p:nextCondLst>
            </p:seq>
            <p:seq concurrent="1" nextAc="seek">
              <p:cTn id="157" restart="whenNotActive" fill="hold" evtFilter="cancelBubble" nodeType="interactiveSeq">
                <p:stCondLst>
                  <p:cond evt="onClick" delay="0">
                    <p:tgtEl>
                      <p:spTgt spid="51"/>
                    </p:tgtEl>
                  </p:cond>
                </p:stCondLst>
                <p:endSync evt="end" delay="0">
                  <p:rtn val="all"/>
                </p:endSync>
                <p:childTnLst>
                  <p:par>
                    <p:cTn id="158" fill="hold">
                      <p:stCondLst>
                        <p:cond delay="0"/>
                      </p:stCondLst>
                      <p:childTnLst>
                        <p:par>
                          <p:cTn id="159" fill="hold">
                            <p:stCondLst>
                              <p:cond delay="0"/>
                            </p:stCondLst>
                            <p:childTnLst>
                              <p:par>
                                <p:cTn id="160" presetID="25" presetClass="emph" presetSubtype="0" fill="hold" grpId="1" nodeType="clickEffect">
                                  <p:stCondLst>
                                    <p:cond delay="0"/>
                                  </p:stCondLst>
                                  <p:childTnLst>
                                    <p:animClr clrSpc="hsl" dir="cw">
                                      <p:cBhvr override="childStyle">
                                        <p:cTn id="161" dur="500" fill="hold"/>
                                        <p:tgtEl>
                                          <p:spTgt spid="51"/>
                                        </p:tgtEl>
                                        <p:attrNameLst>
                                          <p:attrName>style.color</p:attrName>
                                        </p:attrNameLst>
                                      </p:cBhvr>
                                      <p:by>
                                        <p:hsl h="0" s="-70588" l="0"/>
                                      </p:by>
                                    </p:animClr>
                                    <p:animClr clrSpc="hsl" dir="cw">
                                      <p:cBhvr>
                                        <p:cTn id="162" dur="500" fill="hold"/>
                                        <p:tgtEl>
                                          <p:spTgt spid="51"/>
                                        </p:tgtEl>
                                        <p:attrNameLst>
                                          <p:attrName>fillcolor</p:attrName>
                                        </p:attrNameLst>
                                      </p:cBhvr>
                                      <p:by>
                                        <p:hsl h="0" s="-70588" l="0"/>
                                      </p:by>
                                    </p:animClr>
                                    <p:animClr clrSpc="hsl" dir="cw">
                                      <p:cBhvr>
                                        <p:cTn id="163" dur="500" fill="hold"/>
                                        <p:tgtEl>
                                          <p:spTgt spid="51"/>
                                        </p:tgtEl>
                                        <p:attrNameLst>
                                          <p:attrName>stroke.color</p:attrName>
                                        </p:attrNameLst>
                                      </p:cBhvr>
                                      <p:by>
                                        <p:hsl h="0" s="-70588" l="0"/>
                                      </p:by>
                                    </p:animClr>
                                    <p:set>
                                      <p:cBhvr>
                                        <p:cTn id="164"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seq concurrent="1" nextAc="seek">
              <p:cTn id="165" restart="whenNotActive" fill="hold" evtFilter="cancelBubble" nodeType="interactiveSeq">
                <p:stCondLst>
                  <p:cond evt="onClick" delay="0">
                    <p:tgtEl>
                      <p:spTgt spid="10"/>
                    </p:tgtEl>
                  </p:cond>
                </p:stCondLst>
                <p:endSync evt="end" delay="0">
                  <p:rtn val="all"/>
                </p:endSync>
                <p:childTnLst>
                  <p:par>
                    <p:cTn id="166" fill="hold">
                      <p:stCondLst>
                        <p:cond delay="0"/>
                      </p:stCondLst>
                      <p:childTnLst>
                        <p:par>
                          <p:cTn id="167" fill="hold">
                            <p:stCondLst>
                              <p:cond delay="0"/>
                            </p:stCondLst>
                            <p:childTnLst>
                              <p:par>
                                <p:cTn id="168" presetID="25" presetClass="emph" presetSubtype="0" fill="hold" grpId="0" nodeType="clickEffect">
                                  <p:stCondLst>
                                    <p:cond delay="0"/>
                                  </p:stCondLst>
                                  <p:childTnLst>
                                    <p:animClr clrSpc="hsl" dir="cw">
                                      <p:cBhvr override="childStyle">
                                        <p:cTn id="169" dur="500" fill="hold"/>
                                        <p:tgtEl>
                                          <p:spTgt spid="10"/>
                                        </p:tgtEl>
                                        <p:attrNameLst>
                                          <p:attrName>style.color</p:attrName>
                                        </p:attrNameLst>
                                      </p:cBhvr>
                                      <p:by>
                                        <p:hsl h="0" s="-70588" l="0"/>
                                      </p:by>
                                    </p:animClr>
                                    <p:animClr clrSpc="hsl" dir="cw">
                                      <p:cBhvr>
                                        <p:cTn id="170" dur="500" fill="hold"/>
                                        <p:tgtEl>
                                          <p:spTgt spid="10"/>
                                        </p:tgtEl>
                                        <p:attrNameLst>
                                          <p:attrName>fillcolor</p:attrName>
                                        </p:attrNameLst>
                                      </p:cBhvr>
                                      <p:by>
                                        <p:hsl h="0" s="-70588" l="0"/>
                                      </p:by>
                                    </p:animClr>
                                    <p:animClr clrSpc="hsl" dir="cw">
                                      <p:cBhvr>
                                        <p:cTn id="171" dur="500" fill="hold"/>
                                        <p:tgtEl>
                                          <p:spTgt spid="10"/>
                                        </p:tgtEl>
                                        <p:attrNameLst>
                                          <p:attrName>stroke.color</p:attrName>
                                        </p:attrNameLst>
                                      </p:cBhvr>
                                      <p:by>
                                        <p:hsl h="0" s="-70588" l="0"/>
                                      </p:by>
                                    </p:animClr>
                                    <p:set>
                                      <p:cBhvr>
                                        <p:cTn id="172"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173" restart="whenNotActive" fill="hold" evtFilter="cancelBubble" nodeType="interactiveSeq">
                <p:stCondLst>
                  <p:cond evt="onClick" delay="0">
                    <p:tgtEl>
                      <p:spTgt spid="7"/>
                    </p:tgtEl>
                  </p:cond>
                </p:stCondLst>
                <p:endSync evt="end" delay="0">
                  <p:rtn val="all"/>
                </p:endSync>
                <p:childTnLst>
                  <p:par>
                    <p:cTn id="174" fill="hold">
                      <p:stCondLst>
                        <p:cond delay="0"/>
                      </p:stCondLst>
                      <p:childTnLst>
                        <p:par>
                          <p:cTn id="175" fill="hold">
                            <p:stCondLst>
                              <p:cond delay="0"/>
                            </p:stCondLst>
                            <p:childTnLst>
                              <p:par>
                                <p:cTn id="176" presetID="25" presetClass="emph" presetSubtype="0" fill="hold" grpId="0" nodeType="clickEffect">
                                  <p:stCondLst>
                                    <p:cond delay="0"/>
                                  </p:stCondLst>
                                  <p:childTnLst>
                                    <p:animClr clrSpc="hsl" dir="cw">
                                      <p:cBhvr override="childStyle">
                                        <p:cTn id="177" dur="500" fill="hold"/>
                                        <p:tgtEl>
                                          <p:spTgt spid="7"/>
                                        </p:tgtEl>
                                        <p:attrNameLst>
                                          <p:attrName>style.color</p:attrName>
                                        </p:attrNameLst>
                                      </p:cBhvr>
                                      <p:by>
                                        <p:hsl h="0" s="-70588" l="0"/>
                                      </p:by>
                                    </p:animClr>
                                    <p:animClr clrSpc="hsl" dir="cw">
                                      <p:cBhvr>
                                        <p:cTn id="178" dur="500" fill="hold"/>
                                        <p:tgtEl>
                                          <p:spTgt spid="7"/>
                                        </p:tgtEl>
                                        <p:attrNameLst>
                                          <p:attrName>fillcolor</p:attrName>
                                        </p:attrNameLst>
                                      </p:cBhvr>
                                      <p:by>
                                        <p:hsl h="0" s="-70588" l="0"/>
                                      </p:by>
                                    </p:animClr>
                                    <p:animClr clrSpc="hsl" dir="cw">
                                      <p:cBhvr>
                                        <p:cTn id="179" dur="500" fill="hold"/>
                                        <p:tgtEl>
                                          <p:spTgt spid="7"/>
                                        </p:tgtEl>
                                        <p:attrNameLst>
                                          <p:attrName>stroke.color</p:attrName>
                                        </p:attrNameLst>
                                      </p:cBhvr>
                                      <p:by>
                                        <p:hsl h="0" s="-70588" l="0"/>
                                      </p:by>
                                    </p:animClr>
                                    <p:set>
                                      <p:cBhvr>
                                        <p:cTn id="180" dur="50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25" presetClass="emph" presetSubtype="0" fill="hold" grpId="0" nodeType="clickEffect">
                                  <p:stCondLst>
                                    <p:cond delay="0"/>
                                  </p:stCondLst>
                                  <p:childTnLst>
                                    <p:animClr clrSpc="hsl" dir="cw">
                                      <p:cBhvr override="childStyle">
                                        <p:cTn id="185" dur="500" fill="hold"/>
                                        <p:tgtEl>
                                          <p:spTgt spid="8"/>
                                        </p:tgtEl>
                                        <p:attrNameLst>
                                          <p:attrName>style.color</p:attrName>
                                        </p:attrNameLst>
                                      </p:cBhvr>
                                      <p:by>
                                        <p:hsl h="0" s="-70588" l="0"/>
                                      </p:by>
                                    </p:animClr>
                                    <p:animClr clrSpc="hsl" dir="cw">
                                      <p:cBhvr>
                                        <p:cTn id="186" dur="500" fill="hold"/>
                                        <p:tgtEl>
                                          <p:spTgt spid="8"/>
                                        </p:tgtEl>
                                        <p:attrNameLst>
                                          <p:attrName>fillcolor</p:attrName>
                                        </p:attrNameLst>
                                      </p:cBhvr>
                                      <p:by>
                                        <p:hsl h="0" s="-70588" l="0"/>
                                      </p:by>
                                    </p:animClr>
                                    <p:animClr clrSpc="hsl" dir="cw">
                                      <p:cBhvr>
                                        <p:cTn id="187" dur="500" fill="hold"/>
                                        <p:tgtEl>
                                          <p:spTgt spid="8"/>
                                        </p:tgtEl>
                                        <p:attrNameLst>
                                          <p:attrName>stroke.color</p:attrName>
                                        </p:attrNameLst>
                                      </p:cBhvr>
                                      <p:by>
                                        <p:hsl h="0" s="-70588" l="0"/>
                                      </p:by>
                                    </p:animClr>
                                    <p:set>
                                      <p:cBhvr>
                                        <p:cTn id="188"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16"/>
                    </p:tgtEl>
                  </p:cond>
                </p:stCondLst>
                <p:endSync evt="end" delay="0">
                  <p:rtn val="all"/>
                </p:endSync>
                <p:childTnLst>
                  <p:par>
                    <p:cTn id="190" fill="hold">
                      <p:stCondLst>
                        <p:cond delay="0"/>
                      </p:stCondLst>
                      <p:childTnLst>
                        <p:par>
                          <p:cTn id="191" fill="hold">
                            <p:stCondLst>
                              <p:cond delay="0"/>
                            </p:stCondLst>
                            <p:childTnLst>
                              <p:par>
                                <p:cTn id="192" presetID="25" presetClass="emph" presetSubtype="0" fill="hold" grpId="1" nodeType="clickEffect">
                                  <p:stCondLst>
                                    <p:cond delay="0"/>
                                  </p:stCondLst>
                                  <p:childTnLst>
                                    <p:animClr clrSpc="hsl" dir="cw">
                                      <p:cBhvr override="childStyle">
                                        <p:cTn id="193" dur="500" fill="hold"/>
                                        <p:tgtEl>
                                          <p:spTgt spid="16"/>
                                        </p:tgtEl>
                                        <p:attrNameLst>
                                          <p:attrName>style.color</p:attrName>
                                        </p:attrNameLst>
                                      </p:cBhvr>
                                      <p:by>
                                        <p:hsl h="0" s="-70588" l="0"/>
                                      </p:by>
                                    </p:animClr>
                                    <p:animClr clrSpc="hsl" dir="cw">
                                      <p:cBhvr>
                                        <p:cTn id="194" dur="500" fill="hold"/>
                                        <p:tgtEl>
                                          <p:spTgt spid="16"/>
                                        </p:tgtEl>
                                        <p:attrNameLst>
                                          <p:attrName>fillcolor</p:attrName>
                                        </p:attrNameLst>
                                      </p:cBhvr>
                                      <p:by>
                                        <p:hsl h="0" s="-70588" l="0"/>
                                      </p:by>
                                    </p:animClr>
                                    <p:animClr clrSpc="hsl" dir="cw">
                                      <p:cBhvr>
                                        <p:cTn id="195" dur="500" fill="hold"/>
                                        <p:tgtEl>
                                          <p:spTgt spid="16"/>
                                        </p:tgtEl>
                                        <p:attrNameLst>
                                          <p:attrName>stroke.color</p:attrName>
                                        </p:attrNameLst>
                                      </p:cBhvr>
                                      <p:by>
                                        <p:hsl h="0" s="-70588" l="0"/>
                                      </p:by>
                                    </p:animClr>
                                    <p:set>
                                      <p:cBhvr>
                                        <p:cTn id="196"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16" grpId="0" animBg="1"/>
      <p:bldP spid="16" grpId="1" animBg="1"/>
      <p:bldP spid="36" grpId="0" animBg="1"/>
      <p:bldP spid="36" grpId="1" animBg="1"/>
      <p:bldP spid="38" grpId="0" animBg="1"/>
      <p:bldP spid="38"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P spid="51" grpId="0" animBg="1"/>
      <p:bldP spid="51" grpId="1" animBg="1"/>
      <p:bldP spid="52" grpId="0" animBg="1"/>
      <p:bldP spid="34" grpId="0" animBg="1"/>
      <p:bldP spid="37" grpId="0" animBg="1"/>
      <p:bldP spid="39" grpId="0" animBg="1"/>
      <p:bldP spid="42" grpId="0" animBg="1"/>
      <p:bldP spid="44" grpId="0" animBg="1"/>
      <p:bldP spid="46" grpId="0" animBg="1"/>
      <p:bldP spid="48" grpId="0" animBg="1"/>
      <p:bldP spid="50" grpId="0" animBg="1"/>
      <p:bldP spid="7" grpId="0" animBg="1"/>
      <p:bldP spid="8"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484611C-42BF-FC26-9C5A-1C6CED94E4E8}"/>
              </a:ext>
            </a:extLst>
          </p:cNvPr>
          <p:cNvSpPr txBox="1"/>
          <p:nvPr/>
        </p:nvSpPr>
        <p:spPr>
          <a:xfrm>
            <a:off x="1122892" y="643467"/>
            <a:ext cx="7772400" cy="5016758"/>
          </a:xfrm>
          <a:prstGeom prst="rect">
            <a:avLst/>
          </a:prstGeom>
          <a:noFill/>
        </p:spPr>
        <p:txBody>
          <a:bodyPr wrap="square" rtlCol="0">
            <a:spAutoFit/>
          </a:bodyPr>
          <a:lstStyle/>
          <a:p>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Astro-Jeopardy: List of all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questions</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this</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page</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will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be</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deleted</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later</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a:p>
            <a:r>
              <a:rPr lang="de-DE" sz="2000" b="1" dirty="0" err="1">
                <a:latin typeface="Open Sans" panose="020B0606030504020204" pitchFamily="34" charset="0"/>
                <a:ea typeface="Open Sans" panose="020B0606030504020204" pitchFamily="34" charset="0"/>
                <a:cs typeface="Open Sans" panose="020B0606030504020204" pitchFamily="34" charset="0"/>
              </a:rPr>
              <a:t>Nuclides</a:t>
            </a:r>
            <a:endParaRPr lang="de-DE" sz="20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Why is lithium so rare</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Why is the Earth's core mainly made of nickel and iron?</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Why does radioactivity exist at all?</a:t>
            </a:r>
          </a:p>
          <a:p>
            <a:r>
              <a:rPr lang="de-DE" sz="2000" b="1" dirty="0">
                <a:latin typeface="Open Sans" panose="020B0606030504020204" pitchFamily="34" charset="0"/>
                <a:ea typeface="Open Sans" panose="020B0606030504020204" pitchFamily="34" charset="0"/>
                <a:cs typeface="Open Sans" panose="020B0606030504020204" pitchFamily="34" charset="0"/>
              </a:rPr>
              <a:t>Stars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Why do stars rotate?</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Why do spectra of stars have absorption lines?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What is a star?</a:t>
            </a:r>
          </a:p>
          <a:p>
            <a:r>
              <a:rPr lang="de-DE" sz="2000" b="1" dirty="0">
                <a:latin typeface="Open Sans" panose="020B0606030504020204" pitchFamily="34" charset="0"/>
                <a:ea typeface="Open Sans" panose="020B0606030504020204" pitchFamily="34" charset="0"/>
                <a:cs typeface="Open Sans" panose="020B0606030504020204" pitchFamily="34" charset="0"/>
              </a:rPr>
              <a:t>Cosmos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Which chemical elements were created immediately after the Big Bang?</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How does the expansion of the universe work?</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What came before the Big Bang?</a:t>
            </a:r>
          </a:p>
          <a:p>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8701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cap="small" noProof="0" dirty="0"/>
              <a:t>What is a</a:t>
            </a:r>
            <a:br>
              <a:rPr lang="de-DE" sz="3600" cap="small" noProof="0" dirty="0"/>
            </a:br>
            <a:r>
              <a:rPr lang="de-DE" sz="3600" b="1" cap="small" noProof="0" dirty="0"/>
              <a:t>chemical element</a:t>
            </a:r>
            <a:r>
              <a:rPr lang="de-DE" sz="3600" cap="small" noProof="0" dirty="0"/>
              <a:t>?</a:t>
            </a:r>
            <a:endParaRPr lang="de-DE"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Task</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Open the</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brainstorming board</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Discuss your </a:t>
              </a:r>
              <a:r>
                <a:rPr kumimoji="0" lang="en-GB" sz="2800" b="0" i="0" u="none" strike="noStrike" kern="1200" cap="none" spc="0" normalizeH="0" baseline="0" noProof="0" dirty="0">
                  <a:ln>
                    <a:noFill/>
                  </a:ln>
                  <a:solidFill>
                    <a:srgbClr val="00305E"/>
                  </a:solidFill>
                  <a:effectLst/>
                  <a:uLnTx/>
                  <a:uFillTx/>
                  <a:latin typeface="Open Sans"/>
                  <a:ea typeface="+mn-ea"/>
                  <a:cs typeface="+mn-cs"/>
                </a:rPr>
                <a:t>answers from the beginning.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Would you </a:t>
              </a:r>
              <a:r>
                <a:rPr kumimoji="0" lang="en-GB" sz="2800" b="0" i="0" u="none" strike="noStrike" kern="1200" cap="none" spc="0" normalizeH="0" baseline="0" noProof="0" dirty="0">
                  <a:ln>
                    <a:noFill/>
                  </a:ln>
                  <a:solidFill>
                    <a:srgbClr val="00305E"/>
                  </a:solidFill>
                  <a:effectLst/>
                  <a:uLnTx/>
                  <a:uFillTx/>
                  <a:latin typeface="Open Sans"/>
                  <a:ea typeface="+mn-ea"/>
                  <a:cs typeface="+mn-cs"/>
                </a:rPr>
                <a:t>answer some of the questions differently now?</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Nuclear astrophysics </a:t>
            </a:r>
            <a:r>
              <a:rPr kumimoji="0" lang="en-GB" sz="2200" b="0" i="0" u="none" strike="noStrike" kern="1200" cap="none" spc="0" normalizeH="0" baseline="0" noProof="0" dirty="0">
                <a:ln>
                  <a:noFill/>
                </a:ln>
                <a:solidFill>
                  <a:srgbClr val="00305E"/>
                </a:solidFill>
                <a:effectLst/>
                <a:uLnTx/>
                <a:uFillTx/>
                <a:latin typeface="Open Sans"/>
                <a:ea typeface="+mn-ea"/>
                <a:cs typeface="+mn-cs"/>
              </a:rPr>
              <a:t>is a complex interplay of nuclear physics experiments, stellar models, astronomical observations, etc.</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Chemical elements </a:t>
            </a:r>
            <a:r>
              <a:rPr kumimoji="0" lang="en-GB" sz="2200" b="0" i="0" u="none" strike="noStrike" kern="1200" cap="none" spc="0" normalizeH="0" baseline="0" noProof="0" dirty="0">
                <a:ln>
                  <a:noFill/>
                </a:ln>
                <a:solidFill>
                  <a:srgbClr val="00305E"/>
                </a:solidFill>
                <a:effectLst/>
                <a:uLnTx/>
                <a:uFillTx/>
                <a:latin typeface="Open Sans"/>
                <a:ea typeface="+mn-ea"/>
                <a:cs typeface="+mn-cs"/>
              </a:rPr>
              <a:t>are created in the processes that drive our entire universe</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The abundance of chemical elements is an indicator of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cosmic </a:t>
            </a:r>
            <a:r>
              <a:rPr kumimoji="0" lang="en-GB" sz="2200" b="1" i="0" u="none" strike="noStrike" kern="1200" cap="none" spc="0" normalizeH="0" baseline="0" noProof="0" dirty="0">
                <a:ln>
                  <a:noFill/>
                </a:ln>
                <a:solidFill>
                  <a:srgbClr val="00305E"/>
                </a:solidFill>
                <a:effectLst/>
                <a:uLnTx/>
                <a:uFillTx/>
                <a:latin typeface="Open Sans"/>
                <a:ea typeface="+mn-ea"/>
                <a:cs typeface="+mn-cs"/>
              </a:rPr>
              <a:t>evolution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With the help of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nuclear astrophysics, </a:t>
            </a:r>
            <a:r>
              <a:rPr kumimoji="0" lang="en-GB" sz="2200" b="0" i="0" u="none" strike="noStrike" kern="1200" cap="none" spc="0" normalizeH="0" baseline="0" noProof="0" dirty="0">
                <a:ln>
                  <a:noFill/>
                </a:ln>
                <a:solidFill>
                  <a:srgbClr val="00305E"/>
                </a:solidFill>
                <a:effectLst/>
                <a:uLnTx/>
                <a:uFillTx/>
                <a:latin typeface="Open Sans"/>
                <a:ea typeface="+mn-ea"/>
                <a:cs typeface="+mn-cs"/>
              </a:rPr>
              <a:t>we are trying to reconstruct the history and development of our </a:t>
            </a:r>
            <a:r>
              <a:rPr kumimoji="0" lang="en-GB" sz="2200" b="1" i="0" u="none" strike="noStrike" kern="1200" cap="none" spc="0" normalizeH="0" baseline="0" noProof="0" dirty="0">
                <a:ln>
                  <a:noFill/>
                </a:ln>
                <a:solidFill>
                  <a:srgbClr val="00305E"/>
                </a:solidFill>
                <a:effectLst/>
                <a:uLnTx/>
                <a:uFillTx/>
                <a:latin typeface="Open Sans"/>
                <a:ea typeface="+mn-ea"/>
                <a:cs typeface="+mn-cs"/>
              </a:rPr>
              <a:t>universe.</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Summary</a:t>
            </a:r>
            <a:endParaRPr lang="de-DE" sz="3000" noProof="0" dirty="0"/>
          </a:p>
        </p:txBody>
      </p:sp>
    </p:spTree>
    <p:extLst>
      <p:ext uri="{BB962C8B-B14F-4D97-AF65-F5344CB8AC3E}">
        <p14:creationId xmlns:p14="http://schemas.microsoft.com/office/powerpoint/2010/main" val="35943346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the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8076176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8">
            <a:extLst>
              <a:ext uri="{FF2B5EF4-FFF2-40B4-BE49-F238E27FC236}">
                <a16:creationId xmlns:a16="http://schemas.microsoft.com/office/drawing/2014/main" id="{24264365-DF50-97E0-5D3D-0DAC2D7E77B9}"/>
              </a:ext>
            </a:extLst>
          </p:cNvPr>
          <p:cNvSpPr/>
          <p:nvPr/>
        </p:nvSpPr>
        <p:spPr>
          <a:xfrm>
            <a:off x="4362845" y="1281789"/>
            <a:ext cx="3466310" cy="2353307"/>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2400" b="1" cap="small" dirty="0" err="1">
                <a:solidFill>
                  <a:schemeClr val="bg1"/>
                </a:solidFill>
              </a:rPr>
              <a:t>Nuclear astrophysics</a:t>
            </a:r>
            <a:endParaRPr lang="en-US" sz="2400" b="1" cap="small" dirty="0">
              <a:solidFill>
                <a:schemeClr val="bg1"/>
              </a:solidFill>
            </a:endParaRPr>
          </a:p>
        </p:txBody>
      </p:sp>
      <p:sp>
        <p:nvSpPr>
          <p:cNvPr id="19" name="Rechteck 18">
            <a:extLst>
              <a:ext uri="{FF2B5EF4-FFF2-40B4-BE49-F238E27FC236}">
                <a16:creationId xmlns:a16="http://schemas.microsoft.com/office/drawing/2014/main" id="{C801B84B-EDA0-F6F9-53AD-D637301C3067}"/>
              </a:ext>
            </a:extLst>
          </p:cNvPr>
          <p:cNvSpPr/>
          <p:nvPr/>
        </p:nvSpPr>
        <p:spPr>
          <a:xfrm>
            <a:off x="4563532" y="1780117"/>
            <a:ext cx="3064933" cy="17746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err="1"/>
              <a:t>Nuclear</a:t>
            </a:r>
            <a:r>
              <a:rPr lang="de-DE" sz="3600" dirty="0"/>
              <a:t> </a:t>
            </a:r>
            <a:r>
              <a:rPr lang="de-DE" sz="3600" dirty="0" err="1"/>
              <a:t>astrophysics</a:t>
            </a:r>
            <a:endParaRPr lang="de-DE" sz="3000" noProof="0" dirty="0"/>
          </a:p>
        </p:txBody>
      </p:sp>
      <p:sp>
        <p:nvSpPr>
          <p:cNvPr id="3" name="Rechteck 8">
            <a:extLst>
              <a:ext uri="{FF2B5EF4-FFF2-40B4-BE49-F238E27FC236}">
                <a16:creationId xmlns:a16="http://schemas.microsoft.com/office/drawing/2014/main" id="{AE80B339-2823-9938-39E8-CF939561EE15}"/>
              </a:ext>
            </a:extLst>
          </p:cNvPr>
          <p:cNvSpPr/>
          <p:nvPr/>
        </p:nvSpPr>
        <p:spPr>
          <a:xfrm>
            <a:off x="485975" y="1259801"/>
            <a:ext cx="3492478" cy="260389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Astronomical observation</a:t>
            </a:r>
            <a:endParaRPr lang="en-US" sz="1800" b="1" dirty="0">
              <a:solidFill>
                <a:schemeClr val="tx1"/>
              </a:solidFill>
            </a:endParaRPr>
          </a:p>
        </p:txBody>
      </p:sp>
      <p:sp>
        <p:nvSpPr>
          <p:cNvPr id="4" name="Rechteck 8">
            <a:extLst>
              <a:ext uri="{FF2B5EF4-FFF2-40B4-BE49-F238E27FC236}">
                <a16:creationId xmlns:a16="http://schemas.microsoft.com/office/drawing/2014/main" id="{110562BF-B5D0-453F-148C-A83E1D462BE5}"/>
              </a:ext>
            </a:extLst>
          </p:cNvPr>
          <p:cNvSpPr/>
          <p:nvPr/>
        </p:nvSpPr>
        <p:spPr>
          <a:xfrm>
            <a:off x="8228364" y="1236581"/>
            <a:ext cx="3492000" cy="2603897"/>
          </a:xfrm>
          <a:prstGeom prst="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a:solidFill>
                  <a:schemeClr val="tx1"/>
                </a:solidFill>
              </a:rPr>
              <a:t>Computational Modeling</a:t>
            </a:r>
          </a:p>
        </p:txBody>
      </p:sp>
      <p:sp>
        <p:nvSpPr>
          <p:cNvPr id="8" name="Rechteck 8">
            <a:extLst>
              <a:ext uri="{FF2B5EF4-FFF2-40B4-BE49-F238E27FC236}">
                <a16:creationId xmlns:a16="http://schemas.microsoft.com/office/drawing/2014/main" id="{F7DF4863-0863-3D59-E46C-D945D727C1DB}"/>
              </a:ext>
            </a:extLst>
          </p:cNvPr>
          <p:cNvSpPr/>
          <p:nvPr/>
        </p:nvSpPr>
        <p:spPr>
          <a:xfrm>
            <a:off x="4478865" y="3997640"/>
            <a:ext cx="3234268" cy="2081830"/>
          </a:xfrm>
          <a:prstGeom prst="rect">
            <a:avLst/>
          </a:prstGeom>
          <a:no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Nuclear reactions</a:t>
            </a:r>
            <a:endParaRPr lang="en-US" sz="1800" b="1" dirty="0">
              <a:solidFill>
                <a:schemeClr val="tx1"/>
              </a:solidFill>
            </a:endParaRPr>
          </a:p>
        </p:txBody>
      </p:sp>
      <p:pic>
        <p:nvPicPr>
          <p:cNvPr id="1026" name="Picture 2">
            <a:extLst>
              <a:ext uri="{FF2B5EF4-FFF2-40B4-BE49-F238E27FC236}">
                <a16:creationId xmlns:a16="http://schemas.microsoft.com/office/drawing/2014/main" id="{C6A1DDBD-B7DA-2A61-7613-2EFDABD13D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4053" y="1664233"/>
            <a:ext cx="3416322" cy="2083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tnite und Dragon Ball: Hier findet ihr Kamehameha und Nimbuswolke">
            <a:extLst>
              <a:ext uri="{FF2B5EF4-FFF2-40B4-BE49-F238E27FC236}">
                <a16:creationId xmlns:a16="http://schemas.microsoft.com/office/drawing/2014/main" id="{D4E20E56-5DDA-D9A8-2E27-63692477E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533" y="4341688"/>
            <a:ext cx="3064934" cy="1718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de the Pain Harold&quot;: Wie ein Elektroingenieur aus Ungarn ...">
            <a:extLst>
              <a:ext uri="{FF2B5EF4-FFF2-40B4-BE49-F238E27FC236}">
                <a16:creationId xmlns:a16="http://schemas.microsoft.com/office/drawing/2014/main" id="{CC0DC9B8-3495-87A0-281F-9118EEA03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968" y="1610522"/>
            <a:ext cx="3188977" cy="2125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d String Meme Generator - Imgflip">
            <a:extLst>
              <a:ext uri="{FF2B5EF4-FFF2-40B4-BE49-F238E27FC236}">
                <a16:creationId xmlns:a16="http://schemas.microsoft.com/office/drawing/2014/main" id="{CFA12DA0-AADF-8F27-FBA7-17A2956883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63533" y="1780117"/>
            <a:ext cx="3064934" cy="177461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Gerade Verbindung mit Pfeil 9">
            <a:extLst>
              <a:ext uri="{FF2B5EF4-FFF2-40B4-BE49-F238E27FC236}">
                <a16:creationId xmlns:a16="http://schemas.microsoft.com/office/drawing/2014/main" id="{2FEE234D-7322-12AB-9AA5-59F8A61F21AD}"/>
              </a:ext>
            </a:extLst>
          </p:cNvPr>
          <p:cNvCxnSpPr>
            <a:cxnSpLocks/>
            <a:stCxn id="8" idx="0"/>
            <a:endCxn id="2" idx="2"/>
          </p:cNvCxnSpPr>
          <p:nvPr/>
        </p:nvCxnSpPr>
        <p:spPr>
          <a:xfrm flipV="1">
            <a:off x="6095999" y="3635096"/>
            <a:ext cx="1" cy="36254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94C755DA-889A-0B9D-E150-3B7BE010AE03}"/>
              </a:ext>
            </a:extLst>
          </p:cNvPr>
          <p:cNvCxnSpPr>
            <a:cxnSpLocks/>
            <a:stCxn id="3" idx="3"/>
            <a:endCxn id="2" idx="1"/>
          </p:cNvCxnSpPr>
          <p:nvPr/>
        </p:nvCxnSpPr>
        <p:spPr>
          <a:xfrm flipV="1">
            <a:off x="3978453" y="2458443"/>
            <a:ext cx="384392"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54332907-7A77-7CCD-A45D-CCFBA3F5E331}"/>
              </a:ext>
            </a:extLst>
          </p:cNvPr>
          <p:cNvCxnSpPr>
            <a:cxnSpLocks/>
          </p:cNvCxnSpPr>
          <p:nvPr/>
        </p:nvCxnSpPr>
        <p:spPr>
          <a:xfrm flipH="1" flipV="1">
            <a:off x="7829155" y="2501346"/>
            <a:ext cx="384392" cy="0"/>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3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fade">
                                      <p:cBhvr>
                                        <p:cTn id="4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[26]</a:t>
              </a:r>
            </a:p>
          </p:txBody>
        </p:sp>
      </p:gr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[25]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Starbust </a:t>
              </a:r>
              <a:r>
                <a:rPr kumimoji="0" lang="de-DE" sz="1400" b="0" i="1" u="none" strike="noStrike" kern="1200" cap="none" spc="0" normalizeH="0" baseline="0" noProof="0" dirty="0">
                  <a:ln>
                    <a:noFill/>
                  </a:ln>
                  <a:solidFill>
                    <a:srgbClr val="FFFFFF"/>
                  </a:solidFill>
                  <a:effectLst/>
                  <a:uLnTx/>
                  <a:uFillTx/>
                  <a:latin typeface="Open Sans"/>
                  <a:ea typeface="+mn-ea"/>
                  <a:cs typeface="+mn-cs"/>
                </a:rPr>
                <a:t>Galaxy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A lot of unanswered questions</a:t>
            </a:r>
            <a:endParaRPr lang="de-DE" sz="3000" noProof="0" dirty="0"/>
          </a:p>
        </p:txBody>
      </p:sp>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[01] Pillars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of Creation</a:t>
            </a:r>
            <a:endParaRPr kumimoji="0" lang="de-DE" sz="1400" b="0" i="1"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17289"/>
            <a:ext cx="4860789" cy="4555093"/>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How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are </a:t>
            </a:r>
            <a:r>
              <a:rPr kumimoji="0" lang="en-GB" sz="2000" b="0" i="0" u="none" strike="noStrike" kern="1200" cap="none" spc="0" normalizeH="0" baseline="0" noProof="0" dirty="0">
                <a:ln>
                  <a:noFill/>
                </a:ln>
                <a:solidFill>
                  <a:srgbClr val="00305E"/>
                </a:solidFill>
                <a:effectLst/>
                <a:uLnTx/>
                <a:uFillTx/>
                <a:latin typeface="Open Sans"/>
                <a:ea typeface="+mn-ea"/>
                <a:cs typeface="+mn-cs"/>
              </a:rPr>
              <a:t>the </a:t>
            </a:r>
            <a:r>
              <a:rPr kumimoji="0" lang="en-GB" sz="2000" b="1" i="0" u="none" strike="noStrike" kern="1200" cap="none" spc="0" normalizeH="0" baseline="0" noProof="0" dirty="0" err="1">
                <a:ln>
                  <a:noFill/>
                </a:ln>
                <a:solidFill>
                  <a:srgbClr val="00305E"/>
                </a:solidFill>
                <a:effectLst/>
                <a:uLnTx/>
                <a:uFillTx/>
                <a:latin typeface="Open Sans"/>
                <a:ea typeface="+mn-ea"/>
                <a:cs typeface="+mn-cs"/>
              </a:rPr>
              <a:t>heavy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elements created</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305E"/>
                </a:solidFill>
                <a:effectLst/>
                <a:uLnTx/>
                <a:uFillTx/>
                <a:latin typeface="Open Sans"/>
                <a:ea typeface="+mn-ea"/>
                <a:cs typeface="+mn-cs"/>
              </a:rPr>
              <a:t>How does a </a:t>
            </a:r>
            <a:r>
              <a:rPr kumimoji="0" lang="en-GB" sz="2000" b="1" i="0" u="none" strike="noStrike" kern="1200" cap="none" spc="0" normalizeH="0" baseline="0" noProof="0" dirty="0">
                <a:ln>
                  <a:noFill/>
                </a:ln>
                <a:solidFill>
                  <a:srgbClr val="00305E"/>
                </a:solidFill>
                <a:effectLst/>
                <a:uLnTx/>
                <a:uFillTx/>
                <a:latin typeface="Open Sans"/>
                <a:ea typeface="+mn-ea"/>
                <a:cs typeface="+mn-cs"/>
              </a:rPr>
              <a:t>galaxy evolve?</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What happens in a </a:t>
            </a:r>
            <a:r>
              <a:rPr kumimoji="0" lang="en-GB" sz="2000" b="1" i="0" u="none" strike="noStrike" kern="1200" cap="none" spc="0" normalizeH="0" baseline="0" noProof="0" dirty="0">
                <a:ln>
                  <a:noFill/>
                </a:ln>
                <a:solidFill>
                  <a:srgbClr val="00305E"/>
                </a:solidFill>
                <a:effectLst/>
                <a:uLnTx/>
                <a:uFillTx/>
                <a:latin typeface="Open Sans"/>
                <a:ea typeface="+mn-ea"/>
                <a:cs typeface="+mn-cs"/>
              </a:rPr>
              <a:t>neutron star </a:t>
            </a:r>
            <a:r>
              <a:rPr kumimoji="0" lang="en-GB" sz="2000" b="0" i="0" u="none" strike="noStrike" kern="1200" cap="none" spc="0" normalizeH="0" baseline="0" noProof="0" dirty="0">
                <a:ln>
                  <a:noFill/>
                </a:ln>
                <a:solidFill>
                  <a:srgbClr val="00305E"/>
                </a:solidFill>
                <a:effectLst/>
                <a:uLnTx/>
                <a:uFillTx/>
                <a:latin typeface="Open Sans"/>
                <a:ea typeface="+mn-ea"/>
                <a:cs typeface="+mn-cs"/>
              </a:rPr>
              <a:t>and when neutron stars merge?</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What can we learn about the </a:t>
            </a:r>
            <a:r>
              <a:rPr kumimoji="0" lang="en-GB" sz="2000" b="1" i="0" u="none" strike="noStrike" kern="1200" cap="none" spc="0" normalizeH="0" baseline="0" noProof="0" dirty="0">
                <a:ln>
                  <a:noFill/>
                </a:ln>
                <a:solidFill>
                  <a:srgbClr val="00305E"/>
                </a:solidFill>
                <a:effectLst/>
                <a:uLnTx/>
                <a:uFillTx/>
                <a:latin typeface="Open Sans"/>
                <a:ea typeface="+mn-ea"/>
                <a:cs typeface="+mn-cs"/>
              </a:rPr>
              <a:t>Big Bang with the </a:t>
            </a:r>
            <a:r>
              <a:rPr kumimoji="0" lang="en-GB" sz="2000" b="0" i="0" u="none" strike="noStrike" kern="1200" cap="none" spc="0" normalizeH="0" baseline="0" noProof="0" dirty="0">
                <a:ln>
                  <a:noFill/>
                </a:ln>
                <a:solidFill>
                  <a:srgbClr val="00305E"/>
                </a:solidFill>
                <a:effectLst/>
                <a:uLnTx/>
                <a:uFillTx/>
                <a:latin typeface="Open Sans"/>
                <a:ea typeface="+mn-ea"/>
                <a:cs typeface="+mn-cs"/>
              </a:rPr>
              <a:t>help of </a:t>
            </a:r>
            <a:r>
              <a:rPr lang="en-GB" sz="2000" dirty="0" err="1">
                <a:solidFill>
                  <a:srgbClr val="00305E"/>
                </a:solidFill>
                <a:latin typeface="Open Sans"/>
              </a:rPr>
              <a:t>nuclear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astrophysics</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000" b="0" i="1" u="none" strike="noStrike" kern="1200" cap="none" spc="0" normalizeH="0" baseline="0" noProof="0" dirty="0">
                <a:ln>
                  <a:noFill/>
                </a:ln>
                <a:solidFill>
                  <a:srgbClr val="00305E"/>
                </a:solidFill>
                <a:effectLst/>
                <a:uLnTx/>
                <a:uFillTx/>
                <a:latin typeface="Open Sans"/>
                <a:ea typeface="+mn-ea"/>
                <a:cs typeface="+mn-cs"/>
              </a:rPr>
              <a:t>Today we have only scratched the surface of the world of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nuclear astrophysics</a:t>
            </a:r>
            <a:r>
              <a:rPr kumimoji="0" lang="en-GB" sz="2000" b="0" i="1" u="none" strike="noStrike" kern="1200" cap="none" spc="0" normalizeH="0" baseline="0" noProof="0" dirty="0">
                <a:ln>
                  <a:noFill/>
                </a:ln>
                <a:solidFill>
                  <a:srgbClr val="00305E"/>
                </a:solidFill>
                <a:effectLst/>
                <a:uLnTx/>
                <a:uFillTx/>
                <a:latin typeface="Open Sans"/>
                <a:ea typeface="+mn-ea"/>
                <a:cs typeface="+mn-cs"/>
              </a:rPr>
              <a:t>!</a:t>
            </a:r>
            <a:endParaRPr kumimoji="0" lang="en-GB" sz="2000" b="1"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br>
              <a:rPr kumimoji="0" lang="de-DE" sz="48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b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The end of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a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journey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through the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elements</a:t>
            </a:r>
            <a:endParaRPr kumimoji="0" lang="de-DE" sz="36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endParaRPr>
          </a:p>
        </p:txBody>
      </p:sp>
    </p:spTree>
    <p:extLst>
      <p:ext uri="{BB962C8B-B14F-4D97-AF65-F5344CB8AC3E}">
        <p14:creationId xmlns:p14="http://schemas.microsoft.com/office/powerpoint/2010/main" val="567818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225882"/>
            <a:ext cx="4884847" cy="4632037"/>
          </a:xfrm>
          <a:prstGeom prst="rect">
            <a:avLst/>
          </a:prstGeom>
          <a:noFill/>
        </p:spPr>
        <p:txBody>
          <a:bodyPr wrap="square" rtlCol="0" anchor="ctr">
            <a:spAutoFit/>
          </a:bodyPr>
          <a:lstStyle/>
          <a:p>
            <a:pPr>
              <a:spcAft>
                <a:spcPts val="1800"/>
              </a:spcAft>
            </a:pPr>
            <a:r>
              <a:rPr lang="de-DE" sz="2400" b="1" dirty="0"/>
              <a:t>The </a:t>
            </a:r>
            <a:r>
              <a:rPr lang="de-DE" sz="2400" b="1" dirty="0" err="1"/>
              <a:t>Aristotelian cosmos</a:t>
            </a:r>
            <a:endParaRPr lang="de-DE" sz="2400" b="1" dirty="0"/>
          </a:p>
          <a:p>
            <a:pPr marL="285750" indent="-285750">
              <a:buFont typeface="Arial" panose="020B0604020202020204" pitchFamily="34" charset="0"/>
              <a:buChar char="•"/>
            </a:pPr>
            <a:r>
              <a:rPr lang="de-DE" sz="2000" dirty="0" err="1"/>
              <a:t>The geocentric idea </a:t>
            </a:r>
            <a:r>
              <a:rPr lang="de-DE" sz="2000" dirty="0"/>
              <a:t>of an onion-skin </a:t>
            </a:r>
            <a:r>
              <a:rPr lang="de-DE" sz="2000" dirty="0" err="1"/>
              <a:t>cosmos</a:t>
            </a:r>
            <a:endParaRPr lang="de-DE" sz="2000" dirty="0"/>
          </a:p>
          <a:p>
            <a:pPr marL="285750" indent="-285750">
              <a:buFont typeface="Arial" panose="020B0604020202020204" pitchFamily="34" charset="0"/>
              <a:buChar char="•"/>
            </a:pPr>
            <a:r>
              <a:rPr lang="en-US" sz="2000" dirty="0"/>
              <a:t>The </a:t>
            </a:r>
            <a:r>
              <a:rPr lang="en-US" sz="2000" b="1" dirty="0"/>
              <a:t>four earthly elements </a:t>
            </a:r>
            <a:r>
              <a:rPr lang="en-US" sz="2000" dirty="0"/>
              <a:t>form </a:t>
            </a:r>
            <a:r>
              <a:rPr lang="en-US" sz="2000" dirty="0" err="1"/>
              <a:t>matter</a:t>
            </a:r>
            <a:endParaRPr lang="en-US" sz="2000" dirty="0"/>
          </a:p>
          <a:p>
            <a:pPr marL="285750" indent="-285750">
              <a:buFont typeface="Arial" panose="020B0604020202020204" pitchFamily="34" charset="0"/>
              <a:buChar char="•"/>
            </a:pPr>
            <a:r>
              <a:rPr lang="en-US" sz="2000" dirty="0"/>
              <a:t>The </a:t>
            </a:r>
            <a:r>
              <a:rPr lang="en-US" sz="2000" dirty="0" err="1"/>
              <a:t>fifth </a:t>
            </a:r>
            <a:r>
              <a:rPr lang="en-US" sz="2000" dirty="0"/>
              <a:t>element </a:t>
            </a:r>
            <a:r>
              <a:rPr lang="en-US" sz="2000" b="1" dirty="0" err="1"/>
              <a:t>ether </a:t>
            </a:r>
            <a:r>
              <a:rPr lang="en-US" sz="2000" dirty="0" err="1"/>
              <a:t>fills </a:t>
            </a:r>
            <a:r>
              <a:rPr lang="en-US" sz="2000" dirty="0"/>
              <a:t>the sky</a:t>
            </a:r>
          </a:p>
          <a:p>
            <a:pPr marL="285750" indent="-285750">
              <a:buFont typeface="Arial" panose="020B0604020202020204" pitchFamily="34" charset="0"/>
              <a:buChar char="•"/>
            </a:pPr>
            <a:r>
              <a:rPr lang="en-US" sz="2000" dirty="0"/>
              <a:t>Every substance is made up of the elements, the composition determines the properties of the substance</a:t>
            </a:r>
          </a:p>
          <a:p>
            <a:pPr marL="285750" indent="-285750">
              <a:buFont typeface="Arial" panose="020B0604020202020204" pitchFamily="34" charset="0"/>
              <a:buChar char="•"/>
            </a:pPr>
            <a:r>
              <a:rPr lang="en-US" sz="2000" dirty="0"/>
              <a:t>All celestial bodies </a:t>
            </a:r>
            <a:r>
              <a:rPr lang="en-US" sz="2000" b="1" dirty="0"/>
              <a:t>move by </a:t>
            </a:r>
            <a:r>
              <a:rPr lang="en-US" sz="2000" dirty="0"/>
              <a:t>themselves</a:t>
            </a:r>
          </a:p>
          <a:p>
            <a:pPr marL="697230" lvl="1" indent="-285750">
              <a:buFont typeface="Arial" panose="020B0604020202020204" pitchFamily="34" charset="0"/>
              <a:buChar char="•"/>
            </a:pPr>
            <a:r>
              <a:rPr lang="en-US" sz="1800" dirty="0"/>
              <a:t>Initial movement caused by a </a:t>
            </a:r>
            <a:r>
              <a:rPr lang="en-US" sz="1800" i="1" dirty="0"/>
              <a:t>motionless mover</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Elements in antiquity (ca. 350 BC)</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[04] The </a:t>
            </a:r>
            <a:r>
              <a:rPr lang="fr-FR" i="1" dirty="0" err="1"/>
              <a:t>Sphere </a:t>
            </a:r>
            <a:r>
              <a:rPr lang="fr-FR" i="1" dirty="0"/>
              <a:t>of the World, by Oronce Fine, 1549</a:t>
            </a:r>
            <a:endParaRPr lang="de-DE" i="1" dirty="0"/>
          </a:p>
        </p:txBody>
      </p:sp>
    </p:spTree>
    <p:extLst>
      <p:ext uri="{BB962C8B-B14F-4D97-AF65-F5344CB8AC3E}">
        <p14:creationId xmlns:p14="http://schemas.microsoft.com/office/powerpoint/2010/main" val="4049188294"/>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0</TotalTime>
  <Words>4260</Words>
  <Application>Microsoft Office PowerPoint</Application>
  <PresentationFormat>Breitbild</PresentationFormat>
  <Paragraphs>542</Paragraphs>
  <Slides>85</Slides>
  <Notes>54</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85</vt:i4>
      </vt:variant>
    </vt:vector>
  </HeadingPairs>
  <TitlesOfParts>
    <vt:vector size="97" baseType="lpstr">
      <vt:lpstr>Segoe UI Black</vt:lpstr>
      <vt:lpstr>Wingdings</vt:lpstr>
      <vt:lpstr>Cambria Math</vt:lpstr>
      <vt:lpstr>Calibri Light</vt:lpstr>
      <vt:lpstr>Symbol</vt:lpstr>
      <vt:lpstr>Arial</vt:lpstr>
      <vt:lpstr>Open Sans</vt:lpstr>
      <vt:lpstr>Calibri</vt:lpstr>
      <vt:lpstr>TUD_2018_16zu9</vt:lpstr>
      <vt:lpstr>chapter</vt:lpstr>
      <vt:lpstr>Benutzerdefiniertes Design</vt:lpstr>
      <vt:lpstr>Office</vt:lpstr>
      <vt:lpstr>PowerPoint-Präsentation</vt:lpstr>
      <vt:lpstr>PowerPoint-Präsentation</vt:lpstr>
      <vt:lpstr>Time Schedule</vt:lpstr>
      <vt:lpstr>Brainstorming</vt:lpstr>
      <vt:lpstr>PowerPoint-Präsentation</vt:lpstr>
      <vt:lpstr>What is nuclear astrophysics?</vt:lpstr>
      <vt:lpstr>PowerPoint-Präsentation</vt:lpstr>
      <vt:lpstr>PowerPoint-Präsentation</vt:lpstr>
      <vt:lpstr>Elements in antiquity (ca. 350 BC)</vt:lpstr>
      <vt:lpstr>The periodic table of the elements</vt:lpstr>
      <vt:lpstr>Abundance of chemical elements (solar system)</vt:lpstr>
      <vt:lpstr>Abundance of the chemical elements (solar system)</vt:lpstr>
      <vt:lpstr>Abundance of the chemical elements</vt:lpstr>
      <vt:lpstr>PowerPoint-Präsentation</vt:lpstr>
      <vt:lpstr>PowerPoint-Präsentation</vt:lpstr>
      <vt:lpstr>The atomic nucleus</vt:lpstr>
      <vt:lpstr>Labeling of atomic nuclei</vt:lpstr>
      <vt:lpstr>Labeling of atomic nuclei</vt:lpstr>
      <vt:lpstr>Labeling of atomic nuclei</vt:lpstr>
      <vt:lpstr>Labeling of atomic nuclei</vt:lpstr>
      <vt:lpstr>Labeling of atomic nuclei</vt:lpstr>
      <vt:lpstr>Labeling of atomic nuclei</vt:lpstr>
      <vt:lpstr>PowerPoint-Präsentation</vt:lpstr>
      <vt:lpstr>Nuclear reactions</vt:lpstr>
      <vt:lpstr>PowerPoint-Präsentation</vt:lpstr>
      <vt:lpstr>Formation of stars</vt:lpstr>
      <vt:lpstr>Birth of the sun</vt:lpstr>
      <vt:lpstr>Birth of the sun</vt:lpstr>
      <vt:lpstr>First nuclear fusion</vt:lpstr>
      <vt:lpstr>Yellow dwarf (Today)</vt:lpstr>
      <vt:lpstr>Nuclear fusion</vt:lpstr>
      <vt:lpstr>Transition phase</vt:lpstr>
      <vt:lpstr>Red giant</vt:lpstr>
      <vt:lpstr>Red giant</vt:lpstr>
      <vt:lpstr>Planetary nebula</vt:lpstr>
      <vt:lpstr>Planetary nebula</vt:lpstr>
      <vt:lpstr>White dwarf</vt:lpstr>
      <vt:lpstr>Development of stars</vt:lpstr>
      <vt:lpstr>Development of stars</vt:lpstr>
      <vt:lpstr>Abundance of the chemical elements (solar system)</vt:lpstr>
      <vt:lpstr>Abundance of chemical elements (solar system)</vt:lpstr>
      <vt:lpstr>Abundance of the chemical elements (solar system)</vt:lpstr>
      <vt:lpstr>Abundance of chemical elements (solar system)</vt:lpstr>
      <vt:lpstr>PowerPoint-Präsentation</vt:lpstr>
      <vt:lpstr>PowerPoint-Präsentation</vt:lpstr>
      <vt:lpstr>PowerPoint-Präsentation</vt:lpstr>
      <vt:lpstr>PowerPoint-Präsentation</vt:lpstr>
      <vt:lpstr>Nuclear reactions</vt:lpstr>
      <vt:lpstr>Nuclear reactions</vt:lpstr>
      <vt:lpstr>Nuclear reactions</vt:lpstr>
      <vt:lpstr>Nuclear reactions</vt:lpstr>
      <vt:lpstr>The Primordial Puzzle</vt:lpstr>
      <vt:lpstr>Nuclear reactions</vt:lpstr>
      <vt:lpstr>Solution: Primordial nucleosynthesis</vt:lpstr>
      <vt:lpstr>Primordial nucleosynthesis</vt:lpstr>
      <vt:lpstr>PowerPoint-Präsentation</vt:lpstr>
      <vt:lpstr>B²FH-Paper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Light is ...</vt:lpstr>
      <vt:lpstr>Light is ...</vt:lpstr>
      <vt:lpstr>Light is ...</vt:lpstr>
      <vt:lpstr>PowerPoint-Präsentation</vt:lpstr>
      <vt:lpstr>Light is ...</vt:lpstr>
      <vt:lpstr>PowerPoint-Präsentation</vt:lpstr>
      <vt:lpstr>Data analysis</vt:lpstr>
      <vt:lpstr>Metallicity</vt:lpstr>
      <vt:lpstr>Metallicity</vt:lpstr>
      <vt:lpstr>PowerPoint-Präsentation</vt:lpstr>
      <vt:lpstr>PowerPoint-Präsentation</vt:lpstr>
      <vt:lpstr>Abundance of chemical elements (solar system)</vt:lpstr>
      <vt:lpstr>PowerPoint-Präsentation</vt:lpstr>
      <vt:lpstr>PowerPoint-Präsentation</vt:lpstr>
      <vt:lpstr>PowerPoint-Präsentation</vt:lpstr>
      <vt:lpstr>Brainstorming</vt:lpstr>
      <vt:lpstr>Summary</vt:lpstr>
      <vt:lpstr>Abundance of the chemical elements (solar system)</vt:lpstr>
      <vt:lpstr>Nuclear astrophysics</vt:lpstr>
      <vt:lpstr>A lot of unanswered questions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 A Journey through the Elements</dc:title>
  <dc:creator>Hannes Nitsche</dc:creator>
  <cp:keywords>docId:B839AE5484BE2904743A8449390588AE</cp:keywords>
  <cp:lastModifiedBy>Hannes Nitsche</cp:lastModifiedBy>
  <cp:revision>2808</cp:revision>
  <dcterms:created xsi:type="dcterms:W3CDTF">2018-06-15T09:17:35Z</dcterms:created>
  <dcterms:modified xsi:type="dcterms:W3CDTF">2024-10-07T10:26:46Z</dcterms:modified>
</cp:coreProperties>
</file>