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91" r:id="rId1"/>
    <p:sldMasterId id="2147483917" r:id="rId2"/>
    <p:sldMasterId id="2147483907" r:id="rId3"/>
    <p:sldMasterId id="2147483921" r:id="rId4"/>
  </p:sldMasterIdLst>
  <p:notesMasterIdLst>
    <p:notesMasterId r:id="rId90"/>
  </p:notesMasterIdLst>
  <p:handoutMasterIdLst>
    <p:handoutMasterId r:id="rId91"/>
  </p:handoutMasterIdLst>
  <p:sldIdLst>
    <p:sldId id="400" r:id="rId5"/>
    <p:sldId id="256" r:id="rId6"/>
    <p:sldId id="600" r:id="rId7"/>
    <p:sldId id="648" r:id="rId8"/>
    <p:sldId id="361" r:id="rId9"/>
    <p:sldId id="362" r:id="rId10"/>
    <p:sldId id="636" r:id="rId11"/>
    <p:sldId id="482" r:id="rId12"/>
    <p:sldId id="484" r:id="rId13"/>
    <p:sldId id="343" r:id="rId14"/>
    <p:sldId id="372" r:id="rId15"/>
    <p:sldId id="500" r:id="rId16"/>
    <p:sldId id="404" r:id="rId17"/>
    <p:sldId id="529" r:id="rId18"/>
    <p:sldId id="376" r:id="rId19"/>
    <p:sldId id="407" r:id="rId20"/>
    <p:sldId id="408" r:id="rId21"/>
    <p:sldId id="409" r:id="rId22"/>
    <p:sldId id="489" r:id="rId23"/>
    <p:sldId id="411" r:id="rId24"/>
    <p:sldId id="406" r:id="rId25"/>
    <p:sldId id="415" r:id="rId26"/>
    <p:sldId id="378" r:id="rId27"/>
    <p:sldId id="420" r:id="rId28"/>
    <p:sldId id="532" r:id="rId29"/>
    <p:sldId id="422" r:id="rId30"/>
    <p:sldId id="620" r:id="rId31"/>
    <p:sldId id="621" r:id="rId32"/>
    <p:sldId id="622" r:id="rId33"/>
    <p:sldId id="612" r:id="rId34"/>
    <p:sldId id="570" r:id="rId35"/>
    <p:sldId id="613" r:id="rId36"/>
    <p:sldId id="623" r:id="rId37"/>
    <p:sldId id="624" r:id="rId38"/>
    <p:sldId id="625" r:id="rId39"/>
    <p:sldId id="428" r:id="rId40"/>
    <p:sldId id="618" r:id="rId41"/>
    <p:sldId id="427" r:id="rId42"/>
    <p:sldId id="426" r:id="rId43"/>
    <p:sldId id="440" r:id="rId44"/>
    <p:sldId id="516" r:id="rId45"/>
    <p:sldId id="517" r:id="rId46"/>
    <p:sldId id="607" r:id="rId47"/>
    <p:sldId id="642" r:id="rId48"/>
    <p:sldId id="639" r:id="rId49"/>
    <p:sldId id="641" r:id="rId50"/>
    <p:sldId id="606" r:id="rId51"/>
    <p:sldId id="572" r:id="rId52"/>
    <p:sldId id="573" r:id="rId53"/>
    <p:sldId id="574" r:id="rId54"/>
    <p:sldId id="575" r:id="rId55"/>
    <p:sldId id="578" r:id="rId56"/>
    <p:sldId id="577" r:id="rId57"/>
    <p:sldId id="610" r:id="rId58"/>
    <p:sldId id="644" r:id="rId59"/>
    <p:sldId id="609" r:id="rId60"/>
    <p:sldId id="504" r:id="rId61"/>
    <p:sldId id="595" r:id="rId62"/>
    <p:sldId id="597" r:id="rId63"/>
    <p:sldId id="583" r:id="rId64"/>
    <p:sldId id="584" r:id="rId65"/>
    <p:sldId id="585" r:id="rId66"/>
    <p:sldId id="586" r:id="rId67"/>
    <p:sldId id="598" r:id="rId68"/>
    <p:sldId id="643" r:id="rId69"/>
    <p:sldId id="588" r:id="rId70"/>
    <p:sldId id="591" r:id="rId71"/>
    <p:sldId id="599" r:id="rId72"/>
    <p:sldId id="589" r:id="rId73"/>
    <p:sldId id="601" r:id="rId74"/>
    <p:sldId id="646" r:id="rId75"/>
    <p:sldId id="637" r:id="rId76"/>
    <p:sldId id="638" r:id="rId77"/>
    <p:sldId id="614" r:id="rId78"/>
    <p:sldId id="647" r:id="rId79"/>
    <p:sldId id="640" r:id="rId80"/>
    <p:sldId id="257" r:id="rId81"/>
    <p:sldId id="626" r:id="rId82"/>
    <p:sldId id="258" r:id="rId83"/>
    <p:sldId id="550" r:id="rId84"/>
    <p:sldId id="566" r:id="rId85"/>
    <p:sldId id="611" r:id="rId86"/>
    <p:sldId id="567" r:id="rId87"/>
    <p:sldId id="552" r:id="rId88"/>
    <p:sldId id="543" r:id="rId89"/>
  </p:sldIdLst>
  <p:sldSz cx="12192000" cy="6858000"/>
  <p:notesSz cx="6858000" cy="9144000"/>
  <p:embeddedFontLst>
    <p:embeddedFont>
      <p:font typeface="Cambria Math" panose="02040503050406030204" pitchFamily="18" charset="0"/>
      <p:regular r:id="rId92"/>
    </p:embeddedFont>
    <p:embeddedFont>
      <p:font typeface="Open Sans" panose="020B0606030504020204" pitchFamily="34" charset="0"/>
      <p:regular r:id="rId93"/>
      <p:bold r:id="rId94"/>
      <p:italic r:id="rId95"/>
      <p:boldItalic r:id="rId96"/>
    </p:embeddedFont>
    <p:embeddedFont>
      <p:font typeface="Segoe UI Black" panose="020B0A02040204020203" pitchFamily="34" charset="0"/>
      <p:bold r:id="rId97"/>
      <p:boldItalic r:id="rId98"/>
    </p:embeddedFont>
  </p:embeddedFontLst>
  <p:defaultTex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939B5E8-EF71-43FF-B7B6-C3DB42F2B419}">
          <p14:sldIdLst>
            <p14:sldId id="400"/>
            <p14:sldId id="256"/>
            <p14:sldId id="600"/>
            <p14:sldId id="648"/>
            <p14:sldId id="361"/>
            <p14:sldId id="362"/>
            <p14:sldId id="636"/>
            <p14:sldId id="482"/>
            <p14:sldId id="484"/>
            <p14:sldId id="343"/>
            <p14:sldId id="372"/>
            <p14:sldId id="500"/>
            <p14:sldId id="404"/>
            <p14:sldId id="529"/>
            <p14:sldId id="376"/>
            <p14:sldId id="407"/>
            <p14:sldId id="408"/>
            <p14:sldId id="409"/>
            <p14:sldId id="489"/>
            <p14:sldId id="411"/>
            <p14:sldId id="406"/>
            <p14:sldId id="415"/>
            <p14:sldId id="378"/>
            <p14:sldId id="420"/>
            <p14:sldId id="532"/>
            <p14:sldId id="422"/>
            <p14:sldId id="620"/>
            <p14:sldId id="621"/>
            <p14:sldId id="622"/>
            <p14:sldId id="612"/>
            <p14:sldId id="570"/>
            <p14:sldId id="613"/>
            <p14:sldId id="623"/>
            <p14:sldId id="624"/>
            <p14:sldId id="625"/>
            <p14:sldId id="428"/>
            <p14:sldId id="618"/>
            <p14:sldId id="427"/>
            <p14:sldId id="426"/>
            <p14:sldId id="440"/>
            <p14:sldId id="516"/>
            <p14:sldId id="517"/>
            <p14:sldId id="607"/>
            <p14:sldId id="642"/>
            <p14:sldId id="639"/>
            <p14:sldId id="641"/>
            <p14:sldId id="606"/>
            <p14:sldId id="572"/>
            <p14:sldId id="573"/>
            <p14:sldId id="574"/>
            <p14:sldId id="575"/>
            <p14:sldId id="578"/>
            <p14:sldId id="577"/>
            <p14:sldId id="610"/>
            <p14:sldId id="644"/>
            <p14:sldId id="609"/>
            <p14:sldId id="504"/>
            <p14:sldId id="595"/>
            <p14:sldId id="597"/>
            <p14:sldId id="583"/>
            <p14:sldId id="584"/>
            <p14:sldId id="585"/>
            <p14:sldId id="586"/>
            <p14:sldId id="598"/>
            <p14:sldId id="643"/>
            <p14:sldId id="588"/>
            <p14:sldId id="591"/>
            <p14:sldId id="599"/>
            <p14:sldId id="589"/>
            <p14:sldId id="601"/>
            <p14:sldId id="646"/>
            <p14:sldId id="637"/>
            <p14:sldId id="638"/>
            <p14:sldId id="614"/>
            <p14:sldId id="647"/>
            <p14:sldId id="640"/>
          </p14:sldIdLst>
        </p14:section>
        <p14:section name="JP" id="{A8E7721C-9506-4C10-BE80-44F96FBDE11F}">
          <p14:sldIdLst>
            <p14:sldId id="257"/>
            <p14:sldId id="626"/>
            <p14:sldId id="258"/>
          </p14:sldIdLst>
        </p14:section>
        <p14:section name="Standardabschnitt" id="{22617EE6-5CF4-4249-A08E-D1CCA72465A7}">
          <p14:sldIdLst>
            <p14:sldId id="550"/>
            <p14:sldId id="566"/>
            <p14:sldId id="611"/>
            <p14:sldId id="567"/>
            <p14:sldId id="552"/>
            <p14:sldId id="5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öfel,Anja" initials="K" lastIdx="10" clrIdx="0">
    <p:extLst>
      <p:ext uri="{19B8F6BF-5375-455C-9EA6-DF929625EA0E}">
        <p15:presenceInfo xmlns:p15="http://schemas.microsoft.com/office/powerpoint/2012/main" userId="S-1-5-21-1982228756-150042506-1537001085-188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AB200"/>
    <a:srgbClr val="47FF47"/>
    <a:srgbClr val="80FF80"/>
    <a:srgbClr val="FF6565"/>
    <a:srgbClr val="004070"/>
    <a:srgbClr val="DFD6F2"/>
    <a:srgbClr val="FFEBAB"/>
    <a:srgbClr val="FFE697"/>
    <a:srgbClr val="009EE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3447" autoAdjust="0"/>
  </p:normalViewPr>
  <p:slideViewPr>
    <p:cSldViewPr snapToGrid="0" snapToObjects="1">
      <p:cViewPr varScale="1">
        <p:scale>
          <a:sx n="107" d="100"/>
          <a:sy n="107" d="100"/>
        </p:scale>
        <p:origin x="834"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6" d="100"/>
          <a:sy n="86" d="100"/>
        </p:scale>
        <p:origin x="386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font" Target="fonts/font4.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3.fntdata"/><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6.fntdata"/><Relationship Id="rId104"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s Nitsche" userId="da26802d02218cca" providerId="LiveId" clId="{515C667C-1568-4F39-A1C7-D052F6709B7A}"/>
    <pc:docChg chg="undo custSel addSld delSld modSld sldOrd modSection">
      <pc:chgData name="Hannes Nitsche" userId="da26802d02218cca" providerId="LiveId" clId="{515C667C-1568-4F39-A1C7-D052F6709B7A}" dt="2022-05-13T11:43:28.881" v="1349" actId="20577"/>
      <pc:docMkLst>
        <pc:docMk/>
      </pc:docMkLst>
      <pc:sldChg chg="addSp delSp modSp add mod">
        <pc:chgData name="Hannes Nitsche" userId="da26802d02218cca" providerId="LiveId" clId="{515C667C-1568-4F39-A1C7-D052F6709B7A}" dt="2022-05-13T09:46:16.576" v="116" actId="20577"/>
        <pc:sldMkLst>
          <pc:docMk/>
          <pc:sldMk cId="20392342" sldId="305"/>
        </pc:sldMkLst>
        <pc:spChg chg="mod">
          <ac:chgData name="Hannes Nitsche" userId="da26802d02218cca" providerId="LiveId" clId="{515C667C-1568-4F39-A1C7-D052F6709B7A}" dt="2022-05-13T09:46:16.576" v="116" actId="20577"/>
          <ac:spMkLst>
            <pc:docMk/>
            <pc:sldMk cId="20392342" sldId="305"/>
            <ac:spMk id="3" creationId="{94B42CE0-63DD-415A-A2FD-01EDAF7A72CA}"/>
          </ac:spMkLst>
        </pc:spChg>
        <pc:spChg chg="mod">
          <ac:chgData name="Hannes Nitsche" userId="da26802d02218cca" providerId="LiveId" clId="{515C667C-1568-4F39-A1C7-D052F6709B7A}" dt="2022-05-13T08:11:22.382" v="115" actId="14100"/>
          <ac:spMkLst>
            <pc:docMk/>
            <pc:sldMk cId="20392342" sldId="305"/>
            <ac:spMk id="5" creationId="{8CA2363D-87BC-41C1-BC5E-658C0E81D775}"/>
          </ac:spMkLst>
        </pc:spChg>
        <pc:spChg chg="add del mod">
          <ac:chgData name="Hannes Nitsche" userId="da26802d02218cca" providerId="LiveId" clId="{515C667C-1568-4F39-A1C7-D052F6709B7A}" dt="2022-05-13T08:10:50.106" v="108" actId="20577"/>
          <ac:spMkLst>
            <pc:docMk/>
            <pc:sldMk cId="20392342" sldId="305"/>
            <ac:spMk id="6" creationId="{65BB951B-CE7A-4A83-991B-5932F47FCFDC}"/>
          </ac:spMkLst>
        </pc:spChg>
        <pc:spChg chg="add mod">
          <ac:chgData name="Hannes Nitsche" userId="da26802d02218cca" providerId="LiveId" clId="{515C667C-1568-4F39-A1C7-D052F6709B7A}" dt="2022-05-13T08:11:18.519" v="113" actId="571"/>
          <ac:spMkLst>
            <pc:docMk/>
            <pc:sldMk cId="20392342" sldId="305"/>
            <ac:spMk id="7" creationId="{090C962F-5F0E-4752-B88D-591CA5C1D156}"/>
          </ac:spMkLst>
        </pc:spChg>
        <pc:spChg chg="del">
          <ac:chgData name="Hannes Nitsche" userId="da26802d02218cca" providerId="LiveId" clId="{515C667C-1568-4F39-A1C7-D052F6709B7A}" dt="2022-05-13T08:10:13.106" v="88" actId="478"/>
          <ac:spMkLst>
            <pc:docMk/>
            <pc:sldMk cId="20392342" sldId="305"/>
            <ac:spMk id="8" creationId="{75EF01DB-B600-4A50-9247-4623A4119441}"/>
          </ac:spMkLst>
        </pc:spChg>
      </pc:sldChg>
      <pc:sldChg chg="ord">
        <pc:chgData name="Hannes Nitsche" userId="da26802d02218cca" providerId="LiveId" clId="{515C667C-1568-4F39-A1C7-D052F6709B7A}" dt="2022-05-13T07:54:29.185" v="1"/>
        <pc:sldMkLst>
          <pc:docMk/>
          <pc:sldMk cId="1364364908" sldId="393"/>
        </pc:sldMkLst>
      </pc:sldChg>
      <pc:sldChg chg="modSp mod ord">
        <pc:chgData name="Hannes Nitsche" userId="da26802d02218cca" providerId="LiveId" clId="{515C667C-1568-4F39-A1C7-D052F6709B7A}" dt="2022-05-13T08:01:49.787" v="38" actId="20577"/>
        <pc:sldMkLst>
          <pc:docMk/>
          <pc:sldMk cId="1610550951" sldId="394"/>
        </pc:sldMkLst>
        <pc:graphicFrameChg chg="modGraphic">
          <ac:chgData name="Hannes Nitsche" userId="da26802d02218cca" providerId="LiveId" clId="{515C667C-1568-4F39-A1C7-D052F6709B7A}" dt="2022-05-13T08:01:49.787" v="38" actId="20577"/>
          <ac:graphicFrameMkLst>
            <pc:docMk/>
            <pc:sldMk cId="1610550951" sldId="394"/>
            <ac:graphicFrameMk id="5" creationId="{A88DDD0E-55DA-40C3-B0DF-1BCB1C75046C}"/>
          </ac:graphicFrameMkLst>
        </pc:graphicFrameChg>
      </pc:sldChg>
      <pc:sldChg chg="delSp modSp mod">
        <pc:chgData name="Hannes Nitsche" userId="da26802d02218cca" providerId="LiveId" clId="{515C667C-1568-4F39-A1C7-D052F6709B7A}" dt="2022-05-13T08:02:18.439" v="72" actId="20577"/>
        <pc:sldMkLst>
          <pc:docMk/>
          <pc:sldMk cId="1686796069" sldId="395"/>
        </pc:sldMkLst>
        <pc:spChg chg="mod">
          <ac:chgData name="Hannes Nitsche" userId="da26802d02218cca" providerId="LiveId" clId="{515C667C-1568-4F39-A1C7-D052F6709B7A}" dt="2022-05-13T08:02:18.439" v="72" actId="20577"/>
          <ac:spMkLst>
            <pc:docMk/>
            <pc:sldMk cId="1686796069" sldId="395"/>
            <ac:spMk id="2" creationId="{A273F72C-D140-584B-EF85-489A34941A1A}"/>
          </ac:spMkLst>
        </pc:spChg>
        <pc:spChg chg="del mod">
          <ac:chgData name="Hannes Nitsche" userId="da26802d02218cca" providerId="LiveId" clId="{515C667C-1568-4F39-A1C7-D052F6709B7A}" dt="2022-05-13T08:02:09.867" v="40" actId="478"/>
          <ac:spMkLst>
            <pc:docMk/>
            <pc:sldMk cId="1686796069" sldId="395"/>
            <ac:spMk id="14" creationId="{5EB24453-BCCC-6336-BDF6-54FAD67772C7}"/>
          </ac:spMkLst>
        </pc:spChg>
      </pc:sldChg>
      <pc:sldChg chg="new del">
        <pc:chgData name="Hannes Nitsche" userId="da26802d02218cca" providerId="LiveId" clId="{515C667C-1568-4F39-A1C7-D052F6709B7A}" dt="2022-05-13T10:13:14.653" v="118" actId="2696"/>
        <pc:sldMkLst>
          <pc:docMk/>
          <pc:sldMk cId="195829401" sldId="396"/>
        </pc:sldMkLst>
      </pc:sldChg>
      <pc:sldChg chg="modSp add mod">
        <pc:chgData name="Hannes Nitsche" userId="da26802d02218cca" providerId="LiveId" clId="{515C667C-1568-4F39-A1C7-D052F6709B7A}" dt="2022-05-13T10:24:16.255" v="1026" actId="403"/>
        <pc:sldMkLst>
          <pc:docMk/>
          <pc:sldMk cId="1269673281" sldId="396"/>
        </pc:sldMkLst>
        <pc:spChg chg="mod">
          <ac:chgData name="Hannes Nitsche" userId="da26802d02218cca" providerId="LiveId" clId="{515C667C-1568-4F39-A1C7-D052F6709B7A}" dt="2022-05-13T10:13:27.738" v="136" actId="20577"/>
          <ac:spMkLst>
            <pc:docMk/>
            <pc:sldMk cId="1269673281" sldId="396"/>
            <ac:spMk id="2" creationId="{1A7CAFF5-FDB0-4634-96C3-92F9EA103898}"/>
          </ac:spMkLst>
        </pc:spChg>
        <pc:spChg chg="mod">
          <ac:chgData name="Hannes Nitsche" userId="da26802d02218cca" providerId="LiveId" clId="{515C667C-1568-4F39-A1C7-D052F6709B7A}" dt="2022-05-13T10:24:16.255" v="1026" actId="403"/>
          <ac:spMkLst>
            <pc:docMk/>
            <pc:sldMk cId="1269673281" sldId="396"/>
            <ac:spMk id="3" creationId="{B301DDEB-9730-496B-A04E-FD5DB905B10A}"/>
          </ac:spMkLst>
        </pc:spChg>
      </pc:sldChg>
      <pc:sldChg chg="modSp add mod">
        <pc:chgData name="Hannes Nitsche" userId="da26802d02218cca" providerId="LiveId" clId="{515C667C-1568-4F39-A1C7-D052F6709B7A}" dt="2022-05-13T10:50:34.357" v="1029" actId="20577"/>
        <pc:sldMkLst>
          <pc:docMk/>
          <pc:sldMk cId="2244524446" sldId="397"/>
        </pc:sldMkLst>
        <pc:spChg chg="mod">
          <ac:chgData name="Hannes Nitsche" userId="da26802d02218cca" providerId="LiveId" clId="{515C667C-1568-4F39-A1C7-D052F6709B7A}" dt="2022-05-13T10:50:34.357" v="1029" actId="20577"/>
          <ac:spMkLst>
            <pc:docMk/>
            <pc:sldMk cId="2244524446" sldId="397"/>
            <ac:spMk id="3" creationId="{B301DDEB-9730-496B-A04E-FD5DB905B10A}"/>
          </ac:spMkLst>
        </pc:spChg>
      </pc:sldChg>
      <pc:sldChg chg="addSp delSp modSp new mod">
        <pc:chgData name="Hannes Nitsche" userId="da26802d02218cca" providerId="LiveId" clId="{515C667C-1568-4F39-A1C7-D052F6709B7A}" dt="2022-05-13T11:43:05.083" v="1303" actId="20577"/>
        <pc:sldMkLst>
          <pc:docMk/>
          <pc:sldMk cId="3887031965" sldId="398"/>
        </pc:sldMkLst>
        <pc:spChg chg="add del mod">
          <ac:chgData name="Hannes Nitsche" userId="da26802d02218cca" providerId="LiveId" clId="{515C667C-1568-4F39-A1C7-D052F6709B7A}" dt="2022-05-13T11:43:05.083" v="1303" actId="20577"/>
          <ac:spMkLst>
            <pc:docMk/>
            <pc:sldMk cId="3887031965" sldId="398"/>
            <ac:spMk id="2" creationId="{DACE64D0-FA2B-4AF8-B609-D1F436274D79}"/>
          </ac:spMkLst>
        </pc:spChg>
        <pc:spChg chg="mod">
          <ac:chgData name="Hannes Nitsche" userId="da26802d02218cca" providerId="LiveId" clId="{515C667C-1568-4F39-A1C7-D052F6709B7A}" dt="2022-05-13T11:33:46.758" v="1282" actId="14100"/>
          <ac:spMkLst>
            <pc:docMk/>
            <pc:sldMk cId="3887031965" sldId="398"/>
            <ac:spMk id="3" creationId="{8A5EEF8B-7B91-4BAD-BEBF-0997022B8CD5}"/>
          </ac:spMkLst>
        </pc:spChg>
        <pc:spChg chg="add del">
          <ac:chgData name="Hannes Nitsche" userId="da26802d02218cca" providerId="LiveId" clId="{515C667C-1568-4F39-A1C7-D052F6709B7A}" dt="2022-05-13T11:31:47.762" v="1032"/>
          <ac:spMkLst>
            <pc:docMk/>
            <pc:sldMk cId="3887031965" sldId="398"/>
            <ac:spMk id="4" creationId="{61E739A4-1F1E-4979-B852-1F716FAFD02D}"/>
          </ac:spMkLst>
        </pc:spChg>
        <pc:picChg chg="add mod">
          <ac:chgData name="Hannes Nitsche" userId="da26802d02218cca" providerId="LiveId" clId="{515C667C-1568-4F39-A1C7-D052F6709B7A}" dt="2022-05-13T11:31:50.820" v="1034" actId="1076"/>
          <ac:picMkLst>
            <pc:docMk/>
            <pc:sldMk cId="3887031965" sldId="398"/>
            <ac:picMk id="5" creationId="{22E8B255-7CE3-4411-AB24-599E39E73F68}"/>
          </ac:picMkLst>
        </pc:picChg>
      </pc:sldChg>
      <pc:sldChg chg="modSp add mod">
        <pc:chgData name="Hannes Nitsche" userId="da26802d02218cca" providerId="LiveId" clId="{515C667C-1568-4F39-A1C7-D052F6709B7A}" dt="2022-05-13T11:43:28.881" v="1349" actId="20577"/>
        <pc:sldMkLst>
          <pc:docMk/>
          <pc:sldMk cId="2437365522" sldId="399"/>
        </pc:sldMkLst>
        <pc:spChg chg="mod">
          <ac:chgData name="Hannes Nitsche" userId="da26802d02218cca" providerId="LiveId" clId="{515C667C-1568-4F39-A1C7-D052F6709B7A}" dt="2022-05-13T11:43:28.881" v="1349" actId="20577"/>
          <ac:spMkLst>
            <pc:docMk/>
            <pc:sldMk cId="2437365522" sldId="399"/>
            <ac:spMk id="2" creationId="{DACE64D0-FA2B-4AF8-B609-D1F436274D7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AC6211-610F-44E5-BF19-D3CDF6EDD281}" type="datetimeFigureOut">
              <a:rPr lang="de-DE" smtClean="0"/>
              <a:t>28.05.2024</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D61AA8-FB04-42D1-9939-D1A1356F8086}" type="slidenum">
              <a:rPr lang="de-DE" smtClean="0"/>
              <a:t>‹Nr.›</a:t>
            </a:fld>
            <a:endParaRPr lang="de-DE"/>
          </a:p>
        </p:txBody>
      </p:sp>
    </p:spTree>
    <p:extLst>
      <p:ext uri="{BB962C8B-B14F-4D97-AF65-F5344CB8AC3E}">
        <p14:creationId xmlns:p14="http://schemas.microsoft.com/office/powerpoint/2010/main" val="1143156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7435D3-23A6-45D3-8DFA-7317DC1E7A64}" type="datetimeFigureOut">
              <a:rPr lang="de-DE" smtClean="0"/>
              <a:t>28.05.2024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Editar formato de texto maestro</a:t>
            </a:r>
          </a:p>
          <a:p>
            <a:pPr lvl="1"/>
            <a:r>
              <a:rPr lang="de-DE"/>
              <a:t>Segundo nivel</a:t>
            </a:r>
          </a:p>
          <a:p>
            <a:pPr lvl="2"/>
            <a:r>
              <a:rPr lang="de-DE"/>
              <a:t>Tercer nivel</a:t>
            </a:r>
          </a:p>
          <a:p>
            <a:pPr lvl="3"/>
            <a:r>
              <a:rPr lang="de-DE"/>
              <a:t>Cuarto nivel</a:t>
            </a:r>
          </a:p>
          <a:p>
            <a:pPr lvl="4"/>
            <a:r>
              <a:rPr lang="de-DE"/>
              <a:t>Quinto nivel</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69AC09-DF60-43F4-96BF-67D4D9A74094}" type="slidenum">
              <a:rPr lang="de-DE" smtClean="0"/>
              <a:t>Nr.</a:t>
            </a:fld>
            <a:endParaRPr lang="de-DE"/>
          </a:p>
        </p:txBody>
      </p:sp>
    </p:spTree>
    <p:extLst>
      <p:ext uri="{BB962C8B-B14F-4D97-AF65-F5344CB8AC3E}">
        <p14:creationId xmlns:p14="http://schemas.microsoft.com/office/powerpoint/2010/main" val="38331825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1</a:t>
            </a:fld>
            <a:endParaRPr lang="de-DE"/>
          </a:p>
        </p:txBody>
      </p:sp>
    </p:spTree>
    <p:extLst>
      <p:ext uri="{BB962C8B-B14F-4D97-AF65-F5344CB8AC3E}">
        <p14:creationId xmlns:p14="http://schemas.microsoft.com/office/powerpoint/2010/main" val="1380560420"/>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Notas para los intermediarios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Para estudiantes avanzados: Discutir críticamente el modelo atómico de Bohr y examinar brevemente las propiedades mecánicas cuánticas.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La representación (anticuada) de las órbitas de los electrones sólo se utiliza aquí para enlazar con la imagen de los átomos que muchos estudiantes tienen de las clases de química. Puede eliminarla si lo desea.</a:t>
            </a:r>
          </a:p>
        </p:txBody>
      </p:sp>
      <p:sp>
        <p:nvSpPr>
          <p:cNvPr id="4" name="Foliennummernplatzhalter 3"/>
          <p:cNvSpPr>
            <a:spLocks noGrp="1"/>
          </p:cNvSpPr>
          <p:nvPr>
            <p:ph type="sldNum" sz="quarter" idx="5"/>
          </p:nvPr>
        </p:nvSpPr>
        <p:spPr/>
        <p:txBody>
          <a:bodyPr/>
          <a:lstStyle/>
          <a:p>
            <a:fld id="{2969AC09-DF60-43F4-96BF-67D4D9A74094}" type="slidenum">
              <a:rPr lang="de-DE" smtClean="0"/>
              <a:t>16</a:t>
            </a:fld>
            <a:endParaRPr lang="de-DE"/>
          </a:p>
        </p:txBody>
      </p:sp>
    </p:spTree>
    <p:extLst>
      <p:ext uri="{BB962C8B-B14F-4D97-AF65-F5344CB8AC3E}">
        <p14:creationId xmlns:p14="http://schemas.microsoft.com/office/powerpoint/2010/main" val="3861574345"/>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18</a:t>
            </a:fld>
            <a:endParaRPr lang="de-DE"/>
          </a:p>
        </p:txBody>
      </p:sp>
    </p:spTree>
    <p:extLst>
      <p:ext uri="{BB962C8B-B14F-4D97-AF65-F5344CB8AC3E}">
        <p14:creationId xmlns:p14="http://schemas.microsoft.com/office/powerpoint/2010/main" val="3007423842"/>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Notas para los intermediarios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Es </a:t>
            </a:r>
            <a:r>
              <a:rPr lang="en-GB" b="1" dirty="0"/>
              <a:t>muy </a:t>
            </a:r>
            <a:r>
              <a:rPr lang="en-GB" dirty="0"/>
              <a:t>importante que los alumnos comprendan y puedan utilizar la notación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20</a:t>
            </a:fld>
            <a:endParaRPr lang="de-DE"/>
          </a:p>
        </p:txBody>
      </p:sp>
    </p:spTree>
    <p:extLst>
      <p:ext uri="{BB962C8B-B14F-4D97-AF65-F5344CB8AC3E}">
        <p14:creationId xmlns:p14="http://schemas.microsoft.com/office/powerpoint/2010/main" val="563484597"/>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Notas para los intermediarios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Dales unos minutos para explorar el mapa interactivo de nucleidos. </a:t>
            </a:r>
            <a:r>
              <a:rPr lang="de-DE" dirty="0" err="1"/>
              <a:t>Utilízalo </a:t>
            </a:r>
            <a:r>
              <a:rPr lang="de-DE" dirty="0"/>
              <a:t>como </a:t>
            </a:r>
            <a:r>
              <a:rPr lang="de-DE" dirty="0" err="1"/>
              <a:t>transición a la siguiente tarea con las reacciones nucleares</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22</a:t>
            </a:fld>
            <a:endParaRPr lang="de-DE"/>
          </a:p>
        </p:txBody>
      </p:sp>
    </p:spTree>
    <p:extLst>
      <p:ext uri="{BB962C8B-B14F-4D97-AF65-F5344CB8AC3E}">
        <p14:creationId xmlns:p14="http://schemas.microsoft.com/office/powerpoint/2010/main" val="1807013292"/>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25</a:t>
            </a:fld>
            <a:endParaRPr lang="de-DE"/>
          </a:p>
        </p:txBody>
      </p:sp>
    </p:spTree>
    <p:extLst>
      <p:ext uri="{BB962C8B-B14F-4D97-AF65-F5344CB8AC3E}">
        <p14:creationId xmlns:p14="http://schemas.microsoft.com/office/powerpoint/2010/main" val="1983926561"/>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Notas para los intermediarios</a:t>
            </a:r>
            <a:r>
              <a:rPr lang="en-GB" sz="1200" b="1" dirty="0"/>
              <a:t>:</a:t>
            </a:r>
          </a:p>
          <a:p>
            <a:pPr marL="171450" indent="-171450">
              <a:buFont typeface="Arial" panose="020B0604020202020204" pitchFamily="34" charset="0"/>
              <a:buChar char="•"/>
            </a:pPr>
            <a:r>
              <a:rPr lang="de-DE" sz="1200" dirty="0">
                <a:latin typeface="Open Sans" panose="020B0606030504020204" pitchFamily="34" charset="0"/>
                <a:ea typeface="Open Sans" panose="020B0606030504020204" pitchFamily="34" charset="0"/>
                <a:cs typeface="Open Sans" panose="020B0606030504020204" pitchFamily="34" charset="0"/>
              </a:rPr>
              <a:t>En </a:t>
            </a:r>
            <a:r>
              <a:rPr lang="de-DE" sz="1200" dirty="0" err="1">
                <a:latin typeface="Open Sans" panose="020B0606030504020204" pitchFamily="34" charset="0"/>
                <a:ea typeface="Open Sans" panose="020B0606030504020204" pitchFamily="34" charset="0"/>
                <a:cs typeface="Open Sans" panose="020B0606030504020204" pitchFamily="34" charset="0"/>
              </a:rPr>
              <a:t>las siguientes diapositivas se </a:t>
            </a:r>
            <a:r>
              <a:rPr lang="de-DE" sz="1200" dirty="0" err="1">
                <a:latin typeface="Open Sans" panose="020B0606030504020204" pitchFamily="34" charset="0"/>
                <a:ea typeface="Open Sans" panose="020B0606030504020204" pitchFamily="34" charset="0"/>
                <a:cs typeface="Open Sans" panose="020B0606030504020204" pitchFamily="34" charset="0"/>
              </a:rPr>
              <a:t>utilizan </a:t>
            </a:r>
            <a:r>
              <a:rPr lang="de-DE" sz="1200" dirty="0">
                <a:latin typeface="Open Sans" panose="020B0606030504020204" pitchFamily="34" charset="0"/>
                <a:ea typeface="Open Sans" panose="020B0606030504020204" pitchFamily="34" charset="0"/>
                <a:cs typeface="Open Sans" panose="020B0606030504020204" pitchFamily="34" charset="0"/>
              </a:rPr>
              <a:t>varias </a:t>
            </a:r>
            <a:r>
              <a:rPr lang="de-DE" sz="1200" dirty="0" err="1">
                <a:latin typeface="Open Sans" panose="020B0606030504020204" pitchFamily="34" charset="0"/>
                <a:ea typeface="Open Sans" panose="020B0606030504020204" pitchFamily="34" charset="0"/>
                <a:cs typeface="Open Sans" panose="020B0606030504020204" pitchFamily="34" charset="0"/>
              </a:rPr>
              <a:t>imágenes para mostrar </a:t>
            </a:r>
            <a:r>
              <a:rPr lang="de-DE" sz="1200" dirty="0">
                <a:latin typeface="Open Sans" panose="020B0606030504020204" pitchFamily="34" charset="0"/>
                <a:ea typeface="Open Sans" panose="020B0606030504020204" pitchFamily="34" charset="0"/>
                <a:cs typeface="Open Sans" panose="020B0606030504020204" pitchFamily="34" charset="0"/>
              </a:rPr>
              <a:t>diferentes </a:t>
            </a:r>
            <a:r>
              <a:rPr lang="de-DE" sz="1200" dirty="0" err="1">
                <a:latin typeface="Open Sans" panose="020B0606030504020204" pitchFamily="34" charset="0"/>
                <a:ea typeface="Open Sans" panose="020B0606030504020204" pitchFamily="34" charset="0"/>
                <a:cs typeface="Open Sans" panose="020B0606030504020204" pitchFamily="34" charset="0"/>
              </a:rPr>
              <a:t>objetos astronómicos</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Puedes </a:t>
            </a:r>
            <a:r>
              <a:rPr lang="de-DE" sz="1200" dirty="0" err="1">
                <a:latin typeface="Open Sans" panose="020B0606030504020204" pitchFamily="34" charset="0"/>
                <a:ea typeface="Open Sans" panose="020B0606030504020204" pitchFamily="34" charset="0"/>
                <a:cs typeface="Open Sans" panose="020B0606030504020204" pitchFamily="34" charset="0"/>
              </a:rPr>
              <a:t>echar </a:t>
            </a:r>
            <a:r>
              <a:rPr lang="de-DE" sz="1200" dirty="0">
                <a:latin typeface="Open Sans" panose="020B0606030504020204" pitchFamily="34" charset="0"/>
                <a:ea typeface="Open Sans" panose="020B0606030504020204" pitchFamily="34" charset="0"/>
                <a:cs typeface="Open Sans" panose="020B0606030504020204" pitchFamily="34" charset="0"/>
              </a:rPr>
              <a:t>un </a:t>
            </a:r>
            <a:r>
              <a:rPr lang="de-DE" sz="1200" dirty="0">
                <a:latin typeface="Open Sans" panose="020B0606030504020204" pitchFamily="34" charset="0"/>
                <a:ea typeface="Open Sans" panose="020B0606030504020204" pitchFamily="34" charset="0"/>
                <a:cs typeface="Open Sans" panose="020B0606030504020204" pitchFamily="34" charset="0"/>
              </a:rPr>
              <a:t>vistazo a </a:t>
            </a:r>
            <a:r>
              <a:rPr lang="de-DE" sz="1200" dirty="0" err="1">
                <a:latin typeface="Open Sans" panose="020B0606030504020204" pitchFamily="34" charset="0"/>
                <a:ea typeface="Open Sans" panose="020B0606030504020204" pitchFamily="34" charset="0"/>
                <a:cs typeface="Open Sans" panose="020B0606030504020204" pitchFamily="34" charset="0"/>
              </a:rPr>
              <a:t>las fuentes enlazadas </a:t>
            </a:r>
            <a:r>
              <a:rPr lang="de-DE" sz="1200" dirty="0">
                <a:latin typeface="Open Sans" panose="020B0606030504020204" pitchFamily="34" charset="0"/>
                <a:ea typeface="Open Sans" panose="020B0606030504020204" pitchFamily="34" charset="0"/>
                <a:cs typeface="Open Sans" panose="020B0606030504020204" pitchFamily="34" charset="0"/>
              </a:rPr>
              <a:t>y añadir </a:t>
            </a:r>
            <a:r>
              <a:rPr lang="de-DE" sz="1200" dirty="0" err="1">
                <a:latin typeface="Open Sans" panose="020B0606030504020204" pitchFamily="34" charset="0"/>
                <a:ea typeface="Open Sans" panose="020B0606030504020204" pitchFamily="34" charset="0"/>
                <a:cs typeface="Open Sans" panose="020B0606030504020204" pitchFamily="34" charset="0"/>
              </a:rPr>
              <a:t>información adicional si lo deseas</a:t>
            </a:r>
            <a:r>
              <a:rPr lang="de-DE" sz="1200" dirty="0">
                <a:latin typeface="Open Sans" panose="020B0606030504020204" pitchFamily="34" charset="0"/>
                <a:ea typeface="Open Sans" panose="020B0606030504020204" pitchFamily="34" charset="0"/>
                <a:cs typeface="Open Sans" panose="020B0606030504020204" pitchFamily="34" charset="0"/>
              </a:rPr>
              <a:t>.</a:t>
            </a:r>
          </a:p>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26</a:t>
            </a:fld>
            <a:endParaRPr lang="de-DE"/>
          </a:p>
        </p:txBody>
      </p:sp>
    </p:spTree>
    <p:extLst>
      <p:ext uri="{BB962C8B-B14F-4D97-AF65-F5344CB8AC3E}">
        <p14:creationId xmlns:p14="http://schemas.microsoft.com/office/powerpoint/2010/main" val="3123889757"/>
      </p:ext>
    </p:extLst>
  </p:cSld>
  <p:clrMapOvr>
    <a:masterClrMapping/>
  </p:clrMapOvr>
</p:notes>
</file>

<file path=ppt/notesSlides/notesSlide16.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BE1D2-3491-E540-3BC5-C481D6047ED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92F0187-32EA-0D56-8558-BE6FC169D69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D65327B-6534-6CF6-8E17-3C36C1237F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Notas para los intermediarios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Reducir la explicación de los procesos termodinámicos a la interacción de las magnitudes físicas básicas conocidas (masa, densidad, temperatura).</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E81B2972-D71C-2857-93D9-D7B6F77F0F88}"/>
              </a:ext>
            </a:extLst>
          </p:cNvPr>
          <p:cNvSpPr>
            <a:spLocks noGrp="1"/>
          </p:cNvSpPr>
          <p:nvPr>
            <p:ph type="sldNum" sz="quarter" idx="5"/>
          </p:nvPr>
        </p:nvSpPr>
        <p:spPr/>
        <p:txBody>
          <a:bodyPr/>
          <a:lstStyle/>
          <a:p>
            <a:fld id="{2969AC09-DF60-43F4-96BF-67D4D9A74094}" type="slidenum">
              <a:rPr lang="de-DE" smtClean="0"/>
              <a:t>27</a:t>
            </a:fld>
            <a:endParaRPr lang="de-DE"/>
          </a:p>
        </p:txBody>
      </p:sp>
    </p:spTree>
    <p:extLst>
      <p:ext uri="{BB962C8B-B14F-4D97-AF65-F5344CB8AC3E}">
        <p14:creationId xmlns:p14="http://schemas.microsoft.com/office/powerpoint/2010/main" val="2460336726"/>
      </p:ext>
    </p:extLst>
  </p:cSld>
  <p:clrMapOvr>
    <a:masterClrMapping/>
  </p:clrMapOvr>
</p:notes>
</file>

<file path=ppt/notesSlides/notesSlide17.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14E73-A158-B8B7-1BDA-FD28CBAE836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0438866-0FDE-A234-E4A5-E4C21B79AED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F647F1B-3B5F-E20A-626B-3B55EC07A8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Notas para los intermediarios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Reducir la explicación de los procesos termodinámicos a la interacción de las magnitudes físicas básicas conocidas (masa, densidad, temperatura).</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AF845952-B125-B91D-8B41-1DBAED434C7B}"/>
              </a:ext>
            </a:extLst>
          </p:cNvPr>
          <p:cNvSpPr>
            <a:spLocks noGrp="1"/>
          </p:cNvSpPr>
          <p:nvPr>
            <p:ph type="sldNum" sz="quarter" idx="5"/>
          </p:nvPr>
        </p:nvSpPr>
        <p:spPr/>
        <p:txBody>
          <a:bodyPr/>
          <a:lstStyle/>
          <a:p>
            <a:fld id="{2969AC09-DF60-43F4-96BF-67D4D9A74094}" type="slidenum">
              <a:rPr lang="de-DE" smtClean="0"/>
              <a:t>28</a:t>
            </a:fld>
            <a:endParaRPr lang="de-DE"/>
          </a:p>
        </p:txBody>
      </p:sp>
    </p:spTree>
    <p:extLst>
      <p:ext uri="{BB962C8B-B14F-4D97-AF65-F5344CB8AC3E}">
        <p14:creationId xmlns:p14="http://schemas.microsoft.com/office/powerpoint/2010/main" val="731789242"/>
      </p:ext>
    </p:extLst>
  </p:cSld>
  <p:clrMapOvr>
    <a:masterClrMapping/>
  </p:clrMapOvr>
</p:notes>
</file>

<file path=ppt/notesSlides/notesSlide18.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45279-6785-CC82-3929-78E27EBC2D6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F96CB0C-772F-48EE-2F23-CE5C8A2C4DE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D20956D-10FF-DC34-8AC4-BF97E93803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Notas para los intermediarios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Reducir la explicación de los procesos termodinámicos a la interacción de las magnitudes físicas básicas conocidas (masa, densidad, temperatura).</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6F6A59ED-CAEC-E860-7C64-A8AD230DFDAF}"/>
              </a:ext>
            </a:extLst>
          </p:cNvPr>
          <p:cNvSpPr>
            <a:spLocks noGrp="1"/>
          </p:cNvSpPr>
          <p:nvPr>
            <p:ph type="sldNum" sz="quarter" idx="5"/>
          </p:nvPr>
        </p:nvSpPr>
        <p:spPr/>
        <p:txBody>
          <a:bodyPr/>
          <a:lstStyle/>
          <a:p>
            <a:fld id="{2969AC09-DF60-43F4-96BF-67D4D9A74094}" type="slidenum">
              <a:rPr lang="de-DE" smtClean="0"/>
              <a:t>29</a:t>
            </a:fld>
            <a:endParaRPr lang="de-DE"/>
          </a:p>
        </p:txBody>
      </p:sp>
    </p:spTree>
    <p:extLst>
      <p:ext uri="{BB962C8B-B14F-4D97-AF65-F5344CB8AC3E}">
        <p14:creationId xmlns:p14="http://schemas.microsoft.com/office/powerpoint/2010/main" val="443073855"/>
      </p:ext>
    </p:extLst>
  </p:cSld>
  <p:clrMapOvr>
    <a:masterClrMapping/>
  </p:clrMapOvr>
</p:notes>
</file>

<file path=ppt/notesSlides/notesSlide19.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24C35-B587-1371-8870-179750194CD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FF3FFD4-9761-99C7-68E4-AC80432CA68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A6FAEA5-FE11-D1B0-87F2-9BFB141BFB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Notas para los intermediarios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Reducir la explicación de los procesos termodinámicos a la interacción de las magnitudes físicas básicas conocidas (masa, densidad, temperatura).</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532A3359-D065-A81A-7F09-B44DBFB508CC}"/>
              </a:ext>
            </a:extLst>
          </p:cNvPr>
          <p:cNvSpPr>
            <a:spLocks noGrp="1"/>
          </p:cNvSpPr>
          <p:nvPr>
            <p:ph type="sldNum" sz="quarter" idx="5"/>
          </p:nvPr>
        </p:nvSpPr>
        <p:spPr/>
        <p:txBody>
          <a:bodyPr/>
          <a:lstStyle/>
          <a:p>
            <a:fld id="{2969AC09-DF60-43F4-96BF-67D4D9A74094}" type="slidenum">
              <a:rPr lang="de-DE" smtClean="0"/>
              <a:t>30</a:t>
            </a:fld>
            <a:endParaRPr lang="de-DE"/>
          </a:p>
        </p:txBody>
      </p:sp>
    </p:spTree>
    <p:extLst>
      <p:ext uri="{BB962C8B-B14F-4D97-AF65-F5344CB8AC3E}">
        <p14:creationId xmlns:p14="http://schemas.microsoft.com/office/powerpoint/2010/main" val="3047730737"/>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2</a:t>
            </a:fld>
            <a:endParaRPr lang="de-DE"/>
          </a:p>
        </p:txBody>
      </p:sp>
    </p:spTree>
    <p:extLst>
      <p:ext uri="{BB962C8B-B14F-4D97-AF65-F5344CB8AC3E}">
        <p14:creationId xmlns:p14="http://schemas.microsoft.com/office/powerpoint/2010/main" val="4085357812"/>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Notas para los intermediarios</a:t>
            </a:r>
            <a:r>
              <a:rPr lang="en-GB" sz="1200" b="1" dirty="0"/>
              <a:t>:</a:t>
            </a:r>
          </a:p>
          <a:p>
            <a:pPr marL="171450" indent="-17145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Trate únicamente la cadena de reacción mostrada en términos generales. Los alumnos no tienen que memorizarla</a:t>
            </a:r>
          </a:p>
          <a:p>
            <a:pPr marL="171450" indent="-171450">
              <a:buFont typeface="Arial" panose="020B0604020202020204" pitchFamily="34" charset="0"/>
              <a:buChar char="•"/>
            </a:pPr>
            <a:r>
              <a:rPr lang="en-GB" dirty="0"/>
              <a:t>Explicar el estado estable de una estrella: </a:t>
            </a:r>
            <a:r>
              <a:rPr lang="de-DE" dirty="0" err="1"/>
              <a:t>fuerza gravitatoria </a:t>
            </a:r>
            <a:r>
              <a:rPr lang="de-DE" dirty="0"/>
              <a:t>= </a:t>
            </a:r>
            <a:r>
              <a:rPr lang="de-DE" dirty="0" err="1"/>
              <a:t>presión de radiación</a:t>
            </a:r>
            <a:endParaRPr lang="de-DE" dirty="0"/>
          </a:p>
          <a:p>
            <a:pPr marL="457200" lvl="1" indent="0">
              <a:buFont typeface="Arial" panose="020B0604020202020204" pitchFamily="34" charset="0"/>
              <a:buNone/>
            </a:pPr>
            <a:r>
              <a:rPr lang="de-DE" dirty="0"/>
              <a:t>=&gt; ¡La </a:t>
            </a:r>
            <a:r>
              <a:rPr lang="en-GB" dirty="0"/>
              <a:t>estrella necesita procesos de fusión para un estado estable!</a:t>
            </a: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31</a:t>
            </a:fld>
            <a:endParaRPr lang="de-DE"/>
          </a:p>
        </p:txBody>
      </p:sp>
    </p:spTree>
    <p:extLst>
      <p:ext uri="{BB962C8B-B14F-4D97-AF65-F5344CB8AC3E}">
        <p14:creationId xmlns:p14="http://schemas.microsoft.com/office/powerpoint/2010/main" val="1542299982"/>
      </p:ext>
    </p:extLst>
  </p:cSld>
  <p:clrMapOvr>
    <a:masterClrMapping/>
  </p:clrMapOvr>
</p:notes>
</file>

<file path=ppt/notesSlides/notesSlide21.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9708D-5F86-1F8A-6CFC-717DF484779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ECF3093-3DF7-7B38-3F5C-BB50F08B0E8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F48B9AB-AD62-E01C-6A7D-90639A78E9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Notas para los intermediarios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Reducir la explicación de los procesos termodinámicos a la interacción de las magnitudes físicas básicas conocidas (masa, densidad, temperatura).</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590597FF-E61D-063C-586A-19BF3B01F530}"/>
              </a:ext>
            </a:extLst>
          </p:cNvPr>
          <p:cNvSpPr>
            <a:spLocks noGrp="1"/>
          </p:cNvSpPr>
          <p:nvPr>
            <p:ph type="sldNum" sz="quarter" idx="5"/>
          </p:nvPr>
        </p:nvSpPr>
        <p:spPr/>
        <p:txBody>
          <a:bodyPr/>
          <a:lstStyle/>
          <a:p>
            <a:fld id="{2969AC09-DF60-43F4-96BF-67D4D9A74094}" type="slidenum">
              <a:rPr lang="de-DE" smtClean="0"/>
              <a:t>32</a:t>
            </a:fld>
            <a:endParaRPr lang="de-DE"/>
          </a:p>
        </p:txBody>
      </p:sp>
    </p:spTree>
    <p:extLst>
      <p:ext uri="{BB962C8B-B14F-4D97-AF65-F5344CB8AC3E}">
        <p14:creationId xmlns:p14="http://schemas.microsoft.com/office/powerpoint/2010/main" val="3795469474"/>
      </p:ext>
    </p:extLst>
  </p:cSld>
  <p:clrMapOvr>
    <a:masterClrMapping/>
  </p:clrMapOvr>
</p:notes>
</file>

<file path=ppt/notesSlides/notesSlide22.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18274-D00A-0512-72EE-48F62600E93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6F37B52-7BA6-8554-FF3F-03EB9B5DDB4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69308C7-79BC-CE0F-AEAD-140E8BFC97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Notas para los intermediarios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Reducir la explicación de los procesos termodinámicos a la interacción de las magnitudes físicas básicas conocidas (masa, densidad, temperatura).</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A6402287-1F1C-59BB-AC6F-F62B715A7DE4}"/>
              </a:ext>
            </a:extLst>
          </p:cNvPr>
          <p:cNvSpPr>
            <a:spLocks noGrp="1"/>
          </p:cNvSpPr>
          <p:nvPr>
            <p:ph type="sldNum" sz="quarter" idx="5"/>
          </p:nvPr>
        </p:nvSpPr>
        <p:spPr/>
        <p:txBody>
          <a:bodyPr/>
          <a:lstStyle/>
          <a:p>
            <a:fld id="{2969AC09-DF60-43F4-96BF-67D4D9A74094}" type="slidenum">
              <a:rPr lang="de-DE" smtClean="0"/>
              <a:t>33</a:t>
            </a:fld>
            <a:endParaRPr lang="de-DE"/>
          </a:p>
        </p:txBody>
      </p:sp>
    </p:spTree>
    <p:extLst>
      <p:ext uri="{BB962C8B-B14F-4D97-AF65-F5344CB8AC3E}">
        <p14:creationId xmlns:p14="http://schemas.microsoft.com/office/powerpoint/2010/main" val="2457415313"/>
      </p:ext>
    </p:extLst>
  </p:cSld>
  <p:clrMapOvr>
    <a:masterClrMapping/>
  </p:clrMapOvr>
</p:notes>
</file>

<file path=ppt/notesSlides/notesSlide23.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3691B-822A-D848-20AB-EF4321B505E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717B903-4FF5-86D0-FB4B-0A134CD904F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044BEE3-C0DE-B88C-96C8-766DD95FF8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Notas para los intermediarios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Reducir la explicación de los procesos termodinámicos a la interacción de las magnitudes físicas básicas conocidas (masa, densidad, temperatura).</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024D8312-7159-892F-075E-62D8F7268214}"/>
              </a:ext>
            </a:extLst>
          </p:cNvPr>
          <p:cNvSpPr>
            <a:spLocks noGrp="1"/>
          </p:cNvSpPr>
          <p:nvPr>
            <p:ph type="sldNum" sz="quarter" idx="5"/>
          </p:nvPr>
        </p:nvSpPr>
        <p:spPr/>
        <p:txBody>
          <a:bodyPr/>
          <a:lstStyle/>
          <a:p>
            <a:fld id="{2969AC09-DF60-43F4-96BF-67D4D9A74094}" type="slidenum">
              <a:rPr lang="de-DE" smtClean="0"/>
              <a:t>34</a:t>
            </a:fld>
            <a:endParaRPr lang="de-DE"/>
          </a:p>
        </p:txBody>
      </p:sp>
    </p:spTree>
    <p:extLst>
      <p:ext uri="{BB962C8B-B14F-4D97-AF65-F5344CB8AC3E}">
        <p14:creationId xmlns:p14="http://schemas.microsoft.com/office/powerpoint/2010/main" val="1669408668"/>
      </p:ext>
    </p:extLst>
  </p:cSld>
  <p:clrMapOvr>
    <a:masterClrMapping/>
  </p:clrMapOvr>
</p:notes>
</file>

<file path=ppt/notesSlides/notesSlide24.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CF7C9-0BEF-88D3-E735-98F982610FD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FE0727E-4384-BCD2-A8C1-8A546FF2492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31AF3DF-2320-8587-46E5-D120ADB89B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Notas para los intermediarios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Reducir la explicación de los procesos termodinámicos a la interacción de las magnitudes físicas básicas conocidas (masa, densidad, temperatura).</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2E30E1EF-DEA5-535E-D249-392B114323F0}"/>
              </a:ext>
            </a:extLst>
          </p:cNvPr>
          <p:cNvSpPr>
            <a:spLocks noGrp="1"/>
          </p:cNvSpPr>
          <p:nvPr>
            <p:ph type="sldNum" sz="quarter" idx="5"/>
          </p:nvPr>
        </p:nvSpPr>
        <p:spPr/>
        <p:txBody>
          <a:bodyPr/>
          <a:lstStyle/>
          <a:p>
            <a:fld id="{2969AC09-DF60-43F4-96BF-67D4D9A74094}" type="slidenum">
              <a:rPr lang="de-DE" smtClean="0"/>
              <a:t>35</a:t>
            </a:fld>
            <a:endParaRPr lang="de-DE"/>
          </a:p>
        </p:txBody>
      </p:sp>
    </p:spTree>
    <p:extLst>
      <p:ext uri="{BB962C8B-B14F-4D97-AF65-F5344CB8AC3E}">
        <p14:creationId xmlns:p14="http://schemas.microsoft.com/office/powerpoint/2010/main" val="238383909"/>
      </p:ext>
    </p:extLst>
  </p:cSld>
  <p:clrMapOvr>
    <a:masterClrMapping/>
  </p:clrMapOvr>
</p:notes>
</file>

<file path=ppt/notesSlides/notesSlide2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Notas para los intermediarios</a:t>
            </a:r>
            <a:r>
              <a:rPr lang="en-GB" sz="1200" b="1" dirty="0"/>
              <a:t>:</a:t>
            </a:r>
          </a:p>
          <a:p>
            <a:pPr marL="171450" indent="-171450">
              <a:buFont typeface="Arial" panose="020B0604020202020204" pitchFamily="34" charset="0"/>
              <a:buChar char="•"/>
            </a:pPr>
            <a:r>
              <a:rPr lang="de-DE" dirty="0" err="1"/>
              <a:t>Estos objetos se utilizan como ejemplos para dar a los estudiantes </a:t>
            </a:r>
            <a:r>
              <a:rPr lang="de-DE" dirty="0"/>
              <a:t>una </a:t>
            </a:r>
            <a:r>
              <a:rPr lang="de-DE" dirty="0" err="1"/>
              <a:t>visión </a:t>
            </a:r>
            <a:r>
              <a:rPr lang="de-DE" dirty="0"/>
              <a:t>de </a:t>
            </a:r>
            <a:r>
              <a:rPr lang="de-DE" dirty="0" err="1"/>
              <a:t>los </a:t>
            </a:r>
            <a:r>
              <a:rPr lang="de-DE" dirty="0"/>
              <a:t>diversos </a:t>
            </a:r>
            <a:r>
              <a:rPr lang="de-DE" dirty="0" err="1"/>
              <a:t>fenómenos de la evolución estelar</a:t>
            </a:r>
            <a:endParaRPr lang="de-DE" dirty="0"/>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36</a:t>
            </a:fld>
            <a:endParaRPr lang="de-DE"/>
          </a:p>
        </p:txBody>
      </p:sp>
    </p:spTree>
    <p:extLst>
      <p:ext uri="{BB962C8B-B14F-4D97-AF65-F5344CB8AC3E}">
        <p14:creationId xmlns:p14="http://schemas.microsoft.com/office/powerpoint/2010/main" val="1915574465"/>
      </p:ext>
    </p:extLst>
  </p:cSld>
  <p:clrMapOvr>
    <a:masterClrMapping/>
  </p:clrMapOvr>
</p:notes>
</file>

<file path=ppt/notesSlides/notesSlide26.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D67BF-10AD-700A-DF87-8033B929DFB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2EC644A-A1B1-307B-D67C-A107CFCF622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0453564-C931-A83F-D51D-A684A24EE8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Notas para los intermediarios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Reducir la explicación de los procesos termodinámicos a la interacción de las magnitudes físicas básicas conocidas (masa, densidad, temperatura).</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618B0816-15BD-9625-BAFA-2F5C15CC900C}"/>
              </a:ext>
            </a:extLst>
          </p:cNvPr>
          <p:cNvSpPr>
            <a:spLocks noGrp="1"/>
          </p:cNvSpPr>
          <p:nvPr>
            <p:ph type="sldNum" sz="quarter" idx="5"/>
          </p:nvPr>
        </p:nvSpPr>
        <p:spPr/>
        <p:txBody>
          <a:bodyPr/>
          <a:lstStyle/>
          <a:p>
            <a:fld id="{2969AC09-DF60-43F4-96BF-67D4D9A74094}" type="slidenum">
              <a:rPr lang="de-DE" smtClean="0"/>
              <a:t>37</a:t>
            </a:fld>
            <a:endParaRPr lang="de-DE"/>
          </a:p>
        </p:txBody>
      </p:sp>
    </p:spTree>
    <p:extLst>
      <p:ext uri="{BB962C8B-B14F-4D97-AF65-F5344CB8AC3E}">
        <p14:creationId xmlns:p14="http://schemas.microsoft.com/office/powerpoint/2010/main" val="2186728842"/>
      </p:ext>
    </p:extLst>
  </p:cSld>
  <p:clrMapOvr>
    <a:masterClrMapping/>
  </p:clrMapOvr>
</p:notes>
</file>

<file path=ppt/notesSlides/notesSlide2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38</a:t>
            </a:fld>
            <a:endParaRPr lang="de-DE"/>
          </a:p>
        </p:txBody>
      </p:sp>
    </p:spTree>
    <p:extLst>
      <p:ext uri="{BB962C8B-B14F-4D97-AF65-F5344CB8AC3E}">
        <p14:creationId xmlns:p14="http://schemas.microsoft.com/office/powerpoint/2010/main" val="1459949562"/>
      </p:ext>
    </p:extLst>
  </p:cSld>
  <p:clrMapOvr>
    <a:masterClrMapping/>
  </p:clrMapOvr>
</p:notes>
</file>

<file path=ppt/notesSlides/notesSlide2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39</a:t>
            </a:fld>
            <a:endParaRPr lang="de-DE"/>
          </a:p>
        </p:txBody>
      </p:sp>
    </p:spTree>
    <p:extLst>
      <p:ext uri="{BB962C8B-B14F-4D97-AF65-F5344CB8AC3E}">
        <p14:creationId xmlns:p14="http://schemas.microsoft.com/office/powerpoint/2010/main" val="1124381870"/>
      </p:ext>
    </p:extLst>
  </p:cSld>
  <p:clrMapOvr>
    <a:masterClrMapping/>
  </p:clrMapOvr>
</p:notes>
</file>

<file path=ppt/notesSlides/notesSlide2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Notas para los intermediarios</a:t>
            </a:r>
            <a:r>
              <a:rPr lang="en-GB" sz="1200" b="1" dirty="0"/>
              <a:t>:</a:t>
            </a:r>
          </a:p>
          <a:p>
            <a:pPr marL="171450" indent="-171450">
              <a:buFont typeface="Arial" panose="020B0604020202020204" pitchFamily="34" charset="0"/>
              <a:buChar char="•"/>
            </a:pPr>
            <a:r>
              <a:rPr lang="de-DE" dirty="0" err="1"/>
              <a:t>Ahora podemos utilizar nuestra comprensión de los procesos </a:t>
            </a:r>
            <a:r>
              <a:rPr lang="de-DE" dirty="0"/>
              <a:t>en las </a:t>
            </a:r>
            <a:r>
              <a:rPr lang="de-DE" dirty="0" err="1"/>
              <a:t>estrellas para explicar las abundancias elementales</a:t>
            </a:r>
            <a:r>
              <a:rPr lang="de-DE" dirty="0"/>
              <a:t>. La </a:t>
            </a:r>
            <a:r>
              <a:rPr lang="de-DE" dirty="0"/>
              <a:t>brecha del litio </a:t>
            </a:r>
            <a:r>
              <a:rPr lang="de-DE" dirty="0" err="1"/>
              <a:t>puede explicarse por el </a:t>
            </a:r>
            <a:r>
              <a:rPr lang="de-DE" dirty="0"/>
              <a:t>proceso 3a</a:t>
            </a:r>
            <a:r>
              <a:rPr lang="de-DE" dirty="0" err="1"/>
              <a:t>, que se salta el </a:t>
            </a:r>
            <a:r>
              <a:rPr lang="de-DE" dirty="0"/>
              <a:t>Li y el Be. Be8 </a:t>
            </a:r>
            <a:r>
              <a:rPr lang="de-DE" dirty="0" err="1"/>
              <a:t>es </a:t>
            </a:r>
            <a:r>
              <a:rPr lang="de-DE" dirty="0"/>
              <a:t>sólo un </a:t>
            </a:r>
            <a:r>
              <a:rPr lang="de-DE" dirty="0" err="1"/>
              <a:t>estado intermedio inestable </a:t>
            </a:r>
            <a:r>
              <a:rPr lang="de-DE" dirty="0"/>
              <a:t>(debido a </a:t>
            </a:r>
            <a:r>
              <a:rPr lang="de-DE" dirty="0" err="1"/>
              <a:t>la mayor </a:t>
            </a:r>
            <a:r>
              <a:rPr lang="de-DE" dirty="0"/>
              <a:t>energía de enlace </a:t>
            </a:r>
            <a:r>
              <a:rPr lang="de-DE" dirty="0" err="1"/>
              <a:t>del </a:t>
            </a:r>
            <a:r>
              <a:rPr lang="de-DE" dirty="0"/>
              <a:t>helio)</a:t>
            </a:r>
          </a:p>
        </p:txBody>
      </p:sp>
      <p:sp>
        <p:nvSpPr>
          <p:cNvPr id="4" name="Foliennummernplatzhalter 3"/>
          <p:cNvSpPr>
            <a:spLocks noGrp="1"/>
          </p:cNvSpPr>
          <p:nvPr>
            <p:ph type="sldNum" sz="quarter" idx="5"/>
          </p:nvPr>
        </p:nvSpPr>
        <p:spPr/>
        <p:txBody>
          <a:bodyPr/>
          <a:lstStyle/>
          <a:p>
            <a:fld id="{2969AC09-DF60-43F4-96BF-67D4D9A74094}" type="slidenum">
              <a:rPr lang="de-DE" smtClean="0"/>
              <a:t>41</a:t>
            </a:fld>
            <a:endParaRPr lang="de-DE"/>
          </a:p>
        </p:txBody>
      </p:sp>
    </p:spTree>
    <p:extLst>
      <p:ext uri="{BB962C8B-B14F-4D97-AF65-F5344CB8AC3E}">
        <p14:creationId xmlns:p14="http://schemas.microsoft.com/office/powerpoint/2010/main" val="97523092"/>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Notas para los intermediarios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Anota las respuestas de los alumnos a esta pregunta en la pizarra de lluvia de ideas y discútelas antes de dar la definición.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Las diapositivas de preguntas se utilizan repetidamente para estructurar la clase magistral y darle un hilo conductor. Su objetivo es motivar e introducir los siguientes contenidos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a:t>
            </a:fld>
            <a:endParaRPr lang="de-DE"/>
          </a:p>
        </p:txBody>
      </p:sp>
    </p:spTree>
    <p:extLst>
      <p:ext uri="{BB962C8B-B14F-4D97-AF65-F5344CB8AC3E}">
        <p14:creationId xmlns:p14="http://schemas.microsoft.com/office/powerpoint/2010/main" val="551487227"/>
      </p:ext>
    </p:extLst>
  </p:cSld>
  <p:clrMapOvr>
    <a:masterClrMapping/>
  </p:clrMapOvr>
</p:notes>
</file>

<file path=ppt/notesSlides/notesSlide3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Notas para los intermediarios</a:t>
            </a:r>
            <a:r>
              <a:rPr lang="en-GB" sz="1200" b="1" dirty="0"/>
              <a:t>:</a:t>
            </a:r>
            <a:endParaRPr lang="en-GB" dirty="0"/>
          </a:p>
          <a:p>
            <a:pPr marL="742950" lvl="1" indent="-285750">
              <a:buFont typeface="Arial" panose="020B0604020202020204" pitchFamily="34" charset="0"/>
              <a:buChar char="•"/>
            </a:pPr>
            <a:r>
              <a:rPr lang="en-GB" dirty="0"/>
              <a:t>El término "</a:t>
            </a:r>
            <a:r>
              <a:rPr lang="en-GB" sz="1200" dirty="0"/>
              <a:t>procesos estelares" </a:t>
            </a:r>
            <a:r>
              <a:rPr lang="en-GB" dirty="0"/>
              <a:t>se utiliza aquí en un sentido muy general</a:t>
            </a:r>
          </a:p>
          <a:p>
            <a:pPr marL="1200150" lvl="2" indent="-285750">
              <a:buFont typeface="Arial" panose="020B0604020202020204" pitchFamily="34" charset="0"/>
              <a:buChar char="•"/>
            </a:pPr>
            <a:r>
              <a:rPr lang="en-GB" dirty="0"/>
              <a:t>Por supuesto, la mayoría de los elementos químicos no se forman por simples fusiones en estrellas estables, como se ha demostrado anteriormente, sino en estrellas masivas en explosión, enanas blancas en explosión, etc.</a:t>
            </a:r>
          </a:p>
          <a:p>
            <a:pPr marL="1200150" lvl="2" indent="-285750">
              <a:buFont typeface="Arial" panose="020B0604020202020204" pitchFamily="34" charset="0"/>
              <a:buChar char="•"/>
            </a:pPr>
            <a:r>
              <a:rPr lang="en-GB" dirty="0"/>
              <a:t>Decida el grado de detalle que desea aplicar, en función del nivel de conocimientos de los alumnos.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42</a:t>
            </a:fld>
            <a:endParaRPr lang="de-DE"/>
          </a:p>
        </p:txBody>
      </p:sp>
    </p:spTree>
    <p:extLst>
      <p:ext uri="{BB962C8B-B14F-4D97-AF65-F5344CB8AC3E}">
        <p14:creationId xmlns:p14="http://schemas.microsoft.com/office/powerpoint/2010/main" val="1670716581"/>
      </p:ext>
    </p:extLst>
  </p:cSld>
  <p:clrMapOvr>
    <a:masterClrMapping/>
  </p:clrMapOvr>
</p:notes>
</file>

<file path=ppt/notesSlides/notesSlide3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Notas para los intermediarios</a:t>
            </a:r>
            <a:r>
              <a:rPr lang="en-GB" sz="1200" b="1" dirty="0"/>
              <a:t>:</a:t>
            </a:r>
            <a:endParaRPr lang="en-GB" dirty="0"/>
          </a:p>
          <a:p>
            <a:pPr marL="742950" lvl="1" indent="-285750">
              <a:buFont typeface="Arial" panose="020B0604020202020204" pitchFamily="34" charset="0"/>
              <a:buChar char="•"/>
            </a:pPr>
            <a:r>
              <a:rPr lang="en-GB" dirty="0"/>
              <a:t>El término "</a:t>
            </a:r>
            <a:r>
              <a:rPr lang="en-GB" sz="1200" dirty="0"/>
              <a:t>procesos estelares" </a:t>
            </a:r>
            <a:r>
              <a:rPr lang="en-GB" dirty="0"/>
              <a:t>se utiliza aquí en un sentido muy general</a:t>
            </a:r>
          </a:p>
          <a:p>
            <a:pPr marL="1200150" lvl="2" indent="-285750">
              <a:buFont typeface="Arial" panose="020B0604020202020204" pitchFamily="34" charset="0"/>
              <a:buChar char="•"/>
            </a:pPr>
            <a:r>
              <a:rPr lang="en-GB" dirty="0"/>
              <a:t>Por supuesto, la mayoría de los elementos químicos no se forman por simples fusiones en estrellas estables, como se ha demostrado anteriormente, sino en estrellas masivas en explosión, enanas blancas en explosión, etc.</a:t>
            </a:r>
          </a:p>
          <a:p>
            <a:pPr marL="1200150" lvl="2" indent="-285750">
              <a:buFont typeface="Arial" panose="020B0604020202020204" pitchFamily="34" charset="0"/>
              <a:buChar char="•"/>
            </a:pPr>
            <a:r>
              <a:rPr lang="en-GB" dirty="0"/>
              <a:t>Decida el grado de detalle que desea alcanzar aquí, en función del nivel de conocimientos de los alumnos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43</a:t>
            </a:fld>
            <a:endParaRPr lang="de-DE"/>
          </a:p>
        </p:txBody>
      </p:sp>
    </p:spTree>
    <p:extLst>
      <p:ext uri="{BB962C8B-B14F-4D97-AF65-F5344CB8AC3E}">
        <p14:creationId xmlns:p14="http://schemas.microsoft.com/office/powerpoint/2010/main" val="2037667723"/>
      </p:ext>
    </p:extLst>
  </p:cSld>
  <p:clrMapOvr>
    <a:masterClrMapping/>
  </p:clrMapOvr>
</p:notes>
</file>

<file path=ppt/notesSlides/notesSlide3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47</a:t>
            </a:fld>
            <a:endParaRPr lang="de-DE"/>
          </a:p>
        </p:txBody>
      </p:sp>
    </p:spTree>
    <p:extLst>
      <p:ext uri="{BB962C8B-B14F-4D97-AF65-F5344CB8AC3E}">
        <p14:creationId xmlns:p14="http://schemas.microsoft.com/office/powerpoint/2010/main" val="359711063"/>
      </p:ext>
    </p:extLst>
  </p:cSld>
  <p:clrMapOvr>
    <a:masterClrMapping/>
  </p:clrMapOvr>
</p:notes>
</file>

<file path=ppt/notesSlides/notesSlide3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48</a:t>
            </a:fld>
            <a:endParaRPr lang="de-DE"/>
          </a:p>
        </p:txBody>
      </p:sp>
    </p:spTree>
    <p:extLst>
      <p:ext uri="{BB962C8B-B14F-4D97-AF65-F5344CB8AC3E}">
        <p14:creationId xmlns:p14="http://schemas.microsoft.com/office/powerpoint/2010/main" val="2629959123"/>
      </p:ext>
    </p:extLst>
  </p:cSld>
  <p:clrMapOvr>
    <a:masterClrMapping/>
  </p:clrMapOvr>
</p:notes>
</file>

<file path=ppt/notesSlides/notesSlide3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49</a:t>
            </a:fld>
            <a:endParaRPr lang="de-DE"/>
          </a:p>
        </p:txBody>
      </p:sp>
    </p:spTree>
    <p:extLst>
      <p:ext uri="{BB962C8B-B14F-4D97-AF65-F5344CB8AC3E}">
        <p14:creationId xmlns:p14="http://schemas.microsoft.com/office/powerpoint/2010/main" val="4228045948"/>
      </p:ext>
    </p:extLst>
  </p:cSld>
  <p:clrMapOvr>
    <a:masterClrMapping/>
  </p:clrMapOvr>
</p:notes>
</file>

<file path=ppt/notesSlides/notesSlide3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50</a:t>
            </a:fld>
            <a:endParaRPr lang="de-DE"/>
          </a:p>
        </p:txBody>
      </p:sp>
    </p:spTree>
    <p:extLst>
      <p:ext uri="{BB962C8B-B14F-4D97-AF65-F5344CB8AC3E}">
        <p14:creationId xmlns:p14="http://schemas.microsoft.com/office/powerpoint/2010/main" val="3924527293"/>
      </p:ext>
    </p:extLst>
  </p:cSld>
  <p:clrMapOvr>
    <a:masterClrMapping/>
  </p:clrMapOvr>
</p:notes>
</file>

<file path=ppt/notesSlides/notesSlide3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51</a:t>
            </a:fld>
            <a:endParaRPr lang="de-DE"/>
          </a:p>
        </p:txBody>
      </p:sp>
    </p:spTree>
    <p:extLst>
      <p:ext uri="{BB962C8B-B14F-4D97-AF65-F5344CB8AC3E}">
        <p14:creationId xmlns:p14="http://schemas.microsoft.com/office/powerpoint/2010/main" val="2263182441"/>
      </p:ext>
    </p:extLst>
  </p:cSld>
  <p:clrMapOvr>
    <a:masterClrMapping/>
  </p:clrMapOvr>
</p:notes>
</file>

<file path=ppt/notesSlides/notesSlide3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Notas para los intermediarios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err="1"/>
              <a:t>Si </a:t>
            </a:r>
            <a:r>
              <a:rPr lang="en-GB" dirty="0"/>
              <a:t>quiere simplificarlo, utilice la analogía del "monopatín en un halfpipe". El monopatín quiere ir al "estado más bajo" en medio del tubo y no subirá a menos que se le estimule. En </a:t>
            </a:r>
            <a:r>
              <a:rPr lang="en-GB" dirty="0" err="1"/>
              <a:t>general </a:t>
            </a:r>
            <a:r>
              <a:rPr lang="en-GB" dirty="0"/>
              <a:t>(</a:t>
            </a:r>
            <a:r>
              <a:rPr lang="en-GB" dirty="0" err="1"/>
              <a:t>simplificando mucho</a:t>
            </a:r>
            <a:r>
              <a:rPr lang="en-GB" dirty="0"/>
              <a:t>), cuanto más lejos del valle se encuentra un nucleido, más inestable es</a:t>
            </a:r>
            <a:r>
              <a:rPr lang="en-GB" dirty="0" err="1"/>
              <a:t>.</a:t>
            </a:r>
            <a:r>
              <a:rPr lang="en-GB" dirty="0"/>
              <a:t> Lo mismo ocurre con el monopatín, que es más rápido cuando empieza en la parte superior del halfpipe.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52</a:t>
            </a:fld>
            <a:endParaRPr lang="de-DE"/>
          </a:p>
        </p:txBody>
      </p:sp>
    </p:spTree>
    <p:extLst>
      <p:ext uri="{BB962C8B-B14F-4D97-AF65-F5344CB8AC3E}">
        <p14:creationId xmlns:p14="http://schemas.microsoft.com/office/powerpoint/2010/main" val="270090312"/>
      </p:ext>
    </p:extLst>
  </p:cSld>
  <p:clrMapOvr>
    <a:masterClrMapping/>
  </p:clrMapOvr>
</p:notes>
</file>

<file path=ppt/notesSlides/notesSlide3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53</a:t>
            </a:fld>
            <a:endParaRPr lang="de-DE"/>
          </a:p>
        </p:txBody>
      </p:sp>
    </p:spTree>
    <p:extLst>
      <p:ext uri="{BB962C8B-B14F-4D97-AF65-F5344CB8AC3E}">
        <p14:creationId xmlns:p14="http://schemas.microsoft.com/office/powerpoint/2010/main" val="3868014335"/>
      </p:ext>
    </p:extLst>
  </p:cSld>
  <p:clrMapOvr>
    <a:masterClrMapping/>
  </p:clrMapOvr>
</p:notes>
</file>

<file path=ppt/notesSlides/notesSlide3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Notas para los intermediarios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Después de la parte sobre la evolución estelar, </a:t>
            </a:r>
            <a:r>
              <a:rPr lang="de-DE" dirty="0" err="1"/>
              <a:t>se utiliza </a:t>
            </a:r>
            <a:r>
              <a:rPr lang="de-DE" dirty="0" err="1"/>
              <a:t>el </a:t>
            </a:r>
            <a:r>
              <a:rPr lang="de-DE" dirty="0"/>
              <a:t>concepto </a:t>
            </a:r>
            <a:r>
              <a:rPr lang="de-DE" dirty="0" err="1"/>
              <a:t>de </a:t>
            </a:r>
            <a:r>
              <a:rPr lang="de-DE" dirty="0"/>
              <a:t>energía de enlace </a:t>
            </a:r>
            <a:r>
              <a:rPr lang="de-DE" dirty="0" err="1"/>
              <a:t>para explicar las abundancias químicas</a:t>
            </a:r>
            <a:r>
              <a:rPr lang="de-DE" dirty="0"/>
              <a:t>. </a:t>
            </a:r>
            <a:r>
              <a:rPr lang="de-DE" dirty="0"/>
              <a:t>Pero llegados a este punto</a:t>
            </a:r>
            <a:r>
              <a:rPr lang="de-DE" dirty="0" err="1"/>
              <a:t>, ya se podría explicar el </a:t>
            </a:r>
            <a:r>
              <a:rPr lang="de-DE" dirty="0"/>
              <a:t>pico de hierro y la brecha de litio.</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54</a:t>
            </a:fld>
            <a:endParaRPr lang="de-DE"/>
          </a:p>
        </p:txBody>
      </p:sp>
    </p:spTree>
    <p:extLst>
      <p:ext uri="{BB962C8B-B14F-4D97-AF65-F5344CB8AC3E}">
        <p14:creationId xmlns:p14="http://schemas.microsoft.com/office/powerpoint/2010/main" val="3028870834"/>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Notas para los intermediarios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Se utiliza aquí una definición que sirve de hilo conductor para la clase magistral.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Si lo desea, puede sustituir esta definición por otra más general y científicamente precisa.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a:t>
            </a:fld>
            <a:endParaRPr lang="de-DE"/>
          </a:p>
        </p:txBody>
      </p:sp>
    </p:spTree>
    <p:extLst>
      <p:ext uri="{BB962C8B-B14F-4D97-AF65-F5344CB8AC3E}">
        <p14:creationId xmlns:p14="http://schemas.microsoft.com/office/powerpoint/2010/main" val="295032621"/>
      </p:ext>
    </p:extLst>
  </p:cSld>
  <p:clrMapOvr>
    <a:masterClrMapping/>
  </p:clrMapOvr>
</p:notes>
</file>

<file path=ppt/notesSlides/notesSlide4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Notas para los intermediarios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Después de la parte sobre la evolución estelar, </a:t>
            </a:r>
            <a:r>
              <a:rPr lang="de-DE" dirty="0" err="1"/>
              <a:t>se utiliza </a:t>
            </a:r>
            <a:r>
              <a:rPr lang="de-DE" dirty="0" err="1"/>
              <a:t>el </a:t>
            </a:r>
            <a:r>
              <a:rPr lang="de-DE" dirty="0"/>
              <a:t>concepto </a:t>
            </a:r>
            <a:r>
              <a:rPr lang="de-DE" dirty="0" err="1"/>
              <a:t>de </a:t>
            </a:r>
            <a:r>
              <a:rPr lang="de-DE" dirty="0"/>
              <a:t>energía de enlace </a:t>
            </a:r>
            <a:r>
              <a:rPr lang="de-DE" dirty="0" err="1"/>
              <a:t>para explicar las abundancias químicas</a:t>
            </a:r>
            <a:r>
              <a:rPr lang="de-DE" dirty="0"/>
              <a:t>. </a:t>
            </a:r>
            <a:r>
              <a:rPr lang="de-DE" dirty="0"/>
              <a:t>Pero llegados a este punto</a:t>
            </a:r>
            <a:r>
              <a:rPr lang="de-DE" dirty="0" err="1"/>
              <a:t>, ya se podría explicar el </a:t>
            </a:r>
            <a:r>
              <a:rPr lang="de-DE" dirty="0"/>
              <a:t>pico de hierro y la brecha de litio.</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55</a:t>
            </a:fld>
            <a:endParaRPr lang="de-DE"/>
          </a:p>
        </p:txBody>
      </p:sp>
    </p:spTree>
    <p:extLst>
      <p:ext uri="{BB962C8B-B14F-4D97-AF65-F5344CB8AC3E}">
        <p14:creationId xmlns:p14="http://schemas.microsoft.com/office/powerpoint/2010/main" val="267126785"/>
      </p:ext>
    </p:extLst>
  </p:cSld>
  <p:clrMapOvr>
    <a:masterClrMapping/>
  </p:clrMapOvr>
</p:notes>
</file>

<file path=ppt/notesSlides/notesSlide4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Notas para los intermediarios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err="1"/>
              <a:t>Si </a:t>
            </a:r>
            <a:r>
              <a:rPr lang="en-GB" dirty="0"/>
              <a:t>quiere simplificarlo, utilice la analogía del "monopatín en un halfpipe". El monopatín quiere ir al "estado más bajo" en medio del tubo y no subirá a menos que se le estimule. En </a:t>
            </a:r>
            <a:r>
              <a:rPr lang="en-GB" dirty="0" err="1"/>
              <a:t>general </a:t>
            </a:r>
            <a:r>
              <a:rPr lang="en-GB" dirty="0"/>
              <a:t>(</a:t>
            </a:r>
            <a:r>
              <a:rPr lang="en-GB" dirty="0" err="1"/>
              <a:t>simplificando mucho</a:t>
            </a:r>
            <a:r>
              <a:rPr lang="en-GB" dirty="0"/>
              <a:t>), cuanto más lejos del valle se encuentra un nucleido, más inestable es</a:t>
            </a:r>
            <a:r>
              <a:rPr lang="en-GB" dirty="0" err="1"/>
              <a:t>.</a:t>
            </a:r>
            <a:r>
              <a:rPr lang="en-GB" dirty="0"/>
              <a:t> Lo mismo ocurre con el monopatín, que es más rápido cuando empieza en la parte superior del halfpipe.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57</a:t>
            </a:fld>
            <a:endParaRPr lang="de-DE"/>
          </a:p>
        </p:txBody>
      </p:sp>
    </p:spTree>
    <p:extLst>
      <p:ext uri="{BB962C8B-B14F-4D97-AF65-F5344CB8AC3E}">
        <p14:creationId xmlns:p14="http://schemas.microsoft.com/office/powerpoint/2010/main" val="240128328"/>
      </p:ext>
    </p:extLst>
  </p:cSld>
  <p:clrMapOvr>
    <a:masterClrMapping/>
  </p:clrMapOvr>
</p:notes>
</file>

<file path=ppt/notesSlides/notesSlide4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60</a:t>
            </a:fld>
            <a:endParaRPr lang="de-DE"/>
          </a:p>
        </p:txBody>
      </p:sp>
    </p:spTree>
    <p:extLst>
      <p:ext uri="{BB962C8B-B14F-4D97-AF65-F5344CB8AC3E}">
        <p14:creationId xmlns:p14="http://schemas.microsoft.com/office/powerpoint/2010/main" val="1323636663"/>
      </p:ext>
    </p:extLst>
  </p:cSld>
  <p:clrMapOvr>
    <a:masterClrMapping/>
  </p:clrMapOvr>
</p:notes>
</file>

<file path=ppt/notesSlides/notesSlide4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61</a:t>
            </a:fld>
            <a:endParaRPr lang="de-DE"/>
          </a:p>
        </p:txBody>
      </p:sp>
    </p:spTree>
    <p:extLst>
      <p:ext uri="{BB962C8B-B14F-4D97-AF65-F5344CB8AC3E}">
        <p14:creationId xmlns:p14="http://schemas.microsoft.com/office/powerpoint/2010/main" val="2401261890"/>
      </p:ext>
    </p:extLst>
  </p:cSld>
  <p:clrMapOvr>
    <a:masterClrMapping/>
  </p:clrMapOvr>
</p:notes>
</file>

<file path=ppt/notesSlides/notesSlide4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62</a:t>
            </a:fld>
            <a:endParaRPr lang="de-DE"/>
          </a:p>
        </p:txBody>
      </p:sp>
    </p:spTree>
    <p:extLst>
      <p:ext uri="{BB962C8B-B14F-4D97-AF65-F5344CB8AC3E}">
        <p14:creationId xmlns:p14="http://schemas.microsoft.com/office/powerpoint/2010/main" val="770445749"/>
      </p:ext>
    </p:extLst>
  </p:cSld>
  <p:clrMapOvr>
    <a:masterClrMapping/>
  </p:clrMapOvr>
</p:notes>
</file>

<file path=ppt/notesSlides/notesSlide4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63</a:t>
            </a:fld>
            <a:endParaRPr lang="de-DE"/>
          </a:p>
        </p:txBody>
      </p:sp>
    </p:spTree>
    <p:extLst>
      <p:ext uri="{BB962C8B-B14F-4D97-AF65-F5344CB8AC3E}">
        <p14:creationId xmlns:p14="http://schemas.microsoft.com/office/powerpoint/2010/main" val="3554389458"/>
      </p:ext>
    </p:extLst>
  </p:cSld>
  <p:clrMapOvr>
    <a:masterClrMapping/>
  </p:clrMapOvr>
</p:notes>
</file>

<file path=ppt/notesSlides/notesSlide4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Notas para los intermediarios</a:t>
            </a:r>
            <a:r>
              <a:rPr lang="en-GB" sz="1200" b="1" dirty="0"/>
              <a:t>:</a:t>
            </a:r>
            <a:endParaRPr lang="en-GB" dirty="0"/>
          </a:p>
          <a:p>
            <a:pPr marL="285750" indent="-285750">
              <a:buFont typeface="Arial" panose="020B0604020202020204" pitchFamily="34" charset="0"/>
              <a:buChar char="•"/>
            </a:pPr>
            <a:r>
              <a:rPr lang="en-GB" dirty="0"/>
              <a:t>Da tiempo a los alumnos para que reflexionen sobre esta pregunta.</a:t>
            </a:r>
          </a:p>
          <a:p>
            <a:pPr marL="285750" indent="-285750">
              <a:buFont typeface="Arial" panose="020B0604020202020204" pitchFamily="34" charset="0"/>
              <a:buChar char="•"/>
            </a:pPr>
            <a:r>
              <a:rPr lang="en-GB" dirty="0"/>
              <a:t>Si pueden recordar el límite de Coulomb y las diversas reacciones nucleares del rompecabezas de grupo, se les debería ocurrir que la captura de neutrones podría ser un proceso importante para ello.</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64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711337"/>
      </p:ext>
    </p:extLst>
  </p:cSld>
  <p:clrMapOvr>
    <a:masterClrMapping/>
  </p:clrMapOvr>
</p:notes>
</file>

<file path=ppt/notesSlides/notesSlide4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Notas para los intermediarios</a:t>
            </a:r>
            <a:r>
              <a:rPr lang="en-GB" sz="1200" b="1" dirty="0"/>
              <a:t>:</a:t>
            </a:r>
            <a:endParaRPr lang="en-GB" dirty="0"/>
          </a:p>
          <a:p>
            <a:pPr marL="285750" indent="-285750">
              <a:buFont typeface="Arial" panose="020B0604020202020204" pitchFamily="34" charset="0"/>
              <a:buChar char="•"/>
            </a:pPr>
            <a:r>
              <a:rPr lang="en-GB" dirty="0"/>
              <a:t>Da tiempo a los alumnos para que reflexionen sobre esta pregunta.</a:t>
            </a:r>
          </a:p>
          <a:p>
            <a:pPr marL="285750" indent="-285750">
              <a:buFont typeface="Arial" panose="020B0604020202020204" pitchFamily="34" charset="0"/>
              <a:buChar char="•"/>
            </a:pPr>
            <a:r>
              <a:rPr lang="en-GB" dirty="0"/>
              <a:t>Si pueden recordar el límite de Coulomb y las diversas reacciones nucleares del rompecabezas de grupo, se les debería ocurrir que la captura de neutrones podría ser un proceso importante para ello.</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68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734200"/>
      </p:ext>
    </p:extLst>
  </p:cSld>
  <p:clrMapOvr>
    <a:masterClrMapping/>
  </p:clrMapOvr>
</p:notes>
</file>

<file path=ppt/notesSlides/notesSlide4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Notas para los intermediarios</a:t>
            </a:r>
            <a:r>
              <a:rPr lang="en-GB" sz="1200" b="1" dirty="0"/>
              <a:t>:</a:t>
            </a:r>
          </a:p>
          <a:p>
            <a:pPr marL="171450" indent="-171450">
              <a:buFont typeface="Arial" panose="020B0604020202020204" pitchFamily="34" charset="0"/>
              <a:buChar char="•"/>
            </a:pPr>
            <a:r>
              <a:rPr lang="en-GB" dirty="0"/>
              <a:t>El principio de estabilidad explica por qué sólo algunas zonas del HRD están "ocupadas" por estrellas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70</a:t>
            </a:fld>
            <a:endParaRPr lang="de-DE"/>
          </a:p>
        </p:txBody>
      </p:sp>
    </p:spTree>
    <p:extLst>
      <p:ext uri="{BB962C8B-B14F-4D97-AF65-F5344CB8AC3E}">
        <p14:creationId xmlns:p14="http://schemas.microsoft.com/office/powerpoint/2010/main" val="2140641609"/>
      </p:ext>
    </p:extLst>
  </p:cSld>
  <p:clrMapOvr>
    <a:masterClrMapping/>
  </p:clrMapOvr>
</p:notes>
</file>

<file path=ppt/notesSlides/notesSlide4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Notas para los intermediarios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Dales unos minutos para explorar el mapa interactivo de nucleidos. </a:t>
            </a:r>
            <a:r>
              <a:rPr lang="de-DE" dirty="0" err="1"/>
              <a:t>Utilízalo </a:t>
            </a:r>
            <a:r>
              <a:rPr lang="de-DE" dirty="0"/>
              <a:t>como </a:t>
            </a:r>
            <a:r>
              <a:rPr lang="de-DE" dirty="0" err="1"/>
              <a:t>transición a la siguiente tarea con las reacciones nucleares</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71</a:t>
            </a:fld>
            <a:endParaRPr lang="de-DE"/>
          </a:p>
        </p:txBody>
      </p:sp>
    </p:spTree>
    <p:extLst>
      <p:ext uri="{BB962C8B-B14F-4D97-AF65-F5344CB8AC3E}">
        <p14:creationId xmlns:p14="http://schemas.microsoft.com/office/powerpoint/2010/main" val="826443831"/>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Notas para los intermediarios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La siguiente breve conferencia sirve para discutir el desarrollo de la idea de los elementos químicos a lo largo de los siglos y para derivar la imagen moderna de un elemento químico.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Aspecto </a:t>
            </a:r>
            <a:r>
              <a:rPr lang="en-GB" b="1" dirty="0" err="1"/>
              <a:t>de la naturaleza de la ciencia</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Además, puede utilizar las ideas metafísicas para mostrar en qué consiste la ciencia moderna y debatir con los alumnos por qué los planteamientos no cumplen los criterios de calidad científica desde la perspectiva actual.</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a:t>
            </a:fld>
            <a:endParaRPr lang="de-DE"/>
          </a:p>
        </p:txBody>
      </p:sp>
    </p:spTree>
    <p:extLst>
      <p:ext uri="{BB962C8B-B14F-4D97-AF65-F5344CB8AC3E}">
        <p14:creationId xmlns:p14="http://schemas.microsoft.com/office/powerpoint/2010/main" val="3033680416"/>
      </p:ext>
    </p:extLst>
  </p:cSld>
  <p:clrMapOvr>
    <a:masterClrMapping/>
  </p:clrMapOvr>
</p:notes>
</file>

<file path=ppt/notesSlides/notesSlide50.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3AD18-69F3-ECA3-B5F3-2019CD4B222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E6F0554-4142-CB05-B094-EB236493C8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65C7A45-9E4C-E9BD-F21C-15E306ECBF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Notas para los intermediarios</a:t>
            </a:r>
            <a:r>
              <a:rPr lang="en-GB" sz="1200" b="1" dirty="0"/>
              <a:t>:</a:t>
            </a:r>
          </a:p>
          <a:p>
            <a:pPr marL="171450" indent="-171450">
              <a:buFont typeface="Arial" panose="020B0604020202020204" pitchFamily="34" charset="0"/>
              <a:buChar char="•"/>
            </a:pPr>
            <a:r>
              <a:rPr lang="en-GB" dirty="0"/>
              <a:t>El principio de estabilidad explica por qué sólo algunas zonas del HRD están "ocupadas" por estrellas</a:t>
            </a:r>
            <a:endParaRPr lang="en-US" dirty="0"/>
          </a:p>
        </p:txBody>
      </p:sp>
      <p:sp>
        <p:nvSpPr>
          <p:cNvPr id="4" name="Foliennummernplatzhalter 3">
            <a:extLst>
              <a:ext uri="{FF2B5EF4-FFF2-40B4-BE49-F238E27FC236}">
                <a16:creationId xmlns:a16="http://schemas.microsoft.com/office/drawing/2014/main" id="{F5839482-30E3-2C99-F6D7-3C44644E2210}"/>
              </a:ext>
            </a:extLst>
          </p:cNvPr>
          <p:cNvSpPr>
            <a:spLocks noGrp="1"/>
          </p:cNvSpPr>
          <p:nvPr>
            <p:ph type="sldNum" sz="quarter" idx="5"/>
          </p:nvPr>
        </p:nvSpPr>
        <p:spPr/>
        <p:txBody>
          <a:bodyPr/>
          <a:lstStyle/>
          <a:p>
            <a:fld id="{2969AC09-DF60-43F4-96BF-67D4D9A74094}" type="slidenum">
              <a:rPr lang="de-DE" smtClean="0"/>
              <a:t>74</a:t>
            </a:fld>
            <a:endParaRPr lang="de-DE"/>
          </a:p>
        </p:txBody>
      </p:sp>
    </p:spTree>
    <p:extLst>
      <p:ext uri="{BB962C8B-B14F-4D97-AF65-F5344CB8AC3E}">
        <p14:creationId xmlns:p14="http://schemas.microsoft.com/office/powerpoint/2010/main" val="1427199577"/>
      </p:ext>
    </p:extLst>
  </p:cSld>
  <p:clrMapOvr>
    <a:masterClrMapping/>
  </p:clrMapOvr>
</p:notes>
</file>

<file path=ppt/notesSlides/notesSlide51.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3AD18-69F3-ECA3-B5F3-2019CD4B222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E6F0554-4142-CB05-B094-EB236493C8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65C7A45-9E4C-E9BD-F21C-15E306ECBF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Notas para los intermediarios</a:t>
            </a:r>
            <a:r>
              <a:rPr lang="en-GB" sz="1200" b="1" dirty="0"/>
              <a:t>:</a:t>
            </a:r>
          </a:p>
          <a:p>
            <a:pPr marL="171450" indent="-171450">
              <a:buFont typeface="Arial" panose="020B0604020202020204" pitchFamily="34" charset="0"/>
              <a:buChar char="•"/>
            </a:pPr>
            <a:r>
              <a:rPr lang="en-GB" dirty="0"/>
              <a:t>El principio de estabilidad explica por qué sólo algunas zonas del HRD están "ocupadas" por estrellas</a:t>
            </a:r>
            <a:endParaRPr lang="en-US" dirty="0"/>
          </a:p>
        </p:txBody>
      </p:sp>
      <p:sp>
        <p:nvSpPr>
          <p:cNvPr id="4" name="Foliennummernplatzhalter 3">
            <a:extLst>
              <a:ext uri="{FF2B5EF4-FFF2-40B4-BE49-F238E27FC236}">
                <a16:creationId xmlns:a16="http://schemas.microsoft.com/office/drawing/2014/main" id="{F5839482-30E3-2C99-F6D7-3C44644E2210}"/>
              </a:ext>
            </a:extLst>
          </p:cNvPr>
          <p:cNvSpPr>
            <a:spLocks noGrp="1"/>
          </p:cNvSpPr>
          <p:nvPr>
            <p:ph type="sldNum" sz="quarter" idx="5"/>
          </p:nvPr>
        </p:nvSpPr>
        <p:spPr/>
        <p:txBody>
          <a:bodyPr/>
          <a:lstStyle/>
          <a:p>
            <a:fld id="{2969AC09-DF60-43F4-96BF-67D4D9A74094}" type="slidenum">
              <a:rPr lang="de-DE" smtClean="0"/>
              <a:t>75</a:t>
            </a:fld>
            <a:endParaRPr lang="de-DE"/>
          </a:p>
        </p:txBody>
      </p:sp>
    </p:spTree>
    <p:extLst>
      <p:ext uri="{BB962C8B-B14F-4D97-AF65-F5344CB8AC3E}">
        <p14:creationId xmlns:p14="http://schemas.microsoft.com/office/powerpoint/2010/main" val="1938919261"/>
      </p:ext>
    </p:extLst>
  </p:cSld>
  <p:clrMapOvr>
    <a:masterClrMapping/>
  </p:clrMapOvr>
</p:notes>
</file>

<file path=ppt/notesSlides/notesSlide5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81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8769777"/>
      </p:ext>
    </p:extLst>
  </p:cSld>
  <p:clrMapOvr>
    <a:masterClrMapping/>
  </p:clrMapOvr>
</p:notes>
</file>

<file path=ppt/notesSlides/notesSlide5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83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0774316"/>
      </p:ext>
    </p:extLst>
  </p:cSld>
  <p:clrMapOvr>
    <a:masterClrMapping/>
  </p:clrMapOvr>
</p:notes>
</file>

<file path=ppt/notesSlides/notesSlide5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Notas para los intermediarios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Atención, algunas animaciones en esta diapositiva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Es importante que los estudiantes se den cuenta de que sólo hemos puesto un dedo del pie en el campo científico de la astrofísica nuclear.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El objetivo no es responder a todas las preguntas, sino más bien plantear otras para motivar a los asistentes a interesarse por el tema incluso después de la clase magistral.</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84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8542235"/>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a:t>
            </a:fld>
            <a:endParaRPr lang="de-DE"/>
          </a:p>
        </p:txBody>
      </p:sp>
    </p:spTree>
    <p:extLst>
      <p:ext uri="{BB962C8B-B14F-4D97-AF65-F5344CB8AC3E}">
        <p14:creationId xmlns:p14="http://schemas.microsoft.com/office/powerpoint/2010/main" val="4188884895"/>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b="1" dirty="0" err="1"/>
              <a:t>Notas para los intermediarios</a:t>
            </a:r>
            <a:r>
              <a:rPr lang="en-GB" b="1" dirty="0"/>
              <a:t>:</a:t>
            </a:r>
          </a:p>
          <a:p>
            <a:pPr marL="171450" indent="-171450">
              <a:buFont typeface="Arial" panose="020B0604020202020204" pitchFamily="34" charset="0"/>
              <a:buChar char="•"/>
            </a:pPr>
            <a:r>
              <a:rPr lang="en-GB" dirty="0"/>
              <a:t>Explica la escala logarítmica</a:t>
            </a:r>
          </a:p>
          <a:p>
            <a:pPr marL="171450" indent="-171450">
              <a:buFont typeface="Arial" panose="020B0604020202020204" pitchFamily="34" charset="0"/>
              <a:buChar char="•"/>
            </a:pPr>
            <a:r>
              <a:rPr lang="en-GB" dirty="0"/>
              <a:t>las abundancias químicas son una de las observaciones más importantes de la astrofísica nuclear</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11</a:t>
            </a:fld>
            <a:endParaRPr lang="de-DE"/>
          </a:p>
        </p:txBody>
      </p:sp>
    </p:spTree>
    <p:extLst>
      <p:ext uri="{BB962C8B-B14F-4D97-AF65-F5344CB8AC3E}">
        <p14:creationId xmlns:p14="http://schemas.microsoft.com/office/powerpoint/2010/main" val="2020900000"/>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Notas para los intermediarios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Para esta tarea, vuelva a la diapositiva anterior para ver la imagen ampliada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Lo que los estudiantes deben tener en cuenta: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En general, la frecuencia disminuye a medida que aumenta el número atómico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Hay un pico en el hierro, que está marcado por la línea gris.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Un hueco en el litio y el berilio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En el caso de algunos elementos, la frecuencia es cero (cabe preguntarse: "¿Cómo sabemos que estos elementos existen realmente?").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La frecuencia es mayor para los elementos con número atómico par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No hace falta que expliques las observaciones. Pero aquí puedes decirles que averiguaremos las razones de esta </a:t>
            </a:r>
            <a:r>
              <a:rPr lang="en-GB" dirty="0" err="1"/>
              <a:t>distribución de frecuencias químicas </a:t>
            </a:r>
            <a:r>
              <a:rPr lang="en-GB" dirty="0"/>
              <a:t>durante la clase magistral</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12</a:t>
            </a:fld>
            <a:endParaRPr lang="de-DE"/>
          </a:p>
        </p:txBody>
      </p:sp>
    </p:spTree>
    <p:extLst>
      <p:ext uri="{BB962C8B-B14F-4D97-AF65-F5344CB8AC3E}">
        <p14:creationId xmlns:p14="http://schemas.microsoft.com/office/powerpoint/2010/main" val="3529353176"/>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14</a:t>
            </a:fld>
            <a:endParaRPr lang="de-DE"/>
          </a:p>
        </p:txBody>
      </p:sp>
    </p:spTree>
    <p:extLst>
      <p:ext uri="{BB962C8B-B14F-4D97-AF65-F5344CB8AC3E}">
        <p14:creationId xmlns:p14="http://schemas.microsoft.com/office/powerpoint/2010/main" val="48930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_TUD">
    <p:spTree>
      <p:nvGrpSpPr>
        <p:cNvPr id="1" name=""/>
        <p:cNvGrpSpPr/>
        <p:nvPr/>
      </p:nvGrpSpPr>
      <p:grpSpPr>
        <a:xfrm>
          <a:off x="0" y="0"/>
          <a:ext cx="0" cy="0"/>
          <a:chOff x="0" y="0"/>
          <a:chExt cx="0" cy="0"/>
        </a:xfrm>
      </p:grpSpPr>
      <p:sp>
        <p:nvSpPr>
          <p:cNvPr id="13" name="Rechteck 12"/>
          <p:cNvSpPr/>
          <p:nvPr/>
        </p:nvSpPr>
        <p:spPr>
          <a:xfrm>
            <a:off x="0" y="0"/>
            <a:ext cx="12192000" cy="1173192"/>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1" name="Grafik 10"/>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966578" y="349731"/>
            <a:ext cx="1764739" cy="513188"/>
          </a:xfrm>
          <a:prstGeom prst="rect">
            <a:avLst/>
          </a:prstGeom>
        </p:spPr>
      </p:pic>
      <p:sp>
        <p:nvSpPr>
          <p:cNvPr id="16" name="Textfeld 19"/>
          <p:cNvSpPr txBox="1">
            <a:spLocks noChangeArrowheads="1"/>
          </p:cNvSpPr>
          <p:nvPr userDrawn="1"/>
        </p:nvSpPr>
        <p:spPr bwMode="auto">
          <a:xfrm>
            <a:off x="863606" y="5245714"/>
            <a:ext cx="6516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verantwortlicher Hochschullehrer:</a:t>
            </a:r>
          </a:p>
          <a:p>
            <a:pPr eaLnBrk="1" hangingPunct="1">
              <a:defRPr/>
            </a:pPr>
            <a:r>
              <a:rPr lang="de-DE" altLang="en-US" sz="1600" dirty="0">
                <a:solidFill>
                  <a:schemeClr val="bg1">
                    <a:alpha val="80000"/>
                  </a:schemeClr>
                </a:solidFill>
                <a:latin typeface="+mj-lt"/>
              </a:rPr>
              <a:t>Betreuer:</a:t>
            </a:r>
          </a:p>
        </p:txBody>
      </p:sp>
      <p:sp>
        <p:nvSpPr>
          <p:cNvPr id="17" name="Textfeld 20"/>
          <p:cNvSpPr txBox="1">
            <a:spLocks noChangeArrowheads="1"/>
          </p:cNvSpPr>
          <p:nvPr userDrawn="1"/>
        </p:nvSpPr>
        <p:spPr bwMode="auto">
          <a:xfrm>
            <a:off x="863599" y="4730194"/>
            <a:ext cx="6516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Vorname Name // Ort, Datum</a:t>
            </a:r>
          </a:p>
        </p:txBody>
      </p:sp>
      <p:pic>
        <p:nvPicPr>
          <p:cNvPr id="5" name="Grafik 4">
            <a:extLst>
              <a:ext uri="{FF2B5EF4-FFF2-40B4-BE49-F238E27FC236}">
                <a16:creationId xmlns:a16="http://schemas.microsoft.com/office/drawing/2014/main" id="{C22ECD46-9E4C-4E26-9533-B81FB4115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129154" y="95407"/>
            <a:ext cx="1143897" cy="982378"/>
          </a:xfrm>
          <a:prstGeom prst="rect">
            <a:avLst/>
          </a:prstGeom>
        </p:spPr>
      </p:pic>
      <p:sp>
        <p:nvSpPr>
          <p:cNvPr id="15" name="Rechteck 14">
            <a:extLst>
              <a:ext uri="{FF2B5EF4-FFF2-40B4-BE49-F238E27FC236}">
                <a16:creationId xmlns:a16="http://schemas.microsoft.com/office/drawing/2014/main" id="{103E58D2-3308-42BD-B326-0516E609C052}"/>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33091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88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315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847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741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C1C37-2AB7-ACCA-F2F6-B8D75EE1B04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7CA3932-A69B-E537-348E-547060FB1A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0C5098D-8B09-D592-3062-34CF21AC6D76}"/>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206983F1-DC5E-8A9D-52E4-850713A31C6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B2E3B2A-607B-199A-135D-6A91C1EFF7A6}"/>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1713493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CF740D-0190-B1CB-B26B-1BC23F78706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349A4ED-FF31-7B66-29A5-F56E35F5B78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A243938-EB94-D7D1-31FA-7BE5CE36C822}"/>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384F4848-FCA7-9699-341C-021EDB3F27B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A86B342-121D-D7D0-A446-4085B4C4CB4F}"/>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3105979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4F2FC4-6417-BF2D-7711-5E6A7CA67A3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2B09EC6-91EA-E3E3-E12E-9D0F5CF43D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A1A05F1-E61A-8EDF-570F-3C833EB617EB}"/>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A03AAEB0-03E2-036F-2EC2-F8E84D92EE3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43D44A9-BFE6-B9A5-4129-7FD3E4054F5F}"/>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3047092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9EE1F7-3D8A-85E5-9693-A395B8ADD64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C50EF39-4FE9-AB6B-E4E0-B93FAE34D10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F27B0FB-ACA3-F0FE-B719-39DDF4031EA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9993083-1B97-1A6E-3EE7-E1A61B5E9C19}"/>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6" name="Fußzeilenplatzhalter 5">
            <a:extLst>
              <a:ext uri="{FF2B5EF4-FFF2-40B4-BE49-F238E27FC236}">
                <a16:creationId xmlns:a16="http://schemas.microsoft.com/office/drawing/2014/main" id="{A15F0F8B-14BA-65F3-092E-04E75A4F5EE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50C1C0F-E60A-AD45-B94B-A548B89D064A}"/>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086901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849E39-EE76-D539-F9EE-4CFCC45A549F}"/>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1ABAEB9-7807-DA8D-3FC8-E1190689D3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EE2D64FF-98D2-9134-BD11-0BF8ECF88E5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BD6F511-9673-669E-B8A4-033455BDF1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5BF812E-F369-B82D-E7A7-D476D37BF27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1F7615A-622F-3FEE-90AE-429557BBFD50}"/>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8" name="Fußzeilenplatzhalter 7">
            <a:extLst>
              <a:ext uri="{FF2B5EF4-FFF2-40B4-BE49-F238E27FC236}">
                <a16:creationId xmlns:a16="http://schemas.microsoft.com/office/drawing/2014/main" id="{A8339932-C4EC-A414-CA03-CE8FD1C3D53E}"/>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48254BD1-45D8-A2D1-6D16-A4D799A76CC0}"/>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471000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441005-8697-1C04-90E8-07DE7948D9E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3ADB9D2-31E7-95FC-C76A-13B6AE08F87E}"/>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4" name="Fußzeilenplatzhalter 3">
            <a:extLst>
              <a:ext uri="{FF2B5EF4-FFF2-40B4-BE49-F238E27FC236}">
                <a16:creationId xmlns:a16="http://schemas.microsoft.com/office/drawing/2014/main" id="{A3E45CAB-B199-4991-E517-60CAAABA561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5F94157-48E4-88F0-A5F9-83A536BC2AD2}"/>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322119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874718" y="346075"/>
            <a:ext cx="10580687" cy="684000"/>
          </a:xfrm>
          <a:prstGeom prst="rect">
            <a:avLst/>
          </a:prstGeom>
        </p:spPr>
        <p:txBody>
          <a:bodyPr anchor="ctr"/>
          <a:lstStyle>
            <a:lvl1pPr>
              <a:defRPr sz="2800" cap="small" baseline="0">
                <a:solidFill>
                  <a:schemeClr val="bg1"/>
                </a:solidFill>
              </a:defRPr>
            </a:lvl1pPr>
          </a:lstStyle>
          <a:p>
            <a:r>
              <a:rPr lang="de-DE" dirty="0"/>
              <a:t>Titelmasterformat durch Klicken bearbeiten</a:t>
            </a:r>
          </a:p>
        </p:txBody>
      </p:sp>
      <p:sp>
        <p:nvSpPr>
          <p:cNvPr id="6" name="Inhaltsplatzhalter 5"/>
          <p:cNvSpPr>
            <a:spLocks noGrp="1"/>
          </p:cNvSpPr>
          <p:nvPr>
            <p:ph sz="quarter" idx="10"/>
          </p:nvPr>
        </p:nvSpPr>
        <p:spPr>
          <a:xfrm>
            <a:off x="874711" y="1484313"/>
            <a:ext cx="10580688" cy="4344987"/>
          </a:xfrm>
        </p:spPr>
        <p:txBody>
          <a:bodyPr/>
          <a:lstStyle>
            <a:lvl1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1pPr>
            <a:lvl2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2pPr>
            <a:lvl3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3pPr>
            <a:lvl4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4pPr>
            <a:lvl5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a:ln>
                  <a:noFill/>
                </a:ln>
                <a:solidFill>
                  <a:srgbClr val="1B1F22"/>
                </a:solidFill>
                <a:effectLst/>
                <a:uLnTx/>
                <a:uFillTx/>
                <a:latin typeface="Open Sans" panose="020B0606030504020204" pitchFamily="34" charset="0"/>
                <a:ea typeface="+mn-ea"/>
                <a:cs typeface="+mn-cs"/>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828119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280508B-E804-E103-2DB7-CC9DE4A18E6B}"/>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3" name="Fußzeilenplatzhalter 2">
            <a:extLst>
              <a:ext uri="{FF2B5EF4-FFF2-40B4-BE49-F238E27FC236}">
                <a16:creationId xmlns:a16="http://schemas.microsoft.com/office/drawing/2014/main" id="{B5E24FA0-10C6-E723-1D92-A3A386C4820F}"/>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0384E93-4681-F8D4-1FBF-4FB4C3109943}"/>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784605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29BFF7-6221-81D0-51FE-902ACA64719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B52CB7C6-0A63-CF9F-5D40-8C571CC2D4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22AB6F99-741D-5A41-0613-11701D927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7A90FCF-D540-388A-7D56-B6D753A40E2F}"/>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6" name="Fußzeilenplatzhalter 5">
            <a:extLst>
              <a:ext uri="{FF2B5EF4-FFF2-40B4-BE49-F238E27FC236}">
                <a16:creationId xmlns:a16="http://schemas.microsoft.com/office/drawing/2014/main" id="{32B38CEA-3956-15AE-BE66-1C973B0AF93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6DED004-4579-B49A-D20C-DB89777C3C17}"/>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092759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4B239D-5A6B-D8FA-DA6A-EB1833C2216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AA7678C-38DF-A852-3A9D-D9C83F699C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7581D38B-1B78-3E3A-55EC-FAAD9BEC05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B7ABE35-F589-E4BC-554D-73E0CD244CFD}"/>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6" name="Fußzeilenplatzhalter 5">
            <a:extLst>
              <a:ext uri="{FF2B5EF4-FFF2-40B4-BE49-F238E27FC236}">
                <a16:creationId xmlns:a16="http://schemas.microsoft.com/office/drawing/2014/main" id="{761F74F5-6974-6196-CEBC-A5EDE3E5E7D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965EA72-846C-23B5-93D3-9C63E4580F83}"/>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053970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8C924C-5ACF-984D-130F-DE7D45B14BC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CE9324F-4CD6-4768-3291-28031B26881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BEAA6D3-1FAF-1308-E987-F29C52BAF7E5}"/>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70876AF4-9E90-EA27-FF12-BBB10C6061A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7C221D3-FEB6-8F4F-FA6E-9F7ED7D31E91}"/>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122722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ADABF81-8929-0554-0D33-BDB48749933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E6EA7BA-41BE-60FE-159A-A9F90E5DBA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4457409-2535-571C-44BF-68686065FF3D}"/>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92099219-4ACD-DFC6-1FD1-5173DF77A09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137AADC-802C-2DFF-4A8A-CAF19936B9EE}"/>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3873763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365754" y="1484313"/>
            <a:ext cx="6089649" cy="43449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Bildplatzhalter 7"/>
          <p:cNvSpPr>
            <a:spLocks noGrp="1"/>
          </p:cNvSpPr>
          <p:nvPr>
            <p:ph type="pic" sz="quarter" idx="13"/>
          </p:nvPr>
        </p:nvSpPr>
        <p:spPr>
          <a:xfrm>
            <a:off x="874713" y="1484313"/>
            <a:ext cx="4300539" cy="1332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874717" y="2943181"/>
            <a:ext cx="4300537" cy="1332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874716" y="4402058"/>
            <a:ext cx="4300537" cy="1427249"/>
          </a:xfrm>
        </p:spPr>
        <p:txBody>
          <a:bodyPr/>
          <a:lstStyle/>
          <a:p>
            <a:r>
              <a:rPr lang="de-DE"/>
              <a:t>Bild durch Klicken auf Symbol hinzufügen</a:t>
            </a:r>
            <a:endParaRPr lang="de-DE" dirty="0"/>
          </a:p>
        </p:txBody>
      </p:sp>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29113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9" name="Bildplatzhalter 7"/>
          <p:cNvSpPr>
            <a:spLocks noGrp="1"/>
          </p:cNvSpPr>
          <p:nvPr>
            <p:ph type="pic" sz="quarter" idx="13"/>
          </p:nvPr>
        </p:nvSpPr>
        <p:spPr>
          <a:xfrm>
            <a:off x="6267454" y="1484314"/>
            <a:ext cx="5187951" cy="4344985"/>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170242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1"/>
          </p:nvPr>
        </p:nvSpPr>
        <p:spPr>
          <a:xfrm>
            <a:off x="6267454" y="1484315"/>
            <a:ext cx="51879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3661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83"/>
            <a:ext cx="10580687" cy="684213"/>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2" y="1484314"/>
            <a:ext cx="3399576"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7"/>
          <p:cNvSpPr>
            <a:spLocks noGrp="1"/>
          </p:cNvSpPr>
          <p:nvPr>
            <p:ph type="body" sz="quarter" idx="11"/>
          </p:nvPr>
        </p:nvSpPr>
        <p:spPr>
          <a:xfrm>
            <a:off x="8070854" y="1484315"/>
            <a:ext cx="33845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extplatzhalter 5"/>
          <p:cNvSpPr>
            <a:spLocks noGrp="1"/>
          </p:cNvSpPr>
          <p:nvPr>
            <p:ph type="body" sz="quarter" idx="12"/>
          </p:nvPr>
        </p:nvSpPr>
        <p:spPr>
          <a:xfrm>
            <a:off x="4457703" y="1484315"/>
            <a:ext cx="3416300"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543359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05984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
        <p:nvSpPr>
          <p:cNvPr id="7" name="Bildplatzhalter 6"/>
          <p:cNvSpPr>
            <a:spLocks noGrp="1"/>
          </p:cNvSpPr>
          <p:nvPr>
            <p:ph type="pic" sz="quarter" idx="10"/>
          </p:nvPr>
        </p:nvSpPr>
        <p:spPr>
          <a:xfrm>
            <a:off x="0" y="1030288"/>
            <a:ext cx="12192000" cy="5099050"/>
          </a:xfrm>
        </p:spPr>
        <p:txBody>
          <a:bodyPr/>
          <a:lstStyle/>
          <a:p>
            <a:r>
              <a:rPr lang="de-DE"/>
              <a:t>Bild durch Klicken auf Symbol hinzufügen</a:t>
            </a:r>
          </a:p>
        </p:txBody>
      </p:sp>
    </p:spTree>
    <p:extLst>
      <p:ext uri="{BB962C8B-B14F-4D97-AF65-F5344CB8AC3E}">
        <p14:creationId xmlns:p14="http://schemas.microsoft.com/office/powerpoint/2010/main" val="325895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14"/>
            <a:ext cx="12192000" cy="6129331"/>
          </a:xfrm>
        </p:spPr>
        <p:txBody>
          <a:bodyPr/>
          <a:lstStyle/>
          <a:p>
            <a:r>
              <a:rPr lang="de-DE"/>
              <a:t>Bild durch Klicken auf Symbol hinzufügen</a:t>
            </a:r>
          </a:p>
        </p:txBody>
      </p:sp>
    </p:spTree>
    <p:extLst>
      <p:ext uri="{BB962C8B-B14F-4D97-AF65-F5344CB8AC3E}">
        <p14:creationId xmlns:p14="http://schemas.microsoft.com/office/powerpoint/2010/main" val="2679611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017C7DD3-1FC9-424C-9F05-8307036781F0}"/>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Textplatzhalter 2"/>
          <p:cNvSpPr>
            <a:spLocks noGrp="1"/>
          </p:cNvSpPr>
          <p:nvPr>
            <p:ph type="body" idx="1"/>
          </p:nvPr>
        </p:nvSpPr>
        <p:spPr>
          <a:xfrm>
            <a:off x="874718" y="1481138"/>
            <a:ext cx="10580687" cy="4360861"/>
          </a:xfrm>
          <a:prstGeom prst="rect">
            <a:avLst/>
          </a:prstGeom>
          <a:ln>
            <a:noFill/>
          </a:ln>
        </p:spPr>
        <p:txBody>
          <a:bodyPr vert="horz" lIns="0" tIns="0" rIns="0" bIns="0" rtlCol="0">
            <a:noAutofit/>
          </a:bodyPr>
          <a:lstStyle/>
          <a:p>
            <a:pPr marL="0" marR="0" lvl="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Primer nivel de texto (16pt)</a:t>
            </a:r>
          </a:p>
          <a:p>
            <a:pPr marL="395981" marR="0" lvl="1"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Segundo nivel de texto para las enumeraciones</a:t>
            </a:r>
          </a:p>
          <a:p>
            <a:pPr marL="467976" marR="0" lvl="2"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Tercera capa de texto con mucho texto (14pt)</a:t>
            </a:r>
          </a:p>
          <a:p>
            <a:pPr marL="575972" marR="0" lvl="3"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Cuarto nivel de texto para enumeraciones con mucho texto</a:t>
            </a:r>
          </a:p>
          <a:p>
            <a:pPr marL="647968" marR="0" lvl="4"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Quinto nivel</a:t>
            </a:r>
          </a:p>
          <a:p>
            <a:pPr lvl="6"/>
            <a:r>
              <a:rPr lang="de-DE" dirty="0"/>
              <a:t>n siguiente sección de presentación</a:t>
            </a:r>
          </a:p>
        </p:txBody>
      </p:sp>
      <p:sp>
        <p:nvSpPr>
          <p:cNvPr id="4" name="Textfeld 3"/>
          <p:cNvSpPr txBox="1"/>
          <p:nvPr userDrawn="1"/>
        </p:nvSpPr>
        <p:spPr>
          <a:xfrm>
            <a:off x="4440203" y="6354920"/>
            <a:ext cx="3311594" cy="276999"/>
          </a:xfrm>
          <a:prstGeom prst="rect">
            <a:avLst/>
          </a:prstGeom>
          <a:noFill/>
        </p:spPr>
        <p:txBody>
          <a:bodyPr wrap="square" lIns="0" tIns="0" rIns="0" bIns="0" rtlCol="0" anchor="b">
            <a:spAutoFit/>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en-US" sz="900" b="1" noProof="0" dirty="0">
                <a:solidFill>
                  <a:schemeClr val="bg1"/>
                </a:solidFill>
                <a:latin typeface="+mj-lt"/>
              </a:rPr>
              <a:t>Astrofísica nuclear</a:t>
            </a:r>
            <a:br>
              <a:rPr lang="en-US" sz="900" noProof="0" dirty="0">
                <a:solidFill>
                  <a:schemeClr val="bg1"/>
                </a:solidFill>
                <a:latin typeface="+mj-lt"/>
              </a:rPr>
            </a:br>
            <a:r>
              <a:rPr lang="en-US" sz="900" noProof="0" dirty="0">
                <a:solidFill>
                  <a:schemeClr val="bg1"/>
                </a:solidFill>
                <a:latin typeface="+mj-lt"/>
              </a:rPr>
              <a:t>Un viaje a través de los elementos</a:t>
            </a:r>
            <a:endParaRPr lang="en-US" sz="900" noProof="0" dirty="0">
              <a:solidFill>
                <a:schemeClr val="bg1"/>
              </a:solidFill>
              <a:latin typeface="+mj-lt"/>
              <a:ea typeface="Open Sans" panose="020B0606030504020204" pitchFamily="34" charset="0"/>
              <a:cs typeface="Open Sans" panose="020B0606030504020204" pitchFamily="34" charset="0"/>
            </a:endParaRPr>
          </a:p>
        </p:txBody>
      </p:sp>
      <p:cxnSp>
        <p:nvCxnSpPr>
          <p:cNvPr id="8" name="Gerade Verbindung 14"/>
          <p:cNvCxnSpPr/>
          <p:nvPr/>
        </p:nvCxnSpPr>
        <p:spPr>
          <a:xfrm>
            <a:off x="0" y="6123216"/>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Diapositiva</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 'Nr.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fik 9"/>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tretch>
            <a:fillRect/>
          </a:stretch>
        </p:blipFill>
        <p:spPr>
          <a:xfrm>
            <a:off x="884569" y="6328390"/>
            <a:ext cx="1115691" cy="324444"/>
          </a:xfrm>
          <a:prstGeom prst="rect">
            <a:avLst/>
          </a:prstGeom>
        </p:spPr>
      </p:pic>
      <p:sp>
        <p:nvSpPr>
          <p:cNvPr id="14" name="Titelplatzhalter 1"/>
          <p:cNvSpPr>
            <a:spLocks noGrp="1"/>
          </p:cNvSpPr>
          <p:nvPr>
            <p:ph type="title"/>
          </p:nvPr>
        </p:nvSpPr>
        <p:spPr>
          <a:xfrm>
            <a:off x="874718" y="346083"/>
            <a:ext cx="10580687" cy="684213"/>
          </a:xfrm>
          <a:prstGeom prst="rect">
            <a:avLst/>
          </a:prstGeom>
          <a:ln>
            <a:noFill/>
          </a:ln>
        </p:spPr>
        <p:txBody>
          <a:bodyPr vert="horz" lIns="0" tIns="0" rIns="0" bIns="0" rtlCol="0" anchor="t" anchorCtr="0">
            <a:noAutofit/>
          </a:bodyPr>
          <a:lstStyle/>
          <a:p>
            <a:r>
              <a:rPr lang="de-DE" dirty="0"/>
              <a:t>Este es un titular</a:t>
            </a:r>
            <a:br>
              <a:rPr lang="de-DE" dirty="0"/>
            </a:br>
            <a:r>
              <a:rPr lang="de-DE" dirty="0"/>
              <a:t>en dos líneas</a:t>
            </a:r>
          </a:p>
        </p:txBody>
      </p:sp>
      <p:sp>
        <p:nvSpPr>
          <p:cNvPr id="9" name="Rechteck 8">
            <a:extLst>
              <a:ext uri="{FF2B5EF4-FFF2-40B4-BE49-F238E27FC236}">
                <a16:creationId xmlns:a16="http://schemas.microsoft.com/office/drawing/2014/main" id="{E0349220-E48B-4D7A-B565-9780F08B2642}"/>
              </a:ext>
            </a:extLst>
          </p:cNvPr>
          <p:cNvSpPr/>
          <p:nvPr userDrawn="1"/>
        </p:nvSpPr>
        <p:spPr>
          <a:xfrm>
            <a:off x="0" y="0"/>
            <a:ext cx="12192000" cy="948906"/>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3" name="Grafik 12">
            <a:extLst>
              <a:ext uri="{FF2B5EF4-FFF2-40B4-BE49-F238E27FC236}">
                <a16:creationId xmlns:a16="http://schemas.microsoft.com/office/drawing/2014/main" id="{7D5090B8-5C33-422A-99A4-D85FAD94D361}"/>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0840430" y="6303363"/>
            <a:ext cx="614975" cy="528140"/>
          </a:xfrm>
          <a:prstGeom prst="rect">
            <a:avLst/>
          </a:prstGeom>
        </p:spPr>
      </p:pic>
      <p:pic>
        <p:nvPicPr>
          <p:cNvPr id="2050" name="Picture 2">
            <a:extLst>
              <a:ext uri="{FF2B5EF4-FFF2-40B4-BE49-F238E27FC236}">
                <a16:creationId xmlns:a16="http://schemas.microsoft.com/office/drawing/2014/main" id="{65C51D0C-412B-DEB1-D0BD-9C30682B4D08}"/>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305050" y="6219091"/>
            <a:ext cx="1681930" cy="528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1EB3A395-6E86-C910-A199-DD1535B4B1C2}"/>
              </a:ext>
            </a:extLst>
          </p:cNvPr>
          <p:cNvSpPr txBox="1"/>
          <p:nvPr userDrawn="1"/>
        </p:nvSpPr>
        <p:spPr>
          <a:xfrm>
            <a:off x="8488392" y="6431864"/>
            <a:ext cx="1193203"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fld id="{D7899AE4-6304-4584-A86D-33B80B14D05E}" type="datetime3">
              <a:rPr lang="en-US"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28 de mayo de 2024</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9890264"/>
      </p:ext>
    </p:extLst>
  </p:cSld>
  <p:clrMap bg1="lt1" tx1="dk1" bg2="lt2" tx2="dk2" accent1="accent1" accent2="accent2" accent3="accent3" accent4="accent4" accent5="accent5" accent6="accent6" hlink="hlink" folHlink="folHlink"/>
  <p:sldLayoutIdLst>
    <p:sldLayoutId id="2147483892" r:id="rId1"/>
    <p:sldLayoutId id="2147483894" r:id="rId2"/>
    <p:sldLayoutId id="2147483896" r:id="rId3"/>
    <p:sldLayoutId id="2147483897" r:id="rId4"/>
    <p:sldLayoutId id="2147483898" r:id="rId5"/>
    <p:sldLayoutId id="2147483899" r:id="rId6"/>
    <p:sldLayoutId id="2147483901" r:id="rId7"/>
    <p:sldLayoutId id="2147483902" r:id="rId8"/>
    <p:sldLayoutId id="2147483903" r:id="rId9"/>
    <p:sldLayoutId id="2147483916" r:id="rId10"/>
    <p:sldLayoutId id="2147483920" r:id="rId1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2.xml><?xml version="1.0" encoding="utf-8"?>
<p:sldMaster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Diapositiva</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 'Nr.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hteck 8">
            <a:extLst>
              <a:ext uri="{FF2B5EF4-FFF2-40B4-BE49-F238E27FC236}">
                <a16:creationId xmlns:a16="http://schemas.microsoft.com/office/drawing/2014/main" id="{E0349220-E48B-4D7A-B565-9780F08B2642}"/>
              </a:ext>
            </a:extLst>
          </p:cNvPr>
          <p:cNvSpPr/>
          <p:nvPr userDrawn="1"/>
        </p:nvSpPr>
        <p:spPr>
          <a:xfrm>
            <a:off x="-1" y="0"/>
            <a:ext cx="12192001" cy="6858000"/>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3121651118"/>
      </p:ext>
    </p:extLst>
  </p:cSld>
  <p:clrMap bg1="lt1" tx1="dk1" bg2="lt2" tx2="dk2" accent1="accent1" accent2="accent2" accent3="accent3" accent4="accent4" accent5="accent5" accent6="accent6" hlink="hlink" folHlink="folHlink"/>
  <p:sldLayoutIdLst>
    <p:sldLayoutId id="2147483919" r:id="rId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3.xml><?xml version="1.0" encoding="utf-8"?>
<p:sldMaster xmlns:p14="http://schemas.microsoft.com/office/powerpoint/2010/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26263"/>
      </p:ext>
    </p:extLst>
  </p:cSld>
  <p:clrMap bg1="lt1" tx1="dk1" bg2="lt2" tx2="dk2" accent1="accent1" accent2="accent2" accent3="accent3" accent4="accent4" accent5="accent5" accent6="accent6" hlink="hlink" folHlink="folHlink"/>
  <p:sldLayoutIdLst>
    <p:sldLayoutId id="21474839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3E16631-44C1-C16B-2132-473ADBC90C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Editar formato de título maestro</a:t>
            </a:r>
          </a:p>
        </p:txBody>
      </p:sp>
      <p:sp>
        <p:nvSpPr>
          <p:cNvPr id="3" name="Textplatzhalter 2">
            <a:extLst>
              <a:ext uri="{FF2B5EF4-FFF2-40B4-BE49-F238E27FC236}">
                <a16:creationId xmlns:a16="http://schemas.microsoft.com/office/drawing/2014/main" id="{95A73D7A-7DC6-7676-46D9-72A587DF6C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Editar formato de texto maestro</a:t>
            </a:r>
          </a:p>
          <a:p>
            <a:pPr lvl="1"/>
            <a:r>
              <a:rPr lang="de-DE"/>
              <a:t>Segundo nivel</a:t>
            </a:r>
          </a:p>
          <a:p>
            <a:pPr lvl="2"/>
            <a:r>
              <a:rPr lang="de-DE"/>
              <a:t>Tercer nivel</a:t>
            </a:r>
          </a:p>
          <a:p>
            <a:pPr lvl="3"/>
            <a:r>
              <a:rPr lang="de-DE"/>
              <a:t>Cuarto nivel</a:t>
            </a:r>
          </a:p>
          <a:p>
            <a:pPr lvl="4"/>
            <a:r>
              <a:rPr lang="de-DE"/>
              <a:t>Quinto nivel</a:t>
            </a:r>
          </a:p>
        </p:txBody>
      </p:sp>
      <p:sp>
        <p:nvSpPr>
          <p:cNvPr id="4" name="Datumsplatzhalter 3">
            <a:extLst>
              <a:ext uri="{FF2B5EF4-FFF2-40B4-BE49-F238E27FC236}">
                <a16:creationId xmlns:a16="http://schemas.microsoft.com/office/drawing/2014/main" id="{8F077A98-CE69-9E07-EE46-95DCBB7C9D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6A9D338B-DBBF-3B86-B260-CEDFE78714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D14DB8A8-C3B2-2BEA-69ED-76809B9969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0E2586-A92E-476A-82A1-DC15F9F3F1E0}" type="slidenum">
              <a:rPr lang="de-DE" smtClean="0"/>
              <a:t>Nr.</a:t>
            </a:fld>
            <a:endParaRPr lang="de-DE"/>
          </a:p>
        </p:txBody>
      </p:sp>
    </p:spTree>
    <p:extLst>
      <p:ext uri="{BB962C8B-B14F-4D97-AF65-F5344CB8AC3E}">
        <p14:creationId xmlns:p14="http://schemas.microsoft.com/office/powerpoint/2010/main" val="1754961690"/>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mc.chetec-infra.e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28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18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esahubble.org/images/heic2007a/"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esahubble.org/images/opo1335a/"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hyperlink" Target="https://esahubble.org/images/potw2107a/"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esahubble.org/images/heic0910h/"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53.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image" Target="../media/image470.png"/><Relationship Id="rId7" Type="http://schemas.openxmlformats.org/officeDocument/2006/relationships/image" Target="../media/image51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00.png"/><Relationship Id="rId5" Type="http://schemas.openxmlformats.org/officeDocument/2006/relationships/image" Target="../media/image490.png"/><Relationship Id="rId4" Type="http://schemas.openxmlformats.org/officeDocument/2006/relationships/image" Target="../media/image480.pn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37at8bzfixw&amp;list=PLy6RW7KnCL_e2aiOvCsDPcn7R08HHbBJZ&amp;index=3"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esahubble.org/images/heic1102a/"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0.png"/></Relationships>
</file>

<file path=ppt/slides/_rels/slide66.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6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6.svg"/></Relationships>
</file>

<file path=ppt/slides/_rels/slide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8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0" y="1827092"/>
            <a:ext cx="12192000"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4400" b="1" cap="small" dirty="0">
                <a:solidFill>
                  <a:schemeClr val="tx1"/>
                </a:solidFill>
                <a:latin typeface="+mj-lt"/>
              </a:rPr>
              <a:t>Astrofísica nuclear</a:t>
            </a:r>
            <a:br>
              <a:rPr lang="en-US" sz="4400" b="1" cap="small" dirty="0">
                <a:solidFill>
                  <a:schemeClr val="tx1"/>
                </a:solidFill>
                <a:latin typeface="+mj-lt"/>
              </a:rPr>
            </a:br>
            <a:r>
              <a:rPr lang="en-US" sz="3200" cap="small" dirty="0" err="1">
                <a:solidFill>
                  <a:schemeClr val="tx1"/>
                </a:solidFill>
                <a:latin typeface="+mj-lt"/>
              </a:rPr>
              <a:t>Huellas dactilares </a:t>
            </a:r>
            <a:r>
              <a:rPr lang="en-US" sz="3200" cap="small" dirty="0">
                <a:solidFill>
                  <a:schemeClr val="tx1"/>
                </a:solidFill>
                <a:latin typeface="+mj-lt"/>
              </a:rPr>
              <a:t>de las estrellas</a:t>
            </a:r>
            <a:br>
              <a:rPr lang="en-US" sz="2400" b="1" cap="small" dirty="0">
                <a:solidFill>
                  <a:schemeClr val="tx1"/>
                </a:solidFill>
                <a:latin typeface="+mj-lt"/>
              </a:rPr>
            </a:br>
            <a:br>
              <a:rPr lang="en-US" sz="2400" b="1" cap="small" dirty="0">
                <a:solidFill>
                  <a:schemeClr val="tx1"/>
                </a:solidFill>
                <a:latin typeface="+mj-lt"/>
              </a:rPr>
            </a:br>
            <a:br>
              <a:rPr lang="en-US" sz="2400" b="1" cap="small" dirty="0">
                <a:solidFill>
                  <a:schemeClr val="tx1"/>
                </a:solidFill>
                <a:latin typeface="+mj-lt"/>
              </a:rPr>
            </a:br>
            <a:endParaRPr lang="en-US" i="1" dirty="0">
              <a:solidFill>
                <a:schemeClr val="tx1"/>
              </a:solidFill>
              <a:latin typeface="+mj-lt"/>
            </a:endParaRPr>
          </a:p>
        </p:txBody>
      </p:sp>
      <p:pic>
        <p:nvPicPr>
          <p:cNvPr id="3074" name="Picture 2">
            <a:extLst>
              <a:ext uri="{FF2B5EF4-FFF2-40B4-BE49-F238E27FC236}">
                <a16:creationId xmlns:a16="http://schemas.microsoft.com/office/drawing/2014/main" id="{6CFC8645-8ADB-C23E-69FE-DC91832406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9144" y="47461"/>
            <a:ext cx="3033712" cy="95295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107CB7E-5A86-48BB-052E-1925C67B76B6}"/>
              </a:ext>
            </a:extLst>
          </p:cNvPr>
          <p:cNvSpPr txBox="1"/>
          <p:nvPr/>
        </p:nvSpPr>
        <p:spPr>
          <a:xfrm>
            <a:off x="619125" y="5756732"/>
            <a:ext cx="10953750" cy="261610"/>
          </a:xfrm>
          <a:prstGeom prst="rect">
            <a:avLst/>
          </a:prstGeom>
          <a:noFill/>
        </p:spPr>
        <p:txBody>
          <a:bodyPr wrap="square">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B1F22"/>
                </a:solidFill>
                <a:effectLst/>
                <a:uLnTx/>
                <a:uFillTx/>
                <a:latin typeface="Open Sans"/>
                <a:ea typeface="+mn-ea"/>
                <a:cs typeface="+mn-cs"/>
              </a:rPr>
              <a:t>Este proyecto ha recibido financiación del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programa de </a:t>
            </a:r>
            <a:r>
              <a:rPr kumimoji="0" lang="en-US" sz="1100" b="0" i="1" u="none" strike="noStrike" kern="1200" cap="none" spc="0" normalizeH="0" baseline="0" noProof="0" dirty="0">
                <a:ln>
                  <a:noFill/>
                </a:ln>
                <a:solidFill>
                  <a:srgbClr val="1B1F22"/>
                </a:solidFill>
                <a:effectLst/>
                <a:uLnTx/>
                <a:uFillTx/>
                <a:latin typeface="Open Sans"/>
                <a:ea typeface="+mn-ea"/>
                <a:cs typeface="+mn-cs"/>
              </a:rPr>
              <a:t>investigación e innovación Horizonte 2020 de la Unión Europea </a:t>
            </a:r>
            <a:r>
              <a:rPr kumimoji="0" lang="en-US" sz="1100" b="0" i="1" u="none" strike="noStrike" kern="1200" cap="none" spc="0" normalizeH="0" baseline="0" noProof="0" dirty="0">
                <a:ln>
                  <a:noFill/>
                </a:ln>
                <a:solidFill>
                  <a:srgbClr val="1B1F22"/>
                </a:solidFill>
                <a:effectLst/>
                <a:uLnTx/>
                <a:uFillTx/>
                <a:latin typeface="Open Sans"/>
                <a:ea typeface="+mn-ea"/>
                <a:cs typeface="+mn-cs"/>
              </a:rPr>
              <a:t>en virtud del acuerdo de subvención nº 101008324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ChETEC-INFRA</a:t>
            </a:r>
            <a:r>
              <a:rPr kumimoji="0" lang="en-US" sz="1100" b="0" i="1" u="none" strike="noStrike" kern="1200" cap="none" spc="0" normalizeH="0" baseline="0" noProof="0" dirty="0">
                <a:ln>
                  <a:noFill/>
                </a:ln>
                <a:solidFill>
                  <a:srgbClr val="1B1F22"/>
                </a:solidFill>
                <a:effectLst/>
                <a:uLnTx/>
                <a:uFillTx/>
                <a:latin typeface="Open Sans"/>
                <a:ea typeface="+mn-ea"/>
                <a:cs typeface="+mn-cs"/>
              </a:rPr>
              <a:t>).</a:t>
            </a:r>
            <a:endParaRPr kumimoji="0" lang="de-DE" sz="1100" b="0" i="1" u="none" strike="noStrike" kern="1200" cap="none" spc="0" normalizeH="0" baseline="0" noProof="0" dirty="0">
              <a:ln>
                <a:noFill/>
              </a:ln>
              <a:solidFill>
                <a:srgbClr val="1B1F22"/>
              </a:solidFill>
              <a:effectLst/>
              <a:uLnTx/>
              <a:uFillTx/>
              <a:latin typeface="Open Sans"/>
              <a:ea typeface="+mn-ea"/>
              <a:cs typeface="+mn-cs"/>
            </a:endParaRPr>
          </a:p>
        </p:txBody>
      </p:sp>
      <p:sp>
        <p:nvSpPr>
          <p:cNvPr id="11" name="Textfeld 10">
            <a:extLst>
              <a:ext uri="{FF2B5EF4-FFF2-40B4-BE49-F238E27FC236}">
                <a16:creationId xmlns:a16="http://schemas.microsoft.com/office/drawing/2014/main" id="{B119373C-0FBD-1076-F871-08F42AFEDE99}"/>
              </a:ext>
            </a:extLst>
          </p:cNvPr>
          <p:cNvSpPr txBox="1"/>
          <p:nvPr/>
        </p:nvSpPr>
        <p:spPr>
          <a:xfrm>
            <a:off x="3047114" y="5145580"/>
            <a:ext cx="6097772" cy="400110"/>
          </a:xfrm>
          <a:prstGeom prst="rect">
            <a:avLst/>
          </a:prstGeom>
          <a:noFill/>
        </p:spPr>
        <p:txBody>
          <a:bodyPr wrap="square">
            <a:spAutoFit/>
          </a:bodyPr>
          <a:lstStyle/>
          <a:p>
            <a:pPr algn="ctr"/>
            <a:r>
              <a:rPr kumimoji="0" lang="en-US" sz="2000" b="0" i="0" u="none" strike="noStrike" kern="1200" cap="none" spc="0" normalizeH="0" baseline="0" noProof="0" dirty="0">
                <a:ln>
                  <a:noFill/>
                </a:ln>
                <a:solidFill>
                  <a:srgbClr val="00305E"/>
                </a:solidFill>
                <a:effectLst/>
                <a:uLnTx/>
                <a:uFillTx/>
                <a:latin typeface="Open Sans"/>
                <a:ea typeface="+mn-ea"/>
                <a:cs typeface="+mn-cs"/>
                <a:hlinkClick r:id="rId4"/>
              </a:rPr>
              <a:t>http://mc.chetec-infra.eu </a:t>
            </a:r>
            <a:endParaRPr lang="de-DE" sz="2000" dirty="0"/>
          </a:p>
        </p:txBody>
      </p:sp>
    </p:spTree>
    <p:extLst>
      <p:ext uri="{BB962C8B-B14F-4D97-AF65-F5344CB8AC3E}">
        <p14:creationId xmlns:p14="http://schemas.microsoft.com/office/powerpoint/2010/main" val="2390572373"/>
      </p:ext>
    </p:extLst>
  </p:cSld>
  <p:clrMapOvr>
    <a:masterClrMapping/>
  </p:clrMapOvr>
</p:sld>
</file>

<file path=ppt/slides/slide1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La tabla periódica de los elementos</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Tree>
    <p:extLst>
      <p:ext uri="{BB962C8B-B14F-4D97-AF65-F5344CB8AC3E}">
        <p14:creationId xmlns:p14="http://schemas.microsoft.com/office/powerpoint/2010/main" val="785402945"/>
      </p:ext>
    </p:extLst>
  </p:cSld>
  <p:clrMapOvr>
    <a:masterClrMapping/>
  </p:clrMapOvr>
</p:sld>
</file>

<file path=ppt/slides/slide1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Abundancia </a:t>
            </a:r>
            <a:r>
              <a:rPr lang="de-DE" sz="3600" noProof="0" dirty="0"/>
              <a:t>de elementos químicos </a:t>
            </a:r>
            <a:r>
              <a:rPr lang="de-DE" sz="2400" noProof="0" dirty="0"/>
              <a:t>(sistema solar)</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4" name="Grafik 13">
            <a:extLst>
              <a:ext uri="{FF2B5EF4-FFF2-40B4-BE49-F238E27FC236}">
                <a16:creationId xmlns:a16="http://schemas.microsoft.com/office/drawing/2014/main" id="{674B77D0-71F9-4A26-8EF0-E1364C0BBA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
        <p:nvSpPr>
          <p:cNvPr id="15" name="Textfeld 14">
            <a:extLst>
              <a:ext uri="{FF2B5EF4-FFF2-40B4-BE49-F238E27FC236}">
                <a16:creationId xmlns:a16="http://schemas.microsoft.com/office/drawing/2014/main" id="{594B2ECD-519E-4CC2-95A6-66DEBF9268D5}"/>
              </a:ext>
            </a:extLst>
          </p:cNvPr>
          <p:cNvSpPr txBox="1"/>
          <p:nvPr/>
        </p:nvSpPr>
        <p:spPr>
          <a:xfrm rot="16200000">
            <a:off x="-2177304" y="3362635"/>
            <a:ext cx="4744072" cy="307778"/>
          </a:xfrm>
          <a:prstGeom prst="rect">
            <a:avLst/>
          </a:prstGeom>
          <a:noFill/>
        </p:spPr>
        <p:txBody>
          <a:bodyPr wrap="square" rtlCol="0">
            <a:spAutoFit/>
          </a:bodyPr>
          <a:lstStyle/>
          <a:p>
            <a:pPr algn="ctr"/>
            <a:r>
              <a:rPr lang="de-DE" sz="1400" b="1" dirty="0"/>
              <a:t>Frecuencia relativa (logarítmica)</a:t>
            </a:r>
          </a:p>
        </p:txBody>
      </p:sp>
      <p:sp>
        <p:nvSpPr>
          <p:cNvPr id="16" name="Textfeld 15">
            <a:extLst>
              <a:ext uri="{FF2B5EF4-FFF2-40B4-BE49-F238E27FC236}">
                <a16:creationId xmlns:a16="http://schemas.microsoft.com/office/drawing/2014/main" id="{060C1B24-1D6E-4CD9-A02A-BEA97D25AE63}"/>
              </a:ext>
            </a:extLst>
          </p:cNvPr>
          <p:cNvSpPr txBox="1"/>
          <p:nvPr/>
        </p:nvSpPr>
        <p:spPr>
          <a:xfrm>
            <a:off x="448293" y="5827927"/>
            <a:ext cx="11726556" cy="304800"/>
          </a:xfrm>
          <a:prstGeom prst="rect">
            <a:avLst/>
          </a:prstGeom>
          <a:noFill/>
        </p:spPr>
        <p:txBody>
          <a:bodyPr wrap="square" rtlCol="0">
            <a:spAutoFit/>
          </a:bodyPr>
          <a:lstStyle/>
          <a:p>
            <a:pPr algn="ctr"/>
            <a:r>
              <a:rPr lang="de-DE" sz="1400" b="1" dirty="0" err="1"/>
              <a:t>Número ordinal </a:t>
            </a:r>
            <a:r>
              <a:rPr lang="de-DE" sz="1400" b="1" dirty="0"/>
              <a:t>Z</a:t>
            </a:r>
          </a:p>
        </p:txBody>
      </p:sp>
    </p:spTree>
    <p:extLst>
      <p:ext uri="{BB962C8B-B14F-4D97-AF65-F5344CB8AC3E}">
        <p14:creationId xmlns:p14="http://schemas.microsoft.com/office/powerpoint/2010/main" val="262586932"/>
      </p:ext>
    </p:extLst>
  </p:cSld>
  <p:clrMapOvr>
    <a:masterClrMapping/>
  </p:clrMapOvr>
</p:sld>
</file>

<file path=ppt/slides/slide12.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de-DE" sz="3600" noProof="0" dirty="0" err="1"/>
              <a:t>Abundancia </a:t>
            </a:r>
            <a:r>
              <a:rPr lang="de-DE" sz="3600" noProof="0" dirty="0"/>
              <a:t>de los elementos químicos </a:t>
            </a:r>
            <a:r>
              <a:rPr lang="de-DE" sz="2400" noProof="0" dirty="0"/>
              <a:t>(sistema solar)</a:t>
            </a:r>
            <a:endParaRPr lang="de-DE" sz="3000" noProof="0" dirty="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01287" y="3902255"/>
            <a:ext cx="2016436" cy="2016434"/>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1256435" y="1360021"/>
            <a:ext cx="4106140"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Tarea</a:t>
            </a:r>
            <a:endParaRPr lang="en-US" sz="2400" b="1" dirty="0">
              <a:latin typeface="+mj-lt"/>
            </a:endParaRPr>
          </a:p>
        </p:txBody>
      </p:sp>
      <p:sp>
        <p:nvSpPr>
          <p:cNvPr id="9" name="Rechteck: obere Ecken abgerundet 8">
            <a:extLst>
              <a:ext uri="{FF2B5EF4-FFF2-40B4-BE49-F238E27FC236}">
                <a16:creationId xmlns:a16="http://schemas.microsoft.com/office/drawing/2014/main" id="{9C378F9B-1E52-B1CE-49D0-6D3544BAE426}"/>
              </a:ext>
            </a:extLst>
          </p:cNvPr>
          <p:cNvSpPr/>
          <p:nvPr/>
        </p:nvSpPr>
        <p:spPr>
          <a:xfrm>
            <a:off x="1256435" y="1873100"/>
            <a:ext cx="4106140" cy="169671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2800" dirty="0">
                <a:solidFill>
                  <a:schemeClr val="tx1"/>
                </a:solidFill>
                <a:latin typeface="+mj-lt"/>
              </a:rPr>
              <a:t>Eche un </a:t>
            </a:r>
            <a:r>
              <a:rPr lang="en-GB" sz="2800" b="1" dirty="0">
                <a:solidFill>
                  <a:schemeClr val="tx1"/>
                </a:solidFill>
                <a:latin typeface="+mj-lt"/>
              </a:rPr>
              <a:t>vistazo a </a:t>
            </a:r>
            <a:r>
              <a:rPr lang="en-GB" sz="2800" dirty="0">
                <a:solidFill>
                  <a:schemeClr val="tx1"/>
                </a:solidFill>
                <a:latin typeface="+mj-lt"/>
              </a:rPr>
              <a:t>la </a:t>
            </a:r>
            <a:r>
              <a:rPr lang="en-GB" sz="2800" b="1" dirty="0">
                <a:solidFill>
                  <a:schemeClr val="tx1"/>
                </a:solidFill>
                <a:latin typeface="+mj-lt"/>
              </a:rPr>
              <a:t>distribución de la abundancia</a:t>
            </a:r>
            <a:r>
              <a:rPr lang="en-GB" sz="2800" dirty="0">
                <a:solidFill>
                  <a:schemeClr val="tx1"/>
                </a:solidFill>
                <a:latin typeface="+mj-lt"/>
              </a:rPr>
              <a:t>. </a:t>
            </a:r>
            <a:r>
              <a:rPr lang="en-GB" sz="2800" dirty="0">
                <a:solidFill>
                  <a:schemeClr val="tx1"/>
                </a:solidFill>
                <a:latin typeface="+mj-lt"/>
              </a:rPr>
              <a:t>¿Qué </a:t>
            </a:r>
            <a:r>
              <a:rPr lang="en-GB" sz="2800" dirty="0" err="1">
                <a:solidFill>
                  <a:schemeClr val="tx1"/>
                </a:solidFill>
                <a:latin typeface="+mj-lt"/>
              </a:rPr>
              <a:t>destaca</a:t>
            </a:r>
            <a:r>
              <a:rPr lang="en-GB" sz="2800" dirty="0">
                <a:solidFill>
                  <a:schemeClr val="tx1"/>
                </a:solidFill>
                <a:latin typeface="+mj-lt"/>
              </a:rPr>
              <a:t>? </a:t>
            </a:r>
          </a:p>
        </p:txBody>
      </p:sp>
      <p:pic>
        <p:nvPicPr>
          <p:cNvPr id="8" name="Grafik 7">
            <a:extLst>
              <a:ext uri="{FF2B5EF4-FFF2-40B4-BE49-F238E27FC236}">
                <a16:creationId xmlns:a16="http://schemas.microsoft.com/office/drawing/2014/main" id="{B3A073E8-BB74-E554-E942-A833C2F5F7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710" t="16776" r="7285"/>
          <a:stretch/>
        </p:blipFill>
        <p:spPr>
          <a:xfrm>
            <a:off x="5572732" y="2437453"/>
            <a:ext cx="6427483" cy="2929604"/>
          </a:xfrm>
          <a:prstGeom prst="rect">
            <a:avLst/>
          </a:prstGeom>
        </p:spPr>
      </p:pic>
    </p:spTree>
    <p:extLst>
      <p:ext uri="{BB962C8B-B14F-4D97-AF65-F5344CB8AC3E}">
        <p14:creationId xmlns:p14="http://schemas.microsoft.com/office/powerpoint/2010/main" val="1519972124"/>
      </p:ext>
    </p:extLst>
  </p:cSld>
  <p:clrMapOvr>
    <a:masterClrMapping/>
  </p:clrMapOvr>
</p:sld>
</file>

<file path=ppt/slides/slide1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Abundancia </a:t>
            </a:r>
            <a:r>
              <a:rPr lang="de-DE" sz="3600" noProof="0" dirty="0"/>
              <a:t>de los elementos químicos</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098" name="Picture 2" descr="Clear Science! — You are made of elements, along with everything...">
            <a:extLst>
              <a:ext uri="{FF2B5EF4-FFF2-40B4-BE49-F238E27FC236}">
                <a16:creationId xmlns:a16="http://schemas.microsoft.com/office/drawing/2014/main" id="{5A59FA42-A7CC-C888-0096-C90D34E6E3E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971675" y="2231114"/>
            <a:ext cx="8248650" cy="298023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D9FBBA2-237B-1FAF-C937-B435285C3B9E}"/>
              </a:ext>
            </a:extLst>
          </p:cNvPr>
          <p:cNvSpPr txBox="1"/>
          <p:nvPr/>
        </p:nvSpPr>
        <p:spPr>
          <a:xfrm>
            <a:off x="2254249" y="1646650"/>
            <a:ext cx="2209801" cy="461665"/>
          </a:xfrm>
          <a:prstGeom prst="rect">
            <a:avLst/>
          </a:prstGeom>
          <a:noFill/>
        </p:spPr>
        <p:txBody>
          <a:bodyPr wrap="square">
            <a:spAutoFit/>
          </a:bodyPr>
          <a:lstStyle/>
          <a:p>
            <a:pPr algn="ctr"/>
            <a:r>
              <a:rPr lang="de-DE" sz="2400" b="1" cap="small" dirty="0"/>
              <a:t>Personas</a:t>
            </a:r>
          </a:p>
        </p:txBody>
      </p:sp>
      <p:sp>
        <p:nvSpPr>
          <p:cNvPr id="7" name="Textfeld 6">
            <a:extLst>
              <a:ext uri="{FF2B5EF4-FFF2-40B4-BE49-F238E27FC236}">
                <a16:creationId xmlns:a16="http://schemas.microsoft.com/office/drawing/2014/main" id="{AE78C7B3-730B-B830-6E70-731DF0B9A880}"/>
              </a:ext>
            </a:extLst>
          </p:cNvPr>
          <p:cNvSpPr txBox="1"/>
          <p:nvPr/>
        </p:nvSpPr>
        <p:spPr>
          <a:xfrm>
            <a:off x="5105401" y="1646650"/>
            <a:ext cx="2127250" cy="461665"/>
          </a:xfrm>
          <a:prstGeom prst="rect">
            <a:avLst/>
          </a:prstGeom>
          <a:noFill/>
        </p:spPr>
        <p:txBody>
          <a:bodyPr wrap="square">
            <a:spAutoFit/>
          </a:bodyPr>
          <a:lstStyle/>
          <a:p>
            <a:pPr algn="ctr"/>
            <a:r>
              <a:rPr lang="de-DE" sz="2400" b="1" cap="small" dirty="0" err="1"/>
              <a:t>Corteza terrestre</a:t>
            </a:r>
            <a:endParaRPr lang="de-DE" sz="2400" b="1" cap="small" dirty="0"/>
          </a:p>
        </p:txBody>
      </p:sp>
      <p:sp>
        <p:nvSpPr>
          <p:cNvPr id="9" name="Textfeld 8">
            <a:extLst>
              <a:ext uri="{FF2B5EF4-FFF2-40B4-BE49-F238E27FC236}">
                <a16:creationId xmlns:a16="http://schemas.microsoft.com/office/drawing/2014/main" id="{E017FACA-AA9A-A1D1-7632-9405BACFB130}"/>
              </a:ext>
            </a:extLst>
          </p:cNvPr>
          <p:cNvSpPr txBox="1"/>
          <p:nvPr/>
        </p:nvSpPr>
        <p:spPr>
          <a:xfrm>
            <a:off x="7677151" y="1646650"/>
            <a:ext cx="2438400" cy="461665"/>
          </a:xfrm>
          <a:prstGeom prst="rect">
            <a:avLst/>
          </a:prstGeom>
          <a:noFill/>
        </p:spPr>
        <p:txBody>
          <a:bodyPr wrap="square">
            <a:spAutoFit/>
          </a:bodyPr>
          <a:lstStyle/>
          <a:p>
            <a:pPr algn="ctr"/>
            <a:r>
              <a:rPr lang="de-DE" sz="2400" b="1" cap="small" dirty="0"/>
              <a:t>Universo</a:t>
            </a:r>
          </a:p>
        </p:txBody>
      </p:sp>
    </p:spTree>
    <p:extLst>
      <p:ext uri="{BB962C8B-B14F-4D97-AF65-F5344CB8AC3E}">
        <p14:creationId xmlns:p14="http://schemas.microsoft.com/office/powerpoint/2010/main" val="2104554014"/>
      </p:ext>
    </p:extLst>
  </p:cSld>
  <p:clrMapOvr>
    <a:masterClrMapping/>
  </p:clrMapOvr>
</p:sld>
</file>

<file path=ppt/slides/slide1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492760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Parte I</a:t>
            </a:r>
          </a:p>
          <a:p>
            <a:pPr algn="ctr">
              <a:spcAft>
                <a:spcPts val="600"/>
              </a:spcAft>
            </a:pPr>
            <a:r>
              <a:rPr lang="en-US" sz="3600" cap="small" dirty="0">
                <a:solidFill>
                  <a:schemeClr val="bg1"/>
                </a:solidFill>
              </a:rPr>
              <a:t>Núcleos atómicos &amp;</a:t>
            </a:r>
            <a:br>
              <a:rPr lang="en-US" sz="3600" cap="small" dirty="0">
                <a:solidFill>
                  <a:schemeClr val="bg1"/>
                </a:solidFill>
              </a:rPr>
            </a:br>
            <a:r>
              <a:rPr lang="en-US" sz="3600" cap="small" dirty="0">
                <a:solidFill>
                  <a:schemeClr val="bg1"/>
                </a:solidFill>
              </a:rPr>
              <a:t>sus peculiaridades</a:t>
            </a:r>
            <a:endParaRPr lang="en-US" sz="3600" b="1" cap="small" dirty="0">
              <a:solidFill>
                <a:schemeClr val="bg1"/>
              </a:solidFill>
            </a:endParaRPr>
          </a:p>
        </p:txBody>
      </p:sp>
      <p:pic>
        <p:nvPicPr>
          <p:cNvPr id="5124" name="Picture 4">
            <a:extLst>
              <a:ext uri="{FF2B5EF4-FFF2-40B4-BE49-F238E27FC236}">
                <a16:creationId xmlns:a16="http://schemas.microsoft.com/office/drawing/2014/main" id="{36CE6500-62B6-80A4-B3F3-096D7ACF308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27600" y="2445"/>
            <a:ext cx="7264400" cy="685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19449"/>
      </p:ext>
    </p:extLst>
  </p:cSld>
  <p:clrMapOvr>
    <a:masterClrMapping/>
  </p:clrMapOvr>
</p:sld>
</file>

<file path=ppt/slides/slide1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4097867" y="1989139"/>
            <a:ext cx="3996266" cy="2392362"/>
          </a:xfrm>
        </p:spPr>
        <p:txBody>
          <a:bodyPr anchor="ctr"/>
          <a:lstStyle/>
          <a:p>
            <a:pPr algn="ctr"/>
            <a:r>
              <a:rPr lang="de-DE" sz="3600" cap="small" noProof="0" dirty="0"/>
              <a:t>¿Qué </a:t>
            </a:r>
            <a:r>
              <a:rPr lang="de-DE" sz="3600" b="1" cap="small" noProof="0" dirty="0"/>
              <a:t>es </a:t>
            </a:r>
            <a:r>
              <a:rPr lang="de-DE" sz="3600" cap="small" noProof="0" dirty="0"/>
              <a:t>un elemento químico?</a:t>
            </a:r>
          </a:p>
        </p:txBody>
      </p:sp>
    </p:spTree>
    <p:extLst>
      <p:ext uri="{BB962C8B-B14F-4D97-AF65-F5344CB8AC3E}">
        <p14:creationId xmlns:p14="http://schemas.microsoft.com/office/powerpoint/2010/main" val="3462665087"/>
      </p:ext>
    </p:extLst>
  </p:cSld>
  <p:clrMapOvr>
    <a:masterClrMapping/>
  </p:clrMapOvr>
</p:sld>
</file>

<file path=ppt/slides/slide1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Un elemento se caracteriza por el </a:t>
            </a:r>
            <a:r>
              <a:rPr lang="en-US" sz="2400" b="1" dirty="0"/>
              <a:t>número de protones </a:t>
            </a:r>
            <a:r>
              <a:rPr lang="en-US" sz="2400" dirty="0"/>
              <a:t>en el núcleo atómico</a:t>
            </a:r>
            <a:br>
              <a:rPr lang="de-DE" sz="2400" dirty="0"/>
            </a:br>
            <a:br>
              <a:rPr lang="de-DE" sz="2400" dirty="0"/>
            </a:br>
            <a:br>
              <a:rPr lang="de-DE" sz="2400" dirty="0"/>
            </a:br>
            <a:br>
              <a:rPr lang="de-DE" sz="2400" dirty="0"/>
            </a:b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El núcleo atómico</a:t>
            </a:r>
            <a:endParaRPr lang="de-DE" sz="3000" noProof="0" dirty="0"/>
          </a:p>
        </p:txBody>
      </p:sp>
      <p:pic>
        <p:nvPicPr>
          <p:cNvPr id="2" name="Picture 2">
            <a:extLst>
              <a:ext uri="{FF2B5EF4-FFF2-40B4-BE49-F238E27FC236}">
                <a16:creationId xmlns:a16="http://schemas.microsoft.com/office/drawing/2014/main" id="{2C2CFEFF-E7D4-1B2D-9520-FDB57B3E2A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14151" y="3655422"/>
            <a:ext cx="2205446" cy="22054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ufbau von Atomen">
            <a:extLst>
              <a:ext uri="{FF2B5EF4-FFF2-40B4-BE49-F238E27FC236}">
                <a16:creationId xmlns:a16="http://schemas.microsoft.com/office/drawing/2014/main" id="{ABD82B60-5110-1334-7632-D178E9BDE2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08927" y="1184683"/>
            <a:ext cx="2415894" cy="2392363"/>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abgerundete Ecken 4">
            <a:extLst>
              <a:ext uri="{FF2B5EF4-FFF2-40B4-BE49-F238E27FC236}">
                <a16:creationId xmlns:a16="http://schemas.microsoft.com/office/drawing/2014/main" id="{DE67122A-90CE-E4C2-E481-3F1086D5E9B1}"/>
              </a:ext>
            </a:extLst>
          </p:cNvPr>
          <p:cNvSpPr/>
          <p:nvPr/>
        </p:nvSpPr>
        <p:spPr>
          <a:xfrm>
            <a:off x="1765378" y="2654744"/>
            <a:ext cx="3983490" cy="137732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Ejemplo</a:t>
            </a:r>
            <a:r>
              <a:rPr lang="de-DE" sz="2000" b="1" dirty="0">
                <a:solidFill>
                  <a:schemeClr val="tx1"/>
                </a:solidFill>
              </a:rPr>
              <a:t>:</a:t>
            </a:r>
            <a:br>
              <a:rPr lang="de-DE" sz="2000" dirty="0">
                <a:solidFill>
                  <a:schemeClr val="tx1"/>
                </a:solidFill>
              </a:rPr>
            </a:br>
            <a:r>
              <a:rPr lang="en-US" sz="2000" dirty="0">
                <a:solidFill>
                  <a:schemeClr val="tx1"/>
                </a:solidFill>
              </a:rPr>
              <a:t>El oxígeno es el 8º elemento de la tabla periódica y tiene 8 protones</a:t>
            </a:r>
            <a:endParaRPr lang="en-GB" sz="2000" dirty="0">
              <a:solidFill>
                <a:schemeClr val="tx1"/>
              </a:solidFill>
            </a:endParaRPr>
          </a:p>
        </p:txBody>
      </p:sp>
      <p:sp>
        <p:nvSpPr>
          <p:cNvPr id="14" name="Textfeld 13">
            <a:extLst>
              <a:ext uri="{FF2B5EF4-FFF2-40B4-BE49-F238E27FC236}">
                <a16:creationId xmlns:a16="http://schemas.microsoft.com/office/drawing/2014/main" id="{B29BC5C2-254F-E67B-14BD-F49702ED42EB}"/>
              </a:ext>
            </a:extLst>
          </p:cNvPr>
          <p:cNvSpPr txBox="1"/>
          <p:nvPr/>
        </p:nvSpPr>
        <p:spPr>
          <a:xfrm>
            <a:off x="1167179" y="3878329"/>
            <a:ext cx="7113271" cy="1754326"/>
          </a:xfrm>
          <a:prstGeom prst="rect">
            <a:avLst/>
          </a:prstGeom>
          <a:noFill/>
        </p:spPr>
        <p:txBody>
          <a:bodyPr wrap="square" rtlCol="0">
            <a:spAutoFit/>
          </a:bodyPr>
          <a:lstStyle/>
          <a:p>
            <a:endParaRPr lang="de-DE" sz="2400" dirty="0"/>
          </a:p>
          <a:p>
            <a:pPr marL="285750" indent="-285750">
              <a:buFont typeface="Arial" panose="020B0604020202020204" pitchFamily="34" charset="0"/>
              <a:buChar char="•"/>
            </a:pPr>
            <a:r>
              <a:rPr lang="en-US" sz="2400" b="1" dirty="0"/>
              <a:t>Núcleo atómico</a:t>
            </a:r>
          </a:p>
          <a:p>
            <a:pPr marL="697230" lvl="1" indent="-285750">
              <a:buFont typeface="Arial" panose="020B0604020202020204" pitchFamily="34" charset="0"/>
              <a:buChar char="•"/>
            </a:pPr>
            <a:r>
              <a:rPr lang="en-US" sz="2000" dirty="0"/>
              <a:t>en el centro del átomo</a:t>
            </a:r>
          </a:p>
          <a:p>
            <a:pPr marL="697230" lvl="1" indent="-285750">
              <a:buFont typeface="Arial" panose="020B0604020202020204" pitchFamily="34" charset="0"/>
              <a:buChar char="•"/>
            </a:pPr>
            <a:r>
              <a:rPr lang="en-US" sz="2000" dirty="0"/>
              <a:t>es 1/10000 del tamaño del átomo</a:t>
            </a:r>
          </a:p>
          <a:p>
            <a:pPr marL="697230" lvl="1" indent="-285750">
              <a:buFont typeface="Arial" panose="020B0604020202020204" pitchFamily="34" charset="0"/>
              <a:buChar char="•"/>
            </a:pPr>
            <a:r>
              <a:rPr lang="en-US" sz="2000" dirty="0" err="1"/>
              <a:t>combina </a:t>
            </a:r>
            <a:r>
              <a:rPr lang="en-US" sz="2000" dirty="0"/>
              <a:t>casi </a:t>
            </a:r>
            <a:r>
              <a:rPr lang="en-US" sz="2000" dirty="0" err="1"/>
              <a:t>toda la </a:t>
            </a:r>
            <a:r>
              <a:rPr lang="en-US" sz="2000" dirty="0"/>
              <a:t>masa del átomo en </a:t>
            </a:r>
            <a:r>
              <a:rPr lang="en-US" sz="2000" dirty="0" err="1"/>
              <a:t>sí misma</a:t>
            </a:r>
            <a:endParaRPr lang="de-DE" sz="1800" dirty="0"/>
          </a:p>
        </p:txBody>
      </p:sp>
    </p:spTree>
    <p:extLst>
      <p:ext uri="{BB962C8B-B14F-4D97-AF65-F5344CB8AC3E}">
        <p14:creationId xmlns:p14="http://schemas.microsoft.com/office/powerpoint/2010/main" val="40891954"/>
      </p:ext>
    </p:extLst>
  </p:cSld>
  <p:clrMapOvr>
    <a:masterClrMapping/>
  </p:clrMapOvr>
</p:sld>
</file>

<file path=ppt/slides/slide1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062103"/>
          </a:xfrm>
          <a:prstGeom prst="rect">
            <a:avLst/>
          </a:prstGeom>
          <a:noFill/>
        </p:spPr>
        <p:txBody>
          <a:bodyPr wrap="square" rtlCol="0">
            <a:spAutoFit/>
          </a:bodyPr>
          <a:lstStyle/>
          <a:p>
            <a:pPr marL="285750" indent="-285750">
              <a:buFont typeface="Arial" panose="020B0604020202020204" pitchFamily="34" charset="0"/>
              <a:buChar char="•"/>
            </a:pPr>
            <a:r>
              <a:rPr lang="en-US" sz="2400" dirty="0"/>
              <a:t>Los núcleos atómicos están formados por </a:t>
            </a:r>
            <a:r>
              <a:rPr lang="en-US" sz="2400" b="1" dirty="0"/>
              <a:t>protones </a:t>
            </a:r>
            <a:r>
              <a:rPr lang="en-US" sz="2400" dirty="0"/>
              <a:t>y </a:t>
            </a:r>
            <a:r>
              <a:rPr lang="en-US" sz="2400" b="1" dirty="0"/>
              <a:t>neutrones</a:t>
            </a:r>
            <a:br>
              <a:rPr lang="de-DE" sz="2000" b="1" dirty="0"/>
            </a:br>
            <a:br>
              <a:rPr lang="de-DE" sz="2000" b="1" dirty="0"/>
            </a:br>
            <a:br>
              <a:rPr lang="de-DE" sz="2000" b="1" dirty="0"/>
            </a:br>
            <a:br>
              <a:rPr lang="de-DE" sz="2000" b="1" dirty="0"/>
            </a:br>
            <a:endParaRPr lang="de-DE" sz="2000" b="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Etiquetado de núcleos atómicos</a:t>
            </a:r>
            <a:endParaRPr lang="de-DE" sz="3000" noProof="0" dirty="0"/>
          </a:p>
        </p:txBody>
      </p:sp>
      <p:pic>
        <p:nvPicPr>
          <p:cNvPr id="6146" name="Picture 2" descr="Atomkerne und ihre Bausteine">
            <a:extLst>
              <a:ext uri="{FF2B5EF4-FFF2-40B4-BE49-F238E27FC236}">
                <a16:creationId xmlns:a16="http://schemas.microsoft.com/office/drawing/2014/main" id="{344B54AA-4B87-0CC3-64BA-321AC5654D6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abgerundete Ecken 2">
            <a:extLst>
              <a:ext uri="{FF2B5EF4-FFF2-40B4-BE49-F238E27FC236}">
                <a16:creationId xmlns:a16="http://schemas.microsoft.com/office/drawing/2014/main" id="{0439A3F5-70DC-1590-7724-7DF21D7A8151}"/>
              </a:ext>
            </a:extLst>
          </p:cNvPr>
          <p:cNvSpPr/>
          <p:nvPr/>
        </p:nvSpPr>
        <p:spPr>
          <a:xfrm>
            <a:off x="1601131" y="2726809"/>
            <a:ext cx="4242319" cy="126171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Ejemplo</a:t>
            </a:r>
            <a:r>
              <a:rPr lang="de-DE" sz="2000" b="1" dirty="0">
                <a:solidFill>
                  <a:schemeClr val="tx1"/>
                </a:solidFill>
              </a:rPr>
              <a:t>:</a:t>
            </a:r>
            <a:br>
              <a:rPr lang="de-DE" sz="2000" dirty="0">
                <a:solidFill>
                  <a:schemeClr val="tx1"/>
                </a:solidFill>
              </a:rPr>
            </a:br>
            <a:r>
              <a:rPr lang="en-US" sz="2000" dirty="0">
                <a:solidFill>
                  <a:schemeClr val="tx1"/>
                </a:solidFill>
              </a:rPr>
              <a:t>El oxígeno tiene 8 protones y entre 4 y 18 neutrones</a:t>
            </a:r>
            <a:endParaRPr lang="en-GB" sz="2000" dirty="0">
              <a:solidFill>
                <a:schemeClr val="tx1"/>
              </a:solidFill>
            </a:endParaRPr>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3130478"/>
      </p:ext>
    </p:extLst>
  </p:cSld>
  <p:clrMapOvr>
    <a:masterClrMapping/>
  </p:clrMapOvr>
</p:sld>
</file>

<file path=ppt/slides/slide18.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Llamamos </a:t>
            </a:r>
            <a:r>
              <a:rPr lang="en-US" sz="2400" b="1" dirty="0"/>
              <a:t>nucleido </a:t>
            </a:r>
            <a:r>
              <a:rPr lang="en-US" sz="2400" dirty="0"/>
              <a:t>a un tipo de núcleo atómico</a:t>
            </a:r>
          </a:p>
          <a:p>
            <a:pPr marL="697230" lvl="1" indent="-285750">
              <a:buFont typeface="Arial" panose="020B0604020202020204" pitchFamily="34" charset="0"/>
              <a:buChar char="•"/>
            </a:pPr>
            <a:r>
              <a:rPr lang="en-US" sz="2400" dirty="0"/>
              <a:t>viene determinado por el número de protones y neutrones</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Etiquetado de núcleos atómicos</a:t>
            </a:r>
            <a:endParaRPr lang="de-DE"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xmlns:mc="http://schemas.openxmlformats.org/markup-compatibility/2006" xmlns:a14="http://schemas.microsoft.com/office/drawing/2010/main">
                <a:pPr algn="ctr">
                  <a:spcAft>
                    <a:spcPts val="1200"/>
                  </a:spcAft>
                </a:pPr>
                <a:r>
                  <a:rPr lang="de-DE" sz="2000" b="1" dirty="0" err="1">
                    <a:solidFill>
                      <a:schemeClr val="tx1"/>
                    </a:solidFill>
                  </a:rPr>
                  <a:t>Ejemplo</a:t>
                </a:r>
                <a:r>
                  <a:rPr lang="de-DE" sz="2000" b="1" dirty="0">
                    <a:solidFill>
                      <a:schemeClr val="tx1"/>
                    </a:solidFill>
                  </a:rPr>
                  <a:t>:</a:t>
                </a:r>
                <a:br>
                  <a:rPr lang="de-DE" sz="2000" dirty="0">
                    <a:solidFill>
                      <a:schemeClr val="tx1"/>
                    </a:solidFill>
                  </a:rPr>
                </a:br>
                <a:r>
                  <a:rPr lang="en-US" sz="2000" dirty="0">
                    <a:solidFill>
                      <a:schemeClr val="tx1"/>
                    </a:solidFill>
                  </a:rPr>
                  <a:t>El nucleido oxígeno-16 tiene 8 protones y 8 neutrones</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xmlns:a="http://schemas.openxmlformats.org/drawingml/2006/main" lang="de-DE" sz="6600" b="1" i="1" smtClean="0">
                              <a:solidFill>
                                <a:schemeClr val="tx1"/>
                              </a:solidFill>
                              <a:latin typeface="Cambria Math" panose="02040503050406030204" pitchFamily="18" charset="0"/>
                            </a:rPr>
                          </m:ctrlPr>
                        </m:sPrePr>
                        <m:sub>
                          <m:r>
                            <a:rPr xmlns:a="http://schemas.openxmlformats.org/drawingml/2006/main" lang="de-DE" sz="6600" b="1" i="0" smtClean="0">
                              <a:solidFill>
                                <a:schemeClr val="tx1"/>
                              </a:solidFill>
                              <a:latin typeface="Cambria Math" panose="02040503050406030204" pitchFamily="18" charset="0"/>
                            </a:rPr>
                            <m:t>𝟖</m:t>
                          </m:r>
                        </m:sub>
                        <m:sup>
                          <m:r>
                            <a:rPr xmlns:a="http://schemas.openxmlformats.org/drawingml/2006/main" lang="de-DE" sz="6600" b="1" i="0" smtClean="0">
                              <a:solidFill>
                                <a:schemeClr val="tx1"/>
                              </a:solidFill>
                              <a:latin typeface="Cambria Math" panose="02040503050406030204" pitchFamily="18" charset="0"/>
                            </a:rPr>
                            <m:t>𝟏𝟔</m:t>
                          </m:r>
                        </m:sup>
                        <m:e>
                          <m:sSub>
                            <m:sSubPr>
                              <m:ctrlPr>
                                <a:rPr xmlns:a="http://schemas.openxmlformats.org/drawingml/2006/main" lang="de-DE" sz="6600" b="1" i="1" smtClean="0">
                                  <a:solidFill>
                                    <a:schemeClr val="tx1"/>
                                  </a:solidFill>
                                  <a:latin typeface="Cambria Math" panose="02040503050406030204" pitchFamily="18" charset="0"/>
                                </a:rPr>
                              </m:ctrlPr>
                            </m:sSubPr>
                            <m:e>
                              <m:r>
                                <a:rPr xmlns:a="http://schemas.openxmlformats.org/drawingml/2006/main" lang="de-DE" sz="6600" b="1" i="0" smtClean="0">
                                  <a:solidFill>
                                    <a:schemeClr val="tx1"/>
                                  </a:solidFill>
                                  <a:latin typeface="Cambria Math" panose="02040503050406030204" pitchFamily="18" charset="0"/>
                                </a:rPr>
                                <m:t>𝐎</m:t>
                              </m:r>
                            </m:e>
                            <m:sub>
                              <m:r>
                                <a:rPr xmlns:a="http://schemas.openxmlformats.org/drawingml/2006/main" lang="de-DE" sz="6600" b="1" i="0" smtClean="0">
                                  <a:solidFill>
                                    <a:schemeClr val="tx1"/>
                                  </a:solidFill>
                                  <a:latin typeface="Cambria Math" panose="02040503050406030204" pitchFamily="18" charset="0"/>
                                </a:rPr>
                                <m:t>𝟖</m:t>
                              </m:r>
                            </m:sub>
                          </m:sSub>
                        </m:e>
                      </m:sPre>
                    </m:oMath>
                  </m:oMathPara>
                </a14:m>
                <a:endParaRPr lang="de-DE" sz="4000" b="1" dirty="0">
                  <a:solidFill>
                    <a:schemeClr val="tx1"/>
                  </a:solidFill>
                </a:endParaRPr>
              </a:p>
            </p:txBody>
          </p:sp>
        </mc:Choice>
        <mc:Fallback xmlns:a16="http://schemas.microsoft.com/office/drawing/2014/main" xmlns:p14="http://schemas.microsoft.com/office/powerpoint/2010/main">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3"/>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7035255"/>
      </p:ext>
    </p:extLst>
  </p:cSld>
  <p:clrMapOvr>
    <a:masterClrMapping/>
  </p:clrMapOvr>
</p:sld>
</file>

<file path=ppt/slides/slide19.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Llamamos </a:t>
            </a:r>
            <a:r>
              <a:rPr lang="en-US" sz="2400" b="1" dirty="0"/>
              <a:t>nucleido </a:t>
            </a:r>
            <a:r>
              <a:rPr lang="en-US" sz="2400" dirty="0"/>
              <a:t>a un tipo de núcleo atómico</a:t>
            </a:r>
          </a:p>
          <a:p>
            <a:pPr marL="697230" lvl="1" indent="-285750">
              <a:buFont typeface="Arial" panose="020B0604020202020204" pitchFamily="34" charset="0"/>
              <a:buChar char="•"/>
            </a:pPr>
            <a:r>
              <a:rPr lang="en-US" sz="2400" dirty="0"/>
              <a:t>viene determinado por el número de protones y neutrones</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Etiquetado de núcleos atómicos</a:t>
            </a:r>
            <a:endParaRPr lang="de-DE"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xmlns:mc="http://schemas.openxmlformats.org/markup-compatibility/2006" xmlns:a14="http://schemas.microsoft.com/office/drawing/2010/main">
                <a:pPr algn="ctr">
                  <a:spcAft>
                    <a:spcPts val="1200"/>
                  </a:spcAft>
                </a:pPr>
                <a:r>
                  <a:rPr lang="de-DE" sz="2000" b="1" dirty="0">
                    <a:solidFill>
                      <a:schemeClr val="tx1"/>
                    </a:solidFill>
                  </a:rPr>
                  <a:t>Ejemplo:</a:t>
                </a:r>
                <a:br>
                  <a:rPr lang="de-DE" sz="2000" dirty="0">
                    <a:solidFill>
                      <a:schemeClr val="tx1"/>
                    </a:solidFill>
                  </a:rPr>
                </a:br>
                <a:r>
                  <a:rPr lang="en-US" sz="2000" dirty="0">
                    <a:solidFill>
                      <a:schemeClr val="tx1"/>
                    </a:solidFill>
                  </a:rPr>
                  <a:t>El </a:t>
                </a:r>
                <a:r>
                  <a:rPr lang="en-US" sz="2000" dirty="0" err="1">
                    <a:solidFill>
                      <a:schemeClr val="tx1"/>
                    </a:solidFill>
                  </a:rPr>
                  <a:t>nucleido </a:t>
                </a:r>
                <a:r>
                  <a:rPr lang="en-US" sz="2000" dirty="0">
                    <a:solidFill>
                      <a:schemeClr val="tx1"/>
                    </a:solidFill>
                  </a:rPr>
                  <a:t>oxígeno-17 tiene 8 protones y 9 neutrones</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xmlns:a="http://schemas.openxmlformats.org/drawingml/2006/main" lang="de-DE" sz="6600" b="1" i="1" smtClean="0">
                              <a:solidFill>
                                <a:schemeClr val="tx1"/>
                              </a:solidFill>
                              <a:latin typeface="Cambria Math" panose="02040503050406030204" pitchFamily="18" charset="0"/>
                            </a:rPr>
                          </m:ctrlPr>
                        </m:sPrePr>
                        <m:sub>
                          <m:r>
                            <a:rPr xmlns:a="http://schemas.openxmlformats.org/drawingml/2006/main" lang="de-DE" sz="6600" b="1" i="0" smtClean="0">
                              <a:solidFill>
                                <a:schemeClr val="tx1"/>
                              </a:solidFill>
                              <a:latin typeface="Cambria Math" panose="02040503050406030204" pitchFamily="18" charset="0"/>
                            </a:rPr>
                            <m:t>𝟖</m:t>
                          </m:r>
                        </m:sub>
                        <m:sup>
                          <m:r>
                            <a:rPr xmlns:a="http://schemas.openxmlformats.org/drawingml/2006/main" lang="de-DE" sz="6600" b="1" i="0" smtClean="0">
                              <a:solidFill>
                                <a:schemeClr val="tx1"/>
                              </a:solidFill>
                              <a:latin typeface="Cambria Math" panose="02040503050406030204" pitchFamily="18" charset="0"/>
                            </a:rPr>
                            <m:t>𝟏</m:t>
                          </m:r>
                          <m:r>
                            <a:rPr xmlns:a="http://schemas.openxmlformats.org/drawingml/2006/main" lang="de-DE" sz="6600" b="1" i="1" smtClean="0">
                              <a:solidFill>
                                <a:schemeClr val="tx1"/>
                              </a:solidFill>
                              <a:latin typeface="Cambria Math" panose="02040503050406030204" pitchFamily="18" charset="0"/>
                            </a:rPr>
                            <m:t>𝟕</m:t>
                          </m:r>
                        </m:sup>
                        <m:e>
                          <m:sSub>
                            <m:sSubPr>
                              <m:ctrlPr>
                                <a:rPr xmlns:a="http://schemas.openxmlformats.org/drawingml/2006/main" lang="de-DE" sz="6600" b="1" i="1" smtClean="0">
                                  <a:solidFill>
                                    <a:schemeClr val="tx1"/>
                                  </a:solidFill>
                                  <a:latin typeface="Cambria Math" panose="02040503050406030204" pitchFamily="18" charset="0"/>
                                </a:rPr>
                              </m:ctrlPr>
                            </m:sSubPr>
                            <m:e>
                              <m:r>
                                <a:rPr xmlns:a="http://schemas.openxmlformats.org/drawingml/2006/main" lang="de-DE" sz="6600" b="1" i="0" smtClean="0">
                                  <a:solidFill>
                                    <a:schemeClr val="tx1"/>
                                  </a:solidFill>
                                  <a:latin typeface="Cambria Math" panose="02040503050406030204" pitchFamily="18" charset="0"/>
                                </a:rPr>
                                <m:t>𝐎</m:t>
                              </m:r>
                            </m:e>
                            <m:sub>
                              <m:r>
                                <a:rPr xmlns:a="http://schemas.openxmlformats.org/drawingml/2006/main" lang="de-DE" sz="6600" b="1" i="1" smtClean="0">
                                  <a:solidFill>
                                    <a:schemeClr val="tx1"/>
                                  </a:solidFill>
                                  <a:latin typeface="Cambria Math" panose="02040503050406030204" pitchFamily="18" charset="0"/>
                                </a:rPr>
                                <m:t>𝟗</m:t>
                              </m:r>
                            </m:sub>
                          </m:sSub>
                        </m:e>
                      </m:sPre>
                    </m:oMath>
                  </m:oMathPara>
                </a14:m>
                <a:endParaRPr lang="de-DE" sz="4000" b="1" dirty="0">
                  <a:solidFill>
                    <a:schemeClr val="tx1"/>
                  </a:solidFill>
                </a:endParaRPr>
              </a:p>
            </p:txBody>
          </p:sp>
        </mc:Choice>
        <mc:Fallback xmlns:a16="http://schemas.microsoft.com/office/drawing/2014/main" xmlns:p14="http://schemas.microsoft.com/office/powerpoint/2010/main">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2"/>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5893382"/>
      </p:ext>
    </p:extLst>
  </p:cSld>
  <p:clrMapOvr>
    <a:masterClrMapping/>
  </p:clrMapOvr>
</p:sld>
</file>

<file path=ppt/slides/slide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Astrofísica nuclear</a:t>
            </a:r>
            <a:b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b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Huellas dactilares de las estrellas</a:t>
            </a:r>
            <a:endParaRPr lang="de-DE" sz="36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endParaRPr>
          </a:p>
        </p:txBody>
      </p:sp>
    </p:spTree>
    <p:extLst>
      <p:ext uri="{BB962C8B-B14F-4D97-AF65-F5344CB8AC3E}">
        <p14:creationId xmlns:p14="http://schemas.microsoft.com/office/powerpoint/2010/main" val="868022722"/>
      </p:ext>
    </p:extLst>
  </p:cSld>
  <p:clrMapOvr>
    <a:masterClrMapping/>
  </p:clrMapOvr>
</p:sld>
</file>

<file path=ppt/slides/slide20.xml><?xml version="1.0" encoding="utf-8"?>
<p:sld xmlns:mc="http://schemas.openxmlformats.org/markup-compatibility/2006"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545825"/>
              </a:xfrm>
              <a:prstGeom prst="rect">
                <a:avLst/>
              </a:prstGeom>
              <a:noFill/>
            </p:spPr>
            <p:txBody>
              <a:bodyPr wrap="square" rtlCol="0">
                <a:spAutoFit/>
              </a:bodyPr>
              <a:lstStyle/>
              <a:p xmlns:mc="http://schemas.openxmlformats.org/markup-compatibility/2006" xmlns:a14="http://schemas.microsoft.com/office/drawing/2010/main">
                <a:pPr marL="285750" indent="-285750">
                  <a:buFont typeface="Arial" panose="020B0604020202020204" pitchFamily="34" charset="0"/>
                  <a:buChar char="•"/>
                </a:pPr>
                <a:r>
                  <a:rPr lang="en-US" sz="2400" dirty="0"/>
                  <a:t>Llamamos </a:t>
                </a:r>
                <a:r>
                  <a:rPr lang="en-US" sz="2400" b="1" dirty="0"/>
                  <a:t>nucleido </a:t>
                </a:r>
                <a:r>
                  <a:rPr lang="en-US" sz="2400" dirty="0"/>
                  <a:t>a un tipo de núcleo atómico</a:t>
                </a:r>
              </a:p>
              <a:p xmlns:mc="http://schemas.openxmlformats.org/markup-compatibility/2006" xmlns:a14="http://schemas.microsoft.com/office/drawing/2010/main">
                <a:pPr marL="697230" lvl="1" indent="-285750">
                  <a:buFont typeface="Arial" panose="020B0604020202020204" pitchFamily="34" charset="0"/>
                  <a:buChar char="•"/>
                </a:pPr>
                <a:r>
                  <a:rPr lang="en-US" sz="2400" dirty="0"/>
                  <a:t>viene determinado por el número de protones y neutrones</a:t>
                </a:r>
              </a:p>
              <a:p xmlns:mc="http://schemas.openxmlformats.org/markup-compatibility/2006" xmlns:a14="http://schemas.microsoft.com/office/drawing/2010/main">
                <a:pPr marL="285750" indent="-285750">
                  <a:buFont typeface="Arial" panose="020B0604020202020204" pitchFamily="34" charset="0"/>
                  <a:buChar char="•"/>
                </a:pPr>
                <a:r>
                  <a:rPr lang="de-DE" sz="2400" dirty="0" err="1"/>
                  <a:t>Escribimos</a:t>
                </a:r>
                <a:r>
                  <a:rPr lang="de-DE" sz="2400" dirty="0"/>
                  <a:t>:</a:t>
                </a:r>
              </a:p>
              <a:p>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PrePr>
                        <m:sub>
                          <m:r>
                            <a:rPr xmlns:a="http://schemas.openxmlformats.org/drawingml/2006/main"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𝐙</m:t>
                          </m:r>
                        </m:sub>
                        <m:sup>
                          <m:r>
                            <a:rPr xmlns:a="http://schemas.openxmlformats.org/drawingml/2006/main"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𝑨</m:t>
                          </m:r>
                        </m:sup>
                        <m:e>
                          <m:sSub>
                            <m:sSubPr>
                              <m:ctrlPr>
                                <a:rPr xmlns:a="http://schemas.openxmlformats.org/drawingml/2006/main"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xmlns:a="http://schemas.openxmlformats.org/drawingml/2006/main"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𝐗</m:t>
                              </m:r>
                            </m:e>
                            <m:sub>
                              <m:r>
                                <a:rPr xmlns:a="http://schemas.openxmlformats.org/drawingml/2006/main"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sub>
                          </m:sSub>
                        </m:e>
                      </m:sPre>
                    </m:oMath>
                  </m:oMathPara>
                </a14:m>
                <a:endParaRPr lang="de-DE" sz="2400" dirty="0"/>
              </a:p>
            </p:txBody>
          </p:sp>
        </mc:Choice>
        <mc:Fallback xmlns:a16="http://schemas.microsoft.com/office/drawing/2014/main" xmlns:p14="http://schemas.microsoft.com/office/powerpoint/2010/main">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8" y="1684564"/>
                <a:ext cx="7113271" cy="2545825"/>
              </a:xfrm>
              <a:prstGeom prst="rect">
                <a:avLst/>
              </a:prstGeom>
              <a:blipFill>
                <a:blip r:embed="rId3"/>
                <a:stretch>
                  <a:fillRect l="-1114" t="-1914"/>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Etiquetado de núcleos atómicos</a:t>
            </a:r>
            <a:endParaRPr lang="de-DE" sz="3000" noProof="0" dirty="0"/>
          </a:p>
        </p:txBody>
      </p:sp>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feld 2">
            <a:extLst>
              <a:ext uri="{FF2B5EF4-FFF2-40B4-BE49-F238E27FC236}">
                <a16:creationId xmlns:a16="http://schemas.microsoft.com/office/drawing/2014/main" id="{F3AF7995-E5D8-E460-F14D-3A08BA321553}"/>
              </a:ext>
            </a:extLst>
          </p:cNvPr>
          <p:cNvSpPr txBox="1"/>
          <p:nvPr/>
        </p:nvSpPr>
        <p:spPr>
          <a:xfrm>
            <a:off x="1258028" y="4373411"/>
            <a:ext cx="7113271" cy="1938992"/>
          </a:xfrm>
          <a:prstGeom prst="rect">
            <a:avLst/>
          </a:prstGeom>
          <a:noFill/>
        </p:spPr>
        <p:txBody>
          <a:bodyPr wrap="square" rtlCol="0">
            <a:spAutoFit/>
          </a:bodyPr>
          <a:lstStyle/>
          <a:p>
            <a:r>
              <a:rPr lang="de-DE" sz="2400" b="1" dirty="0"/>
              <a:t>X... </a:t>
            </a:r>
            <a:r>
              <a:rPr lang="de-DE" sz="2400" dirty="0"/>
              <a:t>Símbolo del elemento</a:t>
            </a:r>
            <a:br>
              <a:rPr lang="de-DE" sz="2400" dirty="0"/>
            </a:br>
            <a:r>
              <a:rPr lang="de-DE" sz="2400" b="1" dirty="0"/>
              <a:t>Z... </a:t>
            </a:r>
            <a:r>
              <a:rPr lang="de-DE" sz="2400" dirty="0" err="1"/>
              <a:t>Número atómico </a:t>
            </a:r>
            <a:r>
              <a:rPr lang="de-DE" sz="2400" dirty="0"/>
              <a:t>/ </a:t>
            </a:r>
            <a:r>
              <a:rPr lang="de-DE" sz="2400" dirty="0" err="1"/>
              <a:t>número de protones</a:t>
            </a:r>
            <a:br>
              <a:rPr lang="de-DE" sz="2400" dirty="0"/>
            </a:br>
            <a:r>
              <a:rPr lang="de-DE" sz="2400" b="1" dirty="0"/>
              <a:t>N... </a:t>
            </a:r>
            <a:r>
              <a:rPr lang="de-DE" sz="2400" dirty="0" err="1"/>
              <a:t>Número de neutrones</a:t>
            </a:r>
            <a:br>
              <a:rPr lang="de-DE" sz="2400" dirty="0"/>
            </a:br>
            <a:r>
              <a:rPr lang="de-DE" sz="2400" b="1" dirty="0"/>
              <a:t>A... </a:t>
            </a:r>
            <a:r>
              <a:rPr lang="de-DE" sz="2400" dirty="0" err="1"/>
              <a:t>Número másico</a:t>
            </a:r>
            <a:br>
              <a:rPr lang="de-DE" sz="2400" dirty="0"/>
            </a:br>
            <a:endParaRPr lang="de-DE" sz="2400" b="1" dirty="0"/>
          </a:p>
        </p:txBody>
      </p:sp>
      <p:sp>
        <p:nvSpPr>
          <p:cNvPr id="8" name="Textfeld 7">
            <a:extLst>
              <a:ext uri="{FF2B5EF4-FFF2-40B4-BE49-F238E27FC236}">
                <a16:creationId xmlns:a16="http://schemas.microsoft.com/office/drawing/2014/main" id="{ECA53C82-8EAE-BC84-BCB7-188F5E097A93}"/>
              </a:ext>
            </a:extLst>
          </p:cNvPr>
          <p:cNvSpPr txBox="1"/>
          <p:nvPr/>
        </p:nvSpPr>
        <p:spPr>
          <a:xfrm>
            <a:off x="6336090" y="4695276"/>
            <a:ext cx="6100762" cy="523220"/>
          </a:xfrm>
          <a:prstGeom prst="rect">
            <a:avLst/>
          </a:prstGeom>
          <a:noFill/>
        </p:spPr>
        <p:txBody>
          <a:bodyPr wrap="square">
            <a:spAutoFit/>
          </a:bodyPr>
          <a:lstStyle/>
          <a:p>
            <a:pPr algn="ctr"/>
            <a:r>
              <a:rPr lang="de-DE" sz="2800" b="1" dirty="0"/>
              <a:t>A = Z + N</a:t>
            </a:r>
            <a:endParaRPr lang="en-GB" sz="2400" dirty="0"/>
          </a:p>
        </p:txBody>
      </p:sp>
    </p:spTree>
    <p:extLst>
      <p:ext uri="{BB962C8B-B14F-4D97-AF65-F5344CB8AC3E}">
        <p14:creationId xmlns:p14="http://schemas.microsoft.com/office/powerpoint/2010/main" val="1902927834"/>
      </p:ext>
    </p:extLst>
  </p:cSld>
  <p:clrMapOvr>
    <a:masterClrMapping/>
  </p:clrMapOvr>
</p:sld>
</file>

<file path=ppt/slides/slide21.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0BE2AE0-BB7C-F16F-3781-C06E61A478E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02691" y="3053138"/>
            <a:ext cx="4760551" cy="2390808"/>
          </a:xfrm>
          <a:prstGeom prst="rect">
            <a:avLst/>
          </a:prstGeom>
        </p:spPr>
      </p:pic>
      <p:sp>
        <p:nvSpPr>
          <p:cNvPr id="7" name="Rechteck: abgerundete Ecken 6">
            <a:extLst>
              <a:ext uri="{FF2B5EF4-FFF2-40B4-BE49-F238E27FC236}">
                <a16:creationId xmlns:a16="http://schemas.microsoft.com/office/drawing/2014/main" id="{FD35BD5B-021F-F70D-24AB-062C63789B17}"/>
              </a:ext>
            </a:extLst>
          </p:cNvPr>
          <p:cNvSpPr/>
          <p:nvPr/>
        </p:nvSpPr>
        <p:spPr>
          <a:xfrm>
            <a:off x="1139382" y="1456811"/>
            <a:ext cx="6775893" cy="441058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algn="ctr">
              <a:spcAft>
                <a:spcPts val="1200"/>
              </a:spcAft>
            </a:pPr>
            <a:r>
              <a:rPr lang="de-DE" sz="2800" b="1" u="sng" dirty="0">
                <a:solidFill>
                  <a:srgbClr val="000000"/>
                </a:solidFill>
              </a:rPr>
              <a:t>Tarea</a:t>
            </a:r>
            <a:br>
              <a:rPr lang="de-DE" sz="2800" dirty="0">
                <a:solidFill>
                  <a:schemeClr val="tx1"/>
                </a:solidFill>
              </a:rPr>
            </a:br>
            <a:r>
              <a:rPr lang="en-US" sz="2800" dirty="0">
                <a:solidFill>
                  <a:schemeClr val="tx1"/>
                </a:solidFill>
              </a:rPr>
              <a:t>¿Cuántos neutrones tiene</a:t>
            </a:r>
            <a:br>
              <a:rPr lang="en-US" sz="2800" dirty="0">
                <a:solidFill>
                  <a:schemeClr val="tx1"/>
                </a:solidFill>
              </a:rPr>
            </a:br>
            <a:r>
              <a:rPr lang="en-US" sz="2800" dirty="0">
                <a:solidFill>
                  <a:schemeClr val="tx1"/>
                </a:solidFill>
              </a:rPr>
              <a:t>tiene </a:t>
            </a:r>
            <a:r>
              <a:rPr lang="de-DE" sz="2800" b="1" dirty="0">
                <a:solidFill>
                  <a:schemeClr val="tx1"/>
                </a:solidFill>
              </a:rPr>
              <a:t>el uranio-238</a:t>
            </a:r>
            <a:r>
              <a:rPr lang="de-DE" sz="2800" dirty="0">
                <a:solidFill>
                  <a:schemeClr val="tx1"/>
                </a:solidFill>
              </a:rPr>
              <a:t>? </a:t>
            </a:r>
            <a:endParaRPr lang="en-GB" sz="2800" b="1" dirty="0">
              <a:solidFill>
                <a:schemeClr val="tx1"/>
              </a:solidFill>
            </a:endParaRPr>
          </a:p>
        </p:txBody>
      </p:sp>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310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Etiquetado de núcleos atómicos</a:t>
            </a:r>
            <a:endParaRPr lang="de-DE" sz="3000" noProof="0" dirty="0"/>
          </a:p>
        </p:txBody>
      </p:sp>
      <p:sp>
        <p:nvSpPr>
          <p:cNvPr id="5" name="Textfeld 4">
            <a:extLst>
              <a:ext uri="{FF2B5EF4-FFF2-40B4-BE49-F238E27FC236}">
                <a16:creationId xmlns:a16="http://schemas.microsoft.com/office/drawing/2014/main" id="{ED0C41D0-9B62-4B1B-BE12-B16B84DF2D3D}"/>
              </a:ext>
            </a:extLst>
          </p:cNvPr>
          <p:cNvSpPr txBox="1"/>
          <p:nvPr/>
        </p:nvSpPr>
        <p:spPr>
          <a:xfrm>
            <a:off x="2336799" y="3141133"/>
            <a:ext cx="1735666" cy="341632"/>
          </a:xfrm>
          <a:prstGeom prst="rect">
            <a:avLst/>
          </a:prstGeom>
          <a:solidFill>
            <a:schemeClr val="bg1"/>
          </a:solidFill>
        </p:spPr>
        <p:txBody>
          <a:bodyPr wrap="square" rtlCol="0">
            <a:spAutoFit/>
          </a:bodyPr>
          <a:lstStyle/>
          <a:p>
            <a:r>
              <a:rPr lang="de-DE" dirty="0"/>
              <a:t>Número de masa A</a:t>
            </a:r>
          </a:p>
        </p:txBody>
      </p:sp>
      <p:sp>
        <p:nvSpPr>
          <p:cNvPr id="10" name="Textfeld 9">
            <a:extLst>
              <a:ext uri="{FF2B5EF4-FFF2-40B4-BE49-F238E27FC236}">
                <a16:creationId xmlns:a16="http://schemas.microsoft.com/office/drawing/2014/main" id="{8EBDC9A8-F6EE-4F2E-84F2-29842E907739}"/>
              </a:ext>
            </a:extLst>
          </p:cNvPr>
          <p:cNvSpPr txBox="1"/>
          <p:nvPr/>
        </p:nvSpPr>
        <p:spPr>
          <a:xfrm>
            <a:off x="1964266" y="5007290"/>
            <a:ext cx="2319867" cy="341632"/>
          </a:xfrm>
          <a:prstGeom prst="rect">
            <a:avLst/>
          </a:prstGeom>
          <a:solidFill>
            <a:schemeClr val="bg1"/>
          </a:solidFill>
        </p:spPr>
        <p:txBody>
          <a:bodyPr wrap="square" rtlCol="0">
            <a:spAutoFit/>
          </a:bodyPr>
          <a:lstStyle/>
          <a:p>
            <a:pPr algn="ctr"/>
            <a:r>
              <a:rPr lang="de-DE" dirty="0"/>
              <a:t>Número de protones Z</a:t>
            </a:r>
          </a:p>
        </p:txBody>
      </p:sp>
      <p:sp>
        <p:nvSpPr>
          <p:cNvPr id="12" name="Textfeld 11">
            <a:extLst>
              <a:ext uri="{FF2B5EF4-FFF2-40B4-BE49-F238E27FC236}">
                <a16:creationId xmlns:a16="http://schemas.microsoft.com/office/drawing/2014/main" id="{CA51256E-482A-4F9C-8FDA-E4B37F64D81E}"/>
              </a:ext>
            </a:extLst>
          </p:cNvPr>
          <p:cNvSpPr txBox="1"/>
          <p:nvPr/>
        </p:nvSpPr>
        <p:spPr>
          <a:xfrm>
            <a:off x="4846347" y="4102735"/>
            <a:ext cx="2006599" cy="590931"/>
          </a:xfrm>
          <a:prstGeom prst="rect">
            <a:avLst/>
          </a:prstGeom>
          <a:solidFill>
            <a:schemeClr val="bg1"/>
          </a:solidFill>
        </p:spPr>
        <p:txBody>
          <a:bodyPr wrap="square" rtlCol="0">
            <a:spAutoFit/>
          </a:bodyPr>
          <a:lstStyle/>
          <a:p>
            <a:r>
              <a:rPr lang="de-DE" dirty="0"/>
              <a:t>Símbolo químico</a:t>
            </a:r>
            <a:br>
              <a:rPr lang="de-DE" dirty="0"/>
            </a:br>
            <a:endParaRPr lang="de-DE" dirty="0"/>
          </a:p>
        </p:txBody>
      </p:sp>
    </p:spTree>
    <p:extLst>
      <p:ext uri="{BB962C8B-B14F-4D97-AF65-F5344CB8AC3E}">
        <p14:creationId xmlns:p14="http://schemas.microsoft.com/office/powerpoint/2010/main" val="2270554694"/>
      </p:ext>
    </p:extLst>
  </p:cSld>
  <p:clrMapOvr>
    <a:masterClrMapping/>
  </p:clrMapOvr>
</p:sld>
</file>

<file path=ppt/slides/slide22.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Etiquetado de núcleos atómicos</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Tarea</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rPr>
                <a:t>Eche </a:t>
              </a:r>
              <a:r>
                <a:rPr lang="en-US" sz="2800" dirty="0">
                  <a:solidFill>
                    <a:schemeClr val="tx1"/>
                  </a:solidFill>
                </a:rPr>
                <a:t>un vistazo al </a:t>
              </a:r>
              <a:r>
                <a:rPr lang="en-US" sz="2800" dirty="0" err="1">
                  <a:solidFill>
                    <a:schemeClr val="tx1"/>
                  </a:solidFill>
                </a:rPr>
                <a:t>mapa de nucleidos</a:t>
              </a:r>
              <a:r>
                <a:rPr lang="en-US" sz="2800" dirty="0">
                  <a:solidFill>
                    <a:schemeClr val="tx1"/>
                  </a:solidFill>
                </a:rPr>
                <a:t>. </a:t>
              </a:r>
              <a:r>
                <a:rPr lang="en-US" sz="2800" dirty="0">
                  <a:solidFill>
                    <a:schemeClr val="tx1"/>
                  </a:solidFill>
                </a:rPr>
                <a:t>Para ello, </a:t>
              </a:r>
              <a:r>
                <a:rPr lang="en-US" sz="2800" dirty="0" err="1">
                  <a:solidFill>
                    <a:schemeClr val="tx1"/>
                  </a:solidFill>
                </a:rPr>
                <a:t>abra</a:t>
              </a:r>
              <a:br>
                <a:rPr lang="de-DE" sz="2800" dirty="0">
                  <a:solidFill>
                    <a:schemeClr val="tx1"/>
                  </a:solidFill>
                </a:rPr>
              </a:br>
              <a:r>
                <a:rPr lang="de-DE" sz="2800" b="1" dirty="0">
                  <a:solidFill>
                    <a:schemeClr val="tx1"/>
                  </a:solidFill>
                </a:rPr>
                <a:t> 2.1 </a:t>
              </a:r>
              <a:r>
                <a:rPr lang="de-DE" sz="2800" b="1" dirty="0" err="1">
                  <a:solidFill>
                    <a:schemeClr val="tx1"/>
                  </a:solidFill>
                </a:rPr>
                <a:t>Mapa</a:t>
              </a:r>
              <a:r>
                <a:rPr lang="de-DE" sz="2800" b="1" dirty="0">
                  <a:solidFill>
                    <a:schemeClr val="tx1"/>
                  </a:solidFill>
                </a:rPr>
                <a:t> interactivo de </a:t>
              </a:r>
              <a:r>
                <a:rPr lang="de-DE" sz="2800" b="1" dirty="0" err="1">
                  <a:solidFill>
                    <a:schemeClr val="tx1"/>
                  </a:solidFill>
                </a:rPr>
                <a:t>nucleidos</a:t>
              </a:r>
              <a:endParaRPr lang="en-GB" sz="2800" b="1" dirty="0">
                <a:solidFill>
                  <a:schemeClr val="tx1"/>
                </a:solidFill>
              </a:endParaRPr>
            </a:p>
          </p:txBody>
        </p:sp>
      </p:grpSp>
    </p:spTree>
    <p:extLst>
      <p:ext uri="{BB962C8B-B14F-4D97-AF65-F5344CB8AC3E}">
        <p14:creationId xmlns:p14="http://schemas.microsoft.com/office/powerpoint/2010/main" val="51899497"/>
      </p:ext>
    </p:extLst>
  </p:cSld>
  <p:clrMapOvr>
    <a:masterClrMapping/>
  </p:clrMapOvr>
</p:sld>
</file>

<file path=ppt/slides/slide2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de-DE" sz="3600" b="1" cap="small" noProof="0" dirty="0"/>
              <a:t>¿Dónde </a:t>
            </a:r>
            <a:r>
              <a:rPr lang="de-DE" sz="3600" cap="small" noProof="0" dirty="0"/>
              <a:t>están los </a:t>
            </a:r>
            <a:br>
              <a:rPr lang="de-DE" sz="3600" cap="small" noProof="0" dirty="0"/>
            </a:br>
            <a:r>
              <a:rPr lang="de-DE" sz="3600" cap="small" noProof="0" dirty="0" err="1"/>
              <a:t>elementos químicos</a:t>
            </a:r>
            <a:br>
              <a:rPr lang="de-DE" sz="3600" cap="small" dirty="0"/>
            </a:br>
            <a:r>
              <a:rPr lang="de-DE" sz="3600" cap="small" noProof="0" dirty="0"/>
              <a:t>químicos?</a:t>
            </a:r>
          </a:p>
        </p:txBody>
      </p:sp>
    </p:spTree>
    <p:extLst>
      <p:ext uri="{BB962C8B-B14F-4D97-AF65-F5344CB8AC3E}">
        <p14:creationId xmlns:p14="http://schemas.microsoft.com/office/powerpoint/2010/main" val="97209390"/>
      </p:ext>
    </p:extLst>
  </p:cSld>
  <p:clrMapOvr>
    <a:masterClrMapping/>
  </p:clrMapOvr>
</p:sld>
</file>

<file path=ppt/slides/slide2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695951" cy="3108543"/>
          </a:xfrm>
          <a:prstGeom prst="rect">
            <a:avLst/>
          </a:prstGeom>
          <a:noFill/>
        </p:spPr>
        <p:txBody>
          <a:bodyPr wrap="square" rtlCol="0">
            <a:spAutoFit/>
          </a:bodyPr>
          <a:lstStyle/>
          <a:p>
            <a:pPr marL="285750" indent="-285750">
              <a:buFont typeface="Arial" panose="020B0604020202020204" pitchFamily="34" charset="0"/>
              <a:buChar char="•"/>
            </a:pPr>
            <a:r>
              <a:rPr lang="en-US" sz="2800" b="1" dirty="0"/>
              <a:t>La fusión nuclear </a:t>
            </a:r>
            <a:r>
              <a:rPr lang="en-US" sz="2800" dirty="0"/>
              <a:t>u otras </a:t>
            </a:r>
            <a:r>
              <a:rPr lang="en-US" sz="2800" b="1" dirty="0"/>
              <a:t>reacciones nucleares </a:t>
            </a:r>
            <a:r>
              <a:rPr lang="en-US" sz="2800" dirty="0"/>
              <a:t>pueden crear nuevos núcleos atómicos.</a:t>
            </a:r>
            <a:br>
              <a:rPr lang="en-US" sz="2800" dirty="0"/>
            </a:br>
            <a:endParaRPr lang="en-US" sz="2800" dirty="0"/>
          </a:p>
          <a:p>
            <a:pPr marL="285750" indent="-285750">
              <a:buFont typeface="Arial" panose="020B0604020202020204" pitchFamily="34" charset="0"/>
              <a:buChar char="•"/>
            </a:pPr>
            <a:r>
              <a:rPr lang="en-US" sz="2800" dirty="0"/>
              <a:t>Estos procesos son la base de la </a:t>
            </a:r>
            <a:r>
              <a:rPr lang="en-US" sz="2800" b="1" dirty="0"/>
              <a:t>formación de nuevos elementos</a:t>
            </a:r>
            <a:r>
              <a:rPr lang="en-US" sz="2800" dirty="0"/>
              <a:t>.</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Reacciones nucleares</a:t>
            </a:r>
            <a:endParaRPr lang="de-DE" sz="3000" noProof="0" dirty="0"/>
          </a:p>
        </p:txBody>
      </p:sp>
      <p:pic>
        <p:nvPicPr>
          <p:cNvPr id="16386" name="Picture 2">
            <a:extLst>
              <a:ext uri="{FF2B5EF4-FFF2-40B4-BE49-F238E27FC236}">
                <a16:creationId xmlns:a16="http://schemas.microsoft.com/office/drawing/2014/main" id="{B52C327D-87D9-191E-962C-ADC11A692BD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17938" y="933504"/>
            <a:ext cx="5174061" cy="520563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565F7191-9225-7A48-779D-1B2D5BD6D4DE}"/>
              </a:ext>
            </a:extLst>
          </p:cNvPr>
          <p:cNvSpPr txBox="1"/>
          <p:nvPr/>
        </p:nvSpPr>
        <p:spPr>
          <a:xfrm>
            <a:off x="7017938" y="5826080"/>
            <a:ext cx="5174062" cy="307777"/>
          </a:xfrm>
          <a:prstGeom prst="rect">
            <a:avLst/>
          </a:prstGeom>
          <a:noFill/>
        </p:spPr>
        <p:txBody>
          <a:bodyPr wrap="square" rtlCol="0">
            <a:spAutoFit/>
          </a:bodyPr>
          <a:lstStyle/>
          <a:p>
            <a:pPr algn="ctr"/>
            <a:r>
              <a:rPr lang="de-DE" sz="1400" i="1" dirty="0">
                <a:solidFill>
                  <a:schemeClr val="bg1"/>
                </a:solidFill>
              </a:rPr>
              <a:t>[06] Ilustración de la supergigante roja Antares</a:t>
            </a:r>
          </a:p>
        </p:txBody>
      </p:sp>
    </p:spTree>
    <p:extLst>
      <p:ext uri="{BB962C8B-B14F-4D97-AF65-F5344CB8AC3E}">
        <p14:creationId xmlns:p14="http://schemas.microsoft.com/office/powerpoint/2010/main" val="2540387646"/>
      </p:ext>
    </p:extLst>
  </p:cSld>
  <p:clrMapOvr>
    <a:masterClrMapping/>
  </p:clrMapOvr>
</p:sld>
</file>

<file path=ppt/slides/slide2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5163787"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Parte II</a:t>
            </a:r>
          </a:p>
          <a:p>
            <a:pPr algn="ctr">
              <a:spcAft>
                <a:spcPts val="600"/>
              </a:spcAft>
            </a:pPr>
            <a:r>
              <a:rPr lang="en-US" sz="3600" cap="small" dirty="0" err="1">
                <a:solidFill>
                  <a:schemeClr val="bg1"/>
                </a:solidFill>
              </a:rPr>
              <a:t>Estelar</a:t>
            </a:r>
            <a:br>
              <a:rPr lang="en-US" sz="3600" cap="small" dirty="0">
                <a:solidFill>
                  <a:schemeClr val="bg1"/>
                </a:solidFill>
              </a:rPr>
            </a:br>
            <a:r>
              <a:rPr lang="en-US" sz="3600" cap="small" dirty="0">
                <a:solidFill>
                  <a:schemeClr val="bg1"/>
                </a:solidFill>
              </a:rPr>
              <a:t>evolución</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163786" y="0"/>
            <a:ext cx="7028215" cy="6858000"/>
          </a:xfrm>
          <a:prstGeom prst="rect">
            <a:avLst/>
          </a:prstGeom>
        </p:spPr>
      </p:pic>
    </p:spTree>
    <p:extLst>
      <p:ext uri="{BB962C8B-B14F-4D97-AF65-F5344CB8AC3E}">
        <p14:creationId xmlns:p14="http://schemas.microsoft.com/office/powerpoint/2010/main" val="4272845236"/>
      </p:ext>
    </p:extLst>
  </p:cSld>
  <p:clrMapOvr>
    <a:masterClrMapping/>
  </p:clrMapOvr>
</p:sld>
</file>

<file path=ppt/slides/slide2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666148"/>
            <a:ext cx="4736636"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Cada año se </a:t>
            </a:r>
            <a:r>
              <a:rPr lang="en-US" sz="2000" b="1" dirty="0"/>
              <a:t>forman </a:t>
            </a:r>
            <a:r>
              <a:rPr lang="en-US" sz="2000" dirty="0"/>
              <a:t>unas </a:t>
            </a:r>
            <a:r>
              <a:rPr lang="en-US" sz="2000" b="1" dirty="0"/>
              <a:t>5 estrellas en </a:t>
            </a:r>
            <a:r>
              <a:rPr lang="en-US" sz="2000" dirty="0"/>
              <a:t>nuestra Vía Láctea.</a:t>
            </a:r>
          </a:p>
          <a:p>
            <a:pPr marL="285750" indent="-285750">
              <a:buFont typeface="Arial" panose="020B0604020202020204" pitchFamily="34" charset="0"/>
              <a:buChar char="•"/>
            </a:pPr>
            <a:r>
              <a:rPr lang="en-US" sz="2000" dirty="0"/>
              <a:t>La formación tarda aprox.</a:t>
            </a:r>
            <a:br>
              <a:rPr lang="en-US" sz="2000" dirty="0"/>
            </a:br>
            <a:r>
              <a:rPr lang="en-US" sz="2000" dirty="0"/>
              <a:t>1 millón - 100 millones de años</a:t>
            </a:r>
          </a:p>
          <a:p>
            <a:pPr marL="285750" indent="-285750">
              <a:buFont typeface="Arial" panose="020B0604020202020204" pitchFamily="34" charset="0"/>
              <a:buChar char="•"/>
            </a:pPr>
            <a:r>
              <a:rPr lang="en-US" sz="2000" dirty="0"/>
              <a:t>Originada por la contracción de </a:t>
            </a:r>
            <a:r>
              <a:rPr lang="en-US" sz="2000" dirty="0" err="1"/>
              <a:t>nubes de gas interestelares </a:t>
            </a:r>
            <a:r>
              <a:rPr lang="en-US" sz="2000" dirty="0"/>
              <a:t>(gravitación).</a:t>
            </a:r>
          </a:p>
          <a:p>
            <a:pPr marL="285750" indent="-285750">
              <a:buFont typeface="Arial" panose="020B0604020202020204" pitchFamily="34" charset="0"/>
              <a:buChar char="•"/>
            </a:pPr>
            <a:r>
              <a:rPr lang="en-US" sz="2000" dirty="0" err="1"/>
              <a:t>Una de estas </a:t>
            </a:r>
            <a:r>
              <a:rPr lang="en-US" sz="2000" dirty="0"/>
              <a:t>estrellas </a:t>
            </a:r>
            <a:r>
              <a:rPr lang="en-US" sz="2000" dirty="0" err="1"/>
              <a:t>es </a:t>
            </a:r>
            <a:r>
              <a:rPr lang="en-US" sz="2000" dirty="0"/>
              <a:t>el </a:t>
            </a:r>
            <a:r>
              <a:rPr lang="en-US" sz="2000" b="1" dirty="0" err="1"/>
              <a:t>Sol</a:t>
            </a:r>
            <a:r>
              <a:rPr lang="en-US" sz="2000" dirty="0"/>
              <a:t>, que </a:t>
            </a:r>
            <a:r>
              <a:rPr lang="en-US" sz="2000" dirty="0" err="1"/>
              <a:t>nació </a:t>
            </a:r>
            <a:r>
              <a:rPr lang="en-US" sz="2000" dirty="0" err="1"/>
              <a:t>hace </a:t>
            </a:r>
            <a:r>
              <a:rPr lang="en-US" sz="2000" dirty="0"/>
              <a:t>unos </a:t>
            </a:r>
            <a:r>
              <a:rPr lang="en-US" sz="2000" b="1" dirty="0"/>
              <a:t>4.</a:t>
            </a:r>
            <a:r>
              <a:rPr lang="en-US" sz="2000" b="1" dirty="0" err="1"/>
              <a:t>600 millones de </a:t>
            </a:r>
            <a:r>
              <a:rPr lang="en-US" sz="2000" b="1" dirty="0"/>
              <a:t>años.</a:t>
            </a:r>
            <a:endParaRPr lang="de-DE" sz="20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Formación de estrellas</a:t>
            </a:r>
            <a:endParaRPr lang="de-DE" sz="3000" noProof="0" dirty="0"/>
          </a:p>
        </p:txBody>
      </p:sp>
      <p:pic>
        <p:nvPicPr>
          <p:cNvPr id="4" name="Grafik 3">
            <a:extLst>
              <a:ext uri="{FF2B5EF4-FFF2-40B4-BE49-F238E27FC236}">
                <a16:creationId xmlns:a16="http://schemas.microsoft.com/office/drawing/2014/main" id="{B570B3AE-EDD1-4983-A2AA-0E928395E6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467641"/>
            <a:ext cx="5192305" cy="3567114"/>
          </a:xfrm>
          <a:prstGeom prst="rect">
            <a:avLst/>
          </a:prstGeom>
        </p:spPr>
      </p:pic>
      <p:sp>
        <p:nvSpPr>
          <p:cNvPr id="8" name="Textfeld 7">
            <a:extLst>
              <a:ext uri="{FF2B5EF4-FFF2-40B4-BE49-F238E27FC236}">
                <a16:creationId xmlns:a16="http://schemas.microsoft.com/office/drawing/2014/main" id="{65CD3926-0269-42B3-BFC8-6127F4912535}"/>
              </a:ext>
            </a:extLst>
          </p:cNvPr>
          <p:cNvSpPr txBox="1"/>
          <p:nvPr/>
        </p:nvSpPr>
        <p:spPr>
          <a:xfrm>
            <a:off x="6096000" y="5050953"/>
            <a:ext cx="5192306" cy="95410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n-US" sz="1400" i="1" dirty="0">
                <a:solidFill>
                  <a:srgbClr val="00305E"/>
                </a:solidFill>
                <a:latin typeface="Open Sans"/>
              </a:rPr>
              <a:t>[08] Las </a:t>
            </a:r>
            <a:r>
              <a:rPr kumimoji="0" lang="en-US" sz="1400" b="0" i="1" u="none" strike="noStrike" kern="1200" cap="none" spc="0" normalizeH="0" baseline="0" noProof="0" dirty="0">
                <a:ln>
                  <a:noFill/>
                </a:ln>
                <a:solidFill>
                  <a:srgbClr val="00305E"/>
                </a:solidFill>
                <a:effectLst/>
                <a:uLnTx/>
                <a:uFillTx/>
                <a:latin typeface="Open Sans"/>
                <a:ea typeface="+mn-ea"/>
                <a:cs typeface="+mn-cs"/>
              </a:rPr>
              <a:t>dos nebulosas NGC 2014 y NGC 2020 forman parte de una región de formación estelar en la </a:t>
            </a:r>
            <a:r>
              <a:rPr kumimoji="0" lang="en-US" sz="1400" b="0" i="1" u="none" strike="noStrike" kern="1200" cap="none" spc="0" normalizeH="0" baseline="0" noProof="0" dirty="0" err="1">
                <a:ln>
                  <a:noFill/>
                </a:ln>
                <a:solidFill>
                  <a:srgbClr val="00305E"/>
                </a:solidFill>
                <a:effectLst/>
                <a:uLnTx/>
                <a:uFillTx/>
                <a:latin typeface="Open Sans"/>
                <a:ea typeface="+mn-ea"/>
                <a:cs typeface="+mn-cs"/>
              </a:rPr>
              <a:t>Gran </a:t>
            </a:r>
            <a:r>
              <a:rPr kumimoji="0" lang="en-US" sz="1400" b="0" i="1" u="none" strike="noStrike" kern="1200" cap="none" spc="0" normalizeH="0" baseline="0" noProof="0" dirty="0">
                <a:ln>
                  <a:noFill/>
                </a:ln>
                <a:solidFill>
                  <a:srgbClr val="00305E"/>
                </a:solidFill>
                <a:effectLst/>
                <a:uLnTx/>
                <a:uFillTx/>
                <a:latin typeface="Open Sans"/>
                <a:ea typeface="+mn-ea"/>
                <a:cs typeface="+mn-cs"/>
              </a:rPr>
              <a:t>Nube </a:t>
            </a:r>
            <a:r>
              <a:rPr kumimoji="0" lang="en-US" sz="1400" b="0" i="1" u="none" strike="noStrike" kern="1200" cap="none" spc="0" normalizeH="0" baseline="0" noProof="0" dirty="0" err="1">
                <a:ln>
                  <a:noFill/>
                </a:ln>
                <a:solidFill>
                  <a:srgbClr val="00305E"/>
                </a:solidFill>
                <a:effectLst/>
                <a:uLnTx/>
                <a:uFillTx/>
                <a:latin typeface="Open Sans"/>
                <a:ea typeface="+mn-ea"/>
                <a:cs typeface="+mn-cs"/>
              </a:rPr>
              <a:t>de Magallanes</a:t>
            </a:r>
            <a:r>
              <a:rPr kumimoji="0" lang="en-US" sz="1400" b="0" i="1" u="none" strike="noStrike" kern="1200" cap="none" spc="0" normalizeH="0" baseline="0" noProof="0" dirty="0">
                <a:ln>
                  <a:noFill/>
                </a:ln>
                <a:solidFill>
                  <a:srgbClr val="00305E"/>
                </a:solidFill>
                <a:effectLst/>
                <a:uLnTx/>
                <a:uFillTx/>
                <a:latin typeface="Open Sans"/>
                <a:ea typeface="+mn-ea"/>
                <a:cs typeface="+mn-cs"/>
              </a:rPr>
              <a:t>, una galaxia situada a 163.000 años luz en la Vía Láctea.</a:t>
            </a:r>
            <a:br>
              <a:rPr kumimoji="0" lang="de-DE" sz="1400" b="0" i="1" u="none" strike="noStrike" kern="1200" cap="none" spc="0" normalizeH="0" baseline="0" noProof="0" dirty="0">
                <a:ln>
                  <a:noFill/>
                </a:ln>
                <a:solidFill>
                  <a:srgbClr val="00305E"/>
                </a:solidFill>
                <a:effectLst/>
                <a:uLnTx/>
                <a:uFillTx/>
                <a:latin typeface="Open Sans"/>
                <a:ea typeface="+mn-ea"/>
                <a:cs typeface="+mn-cs"/>
              </a:rPr>
            </a:br>
            <a:r>
              <a:rPr kumimoji="0" lang="de-DE" sz="1400" b="0" i="1" u="none" strike="noStrike" kern="1200" cap="none" spc="0" normalizeH="0" baseline="0" noProof="0" dirty="0">
                <a:ln>
                  <a:noFill/>
                </a:ln>
                <a:solidFill>
                  <a:srgbClr val="00305E"/>
                </a:solidFill>
                <a:effectLst/>
                <a:uLnTx/>
                <a:uFillTx/>
                <a:latin typeface="Open Sans"/>
                <a:ea typeface="+mn-ea"/>
                <a:cs typeface="+mn-cs"/>
                <a:hlinkClick r:id="rId4"/>
              </a:rPr>
              <a:t>Hubble/ESA, 2020 </a:t>
            </a:r>
            <a:endParaRPr kumimoji="0" lang="de-DE" sz="1400" b="0"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2335344176"/>
      </p:ext>
    </p:extLst>
  </p:cSld>
  <p:clrMapOvr>
    <a:masterClrMapping/>
  </p:clrMapOvr>
</p:sld>
</file>

<file path=ppt/slides/slide2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71FFE-1672-7AB5-F13F-FDBD86964015}"/>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4769D780-6EA6-7C85-3EB5-E22D796ECC00}"/>
              </a:ext>
            </a:extLst>
          </p:cNvPr>
          <p:cNvSpPr>
            <a:spLocks noGrp="1"/>
          </p:cNvSpPr>
          <p:nvPr>
            <p:ph type="title"/>
          </p:nvPr>
        </p:nvSpPr>
        <p:spPr>
          <a:xfrm>
            <a:off x="1238249" y="346075"/>
            <a:ext cx="10217156" cy="684000"/>
          </a:xfrm>
        </p:spPr>
        <p:txBody>
          <a:bodyPr/>
          <a:lstStyle/>
          <a:p>
            <a:r>
              <a:rPr lang="de-DE" sz="3600" noProof="0" dirty="0"/>
              <a:t>Nacimiento del sol</a:t>
            </a:r>
            <a:endParaRPr lang="de-DE" sz="3000" noProof="0" dirty="0"/>
          </a:p>
        </p:txBody>
      </p:sp>
      <p:sp>
        <p:nvSpPr>
          <p:cNvPr id="4" name="Textfeld 3">
            <a:extLst>
              <a:ext uri="{FF2B5EF4-FFF2-40B4-BE49-F238E27FC236}">
                <a16:creationId xmlns:a16="http://schemas.microsoft.com/office/drawing/2014/main" id="{1BBC554F-E3B0-6AAD-BFA0-FE00145CD314}"/>
              </a:ext>
            </a:extLst>
          </p:cNvPr>
          <p:cNvSpPr txBox="1"/>
          <p:nvPr/>
        </p:nvSpPr>
        <p:spPr>
          <a:xfrm>
            <a:off x="1080593" y="2385732"/>
            <a:ext cx="5108579"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t>La </a:t>
            </a:r>
            <a:r>
              <a:rPr lang="en-US" sz="2000" dirty="0" err="1"/>
              <a:t>contracción </a:t>
            </a:r>
            <a:r>
              <a:rPr lang="en-US" sz="2000" dirty="0"/>
              <a:t>de la </a:t>
            </a:r>
            <a:r>
              <a:rPr lang="en-US" sz="2000" dirty="0" err="1"/>
              <a:t>nube de gas crea </a:t>
            </a:r>
            <a:r>
              <a:rPr lang="en-US" sz="2000" dirty="0"/>
              <a:t>un núcleo de </a:t>
            </a:r>
            <a:r>
              <a:rPr lang="en-US" sz="2000" dirty="0" err="1"/>
              <a:t>mayor densidad</a:t>
            </a:r>
            <a:endParaRPr lang="en-US" sz="2000" dirty="0"/>
          </a:p>
          <a:p>
            <a:pPr marL="285750" indent="-285750">
              <a:buFont typeface="Arial" panose="020B0604020202020204" pitchFamily="34" charset="0"/>
              <a:buChar char="•"/>
            </a:pPr>
            <a:r>
              <a:rPr lang="en-US" sz="2000" dirty="0" err="1"/>
              <a:t>Si </a:t>
            </a:r>
            <a:r>
              <a:rPr lang="en-US" sz="2000" dirty="0"/>
              <a:t>la masa es lo suficientemente grande, la nube se colapsa y </a:t>
            </a:r>
            <a:r>
              <a:rPr lang="en-US" sz="2000" dirty="0" err="1"/>
              <a:t>se libera energía térmica </a:t>
            </a:r>
            <a:r>
              <a:rPr lang="en-US" sz="2000" dirty="0"/>
              <a:t>(</a:t>
            </a:r>
            <a:r>
              <a:rPr lang="en-US" sz="2000" dirty="0" err="1"/>
              <a:t>colapso gravitatorio</a:t>
            </a:r>
            <a:r>
              <a:rPr lang="en-US" sz="2000" dirty="0"/>
              <a:t>)</a:t>
            </a:r>
          </a:p>
          <a:p>
            <a:pPr marL="285750" indent="-285750">
              <a:buFont typeface="Arial" panose="020B0604020202020204" pitchFamily="34" charset="0"/>
              <a:buChar char="•"/>
            </a:pPr>
            <a:r>
              <a:rPr lang="en-US" sz="2000" dirty="0"/>
              <a:t>Si la densidad de la estrella es lo suficientemente alta, la radiación ya no puede escapar de la envoltura, por lo que la estrella se calienta aún más</a:t>
            </a:r>
            <a:endParaRPr lang="de-DE" sz="2000" dirty="0"/>
          </a:p>
        </p:txBody>
      </p:sp>
      <p:sp>
        <p:nvSpPr>
          <p:cNvPr id="5" name="Textfeld 4">
            <a:extLst>
              <a:ext uri="{FF2B5EF4-FFF2-40B4-BE49-F238E27FC236}">
                <a16:creationId xmlns:a16="http://schemas.microsoft.com/office/drawing/2014/main" id="{FABBAD6A-ABDC-3906-CC69-E9962E4A957B}"/>
              </a:ext>
            </a:extLst>
          </p:cNvPr>
          <p:cNvSpPr txBox="1"/>
          <p:nvPr/>
        </p:nvSpPr>
        <p:spPr>
          <a:xfrm>
            <a:off x="6473757" y="5219710"/>
            <a:ext cx="4981647" cy="830997"/>
          </a:xfrm>
          <a:prstGeom prst="rect">
            <a:avLst/>
          </a:prstGeom>
          <a:noFill/>
        </p:spPr>
        <p:txBody>
          <a:bodyPr wrap="square" rtlCol="0">
            <a:spAutoFit/>
          </a:bodyPr>
          <a:lstStyle/>
          <a:p>
            <a:pPr algn="ctr"/>
            <a:r>
              <a:rPr lang="en-US" sz="1200" i="1" dirty="0"/>
              <a:t>[09] La cabeza de la llamada nube de gas "Oruga cósmica" es una protoestrella que aún está absorbiendo material de su envoltura exterior y condensándose lentamente.</a:t>
            </a:r>
            <a:br>
              <a:rPr lang="de-DE" sz="1200" i="1" dirty="0"/>
            </a:br>
            <a:r>
              <a:rPr lang="de-DE" sz="1200" i="1" dirty="0">
                <a:hlinkClick r:id="rId3"/>
              </a:rPr>
              <a:t>Hubble/ESA, 2013 </a:t>
            </a:r>
            <a:endParaRPr lang="de-DE" sz="1200" i="1" dirty="0"/>
          </a:p>
        </p:txBody>
      </p:sp>
      <p:pic>
        <p:nvPicPr>
          <p:cNvPr id="6" name="Grafik 5">
            <a:extLst>
              <a:ext uri="{FF2B5EF4-FFF2-40B4-BE49-F238E27FC236}">
                <a16:creationId xmlns:a16="http://schemas.microsoft.com/office/drawing/2014/main" id="{B4B830D7-640B-F914-D3C4-170701F700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811" b="10336"/>
          <a:stretch/>
        </p:blipFill>
        <p:spPr>
          <a:xfrm>
            <a:off x="6473757" y="2452172"/>
            <a:ext cx="4981648" cy="2753202"/>
          </a:xfrm>
          <a:prstGeom prst="rect">
            <a:avLst/>
          </a:prstGeom>
        </p:spPr>
      </p:pic>
      <p:cxnSp>
        <p:nvCxnSpPr>
          <p:cNvPr id="7" name="Gerade Verbindung mit Pfeil 6">
            <a:extLst>
              <a:ext uri="{FF2B5EF4-FFF2-40B4-BE49-F238E27FC236}">
                <a16:creationId xmlns:a16="http://schemas.microsoft.com/office/drawing/2014/main" id="{6B9B95CD-185C-37C8-48B5-AE6938D2CD20}"/>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83215319-5026-F651-F524-5E753737990D}"/>
              </a:ext>
            </a:extLst>
          </p:cNvPr>
          <p:cNvSpPr/>
          <p:nvPr/>
        </p:nvSpPr>
        <p:spPr>
          <a:xfrm>
            <a:off x="2731263"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0" name="Textfeld 9">
            <a:extLst>
              <a:ext uri="{FF2B5EF4-FFF2-40B4-BE49-F238E27FC236}">
                <a16:creationId xmlns:a16="http://schemas.microsoft.com/office/drawing/2014/main" id="{2594D475-0A58-8B96-5B4B-F06D5CC2F57B}"/>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Miles de millones de años</a:t>
            </a:r>
          </a:p>
        </p:txBody>
      </p:sp>
      <p:sp>
        <p:nvSpPr>
          <p:cNvPr id="11" name="Ellipse 10">
            <a:extLst>
              <a:ext uri="{FF2B5EF4-FFF2-40B4-BE49-F238E27FC236}">
                <a16:creationId xmlns:a16="http://schemas.microsoft.com/office/drawing/2014/main" id="{5D51E4EA-E190-707D-B982-D45199F7035A}"/>
              </a:ext>
            </a:extLst>
          </p:cNvPr>
          <p:cNvSpPr/>
          <p:nvPr/>
        </p:nvSpPr>
        <p:spPr>
          <a:xfrm>
            <a:off x="4260492"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2" name="Ellipse 11">
            <a:extLst>
              <a:ext uri="{FF2B5EF4-FFF2-40B4-BE49-F238E27FC236}">
                <a16:creationId xmlns:a16="http://schemas.microsoft.com/office/drawing/2014/main" id="{CE84D357-DA2E-17EC-5ECD-F01CB77A7D67}"/>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4B19D543-4311-91ED-2325-04969C3D465B}"/>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2313B011-3C3E-9969-8F69-8515E6A5D8F9}"/>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9446F674-69BD-A341-3C1B-D6891195A434}"/>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92BBDB44-75FA-2A82-427B-15127FEC004D}"/>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EA32BC11-1543-5FF7-1E4E-C8A4E3EBA839}"/>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Tree>
    <p:extLst>
      <p:ext uri="{BB962C8B-B14F-4D97-AF65-F5344CB8AC3E}">
        <p14:creationId xmlns:p14="http://schemas.microsoft.com/office/powerpoint/2010/main" val="1067774319"/>
      </p:ext>
    </p:extLst>
  </p:cSld>
  <p:clrMapOvr>
    <a:masterClrMapping/>
  </p:clrMapOvr>
</p:sld>
</file>

<file path=ppt/slides/slide2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931CF-D6E3-BF78-4F2E-F76347E2206B}"/>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61659E5B-3998-296F-548F-5B157052C3EA}"/>
              </a:ext>
            </a:extLst>
          </p:cNvPr>
          <p:cNvSpPr>
            <a:spLocks noGrp="1"/>
          </p:cNvSpPr>
          <p:nvPr>
            <p:ph type="title"/>
          </p:nvPr>
        </p:nvSpPr>
        <p:spPr>
          <a:xfrm>
            <a:off x="1238249" y="346075"/>
            <a:ext cx="10217156" cy="684000"/>
          </a:xfrm>
        </p:spPr>
        <p:txBody>
          <a:bodyPr/>
          <a:lstStyle/>
          <a:p>
            <a:r>
              <a:rPr lang="de-DE" sz="3600" noProof="0" dirty="0"/>
              <a:t>Nacimiento del sol</a:t>
            </a:r>
            <a:endParaRPr lang="de-DE" sz="3000" noProof="0" dirty="0"/>
          </a:p>
        </p:txBody>
      </p:sp>
      <p:sp>
        <p:nvSpPr>
          <p:cNvPr id="4" name="Textfeld 3">
            <a:extLst>
              <a:ext uri="{FF2B5EF4-FFF2-40B4-BE49-F238E27FC236}">
                <a16:creationId xmlns:a16="http://schemas.microsoft.com/office/drawing/2014/main" id="{F508E4D9-0FE4-EBD6-D7A6-0A312729BF68}"/>
              </a:ext>
            </a:extLst>
          </p:cNvPr>
          <p:cNvSpPr txBox="1"/>
          <p:nvPr/>
        </p:nvSpPr>
        <p:spPr>
          <a:xfrm>
            <a:off x="1080593" y="2561425"/>
            <a:ext cx="5108579"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t>Se forma </a:t>
            </a:r>
            <a:r>
              <a:rPr lang="en-US" sz="2000" dirty="0"/>
              <a:t>una </a:t>
            </a:r>
            <a:r>
              <a:rPr lang="en-US" sz="2000" b="1" dirty="0" err="1"/>
              <a:t>protoestrella</a:t>
            </a:r>
            <a:endParaRPr lang="en-US" sz="2000" dirty="0"/>
          </a:p>
          <a:p>
            <a:pPr marL="285750" indent="-285750">
              <a:buFont typeface="Arial" panose="020B0604020202020204" pitchFamily="34" charset="0"/>
              <a:buChar char="•"/>
            </a:pPr>
            <a:r>
              <a:rPr lang="en-US" sz="2000" dirty="0" err="1"/>
              <a:t>Aumenta la fuerza gravitatoria</a:t>
            </a:r>
            <a:endParaRPr lang="en-US" sz="2000" dirty="0"/>
          </a:p>
          <a:p>
            <a:pPr marL="285750" indent="-285750">
              <a:buFont typeface="Arial" panose="020B0604020202020204" pitchFamily="34" charset="0"/>
              <a:buChar char="•"/>
            </a:pPr>
            <a:r>
              <a:rPr lang="en-US" sz="2000" dirty="0" err="1"/>
              <a:t>Las moléculas externas </a:t>
            </a:r>
            <a:r>
              <a:rPr lang="en-US" sz="2000" dirty="0"/>
              <a:t>chocan contra el núcleo</a:t>
            </a:r>
          </a:p>
          <a:p>
            <a:pPr marL="285750" indent="-285750">
              <a:buFont typeface="Arial" panose="020B0604020202020204" pitchFamily="34" charset="0"/>
              <a:buChar char="•"/>
            </a:pPr>
            <a:r>
              <a:rPr lang="en-US" sz="2000" dirty="0" err="1"/>
              <a:t>Varios miles de </a:t>
            </a:r>
            <a:r>
              <a:rPr lang="en-US" sz="2000" dirty="0"/>
              <a:t>Kelvin, luz </a:t>
            </a:r>
            <a:r>
              <a:rPr lang="en-US" sz="2000" dirty="0" err="1"/>
              <a:t>principalmente en el rango infrarrojo</a:t>
            </a:r>
            <a:endParaRPr lang="en-US" sz="2000" dirty="0"/>
          </a:p>
          <a:p>
            <a:pPr marL="285750" indent="-285750">
              <a:buFont typeface="Arial" panose="020B0604020202020204" pitchFamily="34" charset="0"/>
              <a:buChar char="•"/>
            </a:pPr>
            <a:r>
              <a:rPr lang="en-US" sz="2000" dirty="0"/>
              <a:t>Se </a:t>
            </a:r>
            <a:r>
              <a:rPr lang="en-US" sz="2000" dirty="0" err="1"/>
              <a:t>aumenta la temperatura </a:t>
            </a:r>
            <a:r>
              <a:rPr lang="en-US" sz="2000" dirty="0"/>
              <a:t>hasta que el gas </a:t>
            </a:r>
            <a:r>
              <a:rPr lang="en-US" sz="2000" dirty="0" err="1"/>
              <a:t>del interior se ioniza</a:t>
            </a:r>
            <a:r>
              <a:rPr lang="en-US" sz="2000" dirty="0"/>
              <a:t>, el gas </a:t>
            </a:r>
            <a:r>
              <a:rPr lang="en-US" sz="2000" dirty="0" err="1"/>
              <a:t>se convierte en </a:t>
            </a:r>
            <a:r>
              <a:rPr lang="en-US" sz="2000" dirty="0"/>
              <a:t>plasma</a:t>
            </a:r>
            <a:endParaRPr lang="de-DE" sz="2000" dirty="0"/>
          </a:p>
        </p:txBody>
      </p:sp>
      <p:sp>
        <p:nvSpPr>
          <p:cNvPr id="5" name="Textfeld 4">
            <a:extLst>
              <a:ext uri="{FF2B5EF4-FFF2-40B4-BE49-F238E27FC236}">
                <a16:creationId xmlns:a16="http://schemas.microsoft.com/office/drawing/2014/main" id="{79C59AF3-D47C-6682-73CE-D805AB56E8CB}"/>
              </a:ext>
            </a:extLst>
          </p:cNvPr>
          <p:cNvSpPr txBox="1"/>
          <p:nvPr/>
        </p:nvSpPr>
        <p:spPr>
          <a:xfrm>
            <a:off x="6473757" y="5301188"/>
            <a:ext cx="4981647" cy="830997"/>
          </a:xfrm>
          <a:prstGeom prst="rect">
            <a:avLst/>
          </a:prstGeom>
          <a:noFill/>
        </p:spPr>
        <p:txBody>
          <a:bodyPr wrap="square" rtlCol="0">
            <a:spAutoFit/>
          </a:bodyPr>
          <a:lstStyle/>
          <a:p>
            <a:pPr algn="ctr"/>
            <a:r>
              <a:rPr lang="en-US" sz="1200" i="1" dirty="0"/>
              <a:t>[10] Gas </a:t>
            </a:r>
            <a:r>
              <a:rPr lang="en-US" sz="1200" i="1" dirty="0" err="1"/>
              <a:t>expulsado de la protoestrella </a:t>
            </a:r>
            <a:r>
              <a:rPr lang="en-US" sz="1200" i="1" dirty="0"/>
              <a:t>que </a:t>
            </a:r>
            <a:r>
              <a:rPr lang="en-US" sz="1200" i="1" dirty="0" err="1"/>
              <a:t>choca con nubes de polvo</a:t>
            </a:r>
            <a:r>
              <a:rPr lang="en-US" sz="1200" i="1" dirty="0"/>
              <a:t>. Se </a:t>
            </a:r>
            <a:r>
              <a:rPr lang="en-US" sz="1200" i="1" dirty="0" err="1"/>
              <a:t>aprecian </a:t>
            </a:r>
            <a:r>
              <a:rPr lang="en-US" sz="1200" i="1" dirty="0" err="1"/>
              <a:t>dos </a:t>
            </a:r>
            <a:r>
              <a:rPr lang="en-US" sz="1200" i="1" dirty="0"/>
              <a:t>chorros </a:t>
            </a:r>
            <a:r>
              <a:rPr lang="en-US" sz="1200" i="1" dirty="0" err="1"/>
              <a:t>que se </a:t>
            </a:r>
            <a:r>
              <a:rPr lang="en-US" sz="1200" i="1" dirty="0" err="1"/>
              <a:t>alejan </a:t>
            </a:r>
            <a:r>
              <a:rPr lang="en-US" sz="1200" i="1" dirty="0"/>
              <a:t>diametralmente </a:t>
            </a:r>
            <a:r>
              <a:rPr lang="en-US" sz="1200" i="1" dirty="0" err="1"/>
              <a:t>de la protoestrella del centro</a:t>
            </a:r>
            <a:r>
              <a:rPr lang="en-US" sz="1200" i="1" dirty="0"/>
              <a:t>.</a:t>
            </a:r>
            <a:br>
              <a:rPr lang="de-DE" sz="1200" i="1" dirty="0"/>
            </a:br>
            <a:r>
              <a:rPr lang="de-DE" sz="1200" i="1" dirty="0">
                <a:hlinkClick r:id="rId3"/>
              </a:rPr>
              <a:t>Hubble/ESA, 2021 </a:t>
            </a:r>
            <a:endParaRPr lang="de-DE" sz="1200" i="1" dirty="0"/>
          </a:p>
        </p:txBody>
      </p:sp>
      <p:cxnSp>
        <p:nvCxnSpPr>
          <p:cNvPr id="7" name="Gerade Verbindung mit Pfeil 6">
            <a:extLst>
              <a:ext uri="{FF2B5EF4-FFF2-40B4-BE49-F238E27FC236}">
                <a16:creationId xmlns:a16="http://schemas.microsoft.com/office/drawing/2014/main" id="{92B6CD1D-CB47-9639-13BD-65C58749777D}"/>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9A64D4E9-7685-8A5A-68D3-1878B44177B5}"/>
              </a:ext>
            </a:extLst>
          </p:cNvPr>
          <p:cNvSpPr/>
          <p:nvPr/>
        </p:nvSpPr>
        <p:spPr>
          <a:xfrm>
            <a:off x="2731263"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0" name="Textfeld 9">
            <a:extLst>
              <a:ext uri="{FF2B5EF4-FFF2-40B4-BE49-F238E27FC236}">
                <a16:creationId xmlns:a16="http://schemas.microsoft.com/office/drawing/2014/main" id="{2F7F25A1-3727-6558-8475-8A462315EE2D}"/>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Miles de millones de años</a:t>
            </a:r>
          </a:p>
        </p:txBody>
      </p:sp>
      <p:sp>
        <p:nvSpPr>
          <p:cNvPr id="11" name="Ellipse 10">
            <a:extLst>
              <a:ext uri="{FF2B5EF4-FFF2-40B4-BE49-F238E27FC236}">
                <a16:creationId xmlns:a16="http://schemas.microsoft.com/office/drawing/2014/main" id="{9FC5CCAD-45EC-2B9F-2D5A-00FA9F10FDA7}"/>
              </a:ext>
            </a:extLst>
          </p:cNvPr>
          <p:cNvSpPr/>
          <p:nvPr/>
        </p:nvSpPr>
        <p:spPr>
          <a:xfrm>
            <a:off x="4260492"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2" name="Ellipse 11">
            <a:extLst>
              <a:ext uri="{FF2B5EF4-FFF2-40B4-BE49-F238E27FC236}">
                <a16:creationId xmlns:a16="http://schemas.microsoft.com/office/drawing/2014/main" id="{69789C7A-4472-1B6C-69F2-CA4E1923B12D}"/>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129CAA31-942E-16F4-178E-12BFA1440654}"/>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D90337BE-2C8D-0BCC-6205-E708CA03234C}"/>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B3B5AFF5-34D8-4F03-0D30-45EA0B766273}"/>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D9AE244A-2E19-C983-F6BD-C27D007B1568}"/>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985741BC-9D5B-D8C4-3F1D-85FC17EC3AB5}"/>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2" name="Grafik 1">
            <a:extLst>
              <a:ext uri="{FF2B5EF4-FFF2-40B4-BE49-F238E27FC236}">
                <a16:creationId xmlns:a16="http://schemas.microsoft.com/office/drawing/2014/main" id="{A144325A-DE8C-78B1-95FF-D5897DAD192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984" b="3453"/>
          <a:stretch/>
        </p:blipFill>
        <p:spPr>
          <a:xfrm>
            <a:off x="6724649" y="2467210"/>
            <a:ext cx="4538495" cy="2757939"/>
          </a:xfrm>
          <a:prstGeom prst="rect">
            <a:avLst/>
          </a:prstGeom>
        </p:spPr>
      </p:pic>
    </p:spTree>
    <p:extLst>
      <p:ext uri="{BB962C8B-B14F-4D97-AF65-F5344CB8AC3E}">
        <p14:creationId xmlns:p14="http://schemas.microsoft.com/office/powerpoint/2010/main" val="2597412549"/>
      </p:ext>
    </p:extLst>
  </p:cSld>
  <p:clrMapOvr>
    <a:masterClrMapping/>
  </p:clrMapOvr>
</p:sld>
</file>

<file path=ppt/slides/slide2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E1915-B5A8-7219-4F47-D9152C987066}"/>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040AF8C7-1D61-E451-2F87-300C50EB9195}"/>
              </a:ext>
            </a:extLst>
          </p:cNvPr>
          <p:cNvSpPr>
            <a:spLocks noGrp="1"/>
          </p:cNvSpPr>
          <p:nvPr>
            <p:ph type="title"/>
          </p:nvPr>
        </p:nvSpPr>
        <p:spPr>
          <a:xfrm>
            <a:off x="1238249" y="346075"/>
            <a:ext cx="10217156" cy="684000"/>
          </a:xfrm>
        </p:spPr>
        <p:txBody>
          <a:bodyPr/>
          <a:lstStyle/>
          <a:p>
            <a:r>
              <a:rPr lang="de-DE" sz="3600" dirty="0"/>
              <a:t>Primera fusión nuclear</a:t>
            </a:r>
            <a:endParaRPr lang="de-DE" sz="3000" noProof="0" dirty="0"/>
          </a:p>
        </p:txBody>
      </p:sp>
      <p:sp>
        <p:nvSpPr>
          <p:cNvPr id="4" name="Textfeld 3">
            <a:extLst>
              <a:ext uri="{FF2B5EF4-FFF2-40B4-BE49-F238E27FC236}">
                <a16:creationId xmlns:a16="http://schemas.microsoft.com/office/drawing/2014/main" id="{90C732FA-7545-8F5E-9D27-FD0449429A25}"/>
              </a:ext>
            </a:extLst>
          </p:cNvPr>
          <p:cNvSpPr txBox="1"/>
          <p:nvPr/>
        </p:nvSpPr>
        <p:spPr>
          <a:xfrm>
            <a:off x="1080593" y="2457685"/>
            <a:ext cx="5108579" cy="3308598"/>
          </a:xfrm>
          <a:prstGeom prst="rect">
            <a:avLst/>
          </a:prstGeom>
          <a:noFill/>
        </p:spPr>
        <p:txBody>
          <a:bodyPr wrap="square" rtlCol="0">
            <a:spAutoFit/>
          </a:bodyPr>
          <a:lstStyle/>
          <a:p>
            <a:pPr marL="285750" indent="-285750">
              <a:buFont typeface="Arial" panose="020B0604020202020204" pitchFamily="34" charset="0"/>
              <a:buChar char="•"/>
            </a:pPr>
            <a:r>
              <a:rPr lang="en-US" sz="1900" dirty="0" err="1"/>
              <a:t>La temperatura </a:t>
            </a:r>
            <a:r>
              <a:rPr lang="en-US" sz="1900" dirty="0"/>
              <a:t>y la </a:t>
            </a:r>
            <a:r>
              <a:rPr lang="en-US" sz="1900" dirty="0" err="1"/>
              <a:t>densidad son lo suficientemente altas como </a:t>
            </a:r>
            <a:r>
              <a:rPr lang="en-US" sz="1900" dirty="0" err="1"/>
              <a:t>para que los núcleos atómicos superen </a:t>
            </a:r>
            <a:r>
              <a:rPr lang="en-US" sz="1900" dirty="0"/>
              <a:t>la </a:t>
            </a:r>
            <a:r>
              <a:rPr lang="en-US" sz="1900" dirty="0"/>
              <a:t>barrera de </a:t>
            </a:r>
            <a:r>
              <a:rPr lang="en-US" sz="1900" dirty="0" err="1"/>
              <a:t>Coulomb</a:t>
            </a:r>
          </a:p>
          <a:p>
            <a:pPr marL="285750" indent="-285750">
              <a:buFont typeface="Arial" panose="020B0604020202020204" pitchFamily="34" charset="0"/>
              <a:buChar char="•"/>
            </a:pPr>
            <a:r>
              <a:rPr lang="en-US" sz="1900" b="1" dirty="0"/>
              <a:t>Fusión del </a:t>
            </a:r>
            <a:r>
              <a:rPr lang="en-US" sz="1900" b="1" dirty="0" err="1"/>
              <a:t>hidrógeno</a:t>
            </a:r>
            <a:r>
              <a:rPr lang="en-US" sz="1900" b="1" dirty="0"/>
              <a:t>: </a:t>
            </a:r>
            <a:r>
              <a:rPr lang="en-US" sz="1900" dirty="0" err="1"/>
              <a:t>se forma </a:t>
            </a:r>
            <a:r>
              <a:rPr lang="en-US" sz="1900" dirty="0"/>
              <a:t>helio </a:t>
            </a:r>
            <a:r>
              <a:rPr lang="en-US" sz="1900" dirty="0"/>
              <a:t>que </a:t>
            </a:r>
            <a:r>
              <a:rPr lang="en-US" sz="1900" dirty="0" err="1"/>
              <a:t>se acumula en </a:t>
            </a:r>
            <a:r>
              <a:rPr lang="en-US" sz="1900" dirty="0"/>
              <a:t>el núcleo</a:t>
            </a:r>
          </a:p>
          <a:p>
            <a:pPr marL="285750" indent="-285750">
              <a:buFont typeface="Arial" panose="020B0604020202020204" pitchFamily="34" charset="0"/>
              <a:buChar char="•"/>
            </a:pPr>
            <a:r>
              <a:rPr lang="en-US" sz="1900" dirty="0" err="1"/>
              <a:t>Radiación </a:t>
            </a:r>
            <a:r>
              <a:rPr lang="en-US" sz="1900" dirty="0"/>
              <a:t>y </a:t>
            </a:r>
            <a:r>
              <a:rPr lang="en-US" sz="1900" dirty="0" err="1"/>
              <a:t>presión de los gases como fuerza contraria a la gravitatoria</a:t>
            </a:r>
            <a:endParaRPr lang="en-US" sz="1900" dirty="0"/>
          </a:p>
          <a:p>
            <a:pPr marL="285750" indent="-285750">
              <a:buFont typeface="Arial" panose="020B0604020202020204" pitchFamily="34" charset="0"/>
              <a:buChar char="•"/>
            </a:pPr>
            <a:r>
              <a:rPr lang="en-US" sz="1900" dirty="0"/>
              <a:t>La estrella ha </a:t>
            </a:r>
            <a:r>
              <a:rPr lang="en-US" sz="1900" dirty="0" err="1"/>
              <a:t>alcanzado un estado estable</a:t>
            </a:r>
            <a:r>
              <a:rPr lang="en-US" sz="1900" dirty="0"/>
              <a:t>.</a:t>
            </a:r>
          </a:p>
          <a:p>
            <a:pPr marL="342900" indent="-342900">
              <a:buFont typeface="Wingdings" panose="05000000000000000000" pitchFamily="2" charset="2"/>
              <a:buChar char="Ø"/>
            </a:pPr>
            <a:r>
              <a:rPr lang="en-US" sz="1900" b="1" dirty="0" err="1"/>
              <a:t>Equilibrio hidrostático</a:t>
            </a:r>
            <a:r>
              <a:rPr lang="en-US" sz="1900" dirty="0"/>
              <a:t>: gravedad y </a:t>
            </a:r>
            <a:r>
              <a:rPr lang="en-US" sz="1900" dirty="0" err="1"/>
              <a:t>presión en equilibrio</a:t>
            </a:r>
            <a:endParaRPr lang="en-US" sz="1900" dirty="0"/>
          </a:p>
        </p:txBody>
      </p:sp>
      <p:cxnSp>
        <p:nvCxnSpPr>
          <p:cNvPr id="7" name="Gerade Verbindung mit Pfeil 6">
            <a:extLst>
              <a:ext uri="{FF2B5EF4-FFF2-40B4-BE49-F238E27FC236}">
                <a16:creationId xmlns:a16="http://schemas.microsoft.com/office/drawing/2014/main" id="{622F18D3-8689-88AD-EEDB-9FA5F035AD24}"/>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830EC06A-7FCE-0A43-80B1-1A4D8E3DC7A6}"/>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Miles de millones de años</a:t>
            </a:r>
          </a:p>
        </p:txBody>
      </p:sp>
      <p:sp>
        <p:nvSpPr>
          <p:cNvPr id="11" name="Ellipse 10">
            <a:extLst>
              <a:ext uri="{FF2B5EF4-FFF2-40B4-BE49-F238E27FC236}">
                <a16:creationId xmlns:a16="http://schemas.microsoft.com/office/drawing/2014/main" id="{2190FD5E-2810-C5BB-1F30-86604DED5A33}"/>
              </a:ext>
            </a:extLst>
          </p:cNvPr>
          <p:cNvSpPr/>
          <p:nvPr/>
        </p:nvSpPr>
        <p:spPr>
          <a:xfrm>
            <a:off x="4260492"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2" name="Ellipse 11">
            <a:extLst>
              <a:ext uri="{FF2B5EF4-FFF2-40B4-BE49-F238E27FC236}">
                <a16:creationId xmlns:a16="http://schemas.microsoft.com/office/drawing/2014/main" id="{1C217617-2F25-74AE-E768-90B2E45712F4}"/>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EF461C6A-7C0C-F330-D616-4752FC343C31}"/>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80DD6A0D-BEBC-8278-4A09-677C01BE3B14}"/>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0DAA0971-02E1-9D0C-CA4F-893929949A88}"/>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275E18EB-375A-4D81-6B40-BE9B9C59AFBA}"/>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377500EF-119F-FDC8-615C-5F826ADEE261}"/>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B17E00B7-57B4-585C-E403-1F80DC00D758}"/>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26" name="Ellipse 25">
            <a:extLst>
              <a:ext uri="{FF2B5EF4-FFF2-40B4-BE49-F238E27FC236}">
                <a16:creationId xmlns:a16="http://schemas.microsoft.com/office/drawing/2014/main" id="{9CE6B7C6-FF94-FDC9-BCE4-A4134728A971}"/>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grpSp>
        <p:nvGrpSpPr>
          <p:cNvPr id="27" name="Gruppieren 26">
            <a:extLst>
              <a:ext uri="{FF2B5EF4-FFF2-40B4-BE49-F238E27FC236}">
                <a16:creationId xmlns:a16="http://schemas.microsoft.com/office/drawing/2014/main" id="{24656376-AB49-7D3D-F535-0AD7358CB57C}"/>
              </a:ext>
            </a:extLst>
          </p:cNvPr>
          <p:cNvGrpSpPr/>
          <p:nvPr/>
        </p:nvGrpSpPr>
        <p:grpSpPr>
          <a:xfrm>
            <a:off x="6688089" y="2351707"/>
            <a:ext cx="2964586" cy="3757033"/>
            <a:chOff x="7458075" y="1209510"/>
            <a:chExt cx="3540014" cy="4486275"/>
          </a:xfrm>
        </p:grpSpPr>
        <p:pic>
          <p:nvPicPr>
            <p:cNvPr id="28" name="Grafik 27">
              <a:extLst>
                <a:ext uri="{FF2B5EF4-FFF2-40B4-BE49-F238E27FC236}">
                  <a16:creationId xmlns:a16="http://schemas.microsoft.com/office/drawing/2014/main" id="{FA72183C-AE12-499F-49D2-DAF98A884A1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29" name="Rechteck 28">
              <a:extLst>
                <a:ext uri="{FF2B5EF4-FFF2-40B4-BE49-F238E27FC236}">
                  <a16:creationId xmlns:a16="http://schemas.microsoft.com/office/drawing/2014/main" id="{F473FA69-C8B0-4178-7838-B66422DD2698}"/>
                </a:ext>
              </a:extLst>
            </p:cNvPr>
            <p:cNvSpPr/>
            <p:nvPr/>
          </p:nvSpPr>
          <p:spPr>
            <a:xfrm>
              <a:off x="7458075" y="5114925"/>
              <a:ext cx="1085849" cy="580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hteck 29">
              <a:extLst>
                <a:ext uri="{FF2B5EF4-FFF2-40B4-BE49-F238E27FC236}">
                  <a16:creationId xmlns:a16="http://schemas.microsoft.com/office/drawing/2014/main" id="{26774C40-2F0C-33E6-2F2E-80E9E925F7D0}"/>
                </a:ext>
              </a:extLst>
            </p:cNvPr>
            <p:cNvSpPr/>
            <p:nvPr/>
          </p:nvSpPr>
          <p:spPr>
            <a:xfrm>
              <a:off x="9912240" y="5248440"/>
              <a:ext cx="1085849" cy="437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9637759"/>
      </p:ext>
    </p:extLst>
  </p:cSld>
  <p:clrMapOvr>
    <a:masterClrMapping/>
  </p:clrMapOvr>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Horario</a:t>
            </a:r>
            <a:endParaRPr lang="de-DE" sz="3000" noProof="0" dirty="0"/>
          </a:p>
        </p:txBody>
      </p:sp>
      <p:graphicFrame>
        <p:nvGraphicFramePr>
          <p:cNvPr id="2" name="Tabelle 1">
            <a:extLst>
              <a:ext uri="{FF2B5EF4-FFF2-40B4-BE49-F238E27FC236}">
                <a16:creationId xmlns:a16="http://schemas.microsoft.com/office/drawing/2014/main" id="{7AC4D31D-753F-1D8C-9977-213A8E737E16}"/>
              </a:ext>
            </a:extLst>
          </p:cNvPr>
          <p:cNvGraphicFramePr>
            <a:graphicFrameLocks noGrp="1"/>
          </p:cNvGraphicFramePr>
          <p:nvPr>
            <p:extLst>
              <p:ext uri="{D42A27DB-BD31-4B8C-83A1-F6EECF244321}">
                <p14:modId xmlns:p14="http://schemas.microsoft.com/office/powerpoint/2010/main" val="1595078219"/>
              </p:ext>
            </p:extLst>
          </p:nvPr>
        </p:nvGraphicFramePr>
        <p:xfrm>
          <a:off x="2231390" y="1097852"/>
          <a:ext cx="7226119" cy="4709160"/>
        </p:xfrm>
        <a:graphic>
          <a:graphicData uri="http://schemas.openxmlformats.org/drawingml/2006/table">
            <a:tbl>
              <a:tblPr firstRow="1" bandRow="1"/>
              <a:tblGrid>
                <a:gridCol w="2277817">
                  <a:extLst>
                    <a:ext uri="{9D8B030D-6E8A-4147-A177-3AD203B41FA5}">
                      <a16:colId xmlns:a16="http://schemas.microsoft.com/office/drawing/2014/main" val="2785176710"/>
                    </a:ext>
                  </a:extLst>
                </a:gridCol>
                <a:gridCol w="4948302">
                  <a:extLst>
                    <a:ext uri="{9D8B030D-6E8A-4147-A177-3AD203B41FA5}">
                      <a16:colId xmlns:a16="http://schemas.microsoft.com/office/drawing/2014/main" val="993756295"/>
                    </a:ext>
                  </a:extLst>
                </a:gridCol>
              </a:tblGrid>
              <a:tr h="19826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a:latin typeface="Open Sans" panose="020B0606030504020204" pitchFamily="34" charset="0"/>
                          <a:ea typeface="Open Sans" panose="020B0606030504020204" pitchFamily="34" charset="0"/>
                          <a:cs typeface="Open Sans" panose="020B0606030504020204" pitchFamily="34" charset="0"/>
                        </a:rPr>
                        <a:t>Tiempo</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a:latin typeface="Open Sans" panose="020B0606030504020204" pitchFamily="34" charset="0"/>
                          <a:ea typeface="Open Sans" panose="020B0606030504020204" pitchFamily="34" charset="0"/>
                          <a:cs typeface="Open Sans" panose="020B0606030504020204" pitchFamily="34" charset="0"/>
                        </a:rPr>
                        <a:t>Contenido</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0646057"/>
                  </a:ext>
                </a:extLst>
              </a:tr>
              <a:tr h="28289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Introducción</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3181518"/>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Parte 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Núcleos atómicos y sus peculiaridades</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15123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Pausa</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23070147"/>
                  </a:ext>
                </a:extLst>
              </a:tr>
              <a:tr h="273063">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Parte II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Evolución estelar</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693048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60'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Parte III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Nucleosíntesis primordial</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35115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Pausa para comer</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59455700"/>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90'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Parte IV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Las huellas de las estrellas</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7263158"/>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Pausa</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277515595"/>
                  </a:ext>
                </a:extLst>
              </a:tr>
              <a:tr h="0">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75'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Parte IV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Las huellas de las estrellas - Continuación</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3516916"/>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Conclusión</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445782"/>
                  </a:ext>
                </a:extLst>
              </a:tr>
            </a:tbl>
          </a:graphicData>
        </a:graphic>
      </p:graphicFrame>
    </p:spTree>
    <p:extLst>
      <p:ext uri="{BB962C8B-B14F-4D97-AF65-F5344CB8AC3E}">
        <p14:creationId xmlns:p14="http://schemas.microsoft.com/office/powerpoint/2010/main" val="261694171"/>
      </p:ext>
    </p:extLst>
  </p:cSld>
  <p:clrMapOvr>
    <a:masterClrMapping/>
  </p:clrMapOvr>
</p:sld>
</file>

<file path=ppt/slides/slide30.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3C0FB-3E9A-32BA-A2BF-A7E0EC2DFB83}"/>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81C47B34-B689-1AAC-1D84-FE18114D53F9}"/>
              </a:ext>
            </a:extLst>
          </p:cNvPr>
          <p:cNvSpPr>
            <a:spLocks noGrp="1"/>
          </p:cNvSpPr>
          <p:nvPr>
            <p:ph type="title"/>
          </p:nvPr>
        </p:nvSpPr>
        <p:spPr>
          <a:xfrm>
            <a:off x="1238249" y="346075"/>
            <a:ext cx="10217156" cy="684000"/>
          </a:xfrm>
        </p:spPr>
        <p:txBody>
          <a:bodyPr/>
          <a:lstStyle/>
          <a:p>
            <a:r>
              <a:rPr lang="de-DE" sz="3600" dirty="0"/>
              <a:t>Enana amarilla (Hoy)</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A0835DA7-9750-6B35-CC50-231644678862}"/>
                  </a:ext>
                </a:extLst>
              </p:cNvPr>
              <p:cNvSpPr txBox="1"/>
              <p:nvPr/>
            </p:nvSpPr>
            <p:spPr>
              <a:xfrm>
                <a:off x="1080593" y="2738340"/>
                <a:ext cx="5108579" cy="2468240"/>
              </a:xfrm>
              <a:prstGeom prst="rect">
                <a:avLst/>
              </a:prstGeom>
              <a:noFill/>
            </p:spPr>
            <p:txBody>
              <a:bodyPr wrap="square" rtlCol="0">
                <a:spAutoFit/>
              </a:bodyPr>
              <a:lstStyle/>
              <a:p xmlns:mc="http://schemas.openxmlformats.org/markup-compatibility/2006" xmlns:a14="http://schemas.microsoft.com/office/drawing/2010/main">
                <a:pPr marL="285750" indent="-285750">
                  <a:buFont typeface="Arial" panose="020B0604020202020204" pitchFamily="34" charset="0"/>
                  <a:buChar char="•"/>
                </a:pPr>
                <a:r>
                  <a:rPr lang="en-US" sz="1900" dirty="0"/>
                  <a:t>El Sol </a:t>
                </a:r>
                <a:r>
                  <a:rPr lang="en-US" sz="1900" dirty="0" err="1"/>
                  <a:t>fusiona </a:t>
                </a:r>
                <a:r>
                  <a:rPr lang="en-US" sz="1900" b="1" dirty="0" err="1"/>
                  <a:t>hidrógeno </a:t>
                </a:r>
                <a:r>
                  <a:rPr lang="en-US" sz="1900" dirty="0" err="1"/>
                  <a:t>en </a:t>
                </a:r>
                <a:r>
                  <a:rPr lang="en-US" sz="1900" b="1" dirty="0"/>
                  <a:t>helio</a:t>
                </a:r>
              </a:p>
              <a:p xmlns:mc="http://schemas.openxmlformats.org/markup-compatibility/2006" xmlns:a14="http://schemas.microsoft.com/office/drawing/2010/main">
                <a:pPr marL="285750" indent="-285750">
                  <a:buFont typeface="Arial" panose="020B0604020202020204" pitchFamily="34" charset="0"/>
                  <a:buChar char="•"/>
                </a:pPr>
                <a:r>
                  <a:rPr lang="en-US" sz="1900" dirty="0" err="1"/>
                  <a:t>Se </a:t>
                </a:r>
                <a:r>
                  <a:rPr lang="en-US" sz="1900" dirty="0"/>
                  <a:t>encuentra en </a:t>
                </a:r>
                <a:r>
                  <a:rPr lang="en-US" sz="1900" dirty="0" err="1"/>
                  <a:t>un estado estable </a:t>
                </a:r>
                <a:r>
                  <a:rPr lang="en-US" sz="1900" dirty="0"/>
                  <a:t>(</a:t>
                </a:r>
                <a:r>
                  <a:rPr lang="en-US" sz="1900" b="1" dirty="0" err="1"/>
                  <a:t>equilibrio hidrostático</a:t>
                </a:r>
                <a:r>
                  <a:rPr lang="en-US" sz="1900" b="1" dirty="0"/>
                  <a:t>)</a:t>
                </a:r>
                <a:br>
                  <a:rPr lang="en-US" sz="1900" b="1" dirty="0"/>
                </a:br>
                <a:endParaRPr lang="en-US" sz="1900" b="1" dirty="0"/>
              </a:p>
              <a:p xmlns:mc="http://schemas.openxmlformats.org/markup-compatibility/2006" xmlns:a14="http://schemas.microsoft.com/office/drawing/2010/main">
                <a:pPr marL="285750" indent="-285750">
                  <a:buFont typeface="Arial" panose="020B0604020202020204" pitchFamily="34" charset="0"/>
                  <a:buChar char="•"/>
                </a:pPr>
                <a:r>
                  <a:rPr lang="en-US" sz="1900" b="1" dirty="0"/>
                  <a:t>Radio </a:t>
                </a:r>
                <a:endParaRPr lang="de-DE"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a:t>Temperatura </a:t>
                </a:r>
                <a:endParaRPr lang="de-DE"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err="1"/>
                  <a:t>Temperatura de la Tierra</a:t>
                </a:r>
                <a:r>
                  <a:rPr lang="en-US" sz="1900" dirty="0"/>
                  <a:t>: </a:t>
                </a:r>
              </a:p>
              <a:p>
                <a:pPr marL="285750" indent="-285750">
                  <a:buFont typeface="Arial" panose="020B0604020202020204" pitchFamily="34" charset="0"/>
                  <a:buChar char="•"/>
                </a:pPr>
                <a:endParaRPr lang="en-US" sz="1900" dirty="0"/>
              </a:p>
            </p:txBody>
          </p:sp>
        </mc:Choice>
        <mc:Fallback xmlns:a16="http://schemas.microsoft.com/office/drawing/2014/main" xmlns:p14="http://schemas.microsoft.com/office/powerpoint/2010/main">
          <p:sp>
            <p:nvSpPr>
              <p:cNvPr id="4" name="Textfeld 3">
                <a:extLst>
                  <a:ext uri="{FF2B5EF4-FFF2-40B4-BE49-F238E27FC236}">
                    <a16:creationId xmlns:a16="http://schemas.microsoft.com/office/drawing/2014/main" id="{A0835DA7-9750-6B35-CC50-231644678862}"/>
                  </a:ext>
                </a:extLst>
              </p:cNvPr>
              <p:cNvSpPr txBox="1">
                <a:spLocks noRot="1" noChangeAspect="1" noMove="1" noResize="1" noEditPoints="1" noAdjustHandles="1" noChangeArrowheads="1" noChangeShapeType="1" noTextEdit="1"/>
              </p:cNvSpPr>
              <p:nvPr/>
            </p:nvSpPr>
            <p:spPr>
              <a:xfrm>
                <a:off x="1080593" y="2738340"/>
                <a:ext cx="5108579" cy="2468240"/>
              </a:xfrm>
              <a:prstGeom prst="rect">
                <a:avLst/>
              </a:prstGeom>
              <a:blipFill>
                <a:blip r:embed="rId3"/>
                <a:stretch>
                  <a:fillRect l="-835" t="-1481" r="-477"/>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1B5DC2FC-A6E3-0C0E-4507-D8DD5185D3C0}"/>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F7E43300-20BF-B833-EE83-5A6D6169F1D9}"/>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Miles de millones de años</a:t>
            </a:r>
          </a:p>
        </p:txBody>
      </p:sp>
      <p:sp>
        <p:nvSpPr>
          <p:cNvPr id="12" name="Ellipse 11">
            <a:extLst>
              <a:ext uri="{FF2B5EF4-FFF2-40B4-BE49-F238E27FC236}">
                <a16:creationId xmlns:a16="http://schemas.microsoft.com/office/drawing/2014/main" id="{D4C91264-E958-4081-2AC0-ACBB2F156EFC}"/>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C5E24DE3-E14B-5A13-E132-55CABA053271}"/>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37B4DAE7-9D2B-D23B-74E5-6FD3826F3E30}"/>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02477982-5A42-0D6C-215F-B7B506763889}"/>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ED40797B-82D9-49CA-87EE-BE7E465AFFE8}"/>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7570374B-EFD7-786B-7279-DEB6C53873F6}"/>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9764FED6-77F0-2E99-71A6-671799F97E02}"/>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932DEC7F-A986-4A11-B87D-2C867CF323D2}"/>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grpSp>
        <p:nvGrpSpPr>
          <p:cNvPr id="3" name="Gruppieren 2">
            <a:extLst>
              <a:ext uri="{FF2B5EF4-FFF2-40B4-BE49-F238E27FC236}">
                <a16:creationId xmlns:a16="http://schemas.microsoft.com/office/drawing/2014/main" id="{F1462967-DCCA-20FC-5BAA-04C7F8B33EAC}"/>
              </a:ext>
            </a:extLst>
          </p:cNvPr>
          <p:cNvGrpSpPr/>
          <p:nvPr/>
        </p:nvGrpSpPr>
        <p:grpSpPr>
          <a:xfrm>
            <a:off x="6688089" y="2351707"/>
            <a:ext cx="2964586" cy="3757033"/>
            <a:chOff x="7458075" y="1209510"/>
            <a:chExt cx="3540014" cy="4486275"/>
          </a:xfrm>
        </p:grpSpPr>
        <p:pic>
          <p:nvPicPr>
            <p:cNvPr id="6" name="Grafik 5">
              <a:extLst>
                <a:ext uri="{FF2B5EF4-FFF2-40B4-BE49-F238E27FC236}">
                  <a16:creationId xmlns:a16="http://schemas.microsoft.com/office/drawing/2014/main" id="{9DC71934-E05A-A2D8-FEA3-46206476687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24" name="Rechteck 23">
              <a:extLst>
                <a:ext uri="{FF2B5EF4-FFF2-40B4-BE49-F238E27FC236}">
                  <a16:creationId xmlns:a16="http://schemas.microsoft.com/office/drawing/2014/main" id="{D2F4FBAB-8F42-70C2-3DE9-72AA069324E1}"/>
                </a:ext>
              </a:extLst>
            </p:cNvPr>
            <p:cNvSpPr/>
            <p:nvPr/>
          </p:nvSpPr>
          <p:spPr>
            <a:xfrm>
              <a:off x="7458075" y="5114925"/>
              <a:ext cx="1085849" cy="580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hteck 24">
              <a:extLst>
                <a:ext uri="{FF2B5EF4-FFF2-40B4-BE49-F238E27FC236}">
                  <a16:creationId xmlns:a16="http://schemas.microsoft.com/office/drawing/2014/main" id="{9CF523E7-CE10-61E9-386C-F64FDA0CECC9}"/>
                </a:ext>
              </a:extLst>
            </p:cNvPr>
            <p:cNvSpPr/>
            <p:nvPr/>
          </p:nvSpPr>
          <p:spPr>
            <a:xfrm>
              <a:off x="9912240" y="5248440"/>
              <a:ext cx="1085849" cy="437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Ellipse 25">
            <a:extLst>
              <a:ext uri="{FF2B5EF4-FFF2-40B4-BE49-F238E27FC236}">
                <a16:creationId xmlns:a16="http://schemas.microsoft.com/office/drawing/2014/main" id="{C22D4C70-055B-9AEA-4799-5938D3737A00}"/>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97473CEF-9DA4-58EF-596D-58473D2B626C}"/>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Tree>
    <p:extLst>
      <p:ext uri="{BB962C8B-B14F-4D97-AF65-F5344CB8AC3E}">
        <p14:creationId xmlns:p14="http://schemas.microsoft.com/office/powerpoint/2010/main" val="1089869993"/>
      </p:ext>
    </p:extLst>
  </p:cSld>
  <p:clrMapOvr>
    <a:masterClrMapping/>
  </p:clrMapOvr>
</p:sld>
</file>

<file path=ppt/slides/slide31.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Fusión nuclear</a:t>
            </a:r>
            <a:endParaRPr lang="de-DE" sz="3000" noProof="0" dirty="0"/>
          </a:p>
        </p:txBody>
      </p:sp>
      <p:grpSp>
        <p:nvGrpSpPr>
          <p:cNvPr id="5" name="Gruppieren 4">
            <a:extLst>
              <a:ext uri="{FF2B5EF4-FFF2-40B4-BE49-F238E27FC236}">
                <a16:creationId xmlns:a16="http://schemas.microsoft.com/office/drawing/2014/main" id="{24F7A96B-AF17-E275-C0BA-0E8999F81E60}"/>
              </a:ext>
            </a:extLst>
          </p:cNvPr>
          <p:cNvGrpSpPr/>
          <p:nvPr/>
        </p:nvGrpSpPr>
        <p:grpSpPr>
          <a:xfrm>
            <a:off x="1124798" y="1114352"/>
            <a:ext cx="3887470" cy="4782571"/>
            <a:chOff x="7458075" y="1209510"/>
            <a:chExt cx="3540014" cy="4355112"/>
          </a:xfrm>
        </p:grpSpPr>
        <p:pic>
          <p:nvPicPr>
            <p:cNvPr id="3" name="Grafik 2">
              <a:extLst>
                <a:ext uri="{FF2B5EF4-FFF2-40B4-BE49-F238E27FC236}">
                  <a16:creationId xmlns:a16="http://schemas.microsoft.com/office/drawing/2014/main" id="{F0BA08A4-091E-4836-91F6-F787BEEF0F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244"/>
            <a:stretch/>
          </p:blipFill>
          <p:spPr>
            <a:xfrm>
              <a:off x="7658082" y="1209510"/>
              <a:ext cx="3140000" cy="4295845"/>
            </a:xfrm>
            <a:prstGeom prst="rect">
              <a:avLst/>
            </a:prstGeom>
          </p:spPr>
        </p:pic>
        <p:sp>
          <p:nvSpPr>
            <p:cNvPr id="2" name="Rechteck 1">
              <a:extLst>
                <a:ext uri="{FF2B5EF4-FFF2-40B4-BE49-F238E27FC236}">
                  <a16:creationId xmlns:a16="http://schemas.microsoft.com/office/drawing/2014/main" id="{30EBA496-61C8-E7EB-3A84-8F4727C2DCF0}"/>
                </a:ext>
              </a:extLst>
            </p:cNvPr>
            <p:cNvSpPr/>
            <p:nvPr/>
          </p:nvSpPr>
          <p:spPr>
            <a:xfrm>
              <a:off x="7458075" y="5114925"/>
              <a:ext cx="1085850" cy="449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hteck 3">
              <a:extLst>
                <a:ext uri="{FF2B5EF4-FFF2-40B4-BE49-F238E27FC236}">
                  <a16:creationId xmlns:a16="http://schemas.microsoft.com/office/drawing/2014/main" id="{FB26D02A-497F-76E3-E113-E4776B335D70}"/>
                </a:ext>
              </a:extLst>
            </p:cNvPr>
            <p:cNvSpPr/>
            <p:nvPr/>
          </p:nvSpPr>
          <p:spPr>
            <a:xfrm>
              <a:off x="9912239" y="5248440"/>
              <a:ext cx="1085850" cy="31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7BCA2FE1-7DE6-490B-B019-1271BFD1BBA0}"/>
                  </a:ext>
                </a:extLst>
              </p:cNvPr>
              <p:cNvSpPr txBox="1"/>
              <p:nvPr/>
            </p:nvSpPr>
            <p:spPr>
              <a:xfrm>
                <a:off x="6346827" y="2280920"/>
                <a:ext cx="100989" cy="2492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xmlns:a="http://schemas.openxmlformats.org/drawingml/2006/main" lang="de-DE" b="0" i="1" smtClean="0">
                          <a:latin typeface="Cambria Math" panose="02040503050406030204" pitchFamily="18" charset="0"/>
                        </a:rPr>
                        <m:t> </m:t>
                      </m:r>
                    </m:oMath>
                  </m:oMathPara>
                </a14:m>
                <a:endParaRPr lang="de-DE" dirty="0"/>
              </a:p>
            </p:txBody>
          </p:sp>
        </mc:Choice>
        <mc:Fallback xmlns:a16="http://schemas.microsoft.com/office/drawing/2014/main" xmlns:p14="http://schemas.microsoft.com/office/powerpoint/2010/main">
          <p:sp>
            <p:nvSpPr>
              <p:cNvPr id="6" name="Textfeld 5">
                <a:extLst>
                  <a:ext uri="{FF2B5EF4-FFF2-40B4-BE49-F238E27FC236}">
                    <a16:creationId xmlns:a16="http://schemas.microsoft.com/office/drawing/2014/main" id="{7BCA2FE1-7DE6-490B-B019-1271BFD1BBA0}"/>
                  </a:ext>
                </a:extLst>
              </p:cNvPr>
              <p:cNvSpPr txBox="1">
                <a:spLocks noRot="1" noChangeAspect="1" noMove="1" noResize="1" noEditPoints="1" noAdjustHandles="1" noChangeArrowheads="1" noChangeShapeType="1" noTextEdit="1"/>
              </p:cNvSpPr>
              <p:nvPr/>
            </p:nvSpPr>
            <p:spPr>
              <a:xfrm>
                <a:off x="6346827" y="2280920"/>
                <a:ext cx="100989" cy="249299"/>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90F9F0A6-0D78-67A8-1B76-D88B51CCA531}"/>
                  </a:ext>
                </a:extLst>
              </p:cNvPr>
              <p:cNvSpPr txBox="1"/>
              <p:nvPr/>
            </p:nvSpPr>
            <p:spPr>
              <a:xfrm>
                <a:off x="6096000" y="4256501"/>
                <a:ext cx="4944533" cy="4872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ctrlPr>
                        </m:sPrePr>
                        <m:sub>
                          <m:r>
                            <a:rPr xmlns:a="http://schemas.openxmlformats.org/drawingml/2006/main"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t>𝟐</m:t>
                          </m:r>
                        </m:sub>
                        <m:sup>
                          <m:r>
                            <a:rPr xmlns:a="http://schemas.openxmlformats.org/drawingml/2006/main"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t>𝟑</m:t>
                          </m:r>
                        </m:sup>
                        <m:e>
                          <m:sSub>
                            <m:sSubPr>
                              <m:ctrlPr>
                                <a:rPr xmlns:a="http://schemas.openxmlformats.org/drawingml/2006/main"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ctrlPr>
                            </m:sSubPr>
                            <m:e>
                              <m:r>
                                <a:rPr xmlns:a="http://schemas.openxmlformats.org/drawingml/2006/main"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𝐇𝐞</m:t>
                              </m:r>
                            </m:e>
                            <m:sub>
                              <m:r>
                                <a:rPr xmlns:a="http://schemas.openxmlformats.org/drawingml/2006/main"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t>𝟏</m:t>
                              </m:r>
                            </m:sub>
                          </m:sSub>
                        </m:e>
                      </m:sPre>
                      <m:r>
                        <a:rPr xmlns:a="http://schemas.openxmlformats.org/drawingml/2006/main"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i="1" smtClean="0">
                              <a:solidFill>
                                <a:srgbClr val="00305E"/>
                              </a:solidFill>
                              <a:latin typeface="Cambria Math" panose="02040503050406030204" pitchFamily="18" charset="0"/>
                            </a:rPr>
                            <m:t>𝟐</m:t>
                          </m:r>
                        </m:sub>
                        <m:sup>
                          <m:r>
                            <a:rPr xmlns:a="http://schemas.openxmlformats.org/drawingml/2006/main" lang="de-DE" sz="2400" b="1" i="1" smtClean="0">
                              <a:solidFill>
                                <a:srgbClr val="00305E"/>
                              </a:solidFill>
                              <a:latin typeface="Cambria Math" panose="02040503050406030204" pitchFamily="18" charset="0"/>
                            </a:rPr>
                            <m:t>𝟑</m:t>
                          </m:r>
                        </m:sup>
                        <m:e>
                          <m:sSub>
                            <m:sSubPr>
                              <m:ctrlPr>
                                <a:rPr xmlns:a="http://schemas.openxmlformats.org/drawingml/2006/main" lang="de-DE" sz="2400" b="1" i="1">
                                  <a:solidFill>
                                    <a:srgbClr val="00305E"/>
                                  </a:solidFill>
                                  <a:latin typeface="Cambria Math" panose="02040503050406030204" pitchFamily="18" charset="0"/>
                                </a:rPr>
                              </m:ctrlPr>
                            </m:sSubPr>
                            <m:e>
                              <m:r>
                                <a:rPr xmlns:a="http://schemas.openxmlformats.org/drawingml/2006/main" lang="de-DE" sz="2400" b="1" i="0">
                                  <a:solidFill>
                                    <a:srgbClr val="00305E"/>
                                  </a:solidFill>
                                  <a:latin typeface="Cambria Math" panose="02040503050406030204" pitchFamily="18" charset="0"/>
                                </a:rPr>
                                <m:t>𝐇</m:t>
                              </m:r>
                              <m:r>
                                <a:rPr xmlns:a="http://schemas.openxmlformats.org/drawingml/2006/main" lang="de-DE" sz="2400" b="1" i="0" smtClean="0">
                                  <a:solidFill>
                                    <a:srgbClr val="00305E"/>
                                  </a:solidFill>
                                  <a:latin typeface="Cambria Math" panose="02040503050406030204" pitchFamily="18" charset="0"/>
                                </a:rPr>
                                <m:t>𝐞</m:t>
                              </m:r>
                            </m:e>
                            <m:sub>
                              <m:r>
                                <a:rPr xmlns:a="http://schemas.openxmlformats.org/drawingml/2006/main" lang="de-DE" sz="2400" b="1" i="1" smtClean="0">
                                  <a:solidFill>
                                    <a:srgbClr val="00305E"/>
                                  </a:solidFill>
                                  <a:latin typeface="Cambria Math" panose="02040503050406030204" pitchFamily="18" charset="0"/>
                                </a:rPr>
                                <m:t>𝟏</m:t>
                              </m:r>
                            </m:sub>
                          </m:sSub>
                        </m:e>
                      </m:sPre>
                      <m:r>
                        <a:rPr xmlns:a="http://schemas.openxmlformats.org/drawingml/2006/main" lang="de-DE" sz="2400" b="1" i="0" smtClean="0">
                          <a:solidFill>
                            <a:srgbClr val="00305E"/>
                          </a:solidFill>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i="1">
                              <a:solidFill>
                                <a:srgbClr val="00305E"/>
                              </a:solidFill>
                              <a:latin typeface="Cambria Math" panose="02040503050406030204" pitchFamily="18" charset="0"/>
                            </a:rPr>
                            <m:t>𝟐</m:t>
                          </m:r>
                        </m:sub>
                        <m:sup>
                          <m:r>
                            <a:rPr xmlns:a="http://schemas.openxmlformats.org/drawingml/2006/main" lang="de-DE" sz="2400" b="1" i="1" smtClean="0">
                              <a:solidFill>
                                <a:srgbClr val="00305E"/>
                              </a:solidFill>
                              <a:latin typeface="Cambria Math" panose="02040503050406030204" pitchFamily="18" charset="0"/>
                            </a:rPr>
                            <m:t>𝟒</m:t>
                          </m:r>
                        </m:sup>
                        <m:e>
                          <m:sSub>
                            <m:sSubPr>
                              <m:ctrlPr>
                                <a:rPr xmlns:a="http://schemas.openxmlformats.org/drawingml/2006/main" lang="de-DE" sz="2400" b="1" i="1">
                                  <a:solidFill>
                                    <a:srgbClr val="00305E"/>
                                  </a:solidFill>
                                  <a:latin typeface="Cambria Math" panose="02040503050406030204" pitchFamily="18" charset="0"/>
                                </a:rPr>
                              </m:ctrlPr>
                            </m:sSubPr>
                            <m:e>
                              <m:r>
                                <a:rPr xmlns:a="http://schemas.openxmlformats.org/drawingml/2006/main" lang="de-DE" sz="2400" b="1">
                                  <a:solidFill>
                                    <a:srgbClr val="00305E"/>
                                  </a:solidFill>
                                  <a:latin typeface="Cambria Math" panose="02040503050406030204" pitchFamily="18" charset="0"/>
                                </a:rPr>
                                <m:t>𝐇𝐞</m:t>
                              </m:r>
                            </m:e>
                            <m:sub>
                              <m:r>
                                <a:rPr xmlns:a="http://schemas.openxmlformats.org/drawingml/2006/main" lang="de-DE" sz="2400" b="1" i="1" smtClean="0">
                                  <a:solidFill>
                                    <a:srgbClr val="00305E"/>
                                  </a:solidFill>
                                  <a:latin typeface="Cambria Math" panose="02040503050406030204" pitchFamily="18" charset="0"/>
                                </a:rPr>
                                <m:t>𝟐</m:t>
                              </m:r>
                            </m:sub>
                          </m:sSub>
                          <m:r>
                            <a:rPr xmlns:a="http://schemas.openxmlformats.org/drawingml/2006/main" lang="de-DE" sz="2400" b="1" i="1" smtClean="0">
                              <a:solidFill>
                                <a:srgbClr val="00305E"/>
                              </a:solidFill>
                              <a:latin typeface="Cambria Math" panose="02040503050406030204" pitchFamily="18" charset="0"/>
                            </a:rPr>
                            <m:t>+</m:t>
                          </m:r>
                        </m:e>
                      </m:sPre>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a:solidFill>
                                <a:srgbClr val="00305E"/>
                              </a:solidFill>
                              <a:latin typeface="Cambria Math" panose="02040503050406030204" pitchFamily="18" charset="0"/>
                            </a:rPr>
                            <m:t>𝟏</m:t>
                          </m:r>
                        </m:sub>
                        <m:sup>
                          <m:r>
                            <a:rPr xmlns:a="http://schemas.openxmlformats.org/drawingml/2006/main" lang="de-DE" sz="2400" b="1">
                              <a:solidFill>
                                <a:srgbClr val="00305E"/>
                              </a:solidFill>
                              <a:latin typeface="Cambria Math" panose="02040503050406030204" pitchFamily="18" charset="0"/>
                            </a:rPr>
                            <m:t>𝟏</m:t>
                          </m:r>
                        </m:sup>
                        <m:e>
                          <m:sSub>
                            <m:sSubPr>
                              <m:ctrlPr>
                                <a:rPr xmlns:a="http://schemas.openxmlformats.org/drawingml/2006/main" lang="de-DE" sz="2400" b="1" i="1">
                                  <a:solidFill>
                                    <a:srgbClr val="00305E"/>
                                  </a:solidFill>
                                  <a:latin typeface="Cambria Math" panose="02040503050406030204" pitchFamily="18" charset="0"/>
                                </a:rPr>
                              </m:ctrlPr>
                            </m:sSubPr>
                            <m:e>
                              <m:r>
                                <a:rPr xmlns:a="http://schemas.openxmlformats.org/drawingml/2006/main" lang="de-DE" sz="2400" b="1">
                                  <a:solidFill>
                                    <a:srgbClr val="00305E"/>
                                  </a:solidFill>
                                  <a:latin typeface="Cambria Math" panose="02040503050406030204" pitchFamily="18" charset="0"/>
                                </a:rPr>
                                <m:t>𝐇</m:t>
                              </m:r>
                            </m:e>
                            <m:sub>
                              <m:r>
                                <a:rPr xmlns:a="http://schemas.openxmlformats.org/drawingml/2006/main" lang="de-DE" sz="2400" b="1">
                                  <a:solidFill>
                                    <a:srgbClr val="00305E"/>
                                  </a:solidFill>
                                  <a:latin typeface="Cambria Math" panose="02040503050406030204" pitchFamily="18" charset="0"/>
                                </a:rPr>
                                <m:t>𝟎</m:t>
                              </m:r>
                            </m:sub>
                          </m:sSub>
                        </m:e>
                      </m:sPre>
                      <m:r>
                        <a:rPr xmlns:a="http://schemas.openxmlformats.org/drawingml/2006/main" lang="de-DE" sz="2400" b="1" i="1" smtClean="0">
                          <a:solidFill>
                            <a:srgbClr val="00305E"/>
                          </a:solidFill>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a:solidFill>
                                <a:srgbClr val="00305E"/>
                              </a:solidFill>
                              <a:latin typeface="Cambria Math" panose="02040503050406030204" pitchFamily="18" charset="0"/>
                            </a:rPr>
                            <m:t>𝟏</m:t>
                          </m:r>
                        </m:sub>
                        <m:sup>
                          <m:r>
                            <a:rPr xmlns:a="http://schemas.openxmlformats.org/drawingml/2006/main" lang="de-DE" sz="2400" b="1">
                              <a:solidFill>
                                <a:srgbClr val="00305E"/>
                              </a:solidFill>
                              <a:latin typeface="Cambria Math" panose="02040503050406030204" pitchFamily="18" charset="0"/>
                            </a:rPr>
                            <m:t>𝟏</m:t>
                          </m:r>
                        </m:sup>
                        <m:e>
                          <m:sSub>
                            <m:sSubPr>
                              <m:ctrlPr>
                                <a:rPr xmlns:a="http://schemas.openxmlformats.org/drawingml/2006/main" lang="de-DE" sz="2400" b="1" i="1">
                                  <a:solidFill>
                                    <a:srgbClr val="00305E"/>
                                  </a:solidFill>
                                  <a:latin typeface="Cambria Math" panose="02040503050406030204" pitchFamily="18" charset="0"/>
                                </a:rPr>
                              </m:ctrlPr>
                            </m:sSubPr>
                            <m:e>
                              <m:r>
                                <a:rPr xmlns:a="http://schemas.openxmlformats.org/drawingml/2006/main" lang="de-DE" sz="2400" b="1">
                                  <a:solidFill>
                                    <a:srgbClr val="00305E"/>
                                  </a:solidFill>
                                  <a:latin typeface="Cambria Math" panose="02040503050406030204" pitchFamily="18" charset="0"/>
                                </a:rPr>
                                <m:t>𝐇</m:t>
                              </m:r>
                            </m:e>
                            <m:sub>
                              <m:r>
                                <a:rPr xmlns:a="http://schemas.openxmlformats.org/drawingml/2006/main" lang="de-DE" sz="2400" b="1">
                                  <a:solidFill>
                                    <a:srgbClr val="00305E"/>
                                  </a:solidFill>
                                  <a:latin typeface="Cambria Math" panose="02040503050406030204" pitchFamily="18" charset="0"/>
                                </a:rPr>
                                <m:t>𝟎</m:t>
                              </m:r>
                            </m:sub>
                          </m:sSub>
                        </m:e>
                      </m:sPre>
                    </m:oMath>
                  </m:oMathPara>
                </a14:m>
                <a:endParaRPr lang="de-DE" sz="1600" dirty="0"/>
              </a:p>
            </p:txBody>
          </p:sp>
        </mc:Choice>
        <mc:Fallback xmlns:a16="http://schemas.microsoft.com/office/drawing/2014/main" xmlns:p14="http://schemas.microsoft.com/office/powerpoint/2010/main">
          <p:sp>
            <p:nvSpPr>
              <p:cNvPr id="10" name="Textfeld 9">
                <a:extLst>
                  <a:ext uri="{FF2B5EF4-FFF2-40B4-BE49-F238E27FC236}">
                    <a16:creationId xmlns:a16="http://schemas.microsoft.com/office/drawing/2014/main" id="{90F9F0A6-0D78-67A8-1B76-D88B51CCA531}"/>
                  </a:ext>
                </a:extLst>
              </p:cNvPr>
              <p:cNvSpPr txBox="1">
                <a:spLocks noRot="1" noChangeAspect="1" noMove="1" noResize="1" noEditPoints="1" noAdjustHandles="1" noChangeArrowheads="1" noChangeShapeType="1" noTextEdit="1"/>
              </p:cNvSpPr>
              <p:nvPr/>
            </p:nvSpPr>
            <p:spPr>
              <a:xfrm>
                <a:off x="6096000" y="4256501"/>
                <a:ext cx="4944533" cy="487249"/>
              </a:xfrm>
              <a:prstGeom prst="rect">
                <a:avLst/>
              </a:prstGeom>
              <a:blipFill>
                <a:blip r:embed="rId5"/>
                <a:stretch>
                  <a:fillRect/>
                </a:stretch>
              </a:blipFill>
            </p:spPr>
            <p:txBody>
              <a:bodyPr/>
              <a:lstStyle/>
              <a:p>
                <a:r>
                  <a:rPr lang="de-DE">
                    <a:noFill/>
                  </a:rPr>
                  <a:t> </a:t>
                </a:r>
              </a:p>
            </p:txBody>
          </p:sp>
        </mc:Fallback>
      </mc:AlternateContent>
      <p:cxnSp>
        <p:nvCxnSpPr>
          <p:cNvPr id="12" name="Gerade Verbindung mit Pfeil 11">
            <a:extLst>
              <a:ext uri="{FF2B5EF4-FFF2-40B4-BE49-F238E27FC236}">
                <a16:creationId xmlns:a16="http://schemas.microsoft.com/office/drawing/2014/main" id="{C419D27A-6D1B-2F8A-E6A8-C92D1EDCA85D}"/>
              </a:ext>
            </a:extLst>
          </p:cNvPr>
          <p:cNvCxnSpPr>
            <a:cxnSpLocks/>
          </p:cNvCxnSpPr>
          <p:nvPr/>
        </p:nvCxnSpPr>
        <p:spPr>
          <a:xfrm flipV="1">
            <a:off x="4196615" y="4500125"/>
            <a:ext cx="175179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feld 12">
                <a:extLst>
                  <a:ext uri="{FF2B5EF4-FFF2-40B4-BE49-F238E27FC236}">
                    <a16:creationId xmlns:a16="http://schemas.microsoft.com/office/drawing/2014/main" id="{2B5DC349-613A-4DDC-6801-59FDEBD344DC}"/>
                  </a:ext>
                </a:extLst>
              </p:cNvPr>
              <p:cNvSpPr txBox="1"/>
              <p:nvPr/>
            </p:nvSpPr>
            <p:spPr>
              <a:xfrm>
                <a:off x="6221414" y="2941751"/>
                <a:ext cx="4693705" cy="4872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xmlns:a="http://schemas.openxmlformats.org/drawingml/2006/main" lang="de-DE" sz="2400" b="1" i="1" smtClean="0">
                              <a:solidFill>
                                <a:srgbClr val="00305E"/>
                              </a:solidFill>
                              <a:latin typeface="Cambria Math" panose="02040503050406030204" pitchFamily="18" charset="0"/>
                            </a:rPr>
                          </m:ctrlPr>
                        </m:sPrePr>
                        <m:sub>
                          <m:r>
                            <a:rPr xmlns:a="http://schemas.openxmlformats.org/drawingml/2006/main" lang="de-DE" sz="2400" b="1">
                              <a:solidFill>
                                <a:srgbClr val="00305E"/>
                              </a:solidFill>
                              <a:latin typeface="Cambria Math" panose="02040503050406030204" pitchFamily="18" charset="0"/>
                            </a:rPr>
                            <m:t>𝟏</m:t>
                          </m:r>
                        </m:sub>
                        <m:sup>
                          <m:r>
                            <a:rPr xmlns:a="http://schemas.openxmlformats.org/drawingml/2006/main" lang="de-DE" sz="2400" b="1" i="0" smtClean="0">
                              <a:solidFill>
                                <a:srgbClr val="00305E"/>
                              </a:solidFill>
                              <a:latin typeface="Cambria Math" panose="02040503050406030204" pitchFamily="18" charset="0"/>
                            </a:rPr>
                            <m:t>𝟐</m:t>
                          </m:r>
                        </m:sup>
                        <m:e>
                          <m:r>
                            <a:rPr xmlns:a="http://schemas.openxmlformats.org/drawingml/2006/main" lang="de-DE" sz="2400" b="1">
                              <a:solidFill>
                                <a:srgbClr val="00305E"/>
                              </a:solidFill>
                              <a:latin typeface="Cambria Math" panose="02040503050406030204" pitchFamily="18" charset="0"/>
                            </a:rPr>
                            <m:t>𝐇</m:t>
                          </m:r>
                        </m:e>
                      </m:sPre>
                      <m:r>
                        <a:rPr xmlns:a="http://schemas.openxmlformats.org/drawingml/2006/main"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i="0">
                              <a:solidFill>
                                <a:srgbClr val="00305E"/>
                              </a:solidFill>
                              <a:latin typeface="Cambria Math" panose="02040503050406030204" pitchFamily="18" charset="0"/>
                            </a:rPr>
                            <m:t>𝟏</m:t>
                          </m:r>
                        </m:sub>
                        <m:sup>
                          <m:r>
                            <a:rPr xmlns:a="http://schemas.openxmlformats.org/drawingml/2006/main" lang="de-DE" sz="2400" b="1" i="0" smtClean="0">
                              <a:solidFill>
                                <a:srgbClr val="00305E"/>
                              </a:solidFill>
                              <a:latin typeface="Cambria Math" panose="02040503050406030204" pitchFamily="18" charset="0"/>
                            </a:rPr>
                            <m:t>𝟏</m:t>
                          </m:r>
                        </m:sup>
                        <m:e>
                          <m:r>
                            <a:rPr xmlns:a="http://schemas.openxmlformats.org/drawingml/2006/main" lang="de-DE" sz="2400" b="1" i="0" smtClean="0">
                              <a:solidFill>
                                <a:srgbClr val="00305E"/>
                              </a:solidFill>
                              <a:latin typeface="Cambria Math" panose="02040503050406030204" pitchFamily="18" charset="0"/>
                            </a:rPr>
                            <m:t>𝐇</m:t>
                          </m:r>
                        </m:e>
                      </m:sPre>
                      <m:r>
                        <a:rPr xmlns:a="http://schemas.openxmlformats.org/drawingml/2006/main" lang="de-DE" sz="2400" b="1" i="0" smtClean="0">
                          <a:solidFill>
                            <a:srgbClr val="00305E"/>
                          </a:solidFill>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i="1">
                              <a:solidFill>
                                <a:srgbClr val="00305E"/>
                              </a:solidFill>
                              <a:latin typeface="Cambria Math" panose="02040503050406030204" pitchFamily="18" charset="0"/>
                            </a:rPr>
                            <m:t>𝟐</m:t>
                          </m:r>
                        </m:sub>
                        <m:sup>
                          <m:r>
                            <a:rPr xmlns:a="http://schemas.openxmlformats.org/drawingml/2006/main" lang="de-DE" sz="2400" b="1" i="1" smtClean="0">
                              <a:solidFill>
                                <a:srgbClr val="00305E"/>
                              </a:solidFill>
                              <a:latin typeface="Cambria Math" panose="02040503050406030204" pitchFamily="18" charset="0"/>
                            </a:rPr>
                            <m:t>𝟑</m:t>
                          </m:r>
                        </m:sup>
                        <m:e>
                          <m:r>
                            <a:rPr xmlns:a="http://schemas.openxmlformats.org/drawingml/2006/main" lang="de-DE" sz="2400" b="1" i="0" smtClean="0">
                              <a:solidFill>
                                <a:srgbClr val="00305E"/>
                              </a:solidFill>
                              <a:latin typeface="Cambria Math" panose="02040503050406030204" pitchFamily="18" charset="0"/>
                            </a:rPr>
                            <m:t>𝐇𝐞</m:t>
                          </m:r>
                          <m:r>
                            <a:rPr xmlns:a="http://schemas.openxmlformats.org/drawingml/2006/main" lang="de-DE" sz="2400" b="1" i="1" smtClean="0">
                              <a:solidFill>
                                <a:srgbClr val="00305E"/>
                              </a:solidFill>
                              <a:latin typeface="Cambria Math" panose="02040503050406030204" pitchFamily="18" charset="0"/>
                            </a:rPr>
                            <m:t>+</m:t>
                          </m:r>
                        </m:e>
                      </m:sPre>
                      <m:r>
                        <a:rPr xmlns:a="http://schemas.openxmlformats.org/drawingml/2006/main" lang="de-DE" sz="2400" b="1" i="1" smtClean="0">
                          <a:solidFill>
                            <a:srgbClr val="00305E"/>
                          </a:solidFill>
                          <a:latin typeface="Cambria Math" panose="02040503050406030204" pitchFamily="18" charset="0"/>
                          <a:sym typeface="Symbol" panose="05050102010706020507" pitchFamily="18" charset="2"/>
                        </a:rPr>
                        <m:t></m:t>
                      </m:r>
                    </m:oMath>
                  </m:oMathPara>
                </a14:m>
                <a:endParaRPr lang="de-DE" sz="1600" dirty="0"/>
              </a:p>
            </p:txBody>
          </p:sp>
        </mc:Choice>
        <mc:Fallback xmlns:a16="http://schemas.microsoft.com/office/drawing/2014/main" xmlns:p14="http://schemas.microsoft.com/office/powerpoint/2010/main">
          <p:sp>
            <p:nvSpPr>
              <p:cNvPr id="13" name="Textfeld 12">
                <a:extLst>
                  <a:ext uri="{FF2B5EF4-FFF2-40B4-BE49-F238E27FC236}">
                    <a16:creationId xmlns:a16="http://schemas.microsoft.com/office/drawing/2014/main" id="{2B5DC349-613A-4DDC-6801-59FDEBD344DC}"/>
                  </a:ext>
                </a:extLst>
              </p:cNvPr>
              <p:cNvSpPr txBox="1">
                <a:spLocks noRot="1" noChangeAspect="1" noMove="1" noResize="1" noEditPoints="1" noAdjustHandles="1" noChangeArrowheads="1" noChangeShapeType="1" noTextEdit="1"/>
              </p:cNvSpPr>
              <p:nvPr/>
            </p:nvSpPr>
            <p:spPr>
              <a:xfrm>
                <a:off x="6221414" y="2941751"/>
                <a:ext cx="4693705" cy="487249"/>
              </a:xfrm>
              <a:prstGeom prst="rect">
                <a:avLst/>
              </a:prstGeom>
              <a:blipFill>
                <a:blip r:embed="rId6"/>
                <a:stretch>
                  <a:fillRect/>
                </a:stretch>
              </a:blipFill>
            </p:spPr>
            <p:txBody>
              <a:bodyPr/>
              <a:lstStyle/>
              <a:p>
                <a:r>
                  <a:rPr lang="de-DE">
                    <a:noFill/>
                  </a:rPr>
                  <a:t> </a:t>
                </a:r>
              </a:p>
            </p:txBody>
          </p:sp>
        </mc:Fallback>
      </mc:AlternateContent>
      <p:cxnSp>
        <p:nvCxnSpPr>
          <p:cNvPr id="15" name="Gerade Verbindung mit Pfeil 14">
            <a:extLst>
              <a:ext uri="{FF2B5EF4-FFF2-40B4-BE49-F238E27FC236}">
                <a16:creationId xmlns:a16="http://schemas.microsoft.com/office/drawing/2014/main" id="{A19A77CE-D698-5C8F-8EA3-12CF48B06B4F}"/>
              </a:ext>
            </a:extLst>
          </p:cNvPr>
          <p:cNvCxnSpPr>
            <a:cxnSpLocks/>
          </p:cNvCxnSpPr>
          <p:nvPr/>
        </p:nvCxnSpPr>
        <p:spPr>
          <a:xfrm>
            <a:off x="4455957" y="3185375"/>
            <a:ext cx="234910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feld 19">
                <a:extLst>
                  <a:ext uri="{FF2B5EF4-FFF2-40B4-BE49-F238E27FC236}">
                    <a16:creationId xmlns:a16="http://schemas.microsoft.com/office/drawing/2014/main" id="{74E4C557-F400-FDF8-0F92-757461D75D66}"/>
                  </a:ext>
                </a:extLst>
              </p:cNvPr>
              <p:cNvSpPr txBox="1"/>
              <p:nvPr/>
            </p:nvSpPr>
            <p:spPr>
              <a:xfrm>
                <a:off x="6221414" y="1627481"/>
                <a:ext cx="4693705" cy="4982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xmlns:a="http://schemas.openxmlformats.org/drawingml/2006/main" lang="de-DE" sz="2400" b="1" i="1" smtClean="0">
                              <a:solidFill>
                                <a:srgbClr val="00305E"/>
                              </a:solidFill>
                              <a:latin typeface="Cambria Math" panose="02040503050406030204" pitchFamily="18" charset="0"/>
                            </a:rPr>
                          </m:ctrlPr>
                        </m:sPrePr>
                        <m:sub>
                          <m:r>
                            <a:rPr xmlns:a="http://schemas.openxmlformats.org/drawingml/2006/main" lang="de-DE" sz="2400" b="1">
                              <a:solidFill>
                                <a:srgbClr val="00305E"/>
                              </a:solidFill>
                              <a:latin typeface="Cambria Math" panose="02040503050406030204" pitchFamily="18" charset="0"/>
                            </a:rPr>
                            <m:t>𝟏</m:t>
                          </m:r>
                        </m:sub>
                        <m:sup>
                          <m:r>
                            <a:rPr xmlns:a="http://schemas.openxmlformats.org/drawingml/2006/main" lang="de-DE" sz="2400" b="1" i="1" smtClean="0">
                              <a:solidFill>
                                <a:srgbClr val="00305E"/>
                              </a:solidFill>
                              <a:latin typeface="Cambria Math" panose="02040503050406030204" pitchFamily="18" charset="0"/>
                            </a:rPr>
                            <m:t>𝟏</m:t>
                          </m:r>
                        </m:sup>
                        <m:e>
                          <m:r>
                            <a:rPr xmlns:a="http://schemas.openxmlformats.org/drawingml/2006/main" lang="de-DE" sz="2400" b="1">
                              <a:solidFill>
                                <a:srgbClr val="00305E"/>
                              </a:solidFill>
                              <a:latin typeface="Cambria Math" panose="02040503050406030204" pitchFamily="18" charset="0"/>
                            </a:rPr>
                            <m:t>𝐇</m:t>
                          </m:r>
                        </m:e>
                      </m:sPre>
                      <m:r>
                        <a:rPr xmlns:a="http://schemas.openxmlformats.org/drawingml/2006/main" lang="de-DE" sz="2400" b="1">
                          <a:solidFill>
                            <a:srgbClr val="00305E"/>
                          </a:solidFill>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a:solidFill>
                                <a:srgbClr val="00305E"/>
                              </a:solidFill>
                              <a:latin typeface="Cambria Math" panose="02040503050406030204" pitchFamily="18" charset="0"/>
                            </a:rPr>
                            <m:t>𝟏</m:t>
                          </m:r>
                        </m:sub>
                        <m:sup>
                          <m:r>
                            <a:rPr xmlns:a="http://schemas.openxmlformats.org/drawingml/2006/main" lang="de-DE" sz="2400" b="1">
                              <a:solidFill>
                                <a:srgbClr val="00305E"/>
                              </a:solidFill>
                              <a:latin typeface="Cambria Math" panose="02040503050406030204" pitchFamily="18" charset="0"/>
                            </a:rPr>
                            <m:t>𝟏</m:t>
                          </m:r>
                        </m:sup>
                        <m:e>
                          <m:r>
                            <a:rPr xmlns:a="http://schemas.openxmlformats.org/drawingml/2006/main" lang="de-DE" sz="2400" b="1">
                              <a:solidFill>
                                <a:srgbClr val="00305E"/>
                              </a:solidFill>
                              <a:latin typeface="Cambria Math" panose="02040503050406030204" pitchFamily="18" charset="0"/>
                            </a:rPr>
                            <m:t>𝐇</m:t>
                          </m:r>
                        </m:e>
                      </m:sPre>
                      <m:r>
                        <a:rPr xmlns:a="http://schemas.openxmlformats.org/drawingml/2006/main" lang="de-DE" sz="2400" b="1" i="0" smtClean="0">
                          <a:solidFill>
                            <a:srgbClr val="00305E"/>
                          </a:solidFill>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a:solidFill>
                                <a:srgbClr val="00305E"/>
                              </a:solidFill>
                              <a:latin typeface="Cambria Math" panose="02040503050406030204" pitchFamily="18" charset="0"/>
                            </a:rPr>
                            <m:t>𝟏</m:t>
                          </m:r>
                        </m:sub>
                        <m:sup>
                          <m:r>
                            <a:rPr xmlns:a="http://schemas.openxmlformats.org/drawingml/2006/main" lang="de-DE" sz="2400" b="1" i="1" smtClean="0">
                              <a:solidFill>
                                <a:srgbClr val="00305E"/>
                              </a:solidFill>
                              <a:latin typeface="Cambria Math" panose="02040503050406030204" pitchFamily="18" charset="0"/>
                            </a:rPr>
                            <m:t>𝟐</m:t>
                          </m:r>
                        </m:sup>
                        <m:e>
                          <m:r>
                            <a:rPr xmlns:a="http://schemas.openxmlformats.org/drawingml/2006/main" lang="de-DE" sz="2400" b="1">
                              <a:solidFill>
                                <a:srgbClr val="00305E"/>
                              </a:solidFill>
                              <a:latin typeface="Cambria Math" panose="02040503050406030204" pitchFamily="18" charset="0"/>
                            </a:rPr>
                            <m:t>𝐇</m:t>
                          </m:r>
                        </m:e>
                      </m:sPre>
                      <m:r>
                        <a:rPr xmlns:a="http://schemas.openxmlformats.org/drawingml/2006/main" lang="de-DE" sz="2400" b="1" i="1" smtClean="0">
                          <a:solidFill>
                            <a:srgbClr val="00305E"/>
                          </a:solidFill>
                          <a:latin typeface="Cambria Math" panose="02040503050406030204" pitchFamily="18" charset="0"/>
                        </a:rPr>
                        <m:t>+</m:t>
                      </m:r>
                      <m:sSup>
                        <m:sSupPr>
                          <m:ctrlPr>
                            <a:rPr xmlns:a="http://schemas.openxmlformats.org/drawingml/2006/main" lang="de-DE" sz="2400" b="1" i="1">
                              <a:solidFill>
                                <a:srgbClr val="00305E"/>
                              </a:solidFill>
                              <a:latin typeface="Cambria Math" panose="02040503050406030204" pitchFamily="18" charset="0"/>
                            </a:rPr>
                          </m:ctrlPr>
                        </m:sSupPr>
                        <m:e>
                          <m:r>
                            <a:rPr xmlns:a="http://schemas.openxmlformats.org/drawingml/2006/main" lang="de-DE" sz="2400" b="1" i="1">
                              <a:solidFill>
                                <a:srgbClr val="00305E"/>
                              </a:solidFill>
                              <a:latin typeface="Cambria Math" panose="02040503050406030204" pitchFamily="18" charset="0"/>
                            </a:rPr>
                            <m:t>𝒆</m:t>
                          </m:r>
                        </m:e>
                        <m:sup>
                          <m:r>
                            <a:rPr xmlns:a="http://schemas.openxmlformats.org/drawingml/2006/main" lang="de-DE" sz="2400" b="1" i="1" smtClean="0">
                              <a:solidFill>
                                <a:srgbClr val="00305E"/>
                              </a:solidFill>
                              <a:latin typeface="Cambria Math" panose="02040503050406030204" pitchFamily="18" charset="0"/>
                            </a:rPr>
                            <m:t>+</m:t>
                          </m:r>
                        </m:sup>
                      </m:sSup>
                      <m:r>
                        <a:rPr xmlns:a="http://schemas.openxmlformats.org/drawingml/2006/main" lang="de-DE" sz="2400" b="1" i="1" smtClean="0">
                          <a:solidFill>
                            <a:srgbClr val="00305E"/>
                          </a:solidFill>
                          <a:latin typeface="Cambria Math" panose="02040503050406030204" pitchFamily="18" charset="0"/>
                        </a:rPr>
                        <m:t>+</m:t>
                      </m:r>
                      <m:r>
                        <a:rPr xmlns:a="http://schemas.openxmlformats.org/drawingml/2006/main" lang="de-DE" sz="2400" b="1" i="1" smtClean="0">
                          <a:solidFill>
                            <a:srgbClr val="00305E"/>
                          </a:solidFill>
                          <a:latin typeface="Cambria Math" panose="02040503050406030204" pitchFamily="18" charset="0"/>
                        </a:rPr>
                        <m:t>𝝂</m:t>
                      </m:r>
                    </m:oMath>
                  </m:oMathPara>
                </a14:m>
                <a:endParaRPr lang="de-DE" sz="1600" dirty="0"/>
              </a:p>
            </p:txBody>
          </p:sp>
        </mc:Choice>
        <mc:Fallback xmlns:a16="http://schemas.microsoft.com/office/drawing/2014/main" xmlns:p14="http://schemas.microsoft.com/office/powerpoint/2010/main">
          <p:sp>
            <p:nvSpPr>
              <p:cNvPr id="20" name="Textfeld 19">
                <a:extLst>
                  <a:ext uri="{FF2B5EF4-FFF2-40B4-BE49-F238E27FC236}">
                    <a16:creationId xmlns:a16="http://schemas.microsoft.com/office/drawing/2014/main" id="{74E4C557-F400-FDF8-0F92-757461D75D66}"/>
                  </a:ext>
                </a:extLst>
              </p:cNvPr>
              <p:cNvSpPr txBox="1">
                <a:spLocks noRot="1" noChangeAspect="1" noMove="1" noResize="1" noEditPoints="1" noAdjustHandles="1" noChangeArrowheads="1" noChangeShapeType="1" noTextEdit="1"/>
              </p:cNvSpPr>
              <p:nvPr/>
            </p:nvSpPr>
            <p:spPr>
              <a:xfrm>
                <a:off x="6221414" y="1627481"/>
                <a:ext cx="4693705" cy="498278"/>
              </a:xfrm>
              <a:prstGeom prst="rect">
                <a:avLst/>
              </a:prstGeom>
              <a:blipFill>
                <a:blip r:embed="rId7"/>
                <a:stretch>
                  <a:fillRect/>
                </a:stretch>
              </a:blipFill>
            </p:spPr>
            <p:txBody>
              <a:bodyPr/>
              <a:lstStyle/>
              <a:p>
                <a:r>
                  <a:rPr lang="de-DE">
                    <a:noFill/>
                  </a:rPr>
                  <a:t> </a:t>
                </a:r>
              </a:p>
            </p:txBody>
          </p:sp>
        </mc:Fallback>
      </mc:AlternateContent>
      <p:cxnSp>
        <p:nvCxnSpPr>
          <p:cNvPr id="29" name="Gerade Verbindung mit Pfeil 28">
            <a:extLst>
              <a:ext uri="{FF2B5EF4-FFF2-40B4-BE49-F238E27FC236}">
                <a16:creationId xmlns:a16="http://schemas.microsoft.com/office/drawing/2014/main" id="{2214DC3E-F402-D17A-FB74-497D988ED41F}"/>
              </a:ext>
            </a:extLst>
          </p:cNvPr>
          <p:cNvCxnSpPr>
            <a:cxnSpLocks/>
          </p:cNvCxnSpPr>
          <p:nvPr/>
        </p:nvCxnSpPr>
        <p:spPr>
          <a:xfrm>
            <a:off x="4608357" y="1874427"/>
            <a:ext cx="20908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42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20" grpId="0"/>
    </p:bldLst>
  </p:timing>
</p:sld>
</file>

<file path=ppt/slides/slide32.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C5396-096F-3A16-4CEC-D1931B876E37}"/>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70094237-601A-C4FF-F0BE-1643E97DBA7A}"/>
              </a:ext>
            </a:extLst>
          </p:cNvPr>
          <p:cNvSpPr>
            <a:spLocks noGrp="1"/>
          </p:cNvSpPr>
          <p:nvPr>
            <p:ph type="title"/>
          </p:nvPr>
        </p:nvSpPr>
        <p:spPr>
          <a:xfrm>
            <a:off x="1238249" y="346075"/>
            <a:ext cx="10217156" cy="684000"/>
          </a:xfrm>
        </p:spPr>
        <p:txBody>
          <a:bodyPr/>
          <a:lstStyle/>
          <a:p>
            <a:r>
              <a:rPr lang="de-DE" sz="3600" dirty="0"/>
              <a:t>Fase de transición</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D3EF58B9-EAAD-1778-E354-195356075B0F}"/>
                  </a:ext>
                </a:extLst>
              </p:cNvPr>
              <p:cNvSpPr txBox="1"/>
              <p:nvPr/>
            </p:nvSpPr>
            <p:spPr>
              <a:xfrm>
                <a:off x="1080593" y="2403365"/>
                <a:ext cx="5108579" cy="3637791"/>
              </a:xfrm>
              <a:prstGeom prst="rect">
                <a:avLst/>
              </a:prstGeom>
              <a:noFill/>
            </p:spPr>
            <p:txBody>
              <a:bodyPr wrap="square" rtlCol="0">
                <a:spAutoFit/>
              </a:bodyPr>
              <a:lstStyle/>
              <a:p xmlns:mc="http://schemas.openxmlformats.org/markup-compatibility/2006" xmlns:a14="http://schemas.microsoft.com/office/drawing/2010/main">
                <a:pPr marL="285750" indent="-285750">
                  <a:buFont typeface="Arial" panose="020B0604020202020204" pitchFamily="34" charset="0"/>
                  <a:buChar char="•"/>
                </a:pPr>
                <a:r>
                  <a:rPr lang="en-US" sz="1900" dirty="0"/>
                  <a:t>El helio </a:t>
                </a:r>
                <a:r>
                  <a:rPr lang="en-US" sz="1900" dirty="0" err="1"/>
                  <a:t>se condensa en el centro </a:t>
                </a:r>
                <a:r>
                  <a:rPr lang="en-US" sz="1900" dirty="0"/>
                  <a:t>del </a:t>
                </a:r>
                <a:r>
                  <a:rPr lang="en-US" sz="1900" dirty="0" err="1"/>
                  <a:t>sol</a:t>
                </a:r>
                <a:endParaRPr lang="en-US" sz="1900" dirty="0"/>
              </a:p>
              <a:p xmlns:mc="http://schemas.openxmlformats.org/markup-compatibility/2006" xmlns:a14="http://schemas.microsoft.com/office/drawing/2010/main">
                <a:pPr marL="285750" indent="-285750">
                  <a:buFont typeface="Arial" panose="020B0604020202020204" pitchFamily="34" charset="0"/>
                  <a:buChar char="•"/>
                </a:pPr>
                <a:r>
                  <a:rPr lang="en-US" sz="1900" dirty="0" err="1"/>
                  <a:t>La fusión del hidrógeno tiene lugar </a:t>
                </a:r>
                <a:r>
                  <a:rPr lang="en-US" sz="1900" dirty="0"/>
                  <a:t>en </a:t>
                </a:r>
                <a:r>
                  <a:rPr lang="en-US" sz="1900" dirty="0" err="1"/>
                  <a:t>una zona en forma de concha </a:t>
                </a:r>
                <a:r>
                  <a:rPr lang="en-US" sz="1900" dirty="0"/>
                  <a:t>alrededor del </a:t>
                </a:r>
                <a:r>
                  <a:rPr lang="en-US" sz="1900" dirty="0" err="1"/>
                  <a:t>núcleo de helio</a:t>
                </a:r>
                <a:endParaRPr lang="en-US" sz="1900" dirty="0"/>
              </a:p>
              <a:p xmlns:mc="http://schemas.openxmlformats.org/markup-compatibility/2006" xmlns:a14="http://schemas.microsoft.com/office/drawing/2010/main">
                <a:pPr marL="285750" indent="-285750">
                  <a:buFont typeface="Arial" panose="020B0604020202020204" pitchFamily="34" charset="0"/>
                  <a:buChar char="•"/>
                </a:pPr>
                <a:r>
                  <a:rPr lang="en-US" sz="1900" dirty="0" err="1"/>
                  <a:t>Aumenta la </a:t>
                </a:r>
                <a:r>
                  <a:rPr lang="en-US" sz="1900" dirty="0" err="1"/>
                  <a:t>renovación de energía </a:t>
                </a:r>
                <a:r>
                  <a:rPr lang="en-US" sz="1900" dirty="0"/>
                  <a:t>de </a:t>
                </a:r>
                <a:r>
                  <a:rPr lang="en-US" sz="1900" dirty="0" err="1"/>
                  <a:t>la fusión de hidrógeno</a:t>
                </a:r>
                <a:r>
                  <a:rPr lang="en-US" sz="1900" dirty="0"/>
                  <a:t>, el </a:t>
                </a:r>
                <a:r>
                  <a:rPr lang="en-US" sz="1900" dirty="0" err="1"/>
                  <a:t>sol se infla </a:t>
                </a:r>
                <a:r>
                  <a:rPr lang="en-US" sz="1900" dirty="0"/>
                  <a:t>y </a:t>
                </a:r>
                <a:r>
                  <a:rPr lang="en-US" sz="1900" dirty="0" err="1"/>
                  <a:t>se vuelve rojizo</a:t>
                </a:r>
                <a:br>
                  <a:rPr lang="en-US" sz="1900" dirty="0"/>
                </a:br>
                <a:endParaRPr lang="en-US" sz="1900" dirty="0"/>
              </a:p>
              <a:p xmlns:mc="http://schemas.openxmlformats.org/markup-compatibility/2006" xmlns:a14="http://schemas.microsoft.com/office/drawing/2010/main">
                <a:pPr marL="285750" indent="-285750">
                  <a:buFont typeface="Arial" panose="020B0604020202020204" pitchFamily="34" charset="0"/>
                  <a:buChar char="•"/>
                </a:pPr>
                <a:r>
                  <a:rPr lang="en-US" sz="1900" b="1" dirty="0"/>
                  <a:t>Radio </a:t>
                </a:r>
                <a:endParaRPr lang="de-DE"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a:t>Temperatura </a:t>
                </a:r>
              </a:p>
              <a:p xmlns:mc="http://schemas.openxmlformats.org/markup-compatibility/2006" xmlns:a14="http://schemas.microsoft.com/office/drawing/2010/main">
                <a:pPr marL="285750" indent="-285750">
                  <a:buFont typeface="Arial" panose="020B0604020202020204" pitchFamily="34" charset="0"/>
                  <a:buChar char="•"/>
                </a:pPr>
                <a:r>
                  <a:rPr lang="en-US" sz="1900" dirty="0" err="1"/>
                  <a:t>Temperatura de la Tierra</a:t>
                </a:r>
                <a:r>
                  <a:rPr lang="en-US" sz="1900" dirty="0"/>
                  <a:t>: </a:t>
                </a:r>
              </a:p>
              <a:p>
                <a:pPr marL="285750" indent="-285750">
                  <a:buFont typeface="Arial" panose="020B0604020202020204" pitchFamily="34" charset="0"/>
                  <a:buChar char="•"/>
                </a:pPr>
                <a:endParaRPr lang="en-US" sz="1900" dirty="0"/>
              </a:p>
            </p:txBody>
          </p:sp>
        </mc:Choice>
        <mc:Fallback xmlns:a16="http://schemas.microsoft.com/office/drawing/2014/main" xmlns:p14="http://schemas.microsoft.com/office/powerpoint/2010/main">
          <p:sp>
            <p:nvSpPr>
              <p:cNvPr id="4" name="Textfeld 3">
                <a:extLst>
                  <a:ext uri="{FF2B5EF4-FFF2-40B4-BE49-F238E27FC236}">
                    <a16:creationId xmlns:a16="http://schemas.microsoft.com/office/drawing/2014/main" id="{D3EF58B9-EAAD-1778-E354-195356075B0F}"/>
                  </a:ext>
                </a:extLst>
              </p:cNvPr>
              <p:cNvSpPr txBox="1">
                <a:spLocks noRot="1" noChangeAspect="1" noMove="1" noResize="1" noEditPoints="1" noAdjustHandles="1" noChangeArrowheads="1" noChangeShapeType="1" noTextEdit="1"/>
              </p:cNvSpPr>
              <p:nvPr/>
            </p:nvSpPr>
            <p:spPr>
              <a:xfrm>
                <a:off x="1080593" y="2403365"/>
                <a:ext cx="5108579" cy="3637791"/>
              </a:xfrm>
              <a:prstGeom prst="rect">
                <a:avLst/>
              </a:prstGeom>
              <a:blipFill>
                <a:blip r:embed="rId3"/>
                <a:stretch>
                  <a:fillRect l="-835" t="-1005"/>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A23E8051-E7F8-B782-73F1-F08BC81CF796}"/>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372061D7-C775-7B61-4721-587CA71708C9}"/>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Miles de millones de años</a:t>
            </a:r>
          </a:p>
        </p:txBody>
      </p:sp>
      <p:sp>
        <p:nvSpPr>
          <p:cNvPr id="12" name="Ellipse 11">
            <a:extLst>
              <a:ext uri="{FF2B5EF4-FFF2-40B4-BE49-F238E27FC236}">
                <a16:creationId xmlns:a16="http://schemas.microsoft.com/office/drawing/2014/main" id="{AA864252-D9CF-46F6-DEAB-F91999B4F27D}"/>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01DD8EB7-5C97-F5FD-2103-EEECD488FDFB}"/>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0CEA57CC-E727-7D1B-F739-8F9C4CC86D16}"/>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9A3D190D-C5CE-F123-B737-1D7DF96AF110}"/>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EE28CF6A-6C89-96E9-ECA7-B10043D65B7D}"/>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022DFE64-0175-60BE-0440-C02E09D81896}"/>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38316DD6-7DC4-17FB-3B6E-3050C44F1680}"/>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4A70D850-6592-67CD-1BCD-45FD87CCDBA1}"/>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DBC598B2-93F0-2763-4771-93E96B1371F3}"/>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E54C37C4-9F55-2C7C-374D-1948EFCEF778}"/>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BB95DFCE-A9D8-BC17-DFE8-472DE3FA1DDC}"/>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85CF00E0-B802-C333-B136-A8E66F35E182}"/>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2050" name="Picture 2">
            <a:extLst>
              <a:ext uri="{FF2B5EF4-FFF2-40B4-BE49-F238E27FC236}">
                <a16:creationId xmlns:a16="http://schemas.microsoft.com/office/drawing/2014/main" id="{419D73C3-BFA1-93A8-5EF4-4D9265CBD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3765" y="2537087"/>
            <a:ext cx="3365537" cy="337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461090"/>
      </p:ext>
    </p:extLst>
  </p:cSld>
  <p:clrMapOvr>
    <a:masterClrMapping/>
  </p:clrMapOvr>
</p:sld>
</file>

<file path=ppt/slides/slide33.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C1532-DFD0-8480-47E8-D8763A127FAB}"/>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D629E96D-85BB-8B3B-F94F-423EE77BF0BF}"/>
              </a:ext>
            </a:extLst>
          </p:cNvPr>
          <p:cNvSpPr>
            <a:spLocks noGrp="1"/>
          </p:cNvSpPr>
          <p:nvPr>
            <p:ph type="title"/>
          </p:nvPr>
        </p:nvSpPr>
        <p:spPr>
          <a:xfrm>
            <a:off x="1238249" y="346075"/>
            <a:ext cx="10217156" cy="684000"/>
          </a:xfrm>
        </p:spPr>
        <p:txBody>
          <a:bodyPr/>
          <a:lstStyle/>
          <a:p>
            <a:r>
              <a:rPr lang="de-DE" sz="3600" dirty="0"/>
              <a:t>Gigante rojo</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B3C00C44-E1C2-2131-11F5-A28082113908}"/>
                  </a:ext>
                </a:extLst>
              </p:cNvPr>
              <p:cNvSpPr txBox="1"/>
              <p:nvPr/>
            </p:nvSpPr>
            <p:spPr>
              <a:xfrm>
                <a:off x="1080593" y="2584435"/>
                <a:ext cx="5537490" cy="3071418"/>
              </a:xfrm>
              <a:prstGeom prst="rect">
                <a:avLst/>
              </a:prstGeom>
              <a:noFill/>
            </p:spPr>
            <p:txBody>
              <a:bodyPr wrap="square" rtlCol="0">
                <a:spAutoFit/>
              </a:bodyPr>
              <a:lstStyle/>
              <a:p xmlns:mc="http://schemas.openxmlformats.org/markup-compatibility/2006" xmlns:a14="http://schemas.microsoft.com/office/drawing/2010/main">
                <a:pPr marL="285750" indent="-285750">
                  <a:buFont typeface="Arial" panose="020B0604020202020204" pitchFamily="34" charset="0"/>
                  <a:buChar char="•"/>
                </a:pPr>
                <a:r>
                  <a:rPr lang="en-US" sz="1900" dirty="0"/>
                  <a:t>El núcleo </a:t>
                </a:r>
                <a:r>
                  <a:rPr lang="en-US" sz="1900" dirty="0" err="1"/>
                  <a:t>sigue contrayéndose</a:t>
                </a:r>
                <a:r>
                  <a:rPr lang="en-US" sz="1900" dirty="0"/>
                  <a:t>, </a:t>
                </a:r>
                <a:r>
                  <a:rPr lang="en-US" sz="1900" dirty="0" err="1"/>
                  <a:t>la temperatura es lo suficientemente alta </a:t>
                </a:r>
                <a:r>
                  <a:rPr lang="en-US" sz="1900" dirty="0"/>
                  <a:t>para la </a:t>
                </a:r>
                <a:r>
                  <a:rPr lang="en-US" sz="1900" b="1" dirty="0" err="1"/>
                  <a:t>fusión del helio</a:t>
                </a:r>
                <a:endParaRPr lang="en-US"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a:t>El radio y </a:t>
                </a:r>
                <a:r>
                  <a:rPr lang="en-US" sz="1900" dirty="0" err="1"/>
                  <a:t>la luminosidad aumentan </a:t>
                </a:r>
                <a:r>
                  <a:rPr lang="en-US" sz="1900" dirty="0"/>
                  <a:t>considerablemente</a:t>
                </a:r>
              </a:p>
              <a:p xmlns:mc="http://schemas.openxmlformats.org/markup-compatibility/2006" xmlns:a14="http://schemas.microsoft.com/office/drawing/2010/main">
                <a:pPr marL="285750" indent="-285750">
                  <a:buFont typeface="Arial" panose="020B0604020202020204" pitchFamily="34" charset="0"/>
                  <a:buChar char="•"/>
                </a:pPr>
                <a:r>
                  <a:rPr lang="en-US" sz="1900" dirty="0"/>
                  <a:t>Núcleo de </a:t>
                </a:r>
                <a:r>
                  <a:rPr lang="en-US" sz="1900" b="1" dirty="0" err="1"/>
                  <a:t>carbono </a:t>
                </a:r>
                <a:r>
                  <a:rPr lang="en-US" sz="1900" dirty="0"/>
                  <a:t>y </a:t>
                </a:r>
                <a:r>
                  <a:rPr lang="en-US" sz="1900" b="1" dirty="0" err="1"/>
                  <a:t>oxígeno</a:t>
                </a:r>
                <a:br>
                  <a:rPr lang="en-US" sz="1900" dirty="0"/>
                </a:br>
                <a:endParaRPr lang="en-US" sz="1900" dirty="0"/>
              </a:p>
              <a:p xmlns:mc="http://schemas.openxmlformats.org/markup-compatibility/2006" xmlns:a14="http://schemas.microsoft.com/office/drawing/2010/main">
                <a:pPr marL="285750" indent="-285750">
                  <a:buFont typeface="Arial" panose="020B0604020202020204" pitchFamily="34" charset="0"/>
                  <a:buChar char="•"/>
                </a:pPr>
                <a:r>
                  <a:rPr lang="en-US" sz="1900" dirty="0"/>
                  <a:t>Luminosidad </a:t>
                </a:r>
              </a:p>
              <a:p xmlns:mc="http://schemas.openxmlformats.org/markup-compatibility/2006" xmlns:a14="http://schemas.microsoft.com/office/drawing/2010/main">
                <a:pPr marL="285750" indent="-285750">
                  <a:buFont typeface="Arial" panose="020B0604020202020204" pitchFamily="34" charset="0"/>
                  <a:buChar char="•"/>
                </a:pPr>
                <a:r>
                  <a:rPr lang="en-US" sz="1900" dirty="0"/>
                  <a:t>Radio </a:t>
                </a:r>
                <a:r>
                  <a:rPr lang="de-DE" sz="1900" dirty="0"/>
                  <a:t>(</a:t>
                </a:r>
                <a:r>
                  <a:rPr lang="de-DE" sz="1900" i="1" dirty="0"/>
                  <a:t>órbita de Venus</a:t>
                </a:r>
                <a:r>
                  <a:rPr lang="de-DE" sz="1900" dirty="0"/>
                  <a:t>)</a:t>
                </a:r>
                <a:endParaRPr lang="de-DE"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a:t>Temperatura </a:t>
                </a:r>
              </a:p>
              <a:p xmlns:mc="http://schemas.openxmlformats.org/markup-compatibility/2006" xmlns:a14="http://schemas.microsoft.com/office/drawing/2010/main">
                <a:pPr marL="285750" indent="-285750">
                  <a:buFont typeface="Arial" panose="020B0604020202020204" pitchFamily="34" charset="0"/>
                  <a:buChar char="•"/>
                </a:pPr>
                <a:r>
                  <a:rPr lang="en-US" sz="1900" dirty="0" err="1"/>
                  <a:t>Tierra</a:t>
                </a:r>
                <a:r>
                  <a:rPr lang="en-US" sz="1900" dirty="0"/>
                  <a:t>: </a:t>
                </a:r>
                <a:r>
                  <a:rPr lang="en-US" sz="1900" dirty="0"/>
                  <a:t>La </a:t>
                </a:r>
                <a:r>
                  <a:rPr lang="en-US" sz="1900" dirty="0" err="1"/>
                  <a:t>corteza terrestre se convierte en un océano de lava</a:t>
                </a:r>
                <a:r>
                  <a:rPr lang="en-US" sz="1900" dirty="0"/>
                  <a:t>, el </a:t>
                </a:r>
                <a:r>
                  <a:rPr lang="en-US" sz="1900" dirty="0" err="1"/>
                  <a:t>sol rojo ocupa la mayor parte </a:t>
                </a:r>
                <a:r>
                  <a:rPr lang="en-US" sz="1900" dirty="0"/>
                  <a:t>del </a:t>
                </a:r>
                <a:r>
                  <a:rPr lang="en-US" sz="1900" dirty="0" err="1"/>
                  <a:t>cielo</a:t>
                </a:r>
                <a:endParaRPr lang="en-US" sz="1900" dirty="0"/>
              </a:p>
            </p:txBody>
          </p:sp>
        </mc:Choice>
        <mc:Fallback xmlns:a16="http://schemas.microsoft.com/office/drawing/2014/main" xmlns:p14="http://schemas.microsoft.com/office/powerpoint/2010/main">
          <p:sp>
            <p:nvSpPr>
              <p:cNvPr id="4" name="Textfeld 3">
                <a:extLst>
                  <a:ext uri="{FF2B5EF4-FFF2-40B4-BE49-F238E27FC236}">
                    <a16:creationId xmlns:a16="http://schemas.microsoft.com/office/drawing/2014/main" id="{B3C00C44-E1C2-2131-11F5-A28082113908}"/>
                  </a:ext>
                </a:extLst>
              </p:cNvPr>
              <p:cNvSpPr txBox="1">
                <a:spLocks noRot="1" noChangeAspect="1" noMove="1" noResize="1" noEditPoints="1" noAdjustHandles="1" noChangeArrowheads="1" noChangeShapeType="1" noTextEdit="1"/>
              </p:cNvSpPr>
              <p:nvPr/>
            </p:nvSpPr>
            <p:spPr>
              <a:xfrm>
                <a:off x="1080593" y="2584435"/>
                <a:ext cx="5537490" cy="3071418"/>
              </a:xfrm>
              <a:prstGeom prst="rect">
                <a:avLst/>
              </a:prstGeom>
              <a:blipFill>
                <a:blip r:embed="rId3"/>
                <a:stretch>
                  <a:fillRect l="-770" t="-1190" b="-1786"/>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29817B92-2C84-AE5E-C6F0-09C78B20D45D}"/>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4DAC1AD6-4B91-93B1-A47D-411012828508}"/>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Miles de millones de años</a:t>
            </a:r>
          </a:p>
        </p:txBody>
      </p:sp>
      <p:sp>
        <p:nvSpPr>
          <p:cNvPr id="12" name="Ellipse 11">
            <a:extLst>
              <a:ext uri="{FF2B5EF4-FFF2-40B4-BE49-F238E27FC236}">
                <a16:creationId xmlns:a16="http://schemas.microsoft.com/office/drawing/2014/main" id="{58531749-EB1C-CD82-7866-F171F75BFF4F}"/>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38A3A13A-4E29-6AA2-740B-0704AFDF743E}"/>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BFC80C22-1293-98DF-09C5-CAABDB395CF1}"/>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91860A27-1C36-0E38-8C59-210E9AA4364B}"/>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BD141B97-5234-4D6C-12E3-D6322D90B542}"/>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3B743653-1E74-10D4-2BC8-62A0B60F5FB3}"/>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0243BE74-A184-F64F-9FB3-FF22BB36B514}"/>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F1D091DB-2E4F-CD6B-B5EF-84E51D45B643}"/>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439C4EF1-DA87-D781-15A0-76DA906925CD}"/>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051A83A7-29AB-81F4-465D-C9B5507E93A6}"/>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0C6B903F-941F-7C43-7BBD-2316AE9A955D}"/>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82ED0AB5-D68E-9EF3-903D-A46692EB5FB5}"/>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E069CD13-126B-6AC9-622A-9BEF2C9551D0}"/>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5E73462E-F3F1-9B52-F511-CD0255AEE42B}"/>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11" name="Grafik 10">
            <a:extLst>
              <a:ext uri="{FF2B5EF4-FFF2-40B4-BE49-F238E27FC236}">
                <a16:creationId xmlns:a16="http://schemas.microsoft.com/office/drawing/2014/main" id="{E06D620E-B8ED-333A-6103-B0706A10DC9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15005" y="2713470"/>
            <a:ext cx="5495009" cy="2576044"/>
          </a:xfrm>
          <a:prstGeom prst="rect">
            <a:avLst/>
          </a:prstGeom>
        </p:spPr>
      </p:pic>
    </p:spTree>
    <p:extLst>
      <p:ext uri="{BB962C8B-B14F-4D97-AF65-F5344CB8AC3E}">
        <p14:creationId xmlns:p14="http://schemas.microsoft.com/office/powerpoint/2010/main" val="1654690920"/>
      </p:ext>
    </p:extLst>
  </p:cSld>
  <p:clrMapOvr>
    <a:masterClrMapping/>
  </p:clrMapOvr>
</p:sld>
</file>

<file path=ppt/slides/slide34.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35785-DEBA-AC1B-5B81-55CC7EB53EB0}"/>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F0BDC674-079B-E927-646F-B681379E7C65}"/>
              </a:ext>
            </a:extLst>
          </p:cNvPr>
          <p:cNvSpPr>
            <a:spLocks noGrp="1"/>
          </p:cNvSpPr>
          <p:nvPr>
            <p:ph type="title"/>
          </p:nvPr>
        </p:nvSpPr>
        <p:spPr>
          <a:xfrm>
            <a:off x="1238249" y="346075"/>
            <a:ext cx="10217156" cy="684000"/>
          </a:xfrm>
        </p:spPr>
        <p:txBody>
          <a:bodyPr/>
          <a:lstStyle/>
          <a:p>
            <a:r>
              <a:rPr lang="de-DE" sz="3600" dirty="0"/>
              <a:t>Gigante rojo</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DFD3EB0E-E3B8-8EBD-506D-9F5E9AB0AC25}"/>
                  </a:ext>
                </a:extLst>
              </p:cNvPr>
              <p:cNvSpPr txBox="1"/>
              <p:nvPr/>
            </p:nvSpPr>
            <p:spPr>
              <a:xfrm>
                <a:off x="1080593" y="2584435"/>
                <a:ext cx="5537490" cy="3071418"/>
              </a:xfrm>
              <a:prstGeom prst="rect">
                <a:avLst/>
              </a:prstGeom>
              <a:noFill/>
            </p:spPr>
            <p:txBody>
              <a:bodyPr wrap="square" rtlCol="0">
                <a:spAutoFit/>
              </a:bodyPr>
              <a:lstStyle/>
              <a:p xmlns:mc="http://schemas.openxmlformats.org/markup-compatibility/2006" xmlns:a14="http://schemas.microsoft.com/office/drawing/2010/main">
                <a:pPr marL="285750" indent="-285750">
                  <a:buFont typeface="Arial" panose="020B0604020202020204" pitchFamily="34" charset="0"/>
                  <a:buChar char="•"/>
                </a:pPr>
                <a:r>
                  <a:rPr lang="en-US" sz="1900" dirty="0"/>
                  <a:t>El núcleo </a:t>
                </a:r>
                <a:r>
                  <a:rPr lang="en-US" sz="1900" dirty="0" err="1"/>
                  <a:t>sigue contrayéndose</a:t>
                </a:r>
                <a:r>
                  <a:rPr lang="en-US" sz="1900" dirty="0"/>
                  <a:t>, </a:t>
                </a:r>
                <a:r>
                  <a:rPr lang="en-US" sz="1900" dirty="0" err="1"/>
                  <a:t>la temperatura es lo suficientemente alta </a:t>
                </a:r>
                <a:r>
                  <a:rPr lang="en-US" sz="1900" dirty="0"/>
                  <a:t>para la </a:t>
                </a:r>
                <a:r>
                  <a:rPr lang="en-US" sz="1900" b="1" dirty="0" err="1"/>
                  <a:t>fusión del helio</a:t>
                </a:r>
                <a:endParaRPr lang="en-US"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a:t>El radio y </a:t>
                </a:r>
                <a:r>
                  <a:rPr lang="en-US" sz="1900" dirty="0" err="1"/>
                  <a:t>la luminosidad aumentan </a:t>
                </a:r>
                <a:r>
                  <a:rPr lang="en-US" sz="1900" dirty="0"/>
                  <a:t>considerablemente</a:t>
                </a:r>
              </a:p>
              <a:p xmlns:mc="http://schemas.openxmlformats.org/markup-compatibility/2006" xmlns:a14="http://schemas.microsoft.com/office/drawing/2010/main">
                <a:pPr marL="285750" indent="-285750">
                  <a:buFont typeface="Arial" panose="020B0604020202020204" pitchFamily="34" charset="0"/>
                  <a:buChar char="•"/>
                </a:pPr>
                <a:r>
                  <a:rPr lang="en-US" sz="1900" dirty="0"/>
                  <a:t>Núcleo de </a:t>
                </a:r>
                <a:r>
                  <a:rPr lang="en-US" sz="1900" b="1" dirty="0" err="1"/>
                  <a:t>carbono </a:t>
                </a:r>
                <a:r>
                  <a:rPr lang="en-US" sz="1900" dirty="0"/>
                  <a:t>y </a:t>
                </a:r>
                <a:r>
                  <a:rPr lang="en-US" sz="1900" b="1" dirty="0" err="1"/>
                  <a:t>oxígeno</a:t>
                </a:r>
                <a:br>
                  <a:rPr lang="en-US" sz="1900" dirty="0"/>
                </a:br>
                <a:endParaRPr lang="en-US" sz="1900" dirty="0"/>
              </a:p>
              <a:p xmlns:mc="http://schemas.openxmlformats.org/markup-compatibility/2006" xmlns:a14="http://schemas.microsoft.com/office/drawing/2010/main">
                <a:pPr marL="285750" indent="-285750">
                  <a:buFont typeface="Arial" panose="020B0604020202020204" pitchFamily="34" charset="0"/>
                  <a:buChar char="•"/>
                </a:pPr>
                <a:r>
                  <a:rPr lang="en-US" sz="1900" dirty="0"/>
                  <a:t>Luminosidad </a:t>
                </a:r>
              </a:p>
              <a:p xmlns:mc="http://schemas.openxmlformats.org/markup-compatibility/2006" xmlns:a14="http://schemas.microsoft.com/office/drawing/2010/main">
                <a:pPr marL="285750" indent="-285750">
                  <a:buFont typeface="Arial" panose="020B0604020202020204" pitchFamily="34" charset="0"/>
                  <a:buChar char="•"/>
                </a:pPr>
                <a:r>
                  <a:rPr lang="en-US" sz="1900" dirty="0"/>
                  <a:t>Radio </a:t>
                </a:r>
                <a:r>
                  <a:rPr lang="de-DE" sz="1900" dirty="0"/>
                  <a:t>(</a:t>
                </a:r>
                <a:r>
                  <a:rPr lang="de-DE" sz="1900" i="1" dirty="0"/>
                  <a:t>órbita de Venus</a:t>
                </a:r>
                <a:r>
                  <a:rPr lang="de-DE" sz="1900" dirty="0"/>
                  <a:t>)</a:t>
                </a:r>
                <a:endParaRPr lang="de-DE"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a:t>Temperatura </a:t>
                </a:r>
              </a:p>
              <a:p xmlns:mc="http://schemas.openxmlformats.org/markup-compatibility/2006" xmlns:a14="http://schemas.microsoft.com/office/drawing/2010/main">
                <a:pPr marL="285750" indent="-285750">
                  <a:buFont typeface="Arial" panose="020B0604020202020204" pitchFamily="34" charset="0"/>
                  <a:buChar char="•"/>
                </a:pPr>
                <a:r>
                  <a:rPr lang="en-US" sz="1900" dirty="0" err="1"/>
                  <a:t>Tierra</a:t>
                </a:r>
                <a:r>
                  <a:rPr lang="en-US" sz="1900" dirty="0"/>
                  <a:t>: </a:t>
                </a:r>
                <a:r>
                  <a:rPr lang="en-US" sz="1900" dirty="0"/>
                  <a:t>La </a:t>
                </a:r>
                <a:r>
                  <a:rPr lang="en-US" sz="1900" dirty="0" err="1"/>
                  <a:t>corteza terrestre se convierte en un océano de lava</a:t>
                </a:r>
                <a:r>
                  <a:rPr lang="en-US" sz="1900" dirty="0"/>
                  <a:t>, el </a:t>
                </a:r>
                <a:r>
                  <a:rPr lang="en-US" sz="1900" dirty="0" err="1"/>
                  <a:t>sol rojo ocupa la mayor parte </a:t>
                </a:r>
                <a:r>
                  <a:rPr lang="en-US" sz="1900" dirty="0"/>
                  <a:t>del </a:t>
                </a:r>
                <a:r>
                  <a:rPr lang="en-US" sz="1900" dirty="0" err="1"/>
                  <a:t>cielo</a:t>
                </a:r>
                <a:endParaRPr lang="en-US" sz="1900" dirty="0"/>
              </a:p>
            </p:txBody>
          </p:sp>
        </mc:Choice>
        <mc:Fallback xmlns:a16="http://schemas.microsoft.com/office/drawing/2014/main" xmlns:p14="http://schemas.microsoft.com/office/powerpoint/2010/main">
          <p:sp>
            <p:nvSpPr>
              <p:cNvPr id="4" name="Textfeld 3">
                <a:extLst>
                  <a:ext uri="{FF2B5EF4-FFF2-40B4-BE49-F238E27FC236}">
                    <a16:creationId xmlns:a16="http://schemas.microsoft.com/office/drawing/2014/main" id="{DFD3EB0E-E3B8-8EBD-506D-9F5E9AB0AC25}"/>
                  </a:ext>
                </a:extLst>
              </p:cNvPr>
              <p:cNvSpPr txBox="1">
                <a:spLocks noRot="1" noChangeAspect="1" noMove="1" noResize="1" noEditPoints="1" noAdjustHandles="1" noChangeArrowheads="1" noChangeShapeType="1" noTextEdit="1"/>
              </p:cNvSpPr>
              <p:nvPr/>
            </p:nvSpPr>
            <p:spPr>
              <a:xfrm>
                <a:off x="1080593" y="2584435"/>
                <a:ext cx="5537490" cy="3071418"/>
              </a:xfrm>
              <a:prstGeom prst="rect">
                <a:avLst/>
              </a:prstGeom>
              <a:blipFill>
                <a:blip r:embed="rId3"/>
                <a:stretch>
                  <a:fillRect l="-770" t="-1190" b="-1786"/>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C478B541-AB3E-37BF-DE9C-D5B08A559AD8}"/>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EA35E62C-5D31-8DC5-F179-090724413991}"/>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Miles de millones de años</a:t>
            </a:r>
          </a:p>
        </p:txBody>
      </p:sp>
      <p:sp>
        <p:nvSpPr>
          <p:cNvPr id="12" name="Ellipse 11">
            <a:extLst>
              <a:ext uri="{FF2B5EF4-FFF2-40B4-BE49-F238E27FC236}">
                <a16:creationId xmlns:a16="http://schemas.microsoft.com/office/drawing/2014/main" id="{9E6940D3-37FB-D504-5E5E-A30DB0F3E4B7}"/>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899AB5CE-36A2-56DD-BCAA-81DF8DA29BB8}"/>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92208112-C37C-36D5-9CD3-2245E25FB218}"/>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7BC0B0A5-E602-8CF7-58DD-D8FBC6AEABCA}"/>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372AAC18-AC58-5CFA-2D6A-B79DE9946317}"/>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25D220A2-9476-563B-51FE-B877FF935525}"/>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557B1BE6-5A76-C8E3-4EA8-B9160FD4F541}"/>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4E9BA3A9-3ADF-FE7B-513F-5BF49D27E9DE}"/>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D7BBD639-E4A8-D5CB-E244-731A45578FBA}"/>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4C69D15A-DBC2-BC7F-9F9B-BC96E93EA68D}"/>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C7B15E00-D28C-74E2-5072-BDB814F77EB4}"/>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89CC81BF-BAF5-2824-10A9-F7C7512FBEAE}"/>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9F1C25F4-BD07-B559-D887-8BC10E21BC09}"/>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85E7D282-75D1-0642-56A3-058AF3037A5D}"/>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8194" name="Picture 2" descr="Andromedagalaxie - Astronomie, Mond, Sterne, Andromedagalaxie und ...">
            <a:extLst>
              <a:ext uri="{FF2B5EF4-FFF2-40B4-BE49-F238E27FC236}">
                <a16:creationId xmlns:a16="http://schemas.microsoft.com/office/drawing/2014/main" id="{3B6F8DBC-6C98-678D-E3EA-5FB7759FA3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763" y="2584435"/>
            <a:ext cx="3260274" cy="3260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867662"/>
      </p:ext>
    </p:extLst>
  </p:cSld>
  <p:clrMapOvr>
    <a:masterClrMapping/>
  </p:clrMapOvr>
</p:sld>
</file>

<file path=ppt/slides/slide3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CDED0-0833-1609-A769-A10C6DAA70AE}"/>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BCD34D68-DB9D-C395-44C4-2DF449353F95}"/>
              </a:ext>
            </a:extLst>
          </p:cNvPr>
          <p:cNvSpPr>
            <a:spLocks noGrp="1"/>
          </p:cNvSpPr>
          <p:nvPr>
            <p:ph type="title"/>
          </p:nvPr>
        </p:nvSpPr>
        <p:spPr>
          <a:xfrm>
            <a:off x="1238249" y="346075"/>
            <a:ext cx="10217156" cy="684000"/>
          </a:xfrm>
        </p:spPr>
        <p:txBody>
          <a:bodyPr/>
          <a:lstStyle/>
          <a:p>
            <a:r>
              <a:rPr lang="de-DE" sz="3600" dirty="0"/>
              <a:t>Nebulosa planetaria</a:t>
            </a:r>
            <a:endParaRPr lang="de-DE" sz="3000" noProof="0" dirty="0"/>
          </a:p>
        </p:txBody>
      </p:sp>
      <p:sp>
        <p:nvSpPr>
          <p:cNvPr id="4" name="Textfeld 3">
            <a:extLst>
              <a:ext uri="{FF2B5EF4-FFF2-40B4-BE49-F238E27FC236}">
                <a16:creationId xmlns:a16="http://schemas.microsoft.com/office/drawing/2014/main" id="{CAFA33F6-C8DB-FACC-8983-1EFA90299C0D}"/>
              </a:ext>
            </a:extLst>
          </p:cNvPr>
          <p:cNvSpPr txBox="1"/>
          <p:nvPr/>
        </p:nvSpPr>
        <p:spPr>
          <a:xfrm>
            <a:off x="1080593" y="2584435"/>
            <a:ext cx="5537490" cy="2431435"/>
          </a:xfrm>
          <a:prstGeom prst="rect">
            <a:avLst/>
          </a:prstGeom>
          <a:noFill/>
        </p:spPr>
        <p:txBody>
          <a:bodyPr wrap="square" rtlCol="0">
            <a:spAutoFit/>
          </a:bodyPr>
          <a:lstStyle/>
          <a:p>
            <a:pPr marL="285750" indent="-285750">
              <a:buFont typeface="Arial" panose="020B0604020202020204" pitchFamily="34" charset="0"/>
              <a:buChar char="•"/>
            </a:pPr>
            <a:r>
              <a:rPr lang="en-US" sz="1900" dirty="0" err="1"/>
              <a:t>El Sol atraviesa una </a:t>
            </a:r>
            <a:r>
              <a:rPr lang="en-US" sz="1900" dirty="0"/>
              <a:t>fase </a:t>
            </a:r>
            <a:r>
              <a:rPr lang="en-US" sz="1900" dirty="0" err="1"/>
              <a:t>inestable </a:t>
            </a:r>
            <a:r>
              <a:rPr lang="en-US" sz="1900" dirty="0"/>
              <a:t>durante la </a:t>
            </a:r>
            <a:r>
              <a:rPr lang="en-US" sz="1900" dirty="0" err="1"/>
              <a:t>combustión del helio, en </a:t>
            </a:r>
            <a:r>
              <a:rPr lang="en-US" sz="1900" dirty="0"/>
              <a:t>la que el radio, la </a:t>
            </a:r>
            <a:r>
              <a:rPr lang="en-US" sz="1900" dirty="0" err="1"/>
              <a:t>temperatura </a:t>
            </a:r>
            <a:r>
              <a:rPr lang="en-US" sz="1900" dirty="0"/>
              <a:t>y la </a:t>
            </a:r>
            <a:r>
              <a:rPr lang="en-US" sz="1900" dirty="0" err="1"/>
              <a:t>luminosidad fluctúan de forma extrema.</a:t>
            </a:r>
            <a:endParaRPr lang="en-US" sz="1900" dirty="0"/>
          </a:p>
          <a:p>
            <a:pPr marL="285750" indent="-285750">
              <a:buFont typeface="Arial" panose="020B0604020202020204" pitchFamily="34" charset="0"/>
              <a:buChar char="•"/>
            </a:pPr>
            <a:r>
              <a:rPr lang="en-US" sz="1900" dirty="0"/>
              <a:t>Al final de la </a:t>
            </a:r>
            <a:r>
              <a:rPr lang="en-US" sz="1900" dirty="0"/>
              <a:t>fase </a:t>
            </a:r>
            <a:r>
              <a:rPr lang="en-US" sz="1900" dirty="0" err="1"/>
              <a:t>inestable</a:t>
            </a:r>
            <a:r>
              <a:rPr lang="en-US" sz="1900" dirty="0"/>
              <a:t>, la estrella expulsa su </a:t>
            </a:r>
            <a:r>
              <a:rPr lang="en-US" sz="1900" dirty="0" err="1"/>
              <a:t>envoltura</a:t>
            </a:r>
          </a:p>
          <a:p>
            <a:pPr marL="285750" indent="-285750">
              <a:buFont typeface="Arial" panose="020B0604020202020204" pitchFamily="34" charset="0"/>
              <a:buChar char="•"/>
            </a:pPr>
            <a:r>
              <a:rPr lang="en-US" sz="1900" dirty="0" err="1"/>
              <a:t>Se libera </a:t>
            </a:r>
            <a:r>
              <a:rPr lang="en-US" sz="1900" dirty="0"/>
              <a:t>el </a:t>
            </a:r>
            <a:r>
              <a:rPr lang="en-US" sz="1900" dirty="0"/>
              <a:t>núcleo </a:t>
            </a:r>
            <a:r>
              <a:rPr lang="en-US" sz="1900" dirty="0" err="1"/>
              <a:t>interno </a:t>
            </a:r>
            <a:r>
              <a:rPr lang="en-US" sz="1900" dirty="0" err="1"/>
              <a:t>de carbono </a:t>
            </a:r>
            <a:r>
              <a:rPr lang="en-US" sz="1900" dirty="0"/>
              <a:t>y oxígeno</a:t>
            </a:r>
            <a:endParaRPr lang="en-US" sz="1900" dirty="0"/>
          </a:p>
        </p:txBody>
      </p:sp>
      <p:cxnSp>
        <p:nvCxnSpPr>
          <p:cNvPr id="7" name="Gerade Verbindung mit Pfeil 6">
            <a:extLst>
              <a:ext uri="{FF2B5EF4-FFF2-40B4-BE49-F238E27FC236}">
                <a16:creationId xmlns:a16="http://schemas.microsoft.com/office/drawing/2014/main" id="{0D459D64-E4C9-1452-A8BA-A0AFC9E8D9D8}"/>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71B6AAB0-338B-0B84-03C6-F50E8983FB7E}"/>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Miles de millones de años</a:t>
            </a:r>
          </a:p>
        </p:txBody>
      </p:sp>
      <p:sp>
        <p:nvSpPr>
          <p:cNvPr id="12" name="Ellipse 11">
            <a:extLst>
              <a:ext uri="{FF2B5EF4-FFF2-40B4-BE49-F238E27FC236}">
                <a16:creationId xmlns:a16="http://schemas.microsoft.com/office/drawing/2014/main" id="{0CCCDA2F-F1E6-12A4-BC72-175B167E1C37}"/>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202B2721-04CE-5561-8216-1C0EAF42D667}"/>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7183607D-8D47-C5DB-B7C3-8D5FCAF94AAE}"/>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43C789A3-1A0F-455B-22C7-5519BB597FCE}"/>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D441ED47-9B37-DAB1-0456-12FE22BCD5FA}"/>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003729BE-61BA-B0C8-DADC-2DE32272C950}"/>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DC9B84B2-EEDC-75E2-97EC-889AFD63F387}"/>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D48A930D-35D2-0CB5-57EF-FDCE274702B6}"/>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A82532A8-CD01-377E-D891-B36DD54AFF62}"/>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9D23546E-FA23-681D-6427-836A5F0C675C}"/>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564FF535-94D2-ED36-1A51-58785BE606DF}"/>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42B2A01E-A6AD-30DA-2BEB-C696421F6955}"/>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89BC8FA6-F4F3-5269-C05D-BC640D99C51E}"/>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A8BAEF30-0D3C-11E6-15B4-345D94041A77}"/>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1" name="Ellipse 10">
            <a:extLst>
              <a:ext uri="{FF2B5EF4-FFF2-40B4-BE49-F238E27FC236}">
                <a16:creationId xmlns:a16="http://schemas.microsoft.com/office/drawing/2014/main" id="{1D546AF8-1AE3-8322-C2E6-23927FB8858D}"/>
              </a:ext>
            </a:extLst>
          </p:cNvPr>
          <p:cNvSpPr/>
          <p:nvPr/>
        </p:nvSpPr>
        <p:spPr>
          <a:xfrm>
            <a:off x="8591786" y="1002633"/>
            <a:ext cx="972000" cy="972000"/>
          </a:xfrm>
          <a:prstGeom prst="ellipse">
            <a:avLst/>
          </a:prstGeom>
          <a:gradFill>
            <a:gsLst>
              <a:gs pos="48000">
                <a:schemeClr val="bg1">
                  <a:lumMod val="95000"/>
                </a:schemeClr>
              </a:gs>
              <a:gs pos="100000">
                <a:schemeClr val="accent6"/>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0" name="Ellipse 19">
            <a:extLst>
              <a:ext uri="{FF2B5EF4-FFF2-40B4-BE49-F238E27FC236}">
                <a16:creationId xmlns:a16="http://schemas.microsoft.com/office/drawing/2014/main" id="{F179B06D-13C4-87F5-86E2-7BDA00DBADC0}"/>
              </a:ext>
            </a:extLst>
          </p:cNvPr>
          <p:cNvSpPr/>
          <p:nvPr/>
        </p:nvSpPr>
        <p:spPr>
          <a:xfrm>
            <a:off x="8861786" y="1281234"/>
            <a:ext cx="432000" cy="432000"/>
          </a:xfrm>
          <a:prstGeom prst="ellipse">
            <a:avLst/>
          </a:prstGeom>
          <a:gradFill>
            <a:gsLst>
              <a:gs pos="50000">
                <a:schemeClr val="bg1">
                  <a:lumMod val="95000"/>
                </a:schemeClr>
              </a:gs>
              <a:gs pos="100000">
                <a:schemeClr val="accent1">
                  <a:lumMod val="90000"/>
                  <a:lumOff val="10000"/>
                </a:scheme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1" name="Textfeld 20">
            <a:extLst>
              <a:ext uri="{FF2B5EF4-FFF2-40B4-BE49-F238E27FC236}">
                <a16:creationId xmlns:a16="http://schemas.microsoft.com/office/drawing/2014/main" id="{28165997-75D1-BDFD-42E2-4470BE43E03B}"/>
              </a:ext>
            </a:extLst>
          </p:cNvPr>
          <p:cNvSpPr txBox="1"/>
          <p:nvPr/>
        </p:nvSpPr>
        <p:spPr>
          <a:xfrm>
            <a:off x="8721433" y="1920416"/>
            <a:ext cx="720000" cy="369332"/>
          </a:xfrm>
          <a:prstGeom prst="rect">
            <a:avLst/>
          </a:prstGeom>
          <a:noFill/>
        </p:spPr>
        <p:txBody>
          <a:bodyPr wrap="square" rtlCol="0">
            <a:spAutoFit/>
          </a:bodyPr>
          <a:lstStyle/>
          <a:p>
            <a:pPr algn="ctr"/>
            <a:r>
              <a:rPr lang="de-DE" sz="1800" b="1" dirty="0"/>
              <a:t>12,4</a:t>
            </a:r>
          </a:p>
        </p:txBody>
      </p:sp>
      <p:pic>
        <p:nvPicPr>
          <p:cNvPr id="22" name="Grafik 21">
            <a:extLst>
              <a:ext uri="{FF2B5EF4-FFF2-40B4-BE49-F238E27FC236}">
                <a16:creationId xmlns:a16="http://schemas.microsoft.com/office/drawing/2014/main" id="{57104673-D3F8-EEC9-AEBA-28A7E86918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7392144" y="2136104"/>
            <a:ext cx="3434817" cy="4003709"/>
          </a:xfrm>
          <a:prstGeom prst="rect">
            <a:avLst/>
          </a:prstGeom>
        </p:spPr>
      </p:pic>
    </p:spTree>
    <p:extLst>
      <p:ext uri="{BB962C8B-B14F-4D97-AF65-F5344CB8AC3E}">
        <p14:creationId xmlns:p14="http://schemas.microsoft.com/office/powerpoint/2010/main" val="4188245742"/>
      </p:ext>
    </p:extLst>
  </p:cSld>
  <p:clrMapOvr>
    <a:masterClrMapping/>
  </p:clrMapOvr>
</p:sld>
</file>

<file path=ppt/slides/slide3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Nebulosa planetaria</a:t>
            </a:r>
            <a:endParaRPr lang="de-DE"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648937" y="651615"/>
            <a:ext cx="4959245" cy="5780620"/>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7018870" y="2024933"/>
            <a:ext cx="4961463" cy="3170099"/>
          </a:xfrm>
          <a:prstGeom prst="rect">
            <a:avLst/>
          </a:prstGeom>
          <a:noFill/>
        </p:spPr>
        <p:txBody>
          <a:bodyPr wrap="square" rtlCol="0">
            <a:spAutoFit/>
          </a:bodyPr>
          <a:lstStyle/>
          <a:p>
            <a:pPr algn="ctr"/>
            <a:r>
              <a:rPr lang="en-US" sz="2000" i="1" dirty="0"/>
              <a:t>[13] La </a:t>
            </a:r>
            <a:r>
              <a:rPr lang="en-US" sz="2000" i="1" dirty="0"/>
              <a:t>nebulosa </a:t>
            </a:r>
            <a:r>
              <a:rPr lang="en-US" sz="2000" i="1" dirty="0" err="1"/>
              <a:t>planetaria </a:t>
            </a:r>
            <a:r>
              <a:rPr lang="en-US" sz="2000" i="1" dirty="0"/>
              <a:t>NGC 6302, también conocida como Nebulosa de la Mariposa, se encuentra en nuestra Vía Láctea, </a:t>
            </a:r>
            <a:r>
              <a:rPr lang="en-US" sz="2000" i="1" dirty="0"/>
              <a:t>a </a:t>
            </a:r>
            <a:r>
              <a:rPr lang="en-US" sz="2000" i="1" dirty="0"/>
              <a:t>unos 3800 </a:t>
            </a:r>
            <a:r>
              <a:rPr lang="en-US" sz="2000" i="1" dirty="0" err="1"/>
              <a:t>Lj </a:t>
            </a:r>
            <a:r>
              <a:rPr lang="en-US" sz="2000" i="1" dirty="0"/>
              <a:t>de distancia. En su </a:t>
            </a:r>
            <a:r>
              <a:rPr lang="en-US" sz="2000" i="1" dirty="0" err="1"/>
              <a:t>centro hay </a:t>
            </a:r>
            <a:r>
              <a:rPr lang="en-US" sz="2000" i="1" dirty="0"/>
              <a:t>una estrella moribunda que tenía cinco veces la masa del Sol. Se </a:t>
            </a:r>
            <a:r>
              <a:rPr lang="en-US" sz="2000" i="1" dirty="0"/>
              <a:t>ha </a:t>
            </a:r>
            <a:r>
              <a:rPr lang="en-US" sz="2000" i="1" dirty="0" err="1"/>
              <a:t>desprendido de </a:t>
            </a:r>
            <a:r>
              <a:rPr lang="en-US" sz="2000" i="1" dirty="0"/>
              <a:t>su </a:t>
            </a:r>
            <a:r>
              <a:rPr lang="en-US" sz="2000" i="1" dirty="0" err="1"/>
              <a:t>envoltura gaseosa </a:t>
            </a:r>
            <a:r>
              <a:rPr lang="en-US" sz="2000" i="1" dirty="0"/>
              <a:t>y ahora libera una corriente de radiación ultravioleta que hace visible la materia expulsada.</a:t>
            </a:r>
            <a:br>
              <a:rPr lang="de-DE" sz="2000" i="1" dirty="0"/>
            </a:br>
            <a:r>
              <a:rPr lang="de-DE" sz="2000" i="1" dirty="0">
                <a:hlinkClick r:id="rId4"/>
              </a:rPr>
              <a:t>Hubble/ESA, 2009</a:t>
            </a:r>
            <a:endParaRPr lang="de-DE" sz="2000" i="1" dirty="0"/>
          </a:p>
        </p:txBody>
      </p:sp>
    </p:spTree>
    <p:extLst>
      <p:ext uri="{BB962C8B-B14F-4D97-AF65-F5344CB8AC3E}">
        <p14:creationId xmlns:p14="http://schemas.microsoft.com/office/powerpoint/2010/main" val="1987550981"/>
      </p:ext>
    </p:extLst>
  </p:cSld>
  <p:clrMapOvr>
    <a:masterClrMapping/>
  </p:clrMapOvr>
</p:sld>
</file>

<file path=ppt/slides/slide3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E38A4-1B18-E70D-1033-6929441E35F8}"/>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D327DE0A-F1FB-C849-DB1D-1510246EE831}"/>
              </a:ext>
            </a:extLst>
          </p:cNvPr>
          <p:cNvSpPr>
            <a:spLocks noGrp="1"/>
          </p:cNvSpPr>
          <p:nvPr>
            <p:ph type="title"/>
          </p:nvPr>
        </p:nvSpPr>
        <p:spPr>
          <a:xfrm>
            <a:off x="1238249" y="346075"/>
            <a:ext cx="10217156" cy="684000"/>
          </a:xfrm>
        </p:spPr>
        <p:txBody>
          <a:bodyPr/>
          <a:lstStyle/>
          <a:p>
            <a:r>
              <a:rPr lang="de-DE" sz="3600" dirty="0"/>
              <a:t>Enana blanca</a:t>
            </a:r>
            <a:endParaRPr lang="de-DE" sz="3000" noProof="0" dirty="0"/>
          </a:p>
        </p:txBody>
      </p:sp>
      <p:sp>
        <p:nvSpPr>
          <p:cNvPr id="4" name="Textfeld 3">
            <a:extLst>
              <a:ext uri="{FF2B5EF4-FFF2-40B4-BE49-F238E27FC236}">
                <a16:creationId xmlns:a16="http://schemas.microsoft.com/office/drawing/2014/main" id="{1129FE8C-6EC3-2634-6A8A-3BCBA733380D}"/>
              </a:ext>
            </a:extLst>
          </p:cNvPr>
          <p:cNvSpPr txBox="1"/>
          <p:nvPr/>
        </p:nvSpPr>
        <p:spPr>
          <a:xfrm>
            <a:off x="1080593" y="2412423"/>
            <a:ext cx="5015407" cy="3600986"/>
          </a:xfrm>
          <a:prstGeom prst="rect">
            <a:avLst/>
          </a:prstGeom>
          <a:noFill/>
        </p:spPr>
        <p:txBody>
          <a:bodyPr wrap="square" rtlCol="0">
            <a:spAutoFit/>
          </a:bodyPr>
          <a:lstStyle/>
          <a:p>
            <a:pPr marL="285750" indent="-285750">
              <a:buFont typeface="Arial" panose="020B0604020202020204" pitchFamily="34" charset="0"/>
              <a:buChar char="•"/>
            </a:pPr>
            <a:r>
              <a:rPr lang="en-US" sz="1900" dirty="0"/>
              <a:t>El núcleo </a:t>
            </a:r>
            <a:r>
              <a:rPr lang="en-US" sz="1900" dirty="0" err="1"/>
              <a:t>expuesto </a:t>
            </a:r>
            <a:r>
              <a:rPr lang="en-US" sz="1900" dirty="0" err="1"/>
              <a:t>forma una </a:t>
            </a:r>
            <a:r>
              <a:rPr lang="en-US" sz="1900" b="1" dirty="0" err="1"/>
              <a:t>enana blanca</a:t>
            </a:r>
            <a:endParaRPr lang="en-US" sz="1900" b="1" dirty="0"/>
          </a:p>
          <a:p>
            <a:pPr marL="285750" indent="-285750">
              <a:buFont typeface="Arial" panose="020B0604020202020204" pitchFamily="34" charset="0"/>
              <a:buChar char="•"/>
            </a:pPr>
            <a:r>
              <a:rPr lang="en-US" sz="1900" dirty="0" err="1"/>
              <a:t>Se </a:t>
            </a:r>
            <a:r>
              <a:rPr lang="en-US" sz="1900" b="1" dirty="0" err="1"/>
              <a:t>acabó la </a:t>
            </a:r>
            <a:r>
              <a:rPr lang="en-US" sz="1900" b="1" dirty="0" err="1"/>
              <a:t>fusión nuclear </a:t>
            </a:r>
            <a:r>
              <a:rPr lang="en-US" sz="1900" dirty="0"/>
              <a:t>"</a:t>
            </a:r>
            <a:r>
              <a:rPr lang="en-US" sz="1900" dirty="0" err="1"/>
              <a:t>cadáver de estrella quemado</a:t>
            </a:r>
            <a:r>
              <a:rPr lang="en-US" sz="1900" dirty="0"/>
              <a:t>"</a:t>
            </a:r>
          </a:p>
          <a:p>
            <a:pPr marL="285750" indent="-285750">
              <a:buFont typeface="Arial" panose="020B0604020202020204" pitchFamily="34" charset="0"/>
              <a:buChar char="•"/>
            </a:pPr>
            <a:r>
              <a:rPr lang="en-US" sz="1900" dirty="0" err="1"/>
              <a:t>Densidad de masa extremadamente alta</a:t>
            </a:r>
            <a:r>
              <a:rPr lang="en-US" sz="1900" dirty="0"/>
              <a:t>, </a:t>
            </a:r>
            <a:r>
              <a:rPr lang="en-US" sz="1900" dirty="0" err="1"/>
              <a:t>permanece </a:t>
            </a:r>
            <a:r>
              <a:rPr lang="en-US" sz="1900" dirty="0"/>
              <a:t>en </a:t>
            </a:r>
            <a:r>
              <a:rPr lang="en-US" sz="1900" dirty="0" err="1"/>
              <a:t>un estado estable debido a la presión de degeneración</a:t>
            </a:r>
            <a:endParaRPr lang="en-US" sz="1900" dirty="0"/>
          </a:p>
          <a:p>
            <a:pPr marL="285750" indent="-285750">
              <a:buFont typeface="Arial" panose="020B0604020202020204" pitchFamily="34" charset="0"/>
              <a:buChar char="•"/>
            </a:pPr>
            <a:r>
              <a:rPr lang="en-US" sz="1900" dirty="0"/>
              <a:t>Entre 0,5 y 1 veces la masa </a:t>
            </a:r>
            <a:r>
              <a:rPr lang="en-US" sz="1900" dirty="0" err="1"/>
              <a:t>del Sol actual </a:t>
            </a:r>
            <a:r>
              <a:rPr lang="en-US" sz="1900" dirty="0"/>
              <a:t>y el radio de </a:t>
            </a:r>
            <a:r>
              <a:rPr lang="en-US" sz="1900" dirty="0" err="1"/>
              <a:t>la Tierra.</a:t>
            </a:r>
            <a:endParaRPr lang="en-US" sz="1900" dirty="0"/>
          </a:p>
          <a:p>
            <a:pPr marL="285750" indent="-285750">
              <a:buFont typeface="Arial" panose="020B0604020202020204" pitchFamily="34" charset="0"/>
              <a:buChar char="•"/>
            </a:pPr>
            <a:r>
              <a:rPr lang="en-US" sz="1900" dirty="0" err="1"/>
              <a:t>Sin fuente de energía</a:t>
            </a:r>
            <a:r>
              <a:rPr lang="en-US" sz="1900" dirty="0"/>
              <a:t>, se </a:t>
            </a:r>
            <a:r>
              <a:rPr lang="en-US" sz="1900" dirty="0" err="1"/>
              <a:t>apaga lentamente </a:t>
            </a:r>
            <a:r>
              <a:rPr lang="en-US" sz="1900" dirty="0"/>
              <a:t>y </a:t>
            </a:r>
            <a:r>
              <a:rPr lang="en-US" sz="1900" dirty="0" err="1"/>
              <a:t>se convierte en una </a:t>
            </a:r>
            <a:r>
              <a:rPr lang="en-US" sz="1900" b="1" dirty="0" err="1"/>
              <a:t>enana negra</a:t>
            </a:r>
            <a:endParaRPr lang="en-US" sz="1900" b="1" dirty="0"/>
          </a:p>
        </p:txBody>
      </p:sp>
      <p:cxnSp>
        <p:nvCxnSpPr>
          <p:cNvPr id="7" name="Gerade Verbindung mit Pfeil 6">
            <a:extLst>
              <a:ext uri="{FF2B5EF4-FFF2-40B4-BE49-F238E27FC236}">
                <a16:creationId xmlns:a16="http://schemas.microsoft.com/office/drawing/2014/main" id="{8EBBC37F-9AF6-837B-7D79-35C916B51298}"/>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EE8EFA1A-735D-95F9-3E04-100BB4AF7553}"/>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Miles de millones de años</a:t>
            </a:r>
          </a:p>
        </p:txBody>
      </p:sp>
      <p:sp>
        <p:nvSpPr>
          <p:cNvPr id="12" name="Ellipse 11">
            <a:extLst>
              <a:ext uri="{FF2B5EF4-FFF2-40B4-BE49-F238E27FC236}">
                <a16:creationId xmlns:a16="http://schemas.microsoft.com/office/drawing/2014/main" id="{48DF8275-93BB-0E62-3622-78BB02E4183E}"/>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214F04C7-CE69-387B-3634-71F5C6477764}"/>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000445A6-D28B-E38E-53A6-67BDE7887794}"/>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7AC14630-3AC9-69FA-0740-8FE435BF0175}"/>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0C9A51EA-141E-C49E-79EF-1E5EE48A24D1}"/>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CAB2592C-0772-DB49-80CD-3B694589AB98}"/>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71917D71-F006-01B5-6C91-84D3214289C1}"/>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800DD4D5-9C84-75FF-775D-2FD948A50F49}"/>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CA3D2DE4-9B30-9784-29FA-5C9D045EC3BD}"/>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517A5442-874B-5B32-42B4-A50AEB445DD4}"/>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511AA800-492C-47B1-33BA-8B9669211899}"/>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A4BD46CC-1E5E-74B9-2F5B-1769907B79BE}"/>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BE051616-5A02-F8BE-006E-6F5A3CC6F57B}"/>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1" name="Ellipse 10">
            <a:extLst>
              <a:ext uri="{FF2B5EF4-FFF2-40B4-BE49-F238E27FC236}">
                <a16:creationId xmlns:a16="http://schemas.microsoft.com/office/drawing/2014/main" id="{E1E09C23-4402-97DA-BB19-B1BE31DFFCC9}"/>
              </a:ext>
            </a:extLst>
          </p:cNvPr>
          <p:cNvSpPr/>
          <p:nvPr/>
        </p:nvSpPr>
        <p:spPr>
          <a:xfrm>
            <a:off x="8591786" y="1002633"/>
            <a:ext cx="972000" cy="972000"/>
          </a:xfrm>
          <a:prstGeom prst="ellipse">
            <a:avLst/>
          </a:prstGeom>
          <a:gradFill>
            <a:gsLst>
              <a:gs pos="48000">
                <a:schemeClr val="bg1">
                  <a:lumMod val="95000"/>
                </a:schemeClr>
              </a:gs>
              <a:gs pos="100000">
                <a:schemeClr val="accent6"/>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0" name="Ellipse 19">
            <a:extLst>
              <a:ext uri="{FF2B5EF4-FFF2-40B4-BE49-F238E27FC236}">
                <a16:creationId xmlns:a16="http://schemas.microsoft.com/office/drawing/2014/main" id="{D02A207D-211D-6DC8-0953-275F53C2DB5C}"/>
              </a:ext>
            </a:extLst>
          </p:cNvPr>
          <p:cNvSpPr/>
          <p:nvPr/>
        </p:nvSpPr>
        <p:spPr>
          <a:xfrm>
            <a:off x="8861786" y="1281234"/>
            <a:ext cx="432000" cy="432000"/>
          </a:xfrm>
          <a:prstGeom prst="ellipse">
            <a:avLst/>
          </a:prstGeom>
          <a:gradFill>
            <a:gsLst>
              <a:gs pos="50000">
                <a:schemeClr val="bg1">
                  <a:lumMod val="95000"/>
                </a:schemeClr>
              </a:gs>
              <a:gs pos="100000">
                <a:schemeClr val="accent1">
                  <a:lumMod val="90000"/>
                  <a:lumOff val="10000"/>
                </a:scheme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1" name="Textfeld 20">
            <a:extLst>
              <a:ext uri="{FF2B5EF4-FFF2-40B4-BE49-F238E27FC236}">
                <a16:creationId xmlns:a16="http://schemas.microsoft.com/office/drawing/2014/main" id="{FE23C344-FD33-29BD-D5C6-23EDE711BF8C}"/>
              </a:ext>
            </a:extLst>
          </p:cNvPr>
          <p:cNvSpPr txBox="1"/>
          <p:nvPr/>
        </p:nvSpPr>
        <p:spPr>
          <a:xfrm>
            <a:off x="8721433" y="1920416"/>
            <a:ext cx="720000" cy="369332"/>
          </a:xfrm>
          <a:prstGeom prst="rect">
            <a:avLst/>
          </a:prstGeom>
          <a:noFill/>
        </p:spPr>
        <p:txBody>
          <a:bodyPr wrap="square" rtlCol="0">
            <a:spAutoFit/>
          </a:bodyPr>
          <a:lstStyle/>
          <a:p>
            <a:pPr algn="ctr"/>
            <a:r>
              <a:rPr lang="de-DE" sz="1800" b="1" dirty="0"/>
              <a:t>12,4</a:t>
            </a:r>
          </a:p>
        </p:txBody>
      </p:sp>
      <p:pic>
        <p:nvPicPr>
          <p:cNvPr id="11266" name="Picture 2" descr="undefined">
            <a:extLst>
              <a:ext uri="{FF2B5EF4-FFF2-40B4-BE49-F238E27FC236}">
                <a16:creationId xmlns:a16="http://schemas.microsoft.com/office/drawing/2014/main" id="{3CE1E762-450B-3594-1033-9FE2571E675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577751" y="2419906"/>
            <a:ext cx="3095535" cy="2858176"/>
          </a:xfrm>
          <a:prstGeom prst="rect">
            <a:avLst/>
          </a:prstGeom>
          <a:noFill/>
          <a:extLst>
            <a:ext uri="{909E8E84-426E-40DD-AFC4-6F175D3DCCD1}">
              <a14:hiddenFill xmlns:a14="http://schemas.microsoft.com/office/drawing/2010/main">
                <a:solidFill>
                  <a:srgbClr val="FFFFFF"/>
                </a:solidFill>
              </a14:hiddenFill>
            </a:ext>
          </a:extLst>
        </p:spPr>
      </p:pic>
      <p:sp>
        <p:nvSpPr>
          <p:cNvPr id="23" name="Textfeld 22">
            <a:extLst>
              <a:ext uri="{FF2B5EF4-FFF2-40B4-BE49-F238E27FC236}">
                <a16:creationId xmlns:a16="http://schemas.microsoft.com/office/drawing/2014/main" id="{2B6C9C3E-5909-EF8B-23A2-0146728680D8}"/>
              </a:ext>
            </a:extLst>
          </p:cNvPr>
          <p:cNvSpPr txBox="1"/>
          <p:nvPr/>
        </p:nvSpPr>
        <p:spPr>
          <a:xfrm>
            <a:off x="6590609" y="5320946"/>
            <a:ext cx="4981647" cy="1015663"/>
          </a:xfrm>
          <a:prstGeom prst="rect">
            <a:avLst/>
          </a:prstGeom>
          <a:noFill/>
        </p:spPr>
        <p:txBody>
          <a:bodyPr wrap="square" rtlCol="0">
            <a:spAutoFit/>
          </a:bodyPr>
          <a:lstStyle/>
          <a:p>
            <a:pPr algn="ctr"/>
            <a:r>
              <a:rPr lang="en-US" sz="1200" i="1" dirty="0"/>
              <a:t>[14] </a:t>
            </a:r>
            <a:r>
              <a:rPr lang="en-US" sz="1200" i="1" dirty="0" err="1"/>
              <a:t>Sistema estelar doble </a:t>
            </a:r>
            <a:r>
              <a:rPr lang="en-US" sz="1200" i="1" dirty="0"/>
              <a:t>Sirio A y Sirio B. Sirio B </a:t>
            </a:r>
            <a:r>
              <a:rPr lang="en-US" sz="1200" i="1" dirty="0" err="1"/>
              <a:t>es una </a:t>
            </a:r>
            <a:r>
              <a:rPr lang="en-US" sz="1200" i="1" dirty="0"/>
              <a:t>enana blancaGas </a:t>
            </a:r>
            <a:r>
              <a:rPr lang="en-US" sz="1200" i="1" dirty="0" err="1"/>
              <a:t>expulsado de la protoestrella </a:t>
            </a:r>
            <a:r>
              <a:rPr lang="en-US" sz="1200" i="1" dirty="0"/>
              <a:t>que </a:t>
            </a:r>
            <a:r>
              <a:rPr lang="en-US" sz="1200" i="1" dirty="0" err="1"/>
              <a:t>se encuentra con nubes de polvo</a:t>
            </a:r>
            <a:r>
              <a:rPr lang="en-US" sz="1200" i="1" dirty="0"/>
              <a:t>. Se </a:t>
            </a:r>
            <a:r>
              <a:rPr lang="en-US" sz="1200" i="1" dirty="0" err="1"/>
              <a:t>observan </a:t>
            </a:r>
            <a:r>
              <a:rPr lang="en-US" sz="1200" i="1" dirty="0" err="1"/>
              <a:t>dos </a:t>
            </a:r>
            <a:r>
              <a:rPr lang="en-US" sz="1200" i="1" dirty="0"/>
              <a:t>chorros </a:t>
            </a:r>
            <a:r>
              <a:rPr lang="en-US" sz="1200" i="1" dirty="0" err="1"/>
              <a:t>que se </a:t>
            </a:r>
            <a:r>
              <a:rPr lang="en-US" sz="1200" i="1" dirty="0" err="1"/>
              <a:t>alejan </a:t>
            </a:r>
            <a:r>
              <a:rPr lang="en-US" sz="1200" i="1" dirty="0"/>
              <a:t>diametralmente </a:t>
            </a:r>
            <a:r>
              <a:rPr lang="en-US" sz="1200" i="1" dirty="0" err="1"/>
              <a:t>de la protoestrella del centro</a:t>
            </a:r>
            <a:r>
              <a:rPr lang="en-US" sz="1200" i="1" dirty="0"/>
              <a:t>.</a:t>
            </a:r>
            <a:br>
              <a:rPr lang="de-DE" sz="1200" i="1" dirty="0"/>
            </a:br>
            <a:r>
              <a:rPr lang="de-DE" sz="1200" i="1" dirty="0"/>
              <a:t>Hubble/ESA</a:t>
            </a:r>
          </a:p>
        </p:txBody>
      </p:sp>
      <p:sp>
        <p:nvSpPr>
          <p:cNvPr id="24" name="Ellipse 23">
            <a:extLst>
              <a:ext uri="{FF2B5EF4-FFF2-40B4-BE49-F238E27FC236}">
                <a16:creationId xmlns:a16="http://schemas.microsoft.com/office/drawing/2014/main" id="{1C3E246F-62A9-A6BA-FF93-A40135BA2033}"/>
              </a:ext>
            </a:extLst>
          </p:cNvPr>
          <p:cNvSpPr/>
          <p:nvPr/>
        </p:nvSpPr>
        <p:spPr>
          <a:xfrm>
            <a:off x="10376555" y="1285342"/>
            <a:ext cx="432000" cy="432000"/>
          </a:xfrm>
          <a:prstGeom prst="ellipse">
            <a:avLst/>
          </a:prstGeom>
          <a:gradFill>
            <a:gsLst>
              <a:gs pos="50000">
                <a:schemeClr val="bg1">
                  <a:lumMod val="95000"/>
                </a:schemeClr>
              </a:gs>
              <a:gs pos="100000">
                <a:schemeClr val="accent1">
                  <a:lumMod val="90000"/>
                  <a:lumOff val="10000"/>
                </a:scheme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5" name="Textfeld 24">
            <a:extLst>
              <a:ext uri="{FF2B5EF4-FFF2-40B4-BE49-F238E27FC236}">
                <a16:creationId xmlns:a16="http://schemas.microsoft.com/office/drawing/2014/main" id="{E25D2038-7E6F-8368-7C28-670AD0AF0635}"/>
              </a:ext>
            </a:extLst>
          </p:cNvPr>
          <p:cNvSpPr txBox="1"/>
          <p:nvPr/>
        </p:nvSpPr>
        <p:spPr>
          <a:xfrm>
            <a:off x="9885929" y="1925296"/>
            <a:ext cx="1413252" cy="369332"/>
          </a:xfrm>
          <a:prstGeom prst="rect">
            <a:avLst/>
          </a:prstGeom>
          <a:noFill/>
        </p:spPr>
        <p:txBody>
          <a:bodyPr wrap="square" rtlCol="0">
            <a:spAutoFit/>
          </a:bodyPr>
          <a:lstStyle/>
          <a:p>
            <a:pPr algn="ctr"/>
            <a:r>
              <a:rPr lang="de-DE" sz="1800" b="1" dirty="0"/>
              <a:t>12,4 - 14</a:t>
            </a:r>
          </a:p>
        </p:txBody>
      </p:sp>
    </p:spTree>
    <p:extLst>
      <p:ext uri="{BB962C8B-B14F-4D97-AF65-F5344CB8AC3E}">
        <p14:creationId xmlns:p14="http://schemas.microsoft.com/office/powerpoint/2010/main" val="1665751966"/>
      </p:ext>
    </p:extLst>
  </p:cSld>
  <p:clrMapOvr>
    <a:masterClrMapping/>
  </p:clrMapOvr>
</p:sld>
</file>

<file path=ppt/slides/slide3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Desarrollo de las estrellas</a:t>
            </a:r>
            <a:endParaRPr lang="de-DE" sz="3000" noProof="0" dirty="0"/>
          </a:p>
        </p:txBody>
      </p:sp>
      <p:pic>
        <p:nvPicPr>
          <p:cNvPr id="6" name="Grafik 5">
            <a:extLst>
              <a:ext uri="{FF2B5EF4-FFF2-40B4-BE49-F238E27FC236}">
                <a16:creationId xmlns:a16="http://schemas.microsoft.com/office/drawing/2014/main" id="{F9D358C9-1BD9-405D-B16B-23D454721B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655" b="5895"/>
          <a:stretch/>
        </p:blipFill>
        <p:spPr>
          <a:xfrm>
            <a:off x="1738434" y="1081567"/>
            <a:ext cx="8715131" cy="4774377"/>
          </a:xfrm>
          <a:prstGeom prst="rect">
            <a:avLst/>
          </a:prstGeom>
        </p:spPr>
      </p:pic>
      <p:sp>
        <p:nvSpPr>
          <p:cNvPr id="2" name="Textfeld 1">
            <a:extLst>
              <a:ext uri="{FF2B5EF4-FFF2-40B4-BE49-F238E27FC236}">
                <a16:creationId xmlns:a16="http://schemas.microsoft.com/office/drawing/2014/main" id="{F92BE580-A3C3-CB60-BC6F-F5B9CBE5F9A6}"/>
              </a:ext>
            </a:extLst>
          </p:cNvPr>
          <p:cNvSpPr txBox="1"/>
          <p:nvPr/>
        </p:nvSpPr>
        <p:spPr>
          <a:xfrm>
            <a:off x="10574220" y="5292570"/>
            <a:ext cx="1455855" cy="523220"/>
          </a:xfrm>
          <a:prstGeom prst="rect">
            <a:avLst/>
          </a:prstGeom>
          <a:noFill/>
        </p:spPr>
        <p:txBody>
          <a:bodyPr wrap="square" rtlCol="0">
            <a:spAutoFit/>
          </a:bodyPr>
          <a:lstStyle/>
          <a:p>
            <a:pPr algn="ctr"/>
            <a:r>
              <a:rPr lang="en-US" sz="1400" i="1" dirty="0"/>
              <a:t>[15] Fases vitales de las estrellas</a:t>
            </a:r>
            <a:endParaRPr lang="de-DE" sz="1400" i="1" dirty="0"/>
          </a:p>
        </p:txBody>
      </p:sp>
    </p:spTree>
    <p:extLst>
      <p:ext uri="{BB962C8B-B14F-4D97-AF65-F5344CB8AC3E}">
        <p14:creationId xmlns:p14="http://schemas.microsoft.com/office/powerpoint/2010/main" val="3911487435"/>
      </p:ext>
    </p:extLst>
  </p:cSld>
  <p:clrMapOvr>
    <a:masterClrMapping/>
  </p:clrMapOvr>
</p:sld>
</file>

<file path=ppt/slides/slide3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Desarrollo de las estrellas</a:t>
            </a:r>
            <a:endParaRPr lang="de-DE" sz="3000" noProof="0" dirty="0"/>
          </a:p>
        </p:txBody>
      </p:sp>
      <p:pic>
        <p:nvPicPr>
          <p:cNvPr id="8194" name="Picture 2">
            <a:extLst>
              <a:ext uri="{FF2B5EF4-FFF2-40B4-BE49-F238E27FC236}">
                <a16:creationId xmlns:a16="http://schemas.microsoft.com/office/drawing/2014/main" id="{97DE56FB-8F45-4B0B-BE87-052F1D464B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9258" y="1585913"/>
            <a:ext cx="3638550" cy="3686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8335C72-B966-CA4D-2EFB-ABE0C2E697A4}"/>
              </a:ext>
            </a:extLst>
          </p:cNvPr>
          <p:cNvSpPr txBox="1"/>
          <p:nvPr/>
        </p:nvSpPr>
        <p:spPr>
          <a:xfrm>
            <a:off x="1080593" y="1546569"/>
            <a:ext cx="5729782"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Cuanto mayor es el </a:t>
            </a:r>
            <a:r>
              <a:rPr lang="en-US" sz="2400" dirty="0"/>
              <a:t>elemento quím</a:t>
            </a:r>
            <a:r>
              <a:rPr lang="en-US" sz="2400" dirty="0" err="1"/>
              <a:t>ico</a:t>
            </a:r>
            <a:r>
              <a:rPr lang="en-US" sz="2400" dirty="0"/>
              <a:t>, mayor es la </a:t>
            </a:r>
            <a:r>
              <a:rPr lang="en-US" sz="2400" b="1" dirty="0"/>
              <a:t>barrera de </a:t>
            </a:r>
            <a:r>
              <a:rPr lang="en-US" sz="2400" b="1" dirty="0" err="1"/>
              <a:t>Coulomb</a:t>
            </a:r>
          </a:p>
          <a:p>
            <a:pPr marL="285750" indent="-285750">
              <a:buFont typeface="Arial" panose="020B0604020202020204" pitchFamily="34" charset="0"/>
              <a:buChar char="•"/>
            </a:pPr>
            <a:r>
              <a:rPr lang="de-DE" sz="2400" dirty="0" err="1"/>
              <a:t>Si la temperatura </a:t>
            </a:r>
            <a:r>
              <a:rPr lang="de-DE" sz="2400" dirty="0"/>
              <a:t>y la densidad </a:t>
            </a:r>
            <a:r>
              <a:rPr lang="de-DE" sz="2400" dirty="0" err="1"/>
              <a:t>son </a:t>
            </a:r>
            <a:r>
              <a:rPr lang="de-DE" sz="2400" dirty="0" err="1"/>
              <a:t>suficientemente </a:t>
            </a:r>
            <a:r>
              <a:rPr lang="de-DE" sz="2400" dirty="0"/>
              <a:t>altas</a:t>
            </a:r>
            <a:r>
              <a:rPr lang="de-DE" sz="2400" dirty="0"/>
              <a:t>, </a:t>
            </a:r>
            <a:r>
              <a:rPr lang="de-DE" sz="2400" dirty="0" err="1"/>
              <a:t>la fusión del helio es </a:t>
            </a:r>
            <a:r>
              <a:rPr lang="de-DE" sz="2400" dirty="0"/>
              <a:t>posible.</a:t>
            </a:r>
          </a:p>
          <a:p>
            <a:pPr marL="285750" indent="-285750">
              <a:buFont typeface="Arial" panose="020B0604020202020204" pitchFamily="34" charset="0"/>
              <a:buChar char="•"/>
            </a:pPr>
            <a:r>
              <a:rPr lang="en-US" sz="2400" dirty="0"/>
              <a:t>Dependiendo de la masa de la estrella, otros elementos pueden fusionarse</a:t>
            </a:r>
          </a:p>
          <a:p>
            <a:pPr marL="285750" indent="-285750">
              <a:buFont typeface="Arial" panose="020B0604020202020204" pitchFamily="34" charset="0"/>
              <a:buChar char="•"/>
            </a:pPr>
            <a:r>
              <a:rPr lang="en-US" sz="2400" dirty="0"/>
              <a:t>La estrella atraviesa </a:t>
            </a:r>
            <a:r>
              <a:rPr lang="en-US" sz="2400" b="1" dirty="0"/>
              <a:t>fases de vida </a:t>
            </a:r>
            <a:r>
              <a:rPr lang="en-US" sz="2400" dirty="0"/>
              <a:t>vinculadas a los procesos de fusión nuclear</a:t>
            </a:r>
          </a:p>
        </p:txBody>
      </p:sp>
    </p:spTree>
    <p:extLst>
      <p:ext uri="{BB962C8B-B14F-4D97-AF65-F5344CB8AC3E}">
        <p14:creationId xmlns:p14="http://schemas.microsoft.com/office/powerpoint/2010/main" val="2278544936"/>
      </p:ext>
    </p:extLst>
  </p:cSld>
  <p:clrMapOvr>
    <a:masterClrMapping/>
  </p:clrMapOvr>
</p:sld>
</file>

<file path=ppt/slides/slide4.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Lluvia de ideas</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2317640"/>
            <a:ext cx="5750293" cy="2119608"/>
            <a:chOff x="1398424" y="1360021"/>
            <a:chExt cx="3822162" cy="205911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Tarea</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154603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de-DE" sz="2800" b="0" i="0" u="none" strike="noStrike" kern="1200" cap="none" spc="0" normalizeH="0" baseline="0" noProof="0" dirty="0">
                  <a:ln>
                    <a:noFill/>
                  </a:ln>
                  <a:solidFill>
                    <a:srgbClr val="00305E"/>
                  </a:solidFill>
                  <a:effectLst/>
                  <a:uLnTx/>
                  <a:uFillTx/>
                  <a:latin typeface="Open Sans"/>
                  <a:ea typeface="+mn-ea"/>
                  <a:cs typeface="+mn-cs"/>
                </a:rPr>
                <a:t>Abra el</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de-DE" sz="2800" b="1" i="0" u="none" strike="noStrike" kern="1200" cap="none" spc="0" normalizeH="0" baseline="0" noProof="0" dirty="0">
                  <a:ln>
                    <a:noFill/>
                  </a:ln>
                  <a:solidFill>
                    <a:srgbClr val="00305E"/>
                  </a:solidFill>
                  <a:effectLst/>
                  <a:uLnTx/>
                  <a:uFillTx/>
                  <a:latin typeface="Open Sans"/>
                  <a:ea typeface="+mn-ea"/>
                  <a:cs typeface="+mn-cs"/>
                </a:rPr>
                <a:t> 1. Tablero de lluvia de ideas</a:t>
              </a: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00092" y="1866654"/>
            <a:ext cx="3124691" cy="3124691"/>
          </a:xfrm>
          <a:prstGeom prst="rect">
            <a:avLst/>
          </a:prstGeom>
        </p:spPr>
      </p:pic>
    </p:spTree>
    <p:extLst>
      <p:ext uri="{BB962C8B-B14F-4D97-AF65-F5344CB8AC3E}">
        <p14:creationId xmlns:p14="http://schemas.microsoft.com/office/powerpoint/2010/main" val="2455338881"/>
      </p:ext>
    </p:extLst>
  </p:cSld>
  <p:clrMapOvr>
    <a:masterClrMapping/>
  </p:clrMapOvr>
</p:sld>
</file>

<file path=ppt/slides/slide4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Abundancia </a:t>
            </a:r>
            <a:r>
              <a:rPr lang="de-DE" sz="3600" noProof="0" dirty="0"/>
              <a:t>de los elementos químicos </a:t>
            </a:r>
            <a:r>
              <a:rPr lang="de-DE" sz="2400" noProof="0" dirty="0"/>
              <a:t>(sistema solar)</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4243982097"/>
      </p:ext>
    </p:extLst>
  </p:cSld>
  <p:clrMapOvr>
    <a:masterClrMapping/>
  </p:clrMapOvr>
</p:sld>
</file>

<file path=ppt/slides/slide4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Abundancia </a:t>
            </a:r>
            <a:r>
              <a:rPr lang="de-DE" sz="3600" noProof="0" dirty="0"/>
              <a:t>de elementos químicos </a:t>
            </a:r>
            <a:r>
              <a:rPr lang="de-DE" sz="2400" noProof="0" dirty="0"/>
              <a:t>(sistema solar)</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849175" y="1377922"/>
            <a:ext cx="921548" cy="4613821"/>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Grafik 4">
            <a:extLst>
              <a:ext uri="{FF2B5EF4-FFF2-40B4-BE49-F238E27FC236}">
                <a16:creationId xmlns:a16="http://schemas.microsoft.com/office/drawing/2014/main" id="{F91ECC4E-38B7-AE1F-E152-EFE5FB8DACD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806446" y="1782248"/>
            <a:ext cx="5175322" cy="3238786"/>
          </a:xfrm>
          <a:prstGeom prst="rect">
            <a:avLst/>
          </a:prstGeom>
        </p:spPr>
      </p:pic>
    </p:spTree>
    <p:extLst>
      <p:ext uri="{BB962C8B-B14F-4D97-AF65-F5344CB8AC3E}">
        <p14:creationId xmlns:p14="http://schemas.microsoft.com/office/powerpoint/2010/main" val="99996096"/>
      </p:ext>
    </p:extLst>
  </p:cSld>
  <p:clrMapOvr>
    <a:masterClrMapping/>
  </p:clrMapOvr>
</p:sld>
</file>

<file path=ppt/slides/slide4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Abundancia </a:t>
            </a:r>
            <a:r>
              <a:rPr lang="de-DE" sz="3600" noProof="0" dirty="0"/>
              <a:t>de los elementos químicos </a:t>
            </a:r>
            <a:r>
              <a:rPr lang="de-DE" sz="2400" noProof="0" dirty="0"/>
              <a:t>(sistema solar)</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3981450" y="2676525"/>
            <a:ext cx="581025" cy="30480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feld 5">
            <a:extLst>
              <a:ext uri="{FF2B5EF4-FFF2-40B4-BE49-F238E27FC236}">
                <a16:creationId xmlns:a16="http://schemas.microsoft.com/office/drawing/2014/main" id="{B40873FF-8972-86D0-2398-5C25CE1E06BA}"/>
              </a:ext>
            </a:extLst>
          </p:cNvPr>
          <p:cNvSpPr txBox="1"/>
          <p:nvPr/>
        </p:nvSpPr>
        <p:spPr>
          <a:xfrm>
            <a:off x="6769789" y="2299619"/>
            <a:ext cx="5469835"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t>Los elementos hasta el </a:t>
            </a:r>
            <a:r>
              <a:rPr lang="en-GB" sz="2400" b="1" dirty="0"/>
              <a:t>hierro </a:t>
            </a:r>
            <a:r>
              <a:rPr lang="en-GB" sz="2400" dirty="0"/>
              <a:t>pueden sintetizarse por fusión nuclear en procesos estelares</a:t>
            </a:r>
          </a:p>
          <a:p>
            <a:pPr marL="285750" indent="-285750">
              <a:buFont typeface="Arial" panose="020B0604020202020204" pitchFamily="34" charset="0"/>
              <a:buChar char="•"/>
            </a:pPr>
            <a:r>
              <a:rPr lang="en-GB" sz="2400" dirty="0" err="1"/>
              <a:t>El resultado es </a:t>
            </a:r>
            <a:r>
              <a:rPr lang="en-GB" sz="2400" dirty="0"/>
              <a:t>un mayor contenido de hierro</a:t>
            </a:r>
          </a:p>
        </p:txBody>
      </p:sp>
    </p:spTree>
    <p:extLst>
      <p:ext uri="{BB962C8B-B14F-4D97-AF65-F5344CB8AC3E}">
        <p14:creationId xmlns:p14="http://schemas.microsoft.com/office/powerpoint/2010/main" val="2388553990"/>
      </p:ext>
    </p:extLst>
  </p:cSld>
  <p:clrMapOvr>
    <a:masterClrMapping/>
  </p:clrMapOvr>
</p:sld>
</file>

<file path=ppt/slides/slide43.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Abundancia </a:t>
            </a:r>
            <a:r>
              <a:rPr lang="de-DE" sz="3600" noProof="0" dirty="0"/>
              <a:t>de elementos químicos </a:t>
            </a:r>
            <a:r>
              <a:rPr lang="de-DE" sz="2400" noProof="0" dirty="0"/>
              <a:t>(sistema solar)</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736595" y="945406"/>
            <a:ext cx="581025" cy="4794993"/>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Grafik 6" descr="Fragezeichen mit einfarbiger Füllung">
            <a:extLst>
              <a:ext uri="{FF2B5EF4-FFF2-40B4-BE49-F238E27FC236}">
                <a16:creationId xmlns:a16="http://schemas.microsoft.com/office/drawing/2014/main" id="{49F22F74-DCF2-032D-64F2-664B7C5CC8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43520" y="1998980"/>
            <a:ext cx="2860040" cy="2860040"/>
          </a:xfrm>
          <a:prstGeom prst="rect">
            <a:avLst/>
          </a:prstGeom>
        </p:spPr>
      </p:pic>
    </p:spTree>
    <p:extLst>
      <p:ext uri="{BB962C8B-B14F-4D97-AF65-F5344CB8AC3E}">
        <p14:creationId xmlns:p14="http://schemas.microsoft.com/office/powerpoint/2010/main" val="988452885"/>
      </p:ext>
    </p:extLst>
  </p:cSld>
  <p:clrMapOvr>
    <a:masterClrMapping/>
  </p:clrMapOvr>
</p:sld>
</file>

<file path=ppt/slides/slide4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C65A2042-37CC-7F6E-A28E-9167A0DC338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759779" y="-88900"/>
            <a:ext cx="7100951" cy="7124700"/>
          </a:xfrm>
          <a:prstGeom prst="rect">
            <a:avLst/>
          </a:prstGeom>
        </p:spPr>
      </p:pic>
    </p:spTree>
    <p:extLst>
      <p:ext uri="{BB962C8B-B14F-4D97-AF65-F5344CB8AC3E}">
        <p14:creationId xmlns:p14="http://schemas.microsoft.com/office/powerpoint/2010/main" val="1672584187"/>
      </p:ext>
    </p:extLst>
  </p:cSld>
  <p:clrMapOvr>
    <a:masterClrMapping/>
  </p:clrMapOvr>
</p:sld>
</file>

<file path=ppt/slides/slide4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C65A2042-37CC-7F6E-A28E-9167A0DC33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40625" y="-88900"/>
            <a:ext cx="8939260" cy="7124700"/>
          </a:xfrm>
          <a:prstGeom prst="rect">
            <a:avLst/>
          </a:prstGeom>
        </p:spPr>
      </p:pic>
    </p:spTree>
    <p:extLst>
      <p:ext uri="{BB962C8B-B14F-4D97-AF65-F5344CB8AC3E}">
        <p14:creationId xmlns:p14="http://schemas.microsoft.com/office/powerpoint/2010/main" val="980543930"/>
      </p:ext>
    </p:extLst>
  </p:cSld>
  <p:clrMapOvr>
    <a:masterClrMapping/>
  </p:clrMapOvr>
</p:sld>
</file>

<file path=ppt/slides/slide4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C65A2042-37CC-7F6E-A28E-9167A0DC338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391129" y="-88900"/>
            <a:ext cx="7838251" cy="7124700"/>
          </a:xfrm>
          <a:prstGeom prst="rect">
            <a:avLst/>
          </a:prstGeom>
        </p:spPr>
      </p:pic>
    </p:spTree>
    <p:extLst>
      <p:ext uri="{BB962C8B-B14F-4D97-AF65-F5344CB8AC3E}">
        <p14:creationId xmlns:p14="http://schemas.microsoft.com/office/powerpoint/2010/main" val="854057655"/>
      </p:ext>
    </p:extLst>
  </p:cSld>
  <p:clrMapOvr>
    <a:masterClrMapping/>
  </p:clrMapOvr>
</p:sld>
</file>

<file path=ppt/slides/slide4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535719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Parte III</a:t>
            </a:r>
          </a:p>
          <a:p>
            <a:pPr algn="ctr">
              <a:spcAft>
                <a:spcPts val="600"/>
              </a:spcAft>
            </a:pPr>
            <a:r>
              <a:rPr lang="en-US" sz="3600" cap="small" dirty="0" err="1">
                <a:solidFill>
                  <a:schemeClr val="bg1"/>
                </a:solidFill>
              </a:rPr>
              <a:t>Nucleosíntesis primordial</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7191" y="0"/>
            <a:ext cx="6834810" cy="6858000"/>
          </a:xfrm>
          <a:prstGeom prst="rect">
            <a:avLst/>
          </a:prstGeom>
        </p:spPr>
      </p:pic>
    </p:spTree>
    <p:extLst>
      <p:ext uri="{BB962C8B-B14F-4D97-AF65-F5344CB8AC3E}">
        <p14:creationId xmlns:p14="http://schemas.microsoft.com/office/powerpoint/2010/main" val="2078144592"/>
      </p:ext>
    </p:extLst>
  </p:cSld>
  <p:clrMapOvr>
    <a:masterClrMapping/>
  </p:clrMapOvr>
</p:sld>
</file>

<file path=ppt/slides/slide48.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Reacciones nucleares</a:t>
            </a:r>
            <a:endParaRPr lang="de-DE" sz="3000" noProof="0" dirty="0"/>
          </a:p>
        </p:txBody>
      </p:sp>
      <mc:AlternateContent xmlns:mc="http://schemas.openxmlformats.org/markup-compatibility/2006">
        <mc:Choice xmlns:a14="http://schemas.microsoft.com/office/drawing/2010/main" Requires="a14">
          <p:sp>
            <p:nvSpPr>
              <p:cNvPr id="5" name="Textfeld 4">
                <a:extLst>
                  <a:ext uri="{FF2B5EF4-FFF2-40B4-BE49-F238E27FC236}">
                    <a16:creationId xmlns:a16="http://schemas.microsoft.com/office/drawing/2014/main" id="{2F06021E-B2C1-4B22-A421-52434D8971D3}"/>
                  </a:ext>
                </a:extLst>
              </p:cNvPr>
              <p:cNvSpPr txBox="1"/>
              <p:nvPr/>
            </p:nvSpPr>
            <p:spPr>
              <a:xfrm>
                <a:off x="626164" y="1566563"/>
                <a:ext cx="5659133" cy="3043975"/>
              </a:xfrm>
              <a:prstGeom prst="rect">
                <a:avLst/>
              </a:prstGeom>
              <a:noFill/>
            </p:spPr>
            <p:txBody>
              <a:bodyPr wrap="square" rtlCol="0">
                <a:spAutoFit/>
              </a:bodyPr>
              <a:lstStyle/>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a:t>Los núcleos atómicos tienden </a:t>
                </a:r>
                <a:r>
                  <a:rPr lang="en-US" sz="2000" dirty="0" err="1"/>
                  <a:t>hacia un estado estacionario en tierra</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err="1"/>
                  <a:t>Los núcleos atómicos pueden alcanzar estados más estables mediante diferentes reacciones nucleares</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400" dirty="0"/>
                  <a:t>Se </a:t>
                </a:r>
                <a:r>
                  <a:rPr lang="en-US" sz="2400" dirty="0" err="1"/>
                  <a:t>hace </a:t>
                </a:r>
                <a:r>
                  <a:rPr lang="en-US" sz="2400" dirty="0" err="1"/>
                  <a:t>una distinción</a:t>
                </a:r>
                <a:r>
                  <a:rPr lang="en-US" sz="2400" dirty="0"/>
                  <a:t>:</a:t>
                </a:r>
              </a:p>
              <a:p xmlns:a14="http://schemas.microsoft.com/office/drawing/2010/main" xmlns:mc="http://schemas.openxmlformats.org/markup-compatibility/2006">
                <a:pPr marL="868680" lvl="1" indent="-457200">
                  <a:spcAft>
                    <a:spcPts val="600"/>
                  </a:spcAft>
                  <a:buFont typeface="+mj-lt"/>
                  <a:buAutoNum type="arabicPeriod"/>
                </a:pPr>
                <a:r>
                  <a:rPr lang="en-US" sz="2400" b="1" dirty="0"/>
                  <a:t>Fusión nuclear </a:t>
                </a:r>
                <a:r>
                  <a:rPr lang="en-US" sz="1600" i="1" dirty="0"/>
                  <a:t>de dos a uno</a:t>
                </a:r>
                <a:br>
                  <a:rPr lang="en-US" sz="1600" i="1" dirty="0"/>
                </a:br>
                <a:br>
                  <a:rPr lang="en-US" sz="1600" i="1" dirty="0"/>
                </a:br>
                <a14:m xmlns:a14="http://schemas.microsoft.com/office/drawing/2010/main"/>
                <a:endParaRPr lang="en-US" sz="2600" i="1" dirty="0"/>
              </a:p>
            </p:txBody>
          </p:sp>
        </mc:Choice>
        <mc:Fallback>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4" y="1566563"/>
                <a:ext cx="5659133" cy="3043975"/>
              </a:xfrm>
              <a:prstGeom prst="rect">
                <a:avLst/>
              </a:prstGeom>
              <a:blipFill>
                <a:blip r:embed="rId3"/>
                <a:stretch>
                  <a:fillRect l="-1509" t="-1202" r="-1293"/>
                </a:stretch>
              </a:blipFill>
            </p:spPr>
            <p:txBody>
              <a:bodyPr/>
              <a:lstStyle/>
              <a:p>
                <a:r>
                  <a:rPr lang="de-DE">
                    <a:noFill/>
                  </a:rPr>
                  <a:t> </a:t>
                </a:r>
              </a:p>
            </p:txBody>
          </p:sp>
        </mc:Fallback>
      </mc:AlternateContent>
      <p:pic>
        <p:nvPicPr>
          <p:cNvPr id="2" name="Picture 2">
            <a:extLst>
              <a:ext uri="{FF2B5EF4-FFF2-40B4-BE49-F238E27FC236}">
                <a16:creationId xmlns:a16="http://schemas.microsoft.com/office/drawing/2014/main" id="{FDF24CF4-8BEA-9BE9-2C6A-8EA99C90C27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17938" y="933504"/>
            <a:ext cx="5174061" cy="520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388833"/>
      </p:ext>
    </p:extLst>
  </p:cSld>
  <p:clrMapOvr>
    <a:masterClrMapping/>
  </p:clrMapOvr>
</p:sld>
</file>

<file path=ppt/slides/slide49.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Reacciones nucleares</a:t>
            </a:r>
            <a:endParaRPr lang="de-DE" sz="3000" noProof="0" dirty="0"/>
          </a:p>
        </p:txBody>
      </p:sp>
      <mc:AlternateContent xmlns:mc="http://schemas.openxmlformats.org/markup-compatibility/2006">
        <mc:Choice xmlns:a14="http://schemas.microsoft.com/office/drawing/2010/main" Requires="a14">
          <p:sp>
            <p:nvSpPr>
              <p:cNvPr id="5" name="Textfeld 4">
                <a:extLst>
                  <a:ext uri="{FF2B5EF4-FFF2-40B4-BE49-F238E27FC236}">
                    <a16:creationId xmlns:a16="http://schemas.microsoft.com/office/drawing/2014/main" id="{2F06021E-B2C1-4B22-A421-52434D8971D3}"/>
                  </a:ext>
                </a:extLst>
              </p:cNvPr>
              <p:cNvSpPr txBox="1"/>
              <p:nvPr/>
            </p:nvSpPr>
            <p:spPr>
              <a:xfrm>
                <a:off x="626165" y="1566563"/>
                <a:ext cx="5832388" cy="3424079"/>
              </a:xfrm>
              <a:prstGeom prst="rect">
                <a:avLst/>
              </a:prstGeom>
              <a:noFill/>
            </p:spPr>
            <p:txBody>
              <a:bodyPr wrap="square" rtlCol="0">
                <a:spAutoFit/>
              </a:bodyPr>
              <a:lstStyle/>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a:t>Los núcleos atómicos tienden </a:t>
                </a:r>
                <a:r>
                  <a:rPr lang="en-US" sz="2000" dirty="0" err="1"/>
                  <a:t>hacia un estado estacionario en tierra</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err="1"/>
                  <a:t>Los núcleos atómicos pueden alcanzar estados más estables mediante diferentes reacciones nucleares</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400" dirty="0"/>
                  <a:t>Se </a:t>
                </a:r>
                <a:r>
                  <a:rPr lang="en-US" sz="2400" dirty="0" err="1"/>
                  <a:t>hace </a:t>
                </a:r>
                <a:r>
                  <a:rPr lang="en-US" sz="2400" dirty="0" err="1"/>
                  <a:t>una distinción</a:t>
                </a:r>
                <a:r>
                  <a:rPr lang="en-US" sz="2400" dirty="0"/>
                  <a:t>:</a:t>
                </a:r>
              </a:p>
              <a:p xmlns:a14="http://schemas.microsoft.com/office/drawing/2010/main" xmlns:mc="http://schemas.openxmlformats.org/markup-compatibility/2006">
                <a:pPr marL="868680" lvl="1" indent="-457200">
                  <a:spcAft>
                    <a:spcPts val="600"/>
                  </a:spcAft>
                  <a:buFont typeface="+mj-lt"/>
                  <a:buAutoNum type="arabicPeriod"/>
                </a:pPr>
                <a:r>
                  <a:rPr lang="en-US" sz="2400" b="1" dirty="0"/>
                  <a:t>Fusión nuclear </a:t>
                </a:r>
                <a:r>
                  <a:rPr lang="en-US" sz="1600" i="1" dirty="0"/>
                  <a:t>de dos a uno</a:t>
                </a:r>
              </a:p>
              <a:p xmlns:a14="http://schemas.microsoft.com/office/drawing/2010/main" xmlns:mc="http://schemas.openxmlformats.org/markup-compatibility/2006">
                <a:pPr marL="868680" lvl="1" indent="-457200">
                  <a:spcAft>
                    <a:spcPts val="600"/>
                  </a:spcAft>
                  <a:buFont typeface="+mj-lt"/>
                  <a:buAutoNum type="arabicPeriod"/>
                  <a:defRPr/>
                </a:pPr>
                <a:r>
                  <a:rPr lang="en-US" sz="2400" b="1" dirty="0"/>
                  <a:t>Fisión nuclear </a:t>
                </a:r>
                <a:r>
                  <a:rPr lang="en-US" sz="1600" i="1" dirty="0">
                    <a:solidFill>
                      <a:srgbClr val="00305E"/>
                    </a:solidFill>
                  </a:rPr>
                  <a:t>de uno a múltiples</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kumimoji="0" lang="en-US" sz="1600" b="0" i="1" u="none" strike="noStrike" kern="1200" cap="none" spc="0" normalizeH="0" baseline="0" noProof="0" dirty="0">
                    <a:ln>
                      <a:noFill/>
                    </a:ln>
                    <a:solidFill>
                      <a:srgbClr val="00305E"/>
                    </a:solidFill>
                    <a:effectLst/>
                    <a:uLnTx/>
                    <a:uFillTx/>
                    <a:latin typeface="Open Sans"/>
                    <a:ea typeface="+mn-ea"/>
                    <a:cs typeface="+mn-cs"/>
                  </a:rPr>
                </a:br>
                <a14:m xmlns:a14="http://schemas.microsoft.com/office/drawing/2010/main"/>
                <a:r>
                  <a:rPr lang="de-DE" sz="2600" b="1" dirty="0">
                    <a:solidFill>
                      <a:srgbClr val="00305E"/>
                    </a:solidFill>
                  </a:rPr>
                  <a:t>  </a:t>
                </a:r>
                <a14:m xmlns:a14="http://schemas.microsoft.com/office/drawing/2010/main"/>
                <a:endParaRPr kumimoji="0" lang="en-US" sz="2600" b="0" u="none" strike="noStrike" kern="1200" cap="none" spc="0" normalizeH="0" baseline="0" noProof="0" dirty="0">
                  <a:ln>
                    <a:noFill/>
                  </a:ln>
                  <a:solidFill>
                    <a:srgbClr val="00305E"/>
                  </a:solidFill>
                  <a:effectLst/>
                  <a:uLnTx/>
                  <a:uFillTx/>
                  <a:latin typeface="Open Sans"/>
                </a:endParaRPr>
              </a:p>
            </p:txBody>
          </p:sp>
        </mc:Choice>
        <mc:Fallback>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5" y="1566563"/>
                <a:ext cx="5832388" cy="3424079"/>
              </a:xfrm>
              <a:prstGeom prst="rect">
                <a:avLst/>
              </a:prstGeom>
              <a:blipFill>
                <a:blip r:embed="rId3"/>
                <a:stretch>
                  <a:fillRect l="-1464" t="-1068"/>
                </a:stretch>
              </a:blipFill>
            </p:spPr>
            <p:txBody>
              <a:bodyPr/>
              <a:lstStyle/>
              <a:p>
                <a:r>
                  <a:rPr lang="de-DE">
                    <a:noFill/>
                  </a:rPr>
                  <a:t> </a:t>
                </a:r>
              </a:p>
            </p:txBody>
          </p:sp>
        </mc:Fallback>
      </mc:AlternateContent>
      <p:pic>
        <p:nvPicPr>
          <p:cNvPr id="1026" name="Picture 2">
            <a:extLst>
              <a:ext uri="{FF2B5EF4-FFF2-40B4-BE49-F238E27FC236}">
                <a16:creationId xmlns:a16="http://schemas.microsoft.com/office/drawing/2014/main" id="{34DCF5EE-318A-B912-252B-5750CDFBEBC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458552" y="952164"/>
            <a:ext cx="5733449" cy="5173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352554"/>
      </p:ext>
    </p:extLst>
  </p:cSld>
  <p:clrMapOvr>
    <a:masterClrMapping/>
  </p:clrMapOvr>
</p:sld>
</file>

<file path=ppt/slides/slide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de-DE" sz="3600" b="1" cap="small" noProof="0" dirty="0"/>
              <a:t>Qué es la</a:t>
            </a:r>
            <a:br>
              <a:rPr lang="de-DE" sz="3600" b="1" cap="small" noProof="0" dirty="0"/>
            </a:br>
            <a:r>
              <a:rPr lang="de-DE" sz="3600" cap="small" noProof="0" dirty="0" err="1"/>
              <a:t>Astrofísica </a:t>
            </a:r>
            <a:r>
              <a:rPr lang="de-DE" sz="3600" cap="small" noProof="0" dirty="0" err="1"/>
              <a:t>nuclear</a:t>
            </a:r>
            <a:br>
              <a:rPr lang="de-DE" sz="3600" cap="small" noProof="0" dirty="0"/>
            </a:br>
            <a:r>
              <a:rPr lang="de-DE" sz="3600" cap="small" noProof="0" dirty="0"/>
              <a:t>nuclear?</a:t>
            </a:r>
            <a:endParaRPr lang="de-DE" sz="3600" b="1" cap="small" noProof="0" dirty="0"/>
          </a:p>
        </p:txBody>
      </p:sp>
    </p:spTree>
    <p:extLst>
      <p:ext uri="{BB962C8B-B14F-4D97-AF65-F5344CB8AC3E}">
        <p14:creationId xmlns:p14="http://schemas.microsoft.com/office/powerpoint/2010/main" val="3613228892"/>
      </p:ext>
    </p:extLst>
  </p:cSld>
  <p:clrMapOvr>
    <a:masterClrMapping/>
  </p:clrMapOvr>
</p:sld>
</file>

<file path=ppt/slides/slide50.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Reacciones nucleares</a:t>
            </a:r>
            <a:endParaRPr lang="de-DE" sz="3000" noProof="0" dirty="0"/>
          </a:p>
        </p:txBody>
      </p:sp>
      <mc:AlternateContent xmlns:mc="http://schemas.openxmlformats.org/markup-compatibility/2006">
        <mc:Choice xmlns:a14="http://schemas.microsoft.com/office/drawing/2010/main" Requires="a14">
          <p:sp>
            <p:nvSpPr>
              <p:cNvPr id="5" name="Textfeld 4">
                <a:extLst>
                  <a:ext uri="{FF2B5EF4-FFF2-40B4-BE49-F238E27FC236}">
                    <a16:creationId xmlns:a16="http://schemas.microsoft.com/office/drawing/2014/main" id="{2F06021E-B2C1-4B22-A421-52434D8971D3}"/>
                  </a:ext>
                </a:extLst>
              </p:cNvPr>
              <p:cNvSpPr txBox="1"/>
              <p:nvPr/>
            </p:nvSpPr>
            <p:spPr>
              <a:xfrm>
                <a:off x="626164" y="1566563"/>
                <a:ext cx="5659133" cy="3847207"/>
              </a:xfrm>
              <a:prstGeom prst="rect">
                <a:avLst/>
              </a:prstGeom>
              <a:noFill/>
            </p:spPr>
            <p:txBody>
              <a:bodyPr wrap="square" rtlCol="0">
                <a:spAutoFit/>
              </a:bodyPr>
              <a:lstStyle/>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err="1"/>
                  <a:t>Los núcleos atómicos tienden hacia un estado estacionario básico</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err="1"/>
                  <a:t>Los núcleos atómicos pueden alcanzar estados más estables mediante diferentes reacciones nucleares</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400" dirty="0"/>
                  <a:t>Se </a:t>
                </a:r>
                <a:r>
                  <a:rPr lang="en-US" sz="2400" dirty="0" err="1"/>
                  <a:t>hace </a:t>
                </a:r>
                <a:r>
                  <a:rPr lang="en-US" sz="2400" dirty="0" err="1"/>
                  <a:t>una distinción</a:t>
                </a:r>
                <a:r>
                  <a:rPr lang="en-US" sz="2400" dirty="0"/>
                  <a:t>:</a:t>
                </a:r>
              </a:p>
              <a:p xmlns:a14="http://schemas.microsoft.com/office/drawing/2010/main" xmlns:mc="http://schemas.openxmlformats.org/markup-compatibility/2006">
                <a:pPr marL="868680" lvl="1" indent="-457200">
                  <a:spcAft>
                    <a:spcPts val="600"/>
                  </a:spcAft>
                  <a:buFont typeface="+mj-lt"/>
                  <a:buAutoNum type="arabicPeriod"/>
                </a:pPr>
                <a:r>
                  <a:rPr lang="en-US" sz="2400" b="1" dirty="0"/>
                  <a:t>Fusión nuclear </a:t>
                </a:r>
                <a:r>
                  <a:rPr lang="en-US" sz="1600" i="1" dirty="0"/>
                  <a:t>de dos a uno</a:t>
                </a:r>
              </a:p>
              <a:p xmlns:a14="http://schemas.microsoft.com/office/drawing/2010/main" xmlns:mc="http://schemas.openxmlformats.org/markup-compatibility/2006">
                <a:pPr marL="868680" marR="0" lvl="1" indent="-457200" algn="l" defTabSz="822960" rtl="0" eaLnBrk="1" fontAlgn="auto" latinLnBrk="0" hangingPunct="1">
                  <a:lnSpc>
                    <a:spcPct val="100000"/>
                  </a:lnSpc>
                  <a:spcBef>
                    <a:spcPts val="0"/>
                  </a:spcBef>
                  <a:spcAft>
                    <a:spcPts val="600"/>
                  </a:spcAft>
                  <a:buClrTx/>
                  <a:buSzTx/>
                  <a:buFont typeface="+mj-lt"/>
                  <a:buAutoNum type="arabicPeriod"/>
                  <a:tabLst/>
                  <a:defRPr/>
                </a:pPr>
                <a:r>
                  <a:rPr lang="en-US" sz="2400" b="1" dirty="0" err="1"/>
                  <a:t>Fisión nuclear </a:t>
                </a:r>
                <a:r>
                  <a:rPr kumimoji="0" lang="en-US" sz="1600" b="0" i="1" u="none" strike="noStrike" kern="1200" cap="none" spc="0" normalizeH="0" baseline="0" noProof="0" dirty="0">
                    <a:ln>
                      <a:noFill/>
                    </a:ln>
                    <a:solidFill>
                      <a:srgbClr val="00305E"/>
                    </a:solidFill>
                    <a:effectLst/>
                    <a:uLnTx/>
                    <a:uFillTx/>
                    <a:latin typeface="Open Sans"/>
                    <a:ea typeface="+mn-ea"/>
                    <a:cs typeface="+mn-cs"/>
                  </a:rPr>
                  <a:t>de uno a múltiples</a:t>
                </a:r>
              </a:p>
              <a:p xmlns:a14="http://schemas.microsoft.com/office/drawing/2010/main" xmlns:mc="http://schemas.openxmlformats.org/markup-compatibility/2006">
                <a:pPr marL="868680" lvl="1" indent="-457200">
                  <a:spcAft>
                    <a:spcPts val="600"/>
                  </a:spcAft>
                  <a:buFont typeface="+mj-lt"/>
                  <a:buAutoNum type="arabicPeriod"/>
                  <a:defRPr/>
                </a:pPr>
                <a:r>
                  <a:rPr lang="en-US" sz="2400" b="1" dirty="0"/>
                  <a:t>Conversión nuclear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de uno a uno</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14:m xmlns:a14="http://schemas.microsoft.com/office/drawing/2010/main"/>
                <a:endParaRPr kumimoji="0" lang="en-US" sz="1600" b="0" i="1" u="none" strike="noStrike" kern="1200" cap="none" spc="0" normalizeH="0" baseline="0" noProof="0" dirty="0">
                  <a:ln>
                    <a:noFill/>
                  </a:ln>
                  <a:solidFill>
                    <a:srgbClr val="00305E"/>
                  </a:solidFill>
                  <a:effectLst/>
                  <a:uLnTx/>
                  <a:uFillTx/>
                  <a:latin typeface="Open Sans"/>
                  <a:ea typeface="+mn-ea"/>
                  <a:cs typeface="+mn-cs"/>
                </a:endParaRPr>
              </a:p>
            </p:txBody>
          </p:sp>
        </mc:Choice>
        <mc:Fallback>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4" y="1566563"/>
                <a:ext cx="5659133" cy="3847207"/>
              </a:xfrm>
              <a:prstGeom prst="rect">
                <a:avLst/>
              </a:prstGeom>
              <a:blipFill>
                <a:blip r:embed="rId3"/>
                <a:stretch>
                  <a:fillRect l="-1509" t="-951" r="-1293"/>
                </a:stretch>
              </a:blipFill>
            </p:spPr>
            <p:txBody>
              <a:bodyPr/>
              <a:lstStyle/>
              <a:p>
                <a:r>
                  <a:rPr lang="de-DE">
                    <a:noFill/>
                  </a:rPr>
                  <a:t> </a:t>
                </a:r>
              </a:p>
            </p:txBody>
          </p:sp>
        </mc:Fallback>
      </mc:AlternateContent>
      <p:pic>
        <p:nvPicPr>
          <p:cNvPr id="2050" name="Picture 2">
            <a:extLst>
              <a:ext uri="{FF2B5EF4-FFF2-40B4-BE49-F238E27FC236}">
                <a16:creationId xmlns:a16="http://schemas.microsoft.com/office/drawing/2014/main" id="{A6FEE8CB-96FA-F2D3-CD41-E3081CF4F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324" y="1658408"/>
            <a:ext cx="3765246" cy="329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259137"/>
      </p:ext>
    </p:extLst>
  </p:cSld>
  <p:clrMapOvr>
    <a:masterClrMapping/>
  </p:clrMapOvr>
</p:sld>
</file>

<file path=ppt/slides/slide51.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Reacciones nucleares</a:t>
            </a:r>
            <a:endParaRPr lang="de-DE" sz="3000" noProof="0" dirty="0"/>
          </a:p>
        </p:txBody>
      </p:sp>
      <mc:AlternateContent xmlns:mc="http://schemas.openxmlformats.org/markup-compatibility/2006">
        <mc:Choice xmlns:a14="http://schemas.microsoft.com/office/drawing/2010/main" Requires="a14">
          <p:sp>
            <p:nvSpPr>
              <p:cNvPr id="5" name="Textfeld 4">
                <a:extLst>
                  <a:ext uri="{FF2B5EF4-FFF2-40B4-BE49-F238E27FC236}">
                    <a16:creationId xmlns:a16="http://schemas.microsoft.com/office/drawing/2014/main" id="{2F06021E-B2C1-4B22-A421-52434D8971D3}"/>
                  </a:ext>
                </a:extLst>
              </p:cNvPr>
              <p:cNvSpPr txBox="1"/>
              <p:nvPr/>
            </p:nvSpPr>
            <p:spPr>
              <a:xfrm>
                <a:off x="626164" y="1566563"/>
                <a:ext cx="5659133" cy="3872791"/>
              </a:xfrm>
              <a:prstGeom prst="rect">
                <a:avLst/>
              </a:prstGeom>
              <a:noFill/>
            </p:spPr>
            <p:txBody>
              <a:bodyPr wrap="square" rtlCol="0">
                <a:spAutoFit/>
              </a:bodyPr>
              <a:lstStyle/>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a:t>Los núcleos atómicos tienden </a:t>
                </a:r>
                <a:r>
                  <a:rPr lang="en-US" sz="2000" dirty="0" err="1"/>
                  <a:t>hacia un estado estacionario en tierra</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err="1"/>
                  <a:t>Los núcleos atómicos pueden alcanzar estados más estables mediante diferentes reacciones nucleares</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400" dirty="0"/>
                  <a:t>Se </a:t>
                </a:r>
                <a:r>
                  <a:rPr lang="en-US" sz="2400" dirty="0" err="1"/>
                  <a:t>hace </a:t>
                </a:r>
                <a:r>
                  <a:rPr lang="en-US" sz="2400" dirty="0" err="1"/>
                  <a:t>una distinción</a:t>
                </a:r>
                <a:r>
                  <a:rPr lang="en-US" sz="2400" dirty="0"/>
                  <a:t>:</a:t>
                </a:r>
              </a:p>
              <a:p xmlns:a14="http://schemas.microsoft.com/office/drawing/2010/main" xmlns:mc="http://schemas.openxmlformats.org/markup-compatibility/2006">
                <a:pPr marL="868680" lvl="1" indent="-457200">
                  <a:spcAft>
                    <a:spcPts val="600"/>
                  </a:spcAft>
                  <a:buFont typeface="+mj-lt"/>
                  <a:buAutoNum type="arabicPeriod"/>
                </a:pPr>
                <a:r>
                  <a:rPr lang="en-US" sz="2400" b="1" dirty="0"/>
                  <a:t>Fusión nuclear </a:t>
                </a:r>
                <a:r>
                  <a:rPr lang="en-US" sz="1600" i="1" dirty="0"/>
                  <a:t>de dos a uno</a:t>
                </a:r>
              </a:p>
              <a:p xmlns:a14="http://schemas.microsoft.com/office/drawing/2010/main" xmlns:mc="http://schemas.openxmlformats.org/markup-compatibility/2006">
                <a:pPr marL="868680" marR="0" lvl="1" indent="-457200" algn="l" defTabSz="822960" rtl="0" eaLnBrk="1" fontAlgn="auto" latinLnBrk="0" hangingPunct="1">
                  <a:lnSpc>
                    <a:spcPct val="100000"/>
                  </a:lnSpc>
                  <a:spcBef>
                    <a:spcPts val="0"/>
                  </a:spcBef>
                  <a:spcAft>
                    <a:spcPts val="600"/>
                  </a:spcAft>
                  <a:buClrTx/>
                  <a:buSzTx/>
                  <a:buFont typeface="+mj-lt"/>
                  <a:buAutoNum type="arabicPeriod"/>
                  <a:tabLst/>
                  <a:defRPr/>
                </a:pPr>
                <a:r>
                  <a:rPr lang="en-US" sz="2400" b="1" dirty="0"/>
                  <a:t>Fisión nuclear </a:t>
                </a:r>
                <a:r>
                  <a:rPr kumimoji="0" lang="en-US" sz="1600" b="0" i="1" u="none" strike="noStrike" kern="1200" cap="none" spc="0" normalizeH="0" baseline="0" noProof="0" dirty="0">
                    <a:ln>
                      <a:noFill/>
                    </a:ln>
                    <a:solidFill>
                      <a:srgbClr val="00305E"/>
                    </a:solidFill>
                    <a:effectLst/>
                    <a:uLnTx/>
                    <a:uFillTx/>
                    <a:latin typeface="Open Sans"/>
                    <a:ea typeface="+mn-ea"/>
                    <a:cs typeface="+mn-cs"/>
                  </a:rPr>
                  <a:t>de uno a múltiples</a:t>
                </a:r>
              </a:p>
              <a:p xmlns:a14="http://schemas.microsoft.com/office/drawing/2010/main" xmlns:mc="http://schemas.openxmlformats.org/markup-compatibility/2006">
                <a:pPr marL="868680" lvl="1" indent="-457200">
                  <a:spcAft>
                    <a:spcPts val="600"/>
                  </a:spcAft>
                  <a:buFont typeface="+mj-lt"/>
                  <a:buAutoNum type="arabicPeriod"/>
                  <a:defRPr/>
                </a:pPr>
                <a:r>
                  <a:rPr lang="en-US" sz="2400" b="1" dirty="0"/>
                  <a:t>Conversión nuclear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de uno a uno</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14:m xmlns:a14="http://schemas.microsoft.com/office/drawing/2010/main"/>
                <a:endParaRPr kumimoji="0" lang="en-US" sz="1600" b="0" u="none" strike="noStrike" kern="1200" cap="none" spc="0" normalizeH="0" baseline="0" noProof="0" dirty="0">
                  <a:ln>
                    <a:noFill/>
                  </a:ln>
                  <a:solidFill>
                    <a:srgbClr val="00305E"/>
                  </a:solidFill>
                  <a:effectLst/>
                  <a:uLnTx/>
                  <a:uFillTx/>
                  <a:latin typeface="Open Sans"/>
                </a:endParaRPr>
              </a:p>
            </p:txBody>
          </p:sp>
        </mc:Choice>
        <mc:Fallback>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4" y="1566563"/>
                <a:ext cx="5659133" cy="3872791"/>
              </a:xfrm>
              <a:prstGeom prst="rect">
                <a:avLst/>
              </a:prstGeom>
              <a:blipFill>
                <a:blip r:embed="rId3"/>
                <a:stretch>
                  <a:fillRect l="-1509" t="-945" r="-1293"/>
                </a:stretch>
              </a:blipFill>
            </p:spPr>
            <p:txBody>
              <a:bodyPr/>
              <a:lstStyle/>
              <a:p>
                <a:r>
                  <a:rPr lang="de-DE">
                    <a:noFill/>
                  </a:rPr>
                  <a:t> </a:t>
                </a:r>
              </a:p>
            </p:txBody>
          </p:sp>
        </mc:Fallback>
      </mc:AlternateContent>
      <p:pic>
        <p:nvPicPr>
          <p:cNvPr id="2050" name="Picture 2">
            <a:extLst>
              <a:ext uri="{FF2B5EF4-FFF2-40B4-BE49-F238E27FC236}">
                <a16:creationId xmlns:a16="http://schemas.microsoft.com/office/drawing/2014/main" id="{A6FEE8CB-96FA-F2D3-CD41-E3081CF4F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324" y="1658408"/>
            <a:ext cx="3765246" cy="329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995958"/>
      </p:ext>
    </p:extLst>
  </p:cSld>
  <p:clrMapOvr>
    <a:masterClrMapping/>
  </p:clrMapOvr>
</p:sld>
</file>

<file path=ppt/slides/slide52.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El rompecabezas primordial</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Tarea</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rPr>
                <a:t>Reconstruye </a:t>
              </a:r>
              <a:r>
                <a:rPr lang="en-US" sz="2800" dirty="0">
                  <a:solidFill>
                    <a:schemeClr val="tx1"/>
                  </a:solidFill>
                </a:rPr>
                <a:t>la </a:t>
              </a:r>
              <a:r>
                <a:rPr lang="en-US" sz="2800" dirty="0" err="1">
                  <a:solidFill>
                    <a:schemeClr val="tx1"/>
                  </a:solidFill>
                </a:rPr>
                <a:t>red de reacciones </a:t>
              </a:r>
              <a:r>
                <a:rPr lang="en-US" sz="2800" dirty="0">
                  <a:solidFill>
                    <a:schemeClr val="tx1"/>
                  </a:solidFill>
                </a:rPr>
                <a:t>de la </a:t>
              </a:r>
              <a:r>
                <a:rPr lang="en-US" sz="2800" b="1" dirty="0" err="1">
                  <a:solidFill>
                    <a:schemeClr val="tx1"/>
                  </a:solidFill>
                </a:rPr>
                <a:t>nucleosíntesis primordial</a:t>
              </a:r>
              <a:endParaRPr lang="en-GB" sz="2800" b="1" dirty="0">
                <a:solidFill>
                  <a:schemeClr val="tx1"/>
                </a:solidFill>
              </a:endParaRPr>
            </a:p>
          </p:txBody>
        </p:sp>
      </p:grpSp>
    </p:spTree>
    <p:extLst>
      <p:ext uri="{BB962C8B-B14F-4D97-AF65-F5344CB8AC3E}">
        <p14:creationId xmlns:p14="http://schemas.microsoft.com/office/powerpoint/2010/main" val="1922164622"/>
      </p:ext>
    </p:extLst>
  </p:cSld>
  <p:clrMapOvr>
    <a:masterClrMapping/>
  </p:clrMapOvr>
</p:sld>
</file>

<file path=ppt/slides/slide53.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Reacciones nucleares</a:t>
            </a:r>
            <a:endParaRPr lang="de-DE" sz="3000" noProof="0" dirty="0"/>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2F06021E-B2C1-4B22-A421-52434D8971D3}"/>
                  </a:ext>
                </a:extLst>
              </p:cNvPr>
              <p:cNvSpPr txBox="1"/>
              <p:nvPr/>
            </p:nvSpPr>
            <p:spPr>
              <a:xfrm>
                <a:off x="626165" y="1566563"/>
                <a:ext cx="3954302" cy="1087414"/>
              </a:xfrm>
              <a:prstGeom prst="rect">
                <a:avLst/>
              </a:prstGeom>
              <a:noFill/>
            </p:spPr>
            <p:txBody>
              <a:bodyPr wrap="square" rtlCol="0">
                <a:spAutoFit/>
              </a:bodyPr>
              <a:lstStyle/>
              <a:p xmlns:mc="http://schemas.openxmlformats.org/markup-compatibility/2006" xmlns:a14="http://schemas.microsoft.com/office/drawing/2010/main">
                <a:pPr>
                  <a:spcAft>
                    <a:spcPts val="600"/>
                  </a:spcAft>
                </a:pPr>
                <a:r>
                  <a:rPr lang="en-US" sz="2000" dirty="0"/>
                  <a:t>Ecuación de reacción </a:t>
                </a:r>
                <a:r>
                  <a:rPr lang="en-US" sz="2000" dirty="0" err="1"/>
                  <a:t>completa</a:t>
                </a:r>
                <a:r>
                  <a:rPr lang="en-US" sz="2000" dirty="0"/>
                  <a:t>:</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a16="http://schemas.microsoft.com/office/drawing/2014/main" xmlns:p14="http://schemas.microsoft.com/office/powerpoint/2010/main">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5" y="1566563"/>
                <a:ext cx="3954302" cy="1087414"/>
              </a:xfrm>
              <a:prstGeom prst="rect">
                <a:avLst/>
              </a:prstGeom>
              <a:blipFill>
                <a:blip r:embed="rId3"/>
                <a:stretch>
                  <a:fillRect l="-1698" t="-3371" r="-309"/>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6859010A-B24A-6563-922E-BFF966666B53}"/>
                  </a:ext>
                </a:extLst>
              </p:cNvPr>
              <p:cNvSpPr txBox="1"/>
              <p:nvPr/>
            </p:nvSpPr>
            <p:spPr>
              <a:xfrm>
                <a:off x="626165" y="3093335"/>
                <a:ext cx="3677891" cy="1110689"/>
              </a:xfrm>
              <a:prstGeom prst="rect">
                <a:avLst/>
              </a:prstGeom>
              <a:noFill/>
            </p:spPr>
            <p:txBody>
              <a:bodyPr wrap="square" rtlCol="0">
                <a:spAutoFit/>
              </a:bodyPr>
              <a:lstStyle/>
              <a:p xmlns:mc="http://schemas.openxmlformats.org/markup-compatibility/2006" xmlns:a14="http://schemas.microsoft.com/office/drawing/2010/main">
                <a:pPr>
                  <a:spcAft>
                    <a:spcPts val="600"/>
                  </a:spcAft>
                </a:pPr>
                <a:r>
                  <a:rPr lang="en-US" sz="2000" dirty="0" err="1"/>
                  <a:t>Ecuación de reacción simple</a:t>
                </a:r>
                <a:r>
                  <a:rPr lang="en-US" sz="2000" dirty="0"/>
                  <a:t>:</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a16="http://schemas.microsoft.com/office/drawing/2014/main" xmlns:p14="http://schemas.microsoft.com/office/powerpoint/2010/main">
          <p:sp>
            <p:nvSpPr>
              <p:cNvPr id="2" name="Textfeld 1">
                <a:extLst>
                  <a:ext uri="{FF2B5EF4-FFF2-40B4-BE49-F238E27FC236}">
                    <a16:creationId xmlns:a16="http://schemas.microsoft.com/office/drawing/2014/main" id="{6859010A-B24A-6563-922E-BFF966666B53}"/>
                  </a:ext>
                </a:extLst>
              </p:cNvPr>
              <p:cNvSpPr txBox="1">
                <a:spLocks noRot="1" noChangeAspect="1" noMove="1" noResize="1" noEditPoints="1" noAdjustHandles="1" noChangeArrowheads="1" noChangeShapeType="1" noTextEdit="1"/>
              </p:cNvSpPr>
              <p:nvPr/>
            </p:nvSpPr>
            <p:spPr>
              <a:xfrm>
                <a:off x="626165" y="3093335"/>
                <a:ext cx="3677891" cy="1110689"/>
              </a:xfrm>
              <a:prstGeom prst="rect">
                <a:avLst/>
              </a:prstGeom>
              <a:blipFill>
                <a:blip r:embed="rId4"/>
                <a:stretch>
                  <a:fillRect l="-1824" t="-2732"/>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E737BD6C-8840-BDDD-2972-A394344CD5CC}"/>
                  </a:ext>
                </a:extLst>
              </p:cNvPr>
              <p:cNvSpPr txBox="1"/>
              <p:nvPr/>
            </p:nvSpPr>
            <p:spPr>
              <a:xfrm>
                <a:off x="626165" y="4356424"/>
                <a:ext cx="3677891" cy="1110689"/>
              </a:xfrm>
              <a:prstGeom prst="rect">
                <a:avLst/>
              </a:prstGeom>
              <a:noFill/>
            </p:spPr>
            <p:txBody>
              <a:bodyPr wrap="square" rtlCol="0">
                <a:spAutoFit/>
              </a:bodyPr>
              <a:lstStyle/>
              <a:p xmlns:mc="http://schemas.openxmlformats.org/markup-compatibility/2006" xmlns:a14="http://schemas.microsoft.com/office/drawing/2010/main">
                <a:pPr>
                  <a:spcAft>
                    <a:spcPts val="600"/>
                  </a:spcAft>
                </a:pPr>
                <a:r>
                  <a:rPr lang="en-US" sz="2000" dirty="0"/>
                  <a:t>Abreviatura:</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a16="http://schemas.microsoft.com/office/drawing/2014/main" xmlns:p14="http://schemas.microsoft.com/office/powerpoint/2010/main">
          <p:sp>
            <p:nvSpPr>
              <p:cNvPr id="3" name="Textfeld 2">
                <a:extLst>
                  <a:ext uri="{FF2B5EF4-FFF2-40B4-BE49-F238E27FC236}">
                    <a16:creationId xmlns:a16="http://schemas.microsoft.com/office/drawing/2014/main" id="{E737BD6C-8840-BDDD-2972-A394344CD5CC}"/>
                  </a:ext>
                </a:extLst>
              </p:cNvPr>
              <p:cNvSpPr txBox="1">
                <a:spLocks noRot="1" noChangeAspect="1" noMove="1" noResize="1" noEditPoints="1" noAdjustHandles="1" noChangeArrowheads="1" noChangeShapeType="1" noTextEdit="1"/>
              </p:cNvSpPr>
              <p:nvPr/>
            </p:nvSpPr>
            <p:spPr>
              <a:xfrm>
                <a:off x="626165" y="4356424"/>
                <a:ext cx="3677891" cy="1110689"/>
              </a:xfrm>
              <a:prstGeom prst="rect">
                <a:avLst/>
              </a:prstGeom>
              <a:blipFill>
                <a:blip r:embed="rId5"/>
                <a:stretch>
                  <a:fillRect l="-1824" t="-3297"/>
                </a:stretch>
              </a:blipFill>
            </p:spPr>
            <p:txBody>
              <a:bodyPr/>
              <a:lstStyle/>
              <a:p>
                <a:r>
                  <a:rPr lang="de-DE">
                    <a:noFill/>
                  </a:rPr>
                  <a:t> </a:t>
                </a:r>
              </a:p>
            </p:txBody>
          </p:sp>
        </mc:Fallback>
      </mc:AlternateContent>
      <p:sp>
        <p:nvSpPr>
          <p:cNvPr id="4" name="Textfeld 3">
            <a:extLst>
              <a:ext uri="{FF2B5EF4-FFF2-40B4-BE49-F238E27FC236}">
                <a16:creationId xmlns:a16="http://schemas.microsoft.com/office/drawing/2014/main" id="{26F4F247-9B23-DF7B-2C80-6CADA8672405}"/>
              </a:ext>
            </a:extLst>
          </p:cNvPr>
          <p:cNvSpPr txBox="1"/>
          <p:nvPr/>
        </p:nvSpPr>
        <p:spPr>
          <a:xfrm>
            <a:off x="6197232" y="1543288"/>
            <a:ext cx="4157501" cy="861774"/>
          </a:xfrm>
          <a:prstGeom prst="rect">
            <a:avLst/>
          </a:prstGeom>
          <a:noFill/>
        </p:spPr>
        <p:txBody>
          <a:bodyPr wrap="square" rtlCol="0">
            <a:spAutoFit/>
          </a:bodyPr>
          <a:lstStyle/>
          <a:p>
            <a:pPr>
              <a:spcAft>
                <a:spcPts val="600"/>
              </a:spcAft>
            </a:pPr>
            <a:r>
              <a:rPr lang="en-US" sz="2000" dirty="0" err="1"/>
              <a:t>Ecuación de reacción visualizada</a:t>
            </a:r>
            <a:r>
              <a:rPr lang="en-US" sz="2000" dirty="0"/>
              <a:t>:</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endParaRPr kumimoji="0" lang="en-US" sz="1600" b="0" u="none" strike="noStrike" kern="1200" cap="none" spc="0" normalizeH="0" baseline="0" noProof="0" dirty="0">
              <a:ln>
                <a:noFill/>
              </a:ln>
              <a:solidFill>
                <a:srgbClr val="00305E"/>
              </a:solidFill>
              <a:effectLst/>
              <a:uLnTx/>
              <a:uFillTx/>
              <a:latin typeface="Open Sans"/>
            </a:endParaRPr>
          </a:p>
        </p:txBody>
      </p:sp>
      <p:cxnSp>
        <p:nvCxnSpPr>
          <p:cNvPr id="7" name="Gerade Verbindung mit Pfeil 6">
            <a:extLst>
              <a:ext uri="{FF2B5EF4-FFF2-40B4-BE49-F238E27FC236}">
                <a16:creationId xmlns:a16="http://schemas.microsoft.com/office/drawing/2014/main" id="{51FE7120-3BA8-F5A0-55A3-0C3B67A73B5F}"/>
              </a:ext>
            </a:extLst>
          </p:cNvPr>
          <p:cNvCxnSpPr>
            <a:cxnSpLocks/>
          </p:cNvCxnSpPr>
          <p:nvPr/>
        </p:nvCxnSpPr>
        <p:spPr>
          <a:xfrm flipV="1">
            <a:off x="6527800" y="2540000"/>
            <a:ext cx="0" cy="24807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8E25DD1A-F608-A0BB-EE6F-77F2EF596060}"/>
              </a:ext>
            </a:extLst>
          </p:cNvPr>
          <p:cNvCxnSpPr>
            <a:cxnSpLocks/>
          </p:cNvCxnSpPr>
          <p:nvPr/>
        </p:nvCxnSpPr>
        <p:spPr>
          <a:xfrm>
            <a:off x="6527800" y="5020733"/>
            <a:ext cx="314113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B0B0500B-548A-8F45-861E-1BC106E782F8}"/>
              </a:ext>
            </a:extLst>
          </p:cNvPr>
          <p:cNvSpPr txBox="1"/>
          <p:nvPr/>
        </p:nvSpPr>
        <p:spPr>
          <a:xfrm>
            <a:off x="6346827" y="2137855"/>
            <a:ext cx="516466" cy="400110"/>
          </a:xfrm>
          <a:prstGeom prst="rect">
            <a:avLst/>
          </a:prstGeom>
          <a:noFill/>
        </p:spPr>
        <p:txBody>
          <a:bodyPr wrap="square" rtlCol="0">
            <a:spAutoFit/>
          </a:bodyPr>
          <a:lstStyle/>
          <a:p>
            <a:r>
              <a:rPr lang="de-DE" sz="2000" b="1" dirty="0"/>
              <a:t>p</a:t>
            </a:r>
          </a:p>
        </p:txBody>
      </p:sp>
      <p:sp>
        <p:nvSpPr>
          <p:cNvPr id="17" name="Textfeld 16">
            <a:extLst>
              <a:ext uri="{FF2B5EF4-FFF2-40B4-BE49-F238E27FC236}">
                <a16:creationId xmlns:a16="http://schemas.microsoft.com/office/drawing/2014/main" id="{A82EB946-09AD-87A6-AA54-86074E2A807B}"/>
              </a:ext>
            </a:extLst>
          </p:cNvPr>
          <p:cNvSpPr txBox="1"/>
          <p:nvPr/>
        </p:nvSpPr>
        <p:spPr>
          <a:xfrm>
            <a:off x="9838267" y="4820678"/>
            <a:ext cx="516466" cy="400110"/>
          </a:xfrm>
          <a:prstGeom prst="rect">
            <a:avLst/>
          </a:prstGeom>
          <a:noFill/>
        </p:spPr>
        <p:txBody>
          <a:bodyPr wrap="square" rtlCol="0">
            <a:spAutoFit/>
          </a:bodyPr>
          <a:lstStyle/>
          <a:p>
            <a:r>
              <a:rPr lang="de-DE" sz="2000" b="1" dirty="0"/>
              <a:t>n</a:t>
            </a:r>
          </a:p>
        </p:txBody>
      </p:sp>
      <mc:AlternateContent xmlns:mc="http://schemas.openxmlformats.org/markup-compatibility/2006" xmlns:a14="http://schemas.microsoft.com/office/drawing/2010/main">
        <mc:Choice Requires="a14">
          <p:sp>
            <p:nvSpPr>
              <p:cNvPr id="22" name="Rechteck 8">
                <a:extLst>
                  <a:ext uri="{FF2B5EF4-FFF2-40B4-BE49-F238E27FC236}">
                    <a16:creationId xmlns:a16="http://schemas.microsoft.com/office/drawing/2014/main" id="{74FEA0BD-885E-415A-B7E6-494D41C89BD2}"/>
                  </a:ext>
                </a:extLst>
              </p:cNvPr>
              <p:cNvSpPr/>
              <p:nvPr/>
            </p:nvSpPr>
            <p:spPr>
              <a:xfrm>
                <a:off x="7443970" y="4204023"/>
                <a:ext cx="468000" cy="468000"/>
              </a:xfrm>
              <a:prstGeom prst="rect">
                <a:avLst/>
              </a:prstGeom>
              <a:solidFill>
                <a:srgbClr val="ED7D31">
                  <a:lumMod val="20000"/>
                  <a:lumOff val="80000"/>
                </a:srgbClr>
              </a:solidFill>
              <a:ln w="19050" cap="flat" cmpd="sng" algn="ctr">
                <a:solidFill>
                  <a:srgbClr val="7B380B"/>
                </a:solidFill>
                <a:prstDash val="solid"/>
                <a:miter lim="800000"/>
              </a:ln>
              <a:effectLst/>
            </p:spPr>
            <p:txBody>
              <a:bodyPr lIns="36000" rtlCol="0" anchor="ctr"/>
              <a:lstStyle/>
              <a:p>
                <a:pPr marL="0" marR="0" lvl="0" indent="0" algn="ctr" defTabSz="457117" eaLnBrk="1" fontAlgn="auto" latinLnBrk="0" hangingPunct="1">
                  <a:lnSpc>
                    <a:spcPct val="11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sPrePr>
                        <m:sub/>
                        <m:sup>
                          <m:r>
                            <a:rPr xmlns:a="http://schemas.openxmlformats.org/drawingml/2006/main"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2</m:t>
                          </m:r>
                        </m:sup>
                        <m:e>
                          <m:r>
                            <m:rPr>
                              <m:sty m:val="p"/>
                            </m:rPr>
                            <a:rPr xmlns:a="http://schemas.openxmlformats.org/drawingml/2006/main"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H</m:t>
                          </m:r>
                        </m:e>
                      </m:sPre>
                    </m:oMath>
                  </m:oMathPara>
                </a14:m>
                <a:endParaRPr kumimoji="0" lang="en-US" sz="3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a16="http://schemas.microsoft.com/office/drawing/2014/main" xmlns:p14="http://schemas.microsoft.com/office/powerpoint/2010/main">
          <p:sp>
            <p:nvSpPr>
              <p:cNvPr id="22" name="Rechteck 8">
                <a:extLst>
                  <a:ext uri="{FF2B5EF4-FFF2-40B4-BE49-F238E27FC236}">
                    <a16:creationId xmlns:a16="http://schemas.microsoft.com/office/drawing/2014/main" id="{74FEA0BD-885E-415A-B7E6-494D41C89BD2}"/>
                  </a:ext>
                </a:extLst>
              </p:cNvPr>
              <p:cNvSpPr>
                <a:spLocks noRot="1" noChangeAspect="1" noMove="1" noResize="1" noEditPoints="1" noAdjustHandles="1" noChangeArrowheads="1" noChangeShapeType="1" noTextEdit="1"/>
              </p:cNvSpPr>
              <p:nvPr/>
            </p:nvSpPr>
            <p:spPr>
              <a:xfrm>
                <a:off x="7443970" y="4204023"/>
                <a:ext cx="468000" cy="468000"/>
              </a:xfrm>
              <a:prstGeom prst="rect">
                <a:avLst/>
              </a:prstGeom>
              <a:blipFill>
                <a:blip r:embed="rId6"/>
                <a:stretch>
                  <a:fillRect/>
                </a:stretch>
              </a:blipFill>
              <a:ln w="19050" cap="flat" cmpd="sng" algn="ctr">
                <a:solidFill>
                  <a:srgbClr val="7B380B"/>
                </a:solidFill>
                <a:prstDash val="solid"/>
                <a:miter lim="800000"/>
              </a:ln>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3" name="Rechteck 22">
                <a:extLst>
                  <a:ext uri="{FF2B5EF4-FFF2-40B4-BE49-F238E27FC236}">
                    <a16:creationId xmlns:a16="http://schemas.microsoft.com/office/drawing/2014/main" id="{C34F0442-665C-AE10-A836-1524FCDEB969}"/>
                  </a:ext>
                </a:extLst>
              </p:cNvPr>
              <p:cNvSpPr/>
              <p:nvPr/>
            </p:nvSpPr>
            <p:spPr>
              <a:xfrm>
                <a:off x="7443970" y="2707565"/>
                <a:ext cx="468000" cy="468000"/>
              </a:xfrm>
              <a:prstGeom prst="rect">
                <a:avLst/>
              </a:prstGeom>
              <a:solidFill>
                <a:srgbClr val="4472C4">
                  <a:lumMod val="20000"/>
                  <a:lumOff val="80000"/>
                </a:srgbClr>
              </a:solidFill>
              <a:ln w="19050" cap="flat" cmpd="sng" algn="ctr">
                <a:solidFill>
                  <a:srgbClr val="4472C4">
                    <a:lumMod val="75000"/>
                  </a:srgbClr>
                </a:solidFill>
                <a:prstDash val="solid"/>
                <a:miter lim="800000"/>
              </a:ln>
              <a:effectLst/>
            </p:spPr>
            <p:txBody>
              <a:bodyPr lIns="36000" rtlCol="0" anchor="ctr"/>
              <a:lstStyle/>
              <a:p>
                <a:pPr marL="0" marR="0" lvl="0" indent="0" algn="ctr" defTabSz="457117" eaLnBrk="1" fontAlgn="auto" latinLnBrk="0" hangingPunct="1">
                  <a:lnSpc>
                    <a:spcPct val="11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sPrePr>
                        <m:sub/>
                        <m:sup>
                          <m:r>
                            <a:rPr xmlns:a="http://schemas.openxmlformats.org/drawingml/2006/main"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3</m:t>
                          </m:r>
                        </m:sup>
                        <m:e>
                          <m:r>
                            <m:rPr>
                              <m:sty m:val="p"/>
                            </m:rPr>
                            <a:rPr xmlns:a="http://schemas.openxmlformats.org/drawingml/2006/main"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He</m:t>
                          </m:r>
                        </m:e>
                      </m:sPre>
                    </m:oMath>
                  </m:oMathPara>
                </a14:m>
                <a:endParaRPr kumimoji="0" lang="en-US" sz="3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a16="http://schemas.microsoft.com/office/drawing/2014/main" xmlns:p14="http://schemas.microsoft.com/office/powerpoint/2010/main">
          <p:sp>
            <p:nvSpPr>
              <p:cNvPr id="23" name="Rechteck 22">
                <a:extLst>
                  <a:ext uri="{FF2B5EF4-FFF2-40B4-BE49-F238E27FC236}">
                    <a16:creationId xmlns:a16="http://schemas.microsoft.com/office/drawing/2014/main" id="{C34F0442-665C-AE10-A836-1524FCDEB969}"/>
                  </a:ext>
                </a:extLst>
              </p:cNvPr>
              <p:cNvSpPr>
                <a:spLocks noRot="1" noChangeAspect="1" noMove="1" noResize="1" noEditPoints="1" noAdjustHandles="1" noChangeArrowheads="1" noChangeShapeType="1" noTextEdit="1"/>
              </p:cNvSpPr>
              <p:nvPr/>
            </p:nvSpPr>
            <p:spPr>
              <a:xfrm>
                <a:off x="7443970" y="2707565"/>
                <a:ext cx="468000" cy="468000"/>
              </a:xfrm>
              <a:prstGeom prst="rect">
                <a:avLst/>
              </a:prstGeom>
              <a:blipFill>
                <a:blip r:embed="rId7"/>
                <a:stretch>
                  <a:fillRect l="-10000" r="-5000"/>
                </a:stretch>
              </a:blipFill>
              <a:ln w="19050" cap="flat" cmpd="sng" algn="ctr">
                <a:solidFill>
                  <a:srgbClr val="4472C4">
                    <a:lumMod val="75000"/>
                  </a:srgbClr>
                </a:solidFill>
                <a:prstDash val="solid"/>
                <a:miter lim="800000"/>
              </a:ln>
              <a:effectLst/>
            </p:spPr>
            <p:txBody>
              <a:bodyPr/>
              <a:lstStyle/>
              <a:p>
                <a:r>
                  <a:rPr lang="de-DE">
                    <a:noFill/>
                  </a:rPr>
                  <a:t> </a:t>
                </a:r>
              </a:p>
            </p:txBody>
          </p:sp>
        </mc:Fallback>
      </mc:AlternateContent>
      <p:cxnSp>
        <p:nvCxnSpPr>
          <p:cNvPr id="24" name="Gerade Verbindung mit Pfeil 23">
            <a:extLst>
              <a:ext uri="{FF2B5EF4-FFF2-40B4-BE49-F238E27FC236}">
                <a16:creationId xmlns:a16="http://schemas.microsoft.com/office/drawing/2014/main" id="{F4C5D854-DE35-9D19-51F3-BDFC0D0E82AC}"/>
              </a:ext>
            </a:extLst>
          </p:cNvPr>
          <p:cNvCxnSpPr>
            <a:cxnSpLocks/>
            <a:stCxn id="22" idx="0"/>
            <a:endCxn id="23" idx="2"/>
          </p:cNvCxnSpPr>
          <p:nvPr/>
        </p:nvCxnSpPr>
        <p:spPr>
          <a:xfrm flipV="1">
            <a:off x="7677970" y="3175565"/>
            <a:ext cx="0" cy="1028458"/>
          </a:xfrm>
          <a:prstGeom prst="straightConnector1">
            <a:avLst/>
          </a:prstGeom>
          <a:noFill/>
          <a:ln w="28575"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25" name="Textfeld 24">
                <a:extLst>
                  <a:ext uri="{FF2B5EF4-FFF2-40B4-BE49-F238E27FC236}">
                    <a16:creationId xmlns:a16="http://schemas.microsoft.com/office/drawing/2014/main" id="{D5442297-F2C6-2EDC-D7B1-747D628CB3D7}"/>
                  </a:ext>
                </a:extLst>
              </p:cNvPr>
              <p:cNvSpPr txBox="1"/>
              <p:nvPr/>
            </p:nvSpPr>
            <p:spPr>
              <a:xfrm rot="16200000">
                <a:off x="7012373" y="3577050"/>
                <a:ext cx="756000" cy="404598"/>
              </a:xfrm>
              <a:prstGeom prst="rect">
                <a:avLst/>
              </a:prstGeom>
              <a:noFill/>
            </p:spPr>
            <p:txBody>
              <a:bodyPr wrap="square" rtlCol="0">
                <a:spAutoFit/>
              </a:bodyPr>
              <a:lstStyle/>
              <a:p>
                <a:pPr defTabSz="457117"/>
                <a14:m>
                  <m:oMathPara xmlns:m="http://schemas.openxmlformats.org/officeDocument/2006/math">
                    <m:oMathParaPr>
                      <m:jc m:val="centerGroup"/>
                    </m:oMathParaPr>
                    <m:oMath xmlns:m="http://schemas.openxmlformats.org/officeDocument/2006/math">
                      <m:r>
                        <a:rPr xmlns:a="http://schemas.openxmlformats.org/drawingml/2006/main" lang="de-DE" sz="1800" b="1" i="0" smtClean="0">
                          <a:solidFill>
                            <a:prstClr val="black"/>
                          </a:solidFill>
                          <a:latin typeface="Cambria Math" panose="02040503050406030204" pitchFamily="18" charset="0"/>
                        </a:rPr>
                        <m:t>(</m:t>
                      </m:r>
                      <m:sPre>
                        <m:sPrePr>
                          <m:ctrlPr>
                            <a:rPr xmlns:a="http://schemas.openxmlformats.org/drawingml/2006/main" lang="en-US" sz="1800" b="1" i="1">
                              <a:solidFill>
                                <a:srgbClr val="000000"/>
                              </a:solidFill>
                              <a:latin typeface="Cambria Math" panose="02040503050406030204" pitchFamily="18" charset="0"/>
                            </a:rPr>
                          </m:ctrlPr>
                        </m:sPrePr>
                        <m:sub/>
                        <m:sup>
                          <m:r>
                            <a:rPr xmlns:a="http://schemas.openxmlformats.org/drawingml/2006/main" lang="de-DE" sz="1800" b="1" i="0" smtClean="0">
                              <a:solidFill>
                                <a:srgbClr val="000000"/>
                              </a:solidFill>
                              <a:latin typeface="Cambria Math" panose="02040503050406030204" pitchFamily="18" charset="0"/>
                            </a:rPr>
                            <m:t>𝟏</m:t>
                          </m:r>
                        </m:sup>
                        <m:e>
                          <m:r>
                            <a:rPr xmlns:a="http://schemas.openxmlformats.org/drawingml/2006/main" lang="de-DE" sz="1800" b="1" i="0">
                              <a:solidFill>
                                <a:srgbClr val="000000"/>
                              </a:solidFill>
                              <a:latin typeface="Cambria Math" panose="02040503050406030204" pitchFamily="18" charset="0"/>
                            </a:rPr>
                            <m:t>𝐇</m:t>
                          </m:r>
                        </m:e>
                      </m:sPre>
                      <m:r>
                        <a:rPr xmlns:a="http://schemas.openxmlformats.org/drawingml/2006/main" lang="de-DE" sz="1800" b="1" i="0">
                          <a:solidFill>
                            <a:prstClr val="black"/>
                          </a:solidFill>
                          <a:latin typeface="Cambria Math" panose="02040503050406030204" pitchFamily="18" charset="0"/>
                        </a:rPr>
                        <m:t>,</m:t>
                      </m:r>
                      <m:r>
                        <a:rPr xmlns:a="http://schemas.openxmlformats.org/drawingml/2006/main" lang="de-DE" sz="1800" b="1" i="0" smtClean="0">
                          <a:solidFill>
                            <a:prstClr val="black"/>
                          </a:solidFill>
                          <a:latin typeface="Cambria Math" panose="02040503050406030204" pitchFamily="18" charset="0"/>
                        </a:rPr>
                        <m:t>𝛄</m:t>
                      </m:r>
                      <m:r>
                        <a:rPr xmlns:a="http://schemas.openxmlformats.org/drawingml/2006/main" lang="de-DE" sz="1800" b="1">
                          <a:solidFill>
                            <a:prstClr val="black"/>
                          </a:solidFill>
                          <a:latin typeface="Cambria Math" panose="02040503050406030204" pitchFamily="18" charset="0"/>
                        </a:rPr>
                        <m:t>)</m:t>
                      </m:r>
                    </m:oMath>
                  </m:oMathPara>
                </a14:m>
                <a:endParaRPr lang="de-DE" sz="1800" b="1" dirty="0">
                  <a:solidFill>
                    <a:prstClr val="black"/>
                  </a:solidFill>
                  <a:ea typeface="Open Sans" panose="020B0606030504020204" pitchFamily="34" charset="0"/>
                  <a:cs typeface="Open Sans" panose="020B0606030504020204" pitchFamily="34" charset="0"/>
                </a:endParaRPr>
              </a:p>
            </p:txBody>
          </p:sp>
        </mc:Choice>
        <mc:Fallback xmlns:a16="http://schemas.microsoft.com/office/drawing/2014/main" xmlns:p14="http://schemas.microsoft.com/office/powerpoint/2010/main">
          <p:sp>
            <p:nvSpPr>
              <p:cNvPr id="25" name="Textfeld 24">
                <a:extLst>
                  <a:ext uri="{FF2B5EF4-FFF2-40B4-BE49-F238E27FC236}">
                    <a16:creationId xmlns:a16="http://schemas.microsoft.com/office/drawing/2014/main" id="{D5442297-F2C6-2EDC-D7B1-747D628CB3D7}"/>
                  </a:ext>
                </a:extLst>
              </p:cNvPr>
              <p:cNvSpPr txBox="1">
                <a:spLocks noRot="1" noChangeAspect="1" noMove="1" noResize="1" noEditPoints="1" noAdjustHandles="1" noChangeArrowheads="1" noChangeShapeType="1" noTextEdit="1"/>
              </p:cNvSpPr>
              <p:nvPr/>
            </p:nvSpPr>
            <p:spPr>
              <a:xfrm rot="16200000">
                <a:off x="7012373" y="3577050"/>
                <a:ext cx="756000" cy="404598"/>
              </a:xfrm>
              <a:prstGeom prst="rect">
                <a:avLst/>
              </a:prstGeom>
              <a:blipFill>
                <a:blip r:embed="rId8"/>
                <a:stretch>
                  <a:fillRect t="-24194" r="-10448" b="-2419"/>
                </a:stretch>
              </a:blipFill>
            </p:spPr>
            <p:txBody>
              <a:bodyPr/>
              <a:lstStyle/>
              <a:p>
                <a:r>
                  <a:rPr lang="de-DE">
                    <a:noFill/>
                  </a:rPr>
                  <a:t> </a:t>
                </a:r>
              </a:p>
            </p:txBody>
          </p:sp>
        </mc:Fallback>
      </mc:AlternateContent>
    </p:spTree>
    <p:extLst>
      <p:ext uri="{BB962C8B-B14F-4D97-AF65-F5344CB8AC3E}">
        <p14:creationId xmlns:p14="http://schemas.microsoft.com/office/powerpoint/2010/main" val="1619616376"/>
      </p:ext>
    </p:extLst>
  </p:cSld>
  <p:clrMapOvr>
    <a:masterClrMapping/>
  </p:clrMapOvr>
</p:sld>
</file>

<file path=ppt/slides/slide5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Solución: Nucleosíntesis primordial</a:t>
            </a:r>
            <a:endParaRPr lang="de-DE" sz="3000" noProof="0" dirty="0"/>
          </a:p>
        </p:txBody>
      </p:sp>
      <p:pic>
        <p:nvPicPr>
          <p:cNvPr id="100" name="Grafik 99">
            <a:extLst>
              <a:ext uri="{FF2B5EF4-FFF2-40B4-BE49-F238E27FC236}">
                <a16:creationId xmlns:a16="http://schemas.microsoft.com/office/drawing/2014/main" id="{AC7DA064-D3AB-0B64-7443-46D8451C9B6F}"/>
              </a:ext>
            </a:extLst>
          </p:cNvPr>
          <p:cNvPicPr>
            <a:picLocks noChangeAspect="1"/>
          </p:cNvPicPr>
          <p:nvPr/>
        </p:nvPicPr>
        <p:blipFill>
          <a:blip r:embed="rId3"/>
          <a:stretch>
            <a:fillRect/>
          </a:stretch>
        </p:blipFill>
        <p:spPr>
          <a:xfrm>
            <a:off x="3310897" y="1061601"/>
            <a:ext cx="6071859" cy="4965798"/>
          </a:xfrm>
          <a:prstGeom prst="rect">
            <a:avLst/>
          </a:prstGeom>
        </p:spPr>
      </p:pic>
    </p:spTree>
    <p:extLst>
      <p:ext uri="{BB962C8B-B14F-4D97-AF65-F5344CB8AC3E}">
        <p14:creationId xmlns:p14="http://schemas.microsoft.com/office/powerpoint/2010/main" val="2946335747"/>
      </p:ext>
    </p:extLst>
  </p:cSld>
  <p:clrMapOvr>
    <a:masterClrMapping/>
  </p:clrMapOvr>
</p:sld>
</file>

<file path=ppt/slides/slide5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Nucleosíntesis primordial</a:t>
            </a:r>
            <a:endParaRPr lang="de-DE" sz="3000" noProof="0" dirty="0"/>
          </a:p>
        </p:txBody>
      </p:sp>
      <p:sp>
        <p:nvSpPr>
          <p:cNvPr id="3" name="Textfeld 2">
            <a:extLst>
              <a:ext uri="{FF2B5EF4-FFF2-40B4-BE49-F238E27FC236}">
                <a16:creationId xmlns:a16="http://schemas.microsoft.com/office/drawing/2014/main" id="{E4A3ADB7-61D1-65AE-B109-E8A679B69593}"/>
              </a:ext>
            </a:extLst>
          </p:cNvPr>
          <p:cNvSpPr txBox="1"/>
          <p:nvPr/>
        </p:nvSpPr>
        <p:spPr>
          <a:xfrm>
            <a:off x="3044456" y="2828835"/>
            <a:ext cx="6103088" cy="1200329"/>
          </a:xfrm>
          <a:prstGeom prst="rect">
            <a:avLst/>
          </a:prstGeom>
          <a:noFill/>
        </p:spPr>
        <p:txBody>
          <a:bodyPr wrap="square">
            <a:spAutoFit/>
          </a:bodyPr>
          <a:lstStyle/>
          <a:p>
            <a:pPr algn="ctr"/>
            <a:r>
              <a:rPr lang="de-DE" sz="2400" dirty="0">
                <a:hlinkClick r:id="rId3"/>
              </a:rPr>
              <a:t>https://www.youtube.com/watch?v=37at8bzfixw&amp;list=PLy6RW7KnCL_e2aiOvCsDPcn7R08HHbBJZ&amp;index=3 </a:t>
            </a:r>
          </a:p>
        </p:txBody>
      </p:sp>
    </p:spTree>
    <p:extLst>
      <p:ext uri="{BB962C8B-B14F-4D97-AF65-F5344CB8AC3E}">
        <p14:creationId xmlns:p14="http://schemas.microsoft.com/office/powerpoint/2010/main" val="3320878744"/>
      </p:ext>
    </p:extLst>
  </p:cSld>
  <p:clrMapOvr>
    <a:masterClrMapping/>
  </p:clrMapOvr>
</p:sld>
</file>

<file path=ppt/slides/slide5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08A57AC-FC7D-2E22-0FC9-1D27F74E41AA}"/>
              </a:ext>
            </a:extLst>
          </p:cNvPr>
          <p:cNvSpPr/>
          <p:nvPr/>
        </p:nvSpPr>
        <p:spPr>
          <a:xfrm>
            <a:off x="0" y="0"/>
            <a:ext cx="12192000" cy="68580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Picture 2">
            <a:extLst>
              <a:ext uri="{FF2B5EF4-FFF2-40B4-BE49-F238E27FC236}">
                <a16:creationId xmlns:a16="http://schemas.microsoft.com/office/drawing/2014/main" id="{70F223C4-9289-4520-AEC8-BE41DF0F9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867" y="501510"/>
            <a:ext cx="8568266" cy="5854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628126"/>
      </p:ext>
    </p:extLst>
  </p:cSld>
  <p:clrMapOvr>
    <a:masterClrMapping/>
  </p:clrMapOvr>
</p:sld>
</file>

<file path=ppt/slides/slide5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Papel B²FH</a:t>
            </a:r>
            <a:endParaRPr lang="de-DE" sz="3000" noProof="0" dirty="0"/>
          </a:p>
        </p:txBody>
      </p:sp>
      <p:sp>
        <p:nvSpPr>
          <p:cNvPr id="5" name="Textfeld 4">
            <a:extLst>
              <a:ext uri="{FF2B5EF4-FFF2-40B4-BE49-F238E27FC236}">
                <a16:creationId xmlns:a16="http://schemas.microsoft.com/office/drawing/2014/main" id="{E4E847A7-B81E-006E-C92B-80F3CAEB6B7B}"/>
              </a:ext>
            </a:extLst>
          </p:cNvPr>
          <p:cNvSpPr txBox="1"/>
          <p:nvPr/>
        </p:nvSpPr>
        <p:spPr>
          <a:xfrm>
            <a:off x="626164" y="1236950"/>
            <a:ext cx="7044636" cy="4539704"/>
          </a:xfrm>
          <a:prstGeom prst="rect">
            <a:avLst/>
          </a:prstGeom>
          <a:noFill/>
        </p:spPr>
        <p:txBody>
          <a:bodyPr wrap="square" rtlCol="0">
            <a:spAutoFit/>
          </a:bodyPr>
          <a:lstStyle/>
          <a:p>
            <a:pPr>
              <a:spcAft>
                <a:spcPts val="600"/>
              </a:spcAft>
            </a:pPr>
            <a:r>
              <a:rPr lang="en-US" sz="2000" i="1" dirty="0"/>
              <a:t>"Son las estrellas, las estrellas sobre nosotros, las que gobiernan nuestras condiciones"</a:t>
            </a:r>
            <a:br>
              <a:rPr lang="en-US" sz="2000" i="1" dirty="0"/>
            </a:br>
            <a:r>
              <a:rPr lang="en-US" sz="2000" dirty="0"/>
              <a:t>	- Rey Lear (Shakespeare), Acto IV, Escena 3</a:t>
            </a:r>
          </a:p>
          <a:p>
            <a:pPr marL="285750" indent="-285750">
              <a:spcAft>
                <a:spcPts val="600"/>
              </a:spcAft>
              <a:buFont typeface="Arial" panose="020B0604020202020204" pitchFamily="34" charset="0"/>
              <a:buChar char="•"/>
            </a:pPr>
            <a:r>
              <a:rPr lang="en-US" sz="2000" dirty="0" err="1"/>
              <a:t>Artículo técnico publicado en </a:t>
            </a:r>
            <a:r>
              <a:rPr lang="en-US" sz="2000" dirty="0"/>
              <a:t>1957</a:t>
            </a:r>
            <a:br>
              <a:rPr lang="en-US" sz="2000" dirty="0"/>
            </a:br>
            <a:r>
              <a:rPr lang="en-US" sz="2000" dirty="0"/>
              <a:t>"</a:t>
            </a:r>
            <a:r>
              <a:rPr lang="en-US" sz="2000" b="1" dirty="0"/>
              <a:t>Síntesis de los elementos en las estrellas</a:t>
            </a:r>
            <a:r>
              <a:rPr lang="en-US" sz="2000" dirty="0"/>
              <a:t>" por </a:t>
            </a:r>
            <a:r>
              <a:rPr lang="en-US" sz="2000" dirty="0" err="1"/>
              <a:t>Margaert </a:t>
            </a:r>
            <a:r>
              <a:rPr lang="en-US" sz="2000" dirty="0"/>
              <a:t>&amp; Geoffrey Burbidge, William Fowler &amp; Fred Hoyle</a:t>
            </a:r>
          </a:p>
          <a:p>
            <a:pPr marL="285750" indent="-285750">
              <a:spcAft>
                <a:spcPts val="600"/>
              </a:spcAft>
              <a:buFont typeface="Arial" panose="020B0604020202020204" pitchFamily="34" charset="0"/>
              <a:buChar char="•"/>
            </a:pPr>
            <a:r>
              <a:rPr lang="en-US" sz="2000" dirty="0" err="1"/>
              <a:t>Explicación </a:t>
            </a:r>
            <a:r>
              <a:rPr lang="en-US" sz="2000" dirty="0"/>
              <a:t>de la </a:t>
            </a:r>
            <a:r>
              <a:rPr lang="en-US" sz="2000" dirty="0" err="1"/>
              <a:t>formación </a:t>
            </a:r>
            <a:r>
              <a:rPr lang="en-US" sz="2000" dirty="0"/>
              <a:t>de los </a:t>
            </a:r>
            <a:r>
              <a:rPr lang="en-US" sz="2000" dirty="0" err="1"/>
              <a:t>elementos</a:t>
            </a:r>
            <a:r>
              <a:rPr lang="en-US" sz="2000" dirty="0"/>
              <a:t>:</a:t>
            </a:r>
          </a:p>
          <a:p>
            <a:pPr marL="697230" lvl="1" indent="-285750">
              <a:spcAft>
                <a:spcPts val="600"/>
              </a:spcAft>
              <a:buFont typeface="Arial" panose="020B0604020202020204" pitchFamily="34" charset="0"/>
              <a:buChar char="•"/>
            </a:pPr>
            <a:r>
              <a:rPr lang="en-US" sz="1800" dirty="0" err="1"/>
              <a:t>Fusión nuclear </a:t>
            </a:r>
            <a:r>
              <a:rPr lang="en-US" sz="1800" dirty="0"/>
              <a:t>(</a:t>
            </a:r>
            <a:r>
              <a:rPr lang="en-US" sz="1800" dirty="0" err="1"/>
              <a:t>también </a:t>
            </a:r>
            <a:r>
              <a:rPr lang="en-US" sz="1800" dirty="0"/>
              <a:t>proceso 3-alfa), </a:t>
            </a:r>
            <a:r>
              <a:rPr lang="en-US" sz="1800" dirty="0" err="1"/>
              <a:t>así como primeras teorías sobre la nucleosíntesis de elementos superiores.</a:t>
            </a:r>
            <a:endParaRPr lang="en-US" sz="1800" dirty="0"/>
          </a:p>
          <a:p>
            <a:pPr marL="697230" lvl="1" indent="-285750">
              <a:spcAft>
                <a:spcPts val="600"/>
              </a:spcAft>
              <a:buFont typeface="Arial" panose="020B0604020202020204" pitchFamily="34" charset="0"/>
              <a:buChar char="•"/>
            </a:pPr>
            <a:r>
              <a:rPr lang="en-US" sz="1800" dirty="0" err="1"/>
              <a:t>Explicación </a:t>
            </a:r>
            <a:r>
              <a:rPr lang="en-US" sz="1800" dirty="0"/>
              <a:t>de la </a:t>
            </a:r>
            <a:r>
              <a:rPr lang="en-US" sz="1800" dirty="0" err="1"/>
              <a:t>abundancia relativa de los elementos químicos</a:t>
            </a:r>
            <a:endParaRPr lang="en-US" sz="1800" dirty="0"/>
          </a:p>
          <a:p>
            <a:pPr>
              <a:spcAft>
                <a:spcPts val="600"/>
              </a:spcAft>
            </a:pPr>
            <a:r>
              <a:rPr lang="en-US" sz="2000" dirty="0"/>
              <a:t>Fred Hoyle</a:t>
            </a:r>
          </a:p>
          <a:p>
            <a:pPr marL="754380" lvl="1" indent="-342900">
              <a:spcAft>
                <a:spcPts val="600"/>
              </a:spcAft>
              <a:buFont typeface="Arial" panose="020B0604020202020204" pitchFamily="34" charset="0"/>
              <a:buChar char="•"/>
            </a:pPr>
            <a:r>
              <a:rPr lang="en-US" sz="1800" dirty="0" err="1"/>
              <a:t>Crítico </a:t>
            </a:r>
            <a:r>
              <a:rPr lang="en-US" sz="1800" dirty="0"/>
              <a:t>de </a:t>
            </a:r>
            <a:r>
              <a:rPr lang="en-US" sz="1800" dirty="0" err="1"/>
              <a:t>la teoría del Big Bang e inventor de su </a:t>
            </a:r>
            <a:r>
              <a:rPr lang="en-US" sz="1800" dirty="0"/>
              <a:t>nombre </a:t>
            </a:r>
          </a:p>
          <a:p>
            <a:pPr marL="754380" lvl="1" indent="-342900">
              <a:spcAft>
                <a:spcPts val="600"/>
              </a:spcAft>
              <a:buFont typeface="Arial" panose="020B0604020202020204" pitchFamily="34" charset="0"/>
              <a:buChar char="•"/>
            </a:pPr>
            <a:r>
              <a:rPr lang="en-US" sz="1800" dirty="0"/>
              <a:t>Teoría </a:t>
            </a:r>
            <a:r>
              <a:rPr lang="en-US" sz="1800" dirty="0" err="1"/>
              <a:t>del estado estacionario</a:t>
            </a:r>
          </a:p>
        </p:txBody>
      </p:sp>
      <p:pic>
        <p:nvPicPr>
          <p:cNvPr id="1026" name="Picture 2" descr="Fred Hoyle | Hachette UK">
            <a:extLst>
              <a:ext uri="{FF2B5EF4-FFF2-40B4-BE49-F238E27FC236}">
                <a16:creationId xmlns:a16="http://schemas.microsoft.com/office/drawing/2014/main" id="{2B09A0DC-1399-B39D-A39D-397BFEF8C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4741" y="1246224"/>
            <a:ext cx="3942464" cy="3942464"/>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AFD2199-FECD-6813-CA1B-8ACA740DC822}"/>
              </a:ext>
            </a:extLst>
          </p:cNvPr>
          <p:cNvSpPr txBox="1"/>
          <p:nvPr/>
        </p:nvSpPr>
        <p:spPr>
          <a:xfrm>
            <a:off x="7804741" y="5249330"/>
            <a:ext cx="3942464" cy="341632"/>
          </a:xfrm>
          <a:prstGeom prst="rect">
            <a:avLst/>
          </a:prstGeom>
          <a:noFill/>
        </p:spPr>
        <p:txBody>
          <a:bodyPr wrap="square" rtlCol="0">
            <a:spAutoFit/>
          </a:bodyPr>
          <a:lstStyle/>
          <a:p>
            <a:pPr algn="ctr"/>
            <a:r>
              <a:rPr lang="de-DE" i="1" dirty="0"/>
              <a:t>Fred </a:t>
            </a:r>
            <a:r>
              <a:rPr lang="de-DE" i="1" dirty="0" err="1"/>
              <a:t>Hoyle</a:t>
            </a:r>
            <a:endParaRPr lang="de-DE" i="1" dirty="0"/>
          </a:p>
        </p:txBody>
      </p:sp>
    </p:spTree>
    <p:extLst>
      <p:ext uri="{BB962C8B-B14F-4D97-AF65-F5344CB8AC3E}">
        <p14:creationId xmlns:p14="http://schemas.microsoft.com/office/powerpoint/2010/main" val="2356732979"/>
      </p:ext>
    </p:extLst>
  </p:cSld>
  <p:clrMapOvr>
    <a:masterClrMapping/>
  </p:clrMapOvr>
</p:sld>
</file>

<file path=ppt/slides/slide5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ew Hubble image of NGC 2174">
            <a:extLst>
              <a:ext uri="{FF2B5EF4-FFF2-40B4-BE49-F238E27FC236}">
                <a16:creationId xmlns:a16="http://schemas.microsoft.com/office/drawing/2014/main" id="{4EDB404A-4C6B-8A74-38F4-1119E3B41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8042" y="0"/>
            <a:ext cx="6833958" cy="6833958"/>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0FC072DE-61FC-B4C6-B25F-B8689BC44038}"/>
              </a:ext>
            </a:extLst>
          </p:cNvPr>
          <p:cNvSpPr txBox="1">
            <a:spLocks/>
          </p:cNvSpPr>
          <p:nvPr/>
        </p:nvSpPr>
        <p:spPr>
          <a:xfrm>
            <a:off x="-1" y="1806366"/>
            <a:ext cx="5358043"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Parte IV</a:t>
            </a:r>
          </a:p>
          <a:p>
            <a:pPr algn="ctr">
              <a:spcAft>
                <a:spcPts val="600"/>
              </a:spcAft>
            </a:pPr>
            <a:r>
              <a:rPr lang="en-US" sz="3600" cap="small" dirty="0" err="1">
                <a:solidFill>
                  <a:schemeClr val="bg1"/>
                </a:solidFill>
              </a:rPr>
              <a:t>Huellas dactilares</a:t>
            </a:r>
            <a:br>
              <a:rPr lang="en-US" sz="3600" cap="small" dirty="0">
                <a:solidFill>
                  <a:schemeClr val="bg1"/>
                </a:solidFill>
              </a:rPr>
            </a:br>
            <a:r>
              <a:rPr lang="en-US" sz="3600" cap="small" dirty="0">
                <a:solidFill>
                  <a:schemeClr val="bg1"/>
                </a:solidFill>
              </a:rPr>
              <a:t>de las estrellas</a:t>
            </a:r>
            <a:endParaRPr lang="en-US" sz="3600" b="1" cap="small" dirty="0">
              <a:solidFill>
                <a:schemeClr val="bg1"/>
              </a:solidFill>
            </a:endParaRPr>
          </a:p>
        </p:txBody>
      </p:sp>
    </p:spTree>
    <p:extLst>
      <p:ext uri="{BB962C8B-B14F-4D97-AF65-F5344CB8AC3E}">
        <p14:creationId xmlns:p14="http://schemas.microsoft.com/office/powerpoint/2010/main" val="838516729"/>
      </p:ext>
    </p:extLst>
  </p:cSld>
  <p:clrMapOvr>
    <a:masterClrMapping/>
  </p:clrMapOvr>
</p:sld>
</file>

<file path=ppt/slides/slide5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ubble snaps image of space oddity">
            <a:extLst>
              <a:ext uri="{FF2B5EF4-FFF2-40B4-BE49-F238E27FC236}">
                <a16:creationId xmlns:a16="http://schemas.microsoft.com/office/drawing/2014/main" id="{862E8E2C-618F-3A88-7907-D5F115FFC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0695" y="-320322"/>
            <a:ext cx="5430611" cy="7609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316188"/>
      </p:ext>
    </p:extLst>
  </p:cSld>
  <p:clrMapOvr>
    <a:masterClrMapping/>
  </p:clrMapOvr>
</p:sld>
</file>

<file path=ppt/slides/slide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¿Qué es la astrofísica nuclear?</a:t>
            </a:r>
            <a:endParaRPr lang="de-DE" sz="3000" noProof="0" dirty="0"/>
          </a:p>
        </p:txBody>
      </p:sp>
      <p:sp>
        <p:nvSpPr>
          <p:cNvPr id="10" name="Rechteck 8">
            <a:extLst>
              <a:ext uri="{FF2B5EF4-FFF2-40B4-BE49-F238E27FC236}">
                <a16:creationId xmlns:a16="http://schemas.microsoft.com/office/drawing/2014/main" id="{545B338F-7113-4CF9-9FBB-D43B6FF41E1F}"/>
              </a:ext>
            </a:extLst>
          </p:cNvPr>
          <p:cNvSpPr/>
          <p:nvPr/>
        </p:nvSpPr>
        <p:spPr>
          <a:xfrm>
            <a:off x="1238249" y="1945909"/>
            <a:ext cx="4152142" cy="1313845"/>
          </a:xfrm>
          <a:prstGeom prst="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err="1">
                <a:solidFill>
                  <a:schemeClr val="tx1"/>
                </a:solidFill>
              </a:rPr>
              <a:t>La astrofísica nuclear </a:t>
            </a:r>
            <a:r>
              <a:rPr lang="en-US" sz="2000" b="1" i="1" dirty="0">
                <a:solidFill>
                  <a:schemeClr val="tx1"/>
                </a:solidFill>
              </a:rPr>
              <a:t>investiga el origen de los elementos químicos.</a:t>
            </a:r>
          </a:p>
        </p:txBody>
      </p:sp>
      <p:sp>
        <p:nvSpPr>
          <p:cNvPr id="13" name="Rechteck 8">
            <a:extLst>
              <a:ext uri="{FF2B5EF4-FFF2-40B4-BE49-F238E27FC236}">
                <a16:creationId xmlns:a16="http://schemas.microsoft.com/office/drawing/2014/main" id="{24134EFF-DB21-494E-B12F-9A5E95DA8632}"/>
              </a:ext>
            </a:extLst>
          </p:cNvPr>
          <p:cNvSpPr/>
          <p:nvPr/>
        </p:nvSpPr>
        <p:spPr>
          <a:xfrm>
            <a:off x="1238249" y="3569579"/>
            <a:ext cx="4152142" cy="1313845"/>
          </a:xfrm>
          <a:prstGeom prst="rect">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err="1">
                <a:solidFill>
                  <a:schemeClr val="tx1"/>
                </a:solidFill>
              </a:rPr>
              <a:t>La astrofísica nuclear se adentra </a:t>
            </a:r>
            <a:r>
              <a:rPr lang="en-US" sz="2000" b="1" i="1" dirty="0">
                <a:solidFill>
                  <a:schemeClr val="tx1"/>
                </a:solidFill>
              </a:rPr>
              <a:t>en el universo para responder a esta pregunta.</a:t>
            </a:r>
          </a:p>
        </p:txBody>
      </p:sp>
      <p:pic>
        <p:nvPicPr>
          <p:cNvPr id="4" name="Grafik 3">
            <a:extLst>
              <a:ext uri="{FF2B5EF4-FFF2-40B4-BE49-F238E27FC236}">
                <a16:creationId xmlns:a16="http://schemas.microsoft.com/office/drawing/2014/main" id="{0EA6410A-7BEF-4473-BE15-C5A719D8D9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5697" y="924910"/>
            <a:ext cx="5896303" cy="4878902"/>
          </a:xfrm>
          <a:prstGeom prst="rect">
            <a:avLst/>
          </a:prstGeom>
        </p:spPr>
      </p:pic>
      <p:sp>
        <p:nvSpPr>
          <p:cNvPr id="5" name="Textfeld 4">
            <a:extLst>
              <a:ext uri="{FF2B5EF4-FFF2-40B4-BE49-F238E27FC236}">
                <a16:creationId xmlns:a16="http://schemas.microsoft.com/office/drawing/2014/main" id="{328DE390-7707-4BE0-AD34-F745E0793DC5}"/>
              </a:ext>
            </a:extLst>
          </p:cNvPr>
          <p:cNvSpPr txBox="1"/>
          <p:nvPr/>
        </p:nvSpPr>
        <p:spPr>
          <a:xfrm>
            <a:off x="6295698" y="5797505"/>
            <a:ext cx="5896302" cy="341632"/>
          </a:xfrm>
          <a:prstGeom prst="rect">
            <a:avLst/>
          </a:prstGeom>
          <a:noFill/>
        </p:spPr>
        <p:txBody>
          <a:bodyPr wrap="square" rtlCol="0">
            <a:spAutoFit/>
          </a:bodyPr>
          <a:lstStyle/>
          <a:p>
            <a:pPr algn="ctr"/>
            <a:r>
              <a:rPr lang="de-DE" i="1" dirty="0"/>
              <a:t>[02] </a:t>
            </a:r>
            <a:r>
              <a:rPr lang="de-DE" i="1" dirty="0" err="1"/>
              <a:t>Nebulosa de Orión</a:t>
            </a:r>
            <a:r>
              <a:rPr lang="de-DE" i="1" dirty="0"/>
              <a:t>, ESA/Hubble</a:t>
            </a:r>
          </a:p>
        </p:txBody>
      </p:sp>
    </p:spTree>
    <p:extLst>
      <p:ext uri="{BB962C8B-B14F-4D97-AF65-F5344CB8AC3E}">
        <p14:creationId xmlns:p14="http://schemas.microsoft.com/office/powerpoint/2010/main" val="2759960880"/>
      </p:ext>
    </p:extLst>
  </p:cSld>
  <p:clrMapOvr>
    <a:masterClrMapping/>
  </p:clrMapOvr>
</p:sld>
</file>

<file path=ppt/slides/slide6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14B24819-0789-4487-8EEC-015079505E3D}"/>
              </a:ext>
            </a:extLst>
          </p:cNvPr>
          <p:cNvSpPr txBox="1"/>
          <p:nvPr/>
        </p:nvSpPr>
        <p:spPr>
          <a:xfrm>
            <a:off x="6548365" y="1643933"/>
            <a:ext cx="4961463" cy="3785652"/>
          </a:xfrm>
          <a:prstGeom prst="rect">
            <a:avLst/>
          </a:prstGeom>
          <a:noFill/>
        </p:spPr>
        <p:txBody>
          <a:bodyPr wrap="square" rtlCol="0">
            <a:spAutoFit/>
          </a:bodyPr>
          <a:lstStyle/>
          <a:p>
            <a:pPr algn="ctr"/>
            <a:r>
              <a:rPr lang="en-US" sz="2000" i="1" dirty="0"/>
              <a:t>[21] </a:t>
            </a:r>
            <a:r>
              <a:rPr lang="de-DE" sz="2000" i="1" dirty="0" err="1"/>
              <a:t>El Voorwerp de Hanny </a:t>
            </a:r>
            <a:r>
              <a:rPr lang="de-DE" sz="2000" i="1" dirty="0"/>
              <a:t>es la única parte visible de una nube de gas que se extiende alrededor de la galaxia IC 2497 a una distancia de 300.000 años luz. El objeto es visible porque un rayo procedente del núcleo de la galaxia lo ilumina. Este rayo procede de un cuásar que probablemente se ha apagado en los últimos 200.000 años. </a:t>
            </a:r>
            <a:r>
              <a:rPr lang="de-DE" sz="2000" i="1" dirty="0" err="1"/>
              <a:t>Henny's Voorwerp </a:t>
            </a:r>
            <a:r>
              <a:rPr lang="de-DE" sz="2000" i="1" dirty="0"/>
              <a:t>es tan grande como la Vía Láctea, y su brillante color verde procede del oxígeno incandescente.</a:t>
            </a:r>
            <a:br>
              <a:rPr lang="de-DE" sz="2000" i="1" dirty="0"/>
            </a:br>
            <a:r>
              <a:rPr lang="de-DE" sz="2000" i="1" dirty="0">
                <a:hlinkClick r:id="rId3"/>
              </a:rPr>
              <a:t>Hubble/ESA, 2011</a:t>
            </a:r>
            <a:endParaRPr lang="de-DE" sz="2000" i="1" dirty="0"/>
          </a:p>
        </p:txBody>
      </p:sp>
      <p:pic>
        <p:nvPicPr>
          <p:cNvPr id="2" name="Picture 2" descr="Hubble snaps image of space oddity">
            <a:extLst>
              <a:ext uri="{FF2B5EF4-FFF2-40B4-BE49-F238E27FC236}">
                <a16:creationId xmlns:a16="http://schemas.microsoft.com/office/drawing/2014/main" id="{578781BF-2E08-783E-04B5-371673D1F48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195313" y="1030075"/>
            <a:ext cx="4045552" cy="4974771"/>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1F74DE7D-5DA7-C9C6-C7EF-1B4DAE9B3831}"/>
              </a:ext>
            </a:extLst>
          </p:cNvPr>
          <p:cNvSpPr txBox="1">
            <a:spLocks/>
          </p:cNvSpPr>
          <p:nvPr/>
        </p:nvSpPr>
        <p:spPr>
          <a:xfrm>
            <a:off x="1238249" y="346075"/>
            <a:ext cx="10217156" cy="684000"/>
          </a:xfrm>
          <a:prstGeom prst="rect">
            <a:avLst/>
          </a:prstGeom>
          <a:ln>
            <a:noFill/>
          </a:ln>
        </p:spPr>
        <p:txBody>
          <a:bodyPr vert="horz" lIns="0" tIns="0" rIns="0" bIns="0" rtlCol="0" anchor="ctr" anchorCtr="0">
            <a:noAutofit/>
          </a:bodyPr>
          <a:lstStyle>
            <a:lvl1pPr algn="l" defTabSz="914224" rtl="0" eaLnBrk="1" latinLnBrk="0" hangingPunct="1">
              <a:spcBef>
                <a:spcPct val="0"/>
              </a:spcBef>
              <a:buNone/>
              <a:defRPr sz="2800" b="1" kern="1200" cap="small" baseline="0">
                <a:solidFill>
                  <a:schemeClr val="bg1"/>
                </a:solidFill>
                <a:latin typeface="Open Sans" panose="020B0606030504020204" pitchFamily="34" charset="0"/>
                <a:ea typeface="+mj-ea"/>
                <a:cs typeface="+mj-cs"/>
              </a:defRPr>
            </a:lvl1pPr>
          </a:lstStyle>
          <a:p>
            <a:r>
              <a:rPr lang="de-DE" sz="3600" dirty="0" err="1"/>
              <a:t>Hanny's Voorwerp</a:t>
            </a:r>
            <a:endParaRPr lang="de-DE" sz="3000" dirty="0"/>
          </a:p>
        </p:txBody>
      </p:sp>
    </p:spTree>
    <p:extLst>
      <p:ext uri="{BB962C8B-B14F-4D97-AF65-F5344CB8AC3E}">
        <p14:creationId xmlns:p14="http://schemas.microsoft.com/office/powerpoint/2010/main" val="2922975082"/>
      </p:ext>
    </p:extLst>
  </p:cSld>
  <p:clrMapOvr>
    <a:masterClrMapping/>
  </p:clrMapOvr>
</p:sld>
</file>

<file path=ppt/slides/slide6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1F74DE7D-5DA7-C9C6-C7EF-1B4DAE9B3831}"/>
              </a:ext>
            </a:extLst>
          </p:cNvPr>
          <p:cNvSpPr txBox="1">
            <a:spLocks/>
          </p:cNvSpPr>
          <p:nvPr/>
        </p:nvSpPr>
        <p:spPr>
          <a:xfrm>
            <a:off x="1238249" y="346075"/>
            <a:ext cx="10217156" cy="684000"/>
          </a:xfrm>
          <a:prstGeom prst="rect">
            <a:avLst/>
          </a:prstGeom>
          <a:ln>
            <a:noFill/>
          </a:ln>
        </p:spPr>
        <p:txBody>
          <a:bodyPr vert="horz" lIns="0" tIns="0" rIns="0" bIns="0" rtlCol="0" anchor="ctr" anchorCtr="0">
            <a:noAutofit/>
          </a:bodyPr>
          <a:lstStyle>
            <a:lvl1pPr algn="l" defTabSz="914224" rtl="0" eaLnBrk="1" latinLnBrk="0" hangingPunct="1">
              <a:spcBef>
                <a:spcPct val="0"/>
              </a:spcBef>
              <a:buNone/>
              <a:defRPr sz="2800" b="1" kern="1200" cap="small" baseline="0">
                <a:solidFill>
                  <a:schemeClr val="bg1"/>
                </a:solidFill>
                <a:latin typeface="Open Sans" panose="020B0606030504020204" pitchFamily="34" charset="0"/>
                <a:ea typeface="+mj-ea"/>
                <a:cs typeface="+mj-cs"/>
              </a:defRPr>
            </a:lvl1pPr>
          </a:lstStyle>
          <a:p>
            <a:r>
              <a:rPr lang="de-DE" sz="3600" dirty="0" err="1"/>
              <a:t>Hanny's Voorwerp</a:t>
            </a:r>
            <a:endParaRPr lang="de-DE" sz="3000" dirty="0"/>
          </a:p>
        </p:txBody>
      </p:sp>
      <p:pic>
        <p:nvPicPr>
          <p:cNvPr id="5122" name="Picture 2" descr="undefined">
            <a:extLst>
              <a:ext uri="{FF2B5EF4-FFF2-40B4-BE49-F238E27FC236}">
                <a16:creationId xmlns:a16="http://schemas.microsoft.com/office/drawing/2014/main" id="{AEE63F46-5939-CFA3-CCF6-DC3B775BF86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84175" y="970280"/>
            <a:ext cx="11423650" cy="510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922453"/>
      </p:ext>
    </p:extLst>
  </p:cSld>
  <p:clrMapOvr>
    <a:masterClrMapping/>
  </p:clrMapOvr>
</p:sld>
</file>

<file path=ppt/slides/slide62.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ew Hubble image of NGC 2174">
            <a:extLst>
              <a:ext uri="{FF2B5EF4-FFF2-40B4-BE49-F238E27FC236}">
                <a16:creationId xmlns:a16="http://schemas.microsoft.com/office/drawing/2014/main" id="{B0D6A18F-DDCC-A22B-058B-8FF16017E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83" y="980773"/>
            <a:ext cx="4896453" cy="4896453"/>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descr="Kopf mit Zahnrädern Silhouette">
            <a:extLst>
              <a:ext uri="{FF2B5EF4-FFF2-40B4-BE49-F238E27FC236}">
                <a16:creationId xmlns:a16="http://schemas.microsoft.com/office/drawing/2014/main" id="{C7ADFE61-0DAF-65AC-8A3E-8183BFD157A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3614" y="3549973"/>
            <a:ext cx="2327253" cy="2327253"/>
          </a:xfrm>
          <a:prstGeom prst="rect">
            <a:avLst/>
          </a:prstGeom>
        </p:spPr>
      </p:pic>
      <p:grpSp>
        <p:nvGrpSpPr>
          <p:cNvPr id="5" name="Gruppieren 4">
            <a:extLst>
              <a:ext uri="{FF2B5EF4-FFF2-40B4-BE49-F238E27FC236}">
                <a16:creationId xmlns:a16="http://schemas.microsoft.com/office/drawing/2014/main" id="{DF015AF2-654F-5CD3-8341-B09409065056}"/>
              </a:ext>
            </a:extLst>
          </p:cNvPr>
          <p:cNvGrpSpPr/>
          <p:nvPr/>
        </p:nvGrpSpPr>
        <p:grpSpPr>
          <a:xfrm>
            <a:off x="6613332" y="1403813"/>
            <a:ext cx="4896453" cy="2025187"/>
            <a:chOff x="1398424" y="1360021"/>
            <a:chExt cx="3822162" cy="2523490"/>
          </a:xfrm>
        </p:grpSpPr>
        <p:sp>
          <p:nvSpPr>
            <p:cNvPr id="6" name="Rechteck: obere Ecken abgerundet 5">
              <a:extLst>
                <a:ext uri="{FF2B5EF4-FFF2-40B4-BE49-F238E27FC236}">
                  <a16:creationId xmlns:a16="http://schemas.microsoft.com/office/drawing/2014/main" id="{4D2376FA-8DE1-8759-B134-DA6619FA7411}"/>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Pregunta</a:t>
              </a:r>
              <a:endParaRPr lang="en-US" sz="2400" b="1" dirty="0">
                <a:latin typeface="+mj-lt"/>
              </a:endParaRPr>
            </a:p>
          </p:txBody>
        </p:sp>
        <p:sp>
          <p:nvSpPr>
            <p:cNvPr id="7" name="Rechteck: obere Ecken abgerundet 6">
              <a:extLst>
                <a:ext uri="{FF2B5EF4-FFF2-40B4-BE49-F238E27FC236}">
                  <a16:creationId xmlns:a16="http://schemas.microsoft.com/office/drawing/2014/main" id="{2C6AC66C-720E-3794-9599-4C17E7BF9BD6}"/>
                </a:ext>
              </a:extLst>
            </p:cNvPr>
            <p:cNvSpPr/>
            <p:nvPr/>
          </p:nvSpPr>
          <p:spPr>
            <a:xfrm>
              <a:off x="1398424" y="1873102"/>
              <a:ext cx="3822162" cy="201040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dirty="0">
                  <a:solidFill>
                    <a:schemeClr val="tx1"/>
                  </a:solidFill>
                </a:rPr>
                <a:t>¿Cómo podemos aprender sobre el cosmos?</a:t>
              </a:r>
              <a:endParaRPr lang="en-GB" sz="2800" b="1" dirty="0">
                <a:solidFill>
                  <a:schemeClr val="tx1"/>
                </a:solidFill>
              </a:endParaRPr>
            </a:p>
          </p:txBody>
        </p:sp>
      </p:grpSp>
    </p:spTree>
    <p:extLst>
      <p:ext uri="{BB962C8B-B14F-4D97-AF65-F5344CB8AC3E}">
        <p14:creationId xmlns:p14="http://schemas.microsoft.com/office/powerpoint/2010/main" val="453226176"/>
      </p:ext>
    </p:extLst>
  </p:cSld>
  <p:clrMapOvr>
    <a:masterClrMapping/>
  </p:clrMapOvr>
</p:sld>
</file>

<file path=ppt/slides/slide6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ew Hubble image of NGC 2174">
            <a:extLst>
              <a:ext uri="{FF2B5EF4-FFF2-40B4-BE49-F238E27FC236}">
                <a16:creationId xmlns:a16="http://schemas.microsoft.com/office/drawing/2014/main" id="{B0D6A18F-DDCC-A22B-058B-8FF16017E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83" y="980773"/>
            <a:ext cx="4896453" cy="489645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ieren 4">
            <a:extLst>
              <a:ext uri="{FF2B5EF4-FFF2-40B4-BE49-F238E27FC236}">
                <a16:creationId xmlns:a16="http://schemas.microsoft.com/office/drawing/2014/main" id="{DF015AF2-654F-5CD3-8341-B09409065056}"/>
              </a:ext>
            </a:extLst>
          </p:cNvPr>
          <p:cNvGrpSpPr/>
          <p:nvPr/>
        </p:nvGrpSpPr>
        <p:grpSpPr>
          <a:xfrm>
            <a:off x="6613332" y="1403813"/>
            <a:ext cx="4896453" cy="2025187"/>
            <a:chOff x="1398424" y="1360021"/>
            <a:chExt cx="3822162" cy="2523490"/>
          </a:xfrm>
        </p:grpSpPr>
        <p:sp>
          <p:nvSpPr>
            <p:cNvPr id="6" name="Rechteck: obere Ecken abgerundet 5">
              <a:extLst>
                <a:ext uri="{FF2B5EF4-FFF2-40B4-BE49-F238E27FC236}">
                  <a16:creationId xmlns:a16="http://schemas.microsoft.com/office/drawing/2014/main" id="{4D2376FA-8DE1-8759-B134-DA6619FA7411}"/>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Pregunta</a:t>
              </a:r>
              <a:endParaRPr lang="en-US" sz="2400" b="1" dirty="0">
                <a:latin typeface="+mj-lt"/>
              </a:endParaRPr>
            </a:p>
          </p:txBody>
        </p:sp>
        <p:sp>
          <p:nvSpPr>
            <p:cNvPr id="7" name="Rechteck: obere Ecken abgerundet 6">
              <a:extLst>
                <a:ext uri="{FF2B5EF4-FFF2-40B4-BE49-F238E27FC236}">
                  <a16:creationId xmlns:a16="http://schemas.microsoft.com/office/drawing/2014/main" id="{2C6AC66C-720E-3794-9599-4C17E7BF9BD6}"/>
                </a:ext>
              </a:extLst>
            </p:cNvPr>
            <p:cNvSpPr/>
            <p:nvPr/>
          </p:nvSpPr>
          <p:spPr>
            <a:xfrm>
              <a:off x="1398424" y="1873102"/>
              <a:ext cx="3822162" cy="201040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dirty="0">
                  <a:solidFill>
                    <a:schemeClr val="tx1"/>
                  </a:solidFill>
                </a:rPr>
                <a:t>¿Cómo podemos aprender sobre el cosmos?</a:t>
              </a:r>
              <a:endParaRPr lang="en-GB" sz="2800" b="1" dirty="0">
                <a:solidFill>
                  <a:schemeClr val="tx1"/>
                </a:solidFill>
              </a:endParaRPr>
            </a:p>
          </p:txBody>
        </p:sp>
      </p:grpSp>
      <p:grpSp>
        <p:nvGrpSpPr>
          <p:cNvPr id="2" name="Gruppieren 1">
            <a:extLst>
              <a:ext uri="{FF2B5EF4-FFF2-40B4-BE49-F238E27FC236}">
                <a16:creationId xmlns:a16="http://schemas.microsoft.com/office/drawing/2014/main" id="{EFDA04A7-C0D3-CBB6-C889-E6FC376C5340}"/>
              </a:ext>
            </a:extLst>
          </p:cNvPr>
          <p:cNvGrpSpPr/>
          <p:nvPr/>
        </p:nvGrpSpPr>
        <p:grpSpPr>
          <a:xfrm>
            <a:off x="6613331" y="3829709"/>
            <a:ext cx="4896453" cy="2025187"/>
            <a:chOff x="1398424" y="1360021"/>
            <a:chExt cx="3822162" cy="2523490"/>
          </a:xfrm>
        </p:grpSpPr>
        <p:sp>
          <p:nvSpPr>
            <p:cNvPr id="4" name="Rechteck: obere Ecken abgerundet 3">
              <a:extLst>
                <a:ext uri="{FF2B5EF4-FFF2-40B4-BE49-F238E27FC236}">
                  <a16:creationId xmlns:a16="http://schemas.microsoft.com/office/drawing/2014/main" id="{0A4F4C67-BC9C-AEC5-5463-50798743F901}"/>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Respuesta</a:t>
              </a:r>
              <a:endParaRPr lang="en-US" sz="2400" b="1" dirty="0">
                <a:latin typeface="+mj-lt"/>
              </a:endParaRPr>
            </a:p>
          </p:txBody>
        </p:sp>
        <p:sp>
          <p:nvSpPr>
            <p:cNvPr id="8" name="Rechteck: obere Ecken abgerundet 7">
              <a:extLst>
                <a:ext uri="{FF2B5EF4-FFF2-40B4-BE49-F238E27FC236}">
                  <a16:creationId xmlns:a16="http://schemas.microsoft.com/office/drawing/2014/main" id="{A82D649A-9A07-8D9E-1477-37D4B1F34803}"/>
                </a:ext>
              </a:extLst>
            </p:cNvPr>
            <p:cNvSpPr/>
            <p:nvPr/>
          </p:nvSpPr>
          <p:spPr>
            <a:xfrm>
              <a:off x="1398424" y="1873102"/>
              <a:ext cx="3822162" cy="201040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b="1" dirty="0">
                  <a:solidFill>
                    <a:schemeClr val="tx1"/>
                  </a:solidFill>
                </a:rPr>
                <a:t>¡Luz!</a:t>
              </a:r>
              <a:endParaRPr lang="en-GB" sz="2800" b="1" dirty="0">
                <a:solidFill>
                  <a:schemeClr val="tx1"/>
                </a:solidFill>
              </a:endParaRPr>
            </a:p>
          </p:txBody>
        </p:sp>
      </p:grpSp>
    </p:spTree>
    <p:extLst>
      <p:ext uri="{BB962C8B-B14F-4D97-AF65-F5344CB8AC3E}">
        <p14:creationId xmlns:p14="http://schemas.microsoft.com/office/powerpoint/2010/main" val="4015344192"/>
      </p:ext>
    </p:extLst>
  </p:cSld>
  <p:clrMapOvr>
    <a:masterClrMapping/>
  </p:clrMapOvr>
</p:sld>
</file>

<file path=ppt/slides/slide6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de-DE" sz="3600" cap="small" noProof="0" dirty="0"/>
              <a:t>¿Qué </a:t>
            </a:r>
            <a:r>
              <a:rPr lang="de-DE" sz="3600" cap="small" noProof="0" dirty="0" err="1"/>
              <a:t>es </a:t>
            </a:r>
            <a:r>
              <a:rPr lang="de-DE" sz="3600" b="1" cap="small" noProof="0" dirty="0"/>
              <a:t>la luz?</a:t>
            </a:r>
            <a:endParaRPr lang="de-DE" sz="3600" cap="small" noProof="0" dirty="0"/>
          </a:p>
        </p:txBody>
      </p:sp>
    </p:spTree>
    <p:extLst>
      <p:ext uri="{BB962C8B-B14F-4D97-AF65-F5344CB8AC3E}">
        <p14:creationId xmlns:p14="http://schemas.microsoft.com/office/powerpoint/2010/main" val="3974161784"/>
      </p:ext>
    </p:extLst>
  </p:cSld>
  <p:clrMapOvr>
    <a:masterClrMapping/>
  </p:clrMapOvr>
</p:sld>
</file>

<file path=ppt/slides/slide65.xml><?xml version="1.0" encoding="utf-8"?>
<p:sld xmlns:mc="http://schemas.openxmlformats.org/markup-compatibility/2006"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335296" cy="3929537"/>
              </a:xfrm>
              <a:prstGeom prst="rect">
                <a:avLst/>
              </a:prstGeom>
              <a:noFill/>
            </p:spPr>
            <p:txBody>
              <a:bodyPr wrap="square" rtlCol="0">
                <a:spAutoFit/>
              </a:bodyPr>
              <a:lstStyle/>
              <a:p xmlns:mc="http://schemas.openxmlformats.org/markup-compatibility/2006" xmlns:a14="http://schemas.microsoft.com/office/drawing/2010/main">
                <a:r>
                  <a:rPr lang="en-US" sz="2400" b="1" dirty="0">
                    <a:solidFill>
                      <a:srgbClr val="000000"/>
                    </a:solidFill>
                  </a:rPr>
                  <a:t>... </a:t>
                </a:r>
                <a:r>
                  <a:rPr lang="en-US" sz="2400" b="1" dirty="0" err="1">
                    <a:solidFill>
                      <a:srgbClr val="000000"/>
                    </a:solidFill>
                  </a:rPr>
                  <a:t>una onda electromagnética</a:t>
                </a:r>
                <a:br>
                  <a:rPr lang="en-US" sz="2400" b="1" dirty="0">
                    <a:solidFill>
                      <a:srgbClr val="000000"/>
                    </a:solidFill>
                  </a:rPr>
                </a:br>
                <a:endParaRPr lang="en-US" sz="2400" b="1" dirty="0">
                  <a:solidFill>
                    <a:srgbClr val="000000"/>
                  </a:solidFill>
                </a:endParaRPr>
              </a:p>
              <a:p xmlns:mc="http://schemas.openxmlformats.org/markup-compatibility/2006" xmlns:a14="http://schemas.microsoft.com/office/drawing/2010/main">
                <a:pPr marL="697230" lvl="1" indent="-285750">
                  <a:buFont typeface="Arial" panose="020B0604020202020204" pitchFamily="34" charset="0"/>
                  <a:buChar char="•"/>
                </a:pPr>
                <a:r>
                  <a:rPr lang="de-DE" sz="2000" dirty="0">
                    <a:solidFill>
                      <a:srgbClr val="000000"/>
                    </a:solidFill>
                  </a:rPr>
                  <a:t>= un </a:t>
                </a:r>
                <a:r>
                  <a:rPr lang="de-DE" sz="2000" b="1" dirty="0">
                    <a:solidFill>
                      <a:schemeClr val="accent2"/>
                    </a:solidFill>
                  </a:rPr>
                  <a:t>campo eléctrico </a:t>
                </a:r>
                <a:r>
                  <a:rPr lang="de-DE" sz="2000" dirty="0">
                    <a:solidFill>
                      <a:srgbClr val="000000"/>
                    </a:solidFill>
                  </a:rPr>
                  <a:t>y un </a:t>
                </a:r>
                <a:r>
                  <a:rPr lang="de-DE" sz="2000" b="1" dirty="0">
                    <a:solidFill>
                      <a:srgbClr val="FF0000"/>
                    </a:solidFill>
                  </a:rPr>
                  <a:t>campo magnético que </a:t>
                </a:r>
                <a:r>
                  <a:rPr lang="de-DE" sz="2000" dirty="0">
                    <a:solidFill>
                      <a:srgbClr val="000000"/>
                    </a:solidFill>
                  </a:rPr>
                  <a:t>oscilan perpendicularmente entre sí</a:t>
                </a:r>
                <a:br>
                  <a:rPr lang="de-DE" sz="2000" dirty="0">
                    <a:solidFill>
                      <a:srgbClr val="000000"/>
                    </a:solidFill>
                  </a:rPr>
                </a:br>
                <a:r>
                  <a:rPr lang="de-DE" sz="2000" dirty="0">
                    <a:solidFill>
                      <a:srgbClr val="000000"/>
                    </a:solidFill>
                  </a:rPr>
                  <a:t>en el espacio (en fase)</a:t>
                </a:r>
              </a:p>
              <a:p xmlns:mc="http://schemas.openxmlformats.org/markup-compatibility/2006" xmlns:a14="http://schemas.microsoft.com/office/drawing/2010/main">
                <a:pPr marL="697230" lvl="1" indent="-285750">
                  <a:buFont typeface="Arial" panose="020B0604020202020204" pitchFamily="34" charset="0"/>
                  <a:buChar char="•"/>
                </a:pPr>
                <a:r>
                  <a:rPr lang="de-DE" sz="2000" dirty="0">
                    <a:solidFill>
                      <a:srgbClr val="000000"/>
                    </a:solidFill>
                  </a:rPr>
                  <a:t>Se propaga a la</a:t>
                </a:r>
                <a:br>
                  <a:rPr lang="de-DE" sz="2000" dirty="0">
                    <a:solidFill>
                      <a:srgbClr val="000000"/>
                    </a:solidFill>
                  </a:rPr>
                </a:br>
                <a:r>
                  <a:rPr lang="de-DE" sz="2000" dirty="0">
                    <a:solidFill>
                      <a:srgbClr val="000000"/>
                    </a:solidFill>
                  </a:rPr>
                  <a:t>a la velocidad de la luz</a:t>
                </a:r>
                <a:endParaRPr lang="de-DE" sz="2000" b="1" dirty="0">
                  <a:solidFill>
                    <a:srgbClr val="000000"/>
                  </a:solidFill>
                </a:endParaRPr>
              </a:p>
              <a:p xmlns:mc="http://schemas.openxmlformats.org/markup-compatibility/2006" xmlns:a14="http://schemas.microsoft.com/office/drawing/2010/main">
                <a:pPr marL="1165860" lvl="2" indent="-342900">
                  <a:buFont typeface="Arial" panose="020B0604020202020204" pitchFamily="34" charset="0"/>
                  <a:buChar char="•"/>
                </a:pPr>
                <a:r>
                  <a:rPr lang="de-DE" sz="2000" dirty="0">
                    <a:solidFill>
                      <a:srgbClr val="000000"/>
                    </a:solidFill>
                  </a:rPr>
                  <a:t>en el vacío: </a:t>
                </a:r>
                <a:br>
                  <a:rPr lang="de-DE" sz="2000" dirty="0">
                    <a:solidFill>
                      <a:srgbClr val="000000"/>
                    </a:solidFill>
                  </a:rPr>
                </a:br>
                <a:endParaRPr lang="de-DE" sz="2000" dirty="0">
                  <a:solidFill>
                    <a:srgbClr val="000000"/>
                  </a:solidFill>
                </a:endParaRPr>
              </a:p>
              <a:p>
                <a:pPr marL="1165860" lvl="2" indent="-342900">
                  <a:buFont typeface="Arial" panose="020B0604020202020204" pitchFamily="34" charset="0"/>
                  <a:buChar char="•"/>
                </a:pPr>
                <a14:m>
                  <m:oMath xmlns:m="http://schemas.openxmlformats.org/officeDocument/2006/math">
                    <m:r>
                      <a:rPr xmlns:a="http://schemas.openxmlformats.org/drawingml/2006/main" lang="de-DE" sz="2000" b="1">
                        <a:solidFill>
                          <a:srgbClr val="000000"/>
                        </a:solidFill>
                        <a:latin typeface="Cambria Math" panose="02040503050406030204" pitchFamily="18" charset="0"/>
                      </a:rPr>
                      <m:t>𝐄</m:t>
                    </m:r>
                    <m:r>
                      <a:rPr xmlns:a="http://schemas.openxmlformats.org/drawingml/2006/main" lang="de-DE" sz="2000" b="1">
                        <a:solidFill>
                          <a:srgbClr val="000000"/>
                        </a:solidFill>
                        <a:latin typeface="Cambria Math" panose="02040503050406030204" pitchFamily="18" charset="0"/>
                      </a:rPr>
                      <m:t>=</m:t>
                    </m:r>
                    <m:r>
                      <a:rPr xmlns:a="http://schemas.openxmlformats.org/drawingml/2006/main" lang="de-DE" sz="2000" b="1">
                        <a:solidFill>
                          <a:srgbClr val="000000"/>
                        </a:solidFill>
                        <a:latin typeface="Cambria Math" panose="02040503050406030204" pitchFamily="18" charset="0"/>
                      </a:rPr>
                      <m:t>𝐡</m:t>
                    </m:r>
                    <m:r>
                      <a:rPr xmlns:a="http://schemas.openxmlformats.org/drawingml/2006/main" lang="de-DE" sz="2000" b="1">
                        <a:solidFill>
                          <a:srgbClr val="000000"/>
                        </a:solidFill>
                        <a:latin typeface="Cambria Math" panose="02040503050406030204" pitchFamily="18" charset="0"/>
                      </a:rPr>
                      <m:t>∙</m:t>
                    </m:r>
                    <m:r>
                      <a:rPr xmlns:a="http://schemas.openxmlformats.org/drawingml/2006/main" lang="de-DE" sz="2000" b="1">
                        <a:solidFill>
                          <a:srgbClr val="000000"/>
                        </a:solidFill>
                        <a:latin typeface="Cambria Math" panose="02040503050406030204" pitchFamily="18" charset="0"/>
                      </a:rPr>
                      <m:t>𝐟</m:t>
                    </m:r>
                    <m:r>
                      <a:rPr xmlns:a="http://schemas.openxmlformats.org/drawingml/2006/main" lang="de-DE" sz="2000" b="1">
                        <a:solidFill>
                          <a:srgbClr val="000000"/>
                        </a:solidFill>
                        <a:latin typeface="Cambria Math" panose="02040503050406030204" pitchFamily="18" charset="0"/>
                      </a:rPr>
                      <m:t>=</m:t>
                    </m:r>
                    <m:r>
                      <a:rPr xmlns:a="http://schemas.openxmlformats.org/drawingml/2006/main" lang="de-DE" sz="2000" b="1">
                        <a:solidFill>
                          <a:srgbClr val="000000"/>
                        </a:solidFill>
                        <a:latin typeface="Cambria Math" panose="02040503050406030204" pitchFamily="18" charset="0"/>
                      </a:rPr>
                      <m:t>𝐡</m:t>
                    </m:r>
                    <m:r>
                      <a:rPr xmlns:a="http://schemas.openxmlformats.org/drawingml/2006/main" lang="de-DE" sz="2000" b="1">
                        <a:solidFill>
                          <a:srgbClr val="000000"/>
                        </a:solidFill>
                        <a:latin typeface="Cambria Math" panose="02040503050406030204" pitchFamily="18" charset="0"/>
                      </a:rPr>
                      <m:t>∙</m:t>
                    </m:r>
                    <m:f>
                      <m:fPr>
                        <m:ctrlPr>
                          <a:rPr xmlns:a="http://schemas.openxmlformats.org/drawingml/2006/main" lang="de-DE" sz="2000" b="1" i="1">
                            <a:solidFill>
                              <a:srgbClr val="000000"/>
                            </a:solidFill>
                            <a:latin typeface="Cambria Math" panose="02040503050406030204" pitchFamily="18" charset="0"/>
                          </a:rPr>
                        </m:ctrlPr>
                      </m:fPr>
                      <m:num>
                        <m:r>
                          <a:rPr xmlns:a="http://schemas.openxmlformats.org/drawingml/2006/main" lang="de-DE" sz="2000" b="1">
                            <a:solidFill>
                              <a:srgbClr val="000000"/>
                            </a:solidFill>
                            <a:latin typeface="Cambria Math" panose="02040503050406030204" pitchFamily="18" charset="0"/>
                          </a:rPr>
                          <m:t>𝐜</m:t>
                        </m:r>
                      </m:num>
                      <m:den>
                        <m:r>
                          <a:rPr xmlns:a="http://schemas.openxmlformats.org/drawingml/2006/main" lang="de-DE" sz="2000" b="1">
                            <a:solidFill>
                              <a:srgbClr val="000000"/>
                            </a:solidFill>
                            <a:latin typeface="Cambria Math" panose="02040503050406030204" pitchFamily="18" charset="0"/>
                          </a:rPr>
                          <m:t>𝛌</m:t>
                        </m:r>
                      </m:den>
                    </m:f>
                  </m:oMath>
                </a14:m>
                <a:endParaRPr lang="de-DE" sz="2000" dirty="0">
                  <a:solidFill>
                    <a:srgbClr val="000000"/>
                  </a:solidFill>
                </a:endParaRPr>
              </a:p>
            </p:txBody>
          </p:sp>
        </mc:Choice>
        <mc:Fallback xmlns:a16="http://schemas.microsoft.com/office/drawing/2014/main" xmlns:p14="http://schemas.microsoft.com/office/powerpoint/2010/main">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9" y="1684564"/>
                <a:ext cx="5335296" cy="3929537"/>
              </a:xfrm>
              <a:prstGeom prst="rect">
                <a:avLst/>
              </a:prstGeom>
              <a:blipFill>
                <a:blip r:embed="rId2"/>
                <a:stretch>
                  <a:fillRect l="-1714" t="-1240"/>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La luz es...</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a:extLst>
              <a:ext uri="{FF2B5EF4-FFF2-40B4-BE49-F238E27FC236}">
                <a16:creationId xmlns:a16="http://schemas.microsoft.com/office/drawing/2014/main" id="{F26C01A0-A412-5DAD-A16D-F222D3330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063" y="979486"/>
            <a:ext cx="5335296" cy="44418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87642E28-A0B8-64D6-A793-56F68A88FA9B}"/>
                  </a:ext>
                </a:extLst>
              </p:cNvPr>
              <p:cNvSpPr txBox="1"/>
              <p:nvPr/>
            </p:nvSpPr>
            <p:spPr>
              <a:xfrm>
                <a:off x="5232113" y="4953082"/>
                <a:ext cx="3147247" cy="523220"/>
              </a:xfrm>
              <a:prstGeom prst="rect">
                <a:avLst/>
              </a:prstGeom>
              <a:noFill/>
            </p:spPr>
            <p:txBody>
              <a:bodyPr wrap="square" rtlCol="0">
                <a:spAutoFit/>
              </a:bodyPr>
              <a:lstStyle/>
              <a:p xmlns:mc="http://schemas.openxmlformats.org/markup-compatibility/2006" xmlns:a14="http://schemas.microsoft.com/office/drawing/2010/main">
                <a:r>
                  <a:rPr lang="de-DE" sz="1400" dirty="0">
                    <a:solidFill>
                      <a:schemeClr val="tx2"/>
                    </a:solidFill>
                  </a:rPr>
                  <a:t> ... El cuanto de acción de Planck</a:t>
                </a:r>
                <a:br>
                  <a:rPr lang="de-DE" sz="1400" dirty="0">
                    <a:solidFill>
                      <a:schemeClr val="tx2"/>
                    </a:solidFill>
                  </a:rPr>
                </a:br>
                <a:endParaRPr lang="de-DE" sz="1400" dirty="0"/>
              </a:p>
            </p:txBody>
          </p:sp>
        </mc:Choice>
        <mc:Fallback xmlns:a16="http://schemas.microsoft.com/office/drawing/2014/main" xmlns:p14="http://schemas.microsoft.com/office/powerpoint/2010/main">
          <p:sp>
            <p:nvSpPr>
              <p:cNvPr id="2" name="Textfeld 1">
                <a:extLst>
                  <a:ext uri="{FF2B5EF4-FFF2-40B4-BE49-F238E27FC236}">
                    <a16:creationId xmlns:a16="http://schemas.microsoft.com/office/drawing/2014/main" id="{87642E28-A0B8-64D6-A793-56F68A88FA9B}"/>
                  </a:ext>
                </a:extLst>
              </p:cNvPr>
              <p:cNvSpPr txBox="1">
                <a:spLocks noRot="1" noChangeAspect="1" noMove="1" noResize="1" noEditPoints="1" noAdjustHandles="1" noChangeArrowheads="1" noChangeShapeType="1" noTextEdit="1"/>
              </p:cNvSpPr>
              <p:nvPr/>
            </p:nvSpPr>
            <p:spPr>
              <a:xfrm>
                <a:off x="5232113" y="4953082"/>
                <a:ext cx="3147247" cy="523220"/>
              </a:xfrm>
              <a:prstGeom prst="rect">
                <a:avLst/>
              </a:prstGeom>
              <a:blipFill>
                <a:blip r:embed="rId4"/>
                <a:stretch>
                  <a:fillRect t="-2353" b="-4706"/>
                </a:stretch>
              </a:blipFill>
            </p:spPr>
            <p:txBody>
              <a:bodyPr/>
              <a:lstStyle/>
              <a:p>
                <a:r>
                  <a:rPr lang="de-DE">
                    <a:noFill/>
                  </a:rPr>
                  <a:t> </a:t>
                </a:r>
              </a:p>
            </p:txBody>
          </p:sp>
        </mc:Fallback>
      </mc:AlternateContent>
    </p:spTree>
    <p:extLst>
      <p:ext uri="{BB962C8B-B14F-4D97-AF65-F5344CB8AC3E}">
        <p14:creationId xmlns:p14="http://schemas.microsoft.com/office/powerpoint/2010/main" val="267776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mc="http://schemas.openxmlformats.org/markup-compatibility/2006"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335296" cy="4247894"/>
              </a:xfrm>
              <a:prstGeom prst="rect">
                <a:avLst/>
              </a:prstGeom>
              <a:noFill/>
            </p:spPr>
            <p:txBody>
              <a:bodyPr wrap="square" rtlCol="0">
                <a:spAutoFit/>
              </a:bodyPr>
              <a:lstStyle/>
              <a:p xmlns:mc="http://schemas.openxmlformats.org/markup-compatibility/2006" xmlns:a14="http://schemas.microsoft.com/office/drawing/2010/main">
                <a:r>
                  <a:rPr lang="en-US" sz="2400" b="1" dirty="0">
                    <a:solidFill>
                      <a:srgbClr val="000000"/>
                    </a:solidFill>
                  </a:rPr>
                  <a:t>... </a:t>
                </a:r>
                <a:r>
                  <a:rPr lang="en-US" sz="2400" b="1" dirty="0" err="1">
                    <a:solidFill>
                      <a:srgbClr val="000000"/>
                    </a:solidFill>
                  </a:rPr>
                  <a:t>una onda electromagnética</a:t>
                </a:r>
                <a:br>
                  <a:rPr lang="en-US" sz="2400" b="1" dirty="0">
                    <a:solidFill>
                      <a:srgbClr val="000000"/>
                    </a:solidFill>
                  </a:rPr>
                </a:br>
                <a:endParaRPr lang="en-US" sz="2400" b="1" dirty="0">
                  <a:solidFill>
                    <a:srgbClr val="000000"/>
                  </a:solidFill>
                </a:endParaRPr>
              </a:p>
              <a:p xmlns:mc="http://schemas.openxmlformats.org/markup-compatibility/2006" xmlns:a14="http://schemas.microsoft.com/office/drawing/2010/main">
                <a:pPr marL="697230" lvl="1" indent="-285750">
                  <a:buFont typeface="Arial" panose="020B0604020202020204" pitchFamily="34" charset="0"/>
                  <a:buChar char="•"/>
                </a:pPr>
                <a:r>
                  <a:rPr lang="de-DE" sz="2000" dirty="0">
                    <a:solidFill>
                      <a:srgbClr val="000000"/>
                    </a:solidFill>
                  </a:rPr>
                  <a:t>= un </a:t>
                </a:r>
                <a:r>
                  <a:rPr lang="de-DE" sz="2000" b="1" dirty="0">
                    <a:solidFill>
                      <a:schemeClr val="accent2"/>
                    </a:solidFill>
                  </a:rPr>
                  <a:t>campo eléctrico </a:t>
                </a:r>
                <a:r>
                  <a:rPr lang="de-DE" sz="2000" dirty="0">
                    <a:solidFill>
                      <a:srgbClr val="000000"/>
                    </a:solidFill>
                  </a:rPr>
                  <a:t>y un </a:t>
                </a:r>
                <a:r>
                  <a:rPr lang="de-DE" sz="2000" b="1" dirty="0">
                    <a:solidFill>
                      <a:srgbClr val="FF0000"/>
                    </a:solidFill>
                  </a:rPr>
                  <a:t>campo magnético que </a:t>
                </a:r>
                <a:r>
                  <a:rPr lang="de-DE" sz="2000" dirty="0">
                    <a:solidFill>
                      <a:srgbClr val="000000"/>
                    </a:solidFill>
                  </a:rPr>
                  <a:t>oscilan perpendicularmente entre sí</a:t>
                </a:r>
                <a:br>
                  <a:rPr lang="de-DE" sz="2000" dirty="0">
                    <a:solidFill>
                      <a:srgbClr val="000000"/>
                    </a:solidFill>
                  </a:rPr>
                </a:br>
                <a:r>
                  <a:rPr lang="de-DE" sz="2000" dirty="0">
                    <a:solidFill>
                      <a:srgbClr val="000000"/>
                    </a:solidFill>
                  </a:rPr>
                  <a:t>en el espacio (en fase)</a:t>
                </a:r>
              </a:p>
              <a:p xmlns:mc="http://schemas.openxmlformats.org/markup-compatibility/2006" xmlns:a14="http://schemas.microsoft.com/office/drawing/2010/main">
                <a:pPr marL="697230" lvl="1" indent="-285750">
                  <a:buFont typeface="Arial" panose="020B0604020202020204" pitchFamily="34" charset="0"/>
                  <a:buChar char="•"/>
                </a:pPr>
                <a:r>
                  <a:rPr lang="de-DE" sz="2000" dirty="0">
                    <a:solidFill>
                      <a:srgbClr val="000000"/>
                    </a:solidFill>
                  </a:rPr>
                  <a:t>Se propaga a la</a:t>
                </a:r>
                <a:br>
                  <a:rPr lang="de-DE" sz="2000" dirty="0">
                    <a:solidFill>
                      <a:srgbClr val="000000"/>
                    </a:solidFill>
                  </a:rPr>
                </a:br>
                <a:r>
                  <a:rPr lang="de-DE" sz="2000" dirty="0">
                    <a:solidFill>
                      <a:srgbClr val="000000"/>
                    </a:solidFill>
                  </a:rPr>
                  <a:t>a la velocidad de la luz</a:t>
                </a:r>
                <a:endParaRPr lang="de-DE" sz="2000" b="1" dirty="0">
                  <a:solidFill>
                    <a:srgbClr val="000000"/>
                  </a:solidFill>
                </a:endParaRPr>
              </a:p>
              <a:p xmlns:mc="http://schemas.openxmlformats.org/markup-compatibility/2006" xmlns:a14="http://schemas.microsoft.com/office/drawing/2010/main">
                <a:pPr marL="1165860" lvl="2" indent="-342900">
                  <a:buFont typeface="Arial" panose="020B0604020202020204" pitchFamily="34" charset="0"/>
                  <a:buChar char="•"/>
                </a:pPr>
                <a:r>
                  <a:rPr lang="de-DE" sz="2000" dirty="0">
                    <a:solidFill>
                      <a:srgbClr val="000000"/>
                    </a:solidFill>
                  </a:rPr>
                  <a:t>en el vacío: </a:t>
                </a:r>
                <a:br>
                  <a:rPr lang="de-DE" sz="2000" dirty="0">
                    <a:solidFill>
                      <a:srgbClr val="000000"/>
                    </a:solidFill>
                  </a:rPr>
                </a:br>
                <a:endParaRPr lang="de-DE" sz="2000" dirty="0">
                  <a:solidFill>
                    <a:srgbClr val="000000"/>
                  </a:solidFill>
                </a:endParaRPr>
              </a:p>
              <a:p xmlns:mc="http://schemas.openxmlformats.org/markup-compatibility/2006" xmlns:a14="http://schemas.microsoft.com/office/drawing/2010/main">
                <a:pPr marL="1165860" lvl="2" indent="-342900">
                  <a:buFont typeface="Arial" panose="020B0604020202020204" pitchFamily="34" charset="0"/>
                  <a:buChar char="•"/>
                </a:pPr>
                <a:r>
                  <a:rPr lang="de-DE" sz="2000" dirty="0">
                    <a:solidFill>
                      <a:srgbClr val="000000"/>
                    </a:solidFill>
                  </a:rPr>
                  <a:t>General: </a:t>
                </a:r>
                <a:endParaRPr lang="de-DE" sz="2200" b="1" dirty="0">
                  <a:solidFill>
                    <a:srgbClr val="000000"/>
                  </a:solidFill>
                </a:endParaRPr>
              </a:p>
              <a:p>
                <a:pPr marL="754380" lvl="1" indent="-342900">
                  <a:buFont typeface="Arial" panose="020B0604020202020204" pitchFamily="34" charset="0"/>
                  <a:buChar char="•"/>
                </a:pPr>
                <a:endParaRPr lang="de-DE" sz="2000" dirty="0">
                  <a:solidFill>
                    <a:srgbClr val="000000"/>
                  </a:solidFill>
                </a:endParaRPr>
              </a:p>
            </p:txBody>
          </p:sp>
        </mc:Choice>
        <mc:Fallback xmlns:a16="http://schemas.microsoft.com/office/drawing/2014/main" xmlns:p14="http://schemas.microsoft.com/office/powerpoint/2010/main">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9" y="1684564"/>
                <a:ext cx="5335296" cy="4247894"/>
              </a:xfrm>
              <a:prstGeom prst="rect">
                <a:avLst/>
              </a:prstGeom>
              <a:blipFill>
                <a:blip r:embed="rId2"/>
                <a:stretch>
                  <a:fillRect l="-1714" t="-1148"/>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La luz es...</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a:extLst>
              <a:ext uri="{FF2B5EF4-FFF2-40B4-BE49-F238E27FC236}">
                <a16:creationId xmlns:a16="http://schemas.microsoft.com/office/drawing/2014/main" id="{F26C01A0-A412-5DAD-A16D-F222D3330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063" y="979486"/>
            <a:ext cx="5335296" cy="44418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87642E28-A0B8-64D6-A793-56F68A88FA9B}"/>
                  </a:ext>
                </a:extLst>
              </p:cNvPr>
              <p:cNvSpPr txBox="1"/>
              <p:nvPr/>
            </p:nvSpPr>
            <p:spPr>
              <a:xfrm>
                <a:off x="5402236" y="4921183"/>
                <a:ext cx="3147247" cy="954107"/>
              </a:xfrm>
              <a:prstGeom prst="rect">
                <a:avLst/>
              </a:prstGeom>
              <a:noFill/>
            </p:spPr>
            <p:txBody>
              <a:bodyPr wrap="square" rtlCol="0">
                <a:spAutoFit/>
              </a:bodyPr>
              <a:lstStyle/>
              <a:p xmlns:mc="http://schemas.openxmlformats.org/markup-compatibility/2006" xmlns:a14="http://schemas.microsoft.com/office/drawing/2010/main">
                <a:r>
                  <a:rPr lang="de-DE" sz="1400" i="1" dirty="0">
                    <a:solidFill>
                      <a:srgbClr val="000000"/>
                    </a:solidFill>
                  </a:rPr>
                  <a:t> ... constante de campo eléctrico</a:t>
                </a:r>
                <a:br>
                  <a:rPr lang="de-DE" sz="1400" i="1" dirty="0">
                    <a:solidFill>
                      <a:srgbClr val="000000"/>
                    </a:solidFill>
                  </a:rPr>
                </a:br>
                <a:r>
                  <a:rPr lang="de-DE" sz="1400" i="1" dirty="0">
                    <a:solidFill>
                      <a:srgbClr val="000000"/>
                    </a:solidFill>
                  </a:rPr>
                  <a:t> ... constante de campo magnético</a:t>
                </a:r>
                <a:br>
                  <a:rPr lang="de-DE" sz="1400" i="1" dirty="0">
                    <a:solidFill>
                      <a:srgbClr val="000000"/>
                    </a:solidFill>
                  </a:rPr>
                </a:br>
                <a:r>
                  <a:rPr lang="de-DE" sz="1400" i="1" dirty="0">
                    <a:solidFill>
                      <a:srgbClr val="000000"/>
                    </a:solidFill>
                  </a:rPr>
                  <a:t> ... permeabilidad</a:t>
                </a:r>
                <a:br>
                  <a:rPr lang="de-DE" sz="1400" i="1" dirty="0">
                    <a:solidFill>
                      <a:srgbClr val="000000"/>
                    </a:solidFill>
                  </a:rPr>
                </a:br>
                <a:r>
                  <a:rPr lang="de-DE" sz="1400" i="1" dirty="0">
                    <a:solidFill>
                      <a:srgbClr val="000000"/>
                    </a:solidFill>
                  </a:rPr>
                  <a:t> ... constante dieléctrica</a:t>
                </a:r>
              </a:p>
            </p:txBody>
          </p:sp>
        </mc:Choice>
        <mc:Fallback xmlns:a16="http://schemas.microsoft.com/office/drawing/2014/main" xmlns:p14="http://schemas.microsoft.com/office/powerpoint/2010/main">
          <p:sp>
            <p:nvSpPr>
              <p:cNvPr id="2" name="Textfeld 1">
                <a:extLst>
                  <a:ext uri="{FF2B5EF4-FFF2-40B4-BE49-F238E27FC236}">
                    <a16:creationId xmlns:a16="http://schemas.microsoft.com/office/drawing/2014/main" id="{87642E28-A0B8-64D6-A793-56F68A88FA9B}"/>
                  </a:ext>
                </a:extLst>
              </p:cNvPr>
              <p:cNvSpPr txBox="1">
                <a:spLocks noRot="1" noChangeAspect="1" noMove="1" noResize="1" noEditPoints="1" noAdjustHandles="1" noChangeArrowheads="1" noChangeShapeType="1" noTextEdit="1"/>
              </p:cNvSpPr>
              <p:nvPr/>
            </p:nvSpPr>
            <p:spPr>
              <a:xfrm>
                <a:off x="5402236" y="4921183"/>
                <a:ext cx="3147247" cy="954107"/>
              </a:xfrm>
              <a:prstGeom prst="rect">
                <a:avLst/>
              </a:prstGeom>
              <a:blipFill>
                <a:blip r:embed="rId4"/>
                <a:stretch>
                  <a:fillRect t="-637" b="-5732"/>
                </a:stretch>
              </a:blipFill>
            </p:spPr>
            <p:txBody>
              <a:bodyPr/>
              <a:lstStyle/>
              <a:p>
                <a:r>
                  <a:rPr lang="de-DE">
                    <a:noFill/>
                  </a:rPr>
                  <a:t> </a:t>
                </a:r>
              </a:p>
            </p:txBody>
          </p:sp>
        </mc:Fallback>
      </mc:AlternateContent>
    </p:spTree>
    <p:extLst>
      <p:ext uri="{BB962C8B-B14F-4D97-AF65-F5344CB8AC3E}">
        <p14:creationId xmlns:p14="http://schemas.microsoft.com/office/powerpoint/2010/main" val="364742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mc="http://schemas.openxmlformats.org/markup-compatibility/2006"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335296" cy="4134593"/>
              </a:xfrm>
              <a:prstGeom prst="rect">
                <a:avLst/>
              </a:prstGeom>
              <a:noFill/>
            </p:spPr>
            <p:txBody>
              <a:bodyPr wrap="square" rtlCol="0">
                <a:spAutoFit/>
              </a:bodyPr>
              <a:lstStyle/>
              <a:p xmlns:mc="http://schemas.openxmlformats.org/markup-compatibility/2006" xmlns:a14="http://schemas.microsoft.com/office/drawing/2010/main">
                <a:r>
                  <a:rPr lang="en-US" sz="2400" b="1" dirty="0">
                    <a:solidFill>
                      <a:srgbClr val="000000"/>
                    </a:solidFill>
                  </a:rPr>
                  <a:t>... </a:t>
                </a:r>
                <a:r>
                  <a:rPr lang="en-US" sz="2400" b="1" dirty="0" err="1">
                    <a:solidFill>
                      <a:srgbClr val="000000"/>
                    </a:solidFill>
                  </a:rPr>
                  <a:t>una partícula</a:t>
                </a:r>
                <a:br>
                  <a:rPr lang="en-US" sz="2400" b="1" dirty="0">
                    <a:solidFill>
                      <a:srgbClr val="000000"/>
                    </a:solidFill>
                  </a:rPr>
                </a:br>
                <a:endParaRPr lang="en-US" sz="2000" b="1" dirty="0">
                  <a:solidFill>
                    <a:srgbClr val="000000"/>
                  </a:solidFill>
                </a:endParaRPr>
              </a:p>
              <a:p xmlns:mc="http://schemas.openxmlformats.org/markup-compatibility/2006" xmlns:a14="http://schemas.microsoft.com/office/drawing/2010/main">
                <a:pPr marL="697230" lvl="1" indent="-285750">
                  <a:buFont typeface="Arial" panose="020B0604020202020204" pitchFamily="34" charset="0"/>
                  <a:buChar char="•"/>
                </a:pPr>
                <a:r>
                  <a:rPr lang="de-DE" sz="2000" dirty="0">
                    <a:solidFill>
                      <a:srgbClr val="000000"/>
                    </a:solidFill>
                  </a:rPr>
                  <a:t>= radiación electromagnética, que consiste en </a:t>
                </a:r>
                <a:r>
                  <a:rPr lang="de-DE" sz="2000" b="1" dirty="0">
                    <a:solidFill>
                      <a:srgbClr val="000000"/>
                    </a:solidFill>
                  </a:rPr>
                  <a:t>cuantos de energía oscilantes</a:t>
                </a:r>
              </a:p>
              <a:p xmlns:mc="http://schemas.openxmlformats.org/markup-compatibility/2006" xmlns:a14="http://schemas.microsoft.com/office/drawing/2010/main">
                <a:pPr marL="1108710" lvl="2" indent="-285750">
                  <a:buFont typeface="Arial" panose="020B0604020202020204" pitchFamily="34" charset="0"/>
                  <a:buChar char="•"/>
                </a:pPr>
                <a:r>
                  <a:rPr lang="de-DE" sz="2000" b="1" dirty="0">
                    <a:solidFill>
                      <a:srgbClr val="000000"/>
                    </a:solidFill>
                  </a:rPr>
                  <a:t>Fotones </a:t>
                </a:r>
              </a:p>
              <a:p xmlns:mc="http://schemas.openxmlformats.org/markup-compatibility/2006" xmlns:a14="http://schemas.microsoft.com/office/drawing/2010/main">
                <a:pPr marL="697230" lvl="1" indent="-285750">
                  <a:buFont typeface="Arial" panose="020B0604020202020204" pitchFamily="34" charset="0"/>
                  <a:buChar char="•"/>
                </a:pPr>
                <a:r>
                  <a:rPr lang="de-DE" sz="2000" i="1" dirty="0">
                    <a:solidFill>
                      <a:srgbClr val="000000"/>
                    </a:solidFill>
                  </a:rPr>
                  <a:t>Detección: Efecto fotoeléctrico</a:t>
                </a:r>
              </a:p>
              <a:p xmlns:mc="http://schemas.openxmlformats.org/markup-compatibility/2006" xmlns:a14="http://schemas.microsoft.com/office/drawing/2010/main">
                <a:pPr marL="697230" lvl="1" indent="-285750">
                  <a:buFont typeface="Arial" panose="020B0604020202020204" pitchFamily="34" charset="0"/>
                  <a:buChar char="•"/>
                </a:pPr>
                <a:r>
                  <a:rPr lang="de-DE" sz="2000" dirty="0">
                    <a:solidFill>
                      <a:srgbClr val="000000"/>
                    </a:solidFill>
                  </a:rPr>
                  <a:t>Los fotones transportan "porciones de energía"</a:t>
                </a:r>
                <a:br>
                  <a:rPr lang="de-DE" sz="2200" dirty="0">
                    <a:solidFill>
                      <a:srgbClr val="000000"/>
                    </a:solidFill>
                  </a:rPr>
                </a:br>
                <a:br>
                  <a:rPr lang="de-DE" sz="2200" dirty="0">
                    <a:solidFill>
                      <a:srgbClr val="000000"/>
                    </a:solidFill>
                  </a:rPr>
                </a:br>
                <a:r>
                  <a:rPr lang="de-DE" sz="2600" b="1" dirty="0">
                    <a:solidFill>
                      <a:srgbClr val="000000"/>
                    </a:solidFill>
                  </a:rPr>
                  <a:t> 	</a:t>
                </a:r>
                <a:endParaRPr lang="de-DE" sz="1800" b="1" dirty="0">
                  <a:solidFill>
                    <a:srgbClr val="000000"/>
                  </a:solidFill>
                </a:endParaRPr>
              </a:p>
              <a:p>
                <a:pPr marL="697230" lvl="1" indent="-285750">
                  <a:buFont typeface="Arial" panose="020B0604020202020204" pitchFamily="34" charset="0"/>
                  <a:buChar char="•"/>
                </a:pPr>
                <a:endParaRPr lang="de-DE" sz="2200" b="1" dirty="0">
                  <a:solidFill>
                    <a:srgbClr val="000000"/>
                  </a:solidFill>
                </a:endParaRPr>
              </a:p>
              <a:p>
                <a:pPr marL="754380" lvl="1" indent="-342900">
                  <a:buFont typeface="Arial" panose="020B0604020202020204" pitchFamily="34" charset="0"/>
                  <a:buChar char="•"/>
                </a:pPr>
                <a:endParaRPr lang="de-DE" sz="2000" dirty="0">
                  <a:solidFill>
                    <a:srgbClr val="000000"/>
                  </a:solidFill>
                </a:endParaRPr>
              </a:p>
            </p:txBody>
          </p:sp>
        </mc:Choice>
        <mc:Fallback xmlns:a16="http://schemas.microsoft.com/office/drawing/2014/main" xmlns:p14="http://schemas.microsoft.com/office/powerpoint/2010/main">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9" y="1684564"/>
                <a:ext cx="5335296" cy="4134593"/>
              </a:xfrm>
              <a:prstGeom prst="rect">
                <a:avLst/>
              </a:prstGeom>
              <a:blipFill>
                <a:blip r:embed="rId2"/>
                <a:stretch>
                  <a:fillRect l="-1714" t="-1178" r="-1371"/>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La luz es...</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a:extLst>
              <a:ext uri="{FF2B5EF4-FFF2-40B4-BE49-F238E27FC236}">
                <a16:creationId xmlns:a16="http://schemas.microsoft.com/office/drawing/2014/main" id="{F26C01A0-A412-5DAD-A16D-F222D3330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063" y="979486"/>
            <a:ext cx="5335296" cy="44418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1CCB1FD6-2A01-8907-8653-5412F772ACBB}"/>
                  </a:ext>
                </a:extLst>
              </p:cNvPr>
              <p:cNvSpPr txBox="1"/>
              <p:nvPr/>
            </p:nvSpPr>
            <p:spPr>
              <a:xfrm>
                <a:off x="4610239" y="4516524"/>
                <a:ext cx="3406371" cy="584775"/>
              </a:xfrm>
              <a:prstGeom prst="rect">
                <a:avLst/>
              </a:prstGeom>
              <a:noFill/>
            </p:spPr>
            <p:txBody>
              <a:bodyPr wrap="square">
                <a:spAutoFit/>
              </a:bodyPr>
              <a:lstStyle/>
              <a:p xmlns:mc="http://schemas.openxmlformats.org/markup-compatibility/2006" xmlns:a14="http://schemas.microsoft.com/office/drawing/2010/main">
                <a:r>
                  <a:rPr lang="de-DE" sz="1600" i="1" dirty="0">
                    <a:solidFill>
                      <a:schemeClr val="tx2"/>
                    </a:solidFill>
                  </a:rPr>
                  <a:t> ... El cuanto de acción de Planck</a:t>
                </a:r>
                <a:br>
                  <a:rPr lang="de-DE" sz="1600" i="1" dirty="0">
                    <a:solidFill>
                      <a:schemeClr val="tx2"/>
                    </a:solidFill>
                  </a:rPr>
                </a:br>
                <a:endParaRPr lang="de-DE" dirty="0"/>
              </a:p>
            </p:txBody>
          </p:sp>
        </mc:Choice>
        <mc:Fallback xmlns:a16="http://schemas.microsoft.com/office/drawing/2014/main" xmlns:p14="http://schemas.microsoft.com/office/powerpoint/2010/main">
          <p:sp>
            <p:nvSpPr>
              <p:cNvPr id="4" name="Textfeld 3">
                <a:extLst>
                  <a:ext uri="{FF2B5EF4-FFF2-40B4-BE49-F238E27FC236}">
                    <a16:creationId xmlns:a16="http://schemas.microsoft.com/office/drawing/2014/main" id="{1CCB1FD6-2A01-8907-8653-5412F772ACBB}"/>
                  </a:ext>
                </a:extLst>
              </p:cNvPr>
              <p:cNvSpPr txBox="1">
                <a:spLocks noRot="1" noChangeAspect="1" noMove="1" noResize="1" noEditPoints="1" noAdjustHandles="1" noChangeArrowheads="1" noChangeShapeType="1" noTextEdit="1"/>
              </p:cNvSpPr>
              <p:nvPr/>
            </p:nvSpPr>
            <p:spPr>
              <a:xfrm>
                <a:off x="4610239" y="4516524"/>
                <a:ext cx="3406371" cy="584775"/>
              </a:xfrm>
              <a:prstGeom prst="rect">
                <a:avLst/>
              </a:prstGeom>
              <a:blipFill>
                <a:blip r:embed="rId4"/>
                <a:stretch>
                  <a:fillRect t="-3125" b="-5208"/>
                </a:stretch>
              </a:blipFill>
            </p:spPr>
            <p:txBody>
              <a:bodyPr/>
              <a:lstStyle/>
              <a:p>
                <a:r>
                  <a:rPr lang="de-DE">
                    <a:noFill/>
                  </a:rPr>
                  <a:t> </a:t>
                </a:r>
              </a:p>
            </p:txBody>
          </p:sp>
        </mc:Fallback>
      </mc:AlternateContent>
    </p:spTree>
    <p:extLst>
      <p:ext uri="{BB962C8B-B14F-4D97-AF65-F5344CB8AC3E}">
        <p14:creationId xmlns:p14="http://schemas.microsoft.com/office/powerpoint/2010/main" val="329219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500"/>
                                        <p:tgtEl>
                                          <p:spTgt spid="7">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de-DE" sz="3600" b="1" cap="small" noProof="0" dirty="0"/>
              <a:t>¿De </a:t>
            </a:r>
            <a:r>
              <a:rPr lang="de-DE" sz="3600" cap="small" noProof="0" dirty="0"/>
              <a:t>qué </a:t>
            </a:r>
            <a:r>
              <a:rPr lang="de-DE" sz="3600" b="1" cap="small" noProof="0" dirty="0"/>
              <a:t>color </a:t>
            </a:r>
            <a:r>
              <a:rPr lang="de-DE" sz="3600" cap="small" noProof="0" dirty="0"/>
              <a:t>es una </a:t>
            </a:r>
            <a:r>
              <a:rPr lang="de-DE" sz="3600" b="1" cap="small" noProof="0" dirty="0"/>
              <a:t>estrella</a:t>
            </a:r>
            <a:r>
              <a:rPr lang="de-DE" sz="3600" cap="small" noProof="0" dirty="0"/>
              <a:t>?</a:t>
            </a:r>
          </a:p>
        </p:txBody>
      </p:sp>
    </p:spTree>
    <p:extLst>
      <p:ext uri="{BB962C8B-B14F-4D97-AF65-F5344CB8AC3E}">
        <p14:creationId xmlns:p14="http://schemas.microsoft.com/office/powerpoint/2010/main" val="261518038"/>
      </p:ext>
    </p:extLst>
  </p:cSld>
  <p:clrMapOvr>
    <a:masterClrMapping/>
  </p:clrMapOvr>
</p:sld>
</file>

<file path=ppt/slides/slide69.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La luz es...</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266" name="Picture 2" descr="Übersicht mit sichtbarem Spektrum im Detail">
            <a:extLst>
              <a:ext uri="{FF2B5EF4-FFF2-40B4-BE49-F238E27FC236}">
                <a16:creationId xmlns:a16="http://schemas.microsoft.com/office/drawing/2014/main" id="{DD62D95C-C635-00C1-3578-2636AABDD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773" y="1398472"/>
            <a:ext cx="10536455" cy="322541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pieren 10">
            <a:extLst>
              <a:ext uri="{FF2B5EF4-FFF2-40B4-BE49-F238E27FC236}">
                <a16:creationId xmlns:a16="http://schemas.microsoft.com/office/drawing/2014/main" id="{1B4FADF4-AB29-CDB4-5613-8F8AE434D5B5}"/>
              </a:ext>
            </a:extLst>
          </p:cNvPr>
          <p:cNvGrpSpPr/>
          <p:nvPr/>
        </p:nvGrpSpPr>
        <p:grpSpPr>
          <a:xfrm>
            <a:off x="3592629" y="4758644"/>
            <a:ext cx="5006742" cy="1157422"/>
            <a:chOff x="3501991" y="4720144"/>
            <a:chExt cx="5006742" cy="1157422"/>
          </a:xfrm>
        </p:grpSpPr>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5105B449-3469-E295-5116-8046BB89D7A8}"/>
                    </a:ext>
                  </a:extLst>
                </p:cNvPr>
                <p:cNvSpPr txBox="1"/>
                <p:nvPr/>
              </p:nvSpPr>
              <p:spPr>
                <a:xfrm>
                  <a:off x="3501991" y="4720144"/>
                  <a:ext cx="5006742" cy="1157422"/>
                </a:xfrm>
                <a:prstGeom prst="rect">
                  <a:avLst/>
                </a:prstGeom>
                <a:noFill/>
                <a:ln w="38100">
                  <a:solidFill>
                    <a:schemeClr val="tx2"/>
                  </a:solidFill>
                </a:ln>
              </p:spPr>
              <p:txBody>
                <a:bodyPr wrap="square" rtlCol="0" anchor="ctr">
                  <a:noAutofit/>
                </a:bodyPr>
                <a:lstStyle/>
                <a:p>
                  <a:r>
                    <a:rPr lang="de-DE" sz="2800" b="1" dirty="0"/>
                    <a:t>  </a:t>
                  </a:r>
                  <a14:m>
                    <m:oMath xmlns:m="http://schemas.openxmlformats.org/officeDocument/2006/math">
                      <m:r>
                        <a:rPr xmlns:a="http://schemas.openxmlformats.org/drawingml/2006/main" lang="de-DE" sz="2800" b="1" i="0" smtClean="0">
                          <a:latin typeface="Cambria Math" panose="02040503050406030204" pitchFamily="18" charset="0"/>
                        </a:rPr>
                        <m:t>𝐜</m:t>
                      </m:r>
                      <m:r>
                        <a:rPr xmlns:a="http://schemas.openxmlformats.org/drawingml/2006/main" lang="de-DE" sz="2800" b="1" i="0" smtClean="0">
                          <a:latin typeface="Cambria Math" panose="02040503050406030204" pitchFamily="18" charset="0"/>
                        </a:rPr>
                        <m:t>=</m:t>
                      </m:r>
                      <m:r>
                        <a:rPr xmlns:a="http://schemas.openxmlformats.org/drawingml/2006/main" lang="de-DE" sz="2800" b="1">
                          <a:latin typeface="Cambria Math" panose="02040503050406030204" pitchFamily="18" charset="0"/>
                        </a:rPr>
                        <m:t>𝛌</m:t>
                      </m:r>
                      <m:r>
                        <a:rPr xmlns:a="http://schemas.openxmlformats.org/drawingml/2006/main" lang="de-DE" sz="2800" b="1" i="0" smtClean="0">
                          <a:latin typeface="Cambria Math" panose="02040503050406030204" pitchFamily="18" charset="0"/>
                        </a:rPr>
                        <m:t>∙</m:t>
                      </m:r>
                      <m:r>
                        <a:rPr xmlns:a="http://schemas.openxmlformats.org/drawingml/2006/main" lang="de-DE" sz="2800" b="1" i="0" smtClean="0">
                          <a:latin typeface="Cambria Math" panose="02040503050406030204" pitchFamily="18" charset="0"/>
                        </a:rPr>
                        <m:t>𝐟</m:t>
                      </m:r>
                    </m:oMath>
                  </a14:m>
                  <a:endParaRPr lang="de-DE" sz="2800" b="1" dirty="0"/>
                </a:p>
              </p:txBody>
            </p:sp>
          </mc:Choice>
          <mc:Fallback xmlns:a16="http://schemas.microsoft.com/office/drawing/2014/main" xmlns:p14="http://schemas.microsoft.com/office/powerpoint/2010/main">
            <p:sp>
              <p:nvSpPr>
                <p:cNvPr id="4" name="Textfeld 3">
                  <a:extLst>
                    <a:ext uri="{FF2B5EF4-FFF2-40B4-BE49-F238E27FC236}">
                      <a16:creationId xmlns:a16="http://schemas.microsoft.com/office/drawing/2014/main" id="{5105B449-3469-E295-5116-8046BB89D7A8}"/>
                    </a:ext>
                  </a:extLst>
                </p:cNvPr>
                <p:cNvSpPr txBox="1">
                  <a:spLocks noRot="1" noChangeAspect="1" noMove="1" noResize="1" noEditPoints="1" noAdjustHandles="1" noChangeArrowheads="1" noChangeShapeType="1" noTextEdit="1"/>
                </p:cNvSpPr>
                <p:nvPr/>
              </p:nvSpPr>
              <p:spPr>
                <a:xfrm>
                  <a:off x="3501991" y="4720144"/>
                  <a:ext cx="5006742" cy="1157422"/>
                </a:xfrm>
                <a:prstGeom prst="rect">
                  <a:avLst/>
                </a:prstGeom>
                <a:blipFill>
                  <a:blip r:embed="rId3"/>
                  <a:stretch>
                    <a:fillRect/>
                  </a:stretch>
                </a:blipFill>
                <a:ln w="38100">
                  <a:solidFill>
                    <a:schemeClr val="tx2"/>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94B45346-8411-C57A-3803-983C1A551568}"/>
                    </a:ext>
                  </a:extLst>
                </p:cNvPr>
                <p:cNvSpPr txBox="1"/>
                <p:nvPr/>
              </p:nvSpPr>
              <p:spPr>
                <a:xfrm>
                  <a:off x="5619003" y="4837190"/>
                  <a:ext cx="2772076" cy="923330"/>
                </a:xfrm>
                <a:prstGeom prst="rect">
                  <a:avLst/>
                </a:prstGeom>
                <a:noFill/>
              </p:spPr>
              <p:txBody>
                <a:bodyPr wrap="square" rtlCol="0">
                  <a:spAutoFit/>
                </a:bodyPr>
                <a:lstStyle/>
                <a:p xmlns:mc="http://schemas.openxmlformats.org/markup-compatibility/2006" xmlns:a14="http://schemas.microsoft.com/office/drawing/2010/main">
                  <a:r>
                    <a:rPr lang="de-DE" sz="1800" i="1" dirty="0">
                      <a:solidFill>
                        <a:schemeClr val="tx2"/>
                      </a:solidFill>
                    </a:rPr>
                    <a:t> ... velocidad de la luz</a:t>
                  </a:r>
                  <a:br>
                    <a:rPr lang="de-DE" sz="1800" i="1" dirty="0">
                      <a:solidFill>
                        <a:schemeClr val="tx2"/>
                      </a:solidFill>
                    </a:rPr>
                  </a:br>
                  <a:r>
                    <a:rPr lang="de-DE" sz="1800" i="1" dirty="0">
                      <a:solidFill>
                        <a:schemeClr val="tx2"/>
                      </a:solidFill>
                    </a:rPr>
                    <a:t> ... longitud de onda</a:t>
                  </a:r>
                  <a:br>
                    <a:rPr lang="de-DE" sz="1800" i="1" dirty="0">
                      <a:solidFill>
                        <a:schemeClr val="tx2"/>
                      </a:solidFill>
                    </a:rPr>
                  </a:br>
                  <a:r>
                    <a:rPr lang="de-DE" sz="1800" i="1" dirty="0">
                      <a:solidFill>
                        <a:schemeClr val="tx2"/>
                      </a:solidFill>
                    </a:rPr>
                    <a:t> ... frecuencia</a:t>
                  </a:r>
                  <a:endParaRPr lang="de-DE" dirty="0">
                    <a:solidFill>
                      <a:schemeClr val="tx2"/>
                    </a:solidFill>
                  </a:endParaRPr>
                </a:p>
              </p:txBody>
            </p:sp>
          </mc:Choice>
          <mc:Fallback xmlns:a16="http://schemas.microsoft.com/office/drawing/2014/main" xmlns:p14="http://schemas.microsoft.com/office/powerpoint/2010/main">
            <p:sp>
              <p:nvSpPr>
                <p:cNvPr id="10" name="Textfeld 9">
                  <a:extLst>
                    <a:ext uri="{FF2B5EF4-FFF2-40B4-BE49-F238E27FC236}">
                      <a16:creationId xmlns:a16="http://schemas.microsoft.com/office/drawing/2014/main" id="{94B45346-8411-C57A-3803-983C1A551568}"/>
                    </a:ext>
                  </a:extLst>
                </p:cNvPr>
                <p:cNvSpPr txBox="1">
                  <a:spLocks noRot="1" noChangeAspect="1" noMove="1" noResize="1" noEditPoints="1" noAdjustHandles="1" noChangeArrowheads="1" noChangeShapeType="1" noTextEdit="1"/>
                </p:cNvSpPr>
                <p:nvPr/>
              </p:nvSpPr>
              <p:spPr>
                <a:xfrm>
                  <a:off x="5619003" y="4837190"/>
                  <a:ext cx="2772076" cy="923330"/>
                </a:xfrm>
                <a:prstGeom prst="rect">
                  <a:avLst/>
                </a:prstGeom>
                <a:blipFill>
                  <a:blip r:embed="rId4"/>
                  <a:stretch>
                    <a:fillRect l="-661" t="-3974" b="-9934"/>
                  </a:stretch>
                </a:blipFill>
              </p:spPr>
              <p:txBody>
                <a:bodyPr/>
                <a:lstStyle/>
                <a:p>
                  <a:r>
                    <a:rPr lang="de-DE">
                      <a:noFill/>
                    </a:rPr>
                    <a:t> </a:t>
                  </a:r>
                </a:p>
              </p:txBody>
            </p:sp>
          </mc:Fallback>
        </mc:AlternateContent>
      </p:grpSp>
    </p:spTree>
    <p:extLst>
      <p:ext uri="{BB962C8B-B14F-4D97-AF65-F5344CB8AC3E}">
        <p14:creationId xmlns:p14="http://schemas.microsoft.com/office/powerpoint/2010/main" val="494069357"/>
      </p:ext>
    </p:extLst>
  </p:cSld>
  <p:clrMapOvr>
    <a:masterClrMapping/>
  </p:clrMapOvr>
</p:sld>
</file>

<file path=ppt/slides/slide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a:extLst>
              <a:ext uri="{FF2B5EF4-FFF2-40B4-BE49-F238E27FC236}">
                <a16:creationId xmlns:a16="http://schemas.microsoft.com/office/drawing/2014/main" id="{C402798B-FCFE-F902-0FA1-AF5854D9D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093804"/>
      </p:ext>
    </p:extLst>
  </p:cSld>
  <p:clrMapOvr>
    <a:masterClrMapping/>
  </p:clrMapOvr>
</p:sld>
</file>

<file path=ppt/slides/slide7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defined">
            <a:extLst>
              <a:ext uri="{FF2B5EF4-FFF2-40B4-BE49-F238E27FC236}">
                <a16:creationId xmlns:a16="http://schemas.microsoft.com/office/drawing/2014/main" id="{42186D20-422B-F32E-251F-3DEDBF47534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641475"/>
            <a:ext cx="12192000" cy="313671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026CE08B-FFD1-584D-CAFB-5BD9343FEA75}"/>
              </a:ext>
            </a:extLst>
          </p:cNvPr>
          <p:cNvSpPr txBox="1"/>
          <p:nvPr/>
        </p:nvSpPr>
        <p:spPr>
          <a:xfrm>
            <a:off x="4262717" y="4975412"/>
            <a:ext cx="3666565" cy="341632"/>
          </a:xfrm>
          <a:prstGeom prst="rect">
            <a:avLst/>
          </a:prstGeom>
          <a:noFill/>
        </p:spPr>
        <p:txBody>
          <a:bodyPr wrap="square" rtlCol="0">
            <a:spAutoFit/>
          </a:bodyPr>
          <a:lstStyle/>
          <a:p>
            <a:pPr algn="ctr"/>
            <a:r>
              <a:rPr lang="de-DE" b="1" dirty="0" err="1"/>
              <a:t>Longitud de onda </a:t>
            </a:r>
            <a:r>
              <a:rPr lang="de-DE" b="1" dirty="0"/>
              <a:t>[</a:t>
            </a:r>
            <a:r>
              <a:rPr lang="de-DE" b="1" dirty="0" err="1"/>
              <a:t>nm]</a:t>
            </a:r>
          </a:p>
        </p:txBody>
      </p:sp>
    </p:spTree>
    <p:extLst>
      <p:ext uri="{BB962C8B-B14F-4D97-AF65-F5344CB8AC3E}">
        <p14:creationId xmlns:p14="http://schemas.microsoft.com/office/powerpoint/2010/main" val="1002815757"/>
      </p:ext>
    </p:extLst>
  </p:cSld>
  <p:clrMapOvr>
    <a:masterClrMapping/>
  </p:clrMapOvr>
</p:sld>
</file>

<file path=ppt/slides/slide71.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Análisis de datos</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1556213"/>
            <a:ext cx="6356352" cy="3637770"/>
            <a:chOff x="1398424" y="1360021"/>
            <a:chExt cx="3822162" cy="363777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Tarea</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312469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600" dirty="0" err="1">
                  <a:solidFill>
                    <a:schemeClr val="tx1"/>
                  </a:solidFill>
                </a:rPr>
                <a:t>Analiza </a:t>
              </a:r>
              <a:r>
                <a:rPr lang="en-US" sz="2600" dirty="0">
                  <a:solidFill>
                    <a:schemeClr val="tx1"/>
                  </a:solidFill>
                </a:rPr>
                <a:t>los </a:t>
              </a:r>
              <a:r>
                <a:rPr lang="en-US" sz="2600" dirty="0" err="1">
                  <a:solidFill>
                    <a:schemeClr val="tx1"/>
                  </a:solidFill>
                </a:rPr>
                <a:t>espectros </a:t>
              </a:r>
              <a:r>
                <a:rPr lang="en-US" sz="2600" dirty="0">
                  <a:solidFill>
                    <a:schemeClr val="tx1"/>
                  </a:solidFill>
                </a:rPr>
                <a:t>de las </a:t>
              </a:r>
              <a:r>
                <a:rPr lang="en-US" sz="2600" dirty="0" err="1">
                  <a:solidFill>
                    <a:schemeClr val="tx1"/>
                  </a:solidFill>
                </a:rPr>
                <a:t>estrellas </a:t>
              </a:r>
              <a:r>
                <a:rPr lang="en-US" sz="2600" dirty="0">
                  <a:solidFill>
                    <a:schemeClr val="tx1"/>
                  </a:solidFill>
                </a:rPr>
                <a:t>y </a:t>
              </a:r>
              <a:r>
                <a:rPr lang="en-US" sz="2600" dirty="0" err="1">
                  <a:solidFill>
                    <a:schemeClr val="tx1"/>
                  </a:solidFill>
                </a:rPr>
                <a:t>mide </a:t>
              </a:r>
              <a:r>
                <a:rPr lang="en-US" sz="2600" dirty="0">
                  <a:solidFill>
                    <a:schemeClr val="tx1"/>
                  </a:solidFill>
                </a:rPr>
                <a:t>las </a:t>
              </a:r>
              <a:r>
                <a:rPr lang="en-US" sz="2600" dirty="0" err="1">
                  <a:solidFill>
                    <a:schemeClr val="tx1"/>
                  </a:solidFill>
                </a:rPr>
                <a:t>abundancias elementales</a:t>
              </a:r>
              <a:r>
                <a:rPr lang="en-US" sz="2600" dirty="0">
                  <a:solidFill>
                    <a:schemeClr val="tx1"/>
                  </a:solidFill>
                </a:rPr>
                <a:t>. </a:t>
              </a:r>
              <a:r>
                <a:rPr lang="en-US" sz="2600" dirty="0" err="1">
                  <a:solidFill>
                    <a:schemeClr val="tx1"/>
                  </a:solidFill>
                </a:rPr>
                <a:t>Para ello, completa </a:t>
              </a:r>
              <a:r>
                <a:rPr lang="en-US" sz="2600" dirty="0">
                  <a:solidFill>
                    <a:schemeClr val="tx1"/>
                  </a:solidFill>
                </a:rPr>
                <a:t>las </a:t>
              </a:r>
              <a:r>
                <a:rPr lang="en-US" sz="2600" dirty="0" err="1">
                  <a:solidFill>
                    <a:schemeClr val="tx1"/>
                  </a:solidFill>
                </a:rPr>
                <a:t>tareas de </a:t>
              </a:r>
              <a:r>
                <a:rPr lang="en-US" sz="2600" dirty="0">
                  <a:solidFill>
                    <a:schemeClr val="tx1"/>
                  </a:solidFill>
                </a:rPr>
                <a:t>la </a:t>
              </a:r>
              <a:br>
                <a:rPr lang="de-DE" sz="2600" dirty="0">
                  <a:solidFill>
                    <a:schemeClr val="tx1"/>
                  </a:solidFill>
                </a:rPr>
              </a:br>
              <a:r>
                <a:rPr lang="de-DE" sz="2600" b="1" dirty="0">
                  <a:solidFill>
                    <a:schemeClr val="tx1"/>
                  </a:solidFill>
                </a:rPr>
                <a:t> 3.1 Hoja de trabajo de análisis de datos</a:t>
              </a:r>
              <a:br>
                <a:rPr lang="de-DE" sz="2600" b="1" dirty="0">
                  <a:solidFill>
                    <a:schemeClr val="tx1"/>
                  </a:solidFill>
                </a:rPr>
              </a:br>
              <a:r>
                <a:rPr lang="de-DE" sz="2600" dirty="0">
                  <a:solidFill>
                    <a:schemeClr val="tx1"/>
                  </a:solidFill>
                </a:rPr>
                <a:t>utilizando la herramienta en línea</a:t>
              </a:r>
              <a:br>
                <a:rPr lang="de-DE" sz="2600" dirty="0">
                  <a:solidFill>
                    <a:schemeClr val="tx1"/>
                  </a:solidFill>
                </a:rPr>
              </a:br>
              <a:r>
                <a:rPr lang="de-DE" sz="2600" b="1" dirty="0">
                  <a:solidFill>
                    <a:schemeClr val="tx1"/>
                  </a:solidFill>
                </a:rPr>
                <a:t>3.2 </a:t>
              </a:r>
              <a:r>
                <a:rPr lang="de-DE" sz="2600" b="1" dirty="0" err="1">
                  <a:solidFill>
                    <a:schemeClr val="tx1"/>
                  </a:solidFill>
                </a:rPr>
                <a:t>WebSME</a:t>
              </a:r>
              <a:endParaRPr lang="en-GB" sz="2600" b="1" dirty="0">
                <a:solidFill>
                  <a:schemeClr val="tx1"/>
                </a:solidFill>
              </a:endParaRPr>
            </a:p>
          </p:txBody>
        </p:sp>
      </p:grpSp>
    </p:spTree>
    <p:extLst>
      <p:ext uri="{BB962C8B-B14F-4D97-AF65-F5344CB8AC3E}">
        <p14:creationId xmlns:p14="http://schemas.microsoft.com/office/powerpoint/2010/main" val="2281613540"/>
      </p:ext>
    </p:extLst>
  </p:cSld>
  <p:clrMapOvr>
    <a:masterClrMapping/>
  </p:clrMapOvr>
</p:sld>
</file>

<file path=ppt/slides/slide7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Metalicidad</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Tree>
    <p:extLst>
      <p:ext uri="{BB962C8B-B14F-4D97-AF65-F5344CB8AC3E}">
        <p14:creationId xmlns:p14="http://schemas.microsoft.com/office/powerpoint/2010/main" val="1678740328"/>
      </p:ext>
    </p:extLst>
  </p:cSld>
  <p:clrMapOvr>
    <a:masterClrMapping/>
  </p:clrMapOvr>
</p:sld>
</file>

<file path=ppt/slides/slide7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Metalicidad</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
        <p:nvSpPr>
          <p:cNvPr id="7" name="Rechteck: abgerundete Ecken 6">
            <a:extLst>
              <a:ext uri="{FF2B5EF4-FFF2-40B4-BE49-F238E27FC236}">
                <a16:creationId xmlns:a16="http://schemas.microsoft.com/office/drawing/2014/main" id="{34DE3155-4A25-CFCE-4319-C17099820EB4}"/>
              </a:ext>
            </a:extLst>
          </p:cNvPr>
          <p:cNvSpPr/>
          <p:nvPr/>
        </p:nvSpPr>
        <p:spPr>
          <a:xfrm>
            <a:off x="2275839" y="1828801"/>
            <a:ext cx="7647093" cy="4003039"/>
          </a:xfrm>
          <a:prstGeom prst="roundRect">
            <a:avLst>
              <a:gd name="adj" fmla="val 1348"/>
            </a:avLst>
          </a:prstGeom>
          <a:solidFill>
            <a:schemeClr val="tx2">
              <a:lumMod val="10000"/>
              <a:lumOff val="9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b="1" dirty="0">
                <a:solidFill>
                  <a:srgbClr val="000000"/>
                </a:solidFill>
              </a:rPr>
              <a:t>Metales</a:t>
            </a:r>
          </a:p>
        </p:txBody>
      </p:sp>
    </p:spTree>
    <p:extLst>
      <p:ext uri="{BB962C8B-B14F-4D97-AF65-F5344CB8AC3E}">
        <p14:creationId xmlns:p14="http://schemas.microsoft.com/office/powerpoint/2010/main" val="2038209401"/>
      </p:ext>
    </p:extLst>
  </p:cSld>
  <p:clrMapOvr>
    <a:masterClrMapping/>
  </p:clrMapOvr>
</p:sld>
</file>

<file path=ppt/slides/slide7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8E7CF-4957-26ED-0252-E7A251A0FB6F}"/>
            </a:ext>
          </a:extLst>
        </p:cNvPr>
        <p:cNvGrpSpPr/>
        <p:nvPr/>
      </p:nvGrpSpPr>
      <p:grpSpPr>
        <a:xfrm>
          <a:off x="0" y="0"/>
          <a:ext cx="0" cy="0"/>
          <a:chOff x="0" y="0"/>
          <a:chExt cx="0" cy="0"/>
        </a:xfrm>
      </p:grpSpPr>
      <p:pic>
        <p:nvPicPr>
          <p:cNvPr id="2050" name="Picture 2" descr="Salzwüste in der Provinz Jujuy (Argentinien).">
            <a:extLst>
              <a:ext uri="{FF2B5EF4-FFF2-40B4-BE49-F238E27FC236}">
                <a16:creationId xmlns:a16="http://schemas.microsoft.com/office/drawing/2014/main" id="{8E4090EB-9832-D358-D5A1-75F0AC8E312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897119" y="947420"/>
            <a:ext cx="7294881" cy="517906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6138116-3553-9493-5111-BC07C2C5AB44}"/>
              </a:ext>
            </a:extLst>
          </p:cNvPr>
          <p:cNvSpPr txBox="1"/>
          <p:nvPr/>
        </p:nvSpPr>
        <p:spPr>
          <a:xfrm>
            <a:off x="242570" y="1091894"/>
            <a:ext cx="4654550" cy="2708434"/>
          </a:xfrm>
          <a:prstGeom prst="rect">
            <a:avLst/>
          </a:prstGeom>
          <a:noFill/>
        </p:spPr>
        <p:txBody>
          <a:bodyPr wrap="square" rtlCol="0">
            <a:spAutoFit/>
          </a:bodyPr>
          <a:lstStyle/>
          <a:p>
            <a:pPr>
              <a:spcAft>
                <a:spcPts val="600"/>
              </a:spcAft>
            </a:pPr>
            <a:r>
              <a:rPr lang="en-US" sz="2000" b="1" dirty="0">
                <a:solidFill>
                  <a:srgbClr val="000000"/>
                </a:solidFill>
              </a:rPr>
              <a:t>... El </a:t>
            </a:r>
            <a:r>
              <a:rPr lang="en-US" sz="2000" b="1" dirty="0">
                <a:solidFill>
                  <a:srgbClr val="000000"/>
                </a:solidFill>
              </a:rPr>
              <a:t>litio </a:t>
            </a:r>
            <a:r>
              <a:rPr lang="en-US" sz="2000" b="1" dirty="0" err="1">
                <a:solidFill>
                  <a:srgbClr val="000000"/>
                </a:solidFill>
              </a:rPr>
              <a:t>es raro</a:t>
            </a:r>
            <a:endParaRPr lang="en-US" sz="2000" b="1" dirty="0">
              <a:solidFill>
                <a:srgbClr val="000000"/>
              </a:solidFill>
            </a:endParaRPr>
          </a:p>
          <a:p>
            <a:pPr marL="697230" lvl="1" indent="-285750">
              <a:spcAft>
                <a:spcPts val="600"/>
              </a:spcAft>
              <a:buFont typeface="Arial" panose="020B0604020202020204" pitchFamily="34" charset="0"/>
              <a:buChar char="•"/>
            </a:pPr>
            <a:r>
              <a:rPr lang="de-DE" sz="2000" dirty="0">
                <a:solidFill>
                  <a:srgbClr val="000000"/>
                </a:solidFill>
              </a:rPr>
              <a:t>La abundancia de litio se debe principalmente a la nucleosíntesis primordial</a:t>
            </a:r>
          </a:p>
          <a:p>
            <a:pPr marL="697230" lvl="1" indent="-285750">
              <a:spcAft>
                <a:spcPts val="600"/>
              </a:spcAft>
              <a:buFont typeface="Arial" panose="020B0604020202020204" pitchFamily="34" charset="0"/>
              <a:buChar char="•"/>
            </a:pPr>
            <a:r>
              <a:rPr lang="de-DE" sz="2000" dirty="0">
                <a:solidFill>
                  <a:srgbClr val="000000"/>
                </a:solidFill>
              </a:rPr>
              <a:t>El modelo del Big Bang predice una abundancia de litio superior a la medida en el cosmos</a:t>
            </a:r>
            <a:endParaRPr lang="en-US" sz="2000" b="1" dirty="0">
              <a:solidFill>
                <a:srgbClr val="000000"/>
              </a:solidFill>
            </a:endParaRPr>
          </a:p>
        </p:txBody>
      </p:sp>
    </p:spTree>
    <p:extLst>
      <p:ext uri="{BB962C8B-B14F-4D97-AF65-F5344CB8AC3E}">
        <p14:creationId xmlns:p14="http://schemas.microsoft.com/office/powerpoint/2010/main" val="445018980"/>
      </p:ext>
    </p:extLst>
  </p:cSld>
  <p:clrMapOvr>
    <a:masterClrMapping/>
  </p:clrMapOvr>
</p:sld>
</file>

<file path=ppt/slides/slide7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8E7CF-4957-26ED-0252-E7A251A0FB6F}"/>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96138116-3553-9493-5111-BC07C2C5AB44}"/>
              </a:ext>
            </a:extLst>
          </p:cNvPr>
          <p:cNvSpPr txBox="1"/>
          <p:nvPr/>
        </p:nvSpPr>
        <p:spPr>
          <a:xfrm>
            <a:off x="242570" y="1091894"/>
            <a:ext cx="4654550" cy="4939814"/>
          </a:xfrm>
          <a:prstGeom prst="rect">
            <a:avLst/>
          </a:prstGeom>
          <a:noFill/>
        </p:spPr>
        <p:txBody>
          <a:bodyPr wrap="square" rtlCol="0">
            <a:spAutoFit/>
          </a:bodyPr>
          <a:lstStyle/>
          <a:p>
            <a:pPr>
              <a:spcAft>
                <a:spcPts val="600"/>
              </a:spcAft>
            </a:pPr>
            <a:r>
              <a:rPr lang="en-US" sz="2000" b="1" dirty="0">
                <a:solidFill>
                  <a:srgbClr val="000000"/>
                </a:solidFill>
              </a:rPr>
              <a:t>... El </a:t>
            </a:r>
            <a:r>
              <a:rPr lang="en-US" sz="2000" b="1" dirty="0">
                <a:solidFill>
                  <a:srgbClr val="000000"/>
                </a:solidFill>
              </a:rPr>
              <a:t>litio </a:t>
            </a:r>
            <a:r>
              <a:rPr lang="en-US" sz="2000" b="1" dirty="0" err="1">
                <a:solidFill>
                  <a:srgbClr val="000000"/>
                </a:solidFill>
              </a:rPr>
              <a:t>es raro</a:t>
            </a:r>
            <a:endParaRPr lang="en-US" sz="2000" b="1" dirty="0">
              <a:solidFill>
                <a:srgbClr val="000000"/>
              </a:solidFill>
            </a:endParaRPr>
          </a:p>
          <a:p>
            <a:pPr marL="697230" lvl="1" indent="-285750">
              <a:spcAft>
                <a:spcPts val="600"/>
              </a:spcAft>
              <a:buFont typeface="Arial" panose="020B0604020202020204" pitchFamily="34" charset="0"/>
              <a:buChar char="•"/>
            </a:pPr>
            <a:r>
              <a:rPr lang="de-DE" sz="2000" dirty="0">
                <a:solidFill>
                  <a:srgbClr val="000000"/>
                </a:solidFill>
              </a:rPr>
              <a:t>La abundancia de litio se debe principalmente a la nucleosíntesis primordial</a:t>
            </a:r>
          </a:p>
          <a:p>
            <a:pPr marL="697230" lvl="1" indent="-285750">
              <a:spcAft>
                <a:spcPts val="600"/>
              </a:spcAft>
              <a:buFont typeface="Arial" panose="020B0604020202020204" pitchFamily="34" charset="0"/>
              <a:buChar char="•"/>
            </a:pPr>
            <a:r>
              <a:rPr lang="de-DE" sz="2000" dirty="0">
                <a:solidFill>
                  <a:srgbClr val="000000"/>
                </a:solidFill>
              </a:rPr>
              <a:t>El modelo del Big Bang predice una abundancia de litio superior a la medida en el cosmos</a:t>
            </a:r>
            <a:endParaRPr lang="en-US" sz="2000" b="1" dirty="0">
              <a:solidFill>
                <a:srgbClr val="000000"/>
              </a:solidFill>
            </a:endParaRPr>
          </a:p>
          <a:p>
            <a:pPr>
              <a:spcAft>
                <a:spcPts val="600"/>
              </a:spcAft>
            </a:pPr>
            <a:r>
              <a:rPr lang="en-US" sz="2000" b="1" dirty="0">
                <a:solidFill>
                  <a:srgbClr val="000000"/>
                </a:solidFill>
              </a:rPr>
              <a:t>El </a:t>
            </a:r>
            <a:r>
              <a:rPr lang="en-US" sz="2000" b="1" dirty="0" err="1">
                <a:solidFill>
                  <a:srgbClr val="000000"/>
                </a:solidFill>
              </a:rPr>
              <a:t>problema primordial del litio</a:t>
            </a:r>
            <a:endParaRPr lang="en-US" sz="2000" b="1" dirty="0">
              <a:solidFill>
                <a:srgbClr val="000000"/>
              </a:solidFill>
            </a:endParaRPr>
          </a:p>
          <a:p>
            <a:pPr marL="697230" lvl="1" indent="-285750">
              <a:spcAft>
                <a:spcPts val="600"/>
              </a:spcAft>
              <a:buFont typeface="Arial" panose="020B0604020202020204" pitchFamily="34" charset="0"/>
              <a:buChar char="•"/>
            </a:pPr>
            <a:r>
              <a:rPr lang="de-DE" sz="2000" dirty="0">
                <a:solidFill>
                  <a:srgbClr val="000000"/>
                </a:solidFill>
              </a:rPr>
              <a:t>¿Difusión atómica?</a:t>
            </a:r>
          </a:p>
          <a:p>
            <a:pPr marL="697230" lvl="1" indent="-285750">
              <a:spcAft>
                <a:spcPts val="600"/>
              </a:spcAft>
              <a:buFont typeface="Arial" panose="020B0604020202020204" pitchFamily="34" charset="0"/>
              <a:buChar char="•"/>
            </a:pPr>
            <a:r>
              <a:rPr lang="de-DE" sz="2000" dirty="0" err="1">
                <a:solidFill>
                  <a:srgbClr val="000000"/>
                </a:solidFill>
              </a:rPr>
              <a:t>¿Procesos de espalación</a:t>
            </a:r>
            <a:r>
              <a:rPr lang="de-DE" sz="2000" dirty="0">
                <a:solidFill>
                  <a:srgbClr val="000000"/>
                </a:solidFill>
              </a:rPr>
              <a:t>?</a:t>
            </a:r>
          </a:p>
          <a:p>
            <a:pPr marL="697230" lvl="1" indent="-285750">
              <a:spcAft>
                <a:spcPts val="600"/>
              </a:spcAft>
              <a:buFont typeface="Arial" panose="020B0604020202020204" pitchFamily="34" charset="0"/>
              <a:buChar char="•"/>
            </a:pPr>
            <a:r>
              <a:rPr lang="de-DE" sz="2000" dirty="0">
                <a:solidFill>
                  <a:srgbClr val="000000"/>
                </a:solidFill>
              </a:rPr>
              <a:t>¿Reacciones nucleares mal determinadas?</a:t>
            </a:r>
          </a:p>
          <a:p>
            <a:pPr marL="697230" lvl="1" indent="-285750">
              <a:spcAft>
                <a:spcPts val="600"/>
              </a:spcAft>
              <a:buFont typeface="Arial" panose="020B0604020202020204" pitchFamily="34" charset="0"/>
              <a:buChar char="•"/>
            </a:pPr>
            <a:r>
              <a:rPr lang="de-DE" sz="2000" dirty="0">
                <a:solidFill>
                  <a:srgbClr val="000000"/>
                </a:solidFill>
              </a:rPr>
              <a:t>¿Falla la teoría del Big Bang?</a:t>
            </a:r>
          </a:p>
        </p:txBody>
      </p:sp>
      <p:pic>
        <p:nvPicPr>
          <p:cNvPr id="2" name="Picture 2">
            <a:extLst>
              <a:ext uri="{FF2B5EF4-FFF2-40B4-BE49-F238E27FC236}">
                <a16:creationId xmlns:a16="http://schemas.microsoft.com/office/drawing/2014/main" id="{5AE0B526-5ABB-E766-3147-74E1ABB78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731503" y="947420"/>
            <a:ext cx="5626112" cy="5179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01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Frecuencia de los elementos químicos </a:t>
            </a:r>
            <a:r>
              <a:rPr lang="de-DE" sz="2400" noProof="0" dirty="0"/>
              <a:t>(sistema solar)</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3046584762"/>
      </p:ext>
    </p:extLst>
  </p:cSld>
  <p:clrMapOvr>
    <a:masterClrMapping/>
  </p:clrMapOvr>
</p:sld>
</file>

<file path=ppt/slides/slide77.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012808"/>
      </p:ext>
    </p:extLst>
  </p:cSld>
  <p:clrMapOvr>
    <a:masterClrMapping/>
  </p:clrMapOvr>
</p:sld>
</file>

<file path=ppt/slides/slide7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Q">
            <a:extLst>
              <a:ext uri="{FF2B5EF4-FFF2-40B4-BE49-F238E27FC236}">
                <a16:creationId xmlns:a16="http://schemas.microsoft.com/office/drawing/2014/main" id="{667FD879-81F6-9055-1037-9964A3524B2E}"/>
              </a:ext>
            </a:extLst>
          </p:cNvPr>
          <p:cNvSpPr/>
          <p:nvPr/>
        </p:nvSpPr>
        <p:spPr>
          <a:xfrm>
            <a:off x="1537624" y="18774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¿Por qué es tan raro el litio?</a:t>
            </a:r>
          </a:p>
        </p:txBody>
      </p:sp>
      <p:sp>
        <p:nvSpPr>
          <p:cNvPr id="36" name="2Q">
            <a:extLst>
              <a:ext uri="{FF2B5EF4-FFF2-40B4-BE49-F238E27FC236}">
                <a16:creationId xmlns:a16="http://schemas.microsoft.com/office/drawing/2014/main" id="{8E804148-6ABF-7368-35B9-200FBD9D0D41}"/>
              </a:ext>
            </a:extLst>
          </p:cNvPr>
          <p:cNvSpPr/>
          <p:nvPr/>
        </p:nvSpPr>
        <p:spPr>
          <a:xfrm>
            <a:off x="4496400" y="18774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¿Por qué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giran </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las estrellas</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38" name="3Q">
            <a:extLst>
              <a:ext uri="{FF2B5EF4-FFF2-40B4-BE49-F238E27FC236}">
                <a16:creationId xmlns:a16="http://schemas.microsoft.com/office/drawing/2014/main" id="{310337EE-697B-A6A0-0C9A-19B441F723B5}"/>
              </a:ext>
            </a:extLst>
          </p:cNvPr>
          <p:cNvSpPr/>
          <p:nvPr/>
        </p:nvSpPr>
        <p:spPr>
          <a:xfrm>
            <a:off x="7452000" y="18774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0000" lnSpcReduction="20000"/>
          </a:bodyPr>
          <a:lstStyle/>
          <a:p>
            <a:pPr lvl="0" algn="ctr" defTabSz="914400">
              <a:defRPr/>
            </a:pPr>
            <a:r>
              <a:rPr lang="en-US" sz="5000" dirty="0" err="1">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¿Qué nucleidos se crearon inmediatamente después </a:t>
            </a:r>
            <a:r>
              <a:rPr lang="en-US" sz="5000" dirty="0">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del </a:t>
            </a:r>
            <a:r>
              <a:rPr lang="en-US" sz="5000" dirty="0" err="1">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Big Bang</a:t>
            </a:r>
            <a:r>
              <a:rPr lang="en-US" sz="5000" dirty="0">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t>
            </a:r>
            <a:endParaRPr lang="de-DE" sz="5000" dirty="0">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41" name="4Q">
            <a:extLst>
              <a:ext uri="{FF2B5EF4-FFF2-40B4-BE49-F238E27FC236}">
                <a16:creationId xmlns:a16="http://schemas.microsoft.com/office/drawing/2014/main" id="{55FB3A6E-D591-B182-1275-EF7672EFB3D8}"/>
              </a:ext>
            </a:extLst>
          </p:cNvPr>
          <p:cNvSpPr/>
          <p:nvPr/>
        </p:nvSpPr>
        <p:spPr>
          <a:xfrm>
            <a:off x="1540800" y="33930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¿Por qué el núcleo de la Tierra está formado principalmente por níquel y hierro?</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43" name="5Q">
            <a:extLst>
              <a:ext uri="{FF2B5EF4-FFF2-40B4-BE49-F238E27FC236}">
                <a16:creationId xmlns:a16="http://schemas.microsoft.com/office/drawing/2014/main" id="{098DEE00-6D03-8EE9-BC0B-82DA8A150757}"/>
              </a:ext>
            </a:extLst>
          </p:cNvPr>
          <p:cNvSpPr/>
          <p:nvPr/>
        </p:nvSpPr>
        <p:spPr>
          <a:xfrm>
            <a:off x="4496400" y="33930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¿Por qué los espectros </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de las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estrellas tienen líneas de absorción</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45" name="6Q">
            <a:extLst>
              <a:ext uri="{FF2B5EF4-FFF2-40B4-BE49-F238E27FC236}">
                <a16:creationId xmlns:a16="http://schemas.microsoft.com/office/drawing/2014/main" id="{56AACE6F-5B27-F2DB-3130-3A402167F24C}"/>
              </a:ext>
            </a:extLst>
          </p:cNvPr>
          <p:cNvSpPr/>
          <p:nvPr/>
        </p:nvSpPr>
        <p:spPr>
          <a:xfrm>
            <a:off x="7452000" y="33930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¿Cómo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funciona </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la expansión del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universo</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47" name="7Q">
            <a:extLst>
              <a:ext uri="{FF2B5EF4-FFF2-40B4-BE49-F238E27FC236}">
                <a16:creationId xmlns:a16="http://schemas.microsoft.com/office/drawing/2014/main" id="{8FC3F33C-52A6-DD55-88C8-10135D7F4380}"/>
              </a:ext>
            </a:extLst>
          </p:cNvPr>
          <p:cNvSpPr/>
          <p:nvPr/>
        </p:nvSpPr>
        <p:spPr>
          <a:xfrm>
            <a:off x="1540800" y="49086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¿Por qué existe la radiactividad?</a:t>
            </a:r>
          </a:p>
        </p:txBody>
      </p:sp>
      <p:sp>
        <p:nvSpPr>
          <p:cNvPr id="49" name="8Q">
            <a:extLst>
              <a:ext uri="{FF2B5EF4-FFF2-40B4-BE49-F238E27FC236}">
                <a16:creationId xmlns:a16="http://schemas.microsoft.com/office/drawing/2014/main" id="{3E3993B7-875F-9846-D9D7-E935E20AAEE6}"/>
              </a:ext>
            </a:extLst>
          </p:cNvPr>
          <p:cNvSpPr/>
          <p:nvPr/>
        </p:nvSpPr>
        <p:spPr>
          <a:xfrm>
            <a:off x="4496400" y="49086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¿Qué es una estrella?</a:t>
            </a:r>
          </a:p>
        </p:txBody>
      </p:sp>
      <p:sp>
        <p:nvSpPr>
          <p:cNvPr id="51" name="9Q">
            <a:extLst>
              <a:ext uri="{FF2B5EF4-FFF2-40B4-BE49-F238E27FC236}">
                <a16:creationId xmlns:a16="http://schemas.microsoft.com/office/drawing/2014/main" id="{3821E413-A977-9677-8333-EE0659B2AF33}"/>
              </a:ext>
            </a:extLst>
          </p:cNvPr>
          <p:cNvSpPr/>
          <p:nvPr/>
        </p:nvSpPr>
        <p:spPr>
          <a:xfrm>
            <a:off x="7452000" y="49086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¿Qué hubo antes del Big Bang?</a:t>
            </a:r>
          </a:p>
        </p:txBody>
      </p:sp>
      <p:sp>
        <p:nvSpPr>
          <p:cNvPr id="52" name="9P">
            <a:extLst>
              <a:ext uri="{FF2B5EF4-FFF2-40B4-BE49-F238E27FC236}">
                <a16:creationId xmlns:a16="http://schemas.microsoft.com/office/drawing/2014/main" id="{8A83A85F-D96D-50FF-F6A4-28E25DDB56F9}"/>
              </a:ext>
            </a:extLst>
          </p:cNvPr>
          <p:cNvSpPr/>
          <p:nvPr/>
        </p:nvSpPr>
        <p:spPr>
          <a:xfrm>
            <a:off x="7453375" y="4909520"/>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$ 300</a:t>
            </a:r>
          </a:p>
        </p:txBody>
      </p:sp>
      <p:sp>
        <p:nvSpPr>
          <p:cNvPr id="34" name="1P">
            <a:extLst>
              <a:ext uri="{FF2B5EF4-FFF2-40B4-BE49-F238E27FC236}">
                <a16:creationId xmlns:a16="http://schemas.microsoft.com/office/drawing/2014/main" id="{BBE2FBC5-D22E-BAAA-0FBE-00857401B5E2}"/>
              </a:ext>
            </a:extLst>
          </p:cNvPr>
          <p:cNvSpPr/>
          <p:nvPr/>
        </p:nvSpPr>
        <p:spPr>
          <a:xfrm>
            <a:off x="1537624" y="1877465"/>
            <a:ext cx="2880000" cy="1440000"/>
          </a:xfrm>
          <a:prstGeom prst="roundRect">
            <a:avLst>
              <a:gd name="adj" fmla="val 0"/>
            </a:avLst>
          </a:prstGeom>
          <a:solidFill>
            <a:srgbClr val="0070C0"/>
          </a:solidFill>
          <a:ln w="76200">
            <a:solidFill>
              <a:srgbClr val="172C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$ 100</a:t>
            </a:r>
          </a:p>
        </p:txBody>
      </p:sp>
      <p:sp>
        <p:nvSpPr>
          <p:cNvPr id="37" name="2P">
            <a:extLst>
              <a:ext uri="{FF2B5EF4-FFF2-40B4-BE49-F238E27FC236}">
                <a16:creationId xmlns:a16="http://schemas.microsoft.com/office/drawing/2014/main" id="{0DB4C088-9CEC-89B1-A1B8-61F0521BA7BC}"/>
              </a:ext>
            </a:extLst>
          </p:cNvPr>
          <p:cNvSpPr/>
          <p:nvPr/>
        </p:nvSpPr>
        <p:spPr>
          <a:xfrm>
            <a:off x="4497175" y="1878297"/>
            <a:ext cx="2880000" cy="1440000"/>
          </a:xfrm>
          <a:prstGeom prst="roundRect">
            <a:avLst>
              <a:gd name="adj" fmla="val 0"/>
            </a:avLst>
          </a:prstGeom>
          <a:solidFill>
            <a:srgbClr val="0070C0"/>
          </a:solidFill>
          <a:ln w="76200">
            <a:solidFill>
              <a:srgbClr val="172C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$ 100</a:t>
            </a:r>
          </a:p>
        </p:txBody>
      </p:sp>
      <p:sp>
        <p:nvSpPr>
          <p:cNvPr id="39" name="3P">
            <a:extLst>
              <a:ext uri="{FF2B5EF4-FFF2-40B4-BE49-F238E27FC236}">
                <a16:creationId xmlns:a16="http://schemas.microsoft.com/office/drawing/2014/main" id="{7E79329D-9FFB-448B-2E64-482F1586ABD6}"/>
              </a:ext>
            </a:extLst>
          </p:cNvPr>
          <p:cNvSpPr/>
          <p:nvPr/>
        </p:nvSpPr>
        <p:spPr>
          <a:xfrm>
            <a:off x="7452000" y="1878297"/>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$ 100</a:t>
            </a:r>
          </a:p>
        </p:txBody>
      </p:sp>
      <p:sp>
        <p:nvSpPr>
          <p:cNvPr id="42" name="4P">
            <a:extLst>
              <a:ext uri="{FF2B5EF4-FFF2-40B4-BE49-F238E27FC236}">
                <a16:creationId xmlns:a16="http://schemas.microsoft.com/office/drawing/2014/main" id="{7DFFE68B-B777-C295-AE4B-ABBE92EA49F7}"/>
              </a:ext>
            </a:extLst>
          </p:cNvPr>
          <p:cNvSpPr/>
          <p:nvPr/>
        </p:nvSpPr>
        <p:spPr>
          <a:xfrm>
            <a:off x="1539134" y="3393378"/>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$ 200</a:t>
            </a:r>
          </a:p>
        </p:txBody>
      </p:sp>
      <p:sp>
        <p:nvSpPr>
          <p:cNvPr id="44" name="5P">
            <a:extLst>
              <a:ext uri="{FF2B5EF4-FFF2-40B4-BE49-F238E27FC236}">
                <a16:creationId xmlns:a16="http://schemas.microsoft.com/office/drawing/2014/main" id="{77E56693-6CB2-2ED8-A43B-2A57D86DACB7}"/>
              </a:ext>
            </a:extLst>
          </p:cNvPr>
          <p:cNvSpPr/>
          <p:nvPr/>
        </p:nvSpPr>
        <p:spPr>
          <a:xfrm>
            <a:off x="4497175" y="3393378"/>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$ 200</a:t>
            </a:r>
          </a:p>
        </p:txBody>
      </p:sp>
      <p:sp>
        <p:nvSpPr>
          <p:cNvPr id="46" name="6P">
            <a:extLst>
              <a:ext uri="{FF2B5EF4-FFF2-40B4-BE49-F238E27FC236}">
                <a16:creationId xmlns:a16="http://schemas.microsoft.com/office/drawing/2014/main" id="{B5015528-12A5-3DE8-6536-5690FC5AE046}"/>
              </a:ext>
            </a:extLst>
          </p:cNvPr>
          <p:cNvSpPr/>
          <p:nvPr/>
        </p:nvSpPr>
        <p:spPr>
          <a:xfrm>
            <a:off x="7453375" y="3393378"/>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$ 200</a:t>
            </a:r>
          </a:p>
        </p:txBody>
      </p:sp>
      <p:sp>
        <p:nvSpPr>
          <p:cNvPr id="48" name="7P">
            <a:extLst>
              <a:ext uri="{FF2B5EF4-FFF2-40B4-BE49-F238E27FC236}">
                <a16:creationId xmlns:a16="http://schemas.microsoft.com/office/drawing/2014/main" id="{30EE7578-22B0-6B4F-A671-9F851D95D21A}"/>
              </a:ext>
            </a:extLst>
          </p:cNvPr>
          <p:cNvSpPr/>
          <p:nvPr/>
        </p:nvSpPr>
        <p:spPr>
          <a:xfrm>
            <a:off x="1539134" y="4909520"/>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$ 300</a:t>
            </a:r>
          </a:p>
        </p:txBody>
      </p:sp>
      <p:sp>
        <p:nvSpPr>
          <p:cNvPr id="50" name="8P">
            <a:extLst>
              <a:ext uri="{FF2B5EF4-FFF2-40B4-BE49-F238E27FC236}">
                <a16:creationId xmlns:a16="http://schemas.microsoft.com/office/drawing/2014/main" id="{A87D8681-8408-7487-9F5A-B819DA13BC9C}"/>
              </a:ext>
            </a:extLst>
          </p:cNvPr>
          <p:cNvSpPr/>
          <p:nvPr/>
        </p:nvSpPr>
        <p:spPr>
          <a:xfrm>
            <a:off x="4497175" y="4909520"/>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$ 300</a:t>
            </a:r>
          </a:p>
        </p:txBody>
      </p:sp>
      <p:sp>
        <p:nvSpPr>
          <p:cNvPr id="7" name="Star">
            <a:extLst>
              <a:ext uri="{FF2B5EF4-FFF2-40B4-BE49-F238E27FC236}">
                <a16:creationId xmlns:a16="http://schemas.microsoft.com/office/drawing/2014/main" id="{9348AF2E-3F19-EC6B-B650-B213FAB5D3E1}"/>
              </a:ext>
            </a:extLst>
          </p:cNvPr>
          <p:cNvSpPr/>
          <p:nvPr/>
        </p:nvSpPr>
        <p:spPr>
          <a:xfrm>
            <a:off x="4496400" y="759375"/>
            <a:ext cx="2880000" cy="94994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Estrellas</a:t>
            </a:r>
            <a:endParaRPr kumimoji="0" lang="de-DE"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8" name="Uni">
            <a:extLst>
              <a:ext uri="{FF2B5EF4-FFF2-40B4-BE49-F238E27FC236}">
                <a16:creationId xmlns:a16="http://schemas.microsoft.com/office/drawing/2014/main" id="{62D46386-3950-959B-99B4-9EB248C3220E}"/>
              </a:ext>
            </a:extLst>
          </p:cNvPr>
          <p:cNvSpPr/>
          <p:nvPr/>
        </p:nvSpPr>
        <p:spPr>
          <a:xfrm>
            <a:off x="7452000" y="759375"/>
            <a:ext cx="2880000" cy="94994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Cosmos</a:t>
            </a:r>
            <a:endParaRPr kumimoji="0" lang="de-DE"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10" name="Nuc">
            <a:extLst>
              <a:ext uri="{FF2B5EF4-FFF2-40B4-BE49-F238E27FC236}">
                <a16:creationId xmlns:a16="http://schemas.microsoft.com/office/drawing/2014/main" id="{5E903302-0D05-304B-BC03-F59207C74745}"/>
              </a:ext>
            </a:extLst>
          </p:cNvPr>
          <p:cNvSpPr/>
          <p:nvPr/>
        </p:nvSpPr>
        <p:spPr>
          <a:xfrm>
            <a:off x="1537624" y="760836"/>
            <a:ext cx="2880000" cy="94994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Nucléidos</a:t>
            </a:r>
            <a:endParaRPr kumimoji="0" lang="de-DE"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11" name="Bar">
            <a:extLst>
              <a:ext uri="{FF2B5EF4-FFF2-40B4-BE49-F238E27FC236}">
                <a16:creationId xmlns:a16="http://schemas.microsoft.com/office/drawing/2014/main" id="{23CB0FDB-701F-D7F5-829B-A2EA6B739635}"/>
              </a:ext>
            </a:extLst>
          </p:cNvPr>
          <p:cNvSpPr/>
          <p:nvPr/>
        </p:nvSpPr>
        <p:spPr>
          <a:xfrm>
            <a:off x="1500186" y="1743075"/>
            <a:ext cx="8869364" cy="102658"/>
          </a:xfrm>
          <a:prstGeom prst="rect">
            <a:avLst/>
          </a:prstGeom>
          <a:solidFill>
            <a:srgbClr val="172C5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7981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
                                        <p:tgtEl>
                                          <p:spTgt spid="34"/>
                                        </p:tgtEl>
                                      </p:cBhvr>
                                    </p:animEffect>
                                    <p:set>
                                      <p:cBhvr>
                                        <p:cTn id="7" dur="1" fill="hold">
                                          <p:stCondLst>
                                            <p:cond delay="99"/>
                                          </p:stCondLst>
                                        </p:cTn>
                                        <p:tgtEl>
                                          <p:spTgt spid="34"/>
                                        </p:tgtEl>
                                        <p:attrNameLst>
                                          <p:attrName>style.visibility</p:attrName>
                                        </p:attrNameLst>
                                      </p:cBhvr>
                                      <p:to>
                                        <p:strVal val="hidden"/>
                                      </p:to>
                                    </p:set>
                                  </p:childTnLst>
                                </p:cTn>
                              </p:par>
                              <p:par>
                                <p:cTn id="8" presetID="45"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ppt_w</p:attrName>
                                        </p:attrNameLst>
                                      </p:cBhvr>
                                      <p:tavLst>
                                        <p:tav tm="0" fmla="#ppt_w*sin(2.5*pi*$)">
                                          <p:val>
                                            <p:fltVal val="0"/>
                                          </p:val>
                                        </p:tav>
                                        <p:tav tm="100000">
                                          <p:val>
                                            <p:fltVal val="1"/>
                                          </p:val>
                                        </p:tav>
                                      </p:tavLst>
                                    </p:anim>
                                    <p:anim calcmode="lin" valueType="num">
                                      <p:cBhvr>
                                        <p:cTn id="12" dur="1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4"/>
                  </p:tgtEl>
                </p:cond>
              </p:nextCondLst>
            </p:seq>
            <p:seq concurrent="1" nextAc="seek">
              <p:cTn id="13" restart="whenNotActive" fill="hold" evtFilter="cancelBubble" nodeType="interactiveSeq">
                <p:stCondLst>
                  <p:cond evt="onClick" delay="0">
                    <p:tgtEl>
                      <p:spTgt spid="37"/>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100"/>
                                        <p:tgtEl>
                                          <p:spTgt spid="37"/>
                                        </p:tgtEl>
                                      </p:cBhvr>
                                    </p:animEffect>
                                    <p:set>
                                      <p:cBhvr>
                                        <p:cTn id="18" dur="1" fill="hold">
                                          <p:stCondLst>
                                            <p:cond delay="99"/>
                                          </p:stCondLst>
                                        </p:cTn>
                                        <p:tgtEl>
                                          <p:spTgt spid="37"/>
                                        </p:tgtEl>
                                        <p:attrNameLst>
                                          <p:attrName>style.visibility</p:attrName>
                                        </p:attrNameLst>
                                      </p:cBhvr>
                                      <p:to>
                                        <p:strVal val="hidden"/>
                                      </p:to>
                                    </p:set>
                                  </p:childTnLst>
                                </p:cTn>
                              </p:par>
                              <p:par>
                                <p:cTn id="19" presetID="45"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anim calcmode="lin" valueType="num">
                                      <p:cBhvr>
                                        <p:cTn id="22" dur="1000" fill="hold"/>
                                        <p:tgtEl>
                                          <p:spTgt spid="36"/>
                                        </p:tgtEl>
                                        <p:attrNameLst>
                                          <p:attrName>ppt_w</p:attrName>
                                        </p:attrNameLst>
                                      </p:cBhvr>
                                      <p:tavLst>
                                        <p:tav tm="0" fmla="#ppt_w*sin(2.5*pi*$)">
                                          <p:val>
                                            <p:fltVal val="0"/>
                                          </p:val>
                                        </p:tav>
                                        <p:tav tm="100000">
                                          <p:val>
                                            <p:fltVal val="1"/>
                                          </p:val>
                                        </p:tav>
                                      </p:tavLst>
                                    </p:anim>
                                    <p:anim calcmode="lin" valueType="num">
                                      <p:cBhvr>
                                        <p:cTn id="23" dur="1000" fill="hold"/>
                                        <p:tgtEl>
                                          <p:spTgt spid="3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7"/>
                  </p:tgtEl>
                </p:cond>
              </p:nextCondLst>
            </p:seq>
            <p:seq concurrent="1" nextAc="seek">
              <p:cTn id="24" restart="whenNotActive" fill="hold" evtFilter="cancelBubble" nodeType="interactiveSeq">
                <p:stCondLst>
                  <p:cond evt="onClick" delay="0">
                    <p:tgtEl>
                      <p:spTgt spid="36"/>
                    </p:tgtEl>
                  </p:cond>
                </p:stCondLst>
                <p:endSync evt="end" delay="0">
                  <p:rtn val="all"/>
                </p:endSync>
                <p:childTnLst>
                  <p:par>
                    <p:cTn id="25" fill="hold">
                      <p:stCondLst>
                        <p:cond delay="0"/>
                      </p:stCondLst>
                      <p:childTnLst>
                        <p:par>
                          <p:cTn id="26" fill="hold">
                            <p:stCondLst>
                              <p:cond delay="0"/>
                            </p:stCondLst>
                            <p:childTnLst>
                              <p:par>
                                <p:cTn id="27" presetID="25" presetClass="emph" presetSubtype="0" fill="hold" grpId="1" nodeType="clickEffect">
                                  <p:stCondLst>
                                    <p:cond delay="0"/>
                                  </p:stCondLst>
                                  <p:childTnLst>
                                    <p:animClr clrSpc="hsl" dir="cw">
                                      <p:cBhvr override="childStyle">
                                        <p:cTn id="28" dur="500" fill="hold"/>
                                        <p:tgtEl>
                                          <p:spTgt spid="36"/>
                                        </p:tgtEl>
                                        <p:attrNameLst>
                                          <p:attrName>style.color</p:attrName>
                                        </p:attrNameLst>
                                      </p:cBhvr>
                                      <p:by>
                                        <p:hsl h="0" s="-70588" l="0"/>
                                      </p:by>
                                    </p:animClr>
                                    <p:animClr clrSpc="hsl" dir="cw">
                                      <p:cBhvr>
                                        <p:cTn id="29" dur="500" fill="hold"/>
                                        <p:tgtEl>
                                          <p:spTgt spid="36"/>
                                        </p:tgtEl>
                                        <p:attrNameLst>
                                          <p:attrName>fillcolor</p:attrName>
                                        </p:attrNameLst>
                                      </p:cBhvr>
                                      <p:by>
                                        <p:hsl h="0" s="-70588" l="0"/>
                                      </p:by>
                                    </p:animClr>
                                    <p:animClr clrSpc="hsl" dir="cw">
                                      <p:cBhvr>
                                        <p:cTn id="30" dur="500" fill="hold"/>
                                        <p:tgtEl>
                                          <p:spTgt spid="36"/>
                                        </p:tgtEl>
                                        <p:attrNameLst>
                                          <p:attrName>stroke.color</p:attrName>
                                        </p:attrNameLst>
                                      </p:cBhvr>
                                      <p:by>
                                        <p:hsl h="0" s="-70588" l="0"/>
                                      </p:by>
                                    </p:animClr>
                                    <p:set>
                                      <p:cBhvr>
                                        <p:cTn id="31" dur="500" fill="hold"/>
                                        <p:tgtEl>
                                          <p:spTgt spid="36"/>
                                        </p:tgtEl>
                                        <p:attrNameLst>
                                          <p:attrName>fill.type</p:attrName>
                                        </p:attrNameLst>
                                      </p:cBhvr>
                                      <p:to>
                                        <p:strVal val="solid"/>
                                      </p:to>
                                    </p:set>
                                  </p:childTnLst>
                                </p:cTn>
                              </p:par>
                            </p:childTnLst>
                          </p:cTn>
                        </p:par>
                      </p:childTnLst>
                    </p:cTn>
                  </p:par>
                </p:childTnLst>
              </p:cTn>
              <p:nextCondLst>
                <p:cond evt="onClick" delay="0">
                  <p:tgtEl>
                    <p:spTgt spid="36"/>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
                                        <p:tgtEl>
                                          <p:spTgt spid="39"/>
                                        </p:tgtEl>
                                      </p:cBhvr>
                                    </p:animEffect>
                                    <p:set>
                                      <p:cBhvr>
                                        <p:cTn id="37" dur="1" fill="hold">
                                          <p:stCondLst>
                                            <p:cond delay="99"/>
                                          </p:stCondLst>
                                        </p:cTn>
                                        <p:tgtEl>
                                          <p:spTgt spid="39"/>
                                        </p:tgtEl>
                                        <p:attrNameLst>
                                          <p:attrName>style.visibility</p:attrName>
                                        </p:attrNameLst>
                                      </p:cBhvr>
                                      <p:to>
                                        <p:strVal val="hidden"/>
                                      </p:to>
                                    </p:set>
                                  </p:childTnLst>
                                </p:cTn>
                              </p:par>
                              <p:par>
                                <p:cTn id="38" presetID="45" presetClass="entr" presetSubtype="0"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ppt_w</p:attrName>
                                        </p:attrNameLst>
                                      </p:cBhvr>
                                      <p:tavLst>
                                        <p:tav tm="0" fmla="#ppt_w*sin(2.5*pi*$)">
                                          <p:val>
                                            <p:fltVal val="0"/>
                                          </p:val>
                                        </p:tav>
                                        <p:tav tm="100000">
                                          <p:val>
                                            <p:fltVal val="1"/>
                                          </p:val>
                                        </p:tav>
                                      </p:tavLst>
                                    </p:anim>
                                    <p:anim calcmode="lin" valueType="num">
                                      <p:cBhvr>
                                        <p:cTn id="42" dur="1000" fill="hold"/>
                                        <p:tgtEl>
                                          <p:spTgt spid="3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9"/>
                  </p:tgtEl>
                </p:cond>
              </p:nextCondLst>
            </p:seq>
            <p:seq concurrent="1" nextAc="seek">
              <p:cTn id="43" restart="whenNotActive" fill="hold" evtFilter="cancelBubble" nodeType="interactiveSeq">
                <p:stCondLst>
                  <p:cond evt="onClick" delay="0">
                    <p:tgtEl>
                      <p:spTgt spid="38"/>
                    </p:tgtEl>
                  </p:cond>
                </p:stCondLst>
                <p:endSync evt="end" delay="0">
                  <p:rtn val="all"/>
                </p:endSync>
                <p:childTnLst>
                  <p:par>
                    <p:cTn id="44" fill="hold">
                      <p:stCondLst>
                        <p:cond delay="0"/>
                      </p:stCondLst>
                      <p:childTnLst>
                        <p:par>
                          <p:cTn id="45" fill="hold">
                            <p:stCondLst>
                              <p:cond delay="0"/>
                            </p:stCondLst>
                            <p:childTnLst>
                              <p:par>
                                <p:cTn id="46" presetID="25" presetClass="emph" presetSubtype="0" fill="hold" grpId="1" nodeType="clickEffect">
                                  <p:stCondLst>
                                    <p:cond delay="0"/>
                                  </p:stCondLst>
                                  <p:childTnLst>
                                    <p:animClr clrSpc="hsl" dir="cw">
                                      <p:cBhvr override="childStyle">
                                        <p:cTn id="47" dur="500" fill="hold"/>
                                        <p:tgtEl>
                                          <p:spTgt spid="38"/>
                                        </p:tgtEl>
                                        <p:attrNameLst>
                                          <p:attrName>style.color</p:attrName>
                                        </p:attrNameLst>
                                      </p:cBhvr>
                                      <p:by>
                                        <p:hsl h="0" s="-70588" l="0"/>
                                      </p:by>
                                    </p:animClr>
                                    <p:animClr clrSpc="hsl" dir="cw">
                                      <p:cBhvr>
                                        <p:cTn id="48" dur="500" fill="hold"/>
                                        <p:tgtEl>
                                          <p:spTgt spid="38"/>
                                        </p:tgtEl>
                                        <p:attrNameLst>
                                          <p:attrName>fillcolor</p:attrName>
                                        </p:attrNameLst>
                                      </p:cBhvr>
                                      <p:by>
                                        <p:hsl h="0" s="-70588" l="0"/>
                                      </p:by>
                                    </p:animClr>
                                    <p:animClr clrSpc="hsl" dir="cw">
                                      <p:cBhvr>
                                        <p:cTn id="49" dur="500" fill="hold"/>
                                        <p:tgtEl>
                                          <p:spTgt spid="38"/>
                                        </p:tgtEl>
                                        <p:attrNameLst>
                                          <p:attrName>stroke.color</p:attrName>
                                        </p:attrNameLst>
                                      </p:cBhvr>
                                      <p:by>
                                        <p:hsl h="0" s="-70588" l="0"/>
                                      </p:by>
                                    </p:animClr>
                                    <p:set>
                                      <p:cBhvr>
                                        <p:cTn id="50" dur="500" fill="hold"/>
                                        <p:tgtEl>
                                          <p:spTgt spid="38"/>
                                        </p:tgtEl>
                                        <p:attrNameLst>
                                          <p:attrName>fill.type</p:attrName>
                                        </p:attrNameLst>
                                      </p:cBhvr>
                                      <p:to>
                                        <p:strVal val="solid"/>
                                      </p:to>
                                    </p:set>
                                  </p:childTnLst>
                                </p:cTn>
                              </p:par>
                            </p:childTnLst>
                          </p:cTn>
                        </p:par>
                      </p:childTnLst>
                    </p:cTn>
                  </p:par>
                </p:childTnLst>
              </p:cTn>
              <p:nextCondLst>
                <p:cond evt="onClick" delay="0">
                  <p:tgtEl>
                    <p:spTgt spid="38"/>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100"/>
                                        <p:tgtEl>
                                          <p:spTgt spid="42"/>
                                        </p:tgtEl>
                                      </p:cBhvr>
                                    </p:animEffect>
                                    <p:set>
                                      <p:cBhvr>
                                        <p:cTn id="56" dur="1" fill="hold">
                                          <p:stCondLst>
                                            <p:cond delay="99"/>
                                          </p:stCondLst>
                                        </p:cTn>
                                        <p:tgtEl>
                                          <p:spTgt spid="42"/>
                                        </p:tgtEl>
                                        <p:attrNameLst>
                                          <p:attrName>style.visibility</p:attrName>
                                        </p:attrNameLst>
                                      </p:cBhvr>
                                      <p:to>
                                        <p:strVal val="hidden"/>
                                      </p:to>
                                    </p:set>
                                  </p:childTnLst>
                                </p:cTn>
                              </p:par>
                              <p:par>
                                <p:cTn id="57" presetID="45"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1000"/>
                                        <p:tgtEl>
                                          <p:spTgt spid="41"/>
                                        </p:tgtEl>
                                      </p:cBhvr>
                                    </p:animEffect>
                                    <p:anim calcmode="lin" valueType="num">
                                      <p:cBhvr>
                                        <p:cTn id="60" dur="1000" fill="hold"/>
                                        <p:tgtEl>
                                          <p:spTgt spid="41"/>
                                        </p:tgtEl>
                                        <p:attrNameLst>
                                          <p:attrName>ppt_w</p:attrName>
                                        </p:attrNameLst>
                                      </p:cBhvr>
                                      <p:tavLst>
                                        <p:tav tm="0" fmla="#ppt_w*sin(2.5*pi*$)">
                                          <p:val>
                                            <p:fltVal val="0"/>
                                          </p:val>
                                        </p:tav>
                                        <p:tav tm="100000">
                                          <p:val>
                                            <p:fltVal val="1"/>
                                          </p:val>
                                        </p:tav>
                                      </p:tavLst>
                                    </p:anim>
                                    <p:anim calcmode="lin" valueType="num">
                                      <p:cBhvr>
                                        <p:cTn id="61" dur="10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2"/>
                  </p:tgtEl>
                </p:cond>
              </p:nextCondLst>
            </p:seq>
            <p:seq concurrent="1" nextAc="seek">
              <p:cTn id="62" restart="whenNotActive" fill="hold" evtFilter="cancelBubble" nodeType="interactiveSeq">
                <p:stCondLst>
                  <p:cond evt="onClick" delay="0">
                    <p:tgtEl>
                      <p:spTgt spid="41"/>
                    </p:tgtEl>
                  </p:cond>
                </p:stCondLst>
                <p:endSync evt="end" delay="0">
                  <p:rtn val="all"/>
                </p:endSync>
                <p:childTnLst>
                  <p:par>
                    <p:cTn id="63" fill="hold">
                      <p:stCondLst>
                        <p:cond delay="0"/>
                      </p:stCondLst>
                      <p:childTnLst>
                        <p:par>
                          <p:cTn id="64" fill="hold">
                            <p:stCondLst>
                              <p:cond delay="0"/>
                            </p:stCondLst>
                            <p:childTnLst>
                              <p:par>
                                <p:cTn id="65" presetID="25" presetClass="emph" presetSubtype="0" fill="hold" grpId="1" nodeType="clickEffect">
                                  <p:stCondLst>
                                    <p:cond delay="0"/>
                                  </p:stCondLst>
                                  <p:childTnLst>
                                    <p:animClr clrSpc="hsl" dir="cw">
                                      <p:cBhvr override="childStyle">
                                        <p:cTn id="66" dur="500" fill="hold"/>
                                        <p:tgtEl>
                                          <p:spTgt spid="41"/>
                                        </p:tgtEl>
                                        <p:attrNameLst>
                                          <p:attrName>style.color</p:attrName>
                                        </p:attrNameLst>
                                      </p:cBhvr>
                                      <p:by>
                                        <p:hsl h="0" s="-70588" l="0"/>
                                      </p:by>
                                    </p:animClr>
                                    <p:animClr clrSpc="hsl" dir="cw">
                                      <p:cBhvr>
                                        <p:cTn id="67" dur="500" fill="hold"/>
                                        <p:tgtEl>
                                          <p:spTgt spid="41"/>
                                        </p:tgtEl>
                                        <p:attrNameLst>
                                          <p:attrName>fillcolor</p:attrName>
                                        </p:attrNameLst>
                                      </p:cBhvr>
                                      <p:by>
                                        <p:hsl h="0" s="-70588" l="0"/>
                                      </p:by>
                                    </p:animClr>
                                    <p:animClr clrSpc="hsl" dir="cw">
                                      <p:cBhvr>
                                        <p:cTn id="68" dur="500" fill="hold"/>
                                        <p:tgtEl>
                                          <p:spTgt spid="41"/>
                                        </p:tgtEl>
                                        <p:attrNameLst>
                                          <p:attrName>stroke.color</p:attrName>
                                        </p:attrNameLst>
                                      </p:cBhvr>
                                      <p:by>
                                        <p:hsl h="0" s="-70588" l="0"/>
                                      </p:by>
                                    </p:animClr>
                                    <p:set>
                                      <p:cBhvr>
                                        <p:cTn id="69" dur="500" fill="hold"/>
                                        <p:tgtEl>
                                          <p:spTgt spid="41"/>
                                        </p:tgtEl>
                                        <p:attrNameLst>
                                          <p:attrName>fill.type</p:attrName>
                                        </p:attrNameLst>
                                      </p:cBhvr>
                                      <p:to>
                                        <p:strVal val="solid"/>
                                      </p:to>
                                    </p:set>
                                  </p:childTnLst>
                                </p:cTn>
                              </p:par>
                            </p:childTnLst>
                          </p:cTn>
                        </p:par>
                      </p:childTnLst>
                    </p:cTn>
                  </p:par>
                </p:childTnLst>
              </p:cTn>
              <p:nextCondLst>
                <p:cond evt="onClick" delay="0">
                  <p:tgtEl>
                    <p:spTgt spid="41"/>
                  </p:tgtEl>
                </p:cond>
              </p:nextCondLst>
            </p:seq>
            <p:seq concurrent="1" nextAc="seek">
              <p:cTn id="70" restart="whenNotActive" fill="hold" evtFilter="cancelBubble" nodeType="interactiveSeq">
                <p:stCondLst>
                  <p:cond evt="onClick" delay="0">
                    <p:tgtEl>
                      <p:spTgt spid="44"/>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0" nodeType="clickEffect">
                                  <p:stCondLst>
                                    <p:cond delay="0"/>
                                  </p:stCondLst>
                                  <p:childTnLst>
                                    <p:animEffect transition="out" filter="fade">
                                      <p:cBhvr>
                                        <p:cTn id="74" dur="100"/>
                                        <p:tgtEl>
                                          <p:spTgt spid="44"/>
                                        </p:tgtEl>
                                      </p:cBhvr>
                                    </p:animEffect>
                                    <p:set>
                                      <p:cBhvr>
                                        <p:cTn id="75" dur="1" fill="hold">
                                          <p:stCondLst>
                                            <p:cond delay="99"/>
                                          </p:stCondLst>
                                        </p:cTn>
                                        <p:tgtEl>
                                          <p:spTgt spid="44"/>
                                        </p:tgtEl>
                                        <p:attrNameLst>
                                          <p:attrName>style.visibility</p:attrName>
                                        </p:attrNameLst>
                                      </p:cBhvr>
                                      <p:to>
                                        <p:strVal val="hidden"/>
                                      </p:to>
                                    </p:set>
                                  </p:childTnLst>
                                </p:cTn>
                              </p:par>
                              <p:par>
                                <p:cTn id="76" presetID="45" presetClass="entr" presetSubtype="0" fill="hold" grpId="0" nodeType="with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1000"/>
                                        <p:tgtEl>
                                          <p:spTgt spid="43"/>
                                        </p:tgtEl>
                                      </p:cBhvr>
                                    </p:animEffect>
                                    <p:anim calcmode="lin" valueType="num">
                                      <p:cBhvr>
                                        <p:cTn id="79" dur="1000" fill="hold"/>
                                        <p:tgtEl>
                                          <p:spTgt spid="43"/>
                                        </p:tgtEl>
                                        <p:attrNameLst>
                                          <p:attrName>ppt_w</p:attrName>
                                        </p:attrNameLst>
                                      </p:cBhvr>
                                      <p:tavLst>
                                        <p:tav tm="0" fmla="#ppt_w*sin(2.5*pi*$)">
                                          <p:val>
                                            <p:fltVal val="0"/>
                                          </p:val>
                                        </p:tav>
                                        <p:tav tm="100000">
                                          <p:val>
                                            <p:fltVal val="1"/>
                                          </p:val>
                                        </p:tav>
                                      </p:tavLst>
                                    </p:anim>
                                    <p:anim calcmode="lin" valueType="num">
                                      <p:cBhvr>
                                        <p:cTn id="80" dur="1000" fill="hold"/>
                                        <p:tgtEl>
                                          <p:spTgt spid="4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4"/>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p:stCondLst>
                        <p:cond delay="0"/>
                      </p:stCondLst>
                      <p:childTnLst>
                        <p:par>
                          <p:cTn id="83" fill="hold">
                            <p:stCondLst>
                              <p:cond delay="0"/>
                            </p:stCondLst>
                            <p:childTnLst>
                              <p:par>
                                <p:cTn id="84" presetID="25" presetClass="emph" presetSubtype="0" fill="hold" grpId="1" nodeType="clickEffect">
                                  <p:stCondLst>
                                    <p:cond delay="0"/>
                                  </p:stCondLst>
                                  <p:childTnLst>
                                    <p:animClr clrSpc="hsl" dir="cw">
                                      <p:cBhvr override="childStyle">
                                        <p:cTn id="85" dur="500" fill="hold"/>
                                        <p:tgtEl>
                                          <p:spTgt spid="43"/>
                                        </p:tgtEl>
                                        <p:attrNameLst>
                                          <p:attrName>style.color</p:attrName>
                                        </p:attrNameLst>
                                      </p:cBhvr>
                                      <p:by>
                                        <p:hsl h="0" s="-70588" l="0"/>
                                      </p:by>
                                    </p:animClr>
                                    <p:animClr clrSpc="hsl" dir="cw">
                                      <p:cBhvr>
                                        <p:cTn id="86" dur="500" fill="hold"/>
                                        <p:tgtEl>
                                          <p:spTgt spid="43"/>
                                        </p:tgtEl>
                                        <p:attrNameLst>
                                          <p:attrName>fillcolor</p:attrName>
                                        </p:attrNameLst>
                                      </p:cBhvr>
                                      <p:by>
                                        <p:hsl h="0" s="-70588" l="0"/>
                                      </p:by>
                                    </p:animClr>
                                    <p:animClr clrSpc="hsl" dir="cw">
                                      <p:cBhvr>
                                        <p:cTn id="87" dur="500" fill="hold"/>
                                        <p:tgtEl>
                                          <p:spTgt spid="43"/>
                                        </p:tgtEl>
                                        <p:attrNameLst>
                                          <p:attrName>stroke.color</p:attrName>
                                        </p:attrNameLst>
                                      </p:cBhvr>
                                      <p:by>
                                        <p:hsl h="0" s="-70588" l="0"/>
                                      </p:by>
                                    </p:animClr>
                                    <p:set>
                                      <p:cBhvr>
                                        <p:cTn id="88" dur="500" fill="hold"/>
                                        <p:tgtEl>
                                          <p:spTgt spid="43"/>
                                        </p:tgtEl>
                                        <p:attrNameLst>
                                          <p:attrName>fill.type</p:attrName>
                                        </p:attrNameLst>
                                      </p:cBhvr>
                                      <p:to>
                                        <p:strVal val="solid"/>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6"/>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100"/>
                                        <p:tgtEl>
                                          <p:spTgt spid="46"/>
                                        </p:tgtEl>
                                      </p:cBhvr>
                                    </p:animEffect>
                                    <p:set>
                                      <p:cBhvr>
                                        <p:cTn id="94" dur="1" fill="hold">
                                          <p:stCondLst>
                                            <p:cond delay="99"/>
                                          </p:stCondLst>
                                        </p:cTn>
                                        <p:tgtEl>
                                          <p:spTgt spid="46"/>
                                        </p:tgtEl>
                                        <p:attrNameLst>
                                          <p:attrName>style.visibility</p:attrName>
                                        </p:attrNameLst>
                                      </p:cBhvr>
                                      <p:to>
                                        <p:strVal val="hidden"/>
                                      </p:to>
                                    </p:set>
                                  </p:childTnLst>
                                </p:cTn>
                              </p:par>
                              <p:par>
                                <p:cTn id="95" presetID="45" presetClass="entr" presetSubtype="0" fill="hold" grpId="0"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fade">
                                      <p:cBhvr>
                                        <p:cTn id="97" dur="1000"/>
                                        <p:tgtEl>
                                          <p:spTgt spid="45"/>
                                        </p:tgtEl>
                                      </p:cBhvr>
                                    </p:animEffect>
                                    <p:anim calcmode="lin" valueType="num">
                                      <p:cBhvr>
                                        <p:cTn id="98" dur="1000" fill="hold"/>
                                        <p:tgtEl>
                                          <p:spTgt spid="45"/>
                                        </p:tgtEl>
                                        <p:attrNameLst>
                                          <p:attrName>ppt_w</p:attrName>
                                        </p:attrNameLst>
                                      </p:cBhvr>
                                      <p:tavLst>
                                        <p:tav tm="0" fmla="#ppt_w*sin(2.5*pi*$)">
                                          <p:val>
                                            <p:fltVal val="0"/>
                                          </p:val>
                                        </p:tav>
                                        <p:tav tm="100000">
                                          <p:val>
                                            <p:fltVal val="1"/>
                                          </p:val>
                                        </p:tav>
                                      </p:tavLst>
                                    </p:anim>
                                    <p:anim calcmode="lin" valueType="num">
                                      <p:cBhvr>
                                        <p:cTn id="99" dur="1000" fill="hold"/>
                                        <p:tgtEl>
                                          <p:spTgt spid="4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6"/>
                  </p:tgtEl>
                </p:cond>
              </p:nextCondLst>
            </p:seq>
            <p:seq concurrent="1" nextAc="seek">
              <p:cTn id="100" restart="whenNotActive" fill="hold" evtFilter="cancelBubble" nodeType="interactiveSeq">
                <p:stCondLst>
                  <p:cond evt="onClick" delay="0">
                    <p:tgtEl>
                      <p:spTgt spid="45"/>
                    </p:tgtEl>
                  </p:cond>
                </p:stCondLst>
                <p:endSync evt="end" delay="0">
                  <p:rtn val="all"/>
                </p:endSync>
                <p:childTnLst>
                  <p:par>
                    <p:cTn id="101" fill="hold">
                      <p:stCondLst>
                        <p:cond delay="0"/>
                      </p:stCondLst>
                      <p:childTnLst>
                        <p:par>
                          <p:cTn id="102" fill="hold">
                            <p:stCondLst>
                              <p:cond delay="0"/>
                            </p:stCondLst>
                            <p:childTnLst>
                              <p:par>
                                <p:cTn id="103" presetID="25" presetClass="emph" presetSubtype="0" fill="hold" grpId="1" nodeType="clickEffect">
                                  <p:stCondLst>
                                    <p:cond delay="0"/>
                                  </p:stCondLst>
                                  <p:childTnLst>
                                    <p:animClr clrSpc="hsl" dir="cw">
                                      <p:cBhvr override="childStyle">
                                        <p:cTn id="104" dur="500" fill="hold"/>
                                        <p:tgtEl>
                                          <p:spTgt spid="45"/>
                                        </p:tgtEl>
                                        <p:attrNameLst>
                                          <p:attrName>style.color</p:attrName>
                                        </p:attrNameLst>
                                      </p:cBhvr>
                                      <p:by>
                                        <p:hsl h="0" s="-70588" l="0"/>
                                      </p:by>
                                    </p:animClr>
                                    <p:animClr clrSpc="hsl" dir="cw">
                                      <p:cBhvr>
                                        <p:cTn id="105" dur="500" fill="hold"/>
                                        <p:tgtEl>
                                          <p:spTgt spid="45"/>
                                        </p:tgtEl>
                                        <p:attrNameLst>
                                          <p:attrName>fillcolor</p:attrName>
                                        </p:attrNameLst>
                                      </p:cBhvr>
                                      <p:by>
                                        <p:hsl h="0" s="-70588" l="0"/>
                                      </p:by>
                                    </p:animClr>
                                    <p:animClr clrSpc="hsl" dir="cw">
                                      <p:cBhvr>
                                        <p:cTn id="106" dur="500" fill="hold"/>
                                        <p:tgtEl>
                                          <p:spTgt spid="45"/>
                                        </p:tgtEl>
                                        <p:attrNameLst>
                                          <p:attrName>stroke.color</p:attrName>
                                        </p:attrNameLst>
                                      </p:cBhvr>
                                      <p:by>
                                        <p:hsl h="0" s="-70588" l="0"/>
                                      </p:by>
                                    </p:animClr>
                                    <p:set>
                                      <p:cBhvr>
                                        <p:cTn id="107" dur="500" fill="hold"/>
                                        <p:tgtEl>
                                          <p:spTgt spid="45"/>
                                        </p:tgtEl>
                                        <p:attrNameLst>
                                          <p:attrName>fill.type</p:attrName>
                                        </p:attrNameLst>
                                      </p:cBhvr>
                                      <p:to>
                                        <p:strVal val="solid"/>
                                      </p:to>
                                    </p:set>
                                  </p:childTnLst>
                                </p:cTn>
                              </p:par>
                            </p:childTnLst>
                          </p:cTn>
                        </p:par>
                      </p:childTnLst>
                    </p:cTn>
                  </p:par>
                </p:childTnLst>
              </p:cTn>
              <p:nextCondLst>
                <p:cond evt="onClick" delay="0">
                  <p:tgtEl>
                    <p:spTgt spid="45"/>
                  </p:tgtEl>
                </p:cond>
              </p:nextCondLst>
            </p:seq>
            <p:seq concurrent="1" nextAc="seek">
              <p:cTn id="108" restart="whenNotActive" fill="hold" evtFilter="cancelBubble" nodeType="interactiveSeq">
                <p:stCondLst>
                  <p:cond evt="onClick" delay="0">
                    <p:tgtEl>
                      <p:spTgt spid="48"/>
                    </p:tgtEl>
                  </p:cond>
                </p:stCondLst>
                <p:endSync evt="end" delay="0">
                  <p:rtn val="all"/>
                </p:endSync>
                <p:childTnLst>
                  <p:par>
                    <p:cTn id="109" fill="hold">
                      <p:stCondLst>
                        <p:cond delay="0"/>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100"/>
                                        <p:tgtEl>
                                          <p:spTgt spid="48"/>
                                        </p:tgtEl>
                                      </p:cBhvr>
                                    </p:animEffect>
                                    <p:set>
                                      <p:cBhvr>
                                        <p:cTn id="113" dur="1" fill="hold">
                                          <p:stCondLst>
                                            <p:cond delay="99"/>
                                          </p:stCondLst>
                                        </p:cTn>
                                        <p:tgtEl>
                                          <p:spTgt spid="48"/>
                                        </p:tgtEl>
                                        <p:attrNameLst>
                                          <p:attrName>style.visibility</p:attrName>
                                        </p:attrNameLst>
                                      </p:cBhvr>
                                      <p:to>
                                        <p:strVal val="hidden"/>
                                      </p:to>
                                    </p:set>
                                  </p:childTnLst>
                                </p:cTn>
                              </p:par>
                              <p:par>
                                <p:cTn id="114" presetID="45" presetClass="entr" presetSubtype="0" fill="hold" grpId="0" nodeType="withEffect">
                                  <p:stCondLst>
                                    <p:cond delay="0"/>
                                  </p:stCondLst>
                                  <p:childTnLst>
                                    <p:set>
                                      <p:cBhvr>
                                        <p:cTn id="115" dur="1" fill="hold">
                                          <p:stCondLst>
                                            <p:cond delay="0"/>
                                          </p:stCondLst>
                                        </p:cTn>
                                        <p:tgtEl>
                                          <p:spTgt spid="47"/>
                                        </p:tgtEl>
                                        <p:attrNameLst>
                                          <p:attrName>style.visibility</p:attrName>
                                        </p:attrNameLst>
                                      </p:cBhvr>
                                      <p:to>
                                        <p:strVal val="visible"/>
                                      </p:to>
                                    </p:set>
                                    <p:animEffect transition="in" filter="fade">
                                      <p:cBhvr>
                                        <p:cTn id="116" dur="1000"/>
                                        <p:tgtEl>
                                          <p:spTgt spid="47"/>
                                        </p:tgtEl>
                                      </p:cBhvr>
                                    </p:animEffect>
                                    <p:anim calcmode="lin" valueType="num">
                                      <p:cBhvr>
                                        <p:cTn id="117" dur="1000" fill="hold"/>
                                        <p:tgtEl>
                                          <p:spTgt spid="47"/>
                                        </p:tgtEl>
                                        <p:attrNameLst>
                                          <p:attrName>ppt_w</p:attrName>
                                        </p:attrNameLst>
                                      </p:cBhvr>
                                      <p:tavLst>
                                        <p:tav tm="0" fmla="#ppt_w*sin(2.5*pi*$)">
                                          <p:val>
                                            <p:fltVal val="0"/>
                                          </p:val>
                                        </p:tav>
                                        <p:tav tm="100000">
                                          <p:val>
                                            <p:fltVal val="1"/>
                                          </p:val>
                                        </p:tav>
                                      </p:tavLst>
                                    </p:anim>
                                    <p:anim calcmode="lin" valueType="num">
                                      <p:cBhvr>
                                        <p:cTn id="118" dur="1000" fill="hold"/>
                                        <p:tgtEl>
                                          <p:spTgt spid="4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8"/>
                  </p:tgtEl>
                </p:cond>
              </p:nextCondLst>
            </p:seq>
            <p:seq concurrent="1" nextAc="seek">
              <p:cTn id="119" restart="whenNotActive" fill="hold" evtFilter="cancelBubble" nodeType="interactiveSeq">
                <p:stCondLst>
                  <p:cond evt="onClick" delay="0">
                    <p:tgtEl>
                      <p:spTgt spid="47"/>
                    </p:tgtEl>
                  </p:cond>
                </p:stCondLst>
                <p:endSync evt="end" delay="0">
                  <p:rtn val="all"/>
                </p:endSync>
                <p:childTnLst>
                  <p:par>
                    <p:cTn id="120" fill="hold">
                      <p:stCondLst>
                        <p:cond delay="0"/>
                      </p:stCondLst>
                      <p:childTnLst>
                        <p:par>
                          <p:cTn id="121" fill="hold">
                            <p:stCondLst>
                              <p:cond delay="0"/>
                            </p:stCondLst>
                            <p:childTnLst>
                              <p:par>
                                <p:cTn id="122" presetID="25" presetClass="emph" presetSubtype="0" fill="hold" grpId="1" nodeType="clickEffect">
                                  <p:stCondLst>
                                    <p:cond delay="0"/>
                                  </p:stCondLst>
                                  <p:childTnLst>
                                    <p:animClr clrSpc="hsl" dir="cw">
                                      <p:cBhvr override="childStyle">
                                        <p:cTn id="123" dur="500" fill="hold"/>
                                        <p:tgtEl>
                                          <p:spTgt spid="47"/>
                                        </p:tgtEl>
                                        <p:attrNameLst>
                                          <p:attrName>style.color</p:attrName>
                                        </p:attrNameLst>
                                      </p:cBhvr>
                                      <p:by>
                                        <p:hsl h="0" s="-70588" l="0"/>
                                      </p:by>
                                    </p:animClr>
                                    <p:animClr clrSpc="hsl" dir="cw">
                                      <p:cBhvr>
                                        <p:cTn id="124" dur="500" fill="hold"/>
                                        <p:tgtEl>
                                          <p:spTgt spid="47"/>
                                        </p:tgtEl>
                                        <p:attrNameLst>
                                          <p:attrName>fillcolor</p:attrName>
                                        </p:attrNameLst>
                                      </p:cBhvr>
                                      <p:by>
                                        <p:hsl h="0" s="-70588" l="0"/>
                                      </p:by>
                                    </p:animClr>
                                    <p:animClr clrSpc="hsl" dir="cw">
                                      <p:cBhvr>
                                        <p:cTn id="125" dur="500" fill="hold"/>
                                        <p:tgtEl>
                                          <p:spTgt spid="47"/>
                                        </p:tgtEl>
                                        <p:attrNameLst>
                                          <p:attrName>stroke.color</p:attrName>
                                        </p:attrNameLst>
                                      </p:cBhvr>
                                      <p:by>
                                        <p:hsl h="0" s="-70588" l="0"/>
                                      </p:by>
                                    </p:animClr>
                                    <p:set>
                                      <p:cBhvr>
                                        <p:cTn id="126" dur="500" fill="hold"/>
                                        <p:tgtEl>
                                          <p:spTgt spid="47"/>
                                        </p:tgtEl>
                                        <p:attrNameLst>
                                          <p:attrName>fill.type</p:attrName>
                                        </p:attrNameLst>
                                      </p:cBhvr>
                                      <p:to>
                                        <p:strVal val="solid"/>
                                      </p:to>
                                    </p:set>
                                  </p:childTnLst>
                                </p:cTn>
                              </p:par>
                            </p:childTnLst>
                          </p:cTn>
                        </p:par>
                      </p:childTnLst>
                    </p:cTn>
                  </p:par>
                </p:childTnLst>
              </p:cTn>
              <p:nextCondLst>
                <p:cond evt="onClick" delay="0">
                  <p:tgtEl>
                    <p:spTgt spid="47"/>
                  </p:tgtEl>
                </p:cond>
              </p:nextCondLst>
            </p:seq>
            <p:seq concurrent="1" nextAc="seek">
              <p:cTn id="127" restart="whenNotActive" fill="hold" evtFilter="cancelBubble" nodeType="interactiveSeq">
                <p:stCondLst>
                  <p:cond evt="onClick" delay="0">
                    <p:tgtEl>
                      <p:spTgt spid="50"/>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grpId="0" nodeType="clickEffect">
                                  <p:stCondLst>
                                    <p:cond delay="0"/>
                                  </p:stCondLst>
                                  <p:childTnLst>
                                    <p:animEffect transition="out" filter="fade">
                                      <p:cBhvr>
                                        <p:cTn id="131" dur="100"/>
                                        <p:tgtEl>
                                          <p:spTgt spid="50"/>
                                        </p:tgtEl>
                                      </p:cBhvr>
                                    </p:animEffect>
                                    <p:set>
                                      <p:cBhvr>
                                        <p:cTn id="132" dur="1" fill="hold">
                                          <p:stCondLst>
                                            <p:cond delay="99"/>
                                          </p:stCondLst>
                                        </p:cTn>
                                        <p:tgtEl>
                                          <p:spTgt spid="50"/>
                                        </p:tgtEl>
                                        <p:attrNameLst>
                                          <p:attrName>style.visibility</p:attrName>
                                        </p:attrNameLst>
                                      </p:cBhvr>
                                      <p:to>
                                        <p:strVal val="hidden"/>
                                      </p:to>
                                    </p:set>
                                  </p:childTnLst>
                                </p:cTn>
                              </p:par>
                              <p:par>
                                <p:cTn id="133" presetID="45" presetClass="entr" presetSubtype="0" fill="hold" grpId="0" nodeType="withEffect">
                                  <p:stCondLst>
                                    <p:cond delay="0"/>
                                  </p:stCondLst>
                                  <p:childTnLst>
                                    <p:set>
                                      <p:cBhvr>
                                        <p:cTn id="134" dur="1" fill="hold">
                                          <p:stCondLst>
                                            <p:cond delay="0"/>
                                          </p:stCondLst>
                                        </p:cTn>
                                        <p:tgtEl>
                                          <p:spTgt spid="49"/>
                                        </p:tgtEl>
                                        <p:attrNameLst>
                                          <p:attrName>style.visibility</p:attrName>
                                        </p:attrNameLst>
                                      </p:cBhvr>
                                      <p:to>
                                        <p:strVal val="visible"/>
                                      </p:to>
                                    </p:set>
                                    <p:animEffect transition="in" filter="fade">
                                      <p:cBhvr>
                                        <p:cTn id="135" dur="1000"/>
                                        <p:tgtEl>
                                          <p:spTgt spid="49"/>
                                        </p:tgtEl>
                                      </p:cBhvr>
                                    </p:animEffect>
                                    <p:anim calcmode="lin" valueType="num">
                                      <p:cBhvr>
                                        <p:cTn id="136" dur="1000" fill="hold"/>
                                        <p:tgtEl>
                                          <p:spTgt spid="49"/>
                                        </p:tgtEl>
                                        <p:attrNameLst>
                                          <p:attrName>ppt_w</p:attrName>
                                        </p:attrNameLst>
                                      </p:cBhvr>
                                      <p:tavLst>
                                        <p:tav tm="0" fmla="#ppt_w*sin(2.5*pi*$)">
                                          <p:val>
                                            <p:fltVal val="0"/>
                                          </p:val>
                                        </p:tav>
                                        <p:tav tm="100000">
                                          <p:val>
                                            <p:fltVal val="1"/>
                                          </p:val>
                                        </p:tav>
                                      </p:tavLst>
                                    </p:anim>
                                    <p:anim calcmode="lin" valueType="num">
                                      <p:cBhvr>
                                        <p:cTn id="137" dur="1000" fill="hold"/>
                                        <p:tgtEl>
                                          <p:spTgt spid="4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0"/>
                  </p:tgtEl>
                </p:cond>
              </p:nextCondLst>
            </p:seq>
            <p:seq concurrent="1" nextAc="seek">
              <p:cTn id="138" restart="whenNotActive" fill="hold" evtFilter="cancelBubble" nodeType="interactiveSeq">
                <p:stCondLst>
                  <p:cond evt="onClick" delay="0">
                    <p:tgtEl>
                      <p:spTgt spid="49"/>
                    </p:tgtEl>
                  </p:cond>
                </p:stCondLst>
                <p:endSync evt="end" delay="0">
                  <p:rtn val="all"/>
                </p:endSync>
                <p:childTnLst>
                  <p:par>
                    <p:cTn id="139" fill="hold">
                      <p:stCondLst>
                        <p:cond delay="0"/>
                      </p:stCondLst>
                      <p:childTnLst>
                        <p:par>
                          <p:cTn id="140" fill="hold">
                            <p:stCondLst>
                              <p:cond delay="0"/>
                            </p:stCondLst>
                            <p:childTnLst>
                              <p:par>
                                <p:cTn id="141" presetID="25" presetClass="emph" presetSubtype="0" fill="hold" grpId="1" nodeType="clickEffect">
                                  <p:stCondLst>
                                    <p:cond delay="0"/>
                                  </p:stCondLst>
                                  <p:childTnLst>
                                    <p:animClr clrSpc="hsl" dir="cw">
                                      <p:cBhvr override="childStyle">
                                        <p:cTn id="142" dur="500" fill="hold"/>
                                        <p:tgtEl>
                                          <p:spTgt spid="49"/>
                                        </p:tgtEl>
                                        <p:attrNameLst>
                                          <p:attrName>style.color</p:attrName>
                                        </p:attrNameLst>
                                      </p:cBhvr>
                                      <p:by>
                                        <p:hsl h="0" s="-70588" l="0"/>
                                      </p:by>
                                    </p:animClr>
                                    <p:animClr clrSpc="hsl" dir="cw">
                                      <p:cBhvr>
                                        <p:cTn id="143" dur="500" fill="hold"/>
                                        <p:tgtEl>
                                          <p:spTgt spid="49"/>
                                        </p:tgtEl>
                                        <p:attrNameLst>
                                          <p:attrName>fillcolor</p:attrName>
                                        </p:attrNameLst>
                                      </p:cBhvr>
                                      <p:by>
                                        <p:hsl h="0" s="-70588" l="0"/>
                                      </p:by>
                                    </p:animClr>
                                    <p:animClr clrSpc="hsl" dir="cw">
                                      <p:cBhvr>
                                        <p:cTn id="144" dur="500" fill="hold"/>
                                        <p:tgtEl>
                                          <p:spTgt spid="49"/>
                                        </p:tgtEl>
                                        <p:attrNameLst>
                                          <p:attrName>stroke.color</p:attrName>
                                        </p:attrNameLst>
                                      </p:cBhvr>
                                      <p:by>
                                        <p:hsl h="0" s="-70588" l="0"/>
                                      </p:by>
                                    </p:animClr>
                                    <p:set>
                                      <p:cBhvr>
                                        <p:cTn id="145" dur="500" fill="hold"/>
                                        <p:tgtEl>
                                          <p:spTgt spid="49"/>
                                        </p:tgtEl>
                                        <p:attrNameLst>
                                          <p:attrName>fill.type</p:attrName>
                                        </p:attrNameLst>
                                      </p:cBhvr>
                                      <p:to>
                                        <p:strVal val="solid"/>
                                      </p:to>
                                    </p:set>
                                  </p:childTnLst>
                                </p:cTn>
                              </p:par>
                            </p:childTnLst>
                          </p:cTn>
                        </p:par>
                      </p:childTnLst>
                    </p:cTn>
                  </p:par>
                </p:childTnLst>
              </p:cTn>
              <p:nextCondLst>
                <p:cond evt="onClick" delay="0">
                  <p:tgtEl>
                    <p:spTgt spid="49"/>
                  </p:tgtEl>
                </p:cond>
              </p:nextCondLst>
            </p:seq>
            <p:seq concurrent="1" nextAc="seek">
              <p:cTn id="146" restart="whenNotActive" fill="hold" evtFilter="cancelBubble" nodeType="interactiveSeq">
                <p:stCondLst>
                  <p:cond evt="onClick" delay="0">
                    <p:tgtEl>
                      <p:spTgt spid="52"/>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100"/>
                                        <p:tgtEl>
                                          <p:spTgt spid="52"/>
                                        </p:tgtEl>
                                      </p:cBhvr>
                                    </p:animEffect>
                                    <p:set>
                                      <p:cBhvr>
                                        <p:cTn id="151" dur="1" fill="hold">
                                          <p:stCondLst>
                                            <p:cond delay="99"/>
                                          </p:stCondLst>
                                        </p:cTn>
                                        <p:tgtEl>
                                          <p:spTgt spid="52"/>
                                        </p:tgtEl>
                                        <p:attrNameLst>
                                          <p:attrName>style.visibility</p:attrName>
                                        </p:attrNameLst>
                                      </p:cBhvr>
                                      <p:to>
                                        <p:strVal val="hidden"/>
                                      </p:to>
                                    </p:set>
                                  </p:childTnLst>
                                </p:cTn>
                              </p:par>
                              <p:par>
                                <p:cTn id="152" presetID="45" presetClass="entr" presetSubtype="0" fill="hold" grpId="0" nodeType="withEffect">
                                  <p:stCondLst>
                                    <p:cond delay="0"/>
                                  </p:stCondLst>
                                  <p:childTnLst>
                                    <p:set>
                                      <p:cBhvr>
                                        <p:cTn id="153" dur="1" fill="hold">
                                          <p:stCondLst>
                                            <p:cond delay="0"/>
                                          </p:stCondLst>
                                        </p:cTn>
                                        <p:tgtEl>
                                          <p:spTgt spid="51"/>
                                        </p:tgtEl>
                                        <p:attrNameLst>
                                          <p:attrName>style.visibility</p:attrName>
                                        </p:attrNameLst>
                                      </p:cBhvr>
                                      <p:to>
                                        <p:strVal val="visible"/>
                                      </p:to>
                                    </p:set>
                                    <p:animEffect transition="in" filter="fade">
                                      <p:cBhvr>
                                        <p:cTn id="154" dur="1000"/>
                                        <p:tgtEl>
                                          <p:spTgt spid="51"/>
                                        </p:tgtEl>
                                      </p:cBhvr>
                                    </p:animEffect>
                                    <p:anim calcmode="lin" valueType="num">
                                      <p:cBhvr>
                                        <p:cTn id="155" dur="1000" fill="hold"/>
                                        <p:tgtEl>
                                          <p:spTgt spid="51"/>
                                        </p:tgtEl>
                                        <p:attrNameLst>
                                          <p:attrName>ppt_w</p:attrName>
                                        </p:attrNameLst>
                                      </p:cBhvr>
                                      <p:tavLst>
                                        <p:tav tm="0" fmla="#ppt_w*sin(2.5*pi*$)">
                                          <p:val>
                                            <p:fltVal val="0"/>
                                          </p:val>
                                        </p:tav>
                                        <p:tav tm="100000">
                                          <p:val>
                                            <p:fltVal val="1"/>
                                          </p:val>
                                        </p:tav>
                                      </p:tavLst>
                                    </p:anim>
                                    <p:anim calcmode="lin" valueType="num">
                                      <p:cBhvr>
                                        <p:cTn id="156" dur="1000" fill="hold"/>
                                        <p:tgtEl>
                                          <p:spTgt spid="5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2"/>
                  </p:tgtEl>
                </p:cond>
              </p:nextCondLst>
            </p:seq>
            <p:seq concurrent="1" nextAc="seek">
              <p:cTn id="157" restart="whenNotActive" fill="hold" evtFilter="cancelBubble" nodeType="interactiveSeq">
                <p:stCondLst>
                  <p:cond evt="onClick" delay="0">
                    <p:tgtEl>
                      <p:spTgt spid="51"/>
                    </p:tgtEl>
                  </p:cond>
                </p:stCondLst>
                <p:endSync evt="end" delay="0">
                  <p:rtn val="all"/>
                </p:endSync>
                <p:childTnLst>
                  <p:par>
                    <p:cTn id="158" fill="hold">
                      <p:stCondLst>
                        <p:cond delay="0"/>
                      </p:stCondLst>
                      <p:childTnLst>
                        <p:par>
                          <p:cTn id="159" fill="hold">
                            <p:stCondLst>
                              <p:cond delay="0"/>
                            </p:stCondLst>
                            <p:childTnLst>
                              <p:par>
                                <p:cTn id="160" presetID="25" presetClass="emph" presetSubtype="0" fill="hold" grpId="1" nodeType="clickEffect">
                                  <p:stCondLst>
                                    <p:cond delay="0"/>
                                  </p:stCondLst>
                                  <p:childTnLst>
                                    <p:animClr clrSpc="hsl" dir="cw">
                                      <p:cBhvr override="childStyle">
                                        <p:cTn id="161" dur="500" fill="hold"/>
                                        <p:tgtEl>
                                          <p:spTgt spid="51"/>
                                        </p:tgtEl>
                                        <p:attrNameLst>
                                          <p:attrName>style.color</p:attrName>
                                        </p:attrNameLst>
                                      </p:cBhvr>
                                      <p:by>
                                        <p:hsl h="0" s="-70588" l="0"/>
                                      </p:by>
                                    </p:animClr>
                                    <p:animClr clrSpc="hsl" dir="cw">
                                      <p:cBhvr>
                                        <p:cTn id="162" dur="500" fill="hold"/>
                                        <p:tgtEl>
                                          <p:spTgt spid="51"/>
                                        </p:tgtEl>
                                        <p:attrNameLst>
                                          <p:attrName>fillcolor</p:attrName>
                                        </p:attrNameLst>
                                      </p:cBhvr>
                                      <p:by>
                                        <p:hsl h="0" s="-70588" l="0"/>
                                      </p:by>
                                    </p:animClr>
                                    <p:animClr clrSpc="hsl" dir="cw">
                                      <p:cBhvr>
                                        <p:cTn id="163" dur="500" fill="hold"/>
                                        <p:tgtEl>
                                          <p:spTgt spid="51"/>
                                        </p:tgtEl>
                                        <p:attrNameLst>
                                          <p:attrName>stroke.color</p:attrName>
                                        </p:attrNameLst>
                                      </p:cBhvr>
                                      <p:by>
                                        <p:hsl h="0" s="-70588" l="0"/>
                                      </p:by>
                                    </p:animClr>
                                    <p:set>
                                      <p:cBhvr>
                                        <p:cTn id="164" dur="500" fill="hold"/>
                                        <p:tgtEl>
                                          <p:spTgt spid="51"/>
                                        </p:tgtEl>
                                        <p:attrNameLst>
                                          <p:attrName>fill.type</p:attrName>
                                        </p:attrNameLst>
                                      </p:cBhvr>
                                      <p:to>
                                        <p:strVal val="solid"/>
                                      </p:to>
                                    </p:set>
                                  </p:childTnLst>
                                </p:cTn>
                              </p:par>
                            </p:childTnLst>
                          </p:cTn>
                        </p:par>
                      </p:childTnLst>
                    </p:cTn>
                  </p:par>
                </p:childTnLst>
              </p:cTn>
              <p:nextCondLst>
                <p:cond evt="onClick" delay="0">
                  <p:tgtEl>
                    <p:spTgt spid="51"/>
                  </p:tgtEl>
                </p:cond>
              </p:nextCondLst>
            </p:seq>
            <p:seq concurrent="1" nextAc="seek">
              <p:cTn id="165" restart="whenNotActive" fill="hold" evtFilter="cancelBubble" nodeType="interactiveSeq">
                <p:stCondLst>
                  <p:cond evt="onClick" delay="0">
                    <p:tgtEl>
                      <p:spTgt spid="10"/>
                    </p:tgtEl>
                  </p:cond>
                </p:stCondLst>
                <p:endSync evt="end" delay="0">
                  <p:rtn val="all"/>
                </p:endSync>
                <p:childTnLst>
                  <p:par>
                    <p:cTn id="166" fill="hold">
                      <p:stCondLst>
                        <p:cond delay="0"/>
                      </p:stCondLst>
                      <p:childTnLst>
                        <p:par>
                          <p:cTn id="167" fill="hold">
                            <p:stCondLst>
                              <p:cond delay="0"/>
                            </p:stCondLst>
                            <p:childTnLst>
                              <p:par>
                                <p:cTn id="168" presetID="25" presetClass="emph" presetSubtype="0" fill="hold" grpId="0" nodeType="clickEffect">
                                  <p:stCondLst>
                                    <p:cond delay="0"/>
                                  </p:stCondLst>
                                  <p:childTnLst>
                                    <p:animClr clrSpc="hsl" dir="cw">
                                      <p:cBhvr override="childStyle">
                                        <p:cTn id="169" dur="500" fill="hold"/>
                                        <p:tgtEl>
                                          <p:spTgt spid="10"/>
                                        </p:tgtEl>
                                        <p:attrNameLst>
                                          <p:attrName>style.color</p:attrName>
                                        </p:attrNameLst>
                                      </p:cBhvr>
                                      <p:by>
                                        <p:hsl h="0" s="-70588" l="0"/>
                                      </p:by>
                                    </p:animClr>
                                    <p:animClr clrSpc="hsl" dir="cw">
                                      <p:cBhvr>
                                        <p:cTn id="170" dur="500" fill="hold"/>
                                        <p:tgtEl>
                                          <p:spTgt spid="10"/>
                                        </p:tgtEl>
                                        <p:attrNameLst>
                                          <p:attrName>fillcolor</p:attrName>
                                        </p:attrNameLst>
                                      </p:cBhvr>
                                      <p:by>
                                        <p:hsl h="0" s="-70588" l="0"/>
                                      </p:by>
                                    </p:animClr>
                                    <p:animClr clrSpc="hsl" dir="cw">
                                      <p:cBhvr>
                                        <p:cTn id="171" dur="500" fill="hold"/>
                                        <p:tgtEl>
                                          <p:spTgt spid="10"/>
                                        </p:tgtEl>
                                        <p:attrNameLst>
                                          <p:attrName>stroke.color</p:attrName>
                                        </p:attrNameLst>
                                      </p:cBhvr>
                                      <p:by>
                                        <p:hsl h="0" s="-70588" l="0"/>
                                      </p:by>
                                    </p:animClr>
                                    <p:set>
                                      <p:cBhvr>
                                        <p:cTn id="172"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173" restart="whenNotActive" fill="hold" evtFilter="cancelBubble" nodeType="interactiveSeq">
                <p:stCondLst>
                  <p:cond evt="onClick" delay="0">
                    <p:tgtEl>
                      <p:spTgt spid="7"/>
                    </p:tgtEl>
                  </p:cond>
                </p:stCondLst>
                <p:endSync evt="end" delay="0">
                  <p:rtn val="all"/>
                </p:endSync>
                <p:childTnLst>
                  <p:par>
                    <p:cTn id="174" fill="hold">
                      <p:stCondLst>
                        <p:cond delay="0"/>
                      </p:stCondLst>
                      <p:childTnLst>
                        <p:par>
                          <p:cTn id="175" fill="hold">
                            <p:stCondLst>
                              <p:cond delay="0"/>
                            </p:stCondLst>
                            <p:childTnLst>
                              <p:par>
                                <p:cTn id="176" presetID="25" presetClass="emph" presetSubtype="0" fill="hold" grpId="0" nodeType="clickEffect">
                                  <p:stCondLst>
                                    <p:cond delay="0"/>
                                  </p:stCondLst>
                                  <p:childTnLst>
                                    <p:animClr clrSpc="hsl" dir="cw">
                                      <p:cBhvr override="childStyle">
                                        <p:cTn id="177" dur="500" fill="hold"/>
                                        <p:tgtEl>
                                          <p:spTgt spid="7"/>
                                        </p:tgtEl>
                                        <p:attrNameLst>
                                          <p:attrName>style.color</p:attrName>
                                        </p:attrNameLst>
                                      </p:cBhvr>
                                      <p:by>
                                        <p:hsl h="0" s="-70588" l="0"/>
                                      </p:by>
                                    </p:animClr>
                                    <p:animClr clrSpc="hsl" dir="cw">
                                      <p:cBhvr>
                                        <p:cTn id="178" dur="500" fill="hold"/>
                                        <p:tgtEl>
                                          <p:spTgt spid="7"/>
                                        </p:tgtEl>
                                        <p:attrNameLst>
                                          <p:attrName>fillcolor</p:attrName>
                                        </p:attrNameLst>
                                      </p:cBhvr>
                                      <p:by>
                                        <p:hsl h="0" s="-70588" l="0"/>
                                      </p:by>
                                    </p:animClr>
                                    <p:animClr clrSpc="hsl" dir="cw">
                                      <p:cBhvr>
                                        <p:cTn id="179" dur="500" fill="hold"/>
                                        <p:tgtEl>
                                          <p:spTgt spid="7"/>
                                        </p:tgtEl>
                                        <p:attrNameLst>
                                          <p:attrName>stroke.color</p:attrName>
                                        </p:attrNameLst>
                                      </p:cBhvr>
                                      <p:by>
                                        <p:hsl h="0" s="-70588" l="0"/>
                                      </p:by>
                                    </p:animClr>
                                    <p:set>
                                      <p:cBhvr>
                                        <p:cTn id="180" dur="500" fill="hold"/>
                                        <p:tgtEl>
                                          <p:spTgt spid="7"/>
                                        </p:tgtEl>
                                        <p:attrNameLst>
                                          <p:attrName>fill.type</p:attrName>
                                        </p:attrNameLst>
                                      </p:cBhvr>
                                      <p:to>
                                        <p:strVal val="solid"/>
                                      </p:to>
                                    </p:set>
                                  </p:childTnLst>
                                </p:cTn>
                              </p:par>
                            </p:childTnLst>
                          </p:cTn>
                        </p:par>
                      </p:childTnLst>
                    </p:cTn>
                  </p:par>
                </p:childTnLst>
              </p:cTn>
              <p:nextCondLst>
                <p:cond evt="onClick" delay="0">
                  <p:tgtEl>
                    <p:spTgt spid="7"/>
                  </p:tgtEl>
                </p:cond>
              </p:nextCondLst>
            </p:seq>
            <p:seq concurrent="1" nextAc="seek">
              <p:cTn id="181" restart="whenNotActive" fill="hold" evtFilter="cancelBubble" nodeType="interactiveSeq">
                <p:stCondLst>
                  <p:cond evt="onClick" delay="0">
                    <p:tgtEl>
                      <p:spTgt spid="8"/>
                    </p:tgtEl>
                  </p:cond>
                </p:stCondLst>
                <p:endSync evt="end" delay="0">
                  <p:rtn val="all"/>
                </p:endSync>
                <p:childTnLst>
                  <p:par>
                    <p:cTn id="182" fill="hold">
                      <p:stCondLst>
                        <p:cond delay="0"/>
                      </p:stCondLst>
                      <p:childTnLst>
                        <p:par>
                          <p:cTn id="183" fill="hold">
                            <p:stCondLst>
                              <p:cond delay="0"/>
                            </p:stCondLst>
                            <p:childTnLst>
                              <p:par>
                                <p:cTn id="184" presetID="25" presetClass="emph" presetSubtype="0" fill="hold" grpId="0" nodeType="clickEffect">
                                  <p:stCondLst>
                                    <p:cond delay="0"/>
                                  </p:stCondLst>
                                  <p:childTnLst>
                                    <p:animClr clrSpc="hsl" dir="cw">
                                      <p:cBhvr override="childStyle">
                                        <p:cTn id="185" dur="500" fill="hold"/>
                                        <p:tgtEl>
                                          <p:spTgt spid="8"/>
                                        </p:tgtEl>
                                        <p:attrNameLst>
                                          <p:attrName>style.color</p:attrName>
                                        </p:attrNameLst>
                                      </p:cBhvr>
                                      <p:by>
                                        <p:hsl h="0" s="-70588" l="0"/>
                                      </p:by>
                                    </p:animClr>
                                    <p:animClr clrSpc="hsl" dir="cw">
                                      <p:cBhvr>
                                        <p:cTn id="186" dur="500" fill="hold"/>
                                        <p:tgtEl>
                                          <p:spTgt spid="8"/>
                                        </p:tgtEl>
                                        <p:attrNameLst>
                                          <p:attrName>fillcolor</p:attrName>
                                        </p:attrNameLst>
                                      </p:cBhvr>
                                      <p:by>
                                        <p:hsl h="0" s="-70588" l="0"/>
                                      </p:by>
                                    </p:animClr>
                                    <p:animClr clrSpc="hsl" dir="cw">
                                      <p:cBhvr>
                                        <p:cTn id="187" dur="500" fill="hold"/>
                                        <p:tgtEl>
                                          <p:spTgt spid="8"/>
                                        </p:tgtEl>
                                        <p:attrNameLst>
                                          <p:attrName>stroke.color</p:attrName>
                                        </p:attrNameLst>
                                      </p:cBhvr>
                                      <p:by>
                                        <p:hsl h="0" s="-70588" l="0"/>
                                      </p:by>
                                    </p:animClr>
                                    <p:set>
                                      <p:cBhvr>
                                        <p:cTn id="188" dur="500" fill="hold"/>
                                        <p:tgtEl>
                                          <p:spTgt spid="8"/>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189" restart="whenNotActive" fill="hold" evtFilter="cancelBubble" nodeType="interactiveSeq">
                <p:stCondLst>
                  <p:cond evt="onClick" delay="0">
                    <p:tgtEl>
                      <p:spTgt spid="16"/>
                    </p:tgtEl>
                  </p:cond>
                </p:stCondLst>
                <p:endSync evt="end" delay="0">
                  <p:rtn val="all"/>
                </p:endSync>
                <p:childTnLst>
                  <p:par>
                    <p:cTn id="190" fill="hold">
                      <p:stCondLst>
                        <p:cond delay="0"/>
                      </p:stCondLst>
                      <p:childTnLst>
                        <p:par>
                          <p:cTn id="191" fill="hold">
                            <p:stCondLst>
                              <p:cond delay="0"/>
                            </p:stCondLst>
                            <p:childTnLst>
                              <p:par>
                                <p:cTn id="192" presetID="25" presetClass="emph" presetSubtype="0" fill="hold" grpId="1" nodeType="clickEffect">
                                  <p:stCondLst>
                                    <p:cond delay="0"/>
                                  </p:stCondLst>
                                  <p:childTnLst>
                                    <p:animClr clrSpc="hsl" dir="cw">
                                      <p:cBhvr override="childStyle">
                                        <p:cTn id="193" dur="500" fill="hold"/>
                                        <p:tgtEl>
                                          <p:spTgt spid="16"/>
                                        </p:tgtEl>
                                        <p:attrNameLst>
                                          <p:attrName>style.color</p:attrName>
                                        </p:attrNameLst>
                                      </p:cBhvr>
                                      <p:by>
                                        <p:hsl h="0" s="-70588" l="0"/>
                                      </p:by>
                                    </p:animClr>
                                    <p:animClr clrSpc="hsl" dir="cw">
                                      <p:cBhvr>
                                        <p:cTn id="194" dur="500" fill="hold"/>
                                        <p:tgtEl>
                                          <p:spTgt spid="16"/>
                                        </p:tgtEl>
                                        <p:attrNameLst>
                                          <p:attrName>fillcolor</p:attrName>
                                        </p:attrNameLst>
                                      </p:cBhvr>
                                      <p:by>
                                        <p:hsl h="0" s="-70588" l="0"/>
                                      </p:by>
                                    </p:animClr>
                                    <p:animClr clrSpc="hsl" dir="cw">
                                      <p:cBhvr>
                                        <p:cTn id="195" dur="500" fill="hold"/>
                                        <p:tgtEl>
                                          <p:spTgt spid="16"/>
                                        </p:tgtEl>
                                        <p:attrNameLst>
                                          <p:attrName>stroke.color</p:attrName>
                                        </p:attrNameLst>
                                      </p:cBhvr>
                                      <p:by>
                                        <p:hsl h="0" s="-70588" l="0"/>
                                      </p:by>
                                    </p:animClr>
                                    <p:set>
                                      <p:cBhvr>
                                        <p:cTn id="196" dur="500" fill="hold"/>
                                        <p:tgtEl>
                                          <p:spTgt spid="16"/>
                                        </p:tgtEl>
                                        <p:attrNameLst>
                                          <p:attrName>fill.type</p:attrName>
                                        </p:attrNameLst>
                                      </p:cBhvr>
                                      <p:to>
                                        <p:strVal val="solid"/>
                                      </p:to>
                                    </p:set>
                                  </p:childTnLst>
                                </p:cTn>
                              </p:par>
                            </p:childTnLst>
                          </p:cTn>
                        </p:par>
                      </p:childTnLst>
                    </p:cTn>
                  </p:par>
                </p:childTnLst>
              </p:cTn>
              <p:nextCondLst>
                <p:cond evt="onClick" delay="0">
                  <p:tgtEl>
                    <p:spTgt spid="16"/>
                  </p:tgtEl>
                </p:cond>
              </p:nextCondLst>
            </p:seq>
          </p:childTnLst>
        </p:cTn>
      </p:par>
    </p:tnLst>
    <p:bldLst>
      <p:bldP spid="16" grpId="0" animBg="1"/>
      <p:bldP spid="16" grpId="1" animBg="1"/>
      <p:bldP spid="36" grpId="0" animBg="1"/>
      <p:bldP spid="36" grpId="1" animBg="1"/>
      <p:bldP spid="38" grpId="0" animBg="1"/>
      <p:bldP spid="38" grpId="1" animBg="1"/>
      <p:bldP spid="41" grpId="0" animBg="1"/>
      <p:bldP spid="41" grpId="1" animBg="1"/>
      <p:bldP spid="43" grpId="0" animBg="1"/>
      <p:bldP spid="43" grpId="1" animBg="1"/>
      <p:bldP spid="45" grpId="0" animBg="1"/>
      <p:bldP spid="45" grpId="1" animBg="1"/>
      <p:bldP spid="47" grpId="0" animBg="1"/>
      <p:bldP spid="47" grpId="1" animBg="1"/>
      <p:bldP spid="49" grpId="0" animBg="1"/>
      <p:bldP spid="49" grpId="1" animBg="1"/>
      <p:bldP spid="51" grpId="0" animBg="1"/>
      <p:bldP spid="51" grpId="1" animBg="1"/>
      <p:bldP spid="52" grpId="0" animBg="1"/>
      <p:bldP spid="34" grpId="0" animBg="1"/>
      <p:bldP spid="37" grpId="0" animBg="1"/>
      <p:bldP spid="39" grpId="0" animBg="1"/>
      <p:bldP spid="42" grpId="0" animBg="1"/>
      <p:bldP spid="44" grpId="0" animBg="1"/>
      <p:bldP spid="46" grpId="0" animBg="1"/>
      <p:bldP spid="48" grpId="0" animBg="1"/>
      <p:bldP spid="50" grpId="0" animBg="1"/>
      <p:bldP spid="7" grpId="0" animBg="1"/>
      <p:bldP spid="8" grpId="0" animBg="1"/>
      <p:bldP spid="10" grpId="0" animBg="1"/>
    </p:bldLst>
  </p:timing>
</p:sld>
</file>

<file path=ppt/slides/slide7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484611C-42BF-FC26-9C5A-1C6CED94E4E8}"/>
              </a:ext>
            </a:extLst>
          </p:cNvPr>
          <p:cNvSpPr txBox="1"/>
          <p:nvPr/>
        </p:nvSpPr>
        <p:spPr>
          <a:xfrm>
            <a:off x="1122892" y="643467"/>
            <a:ext cx="7772400" cy="5016758"/>
          </a:xfrm>
          <a:prstGeom prst="rect">
            <a:avLst/>
          </a:prstGeom>
          <a:noFill/>
        </p:spPr>
        <p:txBody>
          <a:bodyPr wrap="square" rtlCol="0">
            <a:spAutoFit/>
          </a:bodyPr>
          <a:lstStyle/>
          <a:p>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Astro-Juego: Lista de todas las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preguntas </a:t>
            </a:r>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esta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página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se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eliminará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más adelante</a:t>
            </a:r>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p>
          <a:p>
            <a:r>
              <a:rPr lang="de-DE" sz="2000" b="1" dirty="0" err="1">
                <a:latin typeface="Open Sans" panose="020B0606030504020204" pitchFamily="34" charset="0"/>
                <a:ea typeface="Open Sans" panose="020B0606030504020204" pitchFamily="34" charset="0"/>
                <a:cs typeface="Open Sans" panose="020B0606030504020204" pitchFamily="34" charset="0"/>
              </a:rPr>
              <a:t>Nucléidos</a:t>
            </a:r>
            <a:endParaRPr lang="de-DE" sz="2000" b="1"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100: ¿Por qué es tan raro el litio?</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200: ¿Por qué el núcleo de la Tierra está formado principalmente por níquel y hierro?</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300: ¿Por qué existe la radiactividad?</a:t>
            </a:r>
          </a:p>
          <a:p>
            <a:r>
              <a:rPr lang="de-DE" sz="2000" b="1" dirty="0">
                <a:latin typeface="Open Sans" panose="020B0606030504020204" pitchFamily="34" charset="0"/>
                <a:ea typeface="Open Sans" panose="020B0606030504020204" pitchFamily="34" charset="0"/>
                <a:cs typeface="Open Sans" panose="020B0606030504020204" pitchFamily="34" charset="0"/>
              </a:rPr>
              <a:t>Estrellas</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100: ¿Por qué giran las estrellas?</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200: ¿Por qué los espectros de las estrellas tienen líneas de absorción?</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300: ¿Qué es una estrella?</a:t>
            </a:r>
          </a:p>
          <a:p>
            <a:r>
              <a:rPr lang="de-DE" sz="2000" b="1" dirty="0">
                <a:latin typeface="Open Sans" panose="020B0606030504020204" pitchFamily="34" charset="0"/>
                <a:ea typeface="Open Sans" panose="020B0606030504020204" pitchFamily="34" charset="0"/>
                <a:cs typeface="Open Sans" panose="020B0606030504020204" pitchFamily="34" charset="0"/>
              </a:rPr>
              <a:t>Cosmos</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100: ¿Qué elementos químicos se crearon inmediatamente después del Big Bang?</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200: ¿Cómo funciona la expansión del universo?</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300: ¿Qué hubo antes del Big Bang?</a:t>
            </a:r>
          </a:p>
          <a:p>
            <a:endParaRPr lang="de-DE"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78701658"/>
      </p:ext>
    </p:extLst>
  </p:cSld>
  <p:clrMapOvr>
    <a:masterClrMapping/>
  </p:clrMapOvr>
</p:sld>
</file>

<file path=ppt/slides/slide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de-DE" sz="3600" cap="small" noProof="0" dirty="0"/>
              <a:t>¿Qué es un</a:t>
            </a:r>
            <a:br>
              <a:rPr lang="de-DE" sz="3600" cap="small" noProof="0" dirty="0"/>
            </a:br>
            <a:r>
              <a:rPr lang="de-DE" sz="3600" b="1" cap="small" noProof="0" dirty="0"/>
              <a:t>elemento químico</a:t>
            </a:r>
            <a:r>
              <a:rPr lang="de-DE" sz="3600" cap="small" noProof="0" dirty="0"/>
              <a:t>?</a:t>
            </a:r>
            <a:endParaRPr lang="de-DE" sz="3600" b="1" cap="small" noProof="0" dirty="0"/>
          </a:p>
        </p:txBody>
      </p:sp>
    </p:spTree>
    <p:extLst>
      <p:ext uri="{BB962C8B-B14F-4D97-AF65-F5344CB8AC3E}">
        <p14:creationId xmlns:p14="http://schemas.microsoft.com/office/powerpoint/2010/main" val="2360768658"/>
      </p:ext>
    </p:extLst>
  </p:cSld>
  <p:clrMapOvr>
    <a:masterClrMapping/>
  </p:clrMapOvr>
</p:sld>
</file>

<file path=ppt/slides/slide80.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Lluvia de ideas</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634245"/>
            <a:ext cx="6667500" cy="3671180"/>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Tarea</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de-DE" sz="2800" b="0" i="0" u="none" strike="noStrike" kern="1200" cap="none" spc="0" normalizeH="0" baseline="0" noProof="0" dirty="0">
                  <a:ln>
                    <a:noFill/>
                  </a:ln>
                  <a:solidFill>
                    <a:srgbClr val="00305E"/>
                  </a:solidFill>
                  <a:effectLst/>
                  <a:uLnTx/>
                  <a:uFillTx/>
                  <a:latin typeface="Open Sans"/>
                  <a:ea typeface="+mn-ea"/>
                  <a:cs typeface="+mn-cs"/>
                </a:rPr>
                <a:t>Abrir el</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de-DE" sz="2800" b="1" i="0" u="none" strike="noStrike" kern="1200" cap="none" spc="0" normalizeH="0" baseline="0" noProof="0" dirty="0">
                  <a:ln>
                    <a:noFill/>
                  </a:ln>
                  <a:solidFill>
                    <a:srgbClr val="00305E"/>
                  </a:solidFill>
                  <a:effectLst/>
                  <a:uLnTx/>
                  <a:uFillTx/>
                  <a:latin typeface="Open Sans"/>
                  <a:ea typeface="+mn-ea"/>
                  <a:cs typeface="+mn-cs"/>
                </a:rPr>
                <a:t> 1. tablón de ideas</a:t>
              </a:r>
            </a:p>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err="1">
                  <a:ln>
                    <a:noFill/>
                  </a:ln>
                  <a:solidFill>
                    <a:srgbClr val="00305E"/>
                  </a:solidFill>
                  <a:effectLst/>
                  <a:uLnTx/>
                  <a:uFillTx/>
                  <a:latin typeface="Open Sans"/>
                  <a:ea typeface="+mn-ea"/>
                  <a:cs typeface="+mn-cs"/>
                </a:rPr>
                <a:t>Comenta tus </a:t>
              </a:r>
              <a:r>
                <a:rPr kumimoji="0" lang="en-GB" sz="2800" b="0" i="0" u="none" strike="noStrike" kern="1200" cap="none" spc="0" normalizeH="0" baseline="0" noProof="0" dirty="0">
                  <a:ln>
                    <a:noFill/>
                  </a:ln>
                  <a:solidFill>
                    <a:srgbClr val="00305E"/>
                  </a:solidFill>
                  <a:effectLst/>
                  <a:uLnTx/>
                  <a:uFillTx/>
                  <a:latin typeface="Open Sans"/>
                  <a:ea typeface="+mn-ea"/>
                  <a:cs typeface="+mn-cs"/>
                </a:rPr>
                <a:t>respuestas desde el principio. </a:t>
              </a:r>
              <a:r>
                <a:rPr kumimoji="0" lang="en-GB" sz="2800" b="0" i="0" u="none" strike="noStrike" kern="1200" cap="none" spc="0" normalizeH="0" baseline="0" noProof="0" dirty="0">
                  <a:ln>
                    <a:noFill/>
                  </a:ln>
                  <a:solidFill>
                    <a:srgbClr val="00305E"/>
                  </a:solidFill>
                  <a:effectLst/>
                  <a:uLnTx/>
                  <a:uFillTx/>
                  <a:latin typeface="Open Sans"/>
                  <a:ea typeface="+mn-ea"/>
                  <a:cs typeface="+mn-cs"/>
                </a:rPr>
                <a:t>¿Responderías a algunas de las preguntas de forma diferente ahora?</a:t>
              </a: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3251534839"/>
      </p:ext>
    </p:extLst>
  </p:cSld>
  <p:clrMapOvr>
    <a:masterClrMapping/>
  </p:clrMapOvr>
</p:sld>
</file>

<file path=ppt/slides/slide81.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509734"/>
            <a:ext cx="7710350" cy="3824124"/>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1" i="0" u="none" strike="noStrike" kern="1200" cap="none" spc="0" normalizeH="0" baseline="0" noProof="0" dirty="0">
                <a:ln>
                  <a:noFill/>
                </a:ln>
                <a:solidFill>
                  <a:srgbClr val="00305E"/>
                </a:solidFill>
                <a:effectLst/>
                <a:uLnTx/>
                <a:uFillTx/>
                <a:latin typeface="Open Sans"/>
                <a:ea typeface="+mn-ea"/>
                <a:cs typeface="+mn-cs"/>
              </a:rPr>
              <a:t>La astrofísica nuclear </a:t>
            </a:r>
            <a:r>
              <a:rPr kumimoji="0" lang="en-GB" sz="2200" b="0" i="0" u="none" strike="noStrike" kern="1200" cap="none" spc="0" normalizeH="0" baseline="0" noProof="0" dirty="0">
                <a:ln>
                  <a:noFill/>
                </a:ln>
                <a:solidFill>
                  <a:srgbClr val="00305E"/>
                </a:solidFill>
                <a:effectLst/>
                <a:uLnTx/>
                <a:uFillTx/>
                <a:latin typeface="Open Sans"/>
                <a:ea typeface="+mn-ea"/>
                <a:cs typeface="+mn-cs"/>
              </a:rPr>
              <a:t>es una compleja interacción de experimentos de física nuclear, modelos estelares, observaciones astronómicas, etc.</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1" i="0" u="none" strike="noStrike" kern="1200" cap="none" spc="0" normalizeH="0" baseline="0" noProof="0" dirty="0">
                <a:ln>
                  <a:noFill/>
                </a:ln>
                <a:solidFill>
                  <a:srgbClr val="00305E"/>
                </a:solidFill>
                <a:effectLst/>
                <a:uLnTx/>
                <a:uFillTx/>
                <a:latin typeface="Open Sans"/>
                <a:ea typeface="+mn-ea"/>
                <a:cs typeface="+mn-cs"/>
              </a:rPr>
              <a:t>Los elementos químicos </a:t>
            </a:r>
            <a:r>
              <a:rPr kumimoji="0" lang="en-GB" sz="2200" b="0" i="0" u="none" strike="noStrike" kern="1200" cap="none" spc="0" normalizeH="0" baseline="0" noProof="0" dirty="0">
                <a:ln>
                  <a:noFill/>
                </a:ln>
                <a:solidFill>
                  <a:srgbClr val="00305E"/>
                </a:solidFill>
                <a:effectLst/>
                <a:uLnTx/>
                <a:uFillTx/>
                <a:latin typeface="Open Sans"/>
                <a:ea typeface="+mn-ea"/>
                <a:cs typeface="+mn-cs"/>
              </a:rPr>
              <a:t>se crean en los procesos que impulsan todo nuestro universo</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rgbClr val="00305E"/>
                </a:solidFill>
                <a:effectLst/>
                <a:uLnTx/>
                <a:uFillTx/>
                <a:latin typeface="Open Sans"/>
                <a:ea typeface="+mn-ea"/>
                <a:cs typeface="+mn-cs"/>
              </a:rPr>
              <a:t>La abundancia de elementos químicos es un indicador de la </a:t>
            </a:r>
            <a:r>
              <a:rPr kumimoji="0" lang="en-GB" sz="2200" b="1" i="0" u="none" strike="noStrike" kern="1200" cap="none" spc="0" normalizeH="0" baseline="0" noProof="0" dirty="0">
                <a:ln>
                  <a:noFill/>
                </a:ln>
                <a:solidFill>
                  <a:srgbClr val="00305E"/>
                </a:solidFill>
                <a:effectLst/>
                <a:uLnTx/>
                <a:uFillTx/>
                <a:latin typeface="Open Sans"/>
                <a:ea typeface="+mn-ea"/>
                <a:cs typeface="+mn-cs"/>
              </a:rPr>
              <a:t>evolución </a:t>
            </a:r>
            <a:r>
              <a:rPr kumimoji="0" lang="en-GB" sz="2200" b="1" i="0" u="none" strike="noStrike" kern="1200" cap="none" spc="0" normalizeH="0" baseline="0" noProof="0" dirty="0" err="1">
                <a:ln>
                  <a:noFill/>
                </a:ln>
                <a:solidFill>
                  <a:srgbClr val="00305E"/>
                </a:solidFill>
                <a:effectLst/>
                <a:uLnTx/>
                <a:uFillTx/>
                <a:latin typeface="Open Sans"/>
                <a:ea typeface="+mn-ea"/>
                <a:cs typeface="+mn-cs"/>
              </a:rPr>
              <a:t>cósmica</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rgbClr val="00305E"/>
                </a:solidFill>
                <a:effectLst/>
                <a:uLnTx/>
                <a:uFillTx/>
                <a:latin typeface="Open Sans"/>
                <a:ea typeface="+mn-ea"/>
                <a:cs typeface="+mn-cs"/>
              </a:rPr>
              <a:t>Con ayuda de la </a:t>
            </a:r>
            <a:r>
              <a:rPr kumimoji="0" lang="en-GB" sz="2200" b="0" i="0" u="none" strike="noStrike" kern="1200" cap="none" spc="0" normalizeH="0" baseline="0" noProof="0" dirty="0" err="1">
                <a:ln>
                  <a:noFill/>
                </a:ln>
                <a:solidFill>
                  <a:srgbClr val="00305E"/>
                </a:solidFill>
                <a:effectLst/>
                <a:uLnTx/>
                <a:uFillTx/>
                <a:latin typeface="Open Sans"/>
                <a:ea typeface="+mn-ea"/>
                <a:cs typeface="+mn-cs"/>
              </a:rPr>
              <a:t>astrofísica nuclear, </a:t>
            </a:r>
            <a:r>
              <a:rPr kumimoji="0" lang="en-GB" sz="2200" b="0" i="0" u="none" strike="noStrike" kern="1200" cap="none" spc="0" normalizeH="0" baseline="0" noProof="0" dirty="0">
                <a:ln>
                  <a:noFill/>
                </a:ln>
                <a:solidFill>
                  <a:srgbClr val="00305E"/>
                </a:solidFill>
                <a:effectLst/>
                <a:uLnTx/>
                <a:uFillTx/>
                <a:latin typeface="Open Sans"/>
                <a:ea typeface="+mn-ea"/>
                <a:cs typeface="+mn-cs"/>
              </a:rPr>
              <a:t>intentamos reconstruir la historia y el desarrollo de nuestro </a:t>
            </a:r>
            <a:r>
              <a:rPr kumimoji="0" lang="en-GB" sz="2200" b="1" i="0" u="none" strike="noStrike" kern="1200" cap="none" spc="0" normalizeH="0" baseline="0" noProof="0" dirty="0">
                <a:ln>
                  <a:noFill/>
                </a:ln>
                <a:solidFill>
                  <a:srgbClr val="00305E"/>
                </a:solidFill>
                <a:effectLst/>
                <a:uLnTx/>
                <a:uFillTx/>
                <a:latin typeface="Open Sans"/>
                <a:ea typeface="+mn-ea"/>
                <a:cs typeface="+mn-cs"/>
              </a:rPr>
              <a:t>universo.</a:t>
            </a:r>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de-DE" sz="3600" dirty="0"/>
              <a:t>Resumen</a:t>
            </a:r>
            <a:endParaRPr lang="de-DE" sz="3000" noProof="0" dirty="0"/>
          </a:p>
        </p:txBody>
      </p:sp>
    </p:spTree>
    <p:extLst>
      <p:ext uri="{BB962C8B-B14F-4D97-AF65-F5344CB8AC3E}">
        <p14:creationId xmlns:p14="http://schemas.microsoft.com/office/powerpoint/2010/main" val="3594334632"/>
      </p:ext>
    </p:extLst>
  </p:cSld>
  <p:clrMapOvr>
    <a:masterClrMapping/>
  </p:clrMapOvr>
</p:sld>
</file>

<file path=ppt/slides/slide8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Abundancia </a:t>
            </a:r>
            <a:r>
              <a:rPr lang="de-DE" sz="3600" noProof="0" dirty="0"/>
              <a:t>de los elementos químicos </a:t>
            </a:r>
            <a:r>
              <a:rPr lang="de-DE" sz="2400" noProof="0" dirty="0"/>
              <a:t>(sistema solar)</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3807617600"/>
      </p:ext>
    </p:extLst>
  </p:cSld>
  <p:clrMapOvr>
    <a:masterClrMapping/>
  </p:clrMapOvr>
</p:sld>
</file>

<file path=ppt/slides/slide8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8">
            <a:extLst>
              <a:ext uri="{FF2B5EF4-FFF2-40B4-BE49-F238E27FC236}">
                <a16:creationId xmlns:a16="http://schemas.microsoft.com/office/drawing/2014/main" id="{24264365-DF50-97E0-5D3D-0DAC2D7E77B9}"/>
              </a:ext>
            </a:extLst>
          </p:cNvPr>
          <p:cNvSpPr/>
          <p:nvPr/>
        </p:nvSpPr>
        <p:spPr>
          <a:xfrm>
            <a:off x="4362845" y="1281789"/>
            <a:ext cx="3466310" cy="2353307"/>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2400" b="1" cap="small" dirty="0" err="1">
                <a:solidFill>
                  <a:schemeClr val="bg1"/>
                </a:solidFill>
              </a:rPr>
              <a:t>Astrofísica nuclear</a:t>
            </a:r>
            <a:endParaRPr lang="en-US" sz="2400" b="1" cap="small" dirty="0">
              <a:solidFill>
                <a:schemeClr val="bg1"/>
              </a:solidFill>
            </a:endParaRPr>
          </a:p>
        </p:txBody>
      </p:sp>
      <p:sp>
        <p:nvSpPr>
          <p:cNvPr id="19" name="Rechteck 18">
            <a:extLst>
              <a:ext uri="{FF2B5EF4-FFF2-40B4-BE49-F238E27FC236}">
                <a16:creationId xmlns:a16="http://schemas.microsoft.com/office/drawing/2014/main" id="{C801B84B-EDA0-F6F9-53AD-D637301C3067}"/>
              </a:ext>
            </a:extLst>
          </p:cNvPr>
          <p:cNvSpPr/>
          <p:nvPr/>
        </p:nvSpPr>
        <p:spPr>
          <a:xfrm>
            <a:off x="4563532" y="1780117"/>
            <a:ext cx="3064933" cy="17746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de-DE" sz="3600" dirty="0"/>
              <a:t>Astrofísica nuclear</a:t>
            </a:r>
            <a:endParaRPr lang="de-DE" sz="3000" noProof="0" dirty="0"/>
          </a:p>
        </p:txBody>
      </p:sp>
      <p:sp>
        <p:nvSpPr>
          <p:cNvPr id="3" name="Rechteck 8">
            <a:extLst>
              <a:ext uri="{FF2B5EF4-FFF2-40B4-BE49-F238E27FC236}">
                <a16:creationId xmlns:a16="http://schemas.microsoft.com/office/drawing/2014/main" id="{AE80B339-2823-9938-39E8-CF939561EE15}"/>
              </a:ext>
            </a:extLst>
          </p:cNvPr>
          <p:cNvSpPr/>
          <p:nvPr/>
        </p:nvSpPr>
        <p:spPr>
          <a:xfrm>
            <a:off x="485975" y="1259801"/>
            <a:ext cx="3492478" cy="2603896"/>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1800" b="1" dirty="0" err="1">
                <a:solidFill>
                  <a:schemeClr val="tx1"/>
                </a:solidFill>
              </a:rPr>
              <a:t>Observación astronómica</a:t>
            </a:r>
            <a:endParaRPr lang="en-US" sz="1800" b="1" dirty="0">
              <a:solidFill>
                <a:schemeClr val="tx1"/>
              </a:solidFill>
            </a:endParaRPr>
          </a:p>
        </p:txBody>
      </p:sp>
      <p:sp>
        <p:nvSpPr>
          <p:cNvPr id="4" name="Rechteck 8">
            <a:extLst>
              <a:ext uri="{FF2B5EF4-FFF2-40B4-BE49-F238E27FC236}">
                <a16:creationId xmlns:a16="http://schemas.microsoft.com/office/drawing/2014/main" id="{110562BF-B5D0-453F-148C-A83E1D462BE5}"/>
              </a:ext>
            </a:extLst>
          </p:cNvPr>
          <p:cNvSpPr/>
          <p:nvPr/>
        </p:nvSpPr>
        <p:spPr>
          <a:xfrm>
            <a:off x="8228364" y="1236581"/>
            <a:ext cx="3492000" cy="2603897"/>
          </a:xfrm>
          <a:prstGeom prst="rect">
            <a:avLst/>
          </a:prstGeom>
          <a:no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1800" b="1" dirty="0">
                <a:solidFill>
                  <a:schemeClr val="tx1"/>
                </a:solidFill>
              </a:rPr>
              <a:t>Modelización computacional</a:t>
            </a:r>
          </a:p>
        </p:txBody>
      </p:sp>
      <p:sp>
        <p:nvSpPr>
          <p:cNvPr id="8" name="Rechteck 8">
            <a:extLst>
              <a:ext uri="{FF2B5EF4-FFF2-40B4-BE49-F238E27FC236}">
                <a16:creationId xmlns:a16="http://schemas.microsoft.com/office/drawing/2014/main" id="{F7DF4863-0863-3D59-E46C-D945D727C1DB}"/>
              </a:ext>
            </a:extLst>
          </p:cNvPr>
          <p:cNvSpPr/>
          <p:nvPr/>
        </p:nvSpPr>
        <p:spPr>
          <a:xfrm>
            <a:off x="4478865" y="3997640"/>
            <a:ext cx="3234268" cy="2081830"/>
          </a:xfrm>
          <a:prstGeom prst="rect">
            <a:avLst/>
          </a:prstGeom>
          <a:no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1800" b="1" dirty="0" err="1">
                <a:solidFill>
                  <a:schemeClr val="tx1"/>
                </a:solidFill>
              </a:rPr>
              <a:t>Reacciones nucleares</a:t>
            </a:r>
            <a:endParaRPr lang="en-US" sz="1800" b="1" dirty="0">
              <a:solidFill>
                <a:schemeClr val="tx1"/>
              </a:solidFill>
            </a:endParaRPr>
          </a:p>
        </p:txBody>
      </p:sp>
      <p:pic>
        <p:nvPicPr>
          <p:cNvPr id="1026" name="Picture 2">
            <a:extLst>
              <a:ext uri="{FF2B5EF4-FFF2-40B4-BE49-F238E27FC236}">
                <a16:creationId xmlns:a16="http://schemas.microsoft.com/office/drawing/2014/main" id="{C6A1DDBD-B7DA-2A61-7613-2EFDABD13DE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4053" y="1664233"/>
            <a:ext cx="3416322" cy="20831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rtnite und Dragon Ball: Hier findet ihr Kamehameha und Nimbuswolke">
            <a:extLst>
              <a:ext uri="{FF2B5EF4-FFF2-40B4-BE49-F238E27FC236}">
                <a16:creationId xmlns:a16="http://schemas.microsoft.com/office/drawing/2014/main" id="{D4E20E56-5DDA-D9A8-2E27-63692477E0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3533" y="4341688"/>
            <a:ext cx="3064934" cy="17187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ide the Pain Harold&quot;: Wie ein Elektroingenieur aus Ungarn ...">
            <a:extLst>
              <a:ext uri="{FF2B5EF4-FFF2-40B4-BE49-F238E27FC236}">
                <a16:creationId xmlns:a16="http://schemas.microsoft.com/office/drawing/2014/main" id="{CC0DC9B8-3495-87A0-281F-9118EEA033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4968" y="1610522"/>
            <a:ext cx="3188977" cy="21259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d String Meme Generator - Imgflip">
            <a:extLst>
              <a:ext uri="{FF2B5EF4-FFF2-40B4-BE49-F238E27FC236}">
                <a16:creationId xmlns:a16="http://schemas.microsoft.com/office/drawing/2014/main" id="{CFA12DA0-AADF-8F27-FBA7-17A2956883B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563533" y="1780117"/>
            <a:ext cx="3064934" cy="177461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Gerade Verbindung mit Pfeil 9">
            <a:extLst>
              <a:ext uri="{FF2B5EF4-FFF2-40B4-BE49-F238E27FC236}">
                <a16:creationId xmlns:a16="http://schemas.microsoft.com/office/drawing/2014/main" id="{2FEE234D-7322-12AB-9AA5-59F8A61F21AD}"/>
              </a:ext>
            </a:extLst>
          </p:cNvPr>
          <p:cNvCxnSpPr>
            <a:cxnSpLocks/>
            <a:stCxn id="8" idx="0"/>
            <a:endCxn id="2" idx="2"/>
          </p:cNvCxnSpPr>
          <p:nvPr/>
        </p:nvCxnSpPr>
        <p:spPr>
          <a:xfrm flipV="1">
            <a:off x="6095999" y="3635096"/>
            <a:ext cx="1" cy="362544"/>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94C755DA-889A-0B9D-E150-3B7BE010AE03}"/>
              </a:ext>
            </a:extLst>
          </p:cNvPr>
          <p:cNvCxnSpPr>
            <a:cxnSpLocks/>
            <a:stCxn id="3" idx="3"/>
            <a:endCxn id="2" idx="1"/>
          </p:cNvCxnSpPr>
          <p:nvPr/>
        </p:nvCxnSpPr>
        <p:spPr>
          <a:xfrm flipV="1">
            <a:off x="3978453" y="2458443"/>
            <a:ext cx="384392"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54332907-7A77-7CCD-A45D-CCFBA3F5E331}"/>
              </a:ext>
            </a:extLst>
          </p:cNvPr>
          <p:cNvCxnSpPr>
            <a:cxnSpLocks/>
          </p:cNvCxnSpPr>
          <p:nvPr/>
        </p:nvCxnSpPr>
        <p:spPr>
          <a:xfrm flipH="1" flipV="1">
            <a:off x="7829155" y="2501346"/>
            <a:ext cx="384392" cy="0"/>
          </a:xfrm>
          <a:prstGeom prst="straightConnector1">
            <a:avLst/>
          </a:prstGeom>
          <a:ln w="38100">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39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500"/>
                                        <p:tgtEl>
                                          <p:spTgt spid="10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32"/>
                                        </p:tgtEl>
                                        <p:attrNameLst>
                                          <p:attrName>style.visibility</p:attrName>
                                        </p:attrNameLst>
                                      </p:cBhvr>
                                      <p:to>
                                        <p:strVal val="visible"/>
                                      </p:to>
                                    </p:set>
                                    <p:animEffect transition="in" filter="fade">
                                      <p:cBhvr>
                                        <p:cTn id="4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8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03DD3E23-B672-A444-887C-7E34E8D10AA6}"/>
              </a:ext>
            </a:extLst>
          </p:cNvPr>
          <p:cNvGrpSpPr/>
          <p:nvPr/>
        </p:nvGrpSpPr>
        <p:grpSpPr>
          <a:xfrm>
            <a:off x="6419777" y="1681184"/>
            <a:ext cx="5700575" cy="3762641"/>
            <a:chOff x="6419777" y="1681184"/>
            <a:chExt cx="5700575" cy="3762641"/>
          </a:xfrm>
        </p:grpSpPr>
        <p:pic>
          <p:nvPicPr>
            <p:cNvPr id="22532" name="Picture 4" descr="Big Bang - Wikipedia">
              <a:extLst>
                <a:ext uri="{FF2B5EF4-FFF2-40B4-BE49-F238E27FC236}">
                  <a16:creationId xmlns:a16="http://schemas.microsoft.com/office/drawing/2014/main" id="{8C914581-A024-316C-AC27-1707E4AF1D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9777" y="1681184"/>
              <a:ext cx="5700575" cy="37626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797F9F18-E6E7-D593-31B9-4FF93AF41A8D}"/>
                </a:ext>
              </a:extLst>
            </p:cNvPr>
            <p:cNvSpPr txBox="1"/>
            <p:nvPr/>
          </p:nvSpPr>
          <p:spPr>
            <a:xfrm>
              <a:off x="11558964" y="5098724"/>
              <a:ext cx="536569" cy="30777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[26]</a:t>
              </a:r>
            </a:p>
          </p:txBody>
        </p:sp>
      </p:grpSp>
      <p:pic>
        <p:nvPicPr>
          <p:cNvPr id="13" name="Grafik 12">
            <a:extLst>
              <a:ext uri="{FF2B5EF4-FFF2-40B4-BE49-F238E27FC236}">
                <a16:creationId xmlns:a16="http://schemas.microsoft.com/office/drawing/2014/main" id="{3C2C1FD6-1534-8A5B-2441-9BD95D010A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52338" y="930413"/>
            <a:ext cx="4977687" cy="5191572"/>
          </a:xfrm>
          <a:prstGeom prst="rect">
            <a:avLst/>
          </a:prstGeom>
        </p:spPr>
      </p:pic>
      <p:grpSp>
        <p:nvGrpSpPr>
          <p:cNvPr id="4" name="Gruppieren 3">
            <a:extLst>
              <a:ext uri="{FF2B5EF4-FFF2-40B4-BE49-F238E27FC236}">
                <a16:creationId xmlns:a16="http://schemas.microsoft.com/office/drawing/2014/main" id="{1B003AF0-699B-A2CF-9268-27D4825F0C86}"/>
              </a:ext>
            </a:extLst>
          </p:cNvPr>
          <p:cNvGrpSpPr/>
          <p:nvPr/>
        </p:nvGrpSpPr>
        <p:grpSpPr>
          <a:xfrm>
            <a:off x="5741989" y="1121860"/>
            <a:ext cx="6002268" cy="4646825"/>
            <a:chOff x="5751514" y="1045660"/>
            <a:chExt cx="6002268" cy="4646825"/>
          </a:xfrm>
        </p:grpSpPr>
        <p:pic>
          <p:nvPicPr>
            <p:cNvPr id="22530" name="Picture 2" descr="Happy Sweet Sixteen, Hubble Telescope! – Starburst Galaxy M82">
              <a:extLst>
                <a:ext uri="{FF2B5EF4-FFF2-40B4-BE49-F238E27FC236}">
                  <a16:creationId xmlns:a16="http://schemas.microsoft.com/office/drawing/2014/main" id="{F43E6EE3-D2FD-00FF-D817-E2CAF9E37FF6}"/>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751514" y="1045660"/>
              <a:ext cx="5981699" cy="4635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5771222-D15E-B965-DA05-6E4F059E5201}"/>
                </a:ext>
              </a:extLst>
            </p:cNvPr>
            <p:cNvSpPr txBox="1"/>
            <p:nvPr/>
          </p:nvSpPr>
          <p:spPr>
            <a:xfrm>
              <a:off x="9210675" y="5384708"/>
              <a:ext cx="2543107" cy="307777"/>
            </a:xfrm>
            <a:prstGeom prst="rect">
              <a:avLst/>
            </a:prstGeom>
            <a:noFill/>
          </p:spPr>
          <p:txBody>
            <a:bodyPr wrap="square" rtlCol="0">
              <a:spAutoFit/>
            </a:bodyPr>
            <a:lstStyle/>
            <a:p>
              <a:pPr marL="0" marR="0" lvl="0" indent="0" algn="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[25] </a:t>
              </a:r>
              <a:r>
                <a:rPr kumimoji="0" lang="de-DE" sz="1400" b="0" i="1" u="none" strike="noStrike" kern="1200" cap="none" spc="0" normalizeH="0" baseline="0" noProof="0" dirty="0">
                  <a:ln>
                    <a:noFill/>
                  </a:ln>
                  <a:solidFill>
                    <a:srgbClr val="FFFFFF"/>
                  </a:solidFill>
                  <a:effectLst/>
                  <a:uLnTx/>
                  <a:uFillTx/>
                  <a:latin typeface="Open Sans"/>
                  <a:ea typeface="+mn-ea"/>
                  <a:cs typeface="+mn-cs"/>
                </a:rPr>
                <a:t>Galaxia </a:t>
              </a:r>
              <a:r>
                <a:rPr kumimoji="0" lang="de-DE" sz="1400" b="0" i="1" u="none" strike="noStrike" kern="1200" cap="none" spc="0" normalizeH="0" baseline="0" noProof="0" dirty="0" err="1">
                  <a:ln>
                    <a:noFill/>
                  </a:ln>
                  <a:solidFill>
                    <a:srgbClr val="FFFFFF"/>
                  </a:solidFill>
                  <a:effectLst/>
                  <a:uLnTx/>
                  <a:uFillTx/>
                  <a:latin typeface="Open Sans"/>
                  <a:ea typeface="+mn-ea"/>
                  <a:cs typeface="+mn-cs"/>
                </a:rPr>
                <a:t>estelar </a:t>
              </a:r>
              <a:r>
                <a:rPr kumimoji="0" lang="de-DE" sz="1400" b="0" i="1" u="none" strike="noStrike" kern="1200" cap="none" spc="0" normalizeH="0" baseline="0" noProof="0" dirty="0">
                  <a:ln>
                    <a:noFill/>
                  </a:ln>
                  <a:solidFill>
                    <a:srgbClr val="FFFFFF"/>
                  </a:solidFill>
                  <a:effectLst/>
                  <a:uLnTx/>
                  <a:uFillTx/>
                  <a:latin typeface="Open Sans"/>
                  <a:ea typeface="+mn-ea"/>
                  <a:cs typeface="+mn-cs"/>
                </a:rPr>
                <a:t>M82</a:t>
              </a:r>
            </a:p>
          </p:txBody>
        </p:sp>
      </p:grpSp>
      <p:pic>
        <p:nvPicPr>
          <p:cNvPr id="14" name="Picture 6">
            <a:extLst>
              <a:ext uri="{FF2B5EF4-FFF2-40B4-BE49-F238E27FC236}">
                <a16:creationId xmlns:a16="http://schemas.microsoft.com/office/drawing/2014/main" id="{D20DFE76-35D2-EF65-CAE0-C107656659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70144" y="1179090"/>
            <a:ext cx="6417810" cy="4811876"/>
          </a:xfrm>
          <a:prstGeom prst="rect">
            <a:avLst/>
          </a:prstGeom>
        </p:spPr>
      </p:pic>
      <p:pic>
        <p:nvPicPr>
          <p:cNvPr id="8" name="Grafik 7">
            <a:extLst>
              <a:ext uri="{FF2B5EF4-FFF2-40B4-BE49-F238E27FC236}">
                <a16:creationId xmlns:a16="http://schemas.microsoft.com/office/drawing/2014/main" id="{025D1630-5BAD-9388-6D11-831062A9565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19940" y="1378709"/>
            <a:ext cx="5403748" cy="4372354"/>
          </a:xfrm>
          <a:prstGeom prst="rect">
            <a:avLst/>
          </a:prstGeom>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Muchas preguntas sin respuesta</a:t>
            </a:r>
            <a:endParaRPr lang="de-DE" sz="3000" noProof="0" dirty="0"/>
          </a:p>
        </p:txBody>
      </p:sp>
      <p:sp>
        <p:nvSpPr>
          <p:cNvPr id="17" name="Textfeld 16">
            <a:extLst>
              <a:ext uri="{FF2B5EF4-FFF2-40B4-BE49-F238E27FC236}">
                <a16:creationId xmlns:a16="http://schemas.microsoft.com/office/drawing/2014/main" id="{66F33DFC-D6FE-350A-4033-0733DFA2D107}"/>
              </a:ext>
            </a:extLst>
          </p:cNvPr>
          <p:cNvSpPr txBox="1"/>
          <p:nvPr/>
        </p:nvSpPr>
        <p:spPr>
          <a:xfrm>
            <a:off x="9074223" y="5813939"/>
            <a:ext cx="2543107" cy="307777"/>
          </a:xfrm>
          <a:prstGeom prst="rect">
            <a:avLst/>
          </a:prstGeom>
          <a:noFill/>
        </p:spPr>
        <p:txBody>
          <a:bodyPr wrap="square" rtlCol="0">
            <a:spAutoFit/>
          </a:bodyPr>
          <a:lstStyle/>
          <a:p>
            <a:pPr marL="0" marR="0" lvl="0" indent="0" algn="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[01] Pilares </a:t>
            </a:r>
            <a:r>
              <a:rPr kumimoji="0" lang="de-DE" sz="1400" b="0" i="1" u="none" strike="noStrike" kern="1200" cap="none" spc="0" normalizeH="0" baseline="0" noProof="0" dirty="0" err="1">
                <a:ln>
                  <a:noFill/>
                </a:ln>
                <a:solidFill>
                  <a:srgbClr val="FFFFFF"/>
                </a:solidFill>
                <a:effectLst/>
                <a:uLnTx/>
                <a:uFillTx/>
                <a:latin typeface="Open Sans"/>
                <a:ea typeface="+mn-ea"/>
                <a:cs typeface="+mn-cs"/>
              </a:rPr>
              <a:t>de la Creación</a:t>
            </a:r>
            <a:endParaRPr kumimoji="0" lang="de-DE" sz="1400" b="0" i="1" u="none" strike="noStrike" kern="1200" cap="none" spc="0" normalizeH="0" baseline="0" noProof="0" dirty="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317289"/>
            <a:ext cx="4860789" cy="4555093"/>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¿Cómo </a:t>
            </a:r>
            <a:r>
              <a:rPr kumimoji="0" lang="en-GB" sz="2000" b="0" i="0" u="none" strike="noStrike" kern="1200" cap="none" spc="0" normalizeH="0" baseline="0" noProof="0" dirty="0" err="1">
                <a:ln>
                  <a:noFill/>
                </a:ln>
                <a:solidFill>
                  <a:srgbClr val="00305E"/>
                </a:solidFill>
                <a:effectLst/>
                <a:uLnTx/>
                <a:uFillTx/>
                <a:latin typeface="Open Sans"/>
                <a:ea typeface="+mn-ea"/>
                <a:cs typeface="+mn-cs"/>
              </a:rPr>
              <a:t>se crean los elementos </a:t>
            </a:r>
            <a:r>
              <a:rPr kumimoji="0" lang="en-GB" sz="2000" b="1" i="0" u="none" strike="noStrike" kern="1200" cap="none" spc="0" normalizeH="0" baseline="0" noProof="0" dirty="0" err="1">
                <a:ln>
                  <a:noFill/>
                </a:ln>
                <a:solidFill>
                  <a:srgbClr val="00305E"/>
                </a:solidFill>
                <a:effectLst/>
                <a:uLnTx/>
                <a:uFillTx/>
                <a:latin typeface="Open Sans"/>
                <a:ea typeface="+mn-ea"/>
                <a:cs typeface="+mn-cs"/>
              </a:rPr>
              <a:t>pesados</a:t>
            </a:r>
            <a:r>
              <a:rPr kumimoji="0" lang="en-GB" sz="2000" b="0" i="0" u="none" strike="noStrike" kern="1200" cap="none" spc="0" normalizeH="0" baseline="0" noProof="0" dirty="0">
                <a:ln>
                  <a:noFill/>
                </a:ln>
                <a:solidFill>
                  <a:srgbClr val="00305E"/>
                </a:solidFill>
                <a:effectLst/>
                <a:uLnTx/>
                <a:uFillTx/>
                <a:latin typeface="Open Sans"/>
                <a:ea typeface="+mn-ea"/>
                <a:cs typeface="+mn-cs"/>
              </a:rPr>
              <a:t>?</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305E"/>
                </a:solidFill>
                <a:effectLst/>
                <a:uLnTx/>
                <a:uFillTx/>
                <a:latin typeface="Open Sans"/>
                <a:ea typeface="+mn-ea"/>
                <a:cs typeface="+mn-cs"/>
              </a:rPr>
              <a:t>¿Cómo </a:t>
            </a:r>
            <a:r>
              <a:rPr kumimoji="0" lang="en-GB" sz="2000" b="1" i="0" u="none" strike="noStrike" kern="1200" cap="none" spc="0" normalizeH="0" baseline="0" noProof="0" dirty="0">
                <a:ln>
                  <a:noFill/>
                </a:ln>
                <a:solidFill>
                  <a:srgbClr val="00305E"/>
                </a:solidFill>
                <a:effectLst/>
                <a:uLnTx/>
                <a:uFillTx/>
                <a:latin typeface="Open Sans"/>
                <a:ea typeface="+mn-ea"/>
                <a:cs typeface="+mn-cs"/>
              </a:rPr>
              <a:t>evoluciona </a:t>
            </a:r>
            <a:r>
              <a:rPr kumimoji="0" lang="en-GB" sz="2000" i="0" u="none" strike="noStrike" kern="1200" cap="none" spc="0" normalizeH="0" baseline="0" noProof="0" dirty="0">
                <a:ln>
                  <a:noFill/>
                </a:ln>
                <a:solidFill>
                  <a:srgbClr val="00305E"/>
                </a:solidFill>
                <a:effectLst/>
                <a:uLnTx/>
                <a:uFillTx/>
                <a:latin typeface="Open Sans"/>
                <a:ea typeface="+mn-ea"/>
                <a:cs typeface="+mn-cs"/>
              </a:rPr>
              <a:t>una </a:t>
            </a:r>
            <a:r>
              <a:rPr kumimoji="0" lang="en-GB" sz="2000" b="1" i="0" u="none" strike="noStrike" kern="1200" cap="none" spc="0" normalizeH="0" baseline="0" noProof="0" dirty="0">
                <a:ln>
                  <a:noFill/>
                </a:ln>
                <a:solidFill>
                  <a:srgbClr val="00305E"/>
                </a:solidFill>
                <a:effectLst/>
                <a:uLnTx/>
                <a:uFillTx/>
                <a:latin typeface="Open Sans"/>
                <a:ea typeface="+mn-ea"/>
                <a:cs typeface="+mn-cs"/>
              </a:rPr>
              <a:t>galaxia?</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¿Qué ocurre en una </a:t>
            </a:r>
            <a:r>
              <a:rPr kumimoji="0" lang="en-GB" sz="2000" b="0" i="0" u="none" strike="noStrike" kern="1200" cap="none" spc="0" normalizeH="0" baseline="0" noProof="0" dirty="0">
                <a:ln>
                  <a:noFill/>
                </a:ln>
                <a:solidFill>
                  <a:srgbClr val="00305E"/>
                </a:solidFill>
                <a:effectLst/>
                <a:uLnTx/>
                <a:uFillTx/>
                <a:latin typeface="Open Sans"/>
                <a:ea typeface="+mn-ea"/>
                <a:cs typeface="+mn-cs"/>
              </a:rPr>
              <a:t>estrella de neutrones y cuando éstas se fusionan?</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¿Qué podemos aprender sobre el </a:t>
            </a:r>
            <a:r>
              <a:rPr kumimoji="0" lang="en-GB" sz="2000" b="1" i="0" u="none" strike="noStrike" kern="1200" cap="none" spc="0" normalizeH="0" baseline="0" noProof="0" dirty="0">
                <a:ln>
                  <a:noFill/>
                </a:ln>
                <a:solidFill>
                  <a:srgbClr val="00305E"/>
                </a:solidFill>
                <a:effectLst/>
                <a:uLnTx/>
                <a:uFillTx/>
                <a:latin typeface="Open Sans"/>
                <a:ea typeface="+mn-ea"/>
                <a:cs typeface="+mn-cs"/>
              </a:rPr>
              <a:t>Big </a:t>
            </a:r>
            <a:r>
              <a:rPr kumimoji="0" lang="en-GB" sz="2000" b="0" i="0" u="none" strike="noStrike" kern="1200" cap="none" spc="0" normalizeH="0" baseline="0" noProof="0" dirty="0">
                <a:ln>
                  <a:noFill/>
                </a:ln>
                <a:solidFill>
                  <a:srgbClr val="00305E"/>
                </a:solidFill>
                <a:effectLst/>
                <a:uLnTx/>
                <a:uFillTx/>
                <a:latin typeface="Open Sans"/>
                <a:ea typeface="+mn-ea"/>
                <a:cs typeface="+mn-cs"/>
              </a:rPr>
              <a:t>Bang con </a:t>
            </a:r>
            <a:r>
              <a:rPr kumimoji="0" lang="en-GB" sz="2000" b="0" i="0" u="none" strike="noStrike" kern="1200" cap="none" spc="0" normalizeH="0" baseline="0" noProof="0" dirty="0">
                <a:ln>
                  <a:noFill/>
                </a:ln>
                <a:solidFill>
                  <a:srgbClr val="00305E"/>
                </a:solidFill>
                <a:effectLst/>
                <a:uLnTx/>
                <a:uFillTx/>
                <a:latin typeface="Open Sans"/>
                <a:ea typeface="+mn-ea"/>
                <a:cs typeface="+mn-cs"/>
              </a:rPr>
              <a:t>ayuda de la </a:t>
            </a:r>
            <a:r>
              <a:rPr kumimoji="0" lang="en-GB" sz="2000" b="0" i="0" u="none" strike="noStrike" kern="1200" cap="none" spc="0" normalizeH="0" baseline="0" noProof="0" dirty="0" err="1">
                <a:ln>
                  <a:noFill/>
                </a:ln>
                <a:solidFill>
                  <a:srgbClr val="00305E"/>
                </a:solidFill>
                <a:effectLst/>
                <a:uLnTx/>
                <a:uFillTx/>
                <a:latin typeface="Open Sans"/>
                <a:ea typeface="+mn-ea"/>
                <a:cs typeface="+mn-cs"/>
              </a:rPr>
              <a:t>astrofísica </a:t>
            </a:r>
            <a:r>
              <a:rPr lang="en-GB" sz="2000" dirty="0" err="1">
                <a:solidFill>
                  <a:srgbClr val="00305E"/>
                </a:solidFill>
                <a:latin typeface="Open Sans"/>
              </a:rPr>
              <a:t>nuclear</a:t>
            </a:r>
            <a:r>
              <a:rPr kumimoji="0" lang="en-GB" sz="2000" b="0" i="0" u="none" strike="noStrike" kern="1200" cap="none" spc="0" normalizeH="0" baseline="0" noProof="0" dirty="0">
                <a:ln>
                  <a:noFill/>
                </a:ln>
                <a:solidFill>
                  <a:srgbClr val="00305E"/>
                </a:solidFill>
                <a:effectLst/>
                <a:uLnTx/>
                <a:uFillTx/>
                <a:latin typeface="Open Sans"/>
                <a:ea typeface="+mn-ea"/>
                <a:cs typeface="+mn-cs"/>
              </a:rPr>
              <a:t>?</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000" b="0" i="1" u="none" strike="noStrike" kern="1200" cap="none" spc="0" normalizeH="0" baseline="0" noProof="0" dirty="0">
                <a:ln>
                  <a:noFill/>
                </a:ln>
                <a:solidFill>
                  <a:srgbClr val="00305E"/>
                </a:solidFill>
                <a:effectLst/>
                <a:uLnTx/>
                <a:uFillTx/>
                <a:latin typeface="Open Sans"/>
                <a:ea typeface="+mn-ea"/>
                <a:cs typeface="+mn-cs"/>
              </a:rPr>
              <a:t>Hoy sólo hemos arañado la superficie del mundo de la </a:t>
            </a:r>
            <a:r>
              <a:rPr kumimoji="0" lang="en-GB" sz="2000" b="0" i="1" u="none" strike="noStrike" kern="1200" cap="none" spc="0" normalizeH="0" baseline="0" noProof="0" dirty="0" err="1">
                <a:ln>
                  <a:noFill/>
                </a:ln>
                <a:solidFill>
                  <a:srgbClr val="00305E"/>
                </a:solidFill>
                <a:effectLst/>
                <a:uLnTx/>
                <a:uFillTx/>
                <a:latin typeface="Open Sans"/>
                <a:ea typeface="+mn-ea"/>
                <a:cs typeface="+mn-cs"/>
              </a:rPr>
              <a:t>astrofísica nuclear</a:t>
            </a:r>
            <a:r>
              <a:rPr kumimoji="0" lang="en-GB" sz="2000" b="0" i="1" u="none" strike="noStrike" kern="1200" cap="none" spc="0" normalizeH="0" baseline="0" noProof="0" dirty="0">
                <a:ln>
                  <a:noFill/>
                </a:ln>
                <a:solidFill>
                  <a:srgbClr val="00305E"/>
                </a:solidFill>
                <a:effectLst/>
                <a:uLnTx/>
                <a:uFillTx/>
                <a:latin typeface="Open Sans"/>
                <a:ea typeface="+mn-ea"/>
                <a:cs typeface="+mn-cs"/>
              </a:rPr>
              <a:t>.</a:t>
            </a:r>
            <a:endParaRPr kumimoji="0" lang="en-GB" sz="2000" b="1"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300238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xit" presetSubtype="0" fill="hold"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500"/>
                                        <p:tgtEl>
                                          <p:spTgt spid="7">
                                            <p:txEl>
                                              <p:pRg st="3" end="3"/>
                                            </p:txEl>
                                          </p:spTgt>
                                        </p:tgtEl>
                                      </p:cBhvr>
                                    </p:animEffec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500"/>
                                        <p:tgtEl>
                                          <p:spTgt spid="7">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xit" presetSubtype="0" fill="hold"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br>
              <a:rPr kumimoji="0" lang="de-DE" sz="48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b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El final de </a:t>
            </a:r>
            <a:r>
              <a:rPr kumimoji="0" lang="de-DE" sz="3600" b="0" i="0" u="none" strike="noStrike" kern="1200" cap="small" spc="0" normalizeH="0" baseline="0" noProof="0" dirty="0" err="1">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un </a:t>
            </a: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viaje </a:t>
            </a:r>
            <a:r>
              <a:rPr kumimoji="0" lang="de-DE" sz="3600" b="0" i="0" u="none" strike="noStrike" kern="1200" cap="small" spc="0" normalizeH="0" baseline="0" noProof="0" dirty="0" err="1">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a través de los </a:t>
            </a: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elementos</a:t>
            </a:r>
            <a:endParaRPr kumimoji="0" lang="de-DE" sz="36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endParaRPr>
          </a:p>
        </p:txBody>
      </p:sp>
    </p:spTree>
    <p:extLst>
      <p:ext uri="{BB962C8B-B14F-4D97-AF65-F5344CB8AC3E}">
        <p14:creationId xmlns:p14="http://schemas.microsoft.com/office/powerpoint/2010/main" val="567818675"/>
      </p:ext>
    </p:extLst>
  </p:cSld>
  <p:clrMapOvr>
    <a:masterClrMapping/>
  </p:clrMapOvr>
</p:sld>
</file>

<file path=ppt/slides/slide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135924"/>
            <a:ext cx="4884847" cy="4586152"/>
          </a:xfrm>
          <a:prstGeom prst="rect">
            <a:avLst/>
          </a:prstGeom>
        </p:spPr>
      </p:pic>
      <p:sp>
        <p:nvSpPr>
          <p:cNvPr id="7" name="Textfeld 6">
            <a:extLst>
              <a:ext uri="{FF2B5EF4-FFF2-40B4-BE49-F238E27FC236}">
                <a16:creationId xmlns:a16="http://schemas.microsoft.com/office/drawing/2014/main" id="{04FB350F-D80F-4CE1-9F15-6DDEA2E6433B}"/>
              </a:ext>
            </a:extLst>
          </p:cNvPr>
          <p:cNvSpPr txBox="1"/>
          <p:nvPr/>
        </p:nvSpPr>
        <p:spPr>
          <a:xfrm>
            <a:off x="6756953" y="1225882"/>
            <a:ext cx="4884847" cy="4632037"/>
          </a:xfrm>
          <a:prstGeom prst="rect">
            <a:avLst/>
          </a:prstGeom>
          <a:noFill/>
        </p:spPr>
        <p:txBody>
          <a:bodyPr wrap="square" rtlCol="0" anchor="ctr">
            <a:spAutoFit/>
          </a:bodyPr>
          <a:lstStyle/>
          <a:p>
            <a:pPr>
              <a:spcAft>
                <a:spcPts val="1800"/>
              </a:spcAft>
            </a:pPr>
            <a:r>
              <a:rPr lang="de-DE" sz="2400" b="1" dirty="0"/>
              <a:t>El </a:t>
            </a:r>
            <a:r>
              <a:rPr lang="de-DE" sz="2400" b="1" dirty="0" err="1"/>
              <a:t>cosmos aristotélico</a:t>
            </a:r>
            <a:endParaRPr lang="de-DE" sz="2400" b="1" dirty="0"/>
          </a:p>
          <a:p>
            <a:pPr marL="285750" indent="-285750">
              <a:buFont typeface="Arial" panose="020B0604020202020204" pitchFamily="34" charset="0"/>
              <a:buChar char="•"/>
            </a:pPr>
            <a:r>
              <a:rPr lang="de-DE" sz="2000" dirty="0" err="1"/>
              <a:t>La idea geocéntrica </a:t>
            </a:r>
            <a:r>
              <a:rPr lang="de-DE" sz="2000" dirty="0"/>
              <a:t>de un </a:t>
            </a:r>
            <a:r>
              <a:rPr lang="de-DE" sz="2000" dirty="0" err="1"/>
              <a:t>cosmos </a:t>
            </a:r>
            <a:r>
              <a:rPr lang="de-DE" sz="2000" dirty="0"/>
              <a:t>en piel de cebolla</a:t>
            </a:r>
            <a:endParaRPr lang="de-DE" sz="2000" dirty="0"/>
          </a:p>
          <a:p>
            <a:pPr marL="285750" indent="-285750">
              <a:buFont typeface="Arial" panose="020B0604020202020204" pitchFamily="34" charset="0"/>
              <a:buChar char="•"/>
            </a:pPr>
            <a:r>
              <a:rPr lang="en-US" sz="2000" dirty="0"/>
              <a:t>Los </a:t>
            </a:r>
            <a:r>
              <a:rPr lang="en-US" sz="2000" b="1" dirty="0"/>
              <a:t>cuatro elementos terrestres </a:t>
            </a:r>
            <a:r>
              <a:rPr lang="en-US" sz="2000" dirty="0"/>
              <a:t>forman </a:t>
            </a:r>
            <a:r>
              <a:rPr lang="en-US" sz="2000" dirty="0" err="1"/>
              <a:t>la materia</a:t>
            </a:r>
            <a:endParaRPr lang="en-US" sz="2000" dirty="0"/>
          </a:p>
          <a:p>
            <a:pPr marL="285750" indent="-285750">
              <a:buFont typeface="Arial" panose="020B0604020202020204" pitchFamily="34" charset="0"/>
              <a:buChar char="•"/>
            </a:pPr>
            <a:r>
              <a:rPr lang="en-US" sz="2000" dirty="0"/>
              <a:t>El </a:t>
            </a:r>
            <a:r>
              <a:rPr lang="en-US" sz="2000" dirty="0" err="1"/>
              <a:t>quinto </a:t>
            </a:r>
            <a:r>
              <a:rPr lang="en-US" sz="2000" dirty="0"/>
              <a:t>elemento </a:t>
            </a:r>
            <a:r>
              <a:rPr lang="en-US" sz="2000" b="1" dirty="0" err="1"/>
              <a:t>éter </a:t>
            </a:r>
            <a:r>
              <a:rPr lang="en-US" sz="2000" dirty="0" err="1"/>
              <a:t>llena </a:t>
            </a:r>
            <a:r>
              <a:rPr lang="en-US" sz="2000" dirty="0"/>
              <a:t>el cielo</a:t>
            </a:r>
          </a:p>
          <a:p>
            <a:pPr marL="285750" indent="-285750">
              <a:buFont typeface="Arial" panose="020B0604020202020204" pitchFamily="34" charset="0"/>
              <a:buChar char="•"/>
            </a:pPr>
            <a:r>
              <a:rPr lang="en-US" sz="2000" dirty="0"/>
              <a:t>Toda sustancia está formada por elementos cuya composición determina sus propiedades.</a:t>
            </a:r>
          </a:p>
          <a:p>
            <a:pPr marL="285750" indent="-285750">
              <a:buFont typeface="Arial" panose="020B0604020202020204" pitchFamily="34" charset="0"/>
              <a:buChar char="•"/>
            </a:pPr>
            <a:r>
              <a:rPr lang="en-US" sz="2000" dirty="0"/>
              <a:t>Todos los cuerpos celestes se </a:t>
            </a:r>
            <a:r>
              <a:rPr lang="en-US" sz="2000" b="1" dirty="0"/>
              <a:t>mueven por </a:t>
            </a:r>
            <a:r>
              <a:rPr lang="en-US" sz="2000" dirty="0"/>
              <a:t>sí mismos</a:t>
            </a:r>
          </a:p>
          <a:p>
            <a:pPr marL="697230" lvl="1" indent="-285750">
              <a:buFont typeface="Arial" panose="020B0604020202020204" pitchFamily="34" charset="0"/>
              <a:buChar char="•"/>
            </a:pPr>
            <a:r>
              <a:rPr lang="en-US" sz="1800" dirty="0"/>
              <a:t>Movimiento inicial provocado por un </a:t>
            </a:r>
            <a:r>
              <a:rPr lang="en-US" sz="1800" i="1" dirty="0"/>
              <a:t>motor inmóvil</a:t>
            </a:r>
            <a:endParaRPr lang="de-DE" sz="1800" i="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Elementos en la Antigüedad (hacia 350 a.C.)</a:t>
            </a:r>
            <a:endParaRPr lang="de-DE"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722076"/>
            <a:ext cx="4884847" cy="341632"/>
          </a:xfrm>
          <a:prstGeom prst="rect">
            <a:avLst/>
          </a:prstGeom>
          <a:noFill/>
        </p:spPr>
        <p:txBody>
          <a:bodyPr wrap="square" rtlCol="0">
            <a:spAutoFit/>
          </a:bodyPr>
          <a:lstStyle/>
          <a:p>
            <a:pPr algn="ctr"/>
            <a:r>
              <a:rPr lang="fr-FR" i="1" dirty="0"/>
              <a:t>[04] La </a:t>
            </a:r>
            <a:r>
              <a:rPr lang="fr-FR" i="1" dirty="0" err="1"/>
              <a:t>Esfera </a:t>
            </a:r>
            <a:r>
              <a:rPr lang="fr-FR" i="1" dirty="0"/>
              <a:t>del Mundo, de Oronce Fine, 1549</a:t>
            </a:r>
            <a:endParaRPr lang="de-DE" i="1" dirty="0"/>
          </a:p>
        </p:txBody>
      </p:sp>
    </p:spTree>
    <p:extLst>
      <p:ext uri="{BB962C8B-B14F-4D97-AF65-F5344CB8AC3E}">
        <p14:creationId xmlns:p14="http://schemas.microsoft.com/office/powerpoint/2010/main" val="4049188294"/>
      </p:ext>
    </p:extLst>
  </p:cSld>
  <p:clrMapOvr>
    <a:masterClrMapping/>
  </p:clrMapOvr>
</p:sld>
</file>

<file path=ppt/theme/theme1.xml><?xml version="1.0" encoding="utf-8"?>
<a:theme xmlns:a="http://schemas.openxmlformats.org/drawingml/2006/main" name="TUD_2018_16zu9">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2.xml><?xml version="1.0" encoding="utf-8"?>
<a:theme xmlns:a="http://schemas.openxmlformats.org/drawingml/2006/main" name="chapter">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ap:Template>Praesentationsvorlagen16zu9</ap:Template>
  <ap:TotalTime>0</ap:TotalTime>
  <ap:Words>4258</ap:Words>
  <ap:Application>Microsoft Office PowerPoint</ap:Application>
  <ap:PresentationFormat>Breitbild</ap:PresentationFormat>
  <ap:Paragraphs>542</ap:Paragraphs>
  <ap:Slides>85</ap:Slides>
  <ap:Notes>54</ap:Notes>
  <ap:HiddenSlides>0</ap:HiddenSlides>
  <ap:MMClips>0</ap:MMClips>
  <ap:ScaleCrop>false</ap:ScaleCrop>
  <ap:HeadingPairs>
    <vt:vector baseType="variant" size="6">
      <vt:variant>
        <vt:lpstr>Verwendete Schriftarten</vt:lpstr>
      </vt:variant>
      <vt:variant>
        <vt:i4>8</vt:i4>
      </vt:variant>
      <vt:variant>
        <vt:lpstr>Design</vt:lpstr>
      </vt:variant>
      <vt:variant>
        <vt:i4>4</vt:i4>
      </vt:variant>
      <vt:variant>
        <vt:lpstr>Folientitel</vt:lpstr>
      </vt:variant>
      <vt:variant>
        <vt:i4>85</vt:i4>
      </vt:variant>
    </vt:vector>
  </ap:HeadingPairs>
  <ap:TitlesOfParts>
    <vt:vector baseType="lpstr" size="97">
      <vt:lpstr>Open Sans</vt:lpstr>
      <vt:lpstr>Wingdings</vt:lpstr>
      <vt:lpstr>Cambria Math</vt:lpstr>
      <vt:lpstr>Calibri Light</vt:lpstr>
      <vt:lpstr>Symbol</vt:lpstr>
      <vt:lpstr>Arial</vt:lpstr>
      <vt:lpstr>Calibri</vt:lpstr>
      <vt:lpstr>Segoe UI Black</vt:lpstr>
      <vt:lpstr>TUD_2018_16zu9</vt:lpstr>
      <vt:lpstr>chapter</vt:lpstr>
      <vt:lpstr>Benutzerdefiniertes Design</vt:lpstr>
      <vt:lpstr>Office</vt:lpstr>
      <vt:lpstr>PowerPoint-Präsentation</vt:lpstr>
      <vt:lpstr>PowerPoint-Präsentation</vt:lpstr>
      <vt:lpstr>Time Schedule</vt:lpstr>
      <vt:lpstr>Brainstorming</vt:lpstr>
      <vt:lpstr>PowerPoint-Präsentation</vt:lpstr>
      <vt:lpstr>What is nuclear astrophysics?</vt:lpstr>
      <vt:lpstr>PowerPoint-Präsentation</vt:lpstr>
      <vt:lpstr>PowerPoint-Präsentation</vt:lpstr>
      <vt:lpstr>Elements in antiquity (ca. 350 BC)</vt:lpstr>
      <vt:lpstr>The periodic table of the elements</vt:lpstr>
      <vt:lpstr>Abundance of chemical elements (solar system)</vt:lpstr>
      <vt:lpstr>Abundance of the chemical elements (solar system)</vt:lpstr>
      <vt:lpstr>Abundance of the chemical elements</vt:lpstr>
      <vt:lpstr>PowerPoint-Präsentation</vt:lpstr>
      <vt:lpstr>PowerPoint-Präsentation</vt:lpstr>
      <vt:lpstr>The atomic nucleus</vt:lpstr>
      <vt:lpstr>Labeling of atomic nuclei</vt:lpstr>
      <vt:lpstr>Labeling of atomic nuclei</vt:lpstr>
      <vt:lpstr>Labeling of atomic nuclei</vt:lpstr>
      <vt:lpstr>Labeling of atomic nuclei</vt:lpstr>
      <vt:lpstr>Labeling of atomic nuclei</vt:lpstr>
      <vt:lpstr>Labeling of atomic nuclei</vt:lpstr>
      <vt:lpstr>PowerPoint-Präsentation</vt:lpstr>
      <vt:lpstr>Nuclear reactions</vt:lpstr>
      <vt:lpstr>PowerPoint-Präsentation</vt:lpstr>
      <vt:lpstr>Formation of stars</vt:lpstr>
      <vt:lpstr>Birth of the sun</vt:lpstr>
      <vt:lpstr>Birth of the sun</vt:lpstr>
      <vt:lpstr>First nuclear fusion</vt:lpstr>
      <vt:lpstr>Yellow dwarf (Today)</vt:lpstr>
      <vt:lpstr>Nuclear fusion</vt:lpstr>
      <vt:lpstr>Transition phase</vt:lpstr>
      <vt:lpstr>Red giant</vt:lpstr>
      <vt:lpstr>Red giant</vt:lpstr>
      <vt:lpstr>Planetary nebula</vt:lpstr>
      <vt:lpstr>Planetary nebula</vt:lpstr>
      <vt:lpstr>White dwarf</vt:lpstr>
      <vt:lpstr>Development of stars</vt:lpstr>
      <vt:lpstr>Development of stars</vt:lpstr>
      <vt:lpstr>Abundance of the chemical elements (solar system)</vt:lpstr>
      <vt:lpstr>Abundance of chemical elements (solar system)</vt:lpstr>
      <vt:lpstr>Abundance of the chemical elements (solar system)</vt:lpstr>
      <vt:lpstr>Abundance of chemical elements (solar system)</vt:lpstr>
      <vt:lpstr>PowerPoint-Präsentation</vt:lpstr>
      <vt:lpstr>PowerPoint-Präsentation</vt:lpstr>
      <vt:lpstr>PowerPoint-Präsentation</vt:lpstr>
      <vt:lpstr>PowerPoint-Präsentation</vt:lpstr>
      <vt:lpstr>Nuclear reactions</vt:lpstr>
      <vt:lpstr>Nuclear reactions</vt:lpstr>
      <vt:lpstr>Nuclear reactions</vt:lpstr>
      <vt:lpstr>Nuclear reactions</vt:lpstr>
      <vt:lpstr>The Primordial Puzzle</vt:lpstr>
      <vt:lpstr>Nuclear reactions</vt:lpstr>
      <vt:lpstr>Solution: Primordial nucleosynthesis</vt:lpstr>
      <vt:lpstr>Primordial nucleosynthesis</vt:lpstr>
      <vt:lpstr>PowerPoint-Präsentation</vt:lpstr>
      <vt:lpstr>B²FH-Paper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Light is ...</vt:lpstr>
      <vt:lpstr>Light is ...</vt:lpstr>
      <vt:lpstr>Light is ...</vt:lpstr>
      <vt:lpstr>PowerPoint-Präsentation</vt:lpstr>
      <vt:lpstr>Light is ...</vt:lpstr>
      <vt:lpstr>PowerPoint-Präsentation</vt:lpstr>
      <vt:lpstr>Data analysis</vt:lpstr>
      <vt:lpstr>Metallicity</vt:lpstr>
      <vt:lpstr>Metallicity</vt:lpstr>
      <vt:lpstr>PowerPoint-Präsentation</vt:lpstr>
      <vt:lpstr>PowerPoint-Präsentation</vt:lpstr>
      <vt:lpstr>Frequency of chemical elements (solar system)</vt:lpstr>
      <vt:lpstr>PowerPoint-Präsentation</vt:lpstr>
      <vt:lpstr>PowerPoint-Präsentation</vt:lpstr>
      <vt:lpstr>PowerPoint-Präsentation</vt:lpstr>
      <vt:lpstr>Brainstorming</vt:lpstr>
      <vt:lpstr>Summary</vt:lpstr>
      <vt:lpstr>Abundance of the chemical elements (solar system)</vt:lpstr>
      <vt:lpstr>Nuclear astrophysics</vt:lpstr>
      <vt:lpstr>A lot of unanswered questions</vt:lpstr>
      <vt:lpstr>PowerPoint-Präsentation</vt:lpstr>
    </vt:vector>
  </ap:TitlesOfParts>
  <ap:Company/>
  <ap:LinksUpToDate>false</ap:LinksUpToDate>
  <ap:SharedDoc>false</ap:SharedDoc>
  <ap:HyperlinksChanged>false</ap:HyperlinksChanged>
  <ap:AppVersion>16.0000</ap:AppVersion>
</ap:Properties>
</file>

<file path=docProps/core.xml><?xml version="1.0" encoding="utf-8"?>
<coreProperties xmlns:dc="http://purl.org/dc/elements/1.1/" xmlns:dcterms="http://purl.org/dc/terms/" xmlns:xsi="http://www.w3.org/2001/XMLSchema-instance" xmlns="http://schemas.openxmlformats.org/package/2006/metadata/core-properties">
  <dc:title>Nuclear Astrophysics - A Journey through the Elements</dc:title>
  <dc:creator>Hannes Nitsche</dc:creator>
  <keywords>docId:1AF655312F09168822844BD15823CB6B</keywords>
  <lastModifiedBy>Hannes Nitsche</lastModifiedBy>
  <revision>2802</revision>
  <dcterms:created xsi:type="dcterms:W3CDTF">2018-06-15T09:17:35.0000000Z</dcterms:created>
  <dcterms:modified xsi:type="dcterms:W3CDTF">2024-05-28T07:57:09.0000000Z</dcterms:modified>
</coreProperties>
</file>