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91" r:id="rId1"/>
    <p:sldMasterId id="2147483917" r:id="rId2"/>
    <p:sldMasterId id="2147483907" r:id="rId3"/>
    <p:sldMasterId id="2147483921" r:id="rId4"/>
  </p:sldMasterIdLst>
  <p:notesMasterIdLst>
    <p:notesMasterId r:id="rId90"/>
  </p:notesMasterIdLst>
  <p:handoutMasterIdLst>
    <p:handoutMasterId r:id="rId91"/>
  </p:handoutMasterIdLst>
  <p:sldIdLst>
    <p:sldId id="400" r:id="rId5"/>
    <p:sldId id="256" r:id="rId6"/>
    <p:sldId id="600" r:id="rId7"/>
    <p:sldId id="648" r:id="rId8"/>
    <p:sldId id="361" r:id="rId9"/>
    <p:sldId id="362" r:id="rId10"/>
    <p:sldId id="636" r:id="rId11"/>
    <p:sldId id="482" r:id="rId12"/>
    <p:sldId id="484" r:id="rId13"/>
    <p:sldId id="343" r:id="rId14"/>
    <p:sldId id="372" r:id="rId15"/>
    <p:sldId id="500" r:id="rId16"/>
    <p:sldId id="404" r:id="rId17"/>
    <p:sldId id="529" r:id="rId18"/>
    <p:sldId id="376" r:id="rId19"/>
    <p:sldId id="407" r:id="rId20"/>
    <p:sldId id="408" r:id="rId21"/>
    <p:sldId id="409" r:id="rId22"/>
    <p:sldId id="489" r:id="rId23"/>
    <p:sldId id="411" r:id="rId24"/>
    <p:sldId id="406" r:id="rId25"/>
    <p:sldId id="415" r:id="rId26"/>
    <p:sldId id="378" r:id="rId27"/>
    <p:sldId id="420" r:id="rId28"/>
    <p:sldId id="532" r:id="rId29"/>
    <p:sldId id="422" r:id="rId30"/>
    <p:sldId id="620" r:id="rId31"/>
    <p:sldId id="621" r:id="rId32"/>
    <p:sldId id="622" r:id="rId33"/>
    <p:sldId id="612" r:id="rId34"/>
    <p:sldId id="570" r:id="rId35"/>
    <p:sldId id="613" r:id="rId36"/>
    <p:sldId id="623" r:id="rId37"/>
    <p:sldId id="624" r:id="rId38"/>
    <p:sldId id="625" r:id="rId39"/>
    <p:sldId id="428" r:id="rId40"/>
    <p:sldId id="618" r:id="rId41"/>
    <p:sldId id="427" r:id="rId42"/>
    <p:sldId id="426" r:id="rId43"/>
    <p:sldId id="440" r:id="rId44"/>
    <p:sldId id="516" r:id="rId45"/>
    <p:sldId id="517" r:id="rId46"/>
    <p:sldId id="607" r:id="rId47"/>
    <p:sldId id="642" r:id="rId48"/>
    <p:sldId id="639" r:id="rId49"/>
    <p:sldId id="641" r:id="rId50"/>
    <p:sldId id="606" r:id="rId51"/>
    <p:sldId id="572" r:id="rId52"/>
    <p:sldId id="573" r:id="rId53"/>
    <p:sldId id="574" r:id="rId54"/>
    <p:sldId id="575" r:id="rId55"/>
    <p:sldId id="578" r:id="rId56"/>
    <p:sldId id="577" r:id="rId57"/>
    <p:sldId id="610" r:id="rId58"/>
    <p:sldId id="644" r:id="rId59"/>
    <p:sldId id="609" r:id="rId60"/>
    <p:sldId id="504" r:id="rId61"/>
    <p:sldId id="595" r:id="rId62"/>
    <p:sldId id="597" r:id="rId63"/>
    <p:sldId id="583" r:id="rId64"/>
    <p:sldId id="584" r:id="rId65"/>
    <p:sldId id="585" r:id="rId66"/>
    <p:sldId id="586" r:id="rId67"/>
    <p:sldId id="598" r:id="rId68"/>
    <p:sldId id="643" r:id="rId69"/>
    <p:sldId id="588" r:id="rId70"/>
    <p:sldId id="591" r:id="rId71"/>
    <p:sldId id="599" r:id="rId72"/>
    <p:sldId id="589" r:id="rId73"/>
    <p:sldId id="601" r:id="rId74"/>
    <p:sldId id="646" r:id="rId75"/>
    <p:sldId id="637" r:id="rId76"/>
    <p:sldId id="638" r:id="rId77"/>
    <p:sldId id="614" r:id="rId78"/>
    <p:sldId id="647" r:id="rId79"/>
    <p:sldId id="640" r:id="rId80"/>
    <p:sldId id="257" r:id="rId81"/>
    <p:sldId id="626" r:id="rId82"/>
    <p:sldId id="258" r:id="rId83"/>
    <p:sldId id="550" r:id="rId84"/>
    <p:sldId id="566" r:id="rId85"/>
    <p:sldId id="611" r:id="rId86"/>
    <p:sldId id="567" r:id="rId87"/>
    <p:sldId id="552" r:id="rId88"/>
    <p:sldId id="543" r:id="rId89"/>
  </p:sldIdLst>
  <p:sldSz cx="12192000" cy="6858000"/>
  <p:notesSz cx="6858000" cy="9144000"/>
  <p:embeddedFontLst>
    <p:embeddedFont>
      <p:font typeface="Cambria Math" panose="02040503050406030204" pitchFamily="18" charset="0"/>
      <p:regular r:id="rId92"/>
    </p:embeddedFont>
    <p:embeddedFont>
      <p:font typeface="Open Sans" panose="020B0606030504020204" pitchFamily="34" charset="0"/>
      <p:regular r:id="rId93"/>
      <p:bold r:id="rId94"/>
      <p:italic r:id="rId95"/>
      <p:boldItalic r:id="rId96"/>
    </p:embeddedFont>
    <p:embeddedFont>
      <p:font typeface="Segoe UI Black" panose="020B0A02040204020203" pitchFamily="34" charset="0"/>
      <p:bold r:id="rId97"/>
      <p:boldItalic r:id="rId98"/>
    </p:embeddedFont>
  </p:embeddedFontLst>
  <p:defaultTextStyle>
    <a:defPPr>
      <a:defRPr lang="de-DE"/>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2939B5E8-EF71-43FF-B7B6-C3DB42F2B419}">
          <p14:sldIdLst>
            <p14:sldId id="400"/>
            <p14:sldId id="256"/>
            <p14:sldId id="600"/>
            <p14:sldId id="648"/>
            <p14:sldId id="361"/>
            <p14:sldId id="362"/>
            <p14:sldId id="636"/>
            <p14:sldId id="482"/>
            <p14:sldId id="484"/>
            <p14:sldId id="343"/>
            <p14:sldId id="372"/>
            <p14:sldId id="500"/>
            <p14:sldId id="404"/>
            <p14:sldId id="529"/>
            <p14:sldId id="376"/>
            <p14:sldId id="407"/>
            <p14:sldId id="408"/>
            <p14:sldId id="409"/>
            <p14:sldId id="489"/>
            <p14:sldId id="411"/>
            <p14:sldId id="406"/>
            <p14:sldId id="415"/>
            <p14:sldId id="378"/>
            <p14:sldId id="420"/>
            <p14:sldId id="532"/>
            <p14:sldId id="422"/>
            <p14:sldId id="620"/>
            <p14:sldId id="621"/>
            <p14:sldId id="622"/>
            <p14:sldId id="612"/>
            <p14:sldId id="570"/>
            <p14:sldId id="613"/>
            <p14:sldId id="623"/>
            <p14:sldId id="624"/>
            <p14:sldId id="625"/>
            <p14:sldId id="428"/>
            <p14:sldId id="618"/>
            <p14:sldId id="427"/>
            <p14:sldId id="426"/>
            <p14:sldId id="440"/>
            <p14:sldId id="516"/>
            <p14:sldId id="517"/>
            <p14:sldId id="607"/>
            <p14:sldId id="642"/>
            <p14:sldId id="639"/>
            <p14:sldId id="641"/>
            <p14:sldId id="606"/>
            <p14:sldId id="572"/>
            <p14:sldId id="573"/>
            <p14:sldId id="574"/>
            <p14:sldId id="575"/>
            <p14:sldId id="578"/>
            <p14:sldId id="577"/>
            <p14:sldId id="610"/>
            <p14:sldId id="644"/>
            <p14:sldId id="609"/>
            <p14:sldId id="504"/>
            <p14:sldId id="595"/>
            <p14:sldId id="597"/>
            <p14:sldId id="583"/>
            <p14:sldId id="584"/>
            <p14:sldId id="585"/>
            <p14:sldId id="586"/>
            <p14:sldId id="598"/>
            <p14:sldId id="643"/>
            <p14:sldId id="588"/>
            <p14:sldId id="591"/>
            <p14:sldId id="599"/>
            <p14:sldId id="589"/>
            <p14:sldId id="601"/>
            <p14:sldId id="646"/>
            <p14:sldId id="637"/>
            <p14:sldId id="638"/>
            <p14:sldId id="614"/>
            <p14:sldId id="647"/>
            <p14:sldId id="640"/>
          </p14:sldIdLst>
        </p14:section>
        <p14:section name="JP" id="{A8E7721C-9506-4C10-BE80-44F96FBDE11F}">
          <p14:sldIdLst>
            <p14:sldId id="257"/>
            <p14:sldId id="626"/>
            <p14:sldId id="258"/>
          </p14:sldIdLst>
        </p14:section>
        <p14:section name="Standardabschnitt" id="{22617EE6-5CF4-4249-A08E-D1CCA72465A7}">
          <p14:sldIdLst>
            <p14:sldId id="550"/>
            <p14:sldId id="566"/>
            <p14:sldId id="611"/>
            <p14:sldId id="567"/>
            <p14:sldId id="552"/>
            <p14:sldId id="5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nöfel,Anja" initials="K" lastIdx="10" clrIdx="0">
    <p:extLst>
      <p:ext uri="{19B8F6BF-5375-455C-9EA6-DF929625EA0E}">
        <p15:presenceInfo xmlns:p15="http://schemas.microsoft.com/office/powerpoint/2012/main" userId="S-1-5-21-1982228756-150042506-1537001085-188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AB200"/>
    <a:srgbClr val="47FF47"/>
    <a:srgbClr val="80FF80"/>
    <a:srgbClr val="FF6565"/>
    <a:srgbClr val="004070"/>
    <a:srgbClr val="DFD6F2"/>
    <a:srgbClr val="FFEBAB"/>
    <a:srgbClr val="FFE697"/>
    <a:srgbClr val="009EE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113A9D2-9D6B-4929-AA2D-F23B5EE8CBE7}" styleName="Designformatvorlage 2 - Akz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unkle Formatvorlage 1 - Akz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3" autoAdjust="0"/>
    <p:restoredTop sz="93447" autoAdjust="0"/>
  </p:normalViewPr>
  <p:slideViewPr>
    <p:cSldViewPr snapToGrid="0" snapToObjects="1">
      <p:cViewPr varScale="1">
        <p:scale>
          <a:sx n="107" d="100"/>
          <a:sy n="107" d="100"/>
        </p:scale>
        <p:origin x="834" y="10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6" d="100"/>
          <a:sy n="86" d="100"/>
        </p:scale>
        <p:origin x="3864"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notesMaster" Target="notesMasters/notesMaster1.xml"/><Relationship Id="rId95" Type="http://schemas.openxmlformats.org/officeDocument/2006/relationships/font" Target="fonts/font4.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handoutMaster" Target="handoutMasters/handoutMaster1.xml"/><Relationship Id="rId96"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font" Target="fonts/font3.fntdata"/><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6.fntdata"/><Relationship Id="rId104"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es Nitsche" userId="da26802d02218cca" providerId="LiveId" clId="{515C667C-1568-4F39-A1C7-D052F6709B7A}"/>
    <pc:docChg chg="undo custSel addSld delSld modSld sldOrd modSection">
      <pc:chgData name="Hannes Nitsche" userId="da26802d02218cca" providerId="LiveId" clId="{515C667C-1568-4F39-A1C7-D052F6709B7A}" dt="2022-05-13T11:43:28.881" v="1349" actId="20577"/>
      <pc:docMkLst>
        <pc:docMk/>
      </pc:docMkLst>
      <pc:sldChg chg="addSp delSp modSp add mod">
        <pc:chgData name="Hannes Nitsche" userId="da26802d02218cca" providerId="LiveId" clId="{515C667C-1568-4F39-A1C7-D052F6709B7A}" dt="2022-05-13T09:46:16.576" v="116" actId="20577"/>
        <pc:sldMkLst>
          <pc:docMk/>
          <pc:sldMk cId="20392342" sldId="305"/>
        </pc:sldMkLst>
        <pc:spChg chg="mod">
          <ac:chgData name="Hannes Nitsche" userId="da26802d02218cca" providerId="LiveId" clId="{515C667C-1568-4F39-A1C7-D052F6709B7A}" dt="2022-05-13T09:46:16.576" v="116" actId="20577"/>
          <ac:spMkLst>
            <pc:docMk/>
            <pc:sldMk cId="20392342" sldId="305"/>
            <ac:spMk id="3" creationId="{94B42CE0-63DD-415A-A2FD-01EDAF7A72CA}"/>
          </ac:spMkLst>
        </pc:spChg>
        <pc:spChg chg="mod">
          <ac:chgData name="Hannes Nitsche" userId="da26802d02218cca" providerId="LiveId" clId="{515C667C-1568-4F39-A1C7-D052F6709B7A}" dt="2022-05-13T08:11:22.382" v="115" actId="14100"/>
          <ac:spMkLst>
            <pc:docMk/>
            <pc:sldMk cId="20392342" sldId="305"/>
            <ac:spMk id="5" creationId="{8CA2363D-87BC-41C1-BC5E-658C0E81D775}"/>
          </ac:spMkLst>
        </pc:spChg>
        <pc:spChg chg="add del mod">
          <ac:chgData name="Hannes Nitsche" userId="da26802d02218cca" providerId="LiveId" clId="{515C667C-1568-4F39-A1C7-D052F6709B7A}" dt="2022-05-13T08:10:50.106" v="108" actId="20577"/>
          <ac:spMkLst>
            <pc:docMk/>
            <pc:sldMk cId="20392342" sldId="305"/>
            <ac:spMk id="6" creationId="{65BB951B-CE7A-4A83-991B-5932F47FCFDC}"/>
          </ac:spMkLst>
        </pc:spChg>
        <pc:spChg chg="add mod">
          <ac:chgData name="Hannes Nitsche" userId="da26802d02218cca" providerId="LiveId" clId="{515C667C-1568-4F39-A1C7-D052F6709B7A}" dt="2022-05-13T08:11:18.519" v="113" actId="571"/>
          <ac:spMkLst>
            <pc:docMk/>
            <pc:sldMk cId="20392342" sldId="305"/>
            <ac:spMk id="7" creationId="{090C962F-5F0E-4752-B88D-591CA5C1D156}"/>
          </ac:spMkLst>
        </pc:spChg>
        <pc:spChg chg="del">
          <ac:chgData name="Hannes Nitsche" userId="da26802d02218cca" providerId="LiveId" clId="{515C667C-1568-4F39-A1C7-D052F6709B7A}" dt="2022-05-13T08:10:13.106" v="88" actId="478"/>
          <ac:spMkLst>
            <pc:docMk/>
            <pc:sldMk cId="20392342" sldId="305"/>
            <ac:spMk id="8" creationId="{75EF01DB-B600-4A50-9247-4623A4119441}"/>
          </ac:spMkLst>
        </pc:spChg>
      </pc:sldChg>
      <pc:sldChg chg="ord">
        <pc:chgData name="Hannes Nitsche" userId="da26802d02218cca" providerId="LiveId" clId="{515C667C-1568-4F39-A1C7-D052F6709B7A}" dt="2022-05-13T07:54:29.185" v="1"/>
        <pc:sldMkLst>
          <pc:docMk/>
          <pc:sldMk cId="1364364908" sldId="393"/>
        </pc:sldMkLst>
      </pc:sldChg>
      <pc:sldChg chg="modSp mod ord">
        <pc:chgData name="Hannes Nitsche" userId="da26802d02218cca" providerId="LiveId" clId="{515C667C-1568-4F39-A1C7-D052F6709B7A}" dt="2022-05-13T08:01:49.787" v="38" actId="20577"/>
        <pc:sldMkLst>
          <pc:docMk/>
          <pc:sldMk cId="1610550951" sldId="394"/>
        </pc:sldMkLst>
        <pc:graphicFrameChg chg="modGraphic">
          <ac:chgData name="Hannes Nitsche" userId="da26802d02218cca" providerId="LiveId" clId="{515C667C-1568-4F39-A1C7-D052F6709B7A}" dt="2022-05-13T08:01:49.787" v="38" actId="20577"/>
          <ac:graphicFrameMkLst>
            <pc:docMk/>
            <pc:sldMk cId="1610550951" sldId="394"/>
            <ac:graphicFrameMk id="5" creationId="{A88DDD0E-55DA-40C3-B0DF-1BCB1C75046C}"/>
          </ac:graphicFrameMkLst>
        </pc:graphicFrameChg>
      </pc:sldChg>
      <pc:sldChg chg="delSp modSp mod">
        <pc:chgData name="Hannes Nitsche" userId="da26802d02218cca" providerId="LiveId" clId="{515C667C-1568-4F39-A1C7-D052F6709B7A}" dt="2022-05-13T08:02:18.439" v="72" actId="20577"/>
        <pc:sldMkLst>
          <pc:docMk/>
          <pc:sldMk cId="1686796069" sldId="395"/>
        </pc:sldMkLst>
        <pc:spChg chg="mod">
          <ac:chgData name="Hannes Nitsche" userId="da26802d02218cca" providerId="LiveId" clId="{515C667C-1568-4F39-A1C7-D052F6709B7A}" dt="2022-05-13T08:02:18.439" v="72" actId="20577"/>
          <ac:spMkLst>
            <pc:docMk/>
            <pc:sldMk cId="1686796069" sldId="395"/>
            <ac:spMk id="2" creationId="{A273F72C-D140-584B-EF85-489A34941A1A}"/>
          </ac:spMkLst>
        </pc:spChg>
        <pc:spChg chg="del mod">
          <ac:chgData name="Hannes Nitsche" userId="da26802d02218cca" providerId="LiveId" clId="{515C667C-1568-4F39-A1C7-D052F6709B7A}" dt="2022-05-13T08:02:09.867" v="40" actId="478"/>
          <ac:spMkLst>
            <pc:docMk/>
            <pc:sldMk cId="1686796069" sldId="395"/>
            <ac:spMk id="14" creationId="{5EB24453-BCCC-6336-BDF6-54FAD67772C7}"/>
          </ac:spMkLst>
        </pc:spChg>
      </pc:sldChg>
      <pc:sldChg chg="new del">
        <pc:chgData name="Hannes Nitsche" userId="da26802d02218cca" providerId="LiveId" clId="{515C667C-1568-4F39-A1C7-D052F6709B7A}" dt="2022-05-13T10:13:14.653" v="118" actId="2696"/>
        <pc:sldMkLst>
          <pc:docMk/>
          <pc:sldMk cId="195829401" sldId="396"/>
        </pc:sldMkLst>
      </pc:sldChg>
      <pc:sldChg chg="modSp add mod">
        <pc:chgData name="Hannes Nitsche" userId="da26802d02218cca" providerId="LiveId" clId="{515C667C-1568-4F39-A1C7-D052F6709B7A}" dt="2022-05-13T10:24:16.255" v="1026" actId="403"/>
        <pc:sldMkLst>
          <pc:docMk/>
          <pc:sldMk cId="1269673281" sldId="396"/>
        </pc:sldMkLst>
        <pc:spChg chg="mod">
          <ac:chgData name="Hannes Nitsche" userId="da26802d02218cca" providerId="LiveId" clId="{515C667C-1568-4F39-A1C7-D052F6709B7A}" dt="2022-05-13T10:13:27.738" v="136" actId="20577"/>
          <ac:spMkLst>
            <pc:docMk/>
            <pc:sldMk cId="1269673281" sldId="396"/>
            <ac:spMk id="2" creationId="{1A7CAFF5-FDB0-4634-96C3-92F9EA103898}"/>
          </ac:spMkLst>
        </pc:spChg>
        <pc:spChg chg="mod">
          <ac:chgData name="Hannes Nitsche" userId="da26802d02218cca" providerId="LiveId" clId="{515C667C-1568-4F39-A1C7-D052F6709B7A}" dt="2022-05-13T10:24:16.255" v="1026" actId="403"/>
          <ac:spMkLst>
            <pc:docMk/>
            <pc:sldMk cId="1269673281" sldId="396"/>
            <ac:spMk id="3" creationId="{B301DDEB-9730-496B-A04E-FD5DB905B10A}"/>
          </ac:spMkLst>
        </pc:spChg>
      </pc:sldChg>
      <pc:sldChg chg="modSp add mod">
        <pc:chgData name="Hannes Nitsche" userId="da26802d02218cca" providerId="LiveId" clId="{515C667C-1568-4F39-A1C7-D052F6709B7A}" dt="2022-05-13T10:50:34.357" v="1029" actId="20577"/>
        <pc:sldMkLst>
          <pc:docMk/>
          <pc:sldMk cId="2244524446" sldId="397"/>
        </pc:sldMkLst>
        <pc:spChg chg="mod">
          <ac:chgData name="Hannes Nitsche" userId="da26802d02218cca" providerId="LiveId" clId="{515C667C-1568-4F39-A1C7-D052F6709B7A}" dt="2022-05-13T10:50:34.357" v="1029" actId="20577"/>
          <ac:spMkLst>
            <pc:docMk/>
            <pc:sldMk cId="2244524446" sldId="397"/>
            <ac:spMk id="3" creationId="{B301DDEB-9730-496B-A04E-FD5DB905B10A}"/>
          </ac:spMkLst>
        </pc:spChg>
      </pc:sldChg>
      <pc:sldChg chg="addSp delSp modSp new mod">
        <pc:chgData name="Hannes Nitsche" userId="da26802d02218cca" providerId="LiveId" clId="{515C667C-1568-4F39-A1C7-D052F6709B7A}" dt="2022-05-13T11:43:05.083" v="1303" actId="20577"/>
        <pc:sldMkLst>
          <pc:docMk/>
          <pc:sldMk cId="3887031965" sldId="398"/>
        </pc:sldMkLst>
        <pc:spChg chg="add del mod">
          <ac:chgData name="Hannes Nitsche" userId="da26802d02218cca" providerId="LiveId" clId="{515C667C-1568-4F39-A1C7-D052F6709B7A}" dt="2022-05-13T11:43:05.083" v="1303" actId="20577"/>
          <ac:spMkLst>
            <pc:docMk/>
            <pc:sldMk cId="3887031965" sldId="398"/>
            <ac:spMk id="2" creationId="{DACE64D0-FA2B-4AF8-B609-D1F436274D79}"/>
          </ac:spMkLst>
        </pc:spChg>
        <pc:spChg chg="mod">
          <ac:chgData name="Hannes Nitsche" userId="da26802d02218cca" providerId="LiveId" clId="{515C667C-1568-4F39-A1C7-D052F6709B7A}" dt="2022-05-13T11:33:46.758" v="1282" actId="14100"/>
          <ac:spMkLst>
            <pc:docMk/>
            <pc:sldMk cId="3887031965" sldId="398"/>
            <ac:spMk id="3" creationId="{8A5EEF8B-7B91-4BAD-BEBF-0997022B8CD5}"/>
          </ac:spMkLst>
        </pc:spChg>
        <pc:spChg chg="add del">
          <ac:chgData name="Hannes Nitsche" userId="da26802d02218cca" providerId="LiveId" clId="{515C667C-1568-4F39-A1C7-D052F6709B7A}" dt="2022-05-13T11:31:47.762" v="1032"/>
          <ac:spMkLst>
            <pc:docMk/>
            <pc:sldMk cId="3887031965" sldId="398"/>
            <ac:spMk id="4" creationId="{61E739A4-1F1E-4979-B852-1F716FAFD02D}"/>
          </ac:spMkLst>
        </pc:spChg>
        <pc:picChg chg="add mod">
          <ac:chgData name="Hannes Nitsche" userId="da26802d02218cca" providerId="LiveId" clId="{515C667C-1568-4F39-A1C7-D052F6709B7A}" dt="2022-05-13T11:31:50.820" v="1034" actId="1076"/>
          <ac:picMkLst>
            <pc:docMk/>
            <pc:sldMk cId="3887031965" sldId="398"/>
            <ac:picMk id="5" creationId="{22E8B255-7CE3-4411-AB24-599E39E73F68}"/>
          </ac:picMkLst>
        </pc:picChg>
      </pc:sldChg>
      <pc:sldChg chg="modSp add mod">
        <pc:chgData name="Hannes Nitsche" userId="da26802d02218cca" providerId="LiveId" clId="{515C667C-1568-4F39-A1C7-D052F6709B7A}" dt="2022-05-13T11:43:28.881" v="1349" actId="20577"/>
        <pc:sldMkLst>
          <pc:docMk/>
          <pc:sldMk cId="2437365522" sldId="399"/>
        </pc:sldMkLst>
        <pc:spChg chg="mod">
          <ac:chgData name="Hannes Nitsche" userId="da26802d02218cca" providerId="LiveId" clId="{515C667C-1568-4F39-A1C7-D052F6709B7A}" dt="2022-05-13T11:43:28.881" v="1349" actId="20577"/>
          <ac:spMkLst>
            <pc:docMk/>
            <pc:sldMk cId="2437365522" sldId="399"/>
            <ac:spMk id="2" creationId="{DACE64D0-FA2B-4AF8-B609-D1F436274D7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AC6211-610F-44E5-BF19-D3CDF6EDD281}" type="datetimeFigureOut">
              <a:rPr lang="de-DE" smtClean="0"/>
              <a:t>28.05.2024</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D61AA8-FB04-42D1-9939-D1A1356F8086}" type="slidenum">
              <a:rPr lang="de-DE" smtClean="0"/>
              <a:t>‹Nr.›</a:t>
            </a:fld>
            <a:endParaRPr lang="de-DE"/>
          </a:p>
        </p:txBody>
      </p:sp>
    </p:spTree>
    <p:extLst>
      <p:ext uri="{BB962C8B-B14F-4D97-AF65-F5344CB8AC3E}">
        <p14:creationId xmlns:p14="http://schemas.microsoft.com/office/powerpoint/2010/main" val="11431560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7435D3-23A6-45D3-8DFA-7317DC1E7A64}" type="datetimeFigureOut">
              <a:rPr lang="de-DE" smtClean="0"/>
              <a:t>28.05.2024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Modifier le format de la fiche de texte</a:t>
            </a:r>
          </a:p>
          <a:p>
            <a:pPr lvl="1"/>
            <a:r>
              <a:rPr lang="de-DE"/>
              <a:t>Deuxième niveau</a:t>
            </a:r>
          </a:p>
          <a:p>
            <a:pPr lvl="2"/>
            <a:r>
              <a:rPr lang="de-DE"/>
              <a:t>Troisième niveau</a:t>
            </a:r>
          </a:p>
          <a:p>
            <a:pPr lvl="3"/>
            <a:r>
              <a:rPr lang="de-DE"/>
              <a:t>Quatrième niveau</a:t>
            </a:r>
          </a:p>
          <a:p>
            <a:pPr lvl="4"/>
            <a:r>
              <a:rPr lang="de-DE"/>
              <a:t>Cinquième niveau</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69AC09-DF60-43F4-96BF-67D4D9A74094}" type="slidenum">
              <a:rPr lang="de-DE" smtClean="0"/>
              <a:t>Nr.</a:t>
            </a:fld>
            <a:endParaRPr lang="de-DE"/>
          </a:p>
        </p:txBody>
      </p:sp>
    </p:spTree>
    <p:extLst>
      <p:ext uri="{BB962C8B-B14F-4D97-AF65-F5344CB8AC3E}">
        <p14:creationId xmlns:p14="http://schemas.microsoft.com/office/powerpoint/2010/main" val="38331825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1</a:t>
            </a:fld>
            <a:endParaRPr lang="de-DE"/>
          </a:p>
        </p:txBody>
      </p:sp>
    </p:spTree>
    <p:extLst>
      <p:ext uri="{BB962C8B-B14F-4D97-AF65-F5344CB8AC3E}">
        <p14:creationId xmlns:p14="http://schemas.microsoft.com/office/powerpoint/2010/main" val="1380560420"/>
      </p:ext>
    </p:extLst>
  </p:cSld>
  <p:clrMapOvr>
    <a:masterClrMapping/>
  </p:clrMapOvr>
</p:notes>
</file>

<file path=ppt/notesSlides/notesSlide1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Notes pour les intermédiaires </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Pour les étudiants avancés : Discutez de manière critique du modèle atomique de Bohr et examinez brièvement les propriétés de la mécanique quantique.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La représentation (dépassée) avec les orbites des électrons n'est utilisée ici que pour faire le lien avec l'image des atomes que beaucoup d'étudiants ont des cours de chimie. Vous pouvez la supprimer.</a:t>
            </a:r>
          </a:p>
        </p:txBody>
      </p:sp>
      <p:sp>
        <p:nvSpPr>
          <p:cNvPr id="4" name="Foliennummernplatzhalter 3"/>
          <p:cNvSpPr>
            <a:spLocks noGrp="1"/>
          </p:cNvSpPr>
          <p:nvPr>
            <p:ph type="sldNum" sz="quarter" idx="5"/>
          </p:nvPr>
        </p:nvSpPr>
        <p:spPr/>
        <p:txBody>
          <a:bodyPr/>
          <a:lstStyle/>
          <a:p>
            <a:fld id="{2969AC09-DF60-43F4-96BF-67D4D9A74094}" type="slidenum">
              <a:rPr lang="de-DE" smtClean="0"/>
              <a:t>16</a:t>
            </a:fld>
            <a:endParaRPr lang="de-DE"/>
          </a:p>
        </p:txBody>
      </p:sp>
    </p:spTree>
    <p:extLst>
      <p:ext uri="{BB962C8B-B14F-4D97-AF65-F5344CB8AC3E}">
        <p14:creationId xmlns:p14="http://schemas.microsoft.com/office/powerpoint/2010/main" val="3861574345"/>
      </p:ext>
    </p:extLst>
  </p:cSld>
  <p:clrMapOvr>
    <a:masterClrMapping/>
  </p:clrMapOvr>
</p:notes>
</file>

<file path=ppt/notesSlides/notesSlide1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18</a:t>
            </a:fld>
            <a:endParaRPr lang="de-DE"/>
          </a:p>
        </p:txBody>
      </p:sp>
    </p:spTree>
    <p:extLst>
      <p:ext uri="{BB962C8B-B14F-4D97-AF65-F5344CB8AC3E}">
        <p14:creationId xmlns:p14="http://schemas.microsoft.com/office/powerpoint/2010/main" val="3007423842"/>
      </p:ext>
    </p:extLst>
  </p:cSld>
  <p:clrMapOvr>
    <a:masterClrMapping/>
  </p:clrMapOvr>
</p:notes>
</file>

<file path=ppt/notesSlides/notesSlide1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Notes pour les intermédiaires </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Il est </a:t>
            </a:r>
            <a:r>
              <a:rPr lang="en-GB" b="1" dirty="0"/>
              <a:t>très </a:t>
            </a:r>
            <a:r>
              <a:rPr lang="en-GB" dirty="0"/>
              <a:t>important que les élèves comprennent et puissent utiliser la notation</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20</a:t>
            </a:fld>
            <a:endParaRPr lang="de-DE"/>
          </a:p>
        </p:txBody>
      </p:sp>
    </p:spTree>
    <p:extLst>
      <p:ext uri="{BB962C8B-B14F-4D97-AF65-F5344CB8AC3E}">
        <p14:creationId xmlns:p14="http://schemas.microsoft.com/office/powerpoint/2010/main" val="563484597"/>
      </p:ext>
    </p:extLst>
  </p:cSld>
  <p:clrMapOvr>
    <a:masterClrMapping/>
  </p:clrMapOvr>
</p:notes>
</file>

<file path=ppt/notesSlides/notesSlide1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Notes pour les intermédiaires </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Donnez-leur quelques minutes pour explorer la carte interactive des nucléides. Utilisez </a:t>
            </a:r>
            <a:r>
              <a:rPr lang="de-DE" dirty="0" err="1"/>
              <a:t>cette activité </a:t>
            </a:r>
            <a:r>
              <a:rPr lang="de-DE" dirty="0"/>
              <a:t>comme </a:t>
            </a:r>
            <a:r>
              <a:rPr lang="de-DE" dirty="0" err="1"/>
              <a:t>transition vers la tâche suivante, qui porte sur les réactions nucléaires</a:t>
            </a:r>
            <a:r>
              <a:rPr lang="de-DE" dirty="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22</a:t>
            </a:fld>
            <a:endParaRPr lang="de-DE"/>
          </a:p>
        </p:txBody>
      </p:sp>
    </p:spTree>
    <p:extLst>
      <p:ext uri="{BB962C8B-B14F-4D97-AF65-F5344CB8AC3E}">
        <p14:creationId xmlns:p14="http://schemas.microsoft.com/office/powerpoint/2010/main" val="1807013292"/>
      </p:ext>
    </p:extLst>
  </p:cSld>
  <p:clrMapOvr>
    <a:masterClrMapping/>
  </p:clrMapOvr>
</p:notes>
</file>

<file path=ppt/notesSlides/notesSlide1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25</a:t>
            </a:fld>
            <a:endParaRPr lang="de-DE"/>
          </a:p>
        </p:txBody>
      </p:sp>
    </p:spTree>
    <p:extLst>
      <p:ext uri="{BB962C8B-B14F-4D97-AF65-F5344CB8AC3E}">
        <p14:creationId xmlns:p14="http://schemas.microsoft.com/office/powerpoint/2010/main" val="1983926561"/>
      </p:ext>
    </p:extLst>
  </p:cSld>
  <p:clrMapOvr>
    <a:masterClrMapping/>
  </p:clrMapOvr>
</p:notes>
</file>

<file path=ppt/notesSlides/notesSlide1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Notes pour les intermédiaires </a:t>
            </a:r>
            <a:r>
              <a:rPr lang="en-GB" sz="1200" b="1" dirty="0"/>
              <a:t>:</a:t>
            </a:r>
          </a:p>
          <a:p>
            <a:pPr marL="171450" indent="-171450">
              <a:buFont typeface="Arial" panose="020B0604020202020204" pitchFamily="34" charset="0"/>
              <a:buChar char="•"/>
            </a:pPr>
            <a:r>
              <a:rPr lang="de-DE" sz="1200" dirty="0">
                <a:latin typeface="Open Sans" panose="020B0606030504020204" pitchFamily="34" charset="0"/>
                <a:ea typeface="Open Sans" panose="020B0606030504020204" pitchFamily="34" charset="0"/>
                <a:cs typeface="Open Sans" panose="020B0606030504020204" pitchFamily="34" charset="0"/>
              </a:rPr>
              <a:t>Sur les </a:t>
            </a:r>
            <a:r>
              <a:rPr lang="de-DE" sz="1200" dirty="0" err="1">
                <a:latin typeface="Open Sans" panose="020B0606030504020204" pitchFamily="34" charset="0"/>
                <a:ea typeface="Open Sans" panose="020B0606030504020204" pitchFamily="34" charset="0"/>
                <a:cs typeface="Open Sans" panose="020B0606030504020204" pitchFamily="34" charset="0"/>
              </a:rPr>
              <a:t>diapositives suivantes, </a:t>
            </a:r>
            <a:r>
              <a:rPr lang="de-DE" sz="1200" dirty="0">
                <a:latin typeface="Open Sans" panose="020B0606030504020204" pitchFamily="34" charset="0"/>
                <a:ea typeface="Open Sans" panose="020B0606030504020204" pitchFamily="34" charset="0"/>
                <a:cs typeface="Open Sans" panose="020B0606030504020204" pitchFamily="34" charset="0"/>
              </a:rPr>
              <a:t>plusieurs </a:t>
            </a:r>
            <a:r>
              <a:rPr lang="de-DE" sz="1200" dirty="0" err="1">
                <a:latin typeface="Open Sans" panose="020B0606030504020204" pitchFamily="34" charset="0"/>
                <a:ea typeface="Open Sans" panose="020B0606030504020204" pitchFamily="34" charset="0"/>
                <a:cs typeface="Open Sans" panose="020B0606030504020204" pitchFamily="34" charset="0"/>
              </a:rPr>
              <a:t>images sont utilisées pour montrer </a:t>
            </a:r>
            <a:r>
              <a:rPr lang="de-DE" sz="1200" dirty="0">
                <a:latin typeface="Open Sans" panose="020B0606030504020204" pitchFamily="34" charset="0"/>
                <a:ea typeface="Open Sans" panose="020B0606030504020204" pitchFamily="34" charset="0"/>
                <a:cs typeface="Open Sans" panose="020B0606030504020204" pitchFamily="34" charset="0"/>
              </a:rPr>
              <a:t>différents </a:t>
            </a:r>
            <a:r>
              <a:rPr lang="de-DE" sz="1200" dirty="0" err="1">
                <a:latin typeface="Open Sans" panose="020B0606030504020204" pitchFamily="34" charset="0"/>
                <a:ea typeface="Open Sans" panose="020B0606030504020204" pitchFamily="34" charset="0"/>
                <a:cs typeface="Open Sans" panose="020B0606030504020204" pitchFamily="34" charset="0"/>
              </a:rPr>
              <a:t>objets astronomiques</a:t>
            </a:r>
            <a:r>
              <a:rPr lang="de-DE" sz="1200" dirty="0">
                <a:latin typeface="Open Sans" panose="020B0606030504020204" pitchFamily="34" charset="0"/>
                <a:ea typeface="Open Sans" panose="020B0606030504020204" pitchFamily="34" charset="0"/>
                <a:cs typeface="Open Sans" panose="020B0606030504020204" pitchFamily="34" charset="0"/>
              </a:rPr>
              <a:t>. </a:t>
            </a:r>
            <a:r>
              <a:rPr lang="de-DE" sz="1200" dirty="0" err="1">
                <a:latin typeface="Open Sans" panose="020B0606030504020204" pitchFamily="34" charset="0"/>
                <a:ea typeface="Open Sans" panose="020B0606030504020204" pitchFamily="34" charset="0"/>
                <a:cs typeface="Open Sans" panose="020B0606030504020204" pitchFamily="34" charset="0"/>
              </a:rPr>
              <a:t>Vous pouvez </a:t>
            </a:r>
            <a:r>
              <a:rPr lang="de-DE" sz="1200" dirty="0">
                <a:latin typeface="Open Sans" panose="020B0606030504020204" pitchFamily="34" charset="0"/>
                <a:ea typeface="Open Sans" panose="020B0606030504020204" pitchFamily="34" charset="0"/>
                <a:cs typeface="Open Sans" panose="020B0606030504020204" pitchFamily="34" charset="0"/>
              </a:rPr>
              <a:t>consulter </a:t>
            </a:r>
            <a:r>
              <a:rPr lang="de-DE" sz="1200" dirty="0" err="1">
                <a:latin typeface="Open Sans" panose="020B0606030504020204" pitchFamily="34" charset="0"/>
                <a:ea typeface="Open Sans" panose="020B0606030504020204" pitchFamily="34" charset="0"/>
                <a:cs typeface="Open Sans" panose="020B0606030504020204" pitchFamily="34" charset="0"/>
              </a:rPr>
              <a:t>les sources liées </a:t>
            </a:r>
            <a:r>
              <a:rPr lang="de-DE" sz="1200" dirty="0">
                <a:latin typeface="Open Sans" panose="020B0606030504020204" pitchFamily="34" charset="0"/>
                <a:ea typeface="Open Sans" panose="020B0606030504020204" pitchFamily="34" charset="0"/>
                <a:cs typeface="Open Sans" panose="020B0606030504020204" pitchFamily="34" charset="0"/>
              </a:rPr>
              <a:t>et ajouter des </a:t>
            </a:r>
            <a:r>
              <a:rPr lang="de-DE" sz="1200" dirty="0" err="1">
                <a:latin typeface="Open Sans" panose="020B0606030504020204" pitchFamily="34" charset="0"/>
                <a:ea typeface="Open Sans" panose="020B0606030504020204" pitchFamily="34" charset="0"/>
                <a:cs typeface="Open Sans" panose="020B0606030504020204" pitchFamily="34" charset="0"/>
              </a:rPr>
              <a:t>informations </a:t>
            </a:r>
            <a:r>
              <a:rPr lang="de-DE" sz="1200" dirty="0">
                <a:latin typeface="Open Sans" panose="020B0606030504020204" pitchFamily="34" charset="0"/>
                <a:ea typeface="Open Sans" panose="020B0606030504020204" pitchFamily="34" charset="0"/>
                <a:cs typeface="Open Sans" panose="020B0606030504020204" pitchFamily="34" charset="0"/>
              </a:rPr>
              <a:t>supplémentaires </a:t>
            </a:r>
            <a:r>
              <a:rPr lang="de-DE" sz="1200" dirty="0" err="1">
                <a:latin typeface="Open Sans" panose="020B0606030504020204" pitchFamily="34" charset="0"/>
                <a:ea typeface="Open Sans" panose="020B0606030504020204" pitchFamily="34" charset="0"/>
                <a:cs typeface="Open Sans" panose="020B0606030504020204" pitchFamily="34" charset="0"/>
              </a:rPr>
              <a:t>si vous le souhaitez</a:t>
            </a:r>
            <a:r>
              <a:rPr lang="de-DE" sz="1200" dirty="0">
                <a:latin typeface="Open Sans" panose="020B0606030504020204" pitchFamily="34" charset="0"/>
                <a:ea typeface="Open Sans" panose="020B0606030504020204" pitchFamily="34" charset="0"/>
                <a:cs typeface="Open Sans" panose="020B0606030504020204" pitchFamily="34" charset="0"/>
              </a:rPr>
              <a:t>.</a:t>
            </a:r>
          </a:p>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26</a:t>
            </a:fld>
            <a:endParaRPr lang="de-DE"/>
          </a:p>
        </p:txBody>
      </p:sp>
    </p:spTree>
    <p:extLst>
      <p:ext uri="{BB962C8B-B14F-4D97-AF65-F5344CB8AC3E}">
        <p14:creationId xmlns:p14="http://schemas.microsoft.com/office/powerpoint/2010/main" val="3123889757"/>
      </p:ext>
    </p:extLst>
  </p:cSld>
  <p:clrMapOvr>
    <a:masterClrMapping/>
  </p:clrMapOvr>
</p:notes>
</file>

<file path=ppt/notesSlides/notesSlide16.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BE1D2-3491-E540-3BC5-C481D6047ED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92F0187-32EA-0D56-8558-BE6FC169D69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D65327B-6534-6CF6-8E17-3C36C1237F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Notes pour les intermédiaires </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Réduire l'explication des processus thermodynamiques à l'interaction des grandeurs physiques de base connues (masse, densité, température).</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E81B2972-D71C-2857-93D9-D7B6F77F0F88}"/>
              </a:ext>
            </a:extLst>
          </p:cNvPr>
          <p:cNvSpPr>
            <a:spLocks noGrp="1"/>
          </p:cNvSpPr>
          <p:nvPr>
            <p:ph type="sldNum" sz="quarter" idx="5"/>
          </p:nvPr>
        </p:nvSpPr>
        <p:spPr/>
        <p:txBody>
          <a:bodyPr/>
          <a:lstStyle/>
          <a:p>
            <a:fld id="{2969AC09-DF60-43F4-96BF-67D4D9A74094}" type="slidenum">
              <a:rPr lang="de-DE" smtClean="0"/>
              <a:t>27</a:t>
            </a:fld>
            <a:endParaRPr lang="de-DE"/>
          </a:p>
        </p:txBody>
      </p:sp>
    </p:spTree>
    <p:extLst>
      <p:ext uri="{BB962C8B-B14F-4D97-AF65-F5344CB8AC3E}">
        <p14:creationId xmlns:p14="http://schemas.microsoft.com/office/powerpoint/2010/main" val="2460336726"/>
      </p:ext>
    </p:extLst>
  </p:cSld>
  <p:clrMapOvr>
    <a:masterClrMapping/>
  </p:clrMapOvr>
</p:notes>
</file>

<file path=ppt/notesSlides/notesSlide17.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14E73-A158-B8B7-1BDA-FD28CBAE836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0438866-0FDE-A234-E4A5-E4C21B79AED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F647F1B-3B5F-E20A-626B-3B55EC07A8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Notes pour les intermédiaires </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Réduire l'explication des processus thermodynamiques à l'interaction des grandeurs physiques de base connues (masse, densité, température).</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AF845952-B125-B91D-8B41-1DBAED434C7B}"/>
              </a:ext>
            </a:extLst>
          </p:cNvPr>
          <p:cNvSpPr>
            <a:spLocks noGrp="1"/>
          </p:cNvSpPr>
          <p:nvPr>
            <p:ph type="sldNum" sz="quarter" idx="5"/>
          </p:nvPr>
        </p:nvSpPr>
        <p:spPr/>
        <p:txBody>
          <a:bodyPr/>
          <a:lstStyle/>
          <a:p>
            <a:fld id="{2969AC09-DF60-43F4-96BF-67D4D9A74094}" type="slidenum">
              <a:rPr lang="de-DE" smtClean="0"/>
              <a:t>28</a:t>
            </a:fld>
            <a:endParaRPr lang="de-DE"/>
          </a:p>
        </p:txBody>
      </p:sp>
    </p:spTree>
    <p:extLst>
      <p:ext uri="{BB962C8B-B14F-4D97-AF65-F5344CB8AC3E}">
        <p14:creationId xmlns:p14="http://schemas.microsoft.com/office/powerpoint/2010/main" val="731789242"/>
      </p:ext>
    </p:extLst>
  </p:cSld>
  <p:clrMapOvr>
    <a:masterClrMapping/>
  </p:clrMapOvr>
</p:notes>
</file>

<file path=ppt/notesSlides/notesSlide18.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45279-6785-CC82-3929-78E27EBC2D6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F96CB0C-772F-48EE-2F23-CE5C8A2C4DE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D20956D-10FF-DC34-8AC4-BF97E938039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Notes pour les intermédiaires </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Réduire l'explication des processus thermodynamiques à l'interaction des grandeurs physiques de base connues (masse, densité, température).</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6F6A59ED-CAEC-E860-7C64-A8AD230DFDAF}"/>
              </a:ext>
            </a:extLst>
          </p:cNvPr>
          <p:cNvSpPr>
            <a:spLocks noGrp="1"/>
          </p:cNvSpPr>
          <p:nvPr>
            <p:ph type="sldNum" sz="quarter" idx="5"/>
          </p:nvPr>
        </p:nvSpPr>
        <p:spPr/>
        <p:txBody>
          <a:bodyPr/>
          <a:lstStyle/>
          <a:p>
            <a:fld id="{2969AC09-DF60-43F4-96BF-67D4D9A74094}" type="slidenum">
              <a:rPr lang="de-DE" smtClean="0"/>
              <a:t>29</a:t>
            </a:fld>
            <a:endParaRPr lang="de-DE"/>
          </a:p>
        </p:txBody>
      </p:sp>
    </p:spTree>
    <p:extLst>
      <p:ext uri="{BB962C8B-B14F-4D97-AF65-F5344CB8AC3E}">
        <p14:creationId xmlns:p14="http://schemas.microsoft.com/office/powerpoint/2010/main" val="443073855"/>
      </p:ext>
    </p:extLst>
  </p:cSld>
  <p:clrMapOvr>
    <a:masterClrMapping/>
  </p:clrMapOvr>
</p:notes>
</file>

<file path=ppt/notesSlides/notesSlide19.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24C35-B587-1371-8870-179750194CD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FF3FFD4-9761-99C7-68E4-AC80432CA68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A6FAEA5-FE11-D1B0-87F2-9BFB141BFBC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Notes pour les intermédiaires </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Réduire l'explication des processus thermodynamiques à l'interaction des grandeurs physiques de base connues (masse, densité, température).</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532A3359-D065-A81A-7F09-B44DBFB508CC}"/>
              </a:ext>
            </a:extLst>
          </p:cNvPr>
          <p:cNvSpPr>
            <a:spLocks noGrp="1"/>
          </p:cNvSpPr>
          <p:nvPr>
            <p:ph type="sldNum" sz="quarter" idx="5"/>
          </p:nvPr>
        </p:nvSpPr>
        <p:spPr/>
        <p:txBody>
          <a:bodyPr/>
          <a:lstStyle/>
          <a:p>
            <a:fld id="{2969AC09-DF60-43F4-96BF-67D4D9A74094}" type="slidenum">
              <a:rPr lang="de-DE" smtClean="0"/>
              <a:t>30</a:t>
            </a:fld>
            <a:endParaRPr lang="de-DE"/>
          </a:p>
        </p:txBody>
      </p:sp>
    </p:spTree>
    <p:extLst>
      <p:ext uri="{BB962C8B-B14F-4D97-AF65-F5344CB8AC3E}">
        <p14:creationId xmlns:p14="http://schemas.microsoft.com/office/powerpoint/2010/main" val="3047730737"/>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969AC09-DF60-43F4-96BF-67D4D9A74094}" type="slidenum">
              <a:rPr lang="de-DE" smtClean="0"/>
              <a:t>2</a:t>
            </a:fld>
            <a:endParaRPr lang="de-DE"/>
          </a:p>
        </p:txBody>
      </p:sp>
    </p:spTree>
    <p:extLst>
      <p:ext uri="{BB962C8B-B14F-4D97-AF65-F5344CB8AC3E}">
        <p14:creationId xmlns:p14="http://schemas.microsoft.com/office/powerpoint/2010/main" val="4085357812"/>
      </p:ext>
    </p:extLst>
  </p:cSld>
  <p:clrMapOvr>
    <a:masterClrMapping/>
  </p:clrMapOvr>
</p:notes>
</file>

<file path=ppt/notesSlides/notesSlide2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Notes pour les intermédiaires </a:t>
            </a:r>
            <a:r>
              <a:rPr lang="en-GB" sz="1200" b="1" dirty="0"/>
              <a:t>:</a:t>
            </a:r>
          </a:p>
          <a:p>
            <a:pPr marL="171450" indent="-171450">
              <a:buFont typeface="Arial" panose="020B0604020202020204" pitchFamily="34" charset="0"/>
              <a:buChar char="•"/>
            </a:pPr>
            <a:r>
              <a:rPr lang="en-GB" sz="1200" dirty="0">
                <a:latin typeface="Open Sans" panose="020B0606030504020204" pitchFamily="34" charset="0"/>
                <a:ea typeface="Open Sans" panose="020B0606030504020204" pitchFamily="34" charset="0"/>
                <a:cs typeface="Open Sans" panose="020B0606030504020204" pitchFamily="34" charset="0"/>
              </a:rPr>
              <a:t>Ne traitez que la chaîne de réaction présentée en termes généraux. Les étudiants ne doivent pas l'apprendre par cœur.</a:t>
            </a:r>
          </a:p>
          <a:p>
            <a:pPr marL="171450" indent="-171450">
              <a:buFont typeface="Arial" panose="020B0604020202020204" pitchFamily="34" charset="0"/>
              <a:buChar char="•"/>
            </a:pPr>
            <a:r>
              <a:rPr lang="en-GB" dirty="0"/>
              <a:t>Expliquer l'état stable d'une étoile : </a:t>
            </a:r>
            <a:r>
              <a:rPr lang="de-DE" dirty="0" err="1"/>
              <a:t>force gravitationnelle </a:t>
            </a:r>
            <a:r>
              <a:rPr lang="de-DE" dirty="0"/>
              <a:t>= </a:t>
            </a:r>
            <a:r>
              <a:rPr lang="de-DE" dirty="0" err="1"/>
              <a:t>pression de radiation</a:t>
            </a:r>
            <a:endParaRPr lang="de-DE" dirty="0"/>
          </a:p>
          <a:p>
            <a:pPr marL="457200" lvl="1" indent="0">
              <a:buFont typeface="Arial" panose="020B0604020202020204" pitchFamily="34" charset="0"/>
              <a:buNone/>
            </a:pPr>
            <a:r>
              <a:rPr lang="de-DE" dirty="0"/>
              <a:t>=&gt; L'</a:t>
            </a:r>
            <a:r>
              <a:rPr lang="en-GB" dirty="0"/>
              <a:t>étoile a besoin de processus de fusion pour être stable !</a:t>
            </a: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31</a:t>
            </a:fld>
            <a:endParaRPr lang="de-DE"/>
          </a:p>
        </p:txBody>
      </p:sp>
    </p:spTree>
    <p:extLst>
      <p:ext uri="{BB962C8B-B14F-4D97-AF65-F5344CB8AC3E}">
        <p14:creationId xmlns:p14="http://schemas.microsoft.com/office/powerpoint/2010/main" val="1542299982"/>
      </p:ext>
    </p:extLst>
  </p:cSld>
  <p:clrMapOvr>
    <a:masterClrMapping/>
  </p:clrMapOvr>
</p:notes>
</file>

<file path=ppt/notesSlides/notesSlide21.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9708D-5F86-1F8A-6CFC-717DF484779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ECF3093-3DF7-7B38-3F5C-BB50F08B0E8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F48B9AB-AD62-E01C-6A7D-90639A78E9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Notes pour les intermédiaires </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Réduire l'explication des processus thermodynamiques à l'interaction des grandeurs physiques de base connues (masse, densité, température).</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590597FF-E61D-063C-586A-19BF3B01F530}"/>
              </a:ext>
            </a:extLst>
          </p:cNvPr>
          <p:cNvSpPr>
            <a:spLocks noGrp="1"/>
          </p:cNvSpPr>
          <p:nvPr>
            <p:ph type="sldNum" sz="quarter" idx="5"/>
          </p:nvPr>
        </p:nvSpPr>
        <p:spPr/>
        <p:txBody>
          <a:bodyPr/>
          <a:lstStyle/>
          <a:p>
            <a:fld id="{2969AC09-DF60-43F4-96BF-67D4D9A74094}" type="slidenum">
              <a:rPr lang="de-DE" smtClean="0"/>
              <a:t>32</a:t>
            </a:fld>
            <a:endParaRPr lang="de-DE"/>
          </a:p>
        </p:txBody>
      </p:sp>
    </p:spTree>
    <p:extLst>
      <p:ext uri="{BB962C8B-B14F-4D97-AF65-F5344CB8AC3E}">
        <p14:creationId xmlns:p14="http://schemas.microsoft.com/office/powerpoint/2010/main" val="3795469474"/>
      </p:ext>
    </p:extLst>
  </p:cSld>
  <p:clrMapOvr>
    <a:masterClrMapping/>
  </p:clrMapOvr>
</p:notes>
</file>

<file path=ppt/notesSlides/notesSlide22.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18274-D00A-0512-72EE-48F62600E93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6F37B52-7BA6-8554-FF3F-03EB9B5DDB4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69308C7-79BC-CE0F-AEAD-140E8BFC978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Notes pour les intermédiaires </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Réduire l'explication des processus thermodynamiques à l'interaction des grandeurs physiques de base connues (masse, densité, température).</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A6402287-1F1C-59BB-AC6F-F62B715A7DE4}"/>
              </a:ext>
            </a:extLst>
          </p:cNvPr>
          <p:cNvSpPr>
            <a:spLocks noGrp="1"/>
          </p:cNvSpPr>
          <p:nvPr>
            <p:ph type="sldNum" sz="quarter" idx="5"/>
          </p:nvPr>
        </p:nvSpPr>
        <p:spPr/>
        <p:txBody>
          <a:bodyPr/>
          <a:lstStyle/>
          <a:p>
            <a:fld id="{2969AC09-DF60-43F4-96BF-67D4D9A74094}" type="slidenum">
              <a:rPr lang="de-DE" smtClean="0"/>
              <a:t>33</a:t>
            </a:fld>
            <a:endParaRPr lang="de-DE"/>
          </a:p>
        </p:txBody>
      </p:sp>
    </p:spTree>
    <p:extLst>
      <p:ext uri="{BB962C8B-B14F-4D97-AF65-F5344CB8AC3E}">
        <p14:creationId xmlns:p14="http://schemas.microsoft.com/office/powerpoint/2010/main" val="2457415313"/>
      </p:ext>
    </p:extLst>
  </p:cSld>
  <p:clrMapOvr>
    <a:masterClrMapping/>
  </p:clrMapOvr>
</p:notes>
</file>

<file path=ppt/notesSlides/notesSlide23.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3691B-822A-D848-20AB-EF4321B505E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717B903-4FF5-86D0-FB4B-0A134CD904F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044BEE3-C0DE-B88C-96C8-766DD95FF8D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Notes pour les intermédiaires </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Réduire l'explication des processus thermodynamiques à l'interaction des grandeurs physiques de base connues (masse, densité, température).</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024D8312-7159-892F-075E-62D8F7268214}"/>
              </a:ext>
            </a:extLst>
          </p:cNvPr>
          <p:cNvSpPr>
            <a:spLocks noGrp="1"/>
          </p:cNvSpPr>
          <p:nvPr>
            <p:ph type="sldNum" sz="quarter" idx="5"/>
          </p:nvPr>
        </p:nvSpPr>
        <p:spPr/>
        <p:txBody>
          <a:bodyPr/>
          <a:lstStyle/>
          <a:p>
            <a:fld id="{2969AC09-DF60-43F4-96BF-67D4D9A74094}" type="slidenum">
              <a:rPr lang="de-DE" smtClean="0"/>
              <a:t>34</a:t>
            </a:fld>
            <a:endParaRPr lang="de-DE"/>
          </a:p>
        </p:txBody>
      </p:sp>
    </p:spTree>
    <p:extLst>
      <p:ext uri="{BB962C8B-B14F-4D97-AF65-F5344CB8AC3E}">
        <p14:creationId xmlns:p14="http://schemas.microsoft.com/office/powerpoint/2010/main" val="1669408668"/>
      </p:ext>
    </p:extLst>
  </p:cSld>
  <p:clrMapOvr>
    <a:masterClrMapping/>
  </p:clrMapOvr>
</p:notes>
</file>

<file path=ppt/notesSlides/notesSlide24.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CF7C9-0BEF-88D3-E735-98F982610FD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FE0727E-4384-BCD2-A8C1-8A546FF2492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31AF3DF-2320-8587-46E5-D120ADB89B3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Notes pour les intermédiaires </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Réduire l'explication des processus thermodynamiques à l'interaction des grandeurs physiques de base connues (masse, densité, température).</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2E30E1EF-DEA5-535E-D249-392B114323F0}"/>
              </a:ext>
            </a:extLst>
          </p:cNvPr>
          <p:cNvSpPr>
            <a:spLocks noGrp="1"/>
          </p:cNvSpPr>
          <p:nvPr>
            <p:ph type="sldNum" sz="quarter" idx="5"/>
          </p:nvPr>
        </p:nvSpPr>
        <p:spPr/>
        <p:txBody>
          <a:bodyPr/>
          <a:lstStyle/>
          <a:p>
            <a:fld id="{2969AC09-DF60-43F4-96BF-67D4D9A74094}" type="slidenum">
              <a:rPr lang="de-DE" smtClean="0"/>
              <a:t>35</a:t>
            </a:fld>
            <a:endParaRPr lang="de-DE"/>
          </a:p>
        </p:txBody>
      </p:sp>
    </p:spTree>
    <p:extLst>
      <p:ext uri="{BB962C8B-B14F-4D97-AF65-F5344CB8AC3E}">
        <p14:creationId xmlns:p14="http://schemas.microsoft.com/office/powerpoint/2010/main" val="238383909"/>
      </p:ext>
    </p:extLst>
  </p:cSld>
  <p:clrMapOvr>
    <a:masterClrMapping/>
  </p:clrMapOvr>
</p:notes>
</file>

<file path=ppt/notesSlides/notesSlide2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Notes pour les intermédiaires </a:t>
            </a:r>
            <a:r>
              <a:rPr lang="en-GB" sz="1200" b="1" dirty="0"/>
              <a:t>:</a:t>
            </a:r>
          </a:p>
          <a:p>
            <a:pPr marL="171450" indent="-171450">
              <a:buFont typeface="Arial" panose="020B0604020202020204" pitchFamily="34" charset="0"/>
              <a:buChar char="•"/>
            </a:pPr>
            <a:r>
              <a:rPr lang="de-DE" dirty="0" err="1"/>
              <a:t>Ces objets sont utilisés comme exemples pour donner aux étudiants </a:t>
            </a:r>
            <a:r>
              <a:rPr lang="de-DE" dirty="0"/>
              <a:t>un </a:t>
            </a:r>
            <a:r>
              <a:rPr lang="de-DE" dirty="0" err="1"/>
              <a:t>aperçu </a:t>
            </a:r>
            <a:r>
              <a:rPr lang="de-DE" dirty="0"/>
              <a:t>des </a:t>
            </a:r>
            <a:r>
              <a:rPr lang="de-DE" dirty="0"/>
              <a:t>différents </a:t>
            </a:r>
            <a:r>
              <a:rPr lang="de-DE" dirty="0" err="1"/>
              <a:t>phénomènes de l'évolution stellaire.</a:t>
            </a:r>
            <a:endParaRPr lang="de-DE" dirty="0"/>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36</a:t>
            </a:fld>
            <a:endParaRPr lang="de-DE"/>
          </a:p>
        </p:txBody>
      </p:sp>
    </p:spTree>
    <p:extLst>
      <p:ext uri="{BB962C8B-B14F-4D97-AF65-F5344CB8AC3E}">
        <p14:creationId xmlns:p14="http://schemas.microsoft.com/office/powerpoint/2010/main" val="1915574465"/>
      </p:ext>
    </p:extLst>
  </p:cSld>
  <p:clrMapOvr>
    <a:masterClrMapping/>
  </p:clrMapOvr>
</p:notes>
</file>

<file path=ppt/notesSlides/notesSlide26.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D67BF-10AD-700A-DF87-8033B929DFB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2EC644A-A1B1-307B-D67C-A107CFCF622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0453564-C931-A83F-D51D-A684A24EE87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t>Notes pour les intermédiaires </a:t>
            </a:r>
            <a:r>
              <a:rPr lang="en-GB" sz="1400" b="1" dirty="0"/>
              <a:t>:</a:t>
            </a:r>
          </a:p>
          <a:p>
            <a:pPr marL="171450" indent="-1714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Réduire l'explication des processus thermodynamiques à l'interaction des grandeurs physiques de base connues (masse, densité, température).</a:t>
            </a:r>
            <a:endParaRPr lang="de-DE"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Foliennummernplatzhalter 3">
            <a:extLst>
              <a:ext uri="{FF2B5EF4-FFF2-40B4-BE49-F238E27FC236}">
                <a16:creationId xmlns:a16="http://schemas.microsoft.com/office/drawing/2014/main" id="{618B0816-15BD-9625-BAFA-2F5C15CC900C}"/>
              </a:ext>
            </a:extLst>
          </p:cNvPr>
          <p:cNvSpPr>
            <a:spLocks noGrp="1"/>
          </p:cNvSpPr>
          <p:nvPr>
            <p:ph type="sldNum" sz="quarter" idx="5"/>
          </p:nvPr>
        </p:nvSpPr>
        <p:spPr/>
        <p:txBody>
          <a:bodyPr/>
          <a:lstStyle/>
          <a:p>
            <a:fld id="{2969AC09-DF60-43F4-96BF-67D4D9A74094}" type="slidenum">
              <a:rPr lang="de-DE" smtClean="0"/>
              <a:t>37</a:t>
            </a:fld>
            <a:endParaRPr lang="de-DE"/>
          </a:p>
        </p:txBody>
      </p:sp>
    </p:spTree>
    <p:extLst>
      <p:ext uri="{BB962C8B-B14F-4D97-AF65-F5344CB8AC3E}">
        <p14:creationId xmlns:p14="http://schemas.microsoft.com/office/powerpoint/2010/main" val="2186728842"/>
      </p:ext>
    </p:extLst>
  </p:cSld>
  <p:clrMapOvr>
    <a:masterClrMapping/>
  </p:clrMapOvr>
</p:notes>
</file>

<file path=ppt/notesSlides/notesSlide2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38</a:t>
            </a:fld>
            <a:endParaRPr lang="de-DE"/>
          </a:p>
        </p:txBody>
      </p:sp>
    </p:spTree>
    <p:extLst>
      <p:ext uri="{BB962C8B-B14F-4D97-AF65-F5344CB8AC3E}">
        <p14:creationId xmlns:p14="http://schemas.microsoft.com/office/powerpoint/2010/main" val="1459949562"/>
      </p:ext>
    </p:extLst>
  </p:cSld>
  <p:clrMapOvr>
    <a:masterClrMapping/>
  </p:clrMapOvr>
</p:notes>
</file>

<file path=ppt/notesSlides/notesSlide2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39</a:t>
            </a:fld>
            <a:endParaRPr lang="de-DE"/>
          </a:p>
        </p:txBody>
      </p:sp>
    </p:spTree>
    <p:extLst>
      <p:ext uri="{BB962C8B-B14F-4D97-AF65-F5344CB8AC3E}">
        <p14:creationId xmlns:p14="http://schemas.microsoft.com/office/powerpoint/2010/main" val="1124381870"/>
      </p:ext>
    </p:extLst>
  </p:cSld>
  <p:clrMapOvr>
    <a:masterClrMapping/>
  </p:clrMapOvr>
</p:notes>
</file>

<file path=ppt/notesSlides/notesSlide2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Notes pour les intermédiaires </a:t>
            </a:r>
            <a:r>
              <a:rPr lang="en-GB" sz="1200" b="1" dirty="0"/>
              <a:t>:</a:t>
            </a:r>
          </a:p>
          <a:p>
            <a:pPr marL="171450" indent="-171450">
              <a:buFont typeface="Arial" panose="020B0604020202020204" pitchFamily="34" charset="0"/>
              <a:buChar char="•"/>
            </a:pPr>
            <a:r>
              <a:rPr lang="de-DE" dirty="0" err="1"/>
              <a:t>Nous pouvons maintenant utiliser notre compréhension des processus </a:t>
            </a:r>
            <a:r>
              <a:rPr lang="de-DE" dirty="0"/>
              <a:t>dans les </a:t>
            </a:r>
            <a:r>
              <a:rPr lang="de-DE" dirty="0" err="1"/>
              <a:t>étoiles pour expliquer les abondances élémentaires</a:t>
            </a:r>
            <a:r>
              <a:rPr lang="de-DE" dirty="0"/>
              <a:t>. Le </a:t>
            </a:r>
            <a:r>
              <a:rPr lang="de-DE" dirty="0"/>
              <a:t>manque de lithium </a:t>
            </a:r>
            <a:r>
              <a:rPr lang="de-DE" dirty="0" err="1"/>
              <a:t>peut être expliqué par le </a:t>
            </a:r>
            <a:r>
              <a:rPr lang="de-DE" dirty="0"/>
              <a:t>processus 3a</a:t>
            </a:r>
            <a:r>
              <a:rPr lang="de-DE" dirty="0" err="1"/>
              <a:t>, qui ne tient pas compte du </a:t>
            </a:r>
            <a:r>
              <a:rPr lang="de-DE" dirty="0"/>
              <a:t>Li et du Be. Be8 </a:t>
            </a:r>
            <a:r>
              <a:rPr lang="de-DE" dirty="0"/>
              <a:t>n'est qu'un </a:t>
            </a:r>
            <a:r>
              <a:rPr lang="de-DE" dirty="0" err="1"/>
              <a:t>état intermédiaire instable </a:t>
            </a:r>
            <a:r>
              <a:rPr lang="de-DE" dirty="0"/>
              <a:t>(en raison de l'</a:t>
            </a:r>
            <a:r>
              <a:rPr lang="de-DE" dirty="0"/>
              <a:t>énergie de liaison </a:t>
            </a:r>
            <a:r>
              <a:rPr lang="de-DE" dirty="0" err="1"/>
              <a:t>plus élevée </a:t>
            </a:r>
            <a:r>
              <a:rPr lang="de-DE" dirty="0" err="1"/>
              <a:t>de l'</a:t>
            </a:r>
            <a:r>
              <a:rPr lang="de-DE" dirty="0"/>
              <a:t>hélium).</a:t>
            </a:r>
          </a:p>
        </p:txBody>
      </p:sp>
      <p:sp>
        <p:nvSpPr>
          <p:cNvPr id="4" name="Foliennummernplatzhalter 3"/>
          <p:cNvSpPr>
            <a:spLocks noGrp="1"/>
          </p:cNvSpPr>
          <p:nvPr>
            <p:ph type="sldNum" sz="quarter" idx="5"/>
          </p:nvPr>
        </p:nvSpPr>
        <p:spPr/>
        <p:txBody>
          <a:bodyPr/>
          <a:lstStyle/>
          <a:p>
            <a:fld id="{2969AC09-DF60-43F4-96BF-67D4D9A74094}" type="slidenum">
              <a:rPr lang="de-DE" smtClean="0"/>
              <a:t>41</a:t>
            </a:fld>
            <a:endParaRPr lang="de-DE"/>
          </a:p>
        </p:txBody>
      </p:sp>
    </p:spTree>
    <p:extLst>
      <p:ext uri="{BB962C8B-B14F-4D97-AF65-F5344CB8AC3E}">
        <p14:creationId xmlns:p14="http://schemas.microsoft.com/office/powerpoint/2010/main" val="97523092"/>
      </p:ext>
    </p:extLst>
  </p:cSld>
  <p:clrMapOvr>
    <a:masterClrMapping/>
  </p:clrMapOvr>
</p:notes>
</file>

<file path=ppt/notesSlides/notesSlide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Notes pour les intermédiaires </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Notez les réponses des élèves à cette question sur le tableau de brainstorming et discutez-en avant de donner la définition.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Les diapositives de questions sont utilisées à plusieurs reprises pour structurer la masterclass et lui donner un fil conducteur. Elles visent à motiver et à introduire le contenu suivant</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a:t>
            </a:fld>
            <a:endParaRPr lang="de-DE"/>
          </a:p>
        </p:txBody>
      </p:sp>
    </p:spTree>
    <p:extLst>
      <p:ext uri="{BB962C8B-B14F-4D97-AF65-F5344CB8AC3E}">
        <p14:creationId xmlns:p14="http://schemas.microsoft.com/office/powerpoint/2010/main" val="551487227"/>
      </p:ext>
    </p:extLst>
  </p:cSld>
  <p:clrMapOvr>
    <a:masterClrMapping/>
  </p:clrMapOvr>
</p:notes>
</file>

<file path=ppt/notesSlides/notesSlide3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Notes pour les intermédiaires </a:t>
            </a:r>
            <a:r>
              <a:rPr lang="en-GB" sz="1200" b="1" dirty="0"/>
              <a:t>:</a:t>
            </a:r>
            <a:endParaRPr lang="en-GB" dirty="0"/>
          </a:p>
          <a:p>
            <a:pPr marL="742950" lvl="1" indent="-285750">
              <a:buFont typeface="Arial" panose="020B0604020202020204" pitchFamily="34" charset="0"/>
              <a:buChar char="•"/>
            </a:pPr>
            <a:r>
              <a:rPr lang="en-GB" dirty="0"/>
              <a:t>Le terme "</a:t>
            </a:r>
            <a:r>
              <a:rPr lang="en-GB" sz="1200" dirty="0"/>
              <a:t>processus stellaire" est </a:t>
            </a:r>
            <a:r>
              <a:rPr lang="en-GB" dirty="0"/>
              <a:t>utilisé ici dans un sens très général</a:t>
            </a:r>
          </a:p>
          <a:p>
            <a:pPr marL="1200150" lvl="2" indent="-285750">
              <a:buFont typeface="Arial" panose="020B0604020202020204" pitchFamily="34" charset="0"/>
              <a:buChar char="•"/>
            </a:pPr>
            <a:r>
              <a:rPr lang="en-GB" dirty="0"/>
              <a:t>Bien entendu, la plupart des éléments chimiques ne sont pas formés par de simples fusions dans des étoiles stables, comme cela a été démontré précédemment, mais dans des étoiles massives ou des naines blanches qui explosent, etc.</a:t>
            </a:r>
          </a:p>
          <a:p>
            <a:pPr marL="1200150" lvl="2" indent="-285750">
              <a:buFont typeface="Arial" panose="020B0604020202020204" pitchFamily="34" charset="0"/>
              <a:buChar char="•"/>
            </a:pPr>
            <a:r>
              <a:rPr lang="en-GB" dirty="0"/>
              <a:t>Décidez du niveau de détail que vous souhaitez atteindre ici, en fonction du niveau de connaissance des élèves.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42</a:t>
            </a:fld>
            <a:endParaRPr lang="de-DE"/>
          </a:p>
        </p:txBody>
      </p:sp>
    </p:spTree>
    <p:extLst>
      <p:ext uri="{BB962C8B-B14F-4D97-AF65-F5344CB8AC3E}">
        <p14:creationId xmlns:p14="http://schemas.microsoft.com/office/powerpoint/2010/main" val="1670716581"/>
      </p:ext>
    </p:extLst>
  </p:cSld>
  <p:clrMapOvr>
    <a:masterClrMapping/>
  </p:clrMapOvr>
</p:notes>
</file>

<file path=ppt/notesSlides/notesSlide3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Notes pour les intermédiaires </a:t>
            </a:r>
            <a:r>
              <a:rPr lang="en-GB" sz="1200" b="1" dirty="0"/>
              <a:t>:</a:t>
            </a:r>
            <a:endParaRPr lang="en-GB" dirty="0"/>
          </a:p>
          <a:p>
            <a:pPr marL="742950" lvl="1" indent="-285750">
              <a:buFont typeface="Arial" panose="020B0604020202020204" pitchFamily="34" charset="0"/>
              <a:buChar char="•"/>
            </a:pPr>
            <a:r>
              <a:rPr lang="en-GB" dirty="0"/>
              <a:t>Le terme "</a:t>
            </a:r>
            <a:r>
              <a:rPr lang="en-GB" sz="1200" dirty="0"/>
              <a:t>processus stellaire" est </a:t>
            </a:r>
            <a:r>
              <a:rPr lang="en-GB" dirty="0"/>
              <a:t>utilisé ici dans un sens très général</a:t>
            </a:r>
          </a:p>
          <a:p>
            <a:pPr marL="1200150" lvl="2" indent="-285750">
              <a:buFont typeface="Arial" panose="020B0604020202020204" pitchFamily="34" charset="0"/>
              <a:buChar char="•"/>
            </a:pPr>
            <a:r>
              <a:rPr lang="en-GB" dirty="0"/>
              <a:t>Bien entendu, la plupart des éléments chimiques ne sont pas formés par de simples fusions dans des étoiles stables, comme cela a été démontré précédemment, mais dans des étoiles massives ou des naines blanches qui explosent, etc.</a:t>
            </a:r>
          </a:p>
          <a:p>
            <a:pPr marL="1200150" lvl="2" indent="-285750">
              <a:buFont typeface="Arial" panose="020B0604020202020204" pitchFamily="34" charset="0"/>
              <a:buChar char="•"/>
            </a:pPr>
            <a:r>
              <a:rPr lang="en-GB" dirty="0"/>
              <a:t>Décidez du niveau de détail que vous souhaitez atteindre ici, en fonction du niveau de connaissance des élèves.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43</a:t>
            </a:fld>
            <a:endParaRPr lang="de-DE"/>
          </a:p>
        </p:txBody>
      </p:sp>
    </p:spTree>
    <p:extLst>
      <p:ext uri="{BB962C8B-B14F-4D97-AF65-F5344CB8AC3E}">
        <p14:creationId xmlns:p14="http://schemas.microsoft.com/office/powerpoint/2010/main" val="2037667723"/>
      </p:ext>
    </p:extLst>
  </p:cSld>
  <p:clrMapOvr>
    <a:masterClrMapping/>
  </p:clrMapOvr>
</p:notes>
</file>

<file path=ppt/notesSlides/notesSlide3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47</a:t>
            </a:fld>
            <a:endParaRPr lang="de-DE"/>
          </a:p>
        </p:txBody>
      </p:sp>
    </p:spTree>
    <p:extLst>
      <p:ext uri="{BB962C8B-B14F-4D97-AF65-F5344CB8AC3E}">
        <p14:creationId xmlns:p14="http://schemas.microsoft.com/office/powerpoint/2010/main" val="359711063"/>
      </p:ext>
    </p:extLst>
  </p:cSld>
  <p:clrMapOvr>
    <a:masterClrMapping/>
  </p:clrMapOvr>
</p:notes>
</file>

<file path=ppt/notesSlides/notesSlide3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48</a:t>
            </a:fld>
            <a:endParaRPr lang="de-DE"/>
          </a:p>
        </p:txBody>
      </p:sp>
    </p:spTree>
    <p:extLst>
      <p:ext uri="{BB962C8B-B14F-4D97-AF65-F5344CB8AC3E}">
        <p14:creationId xmlns:p14="http://schemas.microsoft.com/office/powerpoint/2010/main" val="2629959123"/>
      </p:ext>
    </p:extLst>
  </p:cSld>
  <p:clrMapOvr>
    <a:masterClrMapping/>
  </p:clrMapOvr>
</p:notes>
</file>

<file path=ppt/notesSlides/notesSlide3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49</a:t>
            </a:fld>
            <a:endParaRPr lang="de-DE"/>
          </a:p>
        </p:txBody>
      </p:sp>
    </p:spTree>
    <p:extLst>
      <p:ext uri="{BB962C8B-B14F-4D97-AF65-F5344CB8AC3E}">
        <p14:creationId xmlns:p14="http://schemas.microsoft.com/office/powerpoint/2010/main" val="4228045948"/>
      </p:ext>
    </p:extLst>
  </p:cSld>
  <p:clrMapOvr>
    <a:masterClrMapping/>
  </p:clrMapOvr>
</p:notes>
</file>

<file path=ppt/notesSlides/notesSlide3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50</a:t>
            </a:fld>
            <a:endParaRPr lang="de-DE"/>
          </a:p>
        </p:txBody>
      </p:sp>
    </p:spTree>
    <p:extLst>
      <p:ext uri="{BB962C8B-B14F-4D97-AF65-F5344CB8AC3E}">
        <p14:creationId xmlns:p14="http://schemas.microsoft.com/office/powerpoint/2010/main" val="3924527293"/>
      </p:ext>
    </p:extLst>
  </p:cSld>
  <p:clrMapOvr>
    <a:masterClrMapping/>
  </p:clrMapOvr>
</p:notes>
</file>

<file path=ppt/notesSlides/notesSlide3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51</a:t>
            </a:fld>
            <a:endParaRPr lang="de-DE"/>
          </a:p>
        </p:txBody>
      </p:sp>
    </p:spTree>
    <p:extLst>
      <p:ext uri="{BB962C8B-B14F-4D97-AF65-F5344CB8AC3E}">
        <p14:creationId xmlns:p14="http://schemas.microsoft.com/office/powerpoint/2010/main" val="2263182441"/>
      </p:ext>
    </p:extLst>
  </p:cSld>
  <p:clrMapOvr>
    <a:masterClrMapping/>
  </p:clrMapOvr>
</p:notes>
</file>

<file path=ppt/notesSlides/notesSlide3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Notes pour les intermédiaires </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err="1"/>
              <a:t>Si vous </a:t>
            </a:r>
            <a:r>
              <a:rPr lang="en-GB" dirty="0"/>
              <a:t>voulez simplifier, utilisez l'analogie du "skateboard dans une demi-lune". Le skateboard veut atteindre l'"état le plus bas" au milieu du tube et ne montera pas à moins d'être stimulé. En </a:t>
            </a:r>
            <a:r>
              <a:rPr lang="en-GB" dirty="0" err="1"/>
              <a:t>général </a:t>
            </a:r>
            <a:r>
              <a:rPr lang="en-GB" dirty="0"/>
              <a:t>(en </a:t>
            </a:r>
            <a:r>
              <a:rPr lang="en-GB" dirty="0" err="1"/>
              <a:t>simplifiant </a:t>
            </a:r>
            <a:r>
              <a:rPr lang="en-GB" dirty="0"/>
              <a:t>grandement</a:t>
            </a:r>
            <a:r>
              <a:rPr lang="en-GB" dirty="0"/>
              <a:t>), plus un nucléide est éloigné de la vallée, plus il </a:t>
            </a:r>
            <a:r>
              <a:rPr lang="en-GB" dirty="0" err="1"/>
              <a:t>est</a:t>
            </a:r>
            <a:r>
              <a:rPr lang="en-GB" dirty="0"/>
              <a:t> instable.</a:t>
            </a:r>
            <a:r>
              <a:rPr lang="en-GB" dirty="0"/>
              <a:t> Il en va de même pour le skateboard, qui est plus rapide lorsqu'il démarre au sommet de la demi-lune.</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52</a:t>
            </a:fld>
            <a:endParaRPr lang="de-DE"/>
          </a:p>
        </p:txBody>
      </p:sp>
    </p:spTree>
    <p:extLst>
      <p:ext uri="{BB962C8B-B14F-4D97-AF65-F5344CB8AC3E}">
        <p14:creationId xmlns:p14="http://schemas.microsoft.com/office/powerpoint/2010/main" val="270090312"/>
      </p:ext>
    </p:extLst>
  </p:cSld>
  <p:clrMapOvr>
    <a:masterClrMapping/>
  </p:clrMapOvr>
</p:notes>
</file>

<file path=ppt/notesSlides/notesSlide3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53</a:t>
            </a:fld>
            <a:endParaRPr lang="de-DE"/>
          </a:p>
        </p:txBody>
      </p:sp>
    </p:spTree>
    <p:extLst>
      <p:ext uri="{BB962C8B-B14F-4D97-AF65-F5344CB8AC3E}">
        <p14:creationId xmlns:p14="http://schemas.microsoft.com/office/powerpoint/2010/main" val="3868014335"/>
      </p:ext>
    </p:extLst>
  </p:cSld>
  <p:clrMapOvr>
    <a:masterClrMapping/>
  </p:clrMapOvr>
</p:notes>
</file>

<file path=ppt/notesSlides/notesSlide3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Notes pour les intermédiaires </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Après la partie sur l'évolution stellaire, </a:t>
            </a:r>
            <a:r>
              <a:rPr lang="de-DE" dirty="0" err="1"/>
              <a:t>le </a:t>
            </a:r>
            <a:r>
              <a:rPr lang="de-DE" dirty="0"/>
              <a:t>concept </a:t>
            </a:r>
            <a:r>
              <a:rPr lang="de-DE" dirty="0" err="1"/>
              <a:t>d</a:t>
            </a:r>
            <a:r>
              <a:rPr lang="de-DE" dirty="0"/>
              <a:t>'</a:t>
            </a:r>
            <a:r>
              <a:rPr lang="de-DE" dirty="0"/>
              <a:t>énergie de liaison </a:t>
            </a:r>
            <a:r>
              <a:rPr lang="de-DE" dirty="0" err="1"/>
              <a:t>est utilisé pour expliquer les abondances chimiques</a:t>
            </a:r>
            <a:r>
              <a:rPr lang="de-DE" dirty="0"/>
              <a:t>. </a:t>
            </a:r>
            <a:r>
              <a:rPr lang="de-DE" dirty="0"/>
              <a:t>Mais à ce stade</a:t>
            </a:r>
            <a:r>
              <a:rPr lang="de-DE" dirty="0" err="1"/>
              <a:t>, vous pouvez déjà expliquer le </a:t>
            </a:r>
            <a:r>
              <a:rPr lang="de-DE" dirty="0"/>
              <a:t>pic de fer et l'écart de lithium.</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54</a:t>
            </a:fld>
            <a:endParaRPr lang="de-DE"/>
          </a:p>
        </p:txBody>
      </p:sp>
    </p:spTree>
    <p:extLst>
      <p:ext uri="{BB962C8B-B14F-4D97-AF65-F5344CB8AC3E}">
        <p14:creationId xmlns:p14="http://schemas.microsoft.com/office/powerpoint/2010/main" val="3028870834"/>
      </p:ext>
    </p:extLst>
  </p:cSld>
  <p:clrMapOvr>
    <a:masterClrMapping/>
  </p:clrMapOvr>
</p:notes>
</file>

<file path=ppt/notesSlides/notesSlide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Notes pour les intermédiaires </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Une définition est utilisée ici, qui sert de fil conducteur à la masterclass.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Si vous le souhaitez, vous pouvez remplacer cette définition par une définition plus générale et scientifiquement plus précise. </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6</a:t>
            </a:fld>
            <a:endParaRPr lang="de-DE"/>
          </a:p>
        </p:txBody>
      </p:sp>
    </p:spTree>
    <p:extLst>
      <p:ext uri="{BB962C8B-B14F-4D97-AF65-F5344CB8AC3E}">
        <p14:creationId xmlns:p14="http://schemas.microsoft.com/office/powerpoint/2010/main" val="295032621"/>
      </p:ext>
    </p:extLst>
  </p:cSld>
  <p:clrMapOvr>
    <a:masterClrMapping/>
  </p:clrMapOvr>
</p:notes>
</file>

<file path=ppt/notesSlides/notesSlide4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Notes pour les intermédiaires </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Après la partie sur l'évolution stellaire, </a:t>
            </a:r>
            <a:r>
              <a:rPr lang="de-DE" dirty="0" err="1"/>
              <a:t>le </a:t>
            </a:r>
            <a:r>
              <a:rPr lang="de-DE" dirty="0"/>
              <a:t>concept </a:t>
            </a:r>
            <a:r>
              <a:rPr lang="de-DE" dirty="0" err="1"/>
              <a:t>d</a:t>
            </a:r>
            <a:r>
              <a:rPr lang="de-DE" dirty="0"/>
              <a:t>'</a:t>
            </a:r>
            <a:r>
              <a:rPr lang="de-DE" dirty="0"/>
              <a:t>énergie de liaison </a:t>
            </a:r>
            <a:r>
              <a:rPr lang="de-DE" dirty="0" err="1"/>
              <a:t>est utilisé pour expliquer les abondances chimiques</a:t>
            </a:r>
            <a:r>
              <a:rPr lang="de-DE" dirty="0"/>
              <a:t>. </a:t>
            </a:r>
            <a:r>
              <a:rPr lang="de-DE" dirty="0"/>
              <a:t>Mais à ce stade</a:t>
            </a:r>
            <a:r>
              <a:rPr lang="de-DE" dirty="0" err="1"/>
              <a:t>, vous pouvez déjà expliquer le </a:t>
            </a:r>
            <a:r>
              <a:rPr lang="de-DE" dirty="0"/>
              <a:t>pic de fer et l'écart de lithium.</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55</a:t>
            </a:fld>
            <a:endParaRPr lang="de-DE"/>
          </a:p>
        </p:txBody>
      </p:sp>
    </p:spTree>
    <p:extLst>
      <p:ext uri="{BB962C8B-B14F-4D97-AF65-F5344CB8AC3E}">
        <p14:creationId xmlns:p14="http://schemas.microsoft.com/office/powerpoint/2010/main" val="267126785"/>
      </p:ext>
    </p:extLst>
  </p:cSld>
  <p:clrMapOvr>
    <a:masterClrMapping/>
  </p:clrMapOvr>
</p:notes>
</file>

<file path=ppt/notesSlides/notesSlide4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Notes pour les intermédiaires </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err="1"/>
              <a:t>Si vous </a:t>
            </a:r>
            <a:r>
              <a:rPr lang="en-GB" dirty="0"/>
              <a:t>voulez simplifier, utilisez l'analogie du "skateboard dans une demi-lune". Le skateboard veut atteindre l'"état le plus bas" au milieu du tube et ne montera pas à moins d'être stimulé. En </a:t>
            </a:r>
            <a:r>
              <a:rPr lang="en-GB" dirty="0" err="1"/>
              <a:t>général </a:t>
            </a:r>
            <a:r>
              <a:rPr lang="en-GB" dirty="0"/>
              <a:t>(en </a:t>
            </a:r>
            <a:r>
              <a:rPr lang="en-GB" dirty="0" err="1"/>
              <a:t>simplifiant </a:t>
            </a:r>
            <a:r>
              <a:rPr lang="en-GB" dirty="0"/>
              <a:t>grandement</a:t>
            </a:r>
            <a:r>
              <a:rPr lang="en-GB" dirty="0"/>
              <a:t>), plus un nucléide est éloigné de la vallée, plus il </a:t>
            </a:r>
            <a:r>
              <a:rPr lang="en-GB" dirty="0" err="1"/>
              <a:t>est</a:t>
            </a:r>
            <a:r>
              <a:rPr lang="en-GB" dirty="0"/>
              <a:t> instable.</a:t>
            </a:r>
            <a:r>
              <a:rPr lang="en-GB" dirty="0"/>
              <a:t> Il en va de même pour le skateboard, qui est plus rapide lorsqu'il démarre au sommet de la demi-lune.</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57</a:t>
            </a:fld>
            <a:endParaRPr lang="de-DE"/>
          </a:p>
        </p:txBody>
      </p:sp>
    </p:spTree>
    <p:extLst>
      <p:ext uri="{BB962C8B-B14F-4D97-AF65-F5344CB8AC3E}">
        <p14:creationId xmlns:p14="http://schemas.microsoft.com/office/powerpoint/2010/main" val="240128328"/>
      </p:ext>
    </p:extLst>
  </p:cSld>
  <p:clrMapOvr>
    <a:masterClrMapping/>
  </p:clrMapOvr>
</p:notes>
</file>

<file path=ppt/notesSlides/notesSlide4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60</a:t>
            </a:fld>
            <a:endParaRPr lang="de-DE"/>
          </a:p>
        </p:txBody>
      </p:sp>
    </p:spTree>
    <p:extLst>
      <p:ext uri="{BB962C8B-B14F-4D97-AF65-F5344CB8AC3E}">
        <p14:creationId xmlns:p14="http://schemas.microsoft.com/office/powerpoint/2010/main" val="1323636663"/>
      </p:ext>
    </p:extLst>
  </p:cSld>
  <p:clrMapOvr>
    <a:masterClrMapping/>
  </p:clrMapOvr>
</p:notes>
</file>

<file path=ppt/notesSlides/notesSlide4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61</a:t>
            </a:fld>
            <a:endParaRPr lang="de-DE"/>
          </a:p>
        </p:txBody>
      </p:sp>
    </p:spTree>
    <p:extLst>
      <p:ext uri="{BB962C8B-B14F-4D97-AF65-F5344CB8AC3E}">
        <p14:creationId xmlns:p14="http://schemas.microsoft.com/office/powerpoint/2010/main" val="2401261890"/>
      </p:ext>
    </p:extLst>
  </p:cSld>
  <p:clrMapOvr>
    <a:masterClrMapping/>
  </p:clrMapOvr>
</p:notes>
</file>

<file path=ppt/notesSlides/notesSlide4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62</a:t>
            </a:fld>
            <a:endParaRPr lang="de-DE"/>
          </a:p>
        </p:txBody>
      </p:sp>
    </p:spTree>
    <p:extLst>
      <p:ext uri="{BB962C8B-B14F-4D97-AF65-F5344CB8AC3E}">
        <p14:creationId xmlns:p14="http://schemas.microsoft.com/office/powerpoint/2010/main" val="770445749"/>
      </p:ext>
    </p:extLst>
  </p:cSld>
  <p:clrMapOvr>
    <a:masterClrMapping/>
  </p:clrMapOvr>
</p:notes>
</file>

<file path=ppt/notesSlides/notesSlide4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2969AC09-DF60-43F4-96BF-67D4D9A74094}" type="slidenum">
              <a:rPr lang="de-DE" smtClean="0"/>
              <a:t>63</a:t>
            </a:fld>
            <a:endParaRPr lang="de-DE"/>
          </a:p>
        </p:txBody>
      </p:sp>
    </p:spTree>
    <p:extLst>
      <p:ext uri="{BB962C8B-B14F-4D97-AF65-F5344CB8AC3E}">
        <p14:creationId xmlns:p14="http://schemas.microsoft.com/office/powerpoint/2010/main" val="3554389458"/>
      </p:ext>
    </p:extLst>
  </p:cSld>
  <p:clrMapOvr>
    <a:masterClrMapping/>
  </p:clrMapOvr>
</p:notes>
</file>

<file path=ppt/notesSlides/notesSlide4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Notes pour les intermédiaires </a:t>
            </a:r>
            <a:r>
              <a:rPr lang="en-GB" sz="1200" b="1" dirty="0"/>
              <a:t>:</a:t>
            </a:r>
            <a:endParaRPr lang="en-GB" dirty="0"/>
          </a:p>
          <a:p>
            <a:pPr marL="285750" indent="-285750">
              <a:buFont typeface="Arial" panose="020B0604020202020204" pitchFamily="34" charset="0"/>
              <a:buChar char="•"/>
            </a:pPr>
            <a:r>
              <a:rPr lang="en-GB" dirty="0"/>
              <a:t>Laissez aux élèves le temps de réfléchir à cette question.</a:t>
            </a:r>
          </a:p>
          <a:p>
            <a:pPr marL="285750" indent="-285750">
              <a:buFont typeface="Arial" panose="020B0604020202020204" pitchFamily="34" charset="0"/>
              <a:buChar char="•"/>
            </a:pPr>
            <a:r>
              <a:rPr lang="en-GB" dirty="0"/>
              <a:t>S'ils se souviennent de la limite de Coulomb et des différentes réactions nucléaires de l'énigme du groupe, ils devraient penser que la capture de neutrons pourrait être un processus important pour cela.</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t>64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711337"/>
      </p:ext>
    </p:extLst>
  </p:cSld>
  <p:clrMapOvr>
    <a:masterClrMapping/>
  </p:clrMapOvr>
</p:notes>
</file>

<file path=ppt/notesSlides/notesSlide4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err="1"/>
              <a:t>Notes pour les intermédiaires </a:t>
            </a:r>
            <a:r>
              <a:rPr lang="en-GB" sz="1200" b="1" dirty="0"/>
              <a:t>:</a:t>
            </a:r>
            <a:endParaRPr lang="en-GB" dirty="0"/>
          </a:p>
          <a:p>
            <a:pPr marL="285750" indent="-285750">
              <a:buFont typeface="Arial" panose="020B0604020202020204" pitchFamily="34" charset="0"/>
              <a:buChar char="•"/>
            </a:pPr>
            <a:r>
              <a:rPr lang="en-GB" dirty="0"/>
              <a:t>Laissez aux élèves le temps de réfléchir à cette question.</a:t>
            </a:r>
          </a:p>
          <a:p>
            <a:pPr marL="285750" indent="-285750">
              <a:buFont typeface="Arial" panose="020B0604020202020204" pitchFamily="34" charset="0"/>
              <a:buChar char="•"/>
            </a:pPr>
            <a:r>
              <a:rPr lang="en-GB" dirty="0"/>
              <a:t>S'ils se souviennent de la limite de Coulomb et des différentes réactions nucléaires de l'énigme du groupe, ils devraient penser que la capture de neutrons pourrait être un processus important pour cela.</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t>68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734200"/>
      </p:ext>
    </p:extLst>
  </p:cSld>
  <p:clrMapOvr>
    <a:masterClrMapping/>
  </p:clrMapOvr>
</p:notes>
</file>

<file path=ppt/notesSlides/notesSlide4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Notes pour les intermédiaires </a:t>
            </a:r>
            <a:r>
              <a:rPr lang="en-GB" sz="1200" b="1" dirty="0"/>
              <a:t>:</a:t>
            </a:r>
          </a:p>
          <a:p>
            <a:pPr marL="171450" indent="-171450">
              <a:buFont typeface="Arial" panose="020B0604020202020204" pitchFamily="34" charset="0"/>
              <a:buChar char="•"/>
            </a:pPr>
            <a:r>
              <a:rPr lang="en-GB" dirty="0"/>
              <a:t>Le principe de stabilité explique pourquoi seules certaines zones du DRH sont "occupées" par des étoiles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70</a:t>
            </a:fld>
            <a:endParaRPr lang="de-DE"/>
          </a:p>
        </p:txBody>
      </p:sp>
    </p:spTree>
    <p:extLst>
      <p:ext uri="{BB962C8B-B14F-4D97-AF65-F5344CB8AC3E}">
        <p14:creationId xmlns:p14="http://schemas.microsoft.com/office/powerpoint/2010/main" val="2140641609"/>
      </p:ext>
    </p:extLst>
  </p:cSld>
  <p:clrMapOvr>
    <a:masterClrMapping/>
  </p:clrMapOvr>
</p:notes>
</file>

<file path=ppt/notesSlides/notesSlide4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Notes pour les intermédiaires </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Donnez-leur quelques minutes pour explorer la carte interactive des nucléides. </a:t>
            </a:r>
            <a:r>
              <a:rPr lang="de-DE" dirty="0" err="1"/>
              <a:t>Cette étape </a:t>
            </a:r>
            <a:r>
              <a:rPr lang="de-DE" dirty="0"/>
              <a:t>servira </a:t>
            </a:r>
            <a:r>
              <a:rPr lang="de-DE" dirty="0"/>
              <a:t>de </a:t>
            </a:r>
            <a:r>
              <a:rPr lang="de-DE" dirty="0" err="1"/>
              <a:t>transition vers la tâche suivante, qui porte sur les réactions nucléaires</a:t>
            </a:r>
            <a:r>
              <a:rPr lang="de-DE" dirty="0"/>
              <a:t>.</a:t>
            </a:r>
            <a:endParaRPr lang="en-US" dirty="0"/>
          </a:p>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71</a:t>
            </a:fld>
            <a:endParaRPr lang="de-DE"/>
          </a:p>
        </p:txBody>
      </p:sp>
    </p:spTree>
    <p:extLst>
      <p:ext uri="{BB962C8B-B14F-4D97-AF65-F5344CB8AC3E}">
        <p14:creationId xmlns:p14="http://schemas.microsoft.com/office/powerpoint/2010/main" val="826443831"/>
      </p:ext>
    </p:extLst>
  </p:cSld>
  <p:clrMapOvr>
    <a:masterClrMapping/>
  </p:clrMapOvr>
</p:notes>
</file>

<file path=ppt/notesSlides/notesSlide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Notes pour les intermédiaires </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Le bref exposé qui suit a pour but d'examiner l'évolution de la notion d'élément chimique au cours des siècles et d'en déduire l'image moderne d'un élément chimique.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Aspect "</a:t>
            </a:r>
            <a:r>
              <a:rPr lang="en-GB" b="1" dirty="0" err="1"/>
              <a:t>nature de la science"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En outre, vous pouvez utiliser les idées métaphysiques pour montrer ce qu'est la science moderne et discuter avec les élèves des raisons pour lesquelles ces approches ne répondent pas aux critères de qualité scientifique dans la perspective d'aujourd'hui.</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8</a:t>
            </a:fld>
            <a:endParaRPr lang="de-DE"/>
          </a:p>
        </p:txBody>
      </p:sp>
    </p:spTree>
    <p:extLst>
      <p:ext uri="{BB962C8B-B14F-4D97-AF65-F5344CB8AC3E}">
        <p14:creationId xmlns:p14="http://schemas.microsoft.com/office/powerpoint/2010/main" val="3033680416"/>
      </p:ext>
    </p:extLst>
  </p:cSld>
  <p:clrMapOvr>
    <a:masterClrMapping/>
  </p:clrMapOvr>
</p:notes>
</file>

<file path=ppt/notesSlides/notesSlide50.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3AD18-69F3-ECA3-B5F3-2019CD4B222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E6F0554-4142-CB05-B094-EB236493C8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65C7A45-9E4C-E9BD-F21C-15E306ECBF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Notes pour les intermédiaires </a:t>
            </a:r>
            <a:r>
              <a:rPr lang="en-GB" sz="1200" b="1" dirty="0"/>
              <a:t>:</a:t>
            </a:r>
          </a:p>
          <a:p>
            <a:pPr marL="171450" indent="-171450">
              <a:buFont typeface="Arial" panose="020B0604020202020204" pitchFamily="34" charset="0"/>
              <a:buChar char="•"/>
            </a:pPr>
            <a:r>
              <a:rPr lang="en-GB" dirty="0"/>
              <a:t>Le principe de stabilité explique pourquoi seules certaines zones du DRH sont "occupées" par des étoiles</a:t>
            </a:r>
            <a:endParaRPr lang="en-US" dirty="0"/>
          </a:p>
        </p:txBody>
      </p:sp>
      <p:sp>
        <p:nvSpPr>
          <p:cNvPr id="4" name="Foliennummernplatzhalter 3">
            <a:extLst>
              <a:ext uri="{FF2B5EF4-FFF2-40B4-BE49-F238E27FC236}">
                <a16:creationId xmlns:a16="http://schemas.microsoft.com/office/drawing/2014/main" id="{F5839482-30E3-2C99-F6D7-3C44644E2210}"/>
              </a:ext>
            </a:extLst>
          </p:cNvPr>
          <p:cNvSpPr>
            <a:spLocks noGrp="1"/>
          </p:cNvSpPr>
          <p:nvPr>
            <p:ph type="sldNum" sz="quarter" idx="5"/>
          </p:nvPr>
        </p:nvSpPr>
        <p:spPr/>
        <p:txBody>
          <a:bodyPr/>
          <a:lstStyle/>
          <a:p>
            <a:fld id="{2969AC09-DF60-43F4-96BF-67D4D9A74094}" type="slidenum">
              <a:rPr lang="de-DE" smtClean="0"/>
              <a:t>74</a:t>
            </a:fld>
            <a:endParaRPr lang="de-DE"/>
          </a:p>
        </p:txBody>
      </p:sp>
    </p:spTree>
    <p:extLst>
      <p:ext uri="{BB962C8B-B14F-4D97-AF65-F5344CB8AC3E}">
        <p14:creationId xmlns:p14="http://schemas.microsoft.com/office/powerpoint/2010/main" val="1427199577"/>
      </p:ext>
    </p:extLst>
  </p:cSld>
  <p:clrMapOvr>
    <a:masterClrMapping/>
  </p:clrMapOvr>
</p:notes>
</file>

<file path=ppt/notesSlides/notesSlide51.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3AD18-69F3-ECA3-B5F3-2019CD4B222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E6F0554-4142-CB05-B094-EB236493C8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65C7A45-9E4C-E9BD-F21C-15E306ECBF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t>Notes pour les intermédiaires </a:t>
            </a:r>
            <a:r>
              <a:rPr lang="en-GB" sz="1200" b="1" dirty="0"/>
              <a:t>:</a:t>
            </a:r>
          </a:p>
          <a:p>
            <a:pPr marL="171450" indent="-171450">
              <a:buFont typeface="Arial" panose="020B0604020202020204" pitchFamily="34" charset="0"/>
              <a:buChar char="•"/>
            </a:pPr>
            <a:r>
              <a:rPr lang="en-GB" dirty="0"/>
              <a:t>Le principe de stabilité explique pourquoi seules certaines zones du DRH sont "occupées" par des étoiles</a:t>
            </a:r>
            <a:endParaRPr lang="en-US" dirty="0"/>
          </a:p>
        </p:txBody>
      </p:sp>
      <p:sp>
        <p:nvSpPr>
          <p:cNvPr id="4" name="Foliennummernplatzhalter 3">
            <a:extLst>
              <a:ext uri="{FF2B5EF4-FFF2-40B4-BE49-F238E27FC236}">
                <a16:creationId xmlns:a16="http://schemas.microsoft.com/office/drawing/2014/main" id="{F5839482-30E3-2C99-F6D7-3C44644E2210}"/>
              </a:ext>
            </a:extLst>
          </p:cNvPr>
          <p:cNvSpPr>
            <a:spLocks noGrp="1"/>
          </p:cNvSpPr>
          <p:nvPr>
            <p:ph type="sldNum" sz="quarter" idx="5"/>
          </p:nvPr>
        </p:nvSpPr>
        <p:spPr/>
        <p:txBody>
          <a:bodyPr/>
          <a:lstStyle/>
          <a:p>
            <a:fld id="{2969AC09-DF60-43F4-96BF-67D4D9A74094}" type="slidenum">
              <a:rPr lang="de-DE" smtClean="0"/>
              <a:t>75</a:t>
            </a:fld>
            <a:endParaRPr lang="de-DE"/>
          </a:p>
        </p:txBody>
      </p:sp>
    </p:spTree>
    <p:extLst>
      <p:ext uri="{BB962C8B-B14F-4D97-AF65-F5344CB8AC3E}">
        <p14:creationId xmlns:p14="http://schemas.microsoft.com/office/powerpoint/2010/main" val="1938919261"/>
      </p:ext>
    </p:extLst>
  </p:cSld>
  <p:clrMapOvr>
    <a:masterClrMapping/>
  </p:clrMapOvr>
</p:notes>
</file>

<file path=ppt/notesSlides/notesSlide5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t>81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8769777"/>
      </p:ext>
    </p:extLst>
  </p:cSld>
  <p:clrMapOvr>
    <a:masterClrMapping/>
  </p:clrMapOvr>
</p:notes>
</file>

<file path=ppt/notesSlides/notesSlide5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t>83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0774316"/>
      </p:ext>
    </p:extLst>
  </p:cSld>
  <p:clrMapOvr>
    <a:masterClrMapping/>
  </p:clrMapOvr>
</p:notes>
</file>

<file path=ppt/notesSlides/notesSlide5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Notes pour les intermédiaires </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Attention, quelques animations sur cette diapositive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Il est important de faire comprendre aux étudiants que nous n'avons fait qu'effleurer le domaine scientifique de l'astrophysique nucléaire.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L'objectif n'est pas de répondre à toutes les questions, mais plutôt d'en soulever d'autres afin d'inciter les participants à s'intéresser au sujet même après la masterclass.</a:t>
            </a:r>
            <a:endParaRPr lang="en-US" dirty="0"/>
          </a:p>
        </p:txBody>
      </p:sp>
      <p:sp>
        <p:nvSpPr>
          <p:cNvPr id="4" name="Foliennummernplatzhalter 3"/>
          <p:cNvSpPr>
            <a:spLocks noGrp="1"/>
          </p:cNvSpPr>
          <p:nvPr>
            <p:ph type="sldNum" sz="quarter" idx="5"/>
          </p:nvPr>
        </p:nvSpPr>
        <p:spPr/>
        <p:txBody>
          <a:bodyPr/>
          <a:lstStyle/>
          <a:p>
            <a:pPr marL="0" marR="0" lvl="0" indent="0" algn="r" defTabSz="822960" rtl="0" eaLnBrk="1" fontAlgn="auto" latinLnBrk="0" hangingPunct="1">
              <a:lnSpc>
                <a:spcPct val="100000"/>
              </a:lnSpc>
              <a:spcBef>
                <a:spcPts val="0"/>
              </a:spcBef>
              <a:spcAft>
                <a:spcPts val="0"/>
              </a:spcAft>
              <a:buClrTx/>
              <a:buSzTx/>
              <a:buFontTx/>
              <a:buNone/>
              <a:tabLst/>
              <a:defRPr/>
            </a:pPr>
            <a:fld id="{2969AC09-DF60-43F4-96BF-67D4D9A7409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t>84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8542235"/>
      </p:ext>
    </p:extLst>
  </p:cSld>
  <p:clrMapOvr>
    <a:masterClrMapping/>
  </p:clrMapOvr>
</p:notes>
</file>

<file path=ppt/notesSlides/notesSlide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9</a:t>
            </a:fld>
            <a:endParaRPr lang="de-DE"/>
          </a:p>
        </p:txBody>
      </p:sp>
    </p:spTree>
    <p:extLst>
      <p:ext uri="{BB962C8B-B14F-4D97-AF65-F5344CB8AC3E}">
        <p14:creationId xmlns:p14="http://schemas.microsoft.com/office/powerpoint/2010/main" val="4188884895"/>
      </p:ext>
    </p:extLst>
  </p:cSld>
  <p:clrMapOvr>
    <a:masterClrMapping/>
  </p:clrMapOvr>
</p:notes>
</file>

<file path=ppt/notesSlides/notesSlide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b="1" dirty="0" err="1"/>
              <a:t>Notes pour les intermédiaires </a:t>
            </a:r>
            <a:r>
              <a:rPr lang="en-GB" b="1" dirty="0"/>
              <a:t>:</a:t>
            </a:r>
          </a:p>
          <a:p>
            <a:pPr marL="171450" indent="-171450">
              <a:buFont typeface="Arial" panose="020B0604020202020204" pitchFamily="34" charset="0"/>
              <a:buChar char="•"/>
            </a:pPr>
            <a:r>
              <a:rPr lang="en-GB" dirty="0"/>
              <a:t>Expliquez l'échelle logarithmique !</a:t>
            </a:r>
          </a:p>
          <a:p>
            <a:pPr marL="171450" indent="-171450">
              <a:buFont typeface="Arial" panose="020B0604020202020204" pitchFamily="34" charset="0"/>
              <a:buChar char="•"/>
            </a:pPr>
            <a:r>
              <a:rPr lang="en-GB" dirty="0"/>
              <a:t>Les abondances chimiques sont l'une des observations les plus importantes en astrophysique nucléaire.</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11</a:t>
            </a:fld>
            <a:endParaRPr lang="de-DE"/>
          </a:p>
        </p:txBody>
      </p:sp>
    </p:spTree>
    <p:extLst>
      <p:ext uri="{BB962C8B-B14F-4D97-AF65-F5344CB8AC3E}">
        <p14:creationId xmlns:p14="http://schemas.microsoft.com/office/powerpoint/2010/main" val="2020900000"/>
      </p:ext>
    </p:extLst>
  </p:cSld>
  <p:clrMapOvr>
    <a:masterClrMapping/>
  </p:clrMapOvr>
</p:notes>
</file>

<file path=ppt/notesSlides/notesSlide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Notes pour les intermédiaires </a:t>
            </a:r>
            <a:r>
              <a:rPr lang="en-GB" b="1"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Pour cette tâche, revenez à la diapositive précédente pour voir l'image agrandie.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Ce que les étudiants doivent garder à l'esprit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En général, la fréquence diminue lorsque le numéro atomique augmente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Il existe un pic pour le fer, marqué par la ligne grise.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Une lacune dans le domaine du lithium et du béryllium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Pour certains éléments, la fréquence est nulle (on peut se poser la question : "Comment savons-nous que ces éléments existent réellement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La fréquence est plus élevée pour les éléments dont le numéro atomique est pair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Il n'est pas nécessaire d'expliquer les observations. Mais ici, vous pouvez leur dire que nous découvrirons les raisons de cette </a:t>
            </a:r>
            <a:r>
              <a:rPr lang="en-GB" dirty="0" err="1"/>
              <a:t>distribution de fréquence chimique </a:t>
            </a:r>
            <a:r>
              <a:rPr lang="en-GB" dirty="0"/>
              <a:t>lors de la masterclass.</a:t>
            </a:r>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12</a:t>
            </a:fld>
            <a:endParaRPr lang="de-DE"/>
          </a:p>
        </p:txBody>
      </p:sp>
    </p:spTree>
    <p:extLst>
      <p:ext uri="{BB962C8B-B14F-4D97-AF65-F5344CB8AC3E}">
        <p14:creationId xmlns:p14="http://schemas.microsoft.com/office/powerpoint/2010/main" val="3529353176"/>
      </p:ext>
    </p:extLst>
  </p:cSld>
  <p:clrMapOvr>
    <a:masterClrMapping/>
  </p:clrMapOvr>
</p:notes>
</file>

<file path=ppt/notesSlides/notesSlide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2969AC09-DF60-43F4-96BF-67D4D9A74094}" type="slidenum">
              <a:rPr lang="de-DE" smtClean="0"/>
              <a:t>14</a:t>
            </a:fld>
            <a:endParaRPr lang="de-DE"/>
          </a:p>
        </p:txBody>
      </p:sp>
    </p:spTree>
    <p:extLst>
      <p:ext uri="{BB962C8B-B14F-4D97-AF65-F5344CB8AC3E}">
        <p14:creationId xmlns:p14="http://schemas.microsoft.com/office/powerpoint/2010/main" val="48930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elfolie_TUD">
    <p:spTree>
      <p:nvGrpSpPr>
        <p:cNvPr id="1" name=""/>
        <p:cNvGrpSpPr/>
        <p:nvPr/>
      </p:nvGrpSpPr>
      <p:grpSpPr>
        <a:xfrm>
          <a:off x="0" y="0"/>
          <a:ext cx="0" cy="0"/>
          <a:chOff x="0" y="0"/>
          <a:chExt cx="0" cy="0"/>
        </a:xfrm>
      </p:grpSpPr>
      <p:sp>
        <p:nvSpPr>
          <p:cNvPr id="13" name="Rechteck 12"/>
          <p:cNvSpPr/>
          <p:nvPr/>
        </p:nvSpPr>
        <p:spPr>
          <a:xfrm>
            <a:off x="0" y="0"/>
            <a:ext cx="12192000" cy="1173192"/>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1" name="Grafik 10"/>
          <p:cNvPicPr>
            <a:picLocks noChangeAspect="1"/>
          </p:cNvPicPr>
          <p:nvPr userDrawn="1"/>
        </p:nvPicPr>
        <p:blipFill>
          <a:blip r:embed="rId2" cstate="screen">
            <a:lum bright="70000" contrast="-70000"/>
            <a:extLst>
              <a:ext uri="{28A0092B-C50C-407E-A947-70E740481C1C}">
                <a14:useLocalDpi xmlns:a14="http://schemas.microsoft.com/office/drawing/2010/main"/>
              </a:ext>
            </a:extLst>
          </a:blip>
          <a:stretch>
            <a:fillRect/>
          </a:stretch>
        </p:blipFill>
        <p:spPr>
          <a:xfrm>
            <a:off x="966578" y="349731"/>
            <a:ext cx="1764739" cy="513188"/>
          </a:xfrm>
          <a:prstGeom prst="rect">
            <a:avLst/>
          </a:prstGeom>
        </p:spPr>
      </p:pic>
      <p:sp>
        <p:nvSpPr>
          <p:cNvPr id="16" name="Textfeld 19"/>
          <p:cNvSpPr txBox="1">
            <a:spLocks noChangeArrowheads="1"/>
          </p:cNvSpPr>
          <p:nvPr userDrawn="1"/>
        </p:nvSpPr>
        <p:spPr bwMode="auto">
          <a:xfrm>
            <a:off x="863606" y="5245714"/>
            <a:ext cx="65166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de-DE" altLang="en-US" sz="1600" dirty="0">
                <a:solidFill>
                  <a:schemeClr val="bg1">
                    <a:alpha val="80000"/>
                  </a:schemeClr>
                </a:solidFill>
                <a:latin typeface="+mj-lt"/>
              </a:rPr>
              <a:t>verantwortlicher Hochschullehrer:</a:t>
            </a:r>
          </a:p>
          <a:p>
            <a:pPr eaLnBrk="1" hangingPunct="1">
              <a:defRPr/>
            </a:pPr>
            <a:r>
              <a:rPr lang="de-DE" altLang="en-US" sz="1600" dirty="0">
                <a:solidFill>
                  <a:schemeClr val="bg1">
                    <a:alpha val="80000"/>
                  </a:schemeClr>
                </a:solidFill>
                <a:latin typeface="+mj-lt"/>
              </a:rPr>
              <a:t>Betreuer:</a:t>
            </a:r>
          </a:p>
        </p:txBody>
      </p:sp>
      <p:sp>
        <p:nvSpPr>
          <p:cNvPr id="17" name="Textfeld 20"/>
          <p:cNvSpPr txBox="1">
            <a:spLocks noChangeArrowheads="1"/>
          </p:cNvSpPr>
          <p:nvPr userDrawn="1"/>
        </p:nvSpPr>
        <p:spPr bwMode="auto">
          <a:xfrm>
            <a:off x="863599" y="4730194"/>
            <a:ext cx="65166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defRPr/>
            </a:pPr>
            <a:r>
              <a:rPr lang="de-DE" altLang="en-US" sz="1600" dirty="0">
                <a:solidFill>
                  <a:schemeClr val="bg1">
                    <a:alpha val="80000"/>
                  </a:schemeClr>
                </a:solidFill>
                <a:latin typeface="+mj-lt"/>
              </a:rPr>
              <a:t>Vorname Name // Ort, Datum</a:t>
            </a:r>
          </a:p>
        </p:txBody>
      </p:sp>
      <p:pic>
        <p:nvPicPr>
          <p:cNvPr id="5" name="Grafik 4">
            <a:extLst>
              <a:ext uri="{FF2B5EF4-FFF2-40B4-BE49-F238E27FC236}">
                <a16:creationId xmlns:a16="http://schemas.microsoft.com/office/drawing/2014/main" id="{C22ECD46-9E4C-4E26-9533-B81FB4115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129154" y="95407"/>
            <a:ext cx="1143897" cy="982378"/>
          </a:xfrm>
          <a:prstGeom prst="rect">
            <a:avLst/>
          </a:prstGeom>
        </p:spPr>
      </p:pic>
      <p:sp>
        <p:nvSpPr>
          <p:cNvPr id="15" name="Rechteck 14">
            <a:extLst>
              <a:ext uri="{FF2B5EF4-FFF2-40B4-BE49-F238E27FC236}">
                <a16:creationId xmlns:a16="http://schemas.microsoft.com/office/drawing/2014/main" id="{103E58D2-3308-42BD-B326-0516E609C052}"/>
              </a:ext>
            </a:extLst>
          </p:cNvPr>
          <p:cNvSpPr/>
          <p:nvPr userDrawn="1"/>
        </p:nvSpPr>
        <p:spPr>
          <a:xfrm>
            <a:off x="0" y="6116985"/>
            <a:ext cx="12192000" cy="741023"/>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1330912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880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315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847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741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C1C37-2AB7-ACCA-F2F6-B8D75EE1B043}"/>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87CA3932-A69B-E537-348E-547060FB1A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20C5098D-8B09-D592-3062-34CF21AC6D76}"/>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5" name="Fußzeilenplatzhalter 4">
            <a:extLst>
              <a:ext uri="{FF2B5EF4-FFF2-40B4-BE49-F238E27FC236}">
                <a16:creationId xmlns:a16="http://schemas.microsoft.com/office/drawing/2014/main" id="{206983F1-DC5E-8A9D-52E4-850713A31C6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B2E3B2A-607B-199A-135D-6A91C1EFF7A6}"/>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1713493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CF740D-0190-B1CB-B26B-1BC23F78706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349A4ED-FF31-7B66-29A5-F56E35F5B784}"/>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A243938-EB94-D7D1-31FA-7BE5CE36C822}"/>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5" name="Fußzeilenplatzhalter 4">
            <a:extLst>
              <a:ext uri="{FF2B5EF4-FFF2-40B4-BE49-F238E27FC236}">
                <a16:creationId xmlns:a16="http://schemas.microsoft.com/office/drawing/2014/main" id="{384F4848-FCA7-9699-341C-021EDB3F27B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A86B342-121D-D7D0-A446-4085B4C4CB4F}"/>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3105979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4F2FC4-6417-BF2D-7711-5E6A7CA67A3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92B09EC6-91EA-E3E3-E12E-9D0F5CF43D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0A1A05F1-E61A-8EDF-570F-3C833EB617EB}"/>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5" name="Fußzeilenplatzhalter 4">
            <a:extLst>
              <a:ext uri="{FF2B5EF4-FFF2-40B4-BE49-F238E27FC236}">
                <a16:creationId xmlns:a16="http://schemas.microsoft.com/office/drawing/2014/main" id="{A03AAEB0-03E2-036F-2EC2-F8E84D92EE3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43D44A9-BFE6-B9A5-4129-7FD3E4054F5F}"/>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3047092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9EE1F7-3D8A-85E5-9693-A395B8ADD645}"/>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C50EF39-4FE9-AB6B-E4E0-B93FAE34D103}"/>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F27B0FB-ACA3-F0FE-B719-39DDF4031EA2}"/>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A9993083-1B97-1A6E-3EE7-E1A61B5E9C19}"/>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6" name="Fußzeilenplatzhalter 5">
            <a:extLst>
              <a:ext uri="{FF2B5EF4-FFF2-40B4-BE49-F238E27FC236}">
                <a16:creationId xmlns:a16="http://schemas.microsoft.com/office/drawing/2014/main" id="{A15F0F8B-14BA-65F3-092E-04E75A4F5EE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50C1C0F-E60A-AD45-B94B-A548B89D064A}"/>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086901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849E39-EE76-D539-F9EE-4CFCC45A549F}"/>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1ABAEB9-7807-DA8D-3FC8-E1190689D3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EE2D64FF-98D2-9134-BD11-0BF8ECF88E5B}"/>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8BD6F511-9673-669E-B8A4-033455BDF1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95BF812E-F369-B82D-E7A7-D476D37BF279}"/>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1F7615A-622F-3FEE-90AE-429557BBFD50}"/>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8" name="Fußzeilenplatzhalter 7">
            <a:extLst>
              <a:ext uri="{FF2B5EF4-FFF2-40B4-BE49-F238E27FC236}">
                <a16:creationId xmlns:a16="http://schemas.microsoft.com/office/drawing/2014/main" id="{A8339932-C4EC-A414-CA03-CE8FD1C3D53E}"/>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48254BD1-45D8-A2D1-6D16-A4D799A76CC0}"/>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471000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441005-8697-1C04-90E8-07DE7948D9E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33ADB9D2-31E7-95FC-C76A-13B6AE08F87E}"/>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4" name="Fußzeilenplatzhalter 3">
            <a:extLst>
              <a:ext uri="{FF2B5EF4-FFF2-40B4-BE49-F238E27FC236}">
                <a16:creationId xmlns:a16="http://schemas.microsoft.com/office/drawing/2014/main" id="{A3E45CAB-B199-4991-E517-60CAAABA561A}"/>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05F94157-48E4-88F0-A5F9-83A536BC2AD2}"/>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322119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4" name="Titel 3"/>
          <p:cNvSpPr>
            <a:spLocks noGrp="1"/>
          </p:cNvSpPr>
          <p:nvPr>
            <p:ph type="title" hasCustomPrompt="1"/>
          </p:nvPr>
        </p:nvSpPr>
        <p:spPr>
          <a:xfrm>
            <a:off x="874718" y="346075"/>
            <a:ext cx="10580687" cy="684000"/>
          </a:xfrm>
          <a:prstGeom prst="rect">
            <a:avLst/>
          </a:prstGeom>
        </p:spPr>
        <p:txBody>
          <a:bodyPr anchor="ctr"/>
          <a:lstStyle>
            <a:lvl1pPr>
              <a:defRPr sz="2800" cap="small" baseline="0">
                <a:solidFill>
                  <a:schemeClr val="bg1"/>
                </a:solidFill>
              </a:defRPr>
            </a:lvl1pPr>
          </a:lstStyle>
          <a:p>
            <a:r>
              <a:rPr lang="de-DE" dirty="0"/>
              <a:t>Titelmasterformat durch Klicken bearbeiten</a:t>
            </a:r>
          </a:p>
        </p:txBody>
      </p:sp>
      <p:sp>
        <p:nvSpPr>
          <p:cNvPr id="6" name="Inhaltsplatzhalter 5"/>
          <p:cNvSpPr>
            <a:spLocks noGrp="1"/>
          </p:cNvSpPr>
          <p:nvPr>
            <p:ph sz="quarter" idx="10"/>
          </p:nvPr>
        </p:nvSpPr>
        <p:spPr>
          <a:xfrm>
            <a:off x="874711" y="1484313"/>
            <a:ext cx="10580688" cy="4344987"/>
          </a:xfrm>
        </p:spPr>
        <p:txBody>
          <a:bodyPr/>
          <a:lstStyle>
            <a:lvl1pPr marR="0" algn="l" defTabSz="914354" rtl="0" eaLnBrk="1" fontAlgn="auto" latinLnBrk="0" hangingPunct="1">
              <a:lnSpc>
                <a:spcPct val="100000"/>
              </a:lnSpc>
              <a:spcBef>
                <a:spcPts val="1200"/>
              </a:spcBef>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1pPr>
            <a:lvl2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2pPr>
            <a:lvl3pPr marR="0" algn="l" defTabSz="914354" rtl="0" eaLnBrk="1" fontAlgn="auto" latinLnBrk="0" hangingPunct="1">
              <a:lnSpc>
                <a:spcPct val="100000"/>
              </a:lnSpc>
              <a:spcBef>
                <a:spcPts val="1200"/>
              </a:spcBef>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3pPr>
            <a:lvl4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smtClean="0">
                <a:ln>
                  <a:noFill/>
                </a:ln>
                <a:solidFill>
                  <a:srgbClr val="1B1F22"/>
                </a:solidFill>
                <a:effectLst/>
                <a:uLnTx/>
                <a:uFillTx/>
                <a:latin typeface="Open Sans" panose="020B0606030504020204" pitchFamily="34" charset="0"/>
                <a:ea typeface="+mn-ea"/>
                <a:cs typeface="+mn-cs"/>
              </a:defRPr>
            </a:lvl4pPr>
            <a:lvl5pPr marR="0" algn="l" defTabSz="914354" rtl="0" eaLnBrk="1" fontAlgn="auto" latinLnBrk="0" hangingPunct="1">
              <a:lnSpc>
                <a:spcPct val="100000"/>
              </a:lnSpc>
              <a:spcAft>
                <a:spcPts val="0"/>
              </a:spcAft>
              <a:buClrTx/>
              <a:buSzTx/>
              <a:tabLst/>
              <a:defRPr kumimoji="0" lang="de-DE" sz="1600" b="0" i="0" u="none" strike="noStrike" kern="1200" cap="none" spc="0" normalizeH="0" baseline="0" dirty="0">
                <a:ln>
                  <a:noFill/>
                </a:ln>
                <a:solidFill>
                  <a:srgbClr val="1B1F22"/>
                </a:solidFill>
                <a:effectLst/>
                <a:uLnTx/>
                <a:uFillTx/>
                <a:latin typeface="Open Sans" panose="020B0606030504020204" pitchFamily="34" charset="0"/>
                <a:ea typeface="+mn-ea"/>
                <a:cs typeface="+mn-cs"/>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8281199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280508B-E804-E103-2DB7-CC9DE4A18E6B}"/>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3" name="Fußzeilenplatzhalter 2">
            <a:extLst>
              <a:ext uri="{FF2B5EF4-FFF2-40B4-BE49-F238E27FC236}">
                <a16:creationId xmlns:a16="http://schemas.microsoft.com/office/drawing/2014/main" id="{B5E24FA0-10C6-E723-1D92-A3A386C4820F}"/>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A0384E93-4681-F8D4-1FBF-4FB4C3109943}"/>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784605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29BFF7-6221-81D0-51FE-902ACA64719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B52CB7C6-0A63-CF9F-5D40-8C571CC2D4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22AB6F99-741D-5A41-0613-11701D927E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7A90FCF-D540-388A-7D56-B6D753A40E2F}"/>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6" name="Fußzeilenplatzhalter 5">
            <a:extLst>
              <a:ext uri="{FF2B5EF4-FFF2-40B4-BE49-F238E27FC236}">
                <a16:creationId xmlns:a16="http://schemas.microsoft.com/office/drawing/2014/main" id="{32B38CEA-3956-15AE-BE66-1C973B0AF93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26DED004-4579-B49A-D20C-DB89777C3C17}"/>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092759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4B239D-5A6B-D8FA-DA6A-EB1833C2216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3AA7678C-38DF-A852-3A9D-D9C83F699C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7581D38B-1B78-3E3A-55EC-FAAD9BEC05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B7ABE35-F589-E4BC-554D-73E0CD244CFD}"/>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6" name="Fußzeilenplatzhalter 5">
            <a:extLst>
              <a:ext uri="{FF2B5EF4-FFF2-40B4-BE49-F238E27FC236}">
                <a16:creationId xmlns:a16="http://schemas.microsoft.com/office/drawing/2014/main" id="{761F74F5-6974-6196-CEBC-A5EDE3E5E7D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965EA72-846C-23B5-93D3-9C63E4580F83}"/>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2053970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8C924C-5ACF-984D-130F-DE7D45B14BC9}"/>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CCE9324F-4CD6-4768-3291-28031B26881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BEAA6D3-1FAF-1308-E987-F29C52BAF7E5}"/>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5" name="Fußzeilenplatzhalter 4">
            <a:extLst>
              <a:ext uri="{FF2B5EF4-FFF2-40B4-BE49-F238E27FC236}">
                <a16:creationId xmlns:a16="http://schemas.microsoft.com/office/drawing/2014/main" id="{70876AF4-9E90-EA27-FF12-BBB10C6061A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7C221D3-FEB6-8F4F-FA6E-9F7ED7D31E91}"/>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122722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ADABF81-8929-0554-0D33-BDB48749933A}"/>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0E6EA7BA-41BE-60FE-159A-A9F90E5DBA5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4457409-2535-571C-44BF-68686065FF3D}"/>
              </a:ext>
            </a:extLst>
          </p:cNvPr>
          <p:cNvSpPr>
            <a:spLocks noGrp="1"/>
          </p:cNvSpPr>
          <p:nvPr>
            <p:ph type="dt" sz="half" idx="10"/>
          </p:nvPr>
        </p:nvSpPr>
        <p:spPr/>
        <p:txBody>
          <a:bodyPr/>
          <a:lstStyle/>
          <a:p>
            <a:fld id="{F3021B96-0693-4619-8E87-3C81B6C85959}" type="datetimeFigureOut">
              <a:rPr lang="de-DE" smtClean="0"/>
              <a:t>28.05.2024</a:t>
            </a:fld>
            <a:endParaRPr lang="de-DE"/>
          </a:p>
        </p:txBody>
      </p:sp>
      <p:sp>
        <p:nvSpPr>
          <p:cNvPr id="5" name="Fußzeilenplatzhalter 4">
            <a:extLst>
              <a:ext uri="{FF2B5EF4-FFF2-40B4-BE49-F238E27FC236}">
                <a16:creationId xmlns:a16="http://schemas.microsoft.com/office/drawing/2014/main" id="{92099219-4ACD-DFC6-1FD1-5173DF77A09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137AADC-802C-2DFF-4A8A-CAF19936B9EE}"/>
              </a:ext>
            </a:extLst>
          </p:cNvPr>
          <p:cNvSpPr>
            <a:spLocks noGrp="1"/>
          </p:cNvSpPr>
          <p:nvPr>
            <p:ph type="sldNum" sz="quarter" idx="12"/>
          </p:nvPr>
        </p:nvSpPr>
        <p:spPr/>
        <p:txBody>
          <a:bodyPr/>
          <a:lstStyle/>
          <a:p>
            <a:fld id="{FC0E2586-A92E-476A-82A1-DC15F9F3F1E0}" type="slidenum">
              <a:rPr lang="de-DE" smtClean="0"/>
              <a:t>‹Nr.›</a:t>
            </a:fld>
            <a:endParaRPr lang="de-DE"/>
          </a:p>
        </p:txBody>
      </p:sp>
    </p:spTree>
    <p:extLst>
      <p:ext uri="{BB962C8B-B14F-4D97-AF65-F5344CB8AC3E}">
        <p14:creationId xmlns:p14="http://schemas.microsoft.com/office/powerpoint/2010/main" val="3873763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365754" y="1484313"/>
            <a:ext cx="6089649" cy="434498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Bildplatzhalter 7"/>
          <p:cNvSpPr>
            <a:spLocks noGrp="1"/>
          </p:cNvSpPr>
          <p:nvPr>
            <p:ph type="pic" sz="quarter" idx="13"/>
          </p:nvPr>
        </p:nvSpPr>
        <p:spPr>
          <a:xfrm>
            <a:off x="874713" y="1484313"/>
            <a:ext cx="4300539" cy="1332000"/>
          </a:xfrm>
        </p:spPr>
        <p:txBody>
          <a:bodyPr/>
          <a:lstStyle/>
          <a:p>
            <a:r>
              <a:rPr lang="de-DE"/>
              <a:t>Bild durch Klicken auf Symbol hinzufügen</a:t>
            </a:r>
            <a:endParaRPr lang="de-DE" dirty="0"/>
          </a:p>
        </p:txBody>
      </p:sp>
      <p:sp>
        <p:nvSpPr>
          <p:cNvPr id="10" name="Bildplatzhalter 7"/>
          <p:cNvSpPr>
            <a:spLocks noGrp="1"/>
          </p:cNvSpPr>
          <p:nvPr>
            <p:ph type="pic" sz="quarter" idx="14"/>
          </p:nvPr>
        </p:nvSpPr>
        <p:spPr>
          <a:xfrm>
            <a:off x="874717" y="2943181"/>
            <a:ext cx="4300537" cy="1332000"/>
          </a:xfrm>
        </p:spPr>
        <p:txBody>
          <a:bodyPr/>
          <a:lstStyle/>
          <a:p>
            <a:r>
              <a:rPr lang="de-DE"/>
              <a:t>Bild durch Klicken auf Symbol hinzufügen</a:t>
            </a:r>
            <a:endParaRPr lang="de-DE" dirty="0"/>
          </a:p>
        </p:txBody>
      </p:sp>
      <p:sp>
        <p:nvSpPr>
          <p:cNvPr id="11" name="Bildplatzhalter 7"/>
          <p:cNvSpPr>
            <a:spLocks noGrp="1"/>
          </p:cNvSpPr>
          <p:nvPr>
            <p:ph type="pic" sz="quarter" idx="15"/>
          </p:nvPr>
        </p:nvSpPr>
        <p:spPr>
          <a:xfrm>
            <a:off x="874716" y="4402058"/>
            <a:ext cx="4300537" cy="1427249"/>
          </a:xfrm>
        </p:spPr>
        <p:txBody>
          <a:bodyPr/>
          <a:lstStyle/>
          <a:p>
            <a:r>
              <a:rPr lang="de-DE"/>
              <a:t>Bild durch Klicken auf Symbol hinzufügen</a:t>
            </a:r>
            <a:endParaRPr lang="de-DE" dirty="0"/>
          </a:p>
        </p:txBody>
      </p:sp>
      <p:sp>
        <p:nvSpPr>
          <p:cNvPr id="4" name="Titel 3"/>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Tree>
    <p:extLst>
      <p:ext uri="{BB962C8B-B14F-4D97-AF65-F5344CB8AC3E}">
        <p14:creationId xmlns:p14="http://schemas.microsoft.com/office/powerpoint/2010/main" val="1291138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
        <p:nvSpPr>
          <p:cNvPr id="9" name="Bildplatzhalter 7"/>
          <p:cNvSpPr>
            <a:spLocks noGrp="1"/>
          </p:cNvSpPr>
          <p:nvPr>
            <p:ph type="pic" sz="quarter" idx="13"/>
          </p:nvPr>
        </p:nvSpPr>
        <p:spPr>
          <a:xfrm>
            <a:off x="6267454" y="1484314"/>
            <a:ext cx="5187951" cy="4344985"/>
          </a:xfrm>
        </p:spPr>
        <p:txBody>
          <a:bodyPr/>
          <a:lstStyle/>
          <a:p>
            <a:r>
              <a:rPr lang="de-DE"/>
              <a:t>Bild durch Klicken auf Symbol hinzufügen</a:t>
            </a:r>
            <a:endParaRPr lang="de-DE" dirty="0"/>
          </a:p>
        </p:txBody>
      </p:sp>
      <p:sp>
        <p:nvSpPr>
          <p:cNvPr id="7" name="Textplatzhalter 6"/>
          <p:cNvSpPr>
            <a:spLocks noGrp="1"/>
          </p:cNvSpPr>
          <p:nvPr>
            <p:ph type="body" sz="quarter" idx="14"/>
          </p:nvPr>
        </p:nvSpPr>
        <p:spPr>
          <a:xfrm>
            <a:off x="874718" y="1484314"/>
            <a:ext cx="5195887"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170242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4" name="Titel 3"/>
          <p:cNvSpPr>
            <a:spLocks noGrp="1"/>
          </p:cNvSpPr>
          <p:nvPr>
            <p:ph type="title"/>
          </p:nvPr>
        </p:nvSpPr>
        <p:spPr>
          <a:xfrm>
            <a:off x="874718" y="346075"/>
            <a:ext cx="10580687" cy="684000"/>
          </a:xfrm>
          <a:prstGeom prst="rect">
            <a:avLst/>
          </a:prstGeom>
        </p:spPr>
        <p:txBody>
          <a:bodyPr/>
          <a:lstStyle/>
          <a:p>
            <a:r>
              <a:rPr lang="de-DE" dirty="0"/>
              <a:t>Titelmasterformat durch Klicken bearbeiten</a:t>
            </a:r>
          </a:p>
        </p:txBody>
      </p:sp>
      <p:sp>
        <p:nvSpPr>
          <p:cNvPr id="6" name="Textplatzhalter 5"/>
          <p:cNvSpPr>
            <a:spLocks noGrp="1"/>
          </p:cNvSpPr>
          <p:nvPr>
            <p:ph type="body" sz="quarter" idx="10"/>
          </p:nvPr>
        </p:nvSpPr>
        <p:spPr>
          <a:xfrm>
            <a:off x="874718" y="1484314"/>
            <a:ext cx="5195887"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p:cNvSpPr>
            <a:spLocks noGrp="1"/>
          </p:cNvSpPr>
          <p:nvPr>
            <p:ph type="body" sz="quarter" idx="11"/>
          </p:nvPr>
        </p:nvSpPr>
        <p:spPr>
          <a:xfrm>
            <a:off x="6267454" y="1484315"/>
            <a:ext cx="5187951"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13661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83"/>
            <a:ext cx="10580687" cy="684213"/>
          </a:xfrm>
          <a:prstGeom prst="rect">
            <a:avLst/>
          </a:prstGeom>
        </p:spPr>
        <p:txBody>
          <a:bodyPr/>
          <a:lstStyle/>
          <a:p>
            <a:r>
              <a:rPr lang="de-DE" dirty="0"/>
              <a:t>Titelmasterformat durch Klicken bearbeiten</a:t>
            </a:r>
          </a:p>
        </p:txBody>
      </p:sp>
      <p:sp>
        <p:nvSpPr>
          <p:cNvPr id="6" name="Textplatzhalter 5"/>
          <p:cNvSpPr>
            <a:spLocks noGrp="1"/>
          </p:cNvSpPr>
          <p:nvPr>
            <p:ph type="body" sz="quarter" idx="10"/>
          </p:nvPr>
        </p:nvSpPr>
        <p:spPr>
          <a:xfrm>
            <a:off x="874712" y="1484314"/>
            <a:ext cx="3399576" cy="434498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extplatzhalter 7"/>
          <p:cNvSpPr>
            <a:spLocks noGrp="1"/>
          </p:cNvSpPr>
          <p:nvPr>
            <p:ph type="body" sz="quarter" idx="11"/>
          </p:nvPr>
        </p:nvSpPr>
        <p:spPr>
          <a:xfrm>
            <a:off x="8070854" y="1484315"/>
            <a:ext cx="3384551"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Textplatzhalter 5"/>
          <p:cNvSpPr>
            <a:spLocks noGrp="1"/>
          </p:cNvSpPr>
          <p:nvPr>
            <p:ph type="body" sz="quarter" idx="12"/>
          </p:nvPr>
        </p:nvSpPr>
        <p:spPr>
          <a:xfrm>
            <a:off x="4457703" y="1484315"/>
            <a:ext cx="3416300" cy="43449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543359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6"/>
            <a:ext cx="10580687" cy="684000"/>
          </a:xfrm>
          <a:prstGeom prst="rect">
            <a:avLst/>
          </a:prstGeom>
        </p:spPr>
        <p:txBody>
          <a:bodyPr/>
          <a:lstStyle/>
          <a:p>
            <a:r>
              <a:rPr lang="de-DE" dirty="0"/>
              <a:t>Titelmasterformat durch Klicken bearbeiten</a:t>
            </a:r>
          </a:p>
        </p:txBody>
      </p:sp>
    </p:spTree>
    <p:extLst>
      <p:ext uri="{BB962C8B-B14F-4D97-AF65-F5344CB8AC3E}">
        <p14:creationId xmlns:p14="http://schemas.microsoft.com/office/powerpoint/2010/main" val="1059847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8" y="346076"/>
            <a:ext cx="10580687" cy="684000"/>
          </a:xfrm>
          <a:prstGeom prst="rect">
            <a:avLst/>
          </a:prstGeom>
        </p:spPr>
        <p:txBody>
          <a:bodyPr/>
          <a:lstStyle/>
          <a:p>
            <a:r>
              <a:rPr lang="de-DE" dirty="0"/>
              <a:t>Titelmasterformat durch Klicken bearbeiten</a:t>
            </a:r>
          </a:p>
        </p:txBody>
      </p:sp>
      <p:sp>
        <p:nvSpPr>
          <p:cNvPr id="7" name="Bildplatzhalter 6"/>
          <p:cNvSpPr>
            <a:spLocks noGrp="1"/>
          </p:cNvSpPr>
          <p:nvPr>
            <p:ph type="pic" sz="quarter" idx="10"/>
          </p:nvPr>
        </p:nvSpPr>
        <p:spPr>
          <a:xfrm>
            <a:off x="0" y="1030288"/>
            <a:ext cx="12192000" cy="5099050"/>
          </a:xfrm>
        </p:spPr>
        <p:txBody>
          <a:bodyPr/>
          <a:lstStyle/>
          <a:p>
            <a:r>
              <a:rPr lang="de-DE"/>
              <a:t>Bild durch Klicken auf Symbol hinzufügen</a:t>
            </a:r>
          </a:p>
        </p:txBody>
      </p:sp>
    </p:spTree>
    <p:extLst>
      <p:ext uri="{BB962C8B-B14F-4D97-AF65-F5344CB8AC3E}">
        <p14:creationId xmlns:p14="http://schemas.microsoft.com/office/powerpoint/2010/main" val="3258956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Bildplatzhalter 2"/>
          <p:cNvSpPr>
            <a:spLocks noGrp="1"/>
          </p:cNvSpPr>
          <p:nvPr>
            <p:ph type="pic" sz="quarter" idx="10"/>
          </p:nvPr>
        </p:nvSpPr>
        <p:spPr>
          <a:xfrm>
            <a:off x="0" y="14"/>
            <a:ext cx="12192000" cy="6129331"/>
          </a:xfrm>
        </p:spPr>
        <p:txBody>
          <a:bodyPr/>
          <a:lstStyle/>
          <a:p>
            <a:r>
              <a:rPr lang="de-DE"/>
              <a:t>Bild durch Klicken auf Symbol hinzufügen</a:t>
            </a:r>
          </a:p>
        </p:txBody>
      </p:sp>
    </p:spTree>
    <p:extLst>
      <p:ext uri="{BB962C8B-B14F-4D97-AF65-F5344CB8AC3E}">
        <p14:creationId xmlns:p14="http://schemas.microsoft.com/office/powerpoint/2010/main" val="2679611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16="http://schemas.microsoft.com/office/drawing/2014/main" xmlns:a14="http://schemas.microsoft.com/office/drawing/2010/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017C7DD3-1FC9-424C-9F05-8307036781F0}"/>
              </a:ext>
            </a:extLst>
          </p:cNvPr>
          <p:cNvSpPr/>
          <p:nvPr userDrawn="1"/>
        </p:nvSpPr>
        <p:spPr>
          <a:xfrm>
            <a:off x="0" y="6116985"/>
            <a:ext cx="12192000" cy="741023"/>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Textplatzhalter 2"/>
          <p:cNvSpPr>
            <a:spLocks noGrp="1"/>
          </p:cNvSpPr>
          <p:nvPr>
            <p:ph type="body" idx="1"/>
          </p:nvPr>
        </p:nvSpPr>
        <p:spPr>
          <a:xfrm>
            <a:off x="874718" y="1481138"/>
            <a:ext cx="10580687" cy="4360861"/>
          </a:xfrm>
          <a:prstGeom prst="rect">
            <a:avLst/>
          </a:prstGeom>
          <a:ln>
            <a:noFill/>
          </a:ln>
        </p:spPr>
        <p:txBody>
          <a:bodyPr vert="horz" lIns="0" tIns="0" rIns="0" bIns="0" rtlCol="0">
            <a:noAutofit/>
          </a:bodyPr>
          <a:lstStyle/>
          <a:p>
            <a:pPr marL="0" marR="0" lvl="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de-DE" sz="16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Premier niveau de texte (16pt)</a:t>
            </a:r>
          </a:p>
          <a:p>
            <a:pPr marL="395981" marR="0" lvl="1"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a:pPr>
            <a:r>
              <a:rPr kumimoji="0" lang="de-DE" sz="16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Deuxième niveau de texte pour les énumérations</a:t>
            </a:r>
          </a:p>
          <a:p>
            <a:pPr marL="467976" marR="0" lvl="2"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Troisième couche de texte avec beaucoup de texte (14pt)</a:t>
            </a:r>
          </a:p>
          <a:p>
            <a:pPr marL="575972" marR="0" lvl="3"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Quatrième niveau de texte pour les énumérations comportant beaucoup de texte</a:t>
            </a:r>
          </a:p>
          <a:p>
            <a:pPr marL="647968" marR="0" lvl="4"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de-DE" sz="1400" b="0" i="0" u="none" strike="noStrike" kern="1200" cap="none" spc="0" normalizeH="0" baseline="0" noProof="0" dirty="0">
                <a:ln>
                  <a:noFill/>
                </a:ln>
                <a:solidFill>
                  <a:srgbClr val="00305E"/>
                </a:solidFill>
                <a:effectLst/>
                <a:uLnTx/>
                <a:uFillTx/>
                <a:latin typeface="Open Sans" panose="020B0606030504020204" pitchFamily="34" charset="0"/>
                <a:ea typeface="+mn-ea"/>
                <a:cs typeface="+mn-cs"/>
              </a:rPr>
              <a:t>Cinquième niveau</a:t>
            </a:r>
          </a:p>
          <a:p>
            <a:pPr lvl="6"/>
            <a:r>
              <a:rPr lang="de-DE" dirty="0"/>
              <a:t>n prochaine section de présentation</a:t>
            </a:r>
          </a:p>
        </p:txBody>
      </p:sp>
      <p:sp>
        <p:nvSpPr>
          <p:cNvPr id="4" name="Textfeld 3"/>
          <p:cNvSpPr txBox="1"/>
          <p:nvPr userDrawn="1"/>
        </p:nvSpPr>
        <p:spPr>
          <a:xfrm>
            <a:off x="4440203" y="6354920"/>
            <a:ext cx="3311594" cy="276999"/>
          </a:xfrm>
          <a:prstGeom prst="rect">
            <a:avLst/>
          </a:prstGeom>
          <a:noFill/>
        </p:spPr>
        <p:txBody>
          <a:bodyPr wrap="square" lIns="0" tIns="0" rIns="0" bIns="0" rtlCol="0" anchor="b">
            <a:spAutoFit/>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en-US" sz="900" b="1" noProof="0" dirty="0">
                <a:solidFill>
                  <a:schemeClr val="bg1"/>
                </a:solidFill>
                <a:latin typeface="+mj-lt"/>
              </a:rPr>
              <a:t>Astrophysique nucléaire</a:t>
            </a:r>
            <a:br>
              <a:rPr lang="en-US" sz="900" noProof="0" dirty="0">
                <a:solidFill>
                  <a:schemeClr val="bg1"/>
                </a:solidFill>
                <a:latin typeface="+mj-lt"/>
              </a:rPr>
            </a:br>
            <a:r>
              <a:rPr lang="en-US" sz="900" noProof="0" dirty="0">
                <a:solidFill>
                  <a:schemeClr val="bg1"/>
                </a:solidFill>
                <a:latin typeface="+mj-lt"/>
              </a:rPr>
              <a:t>Un voyage à travers les éléments</a:t>
            </a:r>
            <a:endParaRPr lang="en-US" sz="900" noProof="0" dirty="0">
              <a:solidFill>
                <a:schemeClr val="bg1"/>
              </a:solidFill>
              <a:latin typeface="+mj-lt"/>
              <a:ea typeface="Open Sans" panose="020B0606030504020204" pitchFamily="34" charset="0"/>
              <a:cs typeface="Open Sans" panose="020B0606030504020204" pitchFamily="34" charset="0"/>
            </a:endParaRPr>
          </a:p>
        </p:txBody>
      </p:sp>
      <p:cxnSp>
        <p:nvCxnSpPr>
          <p:cNvPr id="8" name="Gerade Verbindung 14"/>
          <p:cNvCxnSpPr/>
          <p:nvPr/>
        </p:nvCxnSpPr>
        <p:spPr>
          <a:xfrm>
            <a:off x="0" y="6123216"/>
            <a:ext cx="1219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10004123" y="6431864"/>
            <a:ext cx="546102"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Diapositive</a:t>
            </a:r>
            <a:fld id="{3542CFA3-295A-4B74-AF0A-02AD4B3A5846}" type="slidenum">
              <a:rPr lang="de-DE"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 'Nr.</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Grafik 9"/>
          <p:cNvPicPr>
            <a:picLocks noChangeAspect="1"/>
          </p:cNvPicPr>
          <p:nvPr userDrawn="1"/>
        </p:nvPicPr>
        <p:blipFill>
          <a:blip r:embed="rId13" cstate="screen">
            <a:lum bright="70000" contrast="-70000"/>
            <a:extLst>
              <a:ext uri="{28A0092B-C50C-407E-A947-70E740481C1C}">
                <a14:useLocalDpi xmlns:a14="http://schemas.microsoft.com/office/drawing/2010/main"/>
              </a:ext>
            </a:extLst>
          </a:blip>
          <a:stretch>
            <a:fillRect/>
          </a:stretch>
        </p:blipFill>
        <p:spPr>
          <a:xfrm>
            <a:off x="884569" y="6328390"/>
            <a:ext cx="1115691" cy="324444"/>
          </a:xfrm>
          <a:prstGeom prst="rect">
            <a:avLst/>
          </a:prstGeom>
        </p:spPr>
      </p:pic>
      <p:sp>
        <p:nvSpPr>
          <p:cNvPr id="14" name="Titelplatzhalter 1"/>
          <p:cNvSpPr>
            <a:spLocks noGrp="1"/>
          </p:cNvSpPr>
          <p:nvPr>
            <p:ph type="title"/>
          </p:nvPr>
        </p:nvSpPr>
        <p:spPr>
          <a:xfrm>
            <a:off x="874718" y="346083"/>
            <a:ext cx="10580687" cy="684213"/>
          </a:xfrm>
          <a:prstGeom prst="rect">
            <a:avLst/>
          </a:prstGeom>
          <a:ln>
            <a:noFill/>
          </a:ln>
        </p:spPr>
        <p:txBody>
          <a:bodyPr vert="horz" lIns="0" tIns="0" rIns="0" bIns="0" rtlCol="0" anchor="t" anchorCtr="0">
            <a:noAutofit/>
          </a:bodyPr>
          <a:lstStyle/>
          <a:p>
            <a:r>
              <a:rPr lang="de-DE" dirty="0"/>
              <a:t>Il s'agit d'un titre</a:t>
            </a:r>
            <a:br>
              <a:rPr lang="de-DE" dirty="0"/>
            </a:br>
            <a:r>
              <a:rPr lang="de-DE" dirty="0"/>
              <a:t>en deux lignes</a:t>
            </a:r>
          </a:p>
        </p:txBody>
      </p:sp>
      <p:sp>
        <p:nvSpPr>
          <p:cNvPr id="9" name="Rechteck 8">
            <a:extLst>
              <a:ext uri="{FF2B5EF4-FFF2-40B4-BE49-F238E27FC236}">
                <a16:creationId xmlns:a16="http://schemas.microsoft.com/office/drawing/2014/main" id="{E0349220-E48B-4D7A-B565-9780F08B2642}"/>
              </a:ext>
            </a:extLst>
          </p:cNvPr>
          <p:cNvSpPr/>
          <p:nvPr userDrawn="1"/>
        </p:nvSpPr>
        <p:spPr>
          <a:xfrm>
            <a:off x="0" y="0"/>
            <a:ext cx="12192000" cy="948906"/>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3" name="Grafik 12">
            <a:extLst>
              <a:ext uri="{FF2B5EF4-FFF2-40B4-BE49-F238E27FC236}">
                <a16:creationId xmlns:a16="http://schemas.microsoft.com/office/drawing/2014/main" id="{7D5090B8-5C33-422A-99A4-D85FAD94D361}"/>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10840430" y="6303363"/>
            <a:ext cx="614975" cy="528140"/>
          </a:xfrm>
          <a:prstGeom prst="rect">
            <a:avLst/>
          </a:prstGeom>
        </p:spPr>
      </p:pic>
      <p:pic>
        <p:nvPicPr>
          <p:cNvPr id="2050" name="Picture 2">
            <a:extLst>
              <a:ext uri="{FF2B5EF4-FFF2-40B4-BE49-F238E27FC236}">
                <a16:creationId xmlns:a16="http://schemas.microsoft.com/office/drawing/2014/main" id="{65C51D0C-412B-DEB1-D0BD-9C30682B4D08}"/>
              </a:ext>
            </a:extLst>
          </p:cNvPr>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2305050" y="6219091"/>
            <a:ext cx="1681930" cy="528329"/>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1EB3A395-6E86-C910-A199-DD1535B4B1C2}"/>
              </a:ext>
            </a:extLst>
          </p:cNvPr>
          <p:cNvSpPr txBox="1"/>
          <p:nvPr userDrawn="1"/>
        </p:nvSpPr>
        <p:spPr>
          <a:xfrm>
            <a:off x="8488392" y="6431864"/>
            <a:ext cx="1193203"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fld id="{D7899AE4-6304-4584-A86D-33B80B14D05E}" type="datetime3">
              <a:rPr lang="en-US"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28 mai 2024</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9890264"/>
      </p:ext>
    </p:extLst>
  </p:cSld>
  <p:clrMap bg1="lt1" tx1="dk1" bg2="lt2" tx2="dk2" accent1="accent1" accent2="accent2" accent3="accent3" accent4="accent4" accent5="accent5" accent6="accent6" hlink="hlink" folHlink="folHlink"/>
  <p:sldLayoutIdLst>
    <p:sldLayoutId id="2147483892" r:id="rId1"/>
    <p:sldLayoutId id="2147483894" r:id="rId2"/>
    <p:sldLayoutId id="2147483896" r:id="rId3"/>
    <p:sldLayoutId id="2147483897" r:id="rId4"/>
    <p:sldLayoutId id="2147483898" r:id="rId5"/>
    <p:sldLayoutId id="2147483899" r:id="rId6"/>
    <p:sldLayoutId id="2147483901" r:id="rId7"/>
    <p:sldLayoutId id="2147483902" r:id="rId8"/>
    <p:sldLayoutId id="2147483903" r:id="rId9"/>
    <p:sldLayoutId id="2147483916" r:id="rId10"/>
    <p:sldLayoutId id="2147483920" r:id="rId11"/>
  </p:sldLayoutIdLst>
  <p:hf hdr="0"/>
  <p:txStyles>
    <p:titleStyle>
      <a:lvl1pPr algn="l" defTabSz="914224"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24" rtl="0" eaLnBrk="1" latinLnBrk="0" hangingPunct="1">
        <a:defRPr sz="1800" kern="1200">
          <a:solidFill>
            <a:schemeClr val="tx1"/>
          </a:solidFill>
          <a:latin typeface="+mn-lt"/>
          <a:ea typeface="+mn-ea"/>
          <a:cs typeface="+mn-cs"/>
        </a:defRPr>
      </a:lvl1pPr>
      <a:lvl2pPr marL="457111" algn="l" defTabSz="914224" rtl="0" eaLnBrk="1" latinLnBrk="0" hangingPunct="1">
        <a:defRPr sz="1800" kern="1200">
          <a:solidFill>
            <a:schemeClr val="tx1"/>
          </a:solidFill>
          <a:latin typeface="+mn-lt"/>
          <a:ea typeface="+mn-ea"/>
          <a:cs typeface="+mn-cs"/>
        </a:defRPr>
      </a:lvl2pPr>
      <a:lvl3pPr marL="914224" algn="l" defTabSz="914224" rtl="0" eaLnBrk="1" latinLnBrk="0" hangingPunct="1">
        <a:defRPr sz="1800" kern="1200">
          <a:solidFill>
            <a:schemeClr val="tx1"/>
          </a:solidFill>
          <a:latin typeface="+mn-lt"/>
          <a:ea typeface="+mn-ea"/>
          <a:cs typeface="+mn-cs"/>
        </a:defRPr>
      </a:lvl3pPr>
      <a:lvl4pPr marL="1371334" algn="l" defTabSz="914224" rtl="0" eaLnBrk="1" latinLnBrk="0" hangingPunct="1">
        <a:defRPr sz="1800" kern="1200">
          <a:solidFill>
            <a:schemeClr val="tx1"/>
          </a:solidFill>
          <a:latin typeface="+mn-lt"/>
          <a:ea typeface="+mn-ea"/>
          <a:cs typeface="+mn-cs"/>
        </a:defRPr>
      </a:lvl4pPr>
      <a:lvl5pPr marL="1828444" algn="l" defTabSz="914224" rtl="0" eaLnBrk="1" latinLnBrk="0" hangingPunct="1">
        <a:defRPr sz="1800" kern="1200">
          <a:solidFill>
            <a:schemeClr val="tx1"/>
          </a:solidFill>
          <a:latin typeface="+mn-lt"/>
          <a:ea typeface="+mn-ea"/>
          <a:cs typeface="+mn-cs"/>
        </a:defRPr>
      </a:lvl5pPr>
      <a:lvl6pPr marL="2285558" algn="l" defTabSz="914224" rtl="0" eaLnBrk="1" latinLnBrk="0" hangingPunct="1">
        <a:defRPr sz="1800" kern="1200">
          <a:solidFill>
            <a:schemeClr val="tx1"/>
          </a:solidFill>
          <a:latin typeface="+mn-lt"/>
          <a:ea typeface="+mn-ea"/>
          <a:cs typeface="+mn-cs"/>
        </a:defRPr>
      </a:lvl6pPr>
      <a:lvl7pPr marL="2742666" algn="l" defTabSz="914224" rtl="0" eaLnBrk="1" latinLnBrk="0" hangingPunct="1">
        <a:defRPr sz="1800" kern="1200">
          <a:solidFill>
            <a:schemeClr val="tx1"/>
          </a:solidFill>
          <a:latin typeface="+mn-lt"/>
          <a:ea typeface="+mn-ea"/>
          <a:cs typeface="+mn-cs"/>
        </a:defRPr>
      </a:lvl7pPr>
      <a:lvl8pPr marL="3199776" algn="l" defTabSz="914224" rtl="0" eaLnBrk="1" latinLnBrk="0" hangingPunct="1">
        <a:defRPr sz="1800" kern="1200">
          <a:solidFill>
            <a:schemeClr val="tx1"/>
          </a:solidFill>
          <a:latin typeface="+mn-lt"/>
          <a:ea typeface="+mn-ea"/>
          <a:cs typeface="+mn-cs"/>
        </a:defRPr>
      </a:lvl8pPr>
      <a:lvl9pPr marL="3656887" algn="l" defTabSz="9142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userDrawn="1">
          <p15:clr>
            <a:srgbClr val="F26B43"/>
          </p15:clr>
        </p15:guide>
        <p15:guide id="7" pos="1120" userDrawn="1">
          <p15:clr>
            <a:srgbClr val="F26B43"/>
          </p15:clr>
        </p15:guide>
        <p15:guide id="8" pos="1676" userDrawn="1">
          <p15:clr>
            <a:srgbClr val="F26B43"/>
          </p15:clr>
        </p15:guide>
        <p15:guide id="9" pos="1556" userDrawn="1">
          <p15:clr>
            <a:srgbClr val="F26B43"/>
          </p15:clr>
        </p15:guide>
        <p15:guide id="10" pos="2252" userDrawn="1">
          <p15:clr>
            <a:srgbClr val="F26B43"/>
          </p15:clr>
        </p15:guide>
        <p15:guide id="11" pos="2128" userDrawn="1">
          <p15:clr>
            <a:srgbClr val="F26B43"/>
          </p15:clr>
        </p15:guide>
        <p15:guide id="16" pos="3824" userDrawn="1">
          <p15:clr>
            <a:srgbClr val="F26B43"/>
          </p15:clr>
        </p15:guide>
        <p15:guide id="17" pos="3948" userDrawn="1">
          <p15:clr>
            <a:srgbClr val="F26B43"/>
          </p15:clr>
        </p15:guide>
        <p15:guide id="20" pos="4384" userDrawn="1">
          <p15:clr>
            <a:srgbClr val="F26B43"/>
          </p15:clr>
        </p15:guide>
        <p15:guide id="21" pos="4508" userDrawn="1">
          <p15:clr>
            <a:srgbClr val="F26B43"/>
          </p15:clr>
        </p15:guide>
        <p15:guide id="22" pos="6780" userDrawn="1">
          <p15:clr>
            <a:srgbClr val="F26B43"/>
          </p15:clr>
        </p15:guide>
        <p15:guide id="23" pos="6656" userDrawn="1">
          <p15:clr>
            <a:srgbClr val="F26B43"/>
          </p15:clr>
        </p15:guide>
        <p15:guide id="24" pos="4960" userDrawn="1">
          <p15:clr>
            <a:srgbClr val="F26B43"/>
          </p15:clr>
        </p15:guide>
        <p15:guide id="25" pos="5084" userDrawn="1">
          <p15:clr>
            <a:srgbClr val="F26B43"/>
          </p15:clr>
        </p15:guide>
        <p15:guide id="30" orient="horz" pos="538" userDrawn="1">
          <p15:clr>
            <a:srgbClr val="F26B43"/>
          </p15:clr>
        </p15:guide>
        <p15:guide id="31" pos="551" userDrawn="1">
          <p15:clr>
            <a:srgbClr val="F26B43"/>
          </p15:clr>
        </p15:guide>
        <p15:guide id="39" pos="6092" userDrawn="1">
          <p15:clr>
            <a:srgbClr val="F26B43"/>
          </p15:clr>
        </p15:guide>
        <p15:guide id="40" pos="6216" userDrawn="1">
          <p15:clr>
            <a:srgbClr val="F26B43"/>
          </p15:clr>
        </p15:guide>
        <p15:guide id="41" pos="2692" userDrawn="1">
          <p15:clr>
            <a:srgbClr val="F26B43"/>
          </p15:clr>
        </p15:guide>
        <p15:guide id="42" pos="2808" userDrawn="1">
          <p15:clr>
            <a:srgbClr val="F26B43"/>
          </p15:clr>
        </p15:guide>
        <p15:guide id="43" pos="3260" userDrawn="1">
          <p15:clr>
            <a:srgbClr val="F26B43"/>
          </p15:clr>
        </p15:guide>
        <p15:guide id="44" pos="3380" userDrawn="1">
          <p15:clr>
            <a:srgbClr val="F26B43"/>
          </p15:clr>
        </p15:guide>
        <p15:guide id="50" pos="5520" userDrawn="1">
          <p15:clr>
            <a:srgbClr val="F26B43"/>
          </p15:clr>
        </p15:guide>
        <p15:guide id="52" orient="horz" pos="933" userDrawn="1">
          <p15:clr>
            <a:srgbClr val="F26B43"/>
          </p15:clr>
        </p15:guide>
        <p15:guide id="53" orient="horz" pos="759" userDrawn="1">
          <p15:clr>
            <a:srgbClr val="F26B43"/>
          </p15:clr>
        </p15:guide>
        <p15:guide id="58" orient="horz" pos="218" userDrawn="1">
          <p15:clr>
            <a:srgbClr val="F26B43"/>
          </p15:clr>
        </p15:guide>
        <p15:guide id="59" orient="horz" pos="3680" userDrawn="1">
          <p15:clr>
            <a:srgbClr val="F26B43"/>
          </p15:clr>
        </p15:guide>
        <p15:guide id="60" orient="horz" pos="3861" userDrawn="1">
          <p15:clr>
            <a:srgbClr val="F26B43"/>
          </p15:clr>
        </p15:guide>
        <p15:guide id="62" orient="horz" pos="2130" userDrawn="1">
          <p15:clr>
            <a:srgbClr val="F26B43"/>
          </p15:clr>
        </p15:guide>
        <p15:guide id="65" pos="5648" userDrawn="1">
          <p15:clr>
            <a:srgbClr val="F26B43"/>
          </p15:clr>
        </p15:guide>
        <p15:guide id="66" orient="horz" pos="649" userDrawn="1">
          <p15:clr>
            <a:srgbClr val="F26B43"/>
          </p15:clr>
        </p15:guide>
        <p15:guide id="67" pos="7216" userDrawn="1">
          <p15:clr>
            <a:srgbClr val="F26B43"/>
          </p15:clr>
        </p15:guide>
        <p15:guide id="69" orient="horz" pos="3988" userDrawn="1">
          <p15:clr>
            <a:srgbClr val="F26B43"/>
          </p15:clr>
        </p15:guide>
        <p15:guide id="70" orient="horz" pos="4196" userDrawn="1">
          <p15:clr>
            <a:srgbClr val="F26B43"/>
          </p15:clr>
        </p15:guide>
        <p15:guide id="71" pos="319" userDrawn="1">
          <p15:clr>
            <a:srgbClr val="F26B43"/>
          </p15:clr>
        </p15:guide>
        <p15:guide id="72" orient="horz" pos="4116" userDrawn="1">
          <p15:clr>
            <a:srgbClr val="F26B43"/>
          </p15:clr>
        </p15:guide>
      </p15:sldGuideLst>
    </p:ext>
  </p:extLst>
</p:sldMaster>
</file>

<file path=ppt/slideMasters/slideMaster2.xml><?xml version="1.0" encoding="utf-8"?>
<p:sldMaster xmlns:a16="http://schemas.microsoft.com/office/drawing/2014/mai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feld 11"/>
          <p:cNvSpPr txBox="1"/>
          <p:nvPr/>
        </p:nvSpPr>
        <p:spPr>
          <a:xfrm>
            <a:off x="10004123" y="6431864"/>
            <a:ext cx="546102" cy="123111"/>
          </a:xfrm>
          <a:prstGeom prst="rect">
            <a:avLst/>
          </a:prstGeom>
          <a:noFill/>
        </p:spPr>
        <p:txBody>
          <a:bodyPr wrap="square" lIns="0" tIns="0" rIns="0" bIns="0" rtlCol="0" anchor="b">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Diapositive</a:t>
            </a:r>
            <a:fld id="{3542CFA3-295A-4B74-AF0A-02AD4B3A5846}" type="slidenum">
              <a:rPr lang="de-DE" sz="800" smtClean="0">
                <a:solidFill>
                  <a:schemeClr val="bg1"/>
                </a:solidFill>
                <a:latin typeface="Open Sans" panose="020B0606030504020204" pitchFamily="34" charset="0"/>
                <a:ea typeface="Open Sans" panose="020B0606030504020204" pitchFamily="34" charset="0"/>
                <a:cs typeface="Open Sans" panose="020B0606030504020204" pitchFamily="34" charset="0"/>
              </a:rPr>
              <a:t> 'Nr.</a:t>
            </a:fld>
            <a:endParaRPr lang="de-DE" sz="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hteck 8">
            <a:extLst>
              <a:ext uri="{FF2B5EF4-FFF2-40B4-BE49-F238E27FC236}">
                <a16:creationId xmlns:a16="http://schemas.microsoft.com/office/drawing/2014/main" id="{E0349220-E48B-4D7A-B565-9780F08B2642}"/>
              </a:ext>
            </a:extLst>
          </p:cNvPr>
          <p:cNvSpPr/>
          <p:nvPr userDrawn="1"/>
        </p:nvSpPr>
        <p:spPr>
          <a:xfrm>
            <a:off x="-1" y="0"/>
            <a:ext cx="12192001" cy="6858000"/>
          </a:xfrm>
          <a:prstGeom prst="rect">
            <a:avLst/>
          </a:prstGeom>
          <a:solidFill>
            <a:srgbClr val="005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3121651118"/>
      </p:ext>
    </p:extLst>
  </p:cSld>
  <p:clrMap bg1="lt1" tx1="dk1" bg2="lt2" tx2="dk2" accent1="accent1" accent2="accent2" accent3="accent3" accent4="accent4" accent5="accent5" accent6="accent6" hlink="hlink" folHlink="folHlink"/>
  <p:sldLayoutIdLst>
    <p:sldLayoutId id="2147483919" r:id="rId1"/>
  </p:sldLayoutIdLst>
  <p:hf hdr="0"/>
  <p:txStyles>
    <p:titleStyle>
      <a:lvl1pPr algn="l" defTabSz="914224"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24" rtl="0" eaLnBrk="1" latinLnBrk="0" hangingPunct="1">
        <a:defRPr sz="1800" kern="1200">
          <a:solidFill>
            <a:schemeClr val="tx1"/>
          </a:solidFill>
          <a:latin typeface="+mn-lt"/>
          <a:ea typeface="+mn-ea"/>
          <a:cs typeface="+mn-cs"/>
        </a:defRPr>
      </a:lvl1pPr>
      <a:lvl2pPr marL="457111" algn="l" defTabSz="914224" rtl="0" eaLnBrk="1" latinLnBrk="0" hangingPunct="1">
        <a:defRPr sz="1800" kern="1200">
          <a:solidFill>
            <a:schemeClr val="tx1"/>
          </a:solidFill>
          <a:latin typeface="+mn-lt"/>
          <a:ea typeface="+mn-ea"/>
          <a:cs typeface="+mn-cs"/>
        </a:defRPr>
      </a:lvl2pPr>
      <a:lvl3pPr marL="914224" algn="l" defTabSz="914224" rtl="0" eaLnBrk="1" latinLnBrk="0" hangingPunct="1">
        <a:defRPr sz="1800" kern="1200">
          <a:solidFill>
            <a:schemeClr val="tx1"/>
          </a:solidFill>
          <a:latin typeface="+mn-lt"/>
          <a:ea typeface="+mn-ea"/>
          <a:cs typeface="+mn-cs"/>
        </a:defRPr>
      </a:lvl3pPr>
      <a:lvl4pPr marL="1371334" algn="l" defTabSz="914224" rtl="0" eaLnBrk="1" latinLnBrk="0" hangingPunct="1">
        <a:defRPr sz="1800" kern="1200">
          <a:solidFill>
            <a:schemeClr val="tx1"/>
          </a:solidFill>
          <a:latin typeface="+mn-lt"/>
          <a:ea typeface="+mn-ea"/>
          <a:cs typeface="+mn-cs"/>
        </a:defRPr>
      </a:lvl4pPr>
      <a:lvl5pPr marL="1828444" algn="l" defTabSz="914224" rtl="0" eaLnBrk="1" latinLnBrk="0" hangingPunct="1">
        <a:defRPr sz="1800" kern="1200">
          <a:solidFill>
            <a:schemeClr val="tx1"/>
          </a:solidFill>
          <a:latin typeface="+mn-lt"/>
          <a:ea typeface="+mn-ea"/>
          <a:cs typeface="+mn-cs"/>
        </a:defRPr>
      </a:lvl5pPr>
      <a:lvl6pPr marL="2285558" algn="l" defTabSz="914224" rtl="0" eaLnBrk="1" latinLnBrk="0" hangingPunct="1">
        <a:defRPr sz="1800" kern="1200">
          <a:solidFill>
            <a:schemeClr val="tx1"/>
          </a:solidFill>
          <a:latin typeface="+mn-lt"/>
          <a:ea typeface="+mn-ea"/>
          <a:cs typeface="+mn-cs"/>
        </a:defRPr>
      </a:lvl6pPr>
      <a:lvl7pPr marL="2742666" algn="l" defTabSz="914224" rtl="0" eaLnBrk="1" latinLnBrk="0" hangingPunct="1">
        <a:defRPr sz="1800" kern="1200">
          <a:solidFill>
            <a:schemeClr val="tx1"/>
          </a:solidFill>
          <a:latin typeface="+mn-lt"/>
          <a:ea typeface="+mn-ea"/>
          <a:cs typeface="+mn-cs"/>
        </a:defRPr>
      </a:lvl7pPr>
      <a:lvl8pPr marL="3199776" algn="l" defTabSz="914224" rtl="0" eaLnBrk="1" latinLnBrk="0" hangingPunct="1">
        <a:defRPr sz="1800" kern="1200">
          <a:solidFill>
            <a:schemeClr val="tx1"/>
          </a:solidFill>
          <a:latin typeface="+mn-lt"/>
          <a:ea typeface="+mn-ea"/>
          <a:cs typeface="+mn-cs"/>
        </a:defRPr>
      </a:lvl8pPr>
      <a:lvl9pPr marL="3656887" algn="l" defTabSz="9142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992" userDrawn="1">
          <p15:clr>
            <a:srgbClr val="F26B43"/>
          </p15:clr>
        </p15:guide>
        <p15:guide id="7" pos="1120" userDrawn="1">
          <p15:clr>
            <a:srgbClr val="F26B43"/>
          </p15:clr>
        </p15:guide>
        <p15:guide id="8" pos="1676" userDrawn="1">
          <p15:clr>
            <a:srgbClr val="F26B43"/>
          </p15:clr>
        </p15:guide>
        <p15:guide id="9" pos="1556" userDrawn="1">
          <p15:clr>
            <a:srgbClr val="F26B43"/>
          </p15:clr>
        </p15:guide>
        <p15:guide id="10" pos="2252" userDrawn="1">
          <p15:clr>
            <a:srgbClr val="F26B43"/>
          </p15:clr>
        </p15:guide>
        <p15:guide id="11" pos="2128" userDrawn="1">
          <p15:clr>
            <a:srgbClr val="F26B43"/>
          </p15:clr>
        </p15:guide>
        <p15:guide id="16" pos="3824" userDrawn="1">
          <p15:clr>
            <a:srgbClr val="F26B43"/>
          </p15:clr>
        </p15:guide>
        <p15:guide id="17" pos="3948" userDrawn="1">
          <p15:clr>
            <a:srgbClr val="F26B43"/>
          </p15:clr>
        </p15:guide>
        <p15:guide id="20" pos="4384" userDrawn="1">
          <p15:clr>
            <a:srgbClr val="F26B43"/>
          </p15:clr>
        </p15:guide>
        <p15:guide id="21" pos="4508" userDrawn="1">
          <p15:clr>
            <a:srgbClr val="F26B43"/>
          </p15:clr>
        </p15:guide>
        <p15:guide id="22" pos="6780" userDrawn="1">
          <p15:clr>
            <a:srgbClr val="F26B43"/>
          </p15:clr>
        </p15:guide>
        <p15:guide id="23" pos="6656" userDrawn="1">
          <p15:clr>
            <a:srgbClr val="F26B43"/>
          </p15:clr>
        </p15:guide>
        <p15:guide id="24" pos="4960" userDrawn="1">
          <p15:clr>
            <a:srgbClr val="F26B43"/>
          </p15:clr>
        </p15:guide>
        <p15:guide id="25" pos="5084" userDrawn="1">
          <p15:clr>
            <a:srgbClr val="F26B43"/>
          </p15:clr>
        </p15:guide>
        <p15:guide id="30" orient="horz" pos="538" userDrawn="1">
          <p15:clr>
            <a:srgbClr val="F26B43"/>
          </p15:clr>
        </p15:guide>
        <p15:guide id="31" pos="551" userDrawn="1">
          <p15:clr>
            <a:srgbClr val="F26B43"/>
          </p15:clr>
        </p15:guide>
        <p15:guide id="39" pos="6092" userDrawn="1">
          <p15:clr>
            <a:srgbClr val="F26B43"/>
          </p15:clr>
        </p15:guide>
        <p15:guide id="40" pos="6216" userDrawn="1">
          <p15:clr>
            <a:srgbClr val="F26B43"/>
          </p15:clr>
        </p15:guide>
        <p15:guide id="41" pos="2692" userDrawn="1">
          <p15:clr>
            <a:srgbClr val="F26B43"/>
          </p15:clr>
        </p15:guide>
        <p15:guide id="42" pos="2808" userDrawn="1">
          <p15:clr>
            <a:srgbClr val="F26B43"/>
          </p15:clr>
        </p15:guide>
        <p15:guide id="43" pos="3260" userDrawn="1">
          <p15:clr>
            <a:srgbClr val="F26B43"/>
          </p15:clr>
        </p15:guide>
        <p15:guide id="44" pos="3380" userDrawn="1">
          <p15:clr>
            <a:srgbClr val="F26B43"/>
          </p15:clr>
        </p15:guide>
        <p15:guide id="50" pos="5520" userDrawn="1">
          <p15:clr>
            <a:srgbClr val="F26B43"/>
          </p15:clr>
        </p15:guide>
        <p15:guide id="52" orient="horz" pos="933" userDrawn="1">
          <p15:clr>
            <a:srgbClr val="F26B43"/>
          </p15:clr>
        </p15:guide>
        <p15:guide id="53" orient="horz" pos="759" userDrawn="1">
          <p15:clr>
            <a:srgbClr val="F26B43"/>
          </p15:clr>
        </p15:guide>
        <p15:guide id="58" orient="horz" pos="218" userDrawn="1">
          <p15:clr>
            <a:srgbClr val="F26B43"/>
          </p15:clr>
        </p15:guide>
        <p15:guide id="59" orient="horz" pos="3680" userDrawn="1">
          <p15:clr>
            <a:srgbClr val="F26B43"/>
          </p15:clr>
        </p15:guide>
        <p15:guide id="60" orient="horz" pos="3861" userDrawn="1">
          <p15:clr>
            <a:srgbClr val="F26B43"/>
          </p15:clr>
        </p15:guide>
        <p15:guide id="62" orient="horz" pos="2130" userDrawn="1">
          <p15:clr>
            <a:srgbClr val="F26B43"/>
          </p15:clr>
        </p15:guide>
        <p15:guide id="65" pos="5648" userDrawn="1">
          <p15:clr>
            <a:srgbClr val="F26B43"/>
          </p15:clr>
        </p15:guide>
        <p15:guide id="66" orient="horz" pos="649" userDrawn="1">
          <p15:clr>
            <a:srgbClr val="F26B43"/>
          </p15:clr>
        </p15:guide>
        <p15:guide id="67" pos="7216" userDrawn="1">
          <p15:clr>
            <a:srgbClr val="F26B43"/>
          </p15:clr>
        </p15:guide>
        <p15:guide id="69" orient="horz" pos="3988" userDrawn="1">
          <p15:clr>
            <a:srgbClr val="F26B43"/>
          </p15:clr>
        </p15:guide>
        <p15:guide id="70" orient="horz" pos="4196" userDrawn="1">
          <p15:clr>
            <a:srgbClr val="F26B43"/>
          </p15:clr>
        </p15:guide>
        <p15:guide id="71" pos="319" userDrawn="1">
          <p15:clr>
            <a:srgbClr val="F26B43"/>
          </p15:clr>
        </p15:guide>
        <p15:guide id="72" orient="horz" pos="4116" userDrawn="1">
          <p15:clr>
            <a:srgbClr val="F26B43"/>
          </p15:clr>
        </p15:guide>
      </p15:sldGuideLst>
    </p:ext>
  </p:extLst>
</p:sldMaster>
</file>

<file path=ppt/slideMasters/slideMaster3.xml><?xml version="1.0" encoding="utf-8"?>
<p:sldMaster xmlns:p14="http://schemas.microsoft.com/office/powerpoint/2010/main"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126263"/>
      </p:ext>
    </p:extLst>
  </p:cSld>
  <p:clrMap bg1="lt1" tx1="dk1" bg2="lt2" tx2="dk2" accent1="accent1" accent2="accent2" accent3="accent3" accent4="accent4" accent5="accent5" accent6="accent6" hlink="hlink" folHlink="folHlink"/>
  <p:sldLayoutIdLst>
    <p:sldLayoutId id="214748391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3E16631-44C1-C16B-2132-473ADBC90C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Modifier le format du titre principal</a:t>
            </a:r>
          </a:p>
        </p:txBody>
      </p:sp>
      <p:sp>
        <p:nvSpPr>
          <p:cNvPr id="3" name="Textplatzhalter 2">
            <a:extLst>
              <a:ext uri="{FF2B5EF4-FFF2-40B4-BE49-F238E27FC236}">
                <a16:creationId xmlns:a16="http://schemas.microsoft.com/office/drawing/2014/main" id="{95A73D7A-7DC6-7676-46D9-72A587DF6C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Modifier le format du texte maître</a:t>
            </a:r>
          </a:p>
          <a:p>
            <a:pPr lvl="1"/>
            <a:r>
              <a:rPr lang="de-DE"/>
              <a:t>Deuxième niveau</a:t>
            </a:r>
          </a:p>
          <a:p>
            <a:pPr lvl="2"/>
            <a:r>
              <a:rPr lang="de-DE"/>
              <a:t>Troisième niveau</a:t>
            </a:r>
          </a:p>
          <a:p>
            <a:pPr lvl="3"/>
            <a:r>
              <a:rPr lang="de-DE"/>
              <a:t>Quatrième niveau</a:t>
            </a:r>
          </a:p>
          <a:p>
            <a:pPr lvl="4"/>
            <a:r>
              <a:rPr lang="de-DE"/>
              <a:t>Cinquième niveau</a:t>
            </a:r>
          </a:p>
        </p:txBody>
      </p:sp>
      <p:sp>
        <p:nvSpPr>
          <p:cNvPr id="4" name="Datumsplatzhalter 3">
            <a:extLst>
              <a:ext uri="{FF2B5EF4-FFF2-40B4-BE49-F238E27FC236}">
                <a16:creationId xmlns:a16="http://schemas.microsoft.com/office/drawing/2014/main" id="{8F077A98-CE69-9E07-EE46-95DCBB7C9D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021B96-0693-4619-8E87-3C81B6C85959}" type="datetimeFigureOut">
              <a:rPr lang="de-DE" smtClean="0"/>
              <a:t>28.05.2024</a:t>
            </a:fld>
            <a:endParaRPr lang="de-DE"/>
          </a:p>
        </p:txBody>
      </p:sp>
      <p:sp>
        <p:nvSpPr>
          <p:cNvPr id="5" name="Fußzeilenplatzhalter 4">
            <a:extLst>
              <a:ext uri="{FF2B5EF4-FFF2-40B4-BE49-F238E27FC236}">
                <a16:creationId xmlns:a16="http://schemas.microsoft.com/office/drawing/2014/main" id="{6A9D338B-DBBF-3B86-B260-CEDFE78714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D14DB8A8-C3B2-2BEA-69ED-76809B9969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0E2586-A92E-476A-82A1-DC15F9F3F1E0}" type="slidenum">
              <a:rPr lang="de-DE" smtClean="0"/>
              <a:t>Nr.</a:t>
            </a:fld>
            <a:endParaRPr lang="de-DE"/>
          </a:p>
        </p:txBody>
      </p:sp>
    </p:spTree>
    <p:extLst>
      <p:ext uri="{BB962C8B-B14F-4D97-AF65-F5344CB8AC3E}">
        <p14:creationId xmlns:p14="http://schemas.microsoft.com/office/powerpoint/2010/main" val="1754961690"/>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mc.chetec-infra.eu/"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282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18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esahubble.org/images/heic2007a/"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esahubble.org/images/opo1335a/"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hyperlink" Target="https://esahubble.org/images/potw2107a/"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esahubble.org/images/heic0910h/"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2.sv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53.xml.rels><?xml version="1.0" encoding="UTF-8" standalone="yes"?>
<Relationships xmlns="http://schemas.openxmlformats.org/package/2006/relationships"><Relationship Id="rId8" Type="http://schemas.openxmlformats.org/officeDocument/2006/relationships/image" Target="../media/image520.png"/><Relationship Id="rId3" Type="http://schemas.openxmlformats.org/officeDocument/2006/relationships/image" Target="../media/image470.png"/><Relationship Id="rId7" Type="http://schemas.openxmlformats.org/officeDocument/2006/relationships/image" Target="../media/image51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00.png"/><Relationship Id="rId5" Type="http://schemas.openxmlformats.org/officeDocument/2006/relationships/image" Target="../media/image490.png"/><Relationship Id="rId4" Type="http://schemas.openxmlformats.org/officeDocument/2006/relationships/image" Target="../media/image480.png"/></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37at8bzfixw&amp;list=PLy6RW7KnCL_e2aiOvCsDPcn7R08HHbBJZ&amp;index=3"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esahubble.org/images/heic1102a/"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0.png"/></Relationships>
</file>

<file path=ppt/slides/_rels/slide66.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67.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210.png"/><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6.svg"/></Relationships>
</file>

<file path=ppt/slides/_rels/slide8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84.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s>
</file>

<file path=ppt/slides/_rels/slide8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0" y="1827092"/>
            <a:ext cx="12192000"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4400" b="1" cap="small" dirty="0">
                <a:solidFill>
                  <a:schemeClr val="tx1"/>
                </a:solidFill>
                <a:latin typeface="+mj-lt"/>
              </a:rPr>
              <a:t>Astrophysique nucléaire</a:t>
            </a:r>
            <a:br>
              <a:rPr lang="en-US" sz="4400" b="1" cap="small" dirty="0">
                <a:solidFill>
                  <a:schemeClr val="tx1"/>
                </a:solidFill>
                <a:latin typeface="+mj-lt"/>
              </a:rPr>
            </a:br>
            <a:r>
              <a:rPr lang="en-US" sz="3200" cap="small" dirty="0" err="1">
                <a:solidFill>
                  <a:schemeClr val="tx1"/>
                </a:solidFill>
                <a:latin typeface="+mj-lt"/>
              </a:rPr>
              <a:t>Empreintes digitales </a:t>
            </a:r>
            <a:r>
              <a:rPr lang="en-US" sz="3200" cap="small" dirty="0">
                <a:solidFill>
                  <a:schemeClr val="tx1"/>
                </a:solidFill>
                <a:latin typeface="+mj-lt"/>
              </a:rPr>
              <a:t>des étoiles</a:t>
            </a:r>
            <a:br>
              <a:rPr lang="en-US" sz="2400" b="1" cap="small" dirty="0">
                <a:solidFill>
                  <a:schemeClr val="tx1"/>
                </a:solidFill>
                <a:latin typeface="+mj-lt"/>
              </a:rPr>
            </a:br>
            <a:br>
              <a:rPr lang="en-US" sz="2400" b="1" cap="small" dirty="0">
                <a:solidFill>
                  <a:schemeClr val="tx1"/>
                </a:solidFill>
                <a:latin typeface="+mj-lt"/>
              </a:rPr>
            </a:br>
            <a:br>
              <a:rPr lang="en-US" sz="2400" b="1" cap="small" dirty="0">
                <a:solidFill>
                  <a:schemeClr val="tx1"/>
                </a:solidFill>
                <a:latin typeface="+mj-lt"/>
              </a:rPr>
            </a:br>
            <a:endParaRPr lang="en-US" i="1" dirty="0">
              <a:solidFill>
                <a:schemeClr val="tx1"/>
              </a:solidFill>
              <a:latin typeface="+mj-lt"/>
            </a:endParaRPr>
          </a:p>
        </p:txBody>
      </p:sp>
      <p:pic>
        <p:nvPicPr>
          <p:cNvPr id="3074" name="Picture 2">
            <a:extLst>
              <a:ext uri="{FF2B5EF4-FFF2-40B4-BE49-F238E27FC236}">
                <a16:creationId xmlns:a16="http://schemas.microsoft.com/office/drawing/2014/main" id="{6CFC8645-8ADB-C23E-69FE-DC91832406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9144" y="47461"/>
            <a:ext cx="3033712" cy="952953"/>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7107CB7E-5A86-48BB-052E-1925C67B76B6}"/>
              </a:ext>
            </a:extLst>
          </p:cNvPr>
          <p:cNvSpPr txBox="1"/>
          <p:nvPr/>
        </p:nvSpPr>
        <p:spPr>
          <a:xfrm>
            <a:off x="619125" y="5756732"/>
            <a:ext cx="10953750" cy="261610"/>
          </a:xfrm>
          <a:prstGeom prst="rect">
            <a:avLst/>
          </a:prstGeom>
          <a:noFill/>
        </p:spPr>
        <p:txBody>
          <a:bodyPr wrap="square">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1B1F22"/>
                </a:solidFill>
                <a:effectLst/>
                <a:uLnTx/>
                <a:uFillTx/>
                <a:latin typeface="Open Sans"/>
                <a:ea typeface="+mn-ea"/>
                <a:cs typeface="+mn-cs"/>
              </a:rPr>
              <a:t>Ce projet a reçu un financement du </a:t>
            </a:r>
            <a:r>
              <a:rPr kumimoji="0" lang="en-US" sz="1100" b="0" i="1" u="none" strike="noStrike" kern="1200" cap="none" spc="0" normalizeH="0" baseline="0" noProof="0" dirty="0" err="1">
                <a:ln>
                  <a:noFill/>
                </a:ln>
                <a:solidFill>
                  <a:srgbClr val="1B1F22"/>
                </a:solidFill>
                <a:effectLst/>
                <a:uLnTx/>
                <a:uFillTx/>
                <a:latin typeface="Open Sans"/>
                <a:ea typeface="+mn-ea"/>
                <a:cs typeface="+mn-cs"/>
              </a:rPr>
              <a:t>programme de </a:t>
            </a:r>
            <a:r>
              <a:rPr kumimoji="0" lang="en-US" sz="1100" b="0" i="1" u="none" strike="noStrike" kern="1200" cap="none" spc="0" normalizeH="0" baseline="0" noProof="0" dirty="0">
                <a:ln>
                  <a:noFill/>
                </a:ln>
                <a:solidFill>
                  <a:srgbClr val="1B1F22"/>
                </a:solidFill>
                <a:effectLst/>
                <a:uLnTx/>
                <a:uFillTx/>
                <a:latin typeface="Open Sans"/>
                <a:ea typeface="+mn-ea"/>
                <a:cs typeface="+mn-cs"/>
              </a:rPr>
              <a:t>recherche et d'innovation Horizon 2020 de l'Union européenne </a:t>
            </a:r>
            <a:r>
              <a:rPr kumimoji="0" lang="en-US" sz="1100" b="0" i="1" u="none" strike="noStrike" kern="1200" cap="none" spc="0" normalizeH="0" baseline="0" noProof="0" dirty="0">
                <a:ln>
                  <a:noFill/>
                </a:ln>
                <a:solidFill>
                  <a:srgbClr val="1B1F22"/>
                </a:solidFill>
                <a:effectLst/>
                <a:uLnTx/>
                <a:uFillTx/>
                <a:latin typeface="Open Sans"/>
                <a:ea typeface="+mn-ea"/>
                <a:cs typeface="+mn-cs"/>
              </a:rPr>
              <a:t>dans le cadre de la convention de subvention n° 101008324 (</a:t>
            </a:r>
            <a:r>
              <a:rPr kumimoji="0" lang="en-US" sz="1100" b="0" i="1" u="none" strike="noStrike" kern="1200" cap="none" spc="0" normalizeH="0" baseline="0" noProof="0" dirty="0" err="1">
                <a:ln>
                  <a:noFill/>
                </a:ln>
                <a:solidFill>
                  <a:srgbClr val="1B1F22"/>
                </a:solidFill>
                <a:effectLst/>
                <a:uLnTx/>
                <a:uFillTx/>
                <a:latin typeface="Open Sans"/>
                <a:ea typeface="+mn-ea"/>
                <a:cs typeface="+mn-cs"/>
              </a:rPr>
              <a:t>ChETEC-INFRA</a:t>
            </a:r>
            <a:r>
              <a:rPr kumimoji="0" lang="en-US" sz="1100" b="0" i="1" u="none" strike="noStrike" kern="1200" cap="none" spc="0" normalizeH="0" baseline="0" noProof="0" dirty="0">
                <a:ln>
                  <a:noFill/>
                </a:ln>
                <a:solidFill>
                  <a:srgbClr val="1B1F22"/>
                </a:solidFill>
                <a:effectLst/>
                <a:uLnTx/>
                <a:uFillTx/>
                <a:latin typeface="Open Sans"/>
                <a:ea typeface="+mn-ea"/>
                <a:cs typeface="+mn-cs"/>
              </a:rPr>
              <a:t>).</a:t>
            </a:r>
            <a:endParaRPr kumimoji="0" lang="de-DE" sz="1100" b="0" i="1" u="none" strike="noStrike" kern="1200" cap="none" spc="0" normalizeH="0" baseline="0" noProof="0" dirty="0">
              <a:ln>
                <a:noFill/>
              </a:ln>
              <a:solidFill>
                <a:srgbClr val="1B1F22"/>
              </a:solidFill>
              <a:effectLst/>
              <a:uLnTx/>
              <a:uFillTx/>
              <a:latin typeface="Open Sans"/>
              <a:ea typeface="+mn-ea"/>
              <a:cs typeface="+mn-cs"/>
            </a:endParaRPr>
          </a:p>
        </p:txBody>
      </p:sp>
      <p:sp>
        <p:nvSpPr>
          <p:cNvPr id="11" name="Textfeld 10">
            <a:extLst>
              <a:ext uri="{FF2B5EF4-FFF2-40B4-BE49-F238E27FC236}">
                <a16:creationId xmlns:a16="http://schemas.microsoft.com/office/drawing/2014/main" id="{B119373C-0FBD-1076-F871-08F42AFEDE99}"/>
              </a:ext>
            </a:extLst>
          </p:cNvPr>
          <p:cNvSpPr txBox="1"/>
          <p:nvPr/>
        </p:nvSpPr>
        <p:spPr>
          <a:xfrm>
            <a:off x="3047114" y="5145580"/>
            <a:ext cx="6097772" cy="400110"/>
          </a:xfrm>
          <a:prstGeom prst="rect">
            <a:avLst/>
          </a:prstGeom>
          <a:noFill/>
        </p:spPr>
        <p:txBody>
          <a:bodyPr wrap="square">
            <a:spAutoFit/>
          </a:bodyPr>
          <a:lstStyle/>
          <a:p>
            <a:pPr algn="ctr"/>
            <a:r>
              <a:rPr kumimoji="0" lang="en-US" sz="2000" b="0" i="0" u="none" strike="noStrike" kern="1200" cap="none" spc="0" normalizeH="0" baseline="0" noProof="0" dirty="0">
                <a:ln>
                  <a:noFill/>
                </a:ln>
                <a:solidFill>
                  <a:srgbClr val="00305E"/>
                </a:solidFill>
                <a:effectLst/>
                <a:uLnTx/>
                <a:uFillTx/>
                <a:latin typeface="Open Sans"/>
                <a:ea typeface="+mn-ea"/>
                <a:cs typeface="+mn-cs"/>
                <a:hlinkClick r:id="rId4"/>
              </a:rPr>
              <a:t>http://mc.chetec-infra.eu </a:t>
            </a:r>
            <a:endParaRPr lang="de-DE" sz="2000" dirty="0"/>
          </a:p>
        </p:txBody>
      </p:sp>
    </p:spTree>
    <p:extLst>
      <p:ext uri="{BB962C8B-B14F-4D97-AF65-F5344CB8AC3E}">
        <p14:creationId xmlns:p14="http://schemas.microsoft.com/office/powerpoint/2010/main" val="2390572373"/>
      </p:ext>
    </p:extLst>
  </p:cSld>
  <p:clrMapOvr>
    <a:masterClrMapping/>
  </p:clrMapOvr>
</p:sld>
</file>

<file path=ppt/slides/slide1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Le tableau périodique des éléments</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a:extLst>
              <a:ext uri="{FF2B5EF4-FFF2-40B4-BE49-F238E27FC236}">
                <a16:creationId xmlns:a16="http://schemas.microsoft.com/office/drawing/2014/main" id="{81217A99-456A-4B57-9B96-92E5814C89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0333" y="1257300"/>
            <a:ext cx="11091334" cy="4648200"/>
          </a:xfrm>
          <a:prstGeom prst="rect">
            <a:avLst/>
          </a:prstGeom>
        </p:spPr>
      </p:pic>
    </p:spTree>
    <p:extLst>
      <p:ext uri="{BB962C8B-B14F-4D97-AF65-F5344CB8AC3E}">
        <p14:creationId xmlns:p14="http://schemas.microsoft.com/office/powerpoint/2010/main" val="785402945"/>
      </p:ext>
    </p:extLst>
  </p:cSld>
  <p:clrMapOvr>
    <a:masterClrMapping/>
  </p:clrMapOvr>
</p:sld>
</file>

<file path=ppt/slides/slide1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err="1"/>
              <a:t>Abondance </a:t>
            </a:r>
            <a:r>
              <a:rPr lang="de-DE" sz="3600" noProof="0" dirty="0"/>
              <a:t>des éléments chimiques </a:t>
            </a:r>
            <a:r>
              <a:rPr lang="de-DE" sz="2400" noProof="0" dirty="0"/>
              <a:t>(système solaire)</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4" name="Grafik 13">
            <a:extLst>
              <a:ext uri="{FF2B5EF4-FFF2-40B4-BE49-F238E27FC236}">
                <a16:creationId xmlns:a16="http://schemas.microsoft.com/office/drawing/2014/main" id="{674B77D0-71F9-4A26-8EF0-E1364C0BBAD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
        <p:nvSpPr>
          <p:cNvPr id="15" name="Textfeld 14">
            <a:extLst>
              <a:ext uri="{FF2B5EF4-FFF2-40B4-BE49-F238E27FC236}">
                <a16:creationId xmlns:a16="http://schemas.microsoft.com/office/drawing/2014/main" id="{594B2ECD-519E-4CC2-95A6-66DEBF9268D5}"/>
              </a:ext>
            </a:extLst>
          </p:cNvPr>
          <p:cNvSpPr txBox="1"/>
          <p:nvPr/>
        </p:nvSpPr>
        <p:spPr>
          <a:xfrm rot="16200000">
            <a:off x="-2177304" y="3362635"/>
            <a:ext cx="4744072" cy="307778"/>
          </a:xfrm>
          <a:prstGeom prst="rect">
            <a:avLst/>
          </a:prstGeom>
          <a:noFill/>
        </p:spPr>
        <p:txBody>
          <a:bodyPr wrap="square" rtlCol="0">
            <a:spAutoFit/>
          </a:bodyPr>
          <a:lstStyle/>
          <a:p>
            <a:pPr algn="ctr"/>
            <a:r>
              <a:rPr lang="de-DE" sz="1400" b="1" dirty="0"/>
              <a:t>Fréquence relative (logarithmique)</a:t>
            </a:r>
          </a:p>
        </p:txBody>
      </p:sp>
      <p:sp>
        <p:nvSpPr>
          <p:cNvPr id="16" name="Textfeld 15">
            <a:extLst>
              <a:ext uri="{FF2B5EF4-FFF2-40B4-BE49-F238E27FC236}">
                <a16:creationId xmlns:a16="http://schemas.microsoft.com/office/drawing/2014/main" id="{060C1B24-1D6E-4CD9-A02A-BEA97D25AE63}"/>
              </a:ext>
            </a:extLst>
          </p:cNvPr>
          <p:cNvSpPr txBox="1"/>
          <p:nvPr/>
        </p:nvSpPr>
        <p:spPr>
          <a:xfrm>
            <a:off x="448293" y="5827927"/>
            <a:ext cx="11726556" cy="304800"/>
          </a:xfrm>
          <a:prstGeom prst="rect">
            <a:avLst/>
          </a:prstGeom>
          <a:noFill/>
        </p:spPr>
        <p:txBody>
          <a:bodyPr wrap="square" rtlCol="0">
            <a:spAutoFit/>
          </a:bodyPr>
          <a:lstStyle/>
          <a:p>
            <a:pPr algn="ctr"/>
            <a:r>
              <a:rPr lang="de-DE" sz="1400" b="1" dirty="0" err="1"/>
              <a:t>Numéro ordinal </a:t>
            </a:r>
            <a:r>
              <a:rPr lang="de-DE" sz="1400" b="1" dirty="0"/>
              <a:t>Z</a:t>
            </a:r>
          </a:p>
        </p:txBody>
      </p:sp>
    </p:spTree>
    <p:extLst>
      <p:ext uri="{BB962C8B-B14F-4D97-AF65-F5344CB8AC3E}">
        <p14:creationId xmlns:p14="http://schemas.microsoft.com/office/powerpoint/2010/main" val="262586932"/>
      </p:ext>
    </p:extLst>
  </p:cSld>
  <p:clrMapOvr>
    <a:masterClrMapping/>
  </p:clrMapOvr>
</p:sld>
</file>

<file path=ppt/slides/slide12.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DAE502-3E2A-256E-2AA0-F103F0973619}"/>
              </a:ext>
            </a:extLst>
          </p:cNvPr>
          <p:cNvSpPr>
            <a:spLocks noGrp="1"/>
          </p:cNvSpPr>
          <p:nvPr>
            <p:ph type="title"/>
          </p:nvPr>
        </p:nvSpPr>
        <p:spPr>
          <a:xfrm>
            <a:off x="1238249" y="346075"/>
            <a:ext cx="10217156" cy="684000"/>
          </a:xfrm>
        </p:spPr>
        <p:txBody>
          <a:bodyPr/>
          <a:lstStyle/>
          <a:p>
            <a:r>
              <a:rPr lang="de-DE" sz="3600" noProof="0" dirty="0" err="1"/>
              <a:t>Abondance </a:t>
            </a:r>
            <a:r>
              <a:rPr lang="de-DE" sz="3600" noProof="0" dirty="0"/>
              <a:t>des éléments chimiques </a:t>
            </a:r>
            <a:r>
              <a:rPr lang="de-DE" sz="2400" noProof="0" dirty="0"/>
              <a:t>(système solaire)</a:t>
            </a:r>
            <a:endParaRPr lang="de-DE" sz="3000" noProof="0" dirty="0"/>
          </a:p>
        </p:txBody>
      </p:sp>
      <p:pic>
        <p:nvPicPr>
          <p:cNvPr id="4" name="Grafik 3" descr="Kopf mit Zahnrädern Silhouette">
            <a:extLst>
              <a:ext uri="{FF2B5EF4-FFF2-40B4-BE49-F238E27FC236}">
                <a16:creationId xmlns:a16="http://schemas.microsoft.com/office/drawing/2014/main" id="{0377FDCB-3152-CEE8-C2CD-23FF97E94B9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301287" y="3902255"/>
            <a:ext cx="2016436" cy="2016434"/>
          </a:xfrm>
          <a:prstGeom prst="rect">
            <a:avLst/>
          </a:prstGeom>
        </p:spPr>
      </p:pic>
      <p:sp>
        <p:nvSpPr>
          <p:cNvPr id="7" name="Rechteck: obere Ecken abgerundet 6">
            <a:extLst>
              <a:ext uri="{FF2B5EF4-FFF2-40B4-BE49-F238E27FC236}">
                <a16:creationId xmlns:a16="http://schemas.microsoft.com/office/drawing/2014/main" id="{16CFCF5C-EA8F-D9BD-E197-0B63B9EEFBD8}"/>
              </a:ext>
            </a:extLst>
          </p:cNvPr>
          <p:cNvSpPr/>
          <p:nvPr/>
        </p:nvSpPr>
        <p:spPr>
          <a:xfrm>
            <a:off x="1256435" y="1360021"/>
            <a:ext cx="4106140"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Tâche</a:t>
            </a:r>
            <a:endParaRPr lang="en-US" sz="2400" b="1" dirty="0">
              <a:latin typeface="+mj-lt"/>
            </a:endParaRPr>
          </a:p>
        </p:txBody>
      </p:sp>
      <p:sp>
        <p:nvSpPr>
          <p:cNvPr id="9" name="Rechteck: obere Ecken abgerundet 8">
            <a:extLst>
              <a:ext uri="{FF2B5EF4-FFF2-40B4-BE49-F238E27FC236}">
                <a16:creationId xmlns:a16="http://schemas.microsoft.com/office/drawing/2014/main" id="{9C378F9B-1E52-B1CE-49D0-6D3544BAE426}"/>
              </a:ext>
            </a:extLst>
          </p:cNvPr>
          <p:cNvSpPr/>
          <p:nvPr/>
        </p:nvSpPr>
        <p:spPr>
          <a:xfrm>
            <a:off x="1256435" y="1873100"/>
            <a:ext cx="4106140" cy="169671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GB" sz="2800" dirty="0">
                <a:solidFill>
                  <a:schemeClr val="tx1"/>
                </a:solidFill>
                <a:latin typeface="+mj-lt"/>
              </a:rPr>
              <a:t>Jetez un coup d'œil à </a:t>
            </a:r>
            <a:r>
              <a:rPr lang="en-GB" sz="2800" dirty="0">
                <a:solidFill>
                  <a:schemeClr val="tx1"/>
                </a:solidFill>
                <a:latin typeface="+mj-lt"/>
              </a:rPr>
              <a:t>la </a:t>
            </a:r>
            <a:r>
              <a:rPr lang="en-GB" sz="2800" b="1" dirty="0">
                <a:solidFill>
                  <a:schemeClr val="tx1"/>
                </a:solidFill>
                <a:latin typeface="+mj-lt"/>
              </a:rPr>
              <a:t>répartition de l'abondance</a:t>
            </a:r>
            <a:r>
              <a:rPr lang="en-GB" sz="2800" dirty="0">
                <a:solidFill>
                  <a:schemeClr val="tx1"/>
                </a:solidFill>
                <a:latin typeface="+mj-lt"/>
              </a:rPr>
              <a:t>. </a:t>
            </a:r>
            <a:r>
              <a:rPr lang="en-GB" sz="2800" dirty="0">
                <a:solidFill>
                  <a:schemeClr val="tx1"/>
                </a:solidFill>
                <a:latin typeface="+mj-lt"/>
              </a:rPr>
              <a:t>Qu'est-ce qui </a:t>
            </a:r>
            <a:r>
              <a:rPr lang="en-GB" sz="2800" dirty="0" err="1">
                <a:solidFill>
                  <a:schemeClr val="tx1"/>
                </a:solidFill>
                <a:latin typeface="+mj-lt"/>
              </a:rPr>
              <a:t>ressort </a:t>
            </a:r>
            <a:r>
              <a:rPr lang="en-GB" sz="2800" dirty="0">
                <a:solidFill>
                  <a:schemeClr val="tx1"/>
                </a:solidFill>
                <a:latin typeface="+mj-lt"/>
              </a:rPr>
              <a:t>? </a:t>
            </a:r>
          </a:p>
        </p:txBody>
      </p:sp>
      <p:pic>
        <p:nvPicPr>
          <p:cNvPr id="8" name="Grafik 7">
            <a:extLst>
              <a:ext uri="{FF2B5EF4-FFF2-40B4-BE49-F238E27FC236}">
                <a16:creationId xmlns:a16="http://schemas.microsoft.com/office/drawing/2014/main" id="{B3A073E8-BB74-E554-E942-A833C2F5F74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710" t="16776" r="7285"/>
          <a:stretch/>
        </p:blipFill>
        <p:spPr>
          <a:xfrm>
            <a:off x="5572732" y="2437453"/>
            <a:ext cx="6427483" cy="2929604"/>
          </a:xfrm>
          <a:prstGeom prst="rect">
            <a:avLst/>
          </a:prstGeom>
        </p:spPr>
      </p:pic>
    </p:spTree>
    <p:extLst>
      <p:ext uri="{BB962C8B-B14F-4D97-AF65-F5344CB8AC3E}">
        <p14:creationId xmlns:p14="http://schemas.microsoft.com/office/powerpoint/2010/main" val="1519972124"/>
      </p:ext>
    </p:extLst>
  </p:cSld>
  <p:clrMapOvr>
    <a:masterClrMapping/>
  </p:clrMapOvr>
</p:sld>
</file>

<file path=ppt/slides/slide1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err="1"/>
              <a:t>Abondance </a:t>
            </a:r>
            <a:r>
              <a:rPr lang="de-DE" sz="3600" noProof="0" dirty="0"/>
              <a:t>des éléments chimiques</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098" name="Picture 2" descr="Clear Science! — You are made of elements, along with everything...">
            <a:extLst>
              <a:ext uri="{FF2B5EF4-FFF2-40B4-BE49-F238E27FC236}">
                <a16:creationId xmlns:a16="http://schemas.microsoft.com/office/drawing/2014/main" id="{5A59FA42-A7CC-C888-0096-C90D34E6E3E8}"/>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971675" y="2231114"/>
            <a:ext cx="8248650" cy="298023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D9FBBA2-237B-1FAF-C937-B435285C3B9E}"/>
              </a:ext>
            </a:extLst>
          </p:cNvPr>
          <p:cNvSpPr txBox="1"/>
          <p:nvPr/>
        </p:nvSpPr>
        <p:spPr>
          <a:xfrm>
            <a:off x="2254249" y="1646650"/>
            <a:ext cx="2209801" cy="461665"/>
          </a:xfrm>
          <a:prstGeom prst="rect">
            <a:avLst/>
          </a:prstGeom>
          <a:noFill/>
        </p:spPr>
        <p:txBody>
          <a:bodyPr wrap="square">
            <a:spAutoFit/>
          </a:bodyPr>
          <a:lstStyle/>
          <a:p>
            <a:pPr algn="ctr"/>
            <a:r>
              <a:rPr lang="de-DE" sz="2400" b="1" cap="small" dirty="0"/>
              <a:t>Les personnes</a:t>
            </a:r>
          </a:p>
        </p:txBody>
      </p:sp>
      <p:sp>
        <p:nvSpPr>
          <p:cNvPr id="7" name="Textfeld 6">
            <a:extLst>
              <a:ext uri="{FF2B5EF4-FFF2-40B4-BE49-F238E27FC236}">
                <a16:creationId xmlns:a16="http://schemas.microsoft.com/office/drawing/2014/main" id="{AE78C7B3-730B-B830-6E70-731DF0B9A880}"/>
              </a:ext>
            </a:extLst>
          </p:cNvPr>
          <p:cNvSpPr txBox="1"/>
          <p:nvPr/>
        </p:nvSpPr>
        <p:spPr>
          <a:xfrm>
            <a:off x="5105401" y="1646650"/>
            <a:ext cx="2127250" cy="461665"/>
          </a:xfrm>
          <a:prstGeom prst="rect">
            <a:avLst/>
          </a:prstGeom>
          <a:noFill/>
        </p:spPr>
        <p:txBody>
          <a:bodyPr wrap="square">
            <a:spAutoFit/>
          </a:bodyPr>
          <a:lstStyle/>
          <a:p>
            <a:pPr algn="ctr"/>
            <a:r>
              <a:rPr lang="de-DE" sz="2400" b="1" cap="small" dirty="0" err="1"/>
              <a:t>Croûte terrestre</a:t>
            </a:r>
            <a:endParaRPr lang="de-DE" sz="2400" b="1" cap="small" dirty="0"/>
          </a:p>
        </p:txBody>
      </p:sp>
      <p:sp>
        <p:nvSpPr>
          <p:cNvPr id="9" name="Textfeld 8">
            <a:extLst>
              <a:ext uri="{FF2B5EF4-FFF2-40B4-BE49-F238E27FC236}">
                <a16:creationId xmlns:a16="http://schemas.microsoft.com/office/drawing/2014/main" id="{E017FACA-AA9A-A1D1-7632-9405BACFB130}"/>
              </a:ext>
            </a:extLst>
          </p:cNvPr>
          <p:cNvSpPr txBox="1"/>
          <p:nvPr/>
        </p:nvSpPr>
        <p:spPr>
          <a:xfrm>
            <a:off x="7677151" y="1646650"/>
            <a:ext cx="2438400" cy="461665"/>
          </a:xfrm>
          <a:prstGeom prst="rect">
            <a:avLst/>
          </a:prstGeom>
          <a:noFill/>
        </p:spPr>
        <p:txBody>
          <a:bodyPr wrap="square">
            <a:spAutoFit/>
          </a:bodyPr>
          <a:lstStyle/>
          <a:p>
            <a:pPr algn="ctr"/>
            <a:r>
              <a:rPr lang="de-DE" sz="2400" b="1" cap="small" dirty="0"/>
              <a:t>Univers</a:t>
            </a:r>
          </a:p>
        </p:txBody>
      </p:sp>
    </p:spTree>
    <p:extLst>
      <p:ext uri="{BB962C8B-B14F-4D97-AF65-F5344CB8AC3E}">
        <p14:creationId xmlns:p14="http://schemas.microsoft.com/office/powerpoint/2010/main" val="2104554014"/>
      </p:ext>
    </p:extLst>
  </p:cSld>
  <p:clrMapOvr>
    <a:masterClrMapping/>
  </p:clrMapOvr>
</p:sld>
</file>

<file path=ppt/slides/slide1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492760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Première partie</a:t>
            </a:r>
          </a:p>
          <a:p>
            <a:pPr algn="ctr">
              <a:spcAft>
                <a:spcPts val="600"/>
              </a:spcAft>
            </a:pPr>
            <a:r>
              <a:rPr lang="en-US" sz="3600" cap="small" dirty="0">
                <a:solidFill>
                  <a:schemeClr val="bg1"/>
                </a:solidFill>
              </a:rPr>
              <a:t>Les noyaux atomiques &amp;</a:t>
            </a:r>
            <a:br>
              <a:rPr lang="en-US" sz="3600" cap="small" dirty="0">
                <a:solidFill>
                  <a:schemeClr val="bg1"/>
                </a:solidFill>
              </a:rPr>
            </a:br>
            <a:r>
              <a:rPr lang="en-US" sz="3600" cap="small" dirty="0">
                <a:solidFill>
                  <a:schemeClr val="bg1"/>
                </a:solidFill>
              </a:rPr>
              <a:t>leurs particularités</a:t>
            </a:r>
            <a:endParaRPr lang="en-US" sz="3600" b="1" cap="small" dirty="0">
              <a:solidFill>
                <a:schemeClr val="bg1"/>
              </a:solidFill>
            </a:endParaRPr>
          </a:p>
        </p:txBody>
      </p:sp>
      <p:pic>
        <p:nvPicPr>
          <p:cNvPr id="5124" name="Picture 4">
            <a:extLst>
              <a:ext uri="{FF2B5EF4-FFF2-40B4-BE49-F238E27FC236}">
                <a16:creationId xmlns:a16="http://schemas.microsoft.com/office/drawing/2014/main" id="{36CE6500-62B6-80A4-B3F3-096D7ACF308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927600" y="2445"/>
            <a:ext cx="7264400" cy="6855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19449"/>
      </p:ext>
    </p:extLst>
  </p:cSld>
  <p:clrMapOvr>
    <a:masterClrMapping/>
  </p:clrMapOvr>
</p:sld>
</file>

<file path=ppt/slides/slide1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4097867" y="1989139"/>
            <a:ext cx="3996266" cy="2392362"/>
          </a:xfrm>
        </p:spPr>
        <p:txBody>
          <a:bodyPr anchor="ctr"/>
          <a:lstStyle/>
          <a:p>
            <a:pPr algn="ctr"/>
            <a:r>
              <a:rPr lang="de-DE" sz="3600" cap="small" noProof="0" dirty="0"/>
              <a:t>Qu'est-ce qu</a:t>
            </a:r>
            <a:r>
              <a:rPr lang="de-DE" sz="3600" b="1" cap="small" noProof="0" dirty="0"/>
              <a:t>'</a:t>
            </a:r>
            <a:r>
              <a:rPr lang="de-DE" sz="3600" cap="small" noProof="0" dirty="0"/>
              <a:t>un élément chimique ?</a:t>
            </a:r>
          </a:p>
        </p:txBody>
      </p:sp>
    </p:spTree>
    <p:extLst>
      <p:ext uri="{BB962C8B-B14F-4D97-AF65-F5344CB8AC3E}">
        <p14:creationId xmlns:p14="http://schemas.microsoft.com/office/powerpoint/2010/main" val="3462665087"/>
      </p:ext>
    </p:extLst>
  </p:cSld>
  <p:clrMapOvr>
    <a:masterClrMapping/>
  </p:clrMapOvr>
</p:sld>
</file>

<file path=ppt/slides/slide1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Un élément est caractérisé par le </a:t>
            </a:r>
            <a:r>
              <a:rPr lang="en-US" sz="2400" b="1" dirty="0"/>
              <a:t>nombre de protons </a:t>
            </a:r>
            <a:r>
              <a:rPr lang="en-US" sz="2400" dirty="0"/>
              <a:t>dans le noyau atomique</a:t>
            </a:r>
            <a:br>
              <a:rPr lang="de-DE" sz="2400" dirty="0"/>
            </a:br>
            <a:br>
              <a:rPr lang="de-DE" sz="2400" dirty="0"/>
            </a:br>
            <a:br>
              <a:rPr lang="de-DE" sz="2400" dirty="0"/>
            </a:br>
            <a:br>
              <a:rPr lang="de-DE" sz="2400" dirty="0"/>
            </a:br>
            <a:endParaRPr lang="de-DE" sz="24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Le noyau atomique</a:t>
            </a:r>
            <a:endParaRPr lang="de-DE" sz="3000" noProof="0" dirty="0"/>
          </a:p>
        </p:txBody>
      </p:sp>
      <p:pic>
        <p:nvPicPr>
          <p:cNvPr id="2" name="Picture 2">
            <a:extLst>
              <a:ext uri="{FF2B5EF4-FFF2-40B4-BE49-F238E27FC236}">
                <a16:creationId xmlns:a16="http://schemas.microsoft.com/office/drawing/2014/main" id="{2C2CFEFF-E7D4-1B2D-9520-FDB57B3E2A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14151" y="3655422"/>
            <a:ext cx="2205446" cy="22054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ufbau von Atomen">
            <a:extLst>
              <a:ext uri="{FF2B5EF4-FFF2-40B4-BE49-F238E27FC236}">
                <a16:creationId xmlns:a16="http://schemas.microsoft.com/office/drawing/2014/main" id="{ABD82B60-5110-1334-7632-D178E9BDE22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08927" y="1184683"/>
            <a:ext cx="2415894" cy="2392363"/>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abgerundete Ecken 4">
            <a:extLst>
              <a:ext uri="{FF2B5EF4-FFF2-40B4-BE49-F238E27FC236}">
                <a16:creationId xmlns:a16="http://schemas.microsoft.com/office/drawing/2014/main" id="{DE67122A-90CE-E4C2-E481-3F1086D5E9B1}"/>
              </a:ext>
            </a:extLst>
          </p:cNvPr>
          <p:cNvSpPr/>
          <p:nvPr/>
        </p:nvSpPr>
        <p:spPr>
          <a:xfrm>
            <a:off x="1765378" y="2654744"/>
            <a:ext cx="3983490" cy="137732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a:solidFill>
                  <a:schemeClr val="tx1"/>
                </a:solidFill>
              </a:rPr>
              <a:t>Exemple </a:t>
            </a:r>
            <a:r>
              <a:rPr lang="de-DE" sz="2000" b="1" dirty="0">
                <a:solidFill>
                  <a:schemeClr val="tx1"/>
                </a:solidFill>
              </a:rPr>
              <a:t>:</a:t>
            </a:r>
            <a:br>
              <a:rPr lang="de-DE" sz="2000" dirty="0">
                <a:solidFill>
                  <a:schemeClr val="tx1"/>
                </a:solidFill>
              </a:rPr>
            </a:br>
            <a:r>
              <a:rPr lang="en-US" sz="2000" dirty="0">
                <a:solidFill>
                  <a:schemeClr val="tx1"/>
                </a:solidFill>
              </a:rPr>
              <a:t>L'oxygène est le 8e élément du tableau périodique et possède 8 protons.</a:t>
            </a:r>
            <a:endParaRPr lang="en-GB" sz="2000" dirty="0">
              <a:solidFill>
                <a:schemeClr val="tx1"/>
              </a:solidFill>
            </a:endParaRPr>
          </a:p>
        </p:txBody>
      </p:sp>
      <p:sp>
        <p:nvSpPr>
          <p:cNvPr id="14" name="Textfeld 13">
            <a:extLst>
              <a:ext uri="{FF2B5EF4-FFF2-40B4-BE49-F238E27FC236}">
                <a16:creationId xmlns:a16="http://schemas.microsoft.com/office/drawing/2014/main" id="{B29BC5C2-254F-E67B-14BD-F49702ED42EB}"/>
              </a:ext>
            </a:extLst>
          </p:cNvPr>
          <p:cNvSpPr txBox="1"/>
          <p:nvPr/>
        </p:nvSpPr>
        <p:spPr>
          <a:xfrm>
            <a:off x="1167179" y="3878329"/>
            <a:ext cx="7113271" cy="1754326"/>
          </a:xfrm>
          <a:prstGeom prst="rect">
            <a:avLst/>
          </a:prstGeom>
          <a:noFill/>
        </p:spPr>
        <p:txBody>
          <a:bodyPr wrap="square" rtlCol="0">
            <a:spAutoFit/>
          </a:bodyPr>
          <a:lstStyle/>
          <a:p>
            <a:endParaRPr lang="de-DE" sz="2400" dirty="0"/>
          </a:p>
          <a:p>
            <a:pPr marL="285750" indent="-285750">
              <a:buFont typeface="Arial" panose="020B0604020202020204" pitchFamily="34" charset="0"/>
              <a:buChar char="•"/>
            </a:pPr>
            <a:r>
              <a:rPr lang="en-US" sz="2400" b="1" dirty="0"/>
              <a:t>Noyau atomique</a:t>
            </a:r>
          </a:p>
          <a:p>
            <a:pPr marL="697230" lvl="1" indent="-285750">
              <a:buFont typeface="Arial" panose="020B0604020202020204" pitchFamily="34" charset="0"/>
              <a:buChar char="•"/>
            </a:pPr>
            <a:r>
              <a:rPr lang="en-US" sz="2000" dirty="0"/>
              <a:t>au centre de l'atome</a:t>
            </a:r>
          </a:p>
          <a:p>
            <a:pPr marL="697230" lvl="1" indent="-285750">
              <a:buFont typeface="Arial" panose="020B0604020202020204" pitchFamily="34" charset="0"/>
              <a:buChar char="•"/>
            </a:pPr>
            <a:r>
              <a:rPr lang="en-US" sz="2000" dirty="0"/>
              <a:t>est 1/10000ème de la taille de l'atome</a:t>
            </a:r>
          </a:p>
          <a:p>
            <a:pPr marL="697230" lvl="1" indent="-285750">
              <a:buFont typeface="Arial" panose="020B0604020202020204" pitchFamily="34" charset="0"/>
              <a:buChar char="•"/>
            </a:pPr>
            <a:r>
              <a:rPr lang="en-US" sz="2000" dirty="0" err="1"/>
              <a:t>combine la </a:t>
            </a:r>
            <a:r>
              <a:rPr lang="en-US" sz="2000" dirty="0"/>
              <a:t>quasi-totalité </a:t>
            </a:r>
            <a:r>
              <a:rPr lang="en-US" sz="2000" dirty="0" err="1"/>
              <a:t>de la </a:t>
            </a:r>
            <a:r>
              <a:rPr lang="en-US" sz="2000" dirty="0"/>
              <a:t>masse de l'atome en </a:t>
            </a:r>
            <a:r>
              <a:rPr lang="en-US" sz="2000" dirty="0" err="1"/>
              <a:t>elle-même</a:t>
            </a:r>
            <a:endParaRPr lang="de-DE" sz="1800" dirty="0"/>
          </a:p>
        </p:txBody>
      </p:sp>
    </p:spTree>
    <p:extLst>
      <p:ext uri="{BB962C8B-B14F-4D97-AF65-F5344CB8AC3E}">
        <p14:creationId xmlns:p14="http://schemas.microsoft.com/office/powerpoint/2010/main" val="40891954"/>
      </p:ext>
    </p:extLst>
  </p:cSld>
  <p:clrMapOvr>
    <a:masterClrMapping/>
  </p:clrMapOvr>
</p:sld>
</file>

<file path=ppt/slides/slide1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062103"/>
          </a:xfrm>
          <a:prstGeom prst="rect">
            <a:avLst/>
          </a:prstGeom>
          <a:noFill/>
        </p:spPr>
        <p:txBody>
          <a:bodyPr wrap="square" rtlCol="0">
            <a:spAutoFit/>
          </a:bodyPr>
          <a:lstStyle/>
          <a:p>
            <a:pPr marL="285750" indent="-285750">
              <a:buFont typeface="Arial" panose="020B0604020202020204" pitchFamily="34" charset="0"/>
              <a:buChar char="•"/>
            </a:pPr>
            <a:r>
              <a:rPr lang="en-US" sz="2400" dirty="0"/>
              <a:t>Les noyaux atomiques sont constitués de </a:t>
            </a:r>
            <a:r>
              <a:rPr lang="en-US" sz="2400" b="1" dirty="0"/>
              <a:t>protons </a:t>
            </a:r>
            <a:r>
              <a:rPr lang="en-US" sz="2400" dirty="0"/>
              <a:t>et de </a:t>
            </a:r>
            <a:r>
              <a:rPr lang="en-US" sz="2400" b="1" dirty="0"/>
              <a:t>neutrons.</a:t>
            </a:r>
            <a:br>
              <a:rPr lang="de-DE" sz="2000" b="1" dirty="0"/>
            </a:br>
            <a:br>
              <a:rPr lang="de-DE" sz="2000" b="1" dirty="0"/>
            </a:br>
            <a:br>
              <a:rPr lang="de-DE" sz="2000" b="1" dirty="0"/>
            </a:br>
            <a:br>
              <a:rPr lang="de-DE" sz="2000" b="1" dirty="0"/>
            </a:br>
            <a:endParaRPr lang="de-DE" sz="2000" b="1"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Marquage des noyaux atomiques</a:t>
            </a:r>
            <a:endParaRPr lang="de-DE" sz="3000" noProof="0" dirty="0"/>
          </a:p>
        </p:txBody>
      </p:sp>
      <p:pic>
        <p:nvPicPr>
          <p:cNvPr id="6146" name="Picture 2" descr="Atomkerne und ihre Bausteine">
            <a:extLst>
              <a:ext uri="{FF2B5EF4-FFF2-40B4-BE49-F238E27FC236}">
                <a16:creationId xmlns:a16="http://schemas.microsoft.com/office/drawing/2014/main" id="{344B54AA-4B87-0CC3-64BA-321AC5654D61}"/>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abgerundete Ecken 2">
            <a:extLst>
              <a:ext uri="{FF2B5EF4-FFF2-40B4-BE49-F238E27FC236}">
                <a16:creationId xmlns:a16="http://schemas.microsoft.com/office/drawing/2014/main" id="{0439A3F5-70DC-1590-7724-7DF21D7A8151}"/>
              </a:ext>
            </a:extLst>
          </p:cNvPr>
          <p:cNvSpPr/>
          <p:nvPr/>
        </p:nvSpPr>
        <p:spPr>
          <a:xfrm>
            <a:off x="1601131" y="2726809"/>
            <a:ext cx="4242319" cy="1261717"/>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err="1">
                <a:solidFill>
                  <a:schemeClr val="tx1"/>
                </a:solidFill>
              </a:rPr>
              <a:t>Exemple </a:t>
            </a:r>
            <a:r>
              <a:rPr lang="de-DE" sz="2000" b="1" dirty="0">
                <a:solidFill>
                  <a:schemeClr val="tx1"/>
                </a:solidFill>
              </a:rPr>
              <a:t>:</a:t>
            </a:r>
            <a:br>
              <a:rPr lang="de-DE" sz="2000" dirty="0">
                <a:solidFill>
                  <a:schemeClr val="tx1"/>
                </a:solidFill>
              </a:rPr>
            </a:br>
            <a:r>
              <a:rPr lang="en-US" sz="2000" dirty="0">
                <a:solidFill>
                  <a:schemeClr val="tx1"/>
                </a:solidFill>
              </a:rPr>
              <a:t>L'oxygène a 8 protons et entre 4 et 18 neutrons.</a:t>
            </a:r>
            <a:endParaRPr lang="en-GB" sz="2000" dirty="0">
              <a:solidFill>
                <a:schemeClr val="tx1"/>
              </a:solidFill>
            </a:endParaRPr>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3130478"/>
      </p:ext>
    </p:extLst>
  </p:cSld>
  <p:clrMapOvr>
    <a:masterClrMapping/>
  </p:clrMapOvr>
</p:sld>
</file>

<file path=ppt/slides/slide18.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Nous appelons un type de noyau atomique un </a:t>
            </a:r>
            <a:r>
              <a:rPr lang="en-US" sz="2400" b="1" dirty="0"/>
              <a:t>nucléide</a:t>
            </a:r>
          </a:p>
          <a:p>
            <a:pPr marL="697230" lvl="1" indent="-285750">
              <a:buFont typeface="Arial" panose="020B0604020202020204" pitchFamily="34" charset="0"/>
              <a:buChar char="•"/>
            </a:pPr>
            <a:r>
              <a:rPr lang="en-US" sz="2400" dirty="0"/>
              <a:t>est déterminée par le nombre de protons et de neutrons</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Marquage des noyaux atomiques</a:t>
            </a:r>
            <a:endParaRPr lang="de-DE" sz="3000" noProof="0" dirty="0"/>
          </a:p>
        </p:txBody>
      </p:sp>
      <mc:AlternateContent xmlns:mc="http://schemas.openxmlformats.org/markup-compatibility/2006" xmlns:a14="http://schemas.microsoft.com/office/drawing/2010/main">
        <mc:Choice Requires="a14">
          <p:sp>
            <p:nvSpPr>
              <p:cNvPr id="15" name="Rechteck: abgerundete Ecken 14">
                <a:extLst>
                  <a:ext uri="{FF2B5EF4-FFF2-40B4-BE49-F238E27FC236}">
                    <a16:creationId xmlns:a16="http://schemas.microsoft.com/office/drawing/2014/main" id="{BAA652D4-D60D-1A6B-42D5-ED9B888DA152}"/>
                  </a:ext>
                </a:extLst>
              </p:cNvPr>
              <p:cNvSpPr/>
              <p:nvPr/>
            </p:nvSpPr>
            <p:spPr>
              <a:xfrm>
                <a:off x="2662034" y="3082801"/>
                <a:ext cx="4120401" cy="278000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xmlns:mc="http://schemas.openxmlformats.org/markup-compatibility/2006" xmlns:a14="http://schemas.microsoft.com/office/drawing/2010/main">
                <a:pPr algn="ctr">
                  <a:spcAft>
                    <a:spcPts val="1200"/>
                  </a:spcAft>
                </a:pPr>
                <a:r>
                  <a:rPr lang="de-DE" sz="2000" b="1" dirty="0" err="1">
                    <a:solidFill>
                      <a:schemeClr val="tx1"/>
                    </a:solidFill>
                  </a:rPr>
                  <a:t>Exemple </a:t>
                </a:r>
                <a:r>
                  <a:rPr lang="de-DE" sz="2000" b="1" dirty="0">
                    <a:solidFill>
                      <a:schemeClr val="tx1"/>
                    </a:solidFill>
                  </a:rPr>
                  <a:t>:</a:t>
                </a:r>
                <a:br>
                  <a:rPr lang="de-DE" sz="2000" dirty="0">
                    <a:solidFill>
                      <a:schemeClr val="tx1"/>
                    </a:solidFill>
                  </a:rPr>
                </a:br>
                <a:r>
                  <a:rPr lang="en-US" sz="2000" dirty="0">
                    <a:solidFill>
                      <a:schemeClr val="tx1"/>
                    </a:solidFill>
                  </a:rPr>
                  <a:t>Le nucléide oxygène-16 possède 8 protons et 8 neutrons.</a:t>
                </a:r>
                <a:endParaRPr lang="en-GB" sz="2000" b="1" dirty="0">
                  <a:solidFill>
                    <a:schemeClr val="tx1"/>
                  </a:solidFill>
                </a:endParaRPr>
              </a:p>
              <a:p>
                <a:pPr/>
                <a14:m>
                  <m:oMathPara xmlns:m="http://schemas.openxmlformats.org/officeDocument/2006/math">
                    <m:oMathParaPr>
                      <m:jc m:val="centerGroup"/>
                    </m:oMathParaPr>
                    <m:oMath xmlns:m="http://schemas.openxmlformats.org/officeDocument/2006/math">
                      <m:sPre>
                        <m:sPrePr>
                          <m:ctrlPr>
                            <a:rPr xmlns:a="http://schemas.openxmlformats.org/drawingml/2006/main" lang="de-DE" sz="6600" b="1" i="1" smtClean="0">
                              <a:solidFill>
                                <a:schemeClr val="tx1"/>
                              </a:solidFill>
                              <a:latin typeface="Cambria Math" panose="02040503050406030204" pitchFamily="18" charset="0"/>
                            </a:rPr>
                          </m:ctrlPr>
                        </m:sPrePr>
                        <m:sub>
                          <m:r>
                            <a:rPr xmlns:a="http://schemas.openxmlformats.org/drawingml/2006/main" lang="de-DE" sz="6600" b="1" i="0" smtClean="0">
                              <a:solidFill>
                                <a:schemeClr val="tx1"/>
                              </a:solidFill>
                              <a:latin typeface="Cambria Math" panose="02040503050406030204" pitchFamily="18" charset="0"/>
                            </a:rPr>
                            <m:t>𝟖</m:t>
                          </m:r>
                        </m:sub>
                        <m:sup>
                          <m:r>
                            <a:rPr xmlns:a="http://schemas.openxmlformats.org/drawingml/2006/main" lang="de-DE" sz="6600" b="1" i="0" smtClean="0">
                              <a:solidFill>
                                <a:schemeClr val="tx1"/>
                              </a:solidFill>
                              <a:latin typeface="Cambria Math" panose="02040503050406030204" pitchFamily="18" charset="0"/>
                            </a:rPr>
                            <m:t>𝟏𝟔</m:t>
                          </m:r>
                        </m:sup>
                        <m:e>
                          <m:sSub>
                            <m:sSubPr>
                              <m:ctrlPr>
                                <a:rPr xmlns:a="http://schemas.openxmlformats.org/drawingml/2006/main" lang="de-DE" sz="6600" b="1" i="1" smtClean="0">
                                  <a:solidFill>
                                    <a:schemeClr val="tx1"/>
                                  </a:solidFill>
                                  <a:latin typeface="Cambria Math" panose="02040503050406030204" pitchFamily="18" charset="0"/>
                                </a:rPr>
                              </m:ctrlPr>
                            </m:sSubPr>
                            <m:e>
                              <m:r>
                                <a:rPr xmlns:a="http://schemas.openxmlformats.org/drawingml/2006/main" lang="de-DE" sz="6600" b="1" i="0" smtClean="0">
                                  <a:solidFill>
                                    <a:schemeClr val="tx1"/>
                                  </a:solidFill>
                                  <a:latin typeface="Cambria Math" panose="02040503050406030204" pitchFamily="18" charset="0"/>
                                </a:rPr>
                                <m:t>𝐎</m:t>
                              </m:r>
                            </m:e>
                            <m:sub>
                              <m:r>
                                <a:rPr xmlns:a="http://schemas.openxmlformats.org/drawingml/2006/main" lang="de-DE" sz="6600" b="1" i="0" smtClean="0">
                                  <a:solidFill>
                                    <a:schemeClr val="tx1"/>
                                  </a:solidFill>
                                  <a:latin typeface="Cambria Math" panose="02040503050406030204" pitchFamily="18" charset="0"/>
                                </a:rPr>
                                <m:t>𝟖</m:t>
                              </m:r>
                            </m:sub>
                          </m:sSub>
                        </m:e>
                      </m:sPre>
                    </m:oMath>
                  </m:oMathPara>
                </a14:m>
                <a:endParaRPr lang="de-DE" sz="4000" b="1" dirty="0">
                  <a:solidFill>
                    <a:schemeClr val="tx1"/>
                  </a:solidFill>
                </a:endParaRPr>
              </a:p>
            </p:txBody>
          </p:sp>
        </mc:Choice>
        <mc:Fallback xmlns:a16="http://schemas.microsoft.com/office/drawing/2014/main" xmlns:p14="http://schemas.microsoft.com/office/powerpoint/2010/main">
          <p:sp>
            <p:nvSpPr>
              <p:cNvPr id="15" name="Rechteck: abgerundete Ecken 14">
                <a:extLst>
                  <a:ext uri="{FF2B5EF4-FFF2-40B4-BE49-F238E27FC236}">
                    <a16:creationId xmlns:a16="http://schemas.microsoft.com/office/drawing/2014/main" id="{BAA652D4-D60D-1A6B-42D5-ED9B888DA152}"/>
                  </a:ext>
                </a:extLst>
              </p:cNvPr>
              <p:cNvSpPr>
                <a:spLocks noRot="1" noChangeAspect="1" noMove="1" noResize="1" noEditPoints="1" noAdjustHandles="1" noChangeArrowheads="1" noChangeShapeType="1" noTextEdit="1"/>
              </p:cNvSpPr>
              <p:nvPr/>
            </p:nvSpPr>
            <p:spPr>
              <a:xfrm>
                <a:off x="2662034" y="3082801"/>
                <a:ext cx="4120401" cy="2780004"/>
              </a:xfrm>
              <a:prstGeom prst="roundRect">
                <a:avLst/>
              </a:prstGeom>
              <a:blipFill>
                <a:blip r:embed="rId3"/>
                <a:stretch>
                  <a:fillRect/>
                </a:stretch>
              </a:blipFill>
              <a:ln w="28575">
                <a:solidFill>
                  <a:schemeClr val="tx1"/>
                </a:solidFill>
              </a:ln>
            </p:spPr>
            <p:txBody>
              <a:bodyPr/>
              <a:lstStyle/>
              <a:p>
                <a:r>
                  <a:rPr lang="de-DE">
                    <a:noFill/>
                  </a:rPr>
                  <a:t> </a:t>
                </a:r>
              </a:p>
            </p:txBody>
          </p:sp>
        </mc:Fallback>
      </mc:AlternateContent>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57035255"/>
      </p:ext>
    </p:extLst>
  </p:cSld>
  <p:clrMapOvr>
    <a:masterClrMapping/>
  </p:clrMapOvr>
</p:sld>
</file>

<file path=ppt/slides/slide19.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Nous appelons un type de noyau atomique un </a:t>
            </a:r>
            <a:r>
              <a:rPr lang="en-US" sz="2400" b="1" dirty="0"/>
              <a:t>nucléide</a:t>
            </a:r>
          </a:p>
          <a:p>
            <a:pPr marL="697230" lvl="1" indent="-285750">
              <a:buFont typeface="Arial" panose="020B0604020202020204" pitchFamily="34" charset="0"/>
              <a:buChar char="•"/>
            </a:pPr>
            <a:r>
              <a:rPr lang="en-US" sz="2400" dirty="0"/>
              <a:t>est déterminée par le nombre de protons et de neutrons</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Marquage des noyaux atomiques</a:t>
            </a:r>
            <a:endParaRPr lang="de-DE" sz="3000" noProof="0" dirty="0"/>
          </a:p>
        </p:txBody>
      </p:sp>
      <mc:AlternateContent xmlns:mc="http://schemas.openxmlformats.org/markup-compatibility/2006" xmlns:a14="http://schemas.microsoft.com/office/drawing/2010/main">
        <mc:Choice Requires="a14">
          <p:sp>
            <p:nvSpPr>
              <p:cNvPr id="15" name="Rechteck: abgerundete Ecken 14">
                <a:extLst>
                  <a:ext uri="{FF2B5EF4-FFF2-40B4-BE49-F238E27FC236}">
                    <a16:creationId xmlns:a16="http://schemas.microsoft.com/office/drawing/2014/main" id="{BAA652D4-D60D-1A6B-42D5-ED9B888DA152}"/>
                  </a:ext>
                </a:extLst>
              </p:cNvPr>
              <p:cNvSpPr/>
              <p:nvPr/>
            </p:nvSpPr>
            <p:spPr>
              <a:xfrm>
                <a:off x="2662034" y="3082801"/>
                <a:ext cx="4120401" cy="278000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xmlns:mc="http://schemas.openxmlformats.org/markup-compatibility/2006" xmlns:a14="http://schemas.microsoft.com/office/drawing/2010/main">
                <a:pPr algn="ctr">
                  <a:spcAft>
                    <a:spcPts val="1200"/>
                  </a:spcAft>
                </a:pPr>
                <a:r>
                  <a:rPr lang="de-DE" sz="2000" b="1" dirty="0">
                    <a:solidFill>
                      <a:schemeClr val="tx1"/>
                    </a:solidFill>
                  </a:rPr>
                  <a:t>Exemple :</a:t>
                </a:r>
                <a:br>
                  <a:rPr lang="de-DE" sz="2000" dirty="0">
                    <a:solidFill>
                      <a:schemeClr val="tx1"/>
                    </a:solidFill>
                  </a:rPr>
                </a:br>
                <a:r>
                  <a:rPr lang="en-US" sz="2000" dirty="0">
                    <a:solidFill>
                      <a:schemeClr val="tx1"/>
                    </a:solidFill>
                  </a:rPr>
                  <a:t>Le </a:t>
                </a:r>
                <a:r>
                  <a:rPr lang="en-US" sz="2000" dirty="0" err="1">
                    <a:solidFill>
                      <a:schemeClr val="tx1"/>
                    </a:solidFill>
                  </a:rPr>
                  <a:t>nucléide </a:t>
                </a:r>
                <a:r>
                  <a:rPr lang="en-US" sz="2000" dirty="0">
                    <a:solidFill>
                      <a:schemeClr val="tx1"/>
                    </a:solidFill>
                  </a:rPr>
                  <a:t>oxygène-17 possède 8 protons et 9 neutrons.</a:t>
                </a:r>
                <a:endParaRPr lang="en-GB" sz="2000" b="1" dirty="0">
                  <a:solidFill>
                    <a:schemeClr val="tx1"/>
                  </a:solidFill>
                </a:endParaRPr>
              </a:p>
              <a:p>
                <a:pPr/>
                <a14:m>
                  <m:oMathPara xmlns:m="http://schemas.openxmlformats.org/officeDocument/2006/math">
                    <m:oMathParaPr>
                      <m:jc m:val="centerGroup"/>
                    </m:oMathParaPr>
                    <m:oMath xmlns:m="http://schemas.openxmlformats.org/officeDocument/2006/math">
                      <m:sPre>
                        <m:sPrePr>
                          <m:ctrlPr>
                            <a:rPr xmlns:a="http://schemas.openxmlformats.org/drawingml/2006/main" lang="de-DE" sz="6600" b="1" i="1" smtClean="0">
                              <a:solidFill>
                                <a:schemeClr val="tx1"/>
                              </a:solidFill>
                              <a:latin typeface="Cambria Math" panose="02040503050406030204" pitchFamily="18" charset="0"/>
                            </a:rPr>
                          </m:ctrlPr>
                        </m:sPrePr>
                        <m:sub>
                          <m:r>
                            <a:rPr xmlns:a="http://schemas.openxmlformats.org/drawingml/2006/main" lang="de-DE" sz="6600" b="1" i="0" smtClean="0">
                              <a:solidFill>
                                <a:schemeClr val="tx1"/>
                              </a:solidFill>
                              <a:latin typeface="Cambria Math" panose="02040503050406030204" pitchFamily="18" charset="0"/>
                            </a:rPr>
                            <m:t>𝟖</m:t>
                          </m:r>
                        </m:sub>
                        <m:sup>
                          <m:r>
                            <a:rPr xmlns:a="http://schemas.openxmlformats.org/drawingml/2006/main" lang="de-DE" sz="6600" b="1" i="0" smtClean="0">
                              <a:solidFill>
                                <a:schemeClr val="tx1"/>
                              </a:solidFill>
                              <a:latin typeface="Cambria Math" panose="02040503050406030204" pitchFamily="18" charset="0"/>
                            </a:rPr>
                            <m:t>𝟏</m:t>
                          </m:r>
                          <m:r>
                            <a:rPr xmlns:a="http://schemas.openxmlformats.org/drawingml/2006/main" lang="de-DE" sz="6600" b="1" i="1" smtClean="0">
                              <a:solidFill>
                                <a:schemeClr val="tx1"/>
                              </a:solidFill>
                              <a:latin typeface="Cambria Math" panose="02040503050406030204" pitchFamily="18" charset="0"/>
                            </a:rPr>
                            <m:t>𝟕</m:t>
                          </m:r>
                        </m:sup>
                        <m:e>
                          <m:sSub>
                            <m:sSubPr>
                              <m:ctrlPr>
                                <a:rPr xmlns:a="http://schemas.openxmlformats.org/drawingml/2006/main" lang="de-DE" sz="6600" b="1" i="1" smtClean="0">
                                  <a:solidFill>
                                    <a:schemeClr val="tx1"/>
                                  </a:solidFill>
                                  <a:latin typeface="Cambria Math" panose="02040503050406030204" pitchFamily="18" charset="0"/>
                                </a:rPr>
                              </m:ctrlPr>
                            </m:sSubPr>
                            <m:e>
                              <m:r>
                                <a:rPr xmlns:a="http://schemas.openxmlformats.org/drawingml/2006/main" lang="de-DE" sz="6600" b="1" i="0" smtClean="0">
                                  <a:solidFill>
                                    <a:schemeClr val="tx1"/>
                                  </a:solidFill>
                                  <a:latin typeface="Cambria Math" panose="02040503050406030204" pitchFamily="18" charset="0"/>
                                </a:rPr>
                                <m:t>𝐎</m:t>
                              </m:r>
                            </m:e>
                            <m:sub>
                              <m:r>
                                <a:rPr xmlns:a="http://schemas.openxmlformats.org/drawingml/2006/main" lang="de-DE" sz="6600" b="1" i="1" smtClean="0">
                                  <a:solidFill>
                                    <a:schemeClr val="tx1"/>
                                  </a:solidFill>
                                  <a:latin typeface="Cambria Math" panose="02040503050406030204" pitchFamily="18" charset="0"/>
                                </a:rPr>
                                <m:t>𝟗</m:t>
                              </m:r>
                            </m:sub>
                          </m:sSub>
                        </m:e>
                      </m:sPre>
                    </m:oMath>
                  </m:oMathPara>
                </a14:m>
                <a:endParaRPr lang="de-DE" sz="4000" b="1" dirty="0">
                  <a:solidFill>
                    <a:schemeClr val="tx1"/>
                  </a:solidFill>
                </a:endParaRPr>
              </a:p>
            </p:txBody>
          </p:sp>
        </mc:Choice>
        <mc:Fallback xmlns:a16="http://schemas.microsoft.com/office/drawing/2014/main" xmlns:p14="http://schemas.microsoft.com/office/powerpoint/2010/main">
          <p:sp>
            <p:nvSpPr>
              <p:cNvPr id="15" name="Rechteck: abgerundete Ecken 14">
                <a:extLst>
                  <a:ext uri="{FF2B5EF4-FFF2-40B4-BE49-F238E27FC236}">
                    <a16:creationId xmlns:a16="http://schemas.microsoft.com/office/drawing/2014/main" id="{BAA652D4-D60D-1A6B-42D5-ED9B888DA152}"/>
                  </a:ext>
                </a:extLst>
              </p:cNvPr>
              <p:cNvSpPr>
                <a:spLocks noRot="1" noChangeAspect="1" noMove="1" noResize="1" noEditPoints="1" noAdjustHandles="1" noChangeArrowheads="1" noChangeShapeType="1" noTextEdit="1"/>
              </p:cNvSpPr>
              <p:nvPr/>
            </p:nvSpPr>
            <p:spPr>
              <a:xfrm>
                <a:off x="2662034" y="3082801"/>
                <a:ext cx="4120401" cy="2780004"/>
              </a:xfrm>
              <a:prstGeom prst="roundRect">
                <a:avLst/>
              </a:prstGeom>
              <a:blipFill>
                <a:blip r:embed="rId2"/>
                <a:stretch>
                  <a:fillRect/>
                </a:stretch>
              </a:blipFill>
              <a:ln w="28575">
                <a:solidFill>
                  <a:schemeClr val="tx1"/>
                </a:solidFill>
              </a:ln>
            </p:spPr>
            <p:txBody>
              <a:bodyPr/>
              <a:lstStyle/>
              <a:p>
                <a:r>
                  <a:rPr lang="de-DE">
                    <a:noFill/>
                  </a:rPr>
                  <a:t> </a:t>
                </a:r>
              </a:p>
            </p:txBody>
          </p:sp>
        </mc:Fallback>
      </mc:AlternateContent>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5893382"/>
      </p:ext>
    </p:extLst>
  </p:cSld>
  <p:clrMapOvr>
    <a:masterClrMapping/>
  </p:clrMapOvr>
</p:sld>
</file>

<file path=ppt/slides/slide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6435405-FD66-8A05-F7A4-C0B4C2A0336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7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461304" y="3757492"/>
            <a:ext cx="11548792"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r>
              <a:rPr lang="de-DE" sz="48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Astrophysique nucléaire</a:t>
            </a:r>
            <a:br>
              <a:rPr lang="de-DE" sz="48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br>
            <a:r>
              <a:rPr lang="de-DE" sz="3600"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rPr>
              <a:t>Empreintes digitales des étoiles</a:t>
            </a:r>
            <a:endParaRPr lang="de-DE" sz="3600" b="1" cap="small" dirty="0">
              <a:solidFill>
                <a:schemeClr val="bg1"/>
              </a:solidFill>
              <a:effectLst>
                <a:outerShdw blurRad="38100" dist="38100" dir="2700000" algn="tl">
                  <a:srgbClr val="000000">
                    <a:alpha val="43137"/>
                  </a:srgbClr>
                </a:outerShdw>
              </a:effectLst>
              <a:latin typeface="+mj-lt"/>
              <a:ea typeface="Source Sans Pro" panose="020B0503030403020204" pitchFamily="34" charset="0"/>
            </a:endParaRPr>
          </a:p>
        </p:txBody>
      </p:sp>
    </p:spTree>
    <p:extLst>
      <p:ext uri="{BB962C8B-B14F-4D97-AF65-F5344CB8AC3E}">
        <p14:creationId xmlns:p14="http://schemas.microsoft.com/office/powerpoint/2010/main" val="868022722"/>
      </p:ext>
    </p:extLst>
  </p:cSld>
  <p:clrMapOvr>
    <a:masterClrMapping/>
  </p:clrMapOvr>
</p:sld>
</file>

<file path=ppt/slides/slide20.xml><?xml version="1.0" encoding="utf-8"?>
<p:sld xmlns:mc="http://schemas.openxmlformats.org/markup-compatibility/2006"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8" y="1684564"/>
                <a:ext cx="7113271" cy="2545825"/>
              </a:xfrm>
              <a:prstGeom prst="rect">
                <a:avLst/>
              </a:prstGeom>
              <a:noFill/>
            </p:spPr>
            <p:txBody>
              <a:bodyPr wrap="square" rtlCol="0">
                <a:spAutoFit/>
              </a:bodyPr>
              <a:lstStyle/>
              <a:p xmlns:mc="http://schemas.openxmlformats.org/markup-compatibility/2006" xmlns:a14="http://schemas.microsoft.com/office/drawing/2010/main">
                <a:pPr marL="285750" indent="-285750">
                  <a:buFont typeface="Arial" panose="020B0604020202020204" pitchFamily="34" charset="0"/>
                  <a:buChar char="•"/>
                </a:pPr>
                <a:r>
                  <a:rPr lang="en-US" sz="2400" dirty="0"/>
                  <a:t>Nous appelons un type de noyau atomique un </a:t>
                </a:r>
                <a:r>
                  <a:rPr lang="en-US" sz="2400" b="1" dirty="0"/>
                  <a:t>nucléide</a:t>
                </a:r>
              </a:p>
              <a:p xmlns:mc="http://schemas.openxmlformats.org/markup-compatibility/2006" xmlns:a14="http://schemas.microsoft.com/office/drawing/2010/main">
                <a:pPr marL="697230" lvl="1" indent="-285750">
                  <a:buFont typeface="Arial" panose="020B0604020202020204" pitchFamily="34" charset="0"/>
                  <a:buChar char="•"/>
                </a:pPr>
                <a:r>
                  <a:rPr lang="en-US" sz="2400" dirty="0"/>
                  <a:t>est déterminée par le nombre de protons et de neutrons</a:t>
                </a:r>
              </a:p>
              <a:p xmlns:mc="http://schemas.openxmlformats.org/markup-compatibility/2006" xmlns:a14="http://schemas.microsoft.com/office/drawing/2010/main">
                <a:pPr marL="285750" indent="-285750">
                  <a:buFont typeface="Arial" panose="020B0604020202020204" pitchFamily="34" charset="0"/>
                  <a:buChar char="•"/>
                </a:pPr>
                <a:r>
                  <a:rPr lang="de-DE" sz="2400" dirty="0" err="1"/>
                  <a:t>Nous écrivons </a:t>
                </a:r>
                <a:r>
                  <a:rPr lang="de-DE" sz="2400" dirty="0"/>
                  <a:t>:</a:t>
                </a:r>
              </a:p>
              <a:p>
                <a:pPr/>
                <a14:m>
                  <m:oMathPara xmlns:m="http://schemas.openxmlformats.org/officeDocument/2006/math">
                    <m:oMathParaPr>
                      <m:jc m:val="centerGroup"/>
                    </m:oMathParaPr>
                    <m:oMath xmlns:m="http://schemas.openxmlformats.org/officeDocument/2006/math">
                      <m:sPre>
                        <m:sPrePr>
                          <m:ctrlPr>
                            <a:rPr xmlns:a="http://schemas.openxmlformats.org/drawingml/2006/main"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PrePr>
                        <m:sub>
                          <m:r>
                            <a:rPr xmlns:a="http://schemas.openxmlformats.org/drawingml/2006/main"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𝐙</m:t>
                          </m:r>
                        </m:sub>
                        <m:sup>
                          <m:r>
                            <a:rPr xmlns:a="http://schemas.openxmlformats.org/drawingml/2006/main"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𝑨</m:t>
                          </m:r>
                        </m:sup>
                        <m:e>
                          <m:sSub>
                            <m:sSubPr>
                              <m:ctrlPr>
                                <a:rPr xmlns:a="http://schemas.openxmlformats.org/drawingml/2006/main" kumimoji="0" lang="de-DE" sz="6000" b="1" i="1"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ctrlPr>
                            </m:sSubPr>
                            <m:e>
                              <m:r>
                                <a:rPr xmlns:a="http://schemas.openxmlformats.org/drawingml/2006/main"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𝐗</m:t>
                              </m:r>
                            </m:e>
                            <m:sub>
                              <m:r>
                                <a:rPr xmlns:a="http://schemas.openxmlformats.org/drawingml/2006/main" kumimoji="0" lang="de-DE" sz="6000" b="1" i="0" u="none" strike="noStrike" kern="1200" cap="none" spc="0" normalizeH="0" baseline="0" noProof="0" smtClean="0">
                                  <a:ln>
                                    <a:noFill/>
                                  </a:ln>
                                  <a:solidFill>
                                    <a:srgbClr val="00305E"/>
                                  </a:solidFill>
                                  <a:effectLst/>
                                  <a:uLnTx/>
                                  <a:uFillTx/>
                                  <a:latin typeface="Cambria Math" panose="02040503050406030204" pitchFamily="18" charset="0"/>
                                  <a:ea typeface="+mn-ea"/>
                                  <a:cs typeface="+mn-cs"/>
                                </a:rPr>
                                <m:t>𝐍</m:t>
                              </m:r>
                            </m:sub>
                          </m:sSub>
                        </m:e>
                      </m:sPre>
                    </m:oMath>
                  </m:oMathPara>
                </a14:m>
                <a:endParaRPr lang="de-DE" sz="2400" dirty="0"/>
              </a:p>
            </p:txBody>
          </p:sp>
        </mc:Choice>
        <mc:Fallback xmlns:a16="http://schemas.microsoft.com/office/drawing/2014/main" xmlns:p14="http://schemas.microsoft.com/office/powerpoint/2010/main">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8" y="1684564"/>
                <a:ext cx="7113271" cy="2545825"/>
              </a:xfrm>
              <a:prstGeom prst="rect">
                <a:avLst/>
              </a:prstGeom>
              <a:blipFill>
                <a:blip r:embed="rId3"/>
                <a:stretch>
                  <a:fillRect l="-1114" t="-1914"/>
                </a:stretch>
              </a:blipFill>
            </p:spPr>
            <p:txBody>
              <a:bodyPr/>
              <a:lstStyle/>
              <a:p>
                <a:r>
                  <a:rPr lang="de-DE">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Marquage des noyaux atomiques</a:t>
            </a:r>
            <a:endParaRPr lang="de-DE" sz="3000" noProof="0" dirty="0"/>
          </a:p>
        </p:txBody>
      </p:sp>
      <p:pic>
        <p:nvPicPr>
          <p:cNvPr id="2" name="Picture 2" descr="Atomkerne und ihre Bausteine">
            <a:extLst>
              <a:ext uri="{FF2B5EF4-FFF2-40B4-BE49-F238E27FC236}">
                <a16:creationId xmlns:a16="http://schemas.microsoft.com/office/drawing/2014/main" id="{A0E39E1E-BF50-6818-5E0D-F8AFD2ADAB1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182074" y="1869419"/>
            <a:ext cx="2408795" cy="2367113"/>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a:extLst>
              <a:ext uri="{FF2B5EF4-FFF2-40B4-BE49-F238E27FC236}">
                <a16:creationId xmlns:a16="http://schemas.microsoft.com/office/drawing/2014/main" id="{2B3BFF99-B58E-61BE-0545-6CF1EE44E337}"/>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a:extLst>
              <a:ext uri="{FF2B5EF4-FFF2-40B4-BE49-F238E27FC236}">
                <a16:creationId xmlns:a16="http://schemas.microsoft.com/office/drawing/2014/main" id="{1A9A921F-AE62-2830-F43B-6E4428BC7D18}"/>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feld 2">
            <a:extLst>
              <a:ext uri="{FF2B5EF4-FFF2-40B4-BE49-F238E27FC236}">
                <a16:creationId xmlns:a16="http://schemas.microsoft.com/office/drawing/2014/main" id="{F3AF7995-E5D8-E460-F14D-3A08BA321553}"/>
              </a:ext>
            </a:extLst>
          </p:cNvPr>
          <p:cNvSpPr txBox="1"/>
          <p:nvPr/>
        </p:nvSpPr>
        <p:spPr>
          <a:xfrm>
            <a:off x="1258028" y="4373411"/>
            <a:ext cx="7113271" cy="1938992"/>
          </a:xfrm>
          <a:prstGeom prst="rect">
            <a:avLst/>
          </a:prstGeom>
          <a:noFill/>
        </p:spPr>
        <p:txBody>
          <a:bodyPr wrap="square" rtlCol="0">
            <a:spAutoFit/>
          </a:bodyPr>
          <a:lstStyle/>
          <a:p>
            <a:r>
              <a:rPr lang="de-DE" sz="2400" b="1" dirty="0"/>
              <a:t>X... </a:t>
            </a:r>
            <a:r>
              <a:rPr lang="de-DE" sz="2400" dirty="0"/>
              <a:t>Symbole de l'élément</a:t>
            </a:r>
            <a:br>
              <a:rPr lang="de-DE" sz="2400" dirty="0"/>
            </a:br>
            <a:r>
              <a:rPr lang="de-DE" sz="2400" b="1" dirty="0"/>
              <a:t>Z... </a:t>
            </a:r>
            <a:r>
              <a:rPr lang="de-DE" sz="2400" dirty="0" err="1"/>
              <a:t>Numéro atomique </a:t>
            </a:r>
            <a:r>
              <a:rPr lang="de-DE" sz="2400" dirty="0"/>
              <a:t>/ </a:t>
            </a:r>
            <a:r>
              <a:rPr lang="de-DE" sz="2400" dirty="0" err="1"/>
              <a:t>nombre de protons</a:t>
            </a:r>
            <a:br>
              <a:rPr lang="de-DE" sz="2400" dirty="0"/>
            </a:br>
            <a:r>
              <a:rPr lang="de-DE" sz="2400" b="1" dirty="0"/>
              <a:t>N... </a:t>
            </a:r>
            <a:r>
              <a:rPr lang="de-DE" sz="2400" dirty="0" err="1"/>
              <a:t>Nombre de neutrons</a:t>
            </a:r>
            <a:br>
              <a:rPr lang="de-DE" sz="2400" dirty="0"/>
            </a:br>
            <a:r>
              <a:rPr lang="de-DE" sz="2400" b="1" dirty="0"/>
              <a:t>A... </a:t>
            </a:r>
            <a:r>
              <a:rPr lang="de-DE" sz="2400" dirty="0" err="1"/>
              <a:t>Nombre de masse</a:t>
            </a:r>
            <a:br>
              <a:rPr lang="de-DE" sz="2400" dirty="0"/>
            </a:br>
            <a:endParaRPr lang="de-DE" sz="2400" b="1" dirty="0"/>
          </a:p>
        </p:txBody>
      </p:sp>
      <p:sp>
        <p:nvSpPr>
          <p:cNvPr id="8" name="Textfeld 7">
            <a:extLst>
              <a:ext uri="{FF2B5EF4-FFF2-40B4-BE49-F238E27FC236}">
                <a16:creationId xmlns:a16="http://schemas.microsoft.com/office/drawing/2014/main" id="{ECA53C82-8EAE-BC84-BCB7-188F5E097A93}"/>
              </a:ext>
            </a:extLst>
          </p:cNvPr>
          <p:cNvSpPr txBox="1"/>
          <p:nvPr/>
        </p:nvSpPr>
        <p:spPr>
          <a:xfrm>
            <a:off x="6336090" y="4695276"/>
            <a:ext cx="6100762" cy="523220"/>
          </a:xfrm>
          <a:prstGeom prst="rect">
            <a:avLst/>
          </a:prstGeom>
          <a:noFill/>
        </p:spPr>
        <p:txBody>
          <a:bodyPr wrap="square">
            <a:spAutoFit/>
          </a:bodyPr>
          <a:lstStyle/>
          <a:p>
            <a:pPr algn="ctr"/>
            <a:r>
              <a:rPr lang="de-DE" sz="2800" b="1" dirty="0"/>
              <a:t>A = Z + N</a:t>
            </a:r>
            <a:endParaRPr lang="en-GB" sz="2400" dirty="0"/>
          </a:p>
        </p:txBody>
      </p:sp>
    </p:spTree>
    <p:extLst>
      <p:ext uri="{BB962C8B-B14F-4D97-AF65-F5344CB8AC3E}">
        <p14:creationId xmlns:p14="http://schemas.microsoft.com/office/powerpoint/2010/main" val="1902927834"/>
      </p:ext>
    </p:extLst>
  </p:cSld>
  <p:clrMapOvr>
    <a:masterClrMapping/>
  </p:clrMapOvr>
</p:sld>
</file>

<file path=ppt/slides/slide21.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40BE2AE0-BB7C-F16F-3781-C06E61A478E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02691" y="3053138"/>
            <a:ext cx="4760551" cy="2390808"/>
          </a:xfrm>
          <a:prstGeom prst="rect">
            <a:avLst/>
          </a:prstGeom>
        </p:spPr>
      </p:pic>
      <p:sp>
        <p:nvSpPr>
          <p:cNvPr id="7" name="Rechteck: abgerundete Ecken 6">
            <a:extLst>
              <a:ext uri="{FF2B5EF4-FFF2-40B4-BE49-F238E27FC236}">
                <a16:creationId xmlns:a16="http://schemas.microsoft.com/office/drawing/2014/main" id="{FD35BD5B-021F-F70D-24AB-062C63789B17}"/>
              </a:ext>
            </a:extLst>
          </p:cNvPr>
          <p:cNvSpPr/>
          <p:nvPr/>
        </p:nvSpPr>
        <p:spPr>
          <a:xfrm>
            <a:off x="1139382" y="1456811"/>
            <a:ext cx="6775893" cy="4410589"/>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90000" rtlCol="0" anchor="t"/>
          <a:lstStyle/>
          <a:p>
            <a:pPr algn="ctr">
              <a:spcAft>
                <a:spcPts val="1200"/>
              </a:spcAft>
            </a:pPr>
            <a:r>
              <a:rPr lang="de-DE" sz="2800" b="1" u="sng" dirty="0">
                <a:solidFill>
                  <a:srgbClr val="000000"/>
                </a:solidFill>
              </a:rPr>
              <a:t>Tâche</a:t>
            </a:r>
            <a:br>
              <a:rPr lang="de-DE" sz="2800" dirty="0">
                <a:solidFill>
                  <a:schemeClr val="tx1"/>
                </a:solidFill>
              </a:rPr>
            </a:br>
            <a:r>
              <a:rPr lang="en-US" sz="2800" dirty="0">
                <a:solidFill>
                  <a:schemeClr val="tx1"/>
                </a:solidFill>
              </a:rPr>
              <a:t>Combien de neutrons l'uranium 238 possède-t-il ?</a:t>
            </a:r>
            <a:br>
              <a:rPr lang="en-US" sz="2800" dirty="0">
                <a:solidFill>
                  <a:schemeClr val="tx1"/>
                </a:solidFill>
              </a:rPr>
            </a:br>
            <a:r>
              <a:rPr lang="en-US" sz="2800" dirty="0">
                <a:solidFill>
                  <a:schemeClr val="tx1"/>
                </a:solidFill>
              </a:rPr>
              <a:t>l'</a:t>
            </a:r>
            <a:r>
              <a:rPr lang="de-DE" sz="2800" b="1" dirty="0">
                <a:solidFill>
                  <a:schemeClr val="tx1"/>
                </a:solidFill>
              </a:rPr>
              <a:t>uranium 238 </a:t>
            </a:r>
            <a:r>
              <a:rPr lang="de-DE" sz="2800" dirty="0">
                <a:solidFill>
                  <a:schemeClr val="tx1"/>
                </a:solidFill>
              </a:rPr>
              <a:t>? </a:t>
            </a:r>
            <a:endParaRPr lang="en-GB" sz="2800" b="1" dirty="0">
              <a:solidFill>
                <a:schemeClr val="tx1"/>
              </a:solidFill>
            </a:endParaRPr>
          </a:p>
        </p:txBody>
      </p:sp>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31023" y="1993409"/>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Marquage des noyaux atomiques</a:t>
            </a:r>
            <a:endParaRPr lang="de-DE" sz="3000" noProof="0" dirty="0"/>
          </a:p>
        </p:txBody>
      </p:sp>
      <p:sp>
        <p:nvSpPr>
          <p:cNvPr id="5" name="Textfeld 4">
            <a:extLst>
              <a:ext uri="{FF2B5EF4-FFF2-40B4-BE49-F238E27FC236}">
                <a16:creationId xmlns:a16="http://schemas.microsoft.com/office/drawing/2014/main" id="{ED0C41D0-9B62-4B1B-BE12-B16B84DF2D3D}"/>
              </a:ext>
            </a:extLst>
          </p:cNvPr>
          <p:cNvSpPr txBox="1"/>
          <p:nvPr/>
        </p:nvSpPr>
        <p:spPr>
          <a:xfrm>
            <a:off x="2336799" y="3141133"/>
            <a:ext cx="1735666" cy="341632"/>
          </a:xfrm>
          <a:prstGeom prst="rect">
            <a:avLst/>
          </a:prstGeom>
          <a:solidFill>
            <a:schemeClr val="bg1"/>
          </a:solidFill>
        </p:spPr>
        <p:txBody>
          <a:bodyPr wrap="square" rtlCol="0">
            <a:spAutoFit/>
          </a:bodyPr>
          <a:lstStyle/>
          <a:p>
            <a:r>
              <a:rPr lang="de-DE" dirty="0"/>
              <a:t>Nombre de masse A</a:t>
            </a:r>
          </a:p>
        </p:txBody>
      </p:sp>
      <p:sp>
        <p:nvSpPr>
          <p:cNvPr id="10" name="Textfeld 9">
            <a:extLst>
              <a:ext uri="{FF2B5EF4-FFF2-40B4-BE49-F238E27FC236}">
                <a16:creationId xmlns:a16="http://schemas.microsoft.com/office/drawing/2014/main" id="{8EBDC9A8-F6EE-4F2E-84F2-29842E907739}"/>
              </a:ext>
            </a:extLst>
          </p:cNvPr>
          <p:cNvSpPr txBox="1"/>
          <p:nvPr/>
        </p:nvSpPr>
        <p:spPr>
          <a:xfrm>
            <a:off x="1964266" y="5007290"/>
            <a:ext cx="2319867" cy="341632"/>
          </a:xfrm>
          <a:prstGeom prst="rect">
            <a:avLst/>
          </a:prstGeom>
          <a:solidFill>
            <a:schemeClr val="bg1"/>
          </a:solidFill>
        </p:spPr>
        <p:txBody>
          <a:bodyPr wrap="square" rtlCol="0">
            <a:spAutoFit/>
          </a:bodyPr>
          <a:lstStyle/>
          <a:p>
            <a:pPr algn="ctr"/>
            <a:r>
              <a:rPr lang="de-DE" dirty="0"/>
              <a:t>Nombre de protons Z</a:t>
            </a:r>
          </a:p>
        </p:txBody>
      </p:sp>
      <p:sp>
        <p:nvSpPr>
          <p:cNvPr id="12" name="Textfeld 11">
            <a:extLst>
              <a:ext uri="{FF2B5EF4-FFF2-40B4-BE49-F238E27FC236}">
                <a16:creationId xmlns:a16="http://schemas.microsoft.com/office/drawing/2014/main" id="{CA51256E-482A-4F9C-8FDA-E4B37F64D81E}"/>
              </a:ext>
            </a:extLst>
          </p:cNvPr>
          <p:cNvSpPr txBox="1"/>
          <p:nvPr/>
        </p:nvSpPr>
        <p:spPr>
          <a:xfrm>
            <a:off x="4846347" y="4102735"/>
            <a:ext cx="2006599" cy="590931"/>
          </a:xfrm>
          <a:prstGeom prst="rect">
            <a:avLst/>
          </a:prstGeom>
          <a:solidFill>
            <a:schemeClr val="bg1"/>
          </a:solidFill>
        </p:spPr>
        <p:txBody>
          <a:bodyPr wrap="square" rtlCol="0">
            <a:spAutoFit/>
          </a:bodyPr>
          <a:lstStyle/>
          <a:p>
            <a:r>
              <a:rPr lang="de-DE" dirty="0"/>
              <a:t>Symbole chimique</a:t>
            </a:r>
            <a:br>
              <a:rPr lang="de-DE" dirty="0"/>
            </a:br>
            <a:endParaRPr lang="de-DE" dirty="0"/>
          </a:p>
        </p:txBody>
      </p:sp>
    </p:spTree>
    <p:extLst>
      <p:ext uri="{BB962C8B-B14F-4D97-AF65-F5344CB8AC3E}">
        <p14:creationId xmlns:p14="http://schemas.microsoft.com/office/powerpoint/2010/main" val="2270554694"/>
      </p:ext>
    </p:extLst>
  </p:cSld>
  <p:clrMapOvr>
    <a:masterClrMapping/>
  </p:clrMapOvr>
</p:sld>
</file>

<file path=ppt/slides/slide22.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Marquage des noyaux atomiques</a:t>
            </a:r>
            <a:endParaRPr lang="de-DE"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Tâche</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err="1">
                  <a:solidFill>
                    <a:schemeClr val="tx1"/>
                  </a:solidFill>
                </a:rPr>
                <a:t>Jetez un coup d'</a:t>
              </a:r>
              <a:r>
                <a:rPr lang="en-US" sz="2800" dirty="0">
                  <a:solidFill>
                    <a:schemeClr val="tx1"/>
                  </a:solidFill>
                </a:rPr>
                <a:t>œil à la </a:t>
              </a:r>
              <a:r>
                <a:rPr lang="en-US" sz="2800" dirty="0" err="1">
                  <a:solidFill>
                    <a:schemeClr val="tx1"/>
                  </a:solidFill>
                </a:rPr>
                <a:t>carte des nucléides</a:t>
              </a:r>
              <a:r>
                <a:rPr lang="en-US" sz="2800" dirty="0">
                  <a:solidFill>
                    <a:schemeClr val="tx1"/>
                  </a:solidFill>
                </a:rPr>
                <a:t>. </a:t>
              </a:r>
              <a:r>
                <a:rPr lang="en-US" sz="2800" dirty="0">
                  <a:solidFill>
                    <a:schemeClr val="tx1"/>
                  </a:solidFill>
                </a:rPr>
                <a:t>Pour ce faire, </a:t>
              </a:r>
              <a:r>
                <a:rPr lang="en-US" sz="2800" dirty="0" err="1">
                  <a:solidFill>
                    <a:schemeClr val="tx1"/>
                  </a:solidFill>
                </a:rPr>
                <a:t>ouvrez</a:t>
              </a:r>
              <a:br>
                <a:rPr lang="de-DE" sz="2800" dirty="0">
                  <a:solidFill>
                    <a:schemeClr val="tx1"/>
                  </a:solidFill>
                </a:rPr>
              </a:br>
              <a:r>
                <a:rPr lang="de-DE" sz="2800" b="1" dirty="0">
                  <a:solidFill>
                    <a:schemeClr val="tx1"/>
                  </a:solidFill>
                </a:rPr>
                <a:t> 2.1 </a:t>
              </a:r>
              <a:r>
                <a:rPr lang="de-DE" sz="2800" b="1" dirty="0" err="1">
                  <a:solidFill>
                    <a:schemeClr val="tx1"/>
                  </a:solidFill>
                </a:rPr>
                <a:t>Carte </a:t>
              </a:r>
              <a:r>
                <a:rPr lang="de-DE" sz="2800" b="1" dirty="0">
                  <a:solidFill>
                    <a:schemeClr val="tx1"/>
                  </a:solidFill>
                </a:rPr>
                <a:t>interactive </a:t>
              </a:r>
              <a:r>
                <a:rPr lang="de-DE" sz="2800" b="1" dirty="0" err="1">
                  <a:solidFill>
                    <a:schemeClr val="tx1"/>
                  </a:solidFill>
                </a:rPr>
                <a:t>des </a:t>
              </a:r>
              <a:r>
                <a:rPr lang="de-DE" sz="2800" b="1" dirty="0" err="1">
                  <a:solidFill>
                    <a:schemeClr val="tx1"/>
                  </a:solidFill>
                </a:rPr>
                <a:t>nucléides</a:t>
              </a:r>
              <a:endParaRPr lang="en-GB" sz="2800" b="1" dirty="0">
                <a:solidFill>
                  <a:schemeClr val="tx1"/>
                </a:solidFill>
              </a:endParaRPr>
            </a:p>
          </p:txBody>
        </p:sp>
      </p:grpSp>
    </p:spTree>
    <p:extLst>
      <p:ext uri="{BB962C8B-B14F-4D97-AF65-F5344CB8AC3E}">
        <p14:creationId xmlns:p14="http://schemas.microsoft.com/office/powerpoint/2010/main" val="51899497"/>
      </p:ext>
    </p:extLst>
  </p:cSld>
  <p:clrMapOvr>
    <a:masterClrMapping/>
  </p:clrMapOvr>
</p:sld>
</file>

<file path=ppt/slides/slide2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1989139"/>
            <a:ext cx="6201104" cy="2392362"/>
          </a:xfrm>
        </p:spPr>
        <p:txBody>
          <a:bodyPr anchor="ctr"/>
          <a:lstStyle/>
          <a:p>
            <a:pPr algn="ctr"/>
            <a:r>
              <a:rPr lang="de-DE" sz="3600" b="1" cap="small" noProof="0" dirty="0"/>
              <a:t>Où </a:t>
            </a:r>
            <a:r>
              <a:rPr lang="de-DE" sz="3600" cap="small" noProof="0" dirty="0"/>
              <a:t>se trouvent les </a:t>
            </a:r>
            <a:br>
              <a:rPr lang="de-DE" sz="3600" cap="small" noProof="0" dirty="0"/>
            </a:br>
            <a:r>
              <a:rPr lang="de-DE" sz="3600" cap="small" noProof="0" dirty="0" err="1"/>
              <a:t>éléments </a:t>
            </a:r>
            <a:r>
              <a:rPr lang="de-DE" sz="3600" cap="small" noProof="0" dirty="0" err="1"/>
              <a:t>chimiques</a:t>
            </a:r>
            <a:br>
              <a:rPr lang="de-DE" sz="3600" cap="small" dirty="0"/>
            </a:br>
            <a:r>
              <a:rPr lang="de-DE" sz="3600" cap="small" noProof="0" dirty="0"/>
              <a:t>chimiques ?</a:t>
            </a:r>
          </a:p>
        </p:txBody>
      </p:sp>
    </p:spTree>
    <p:extLst>
      <p:ext uri="{BB962C8B-B14F-4D97-AF65-F5344CB8AC3E}">
        <p14:creationId xmlns:p14="http://schemas.microsoft.com/office/powerpoint/2010/main" val="97209390"/>
      </p:ext>
    </p:extLst>
  </p:cSld>
  <p:clrMapOvr>
    <a:masterClrMapping/>
  </p:clrMapOvr>
</p:sld>
</file>

<file path=ppt/slides/slide2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695951" cy="3108543"/>
          </a:xfrm>
          <a:prstGeom prst="rect">
            <a:avLst/>
          </a:prstGeom>
          <a:noFill/>
        </p:spPr>
        <p:txBody>
          <a:bodyPr wrap="square" rtlCol="0">
            <a:spAutoFit/>
          </a:bodyPr>
          <a:lstStyle/>
          <a:p>
            <a:pPr marL="285750" indent="-285750">
              <a:buFont typeface="Arial" panose="020B0604020202020204" pitchFamily="34" charset="0"/>
              <a:buChar char="•"/>
            </a:pPr>
            <a:r>
              <a:rPr lang="en-US" sz="2800" b="1" dirty="0"/>
              <a:t>La fusion nucléaire </a:t>
            </a:r>
            <a:r>
              <a:rPr lang="en-US" sz="2800" dirty="0"/>
              <a:t>ou d'autres </a:t>
            </a:r>
            <a:r>
              <a:rPr lang="en-US" sz="2800" b="1" dirty="0"/>
              <a:t>réactions nucléaires </a:t>
            </a:r>
            <a:r>
              <a:rPr lang="en-US" sz="2800" dirty="0"/>
              <a:t>peuvent créer de nouveaux noyaux atomiques.</a:t>
            </a:r>
            <a:br>
              <a:rPr lang="en-US" sz="2800" dirty="0"/>
            </a:br>
            <a:endParaRPr lang="en-US" sz="2800" dirty="0"/>
          </a:p>
          <a:p>
            <a:pPr marL="285750" indent="-285750">
              <a:buFont typeface="Arial" panose="020B0604020202020204" pitchFamily="34" charset="0"/>
              <a:buChar char="•"/>
            </a:pPr>
            <a:r>
              <a:rPr lang="en-US" sz="2800" dirty="0"/>
              <a:t>Ces processus sont à la base de la </a:t>
            </a:r>
            <a:r>
              <a:rPr lang="en-US" sz="2800" b="1" dirty="0"/>
              <a:t>formation de nouveaux éléments </a:t>
            </a:r>
            <a:r>
              <a:rPr lang="en-US" sz="2800" dirty="0"/>
              <a:t>!</a:t>
            </a:r>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Réactions nucléaires</a:t>
            </a:r>
            <a:endParaRPr lang="de-DE" sz="3000" noProof="0" dirty="0"/>
          </a:p>
        </p:txBody>
      </p:sp>
      <p:pic>
        <p:nvPicPr>
          <p:cNvPr id="16386" name="Picture 2">
            <a:extLst>
              <a:ext uri="{FF2B5EF4-FFF2-40B4-BE49-F238E27FC236}">
                <a16:creationId xmlns:a16="http://schemas.microsoft.com/office/drawing/2014/main" id="{B52C327D-87D9-191E-962C-ADC11A692BD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017938" y="933504"/>
            <a:ext cx="5174061" cy="5205633"/>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565F7191-9225-7A48-779D-1B2D5BD6D4DE}"/>
              </a:ext>
            </a:extLst>
          </p:cNvPr>
          <p:cNvSpPr txBox="1"/>
          <p:nvPr/>
        </p:nvSpPr>
        <p:spPr>
          <a:xfrm>
            <a:off x="7017938" y="5826080"/>
            <a:ext cx="5174062" cy="307777"/>
          </a:xfrm>
          <a:prstGeom prst="rect">
            <a:avLst/>
          </a:prstGeom>
          <a:noFill/>
        </p:spPr>
        <p:txBody>
          <a:bodyPr wrap="square" rtlCol="0">
            <a:spAutoFit/>
          </a:bodyPr>
          <a:lstStyle/>
          <a:p>
            <a:pPr algn="ctr"/>
            <a:r>
              <a:rPr lang="de-DE" sz="1400" i="1" dirty="0">
                <a:solidFill>
                  <a:schemeClr val="bg1"/>
                </a:solidFill>
              </a:rPr>
              <a:t>[06] Illustration de la supergéante rouge Antarès</a:t>
            </a:r>
          </a:p>
        </p:txBody>
      </p:sp>
    </p:spTree>
    <p:extLst>
      <p:ext uri="{BB962C8B-B14F-4D97-AF65-F5344CB8AC3E}">
        <p14:creationId xmlns:p14="http://schemas.microsoft.com/office/powerpoint/2010/main" val="2540387646"/>
      </p:ext>
    </p:extLst>
  </p:cSld>
  <p:clrMapOvr>
    <a:masterClrMapping/>
  </p:clrMapOvr>
</p:sld>
</file>

<file path=ppt/slides/slide2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5163787"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Partie II</a:t>
            </a:r>
          </a:p>
          <a:p>
            <a:pPr algn="ctr">
              <a:spcAft>
                <a:spcPts val="600"/>
              </a:spcAft>
            </a:pPr>
            <a:r>
              <a:rPr lang="en-US" sz="3600" cap="small" dirty="0" err="1">
                <a:solidFill>
                  <a:schemeClr val="bg1"/>
                </a:solidFill>
              </a:rPr>
              <a:t>L'évolution</a:t>
            </a:r>
            <a:br>
              <a:rPr lang="en-US" sz="3600" cap="small" dirty="0">
                <a:solidFill>
                  <a:schemeClr val="bg1"/>
                </a:solidFill>
              </a:rPr>
            </a:br>
            <a:r>
              <a:rPr lang="en-US" sz="3600" cap="small" dirty="0">
                <a:solidFill>
                  <a:schemeClr val="bg1"/>
                </a:solidFill>
              </a:rPr>
              <a:t>évolution</a:t>
            </a:r>
            <a:endParaRPr lang="en-US" sz="3600" b="1" cap="small" dirty="0">
              <a:solidFill>
                <a:schemeClr val="bg1"/>
              </a:solidFill>
            </a:endParaRPr>
          </a:p>
        </p:txBody>
      </p:sp>
      <p:pic>
        <p:nvPicPr>
          <p:cNvPr id="3" name="Grafik 2">
            <a:extLst>
              <a:ext uri="{FF2B5EF4-FFF2-40B4-BE49-F238E27FC236}">
                <a16:creationId xmlns:a16="http://schemas.microsoft.com/office/drawing/2014/main" id="{39DFC4AA-DB17-F28C-58BA-7289AF7AFEF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163786" y="0"/>
            <a:ext cx="7028215" cy="6858000"/>
          </a:xfrm>
          <a:prstGeom prst="rect">
            <a:avLst/>
          </a:prstGeom>
        </p:spPr>
      </p:pic>
    </p:spTree>
    <p:extLst>
      <p:ext uri="{BB962C8B-B14F-4D97-AF65-F5344CB8AC3E}">
        <p14:creationId xmlns:p14="http://schemas.microsoft.com/office/powerpoint/2010/main" val="4272845236"/>
      </p:ext>
    </p:extLst>
  </p:cSld>
  <p:clrMapOvr>
    <a:masterClrMapping/>
  </p:clrMapOvr>
</p:sld>
</file>

<file path=ppt/slides/slide2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04FB350F-D80F-4CE1-9F15-6DDEA2E6433B}"/>
              </a:ext>
            </a:extLst>
          </p:cNvPr>
          <p:cNvSpPr txBox="1"/>
          <p:nvPr/>
        </p:nvSpPr>
        <p:spPr>
          <a:xfrm>
            <a:off x="1080594" y="1666148"/>
            <a:ext cx="4736636"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t>Chaque année, </a:t>
            </a:r>
            <a:r>
              <a:rPr lang="en-US" sz="2000" dirty="0"/>
              <a:t>environ </a:t>
            </a:r>
            <a:r>
              <a:rPr lang="en-US" sz="2000" b="1" dirty="0"/>
              <a:t>5 étoiles se forment </a:t>
            </a:r>
            <a:r>
              <a:rPr lang="en-US" sz="2000" dirty="0"/>
              <a:t>dans la Voie lactée.</a:t>
            </a:r>
          </a:p>
          <a:p>
            <a:pPr marL="285750" indent="-285750">
              <a:buFont typeface="Arial" panose="020B0604020202020204" pitchFamily="34" charset="0"/>
              <a:buChar char="•"/>
            </a:pPr>
            <a:r>
              <a:rPr lang="en-US" sz="2000" dirty="0"/>
              <a:t>La formation prend environ</a:t>
            </a:r>
            <a:br>
              <a:rPr lang="en-US" sz="2000" dirty="0"/>
            </a:br>
            <a:r>
              <a:rPr lang="en-US" sz="2000" dirty="0"/>
              <a:t>1 million - 100 millions d'années</a:t>
            </a:r>
          </a:p>
          <a:p>
            <a:pPr marL="285750" indent="-285750">
              <a:buFont typeface="Arial" panose="020B0604020202020204" pitchFamily="34" charset="0"/>
              <a:buChar char="•"/>
            </a:pPr>
            <a:r>
              <a:rPr lang="en-US" sz="2000" dirty="0"/>
              <a:t>A l'origine, la contraction des </a:t>
            </a:r>
            <a:r>
              <a:rPr lang="en-US" sz="2000" dirty="0" err="1"/>
              <a:t>nuages de gaz interstellaires </a:t>
            </a:r>
            <a:r>
              <a:rPr lang="en-US" sz="2000" dirty="0"/>
              <a:t>(gravitation).</a:t>
            </a:r>
          </a:p>
          <a:p>
            <a:pPr marL="285750" indent="-285750">
              <a:buFont typeface="Arial" panose="020B0604020202020204" pitchFamily="34" charset="0"/>
              <a:buChar char="•"/>
            </a:pPr>
            <a:r>
              <a:rPr lang="en-US" sz="2000" dirty="0" err="1"/>
              <a:t>L'une de ces </a:t>
            </a:r>
            <a:r>
              <a:rPr lang="en-US" sz="2000" dirty="0"/>
              <a:t>étoiles </a:t>
            </a:r>
            <a:r>
              <a:rPr lang="en-US" sz="2000" dirty="0" err="1"/>
              <a:t>est </a:t>
            </a:r>
            <a:r>
              <a:rPr lang="en-US" sz="2000" dirty="0"/>
              <a:t>le </a:t>
            </a:r>
            <a:r>
              <a:rPr lang="en-US" sz="2000" b="1" dirty="0" err="1"/>
              <a:t>soleil</a:t>
            </a:r>
            <a:r>
              <a:rPr lang="en-US" sz="2000" dirty="0"/>
              <a:t>, qui est </a:t>
            </a:r>
            <a:r>
              <a:rPr lang="en-US" sz="2000" dirty="0" err="1"/>
              <a:t>né </a:t>
            </a:r>
            <a:r>
              <a:rPr lang="en-US" sz="2000" dirty="0" err="1"/>
              <a:t>il y a </a:t>
            </a:r>
            <a:r>
              <a:rPr lang="en-US" sz="2000" dirty="0"/>
              <a:t>environ </a:t>
            </a:r>
            <a:r>
              <a:rPr lang="en-US" sz="2000" b="1" dirty="0"/>
              <a:t>4,6 </a:t>
            </a:r>
            <a:r>
              <a:rPr lang="en-US" sz="2000" b="1" dirty="0" err="1"/>
              <a:t>milliards d'</a:t>
            </a:r>
            <a:r>
              <a:rPr lang="en-US" sz="2000" b="1" dirty="0"/>
              <a:t>années</a:t>
            </a:r>
            <a:endParaRPr lang="de-DE" sz="2000"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Formation des étoiles</a:t>
            </a:r>
            <a:endParaRPr lang="de-DE" sz="3000" noProof="0" dirty="0"/>
          </a:p>
        </p:txBody>
      </p:sp>
      <p:pic>
        <p:nvPicPr>
          <p:cNvPr id="4" name="Grafik 3">
            <a:extLst>
              <a:ext uri="{FF2B5EF4-FFF2-40B4-BE49-F238E27FC236}">
                <a16:creationId xmlns:a16="http://schemas.microsoft.com/office/drawing/2014/main" id="{B570B3AE-EDD1-4983-A2AA-0E928395E60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467641"/>
            <a:ext cx="5192305" cy="3567114"/>
          </a:xfrm>
          <a:prstGeom prst="rect">
            <a:avLst/>
          </a:prstGeom>
        </p:spPr>
      </p:pic>
      <p:sp>
        <p:nvSpPr>
          <p:cNvPr id="8" name="Textfeld 7">
            <a:extLst>
              <a:ext uri="{FF2B5EF4-FFF2-40B4-BE49-F238E27FC236}">
                <a16:creationId xmlns:a16="http://schemas.microsoft.com/office/drawing/2014/main" id="{65CD3926-0269-42B3-BFC8-6127F4912535}"/>
              </a:ext>
            </a:extLst>
          </p:cNvPr>
          <p:cNvSpPr txBox="1"/>
          <p:nvPr/>
        </p:nvSpPr>
        <p:spPr>
          <a:xfrm>
            <a:off x="6096000" y="5050953"/>
            <a:ext cx="5192306" cy="95410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lang="en-US" sz="1400" i="1" dirty="0">
                <a:solidFill>
                  <a:srgbClr val="00305E"/>
                </a:solidFill>
                <a:latin typeface="Open Sans"/>
              </a:rPr>
              <a:t>[08</a:t>
            </a:r>
            <a:r>
              <a:rPr kumimoji="0" lang="en-US" sz="1400" b="0" i="1" u="none" strike="noStrike" kern="1200" cap="none" spc="0" normalizeH="0" baseline="0" noProof="0" dirty="0">
                <a:ln>
                  <a:noFill/>
                </a:ln>
                <a:solidFill>
                  <a:srgbClr val="00305E"/>
                </a:solidFill>
                <a:effectLst/>
                <a:uLnTx/>
                <a:uFillTx/>
                <a:latin typeface="Open Sans"/>
                <a:ea typeface="+mn-ea"/>
                <a:cs typeface="+mn-cs"/>
              </a:rPr>
              <a:t>] Les deux nébuleuses NGC 2014 et NGC 2020 font partie d'une région de formation d'étoiles dans le </a:t>
            </a:r>
            <a:r>
              <a:rPr kumimoji="0" lang="en-US" sz="1400" b="0" i="1" u="none" strike="noStrike" kern="1200" cap="none" spc="0" normalizeH="0" baseline="0" noProof="0" dirty="0" err="1">
                <a:ln>
                  <a:noFill/>
                </a:ln>
                <a:solidFill>
                  <a:srgbClr val="00305E"/>
                </a:solidFill>
                <a:effectLst/>
                <a:uLnTx/>
                <a:uFillTx/>
                <a:latin typeface="Open Sans"/>
                <a:ea typeface="+mn-ea"/>
                <a:cs typeface="+mn-cs"/>
              </a:rPr>
              <a:t>Grand </a:t>
            </a:r>
            <a:r>
              <a:rPr kumimoji="0" lang="en-US" sz="1400" b="0" i="1" u="none" strike="noStrike" kern="1200" cap="none" spc="0" normalizeH="0" baseline="0" noProof="0" dirty="0">
                <a:ln>
                  <a:noFill/>
                </a:ln>
                <a:solidFill>
                  <a:srgbClr val="00305E"/>
                </a:solidFill>
                <a:effectLst/>
                <a:uLnTx/>
                <a:uFillTx/>
                <a:latin typeface="Open Sans"/>
                <a:ea typeface="+mn-ea"/>
                <a:cs typeface="+mn-cs"/>
              </a:rPr>
              <a:t>Nuage de </a:t>
            </a:r>
            <a:r>
              <a:rPr kumimoji="0" lang="en-US" sz="1400" b="0" i="1" u="none" strike="noStrike" kern="1200" cap="none" spc="0" normalizeH="0" baseline="0" noProof="0" dirty="0" err="1">
                <a:ln>
                  <a:noFill/>
                </a:ln>
                <a:solidFill>
                  <a:srgbClr val="00305E"/>
                </a:solidFill>
                <a:effectLst/>
                <a:uLnTx/>
                <a:uFillTx/>
                <a:latin typeface="Open Sans"/>
                <a:ea typeface="+mn-ea"/>
                <a:cs typeface="+mn-cs"/>
              </a:rPr>
              <a:t>Magellan</a:t>
            </a:r>
            <a:r>
              <a:rPr kumimoji="0" lang="en-US" sz="1400" b="0" i="1" u="none" strike="noStrike" kern="1200" cap="none" spc="0" normalizeH="0" baseline="0" noProof="0" dirty="0">
                <a:ln>
                  <a:noFill/>
                </a:ln>
                <a:solidFill>
                  <a:srgbClr val="00305E"/>
                </a:solidFill>
                <a:effectLst/>
                <a:uLnTx/>
                <a:uFillTx/>
                <a:latin typeface="Open Sans"/>
                <a:ea typeface="+mn-ea"/>
                <a:cs typeface="+mn-cs"/>
              </a:rPr>
              <a:t>, une galaxie située à 163 000 années-lumière dans la Voie lactée.</a:t>
            </a:r>
            <a:br>
              <a:rPr kumimoji="0" lang="de-DE" sz="1400" b="0" i="1" u="none" strike="noStrike" kern="1200" cap="none" spc="0" normalizeH="0" baseline="0" noProof="0" dirty="0">
                <a:ln>
                  <a:noFill/>
                </a:ln>
                <a:solidFill>
                  <a:srgbClr val="00305E"/>
                </a:solidFill>
                <a:effectLst/>
                <a:uLnTx/>
                <a:uFillTx/>
                <a:latin typeface="Open Sans"/>
                <a:ea typeface="+mn-ea"/>
                <a:cs typeface="+mn-cs"/>
              </a:rPr>
            </a:br>
            <a:r>
              <a:rPr kumimoji="0" lang="de-DE" sz="1400" b="0" i="1" u="none" strike="noStrike" kern="1200" cap="none" spc="0" normalizeH="0" baseline="0" noProof="0" dirty="0">
                <a:ln>
                  <a:noFill/>
                </a:ln>
                <a:solidFill>
                  <a:srgbClr val="00305E"/>
                </a:solidFill>
                <a:effectLst/>
                <a:uLnTx/>
                <a:uFillTx/>
                <a:latin typeface="Open Sans"/>
                <a:ea typeface="+mn-ea"/>
                <a:cs typeface="+mn-cs"/>
                <a:hlinkClick r:id="rId4"/>
              </a:rPr>
              <a:t>Hubble/ESA, 2020 </a:t>
            </a:r>
            <a:endParaRPr kumimoji="0" lang="de-DE" sz="1400" b="0" i="1" u="none" strike="noStrike" kern="1200" cap="none" spc="0" normalizeH="0" baseline="0" noProof="0" dirty="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2335344176"/>
      </p:ext>
    </p:extLst>
  </p:cSld>
  <p:clrMapOvr>
    <a:masterClrMapping/>
  </p:clrMapOvr>
</p:sld>
</file>

<file path=ppt/slides/slide2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71FFE-1672-7AB5-F13F-FDBD86964015}"/>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4769D780-6EA6-7C85-3EB5-E22D796ECC00}"/>
              </a:ext>
            </a:extLst>
          </p:cNvPr>
          <p:cNvSpPr>
            <a:spLocks noGrp="1"/>
          </p:cNvSpPr>
          <p:nvPr>
            <p:ph type="title"/>
          </p:nvPr>
        </p:nvSpPr>
        <p:spPr>
          <a:xfrm>
            <a:off x="1238249" y="346075"/>
            <a:ext cx="10217156" cy="684000"/>
          </a:xfrm>
        </p:spPr>
        <p:txBody>
          <a:bodyPr/>
          <a:lstStyle/>
          <a:p>
            <a:r>
              <a:rPr lang="de-DE" sz="3600" noProof="0" dirty="0"/>
              <a:t>Naissance du soleil</a:t>
            </a:r>
            <a:endParaRPr lang="de-DE" sz="3000" noProof="0" dirty="0"/>
          </a:p>
        </p:txBody>
      </p:sp>
      <p:sp>
        <p:nvSpPr>
          <p:cNvPr id="4" name="Textfeld 3">
            <a:extLst>
              <a:ext uri="{FF2B5EF4-FFF2-40B4-BE49-F238E27FC236}">
                <a16:creationId xmlns:a16="http://schemas.microsoft.com/office/drawing/2014/main" id="{1BBC554F-E3B0-6AAD-BFA0-FE00145CD314}"/>
              </a:ext>
            </a:extLst>
          </p:cNvPr>
          <p:cNvSpPr txBox="1"/>
          <p:nvPr/>
        </p:nvSpPr>
        <p:spPr>
          <a:xfrm>
            <a:off x="1080593" y="2385732"/>
            <a:ext cx="5108579"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a:t>La </a:t>
            </a:r>
            <a:r>
              <a:rPr lang="en-US" sz="2000" dirty="0" err="1"/>
              <a:t>contraction </a:t>
            </a:r>
            <a:r>
              <a:rPr lang="en-US" sz="2000" dirty="0"/>
              <a:t>du </a:t>
            </a:r>
            <a:r>
              <a:rPr lang="en-US" sz="2000" dirty="0" err="1"/>
              <a:t>nuage de gaz crée </a:t>
            </a:r>
            <a:r>
              <a:rPr lang="en-US" sz="2000" dirty="0"/>
              <a:t>un noyau de </a:t>
            </a:r>
            <a:r>
              <a:rPr lang="en-US" sz="2000" dirty="0" err="1"/>
              <a:t>densité plus élevée</a:t>
            </a:r>
            <a:endParaRPr lang="en-US" sz="2000" dirty="0"/>
          </a:p>
          <a:p>
            <a:pPr marL="285750" indent="-285750">
              <a:buFont typeface="Arial" panose="020B0604020202020204" pitchFamily="34" charset="0"/>
              <a:buChar char="•"/>
            </a:pPr>
            <a:r>
              <a:rPr lang="en-US" sz="2000" dirty="0" err="1"/>
              <a:t>Si </a:t>
            </a:r>
            <a:r>
              <a:rPr lang="en-US" sz="2000" dirty="0"/>
              <a:t>la masse est suffisamment importante, le nuage s'effondre et l'</a:t>
            </a:r>
            <a:r>
              <a:rPr lang="en-US" sz="2000" dirty="0" err="1"/>
              <a:t>énergie thermique est libérée </a:t>
            </a:r>
            <a:r>
              <a:rPr lang="en-US" sz="2000" dirty="0"/>
              <a:t>(</a:t>
            </a:r>
            <a:r>
              <a:rPr lang="en-US" sz="2000" dirty="0" err="1"/>
              <a:t>effondrement gravitationnel</a:t>
            </a:r>
            <a:r>
              <a:rPr lang="en-US" sz="2000" dirty="0"/>
              <a:t>).</a:t>
            </a:r>
          </a:p>
          <a:p>
            <a:pPr marL="285750" indent="-285750">
              <a:buFont typeface="Arial" panose="020B0604020202020204" pitchFamily="34" charset="0"/>
              <a:buChar char="•"/>
            </a:pPr>
            <a:r>
              <a:rPr lang="en-US" sz="2000" dirty="0"/>
              <a:t>Si la densité de l'étoile est suffisamment élevée, le rayonnement ne peut plus s'échapper de l'enveloppe, de sorte que l'étoile s'échauffe davantage</a:t>
            </a:r>
            <a:endParaRPr lang="de-DE" sz="2000" dirty="0"/>
          </a:p>
        </p:txBody>
      </p:sp>
      <p:sp>
        <p:nvSpPr>
          <p:cNvPr id="5" name="Textfeld 4">
            <a:extLst>
              <a:ext uri="{FF2B5EF4-FFF2-40B4-BE49-F238E27FC236}">
                <a16:creationId xmlns:a16="http://schemas.microsoft.com/office/drawing/2014/main" id="{FABBAD6A-ABDC-3906-CC69-E9962E4A957B}"/>
              </a:ext>
            </a:extLst>
          </p:cNvPr>
          <p:cNvSpPr txBox="1"/>
          <p:nvPr/>
        </p:nvSpPr>
        <p:spPr>
          <a:xfrm>
            <a:off x="6473757" y="5219710"/>
            <a:ext cx="4981647" cy="830997"/>
          </a:xfrm>
          <a:prstGeom prst="rect">
            <a:avLst/>
          </a:prstGeom>
          <a:noFill/>
        </p:spPr>
        <p:txBody>
          <a:bodyPr wrap="square" rtlCol="0">
            <a:spAutoFit/>
          </a:bodyPr>
          <a:lstStyle/>
          <a:p>
            <a:pPr algn="ctr"/>
            <a:r>
              <a:rPr lang="en-US" sz="1200" i="1" dirty="0"/>
              <a:t>[09] La tête du nuage de gaz appelé "chenille cosmique" est une protoétoile qui absorbe encore de la matière de son enveloppe extérieure et se condense lentement.</a:t>
            </a:r>
            <a:br>
              <a:rPr lang="de-DE" sz="1200" i="1" dirty="0"/>
            </a:br>
            <a:r>
              <a:rPr lang="de-DE" sz="1200" i="1" dirty="0">
                <a:hlinkClick r:id="rId3"/>
              </a:rPr>
              <a:t>Hubble/ESA, 2013 </a:t>
            </a:r>
            <a:endParaRPr lang="de-DE" sz="1200" i="1" dirty="0"/>
          </a:p>
        </p:txBody>
      </p:sp>
      <p:pic>
        <p:nvPicPr>
          <p:cNvPr id="6" name="Grafik 5">
            <a:extLst>
              <a:ext uri="{FF2B5EF4-FFF2-40B4-BE49-F238E27FC236}">
                <a16:creationId xmlns:a16="http://schemas.microsoft.com/office/drawing/2014/main" id="{B4B830D7-640B-F914-D3C4-170701F7000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811" b="10336"/>
          <a:stretch/>
        </p:blipFill>
        <p:spPr>
          <a:xfrm>
            <a:off x="6473757" y="2452172"/>
            <a:ext cx="4981648" cy="2753202"/>
          </a:xfrm>
          <a:prstGeom prst="rect">
            <a:avLst/>
          </a:prstGeom>
        </p:spPr>
      </p:pic>
      <p:cxnSp>
        <p:nvCxnSpPr>
          <p:cNvPr id="7" name="Gerade Verbindung mit Pfeil 6">
            <a:extLst>
              <a:ext uri="{FF2B5EF4-FFF2-40B4-BE49-F238E27FC236}">
                <a16:creationId xmlns:a16="http://schemas.microsoft.com/office/drawing/2014/main" id="{6B9B95CD-185C-37C8-48B5-AE6938D2CD20}"/>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83215319-5026-F651-F524-5E753737990D}"/>
              </a:ext>
            </a:extLst>
          </p:cNvPr>
          <p:cNvSpPr/>
          <p:nvPr/>
        </p:nvSpPr>
        <p:spPr>
          <a:xfrm>
            <a:off x="2731263"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0" name="Textfeld 9">
            <a:extLst>
              <a:ext uri="{FF2B5EF4-FFF2-40B4-BE49-F238E27FC236}">
                <a16:creationId xmlns:a16="http://schemas.microsoft.com/office/drawing/2014/main" id="{2594D475-0A58-8B96-5B4B-F06D5CC2F57B}"/>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Des milliards d'années</a:t>
            </a:r>
          </a:p>
        </p:txBody>
      </p:sp>
      <p:sp>
        <p:nvSpPr>
          <p:cNvPr id="11" name="Ellipse 10">
            <a:extLst>
              <a:ext uri="{FF2B5EF4-FFF2-40B4-BE49-F238E27FC236}">
                <a16:creationId xmlns:a16="http://schemas.microsoft.com/office/drawing/2014/main" id="{5D51E4EA-E190-707D-B982-D45199F7035A}"/>
              </a:ext>
            </a:extLst>
          </p:cNvPr>
          <p:cNvSpPr/>
          <p:nvPr/>
        </p:nvSpPr>
        <p:spPr>
          <a:xfrm>
            <a:off x="4260492"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2" name="Ellipse 11">
            <a:extLst>
              <a:ext uri="{FF2B5EF4-FFF2-40B4-BE49-F238E27FC236}">
                <a16:creationId xmlns:a16="http://schemas.microsoft.com/office/drawing/2014/main" id="{CE84D357-DA2E-17EC-5ECD-F01CB77A7D67}"/>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4B19D543-4311-91ED-2325-04969C3D465B}"/>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2313B011-3C3E-9969-8F69-8515E6A5D8F9}"/>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9446F674-69BD-A341-3C1B-D6891195A434}"/>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92BBDB44-75FA-2A82-427B-15127FEC004D}"/>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EA32BC11-1543-5FF7-1E4E-C8A4E3EBA839}"/>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Tree>
    <p:extLst>
      <p:ext uri="{BB962C8B-B14F-4D97-AF65-F5344CB8AC3E}">
        <p14:creationId xmlns:p14="http://schemas.microsoft.com/office/powerpoint/2010/main" val="1067774319"/>
      </p:ext>
    </p:extLst>
  </p:cSld>
  <p:clrMapOvr>
    <a:masterClrMapping/>
  </p:clrMapOvr>
</p:sld>
</file>

<file path=ppt/slides/slide2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931CF-D6E3-BF78-4F2E-F76347E2206B}"/>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61659E5B-3998-296F-548F-5B157052C3EA}"/>
              </a:ext>
            </a:extLst>
          </p:cNvPr>
          <p:cNvSpPr>
            <a:spLocks noGrp="1"/>
          </p:cNvSpPr>
          <p:nvPr>
            <p:ph type="title"/>
          </p:nvPr>
        </p:nvSpPr>
        <p:spPr>
          <a:xfrm>
            <a:off x="1238249" y="346075"/>
            <a:ext cx="10217156" cy="684000"/>
          </a:xfrm>
        </p:spPr>
        <p:txBody>
          <a:bodyPr/>
          <a:lstStyle/>
          <a:p>
            <a:r>
              <a:rPr lang="de-DE" sz="3600" noProof="0" dirty="0"/>
              <a:t>Naissance du soleil</a:t>
            </a:r>
            <a:endParaRPr lang="de-DE" sz="3000" noProof="0" dirty="0"/>
          </a:p>
        </p:txBody>
      </p:sp>
      <p:sp>
        <p:nvSpPr>
          <p:cNvPr id="4" name="Textfeld 3">
            <a:extLst>
              <a:ext uri="{FF2B5EF4-FFF2-40B4-BE49-F238E27FC236}">
                <a16:creationId xmlns:a16="http://schemas.microsoft.com/office/drawing/2014/main" id="{F508E4D9-0FE4-EBD6-D7A6-0A312729BF68}"/>
              </a:ext>
            </a:extLst>
          </p:cNvPr>
          <p:cNvSpPr txBox="1"/>
          <p:nvPr/>
        </p:nvSpPr>
        <p:spPr>
          <a:xfrm>
            <a:off x="1080593" y="2561425"/>
            <a:ext cx="5108579"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t>Une </a:t>
            </a:r>
            <a:r>
              <a:rPr lang="en-US" sz="2000" b="1" dirty="0" err="1"/>
              <a:t>protoétoile </a:t>
            </a:r>
            <a:r>
              <a:rPr lang="en-US" sz="2000" dirty="0" err="1"/>
              <a:t>se forme</a:t>
            </a:r>
            <a:endParaRPr lang="en-US" sz="2000" dirty="0"/>
          </a:p>
          <a:p>
            <a:pPr marL="285750" indent="-285750">
              <a:buFont typeface="Arial" panose="020B0604020202020204" pitchFamily="34" charset="0"/>
              <a:buChar char="•"/>
            </a:pPr>
            <a:r>
              <a:rPr lang="en-US" sz="2000" dirty="0" err="1"/>
              <a:t>La force gravitationnelle augmente</a:t>
            </a:r>
            <a:endParaRPr lang="en-US" sz="2000" dirty="0"/>
          </a:p>
          <a:p>
            <a:pPr marL="285750" indent="-285750">
              <a:buFont typeface="Arial" panose="020B0604020202020204" pitchFamily="34" charset="0"/>
              <a:buChar char="•"/>
            </a:pPr>
            <a:r>
              <a:rPr lang="en-US" sz="2000" dirty="0" err="1"/>
              <a:t>Les molécules extérieures s'écrasent </a:t>
            </a:r>
            <a:r>
              <a:rPr lang="en-US" sz="2000" dirty="0"/>
              <a:t>sur le noyau</a:t>
            </a:r>
          </a:p>
          <a:p>
            <a:pPr marL="285750" indent="-285750">
              <a:buFont typeface="Arial" panose="020B0604020202020204" pitchFamily="34" charset="0"/>
              <a:buChar char="•"/>
            </a:pPr>
            <a:r>
              <a:rPr lang="en-US" sz="2000" dirty="0" err="1"/>
              <a:t>Plusieurs milliers de </a:t>
            </a:r>
            <a:r>
              <a:rPr lang="en-US" sz="2000" dirty="0"/>
              <a:t>kelvins, lumière </a:t>
            </a:r>
            <a:r>
              <a:rPr lang="en-US" sz="2000" dirty="0" err="1"/>
              <a:t>principalement dans l'infrarouge</a:t>
            </a:r>
            <a:endParaRPr lang="en-US" sz="2000" dirty="0"/>
          </a:p>
          <a:p>
            <a:pPr marL="285750" indent="-285750">
              <a:buFont typeface="Arial" panose="020B0604020202020204" pitchFamily="34" charset="0"/>
              <a:buChar char="•"/>
            </a:pPr>
            <a:r>
              <a:rPr lang="en-US" sz="2000" dirty="0"/>
              <a:t>La </a:t>
            </a:r>
            <a:r>
              <a:rPr lang="en-US" sz="2000" dirty="0" err="1"/>
              <a:t>température est augmentée </a:t>
            </a:r>
            <a:r>
              <a:rPr lang="en-US" sz="2000" dirty="0"/>
              <a:t>jusqu'à ce que le gaz </a:t>
            </a:r>
            <a:r>
              <a:rPr lang="en-US" sz="2000" dirty="0" err="1"/>
              <a:t>à l'intérieur soit ionisé</a:t>
            </a:r>
            <a:r>
              <a:rPr lang="en-US" sz="2000" dirty="0"/>
              <a:t>, le gaz </a:t>
            </a:r>
            <a:r>
              <a:rPr lang="en-US" sz="2000" dirty="0" err="1"/>
              <a:t>devient du </a:t>
            </a:r>
            <a:r>
              <a:rPr lang="en-US" sz="2000" dirty="0"/>
              <a:t>plasma.</a:t>
            </a:r>
            <a:endParaRPr lang="de-DE" sz="2000" dirty="0"/>
          </a:p>
        </p:txBody>
      </p:sp>
      <p:sp>
        <p:nvSpPr>
          <p:cNvPr id="5" name="Textfeld 4">
            <a:extLst>
              <a:ext uri="{FF2B5EF4-FFF2-40B4-BE49-F238E27FC236}">
                <a16:creationId xmlns:a16="http://schemas.microsoft.com/office/drawing/2014/main" id="{79C59AF3-D47C-6682-73CE-D805AB56E8CB}"/>
              </a:ext>
            </a:extLst>
          </p:cNvPr>
          <p:cNvSpPr txBox="1"/>
          <p:nvPr/>
        </p:nvSpPr>
        <p:spPr>
          <a:xfrm>
            <a:off x="6473757" y="5301188"/>
            <a:ext cx="4981647" cy="830997"/>
          </a:xfrm>
          <a:prstGeom prst="rect">
            <a:avLst/>
          </a:prstGeom>
          <a:noFill/>
        </p:spPr>
        <p:txBody>
          <a:bodyPr wrap="square" rtlCol="0">
            <a:spAutoFit/>
          </a:bodyPr>
          <a:lstStyle/>
          <a:p>
            <a:pPr algn="ctr"/>
            <a:r>
              <a:rPr lang="en-US" sz="1200" i="1" dirty="0"/>
              <a:t>[10] Gaz </a:t>
            </a:r>
            <a:r>
              <a:rPr lang="en-US" sz="1200" i="1" dirty="0" err="1"/>
              <a:t>éjecté de la protoétoile </a:t>
            </a:r>
            <a:r>
              <a:rPr lang="en-US" sz="1200" i="1" dirty="0"/>
              <a:t>qui </a:t>
            </a:r>
            <a:r>
              <a:rPr lang="en-US" sz="1200" i="1" dirty="0" err="1"/>
              <a:t>heurte des nuages de poussière</a:t>
            </a:r>
            <a:r>
              <a:rPr lang="en-US" sz="1200" i="1" dirty="0"/>
              <a:t>. </a:t>
            </a:r>
            <a:r>
              <a:rPr lang="en-US" sz="1200" i="1" dirty="0" err="1"/>
              <a:t>Deux </a:t>
            </a:r>
            <a:r>
              <a:rPr lang="en-US" sz="1200" i="1" dirty="0"/>
              <a:t>jets </a:t>
            </a:r>
            <a:r>
              <a:rPr lang="en-US" sz="1200" i="1" dirty="0" err="1"/>
              <a:t>sont visibles</a:t>
            </a:r>
            <a:r>
              <a:rPr lang="en-US" sz="1200" i="1" dirty="0"/>
              <a:t>, </a:t>
            </a:r>
            <a:r>
              <a:rPr lang="en-US" sz="1200" i="1" dirty="0" err="1"/>
              <a:t>s'</a:t>
            </a:r>
            <a:r>
              <a:rPr lang="en-US" sz="1200" i="1" dirty="0" err="1"/>
              <a:t>éloignant </a:t>
            </a:r>
            <a:r>
              <a:rPr lang="en-US" sz="1200" i="1" dirty="0"/>
              <a:t>diamétralement </a:t>
            </a:r>
            <a:r>
              <a:rPr lang="en-US" sz="1200" i="1" dirty="0" err="1"/>
              <a:t>de la protoétoile au centre</a:t>
            </a:r>
            <a:r>
              <a:rPr lang="en-US" sz="1200" i="1" dirty="0"/>
              <a:t>.</a:t>
            </a:r>
            <a:br>
              <a:rPr lang="de-DE" sz="1200" i="1" dirty="0"/>
            </a:br>
            <a:r>
              <a:rPr lang="de-DE" sz="1200" i="1" dirty="0">
                <a:hlinkClick r:id="rId3"/>
              </a:rPr>
              <a:t>Hubble/ESA, 2021 </a:t>
            </a:r>
            <a:endParaRPr lang="de-DE" sz="1200" i="1" dirty="0"/>
          </a:p>
        </p:txBody>
      </p:sp>
      <p:cxnSp>
        <p:nvCxnSpPr>
          <p:cNvPr id="7" name="Gerade Verbindung mit Pfeil 6">
            <a:extLst>
              <a:ext uri="{FF2B5EF4-FFF2-40B4-BE49-F238E27FC236}">
                <a16:creationId xmlns:a16="http://schemas.microsoft.com/office/drawing/2014/main" id="{92B6CD1D-CB47-9639-13BD-65C58749777D}"/>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9A64D4E9-7685-8A5A-68D3-1878B44177B5}"/>
              </a:ext>
            </a:extLst>
          </p:cNvPr>
          <p:cNvSpPr/>
          <p:nvPr/>
        </p:nvSpPr>
        <p:spPr>
          <a:xfrm>
            <a:off x="2731263"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0" name="Textfeld 9">
            <a:extLst>
              <a:ext uri="{FF2B5EF4-FFF2-40B4-BE49-F238E27FC236}">
                <a16:creationId xmlns:a16="http://schemas.microsoft.com/office/drawing/2014/main" id="{2F7F25A1-3727-6558-8475-8A462315EE2D}"/>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Des milliards d'années</a:t>
            </a:r>
          </a:p>
        </p:txBody>
      </p:sp>
      <p:sp>
        <p:nvSpPr>
          <p:cNvPr id="11" name="Ellipse 10">
            <a:extLst>
              <a:ext uri="{FF2B5EF4-FFF2-40B4-BE49-F238E27FC236}">
                <a16:creationId xmlns:a16="http://schemas.microsoft.com/office/drawing/2014/main" id="{9FC5CCAD-45EC-2B9F-2D5A-00FA9F10FDA7}"/>
              </a:ext>
            </a:extLst>
          </p:cNvPr>
          <p:cNvSpPr/>
          <p:nvPr/>
        </p:nvSpPr>
        <p:spPr>
          <a:xfrm>
            <a:off x="4260492"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2" name="Ellipse 11">
            <a:extLst>
              <a:ext uri="{FF2B5EF4-FFF2-40B4-BE49-F238E27FC236}">
                <a16:creationId xmlns:a16="http://schemas.microsoft.com/office/drawing/2014/main" id="{69789C7A-4472-1B6C-69F2-CA4E1923B12D}"/>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129CAA31-942E-16F4-178E-12BFA1440654}"/>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D90337BE-2C8D-0BCC-6205-E708CA03234C}"/>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B3B5AFF5-34D8-4F03-0D30-45EA0B766273}"/>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D9AE244A-2E19-C983-F6BD-C27D007B1568}"/>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985741BC-9D5B-D8C4-3F1D-85FC17EC3AB5}"/>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pic>
        <p:nvPicPr>
          <p:cNvPr id="2" name="Grafik 1">
            <a:extLst>
              <a:ext uri="{FF2B5EF4-FFF2-40B4-BE49-F238E27FC236}">
                <a16:creationId xmlns:a16="http://schemas.microsoft.com/office/drawing/2014/main" id="{A144325A-DE8C-78B1-95FF-D5897DAD192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7984" b="3453"/>
          <a:stretch/>
        </p:blipFill>
        <p:spPr>
          <a:xfrm>
            <a:off x="6724649" y="2467210"/>
            <a:ext cx="4538495" cy="2757939"/>
          </a:xfrm>
          <a:prstGeom prst="rect">
            <a:avLst/>
          </a:prstGeom>
        </p:spPr>
      </p:pic>
    </p:spTree>
    <p:extLst>
      <p:ext uri="{BB962C8B-B14F-4D97-AF65-F5344CB8AC3E}">
        <p14:creationId xmlns:p14="http://schemas.microsoft.com/office/powerpoint/2010/main" val="2597412549"/>
      </p:ext>
    </p:extLst>
  </p:cSld>
  <p:clrMapOvr>
    <a:masterClrMapping/>
  </p:clrMapOvr>
</p:sld>
</file>

<file path=ppt/slides/slide2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E1915-B5A8-7219-4F47-D9152C987066}"/>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040AF8C7-1D61-E451-2F87-300C50EB9195}"/>
              </a:ext>
            </a:extLst>
          </p:cNvPr>
          <p:cNvSpPr>
            <a:spLocks noGrp="1"/>
          </p:cNvSpPr>
          <p:nvPr>
            <p:ph type="title"/>
          </p:nvPr>
        </p:nvSpPr>
        <p:spPr>
          <a:xfrm>
            <a:off x="1238249" y="346075"/>
            <a:ext cx="10217156" cy="684000"/>
          </a:xfrm>
        </p:spPr>
        <p:txBody>
          <a:bodyPr/>
          <a:lstStyle/>
          <a:p>
            <a:r>
              <a:rPr lang="de-DE" sz="3600" dirty="0"/>
              <a:t>Première fusion nucléaire</a:t>
            </a:r>
            <a:endParaRPr lang="de-DE" sz="3000" noProof="0" dirty="0"/>
          </a:p>
        </p:txBody>
      </p:sp>
      <p:sp>
        <p:nvSpPr>
          <p:cNvPr id="4" name="Textfeld 3">
            <a:extLst>
              <a:ext uri="{FF2B5EF4-FFF2-40B4-BE49-F238E27FC236}">
                <a16:creationId xmlns:a16="http://schemas.microsoft.com/office/drawing/2014/main" id="{90C732FA-7545-8F5E-9D27-FD0449429A25}"/>
              </a:ext>
            </a:extLst>
          </p:cNvPr>
          <p:cNvSpPr txBox="1"/>
          <p:nvPr/>
        </p:nvSpPr>
        <p:spPr>
          <a:xfrm>
            <a:off x="1080593" y="2457685"/>
            <a:ext cx="5108579" cy="3308598"/>
          </a:xfrm>
          <a:prstGeom prst="rect">
            <a:avLst/>
          </a:prstGeom>
          <a:noFill/>
        </p:spPr>
        <p:txBody>
          <a:bodyPr wrap="square" rtlCol="0">
            <a:spAutoFit/>
          </a:bodyPr>
          <a:lstStyle/>
          <a:p>
            <a:pPr marL="285750" indent="-285750">
              <a:buFont typeface="Arial" panose="020B0604020202020204" pitchFamily="34" charset="0"/>
              <a:buChar char="•"/>
            </a:pPr>
            <a:r>
              <a:rPr lang="en-US" sz="1900" dirty="0"/>
              <a:t>La </a:t>
            </a:r>
            <a:r>
              <a:rPr lang="en-US" sz="1900" dirty="0" err="1"/>
              <a:t>température </a:t>
            </a:r>
            <a:r>
              <a:rPr lang="en-US" sz="1900" dirty="0"/>
              <a:t>et la </a:t>
            </a:r>
            <a:r>
              <a:rPr lang="en-US" sz="1900" dirty="0" err="1"/>
              <a:t>densité sont suffisamment élevées pour que </a:t>
            </a:r>
            <a:r>
              <a:rPr lang="en-US" sz="1900" dirty="0"/>
              <a:t>les </a:t>
            </a:r>
            <a:r>
              <a:rPr lang="en-US" sz="1900" dirty="0" err="1"/>
              <a:t>noyaux atomiques franchissent la </a:t>
            </a:r>
            <a:r>
              <a:rPr lang="en-US" sz="1900" dirty="0"/>
              <a:t>barrière de </a:t>
            </a:r>
            <a:r>
              <a:rPr lang="en-US" sz="1900" dirty="0" err="1"/>
              <a:t>Coulomb.</a:t>
            </a:r>
          </a:p>
          <a:p>
            <a:pPr marL="285750" indent="-285750">
              <a:buFont typeface="Arial" panose="020B0604020202020204" pitchFamily="34" charset="0"/>
              <a:buChar char="•"/>
            </a:pPr>
            <a:r>
              <a:rPr lang="en-US" sz="1900" b="1" dirty="0"/>
              <a:t>Fusion de l'</a:t>
            </a:r>
            <a:r>
              <a:rPr lang="en-US" sz="1900" b="1" dirty="0" err="1"/>
              <a:t>hydrogène </a:t>
            </a:r>
            <a:r>
              <a:rPr lang="en-US" sz="1900" b="1" dirty="0"/>
              <a:t>: l'</a:t>
            </a:r>
            <a:r>
              <a:rPr lang="en-US" sz="1900" dirty="0"/>
              <a:t>hélium </a:t>
            </a:r>
            <a:r>
              <a:rPr lang="en-US" sz="1900" dirty="0" err="1"/>
              <a:t>se forme </a:t>
            </a:r>
            <a:r>
              <a:rPr lang="en-US" sz="1900" dirty="0"/>
              <a:t>et </a:t>
            </a:r>
            <a:r>
              <a:rPr lang="en-US" sz="1900" dirty="0" err="1"/>
              <a:t>s'accumule dans le </a:t>
            </a:r>
            <a:r>
              <a:rPr lang="en-US" sz="1900" dirty="0"/>
              <a:t>noyau.</a:t>
            </a:r>
          </a:p>
          <a:p>
            <a:pPr marL="285750" indent="-285750">
              <a:buFont typeface="Arial" panose="020B0604020202020204" pitchFamily="34" charset="0"/>
              <a:buChar char="•"/>
            </a:pPr>
            <a:r>
              <a:rPr lang="en-US" sz="1900" dirty="0" err="1"/>
              <a:t>Le rayonnement </a:t>
            </a:r>
            <a:r>
              <a:rPr lang="en-US" sz="1900" dirty="0"/>
              <a:t>et la </a:t>
            </a:r>
            <a:r>
              <a:rPr lang="en-US" sz="1900" dirty="0" err="1"/>
              <a:t>pression des gaz comme contre-force à la force gravitationnelle</a:t>
            </a:r>
            <a:endParaRPr lang="en-US" sz="1900" dirty="0"/>
          </a:p>
          <a:p>
            <a:pPr marL="285750" indent="-285750">
              <a:buFont typeface="Arial" panose="020B0604020202020204" pitchFamily="34" charset="0"/>
              <a:buChar char="•"/>
            </a:pPr>
            <a:r>
              <a:rPr lang="en-US" sz="1900" dirty="0"/>
              <a:t>L'étoile </a:t>
            </a:r>
            <a:r>
              <a:rPr lang="en-US" sz="1900" dirty="0" err="1"/>
              <a:t>a atteint un état stable </a:t>
            </a:r>
            <a:r>
              <a:rPr lang="en-US" sz="1900" dirty="0"/>
              <a:t>!</a:t>
            </a:r>
          </a:p>
          <a:p>
            <a:pPr marL="342900" indent="-342900">
              <a:buFont typeface="Wingdings" panose="05000000000000000000" pitchFamily="2" charset="2"/>
              <a:buChar char="Ø"/>
            </a:pPr>
            <a:r>
              <a:rPr lang="en-US" sz="1900" b="1" dirty="0" err="1"/>
              <a:t>Équilibre hydrostatique </a:t>
            </a:r>
            <a:r>
              <a:rPr lang="en-US" sz="1900" dirty="0"/>
              <a:t>: gravité et </a:t>
            </a:r>
            <a:r>
              <a:rPr lang="en-US" sz="1900" dirty="0" err="1"/>
              <a:t>pression en équilibre</a:t>
            </a:r>
            <a:endParaRPr lang="en-US" sz="1900" dirty="0"/>
          </a:p>
        </p:txBody>
      </p:sp>
      <p:cxnSp>
        <p:nvCxnSpPr>
          <p:cNvPr id="7" name="Gerade Verbindung mit Pfeil 6">
            <a:extLst>
              <a:ext uri="{FF2B5EF4-FFF2-40B4-BE49-F238E27FC236}">
                <a16:creationId xmlns:a16="http://schemas.microsoft.com/office/drawing/2014/main" id="{622F18D3-8689-88AD-EEDB-9FA5F035AD24}"/>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830EC06A-7FCE-0A43-80B1-1A4D8E3DC7A6}"/>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Des milliards d'années</a:t>
            </a:r>
          </a:p>
        </p:txBody>
      </p:sp>
      <p:sp>
        <p:nvSpPr>
          <p:cNvPr id="11" name="Ellipse 10">
            <a:extLst>
              <a:ext uri="{FF2B5EF4-FFF2-40B4-BE49-F238E27FC236}">
                <a16:creationId xmlns:a16="http://schemas.microsoft.com/office/drawing/2014/main" id="{2190FD5E-2810-C5BB-1F30-86604DED5A33}"/>
              </a:ext>
            </a:extLst>
          </p:cNvPr>
          <p:cNvSpPr/>
          <p:nvPr/>
        </p:nvSpPr>
        <p:spPr>
          <a:xfrm>
            <a:off x="4260492"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2" name="Ellipse 11">
            <a:extLst>
              <a:ext uri="{FF2B5EF4-FFF2-40B4-BE49-F238E27FC236}">
                <a16:creationId xmlns:a16="http://schemas.microsoft.com/office/drawing/2014/main" id="{1C217617-2F25-74AE-E768-90B2E45712F4}"/>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EF461C6A-7C0C-F330-D616-4752FC343C31}"/>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80DD6A0D-BEBC-8278-4A09-677C01BE3B14}"/>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0DAA0971-02E1-9D0C-CA4F-893929949A88}"/>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275E18EB-375A-4D81-6B40-BE9B9C59AFBA}"/>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377500EF-119F-FDC8-615C-5F826ADEE261}"/>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B17E00B7-57B4-585C-E403-1F80DC00D758}"/>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26" name="Ellipse 25">
            <a:extLst>
              <a:ext uri="{FF2B5EF4-FFF2-40B4-BE49-F238E27FC236}">
                <a16:creationId xmlns:a16="http://schemas.microsoft.com/office/drawing/2014/main" id="{9CE6B7C6-FF94-FDC9-BCE4-A4134728A971}"/>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grpSp>
        <p:nvGrpSpPr>
          <p:cNvPr id="27" name="Gruppieren 26">
            <a:extLst>
              <a:ext uri="{FF2B5EF4-FFF2-40B4-BE49-F238E27FC236}">
                <a16:creationId xmlns:a16="http://schemas.microsoft.com/office/drawing/2014/main" id="{24656376-AB49-7D3D-F535-0AD7358CB57C}"/>
              </a:ext>
            </a:extLst>
          </p:cNvPr>
          <p:cNvGrpSpPr/>
          <p:nvPr/>
        </p:nvGrpSpPr>
        <p:grpSpPr>
          <a:xfrm>
            <a:off x="6688089" y="2351707"/>
            <a:ext cx="2964586" cy="3757033"/>
            <a:chOff x="7458075" y="1209510"/>
            <a:chExt cx="3540014" cy="4486275"/>
          </a:xfrm>
        </p:grpSpPr>
        <p:pic>
          <p:nvPicPr>
            <p:cNvPr id="28" name="Grafik 27">
              <a:extLst>
                <a:ext uri="{FF2B5EF4-FFF2-40B4-BE49-F238E27FC236}">
                  <a16:creationId xmlns:a16="http://schemas.microsoft.com/office/drawing/2014/main" id="{FA72183C-AE12-499F-49D2-DAF98A884A1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29" name="Rechteck 28">
              <a:extLst>
                <a:ext uri="{FF2B5EF4-FFF2-40B4-BE49-F238E27FC236}">
                  <a16:creationId xmlns:a16="http://schemas.microsoft.com/office/drawing/2014/main" id="{F473FA69-C8B0-4178-7838-B66422DD2698}"/>
                </a:ext>
              </a:extLst>
            </p:cNvPr>
            <p:cNvSpPr/>
            <p:nvPr/>
          </p:nvSpPr>
          <p:spPr>
            <a:xfrm>
              <a:off x="7458075" y="5114925"/>
              <a:ext cx="1085849" cy="580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hteck 29">
              <a:extLst>
                <a:ext uri="{FF2B5EF4-FFF2-40B4-BE49-F238E27FC236}">
                  <a16:creationId xmlns:a16="http://schemas.microsoft.com/office/drawing/2014/main" id="{26774C40-2F0C-33E6-2F2E-80E9E925F7D0}"/>
                </a:ext>
              </a:extLst>
            </p:cNvPr>
            <p:cNvSpPr/>
            <p:nvPr/>
          </p:nvSpPr>
          <p:spPr>
            <a:xfrm>
              <a:off x="9912240" y="5248440"/>
              <a:ext cx="1085849" cy="437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89637759"/>
      </p:ext>
    </p:extLst>
  </p:cSld>
  <p:clrMapOvr>
    <a:masterClrMapping/>
  </p:clrMapOvr>
</p:sld>
</file>

<file path=ppt/slides/slide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dirty="0"/>
              <a:t>Horaire</a:t>
            </a:r>
            <a:endParaRPr lang="de-DE" sz="3000" noProof="0" dirty="0"/>
          </a:p>
        </p:txBody>
      </p:sp>
      <p:graphicFrame>
        <p:nvGraphicFramePr>
          <p:cNvPr id="2" name="Tabelle 1">
            <a:extLst>
              <a:ext uri="{FF2B5EF4-FFF2-40B4-BE49-F238E27FC236}">
                <a16:creationId xmlns:a16="http://schemas.microsoft.com/office/drawing/2014/main" id="{7AC4D31D-753F-1D8C-9977-213A8E737E16}"/>
              </a:ext>
            </a:extLst>
          </p:cNvPr>
          <p:cNvGraphicFramePr>
            <a:graphicFrameLocks noGrp="1"/>
          </p:cNvGraphicFramePr>
          <p:nvPr>
            <p:extLst>
              <p:ext uri="{D42A27DB-BD31-4B8C-83A1-F6EECF244321}">
                <p14:modId xmlns:p14="http://schemas.microsoft.com/office/powerpoint/2010/main" val="1595078219"/>
              </p:ext>
            </p:extLst>
          </p:nvPr>
        </p:nvGraphicFramePr>
        <p:xfrm>
          <a:off x="2231390" y="1097852"/>
          <a:ext cx="7226119" cy="4709160"/>
        </p:xfrm>
        <a:graphic>
          <a:graphicData uri="http://schemas.openxmlformats.org/drawingml/2006/table">
            <a:tbl>
              <a:tblPr firstRow="1" bandRow="1"/>
              <a:tblGrid>
                <a:gridCol w="2277817">
                  <a:extLst>
                    <a:ext uri="{9D8B030D-6E8A-4147-A177-3AD203B41FA5}">
                      <a16:colId xmlns:a16="http://schemas.microsoft.com/office/drawing/2014/main" val="2785176710"/>
                    </a:ext>
                  </a:extLst>
                </a:gridCol>
                <a:gridCol w="4948302">
                  <a:extLst>
                    <a:ext uri="{9D8B030D-6E8A-4147-A177-3AD203B41FA5}">
                      <a16:colId xmlns:a16="http://schemas.microsoft.com/office/drawing/2014/main" val="993756295"/>
                    </a:ext>
                  </a:extLst>
                </a:gridCol>
              </a:tblGrid>
              <a:tr h="198268">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800" b="1" cap="small" baseline="0" dirty="0">
                          <a:latin typeface="Open Sans" panose="020B0606030504020204" pitchFamily="34" charset="0"/>
                          <a:ea typeface="Open Sans" panose="020B0606030504020204" pitchFamily="34" charset="0"/>
                          <a:cs typeface="Open Sans" panose="020B0606030504020204" pitchFamily="34" charset="0"/>
                        </a:rPr>
                        <a:t>L'heure</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800" b="1" cap="small" baseline="0" dirty="0">
                          <a:latin typeface="Open Sans" panose="020B0606030504020204" pitchFamily="34" charset="0"/>
                          <a:ea typeface="Open Sans" panose="020B0606030504020204" pitchFamily="34" charset="0"/>
                          <a:cs typeface="Open Sans" panose="020B0606030504020204" pitchFamily="34" charset="0"/>
                        </a:rPr>
                        <a:t>Contenu</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0646057"/>
                  </a:ext>
                </a:extLst>
              </a:tr>
              <a:tr h="282898">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224" rtl="0" eaLnBrk="1" latinLnBrk="0" hangingPunct="1">
                        <a:defRPr sz="1800" kern="1200">
                          <a:solidFill>
                            <a:schemeClr val="tx1"/>
                          </a:solidFill>
                          <a:latin typeface="Calibri" panose="020F0502020204030204"/>
                        </a:defRPr>
                      </a:lvl1pPr>
                      <a:lvl2pPr marL="457111" algn="l" defTabSz="914224" rtl="0" eaLnBrk="1" latinLnBrk="0" hangingPunct="1">
                        <a:defRPr sz="1800" kern="1200">
                          <a:solidFill>
                            <a:schemeClr val="tx1"/>
                          </a:solidFill>
                          <a:latin typeface="Calibri" panose="020F0502020204030204"/>
                        </a:defRPr>
                      </a:lvl2pPr>
                      <a:lvl3pPr marL="914224" algn="l" defTabSz="914224" rtl="0" eaLnBrk="1" latinLnBrk="0" hangingPunct="1">
                        <a:defRPr sz="1800" kern="1200">
                          <a:solidFill>
                            <a:schemeClr val="tx1"/>
                          </a:solidFill>
                          <a:latin typeface="Calibri" panose="020F0502020204030204"/>
                        </a:defRPr>
                      </a:lvl3pPr>
                      <a:lvl4pPr marL="1371334" algn="l" defTabSz="914224" rtl="0" eaLnBrk="1" latinLnBrk="0" hangingPunct="1">
                        <a:defRPr sz="1800" kern="1200">
                          <a:solidFill>
                            <a:schemeClr val="tx1"/>
                          </a:solidFill>
                          <a:latin typeface="Calibri" panose="020F0502020204030204"/>
                        </a:defRPr>
                      </a:lvl4pPr>
                      <a:lvl5pPr marL="1828444" algn="l" defTabSz="914224" rtl="0" eaLnBrk="1" latinLnBrk="0" hangingPunct="1">
                        <a:defRPr sz="1800" kern="1200">
                          <a:solidFill>
                            <a:schemeClr val="tx1"/>
                          </a:solidFill>
                          <a:latin typeface="Calibri" panose="020F0502020204030204"/>
                        </a:defRPr>
                      </a:lvl5pPr>
                      <a:lvl6pPr marL="2285558" algn="l" defTabSz="914224" rtl="0" eaLnBrk="1" latinLnBrk="0" hangingPunct="1">
                        <a:defRPr sz="1800" kern="1200">
                          <a:solidFill>
                            <a:schemeClr val="tx1"/>
                          </a:solidFill>
                          <a:latin typeface="Calibri" panose="020F0502020204030204"/>
                        </a:defRPr>
                      </a:lvl6pPr>
                      <a:lvl7pPr marL="2742666" algn="l" defTabSz="914224" rtl="0" eaLnBrk="1" latinLnBrk="0" hangingPunct="1">
                        <a:defRPr sz="1800" kern="1200">
                          <a:solidFill>
                            <a:schemeClr val="tx1"/>
                          </a:solidFill>
                          <a:latin typeface="Calibri" panose="020F0502020204030204"/>
                        </a:defRPr>
                      </a:lvl7pPr>
                      <a:lvl8pPr marL="3199776" algn="l" defTabSz="914224" rtl="0" eaLnBrk="1" latinLnBrk="0" hangingPunct="1">
                        <a:defRPr sz="1800" kern="1200">
                          <a:solidFill>
                            <a:schemeClr val="tx1"/>
                          </a:solidFill>
                          <a:latin typeface="Calibri" panose="020F0502020204030204"/>
                        </a:defRPr>
                      </a:lvl8pPr>
                      <a:lvl9pPr marL="3656887" algn="l" defTabSz="914224" rtl="0" eaLnBrk="1" latinLnBrk="0" hangingPunct="1">
                        <a:defRPr sz="1800" kern="1200">
                          <a:solidFill>
                            <a:schemeClr val="tx1"/>
                          </a:solidFill>
                          <a:latin typeface="Calibri" panose="020F0502020204030204"/>
                        </a:defRPr>
                      </a:lvl9pPr>
                    </a:lstStyle>
                    <a:p>
                      <a:pPr algn="ctr"/>
                      <a:r>
                        <a:rPr lang="de-DE" sz="1500" b="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Introduction</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3181518"/>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Première partie</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Les noyaux atomiques et leurs particularités</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715123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Pause</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23070147"/>
                  </a:ext>
                </a:extLst>
              </a:tr>
              <a:tr h="273063">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Partie II</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L'évolution stellaire</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693048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60'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224" rtl="0" eaLnBrk="1" fontAlgn="auto" latinLnBrk="0" hangingPunct="1">
                        <a:lnSpc>
                          <a:spcPct val="100000"/>
                        </a:lnSpc>
                        <a:spcBef>
                          <a:spcPts val="0"/>
                        </a:spcBef>
                        <a:spcAft>
                          <a:spcPts val="0"/>
                        </a:spcAft>
                        <a:buClrTx/>
                        <a:buSzTx/>
                        <a:buFontTx/>
                        <a:buNone/>
                        <a:tabLst/>
                        <a:defRPr/>
                      </a:pP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Partie III</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La nucléosynthèse primordiale</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9351153"/>
                  </a:ext>
                </a:extLst>
              </a:tr>
              <a:tr h="297402">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30'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Pause déjeuner</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59455700"/>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90'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Partie IV</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Empreintes digitales des étoiles</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7263158"/>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Pause</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277515595"/>
                  </a:ext>
                </a:extLst>
              </a:tr>
              <a:tr h="0">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75'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Partie IV</a:t>
                      </a:r>
                      <a:b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500" dirty="0">
                          <a:solidFill>
                            <a:srgbClr val="000000"/>
                          </a:solidFill>
                          <a:latin typeface="Open Sans" panose="020B0606030504020204" pitchFamily="34" charset="0"/>
                          <a:ea typeface="Open Sans" panose="020B0606030504020204" pitchFamily="34" charset="0"/>
                          <a:cs typeface="Open Sans" panose="020B0606030504020204" pitchFamily="34" charset="0"/>
                        </a:rPr>
                        <a:t>Les empreintes des étoiles - Suite</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3516916"/>
                  </a:ext>
                </a:extLst>
              </a:tr>
              <a:tr h="173484">
                <a:tc>
                  <a:txBody>
                    <a:bodyPr/>
                    <a:lstStyle/>
                    <a:p>
                      <a:pPr algn="ctr"/>
                      <a:r>
                        <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15'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1500" b="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Conclusion</a:t>
                      </a:r>
                      <a:endParaRPr lang="de-DE" sz="1500" b="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4445782"/>
                  </a:ext>
                </a:extLst>
              </a:tr>
            </a:tbl>
          </a:graphicData>
        </a:graphic>
      </p:graphicFrame>
    </p:spTree>
    <p:extLst>
      <p:ext uri="{BB962C8B-B14F-4D97-AF65-F5344CB8AC3E}">
        <p14:creationId xmlns:p14="http://schemas.microsoft.com/office/powerpoint/2010/main" val="261694171"/>
      </p:ext>
    </p:extLst>
  </p:cSld>
  <p:clrMapOvr>
    <a:masterClrMapping/>
  </p:clrMapOvr>
</p:sld>
</file>

<file path=ppt/slides/slide30.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3C0FB-3E9A-32BA-A2BF-A7E0EC2DFB83}"/>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81C47B34-B689-1AAC-1D84-FE18114D53F9}"/>
              </a:ext>
            </a:extLst>
          </p:cNvPr>
          <p:cNvSpPr>
            <a:spLocks noGrp="1"/>
          </p:cNvSpPr>
          <p:nvPr>
            <p:ph type="title"/>
          </p:nvPr>
        </p:nvSpPr>
        <p:spPr>
          <a:xfrm>
            <a:off x="1238249" y="346075"/>
            <a:ext cx="10217156" cy="684000"/>
          </a:xfrm>
        </p:spPr>
        <p:txBody>
          <a:bodyPr/>
          <a:lstStyle/>
          <a:p>
            <a:r>
              <a:rPr lang="de-DE" sz="3600" dirty="0"/>
              <a:t>Naine jaune (Aujourd'hui)</a:t>
            </a:r>
            <a:endParaRPr lang="de-DE" sz="3000" noProof="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A0835DA7-9750-6B35-CC50-231644678862}"/>
                  </a:ext>
                </a:extLst>
              </p:cNvPr>
              <p:cNvSpPr txBox="1"/>
              <p:nvPr/>
            </p:nvSpPr>
            <p:spPr>
              <a:xfrm>
                <a:off x="1080593" y="2738340"/>
                <a:ext cx="5108579" cy="2468240"/>
              </a:xfrm>
              <a:prstGeom prst="rect">
                <a:avLst/>
              </a:prstGeom>
              <a:noFill/>
            </p:spPr>
            <p:txBody>
              <a:bodyPr wrap="square" rtlCol="0">
                <a:spAutoFit/>
              </a:bodyPr>
              <a:lstStyle/>
              <a:p xmlns:mc="http://schemas.openxmlformats.org/markup-compatibility/2006" xmlns:a14="http://schemas.microsoft.com/office/drawing/2010/main">
                <a:pPr marL="285750" indent="-285750">
                  <a:buFont typeface="Arial" panose="020B0604020202020204" pitchFamily="34" charset="0"/>
                  <a:buChar char="•"/>
                </a:pPr>
                <a:r>
                  <a:rPr lang="en-US" sz="1900" dirty="0"/>
                  <a:t>Le soleil </a:t>
                </a:r>
                <a:r>
                  <a:rPr lang="en-US" sz="1900" dirty="0" err="1"/>
                  <a:t>fusionne l'</a:t>
                </a:r>
                <a:r>
                  <a:rPr lang="en-US" sz="1900" b="1" dirty="0" err="1"/>
                  <a:t>hydrogène </a:t>
                </a:r>
                <a:r>
                  <a:rPr lang="en-US" sz="1900" dirty="0" err="1"/>
                  <a:t>en </a:t>
                </a:r>
                <a:r>
                  <a:rPr lang="en-US" sz="1900" b="1" dirty="0"/>
                  <a:t>hélium</a:t>
                </a:r>
              </a:p>
              <a:p xmlns:mc="http://schemas.openxmlformats.org/markup-compatibility/2006" xmlns:a14="http://schemas.microsoft.com/office/drawing/2010/main">
                <a:pPr marL="285750" indent="-285750">
                  <a:buFont typeface="Arial" panose="020B0604020202020204" pitchFamily="34" charset="0"/>
                  <a:buChar char="•"/>
                </a:pPr>
                <a:r>
                  <a:rPr lang="en-US" sz="1900" dirty="0" err="1"/>
                  <a:t>Est </a:t>
                </a:r>
                <a:r>
                  <a:rPr lang="en-US" sz="1900" dirty="0"/>
                  <a:t>dans un </a:t>
                </a:r>
                <a:r>
                  <a:rPr lang="en-US" sz="1900" dirty="0" err="1"/>
                  <a:t>état stable </a:t>
                </a:r>
                <a:r>
                  <a:rPr lang="en-US" sz="1900" dirty="0"/>
                  <a:t>(</a:t>
                </a:r>
                <a:r>
                  <a:rPr lang="en-US" sz="1900" b="1" dirty="0" err="1"/>
                  <a:t>équilibre hydrostatique</a:t>
                </a:r>
                <a:r>
                  <a:rPr lang="en-US" sz="1900" b="1" dirty="0"/>
                  <a:t>)</a:t>
                </a:r>
                <a:br>
                  <a:rPr lang="en-US" sz="1900" b="1" dirty="0"/>
                </a:br>
                <a:endParaRPr lang="en-US" sz="1900" b="1" dirty="0"/>
              </a:p>
              <a:p xmlns:mc="http://schemas.openxmlformats.org/markup-compatibility/2006" xmlns:a14="http://schemas.microsoft.com/office/drawing/2010/main">
                <a:pPr marL="285750" indent="-285750">
                  <a:buFont typeface="Arial" panose="020B0604020202020204" pitchFamily="34" charset="0"/>
                  <a:buChar char="•"/>
                </a:pPr>
                <a:r>
                  <a:rPr lang="en-US" sz="1900" b="1" dirty="0"/>
                  <a:t>Rayon </a:t>
                </a:r>
                <a:endParaRPr lang="de-DE" sz="1900" b="1" dirty="0"/>
              </a:p>
              <a:p xmlns:mc="http://schemas.openxmlformats.org/markup-compatibility/2006" xmlns:a14="http://schemas.microsoft.com/office/drawing/2010/main">
                <a:pPr marL="285750" indent="-285750">
                  <a:buFont typeface="Arial" panose="020B0604020202020204" pitchFamily="34" charset="0"/>
                  <a:buChar char="•"/>
                </a:pPr>
                <a:r>
                  <a:rPr lang="en-US" sz="1900" dirty="0"/>
                  <a:t>Température </a:t>
                </a:r>
                <a:endParaRPr lang="de-DE" sz="1900" b="1" dirty="0"/>
              </a:p>
              <a:p xmlns:mc="http://schemas.openxmlformats.org/markup-compatibility/2006" xmlns:a14="http://schemas.microsoft.com/office/drawing/2010/main">
                <a:pPr marL="285750" indent="-285750">
                  <a:buFont typeface="Arial" panose="020B0604020202020204" pitchFamily="34" charset="0"/>
                  <a:buChar char="•"/>
                </a:pPr>
                <a:r>
                  <a:rPr lang="en-US" sz="1900" dirty="0" err="1"/>
                  <a:t>Température de la terre </a:t>
                </a:r>
                <a:r>
                  <a:rPr lang="en-US" sz="1900" dirty="0"/>
                  <a:t>: </a:t>
                </a:r>
              </a:p>
              <a:p>
                <a:pPr marL="285750" indent="-285750">
                  <a:buFont typeface="Arial" panose="020B0604020202020204" pitchFamily="34" charset="0"/>
                  <a:buChar char="•"/>
                </a:pPr>
                <a:endParaRPr lang="en-US" sz="1900" dirty="0"/>
              </a:p>
            </p:txBody>
          </p:sp>
        </mc:Choice>
        <mc:Fallback xmlns:a16="http://schemas.microsoft.com/office/drawing/2014/main" xmlns:p14="http://schemas.microsoft.com/office/powerpoint/2010/main">
          <p:sp>
            <p:nvSpPr>
              <p:cNvPr id="4" name="Textfeld 3">
                <a:extLst>
                  <a:ext uri="{FF2B5EF4-FFF2-40B4-BE49-F238E27FC236}">
                    <a16:creationId xmlns:a16="http://schemas.microsoft.com/office/drawing/2014/main" id="{A0835DA7-9750-6B35-CC50-231644678862}"/>
                  </a:ext>
                </a:extLst>
              </p:cNvPr>
              <p:cNvSpPr txBox="1">
                <a:spLocks noRot="1" noChangeAspect="1" noMove="1" noResize="1" noEditPoints="1" noAdjustHandles="1" noChangeArrowheads="1" noChangeShapeType="1" noTextEdit="1"/>
              </p:cNvSpPr>
              <p:nvPr/>
            </p:nvSpPr>
            <p:spPr>
              <a:xfrm>
                <a:off x="1080593" y="2738340"/>
                <a:ext cx="5108579" cy="2468240"/>
              </a:xfrm>
              <a:prstGeom prst="rect">
                <a:avLst/>
              </a:prstGeom>
              <a:blipFill>
                <a:blip r:embed="rId3"/>
                <a:stretch>
                  <a:fillRect l="-835" t="-1481" r="-477"/>
                </a:stretch>
              </a:blipFill>
            </p:spPr>
            <p:txBody>
              <a:bodyPr/>
              <a:lstStyle/>
              <a:p>
                <a:r>
                  <a:rPr lang="de-DE">
                    <a:noFill/>
                  </a:rPr>
                  <a:t> </a:t>
                </a:r>
              </a:p>
            </p:txBody>
          </p:sp>
        </mc:Fallback>
      </mc:AlternateContent>
      <p:cxnSp>
        <p:nvCxnSpPr>
          <p:cNvPr id="7" name="Gerade Verbindung mit Pfeil 6">
            <a:extLst>
              <a:ext uri="{FF2B5EF4-FFF2-40B4-BE49-F238E27FC236}">
                <a16:creationId xmlns:a16="http://schemas.microsoft.com/office/drawing/2014/main" id="{1B5DC2FC-A6E3-0C0E-4507-D8DD5185D3C0}"/>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F7E43300-20BF-B833-EE83-5A6D6169F1D9}"/>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Des milliards d'années</a:t>
            </a:r>
          </a:p>
        </p:txBody>
      </p:sp>
      <p:sp>
        <p:nvSpPr>
          <p:cNvPr id="12" name="Ellipse 11">
            <a:extLst>
              <a:ext uri="{FF2B5EF4-FFF2-40B4-BE49-F238E27FC236}">
                <a16:creationId xmlns:a16="http://schemas.microsoft.com/office/drawing/2014/main" id="{D4C91264-E958-4081-2AC0-ACBB2F156EFC}"/>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C5E24DE3-E14B-5A13-E132-55CABA053271}"/>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37B4DAE7-9D2B-D23B-74E5-6FD3826F3E30}"/>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02477982-5A42-0D6C-215F-B7B506763889}"/>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ED40797B-82D9-49CA-87EE-BE7E465AFFE8}"/>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7570374B-EFD7-786B-7279-DEB6C53873F6}"/>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9764FED6-77F0-2E99-71A6-671799F97E02}"/>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932DEC7F-A986-4A11-B87D-2C867CF323D2}"/>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grpSp>
        <p:nvGrpSpPr>
          <p:cNvPr id="3" name="Gruppieren 2">
            <a:extLst>
              <a:ext uri="{FF2B5EF4-FFF2-40B4-BE49-F238E27FC236}">
                <a16:creationId xmlns:a16="http://schemas.microsoft.com/office/drawing/2014/main" id="{F1462967-DCCA-20FC-5BAA-04C7F8B33EAC}"/>
              </a:ext>
            </a:extLst>
          </p:cNvPr>
          <p:cNvGrpSpPr/>
          <p:nvPr/>
        </p:nvGrpSpPr>
        <p:grpSpPr>
          <a:xfrm>
            <a:off x="6688089" y="2351707"/>
            <a:ext cx="2964586" cy="3757033"/>
            <a:chOff x="7458075" y="1209510"/>
            <a:chExt cx="3540014" cy="4486275"/>
          </a:xfrm>
        </p:grpSpPr>
        <p:pic>
          <p:nvPicPr>
            <p:cNvPr id="6" name="Grafik 5">
              <a:extLst>
                <a:ext uri="{FF2B5EF4-FFF2-40B4-BE49-F238E27FC236}">
                  <a16:creationId xmlns:a16="http://schemas.microsoft.com/office/drawing/2014/main" id="{9DC71934-E05A-A2D8-FEA3-46206476687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658082" y="1209510"/>
              <a:ext cx="3140000" cy="4486275"/>
            </a:xfrm>
            <a:prstGeom prst="rect">
              <a:avLst/>
            </a:prstGeom>
          </p:spPr>
        </p:pic>
        <p:sp>
          <p:nvSpPr>
            <p:cNvPr id="24" name="Rechteck 23">
              <a:extLst>
                <a:ext uri="{FF2B5EF4-FFF2-40B4-BE49-F238E27FC236}">
                  <a16:creationId xmlns:a16="http://schemas.microsoft.com/office/drawing/2014/main" id="{D2F4FBAB-8F42-70C2-3DE9-72AA069324E1}"/>
                </a:ext>
              </a:extLst>
            </p:cNvPr>
            <p:cNvSpPr/>
            <p:nvPr/>
          </p:nvSpPr>
          <p:spPr>
            <a:xfrm>
              <a:off x="7458075" y="5114925"/>
              <a:ext cx="1085849" cy="580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hteck 24">
              <a:extLst>
                <a:ext uri="{FF2B5EF4-FFF2-40B4-BE49-F238E27FC236}">
                  <a16:creationId xmlns:a16="http://schemas.microsoft.com/office/drawing/2014/main" id="{9CF523E7-CE10-61E9-386C-F64FDA0CECC9}"/>
                </a:ext>
              </a:extLst>
            </p:cNvPr>
            <p:cNvSpPr/>
            <p:nvPr/>
          </p:nvSpPr>
          <p:spPr>
            <a:xfrm>
              <a:off x="9912240" y="5248440"/>
              <a:ext cx="1085849" cy="437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Ellipse 25">
            <a:extLst>
              <a:ext uri="{FF2B5EF4-FFF2-40B4-BE49-F238E27FC236}">
                <a16:creationId xmlns:a16="http://schemas.microsoft.com/office/drawing/2014/main" id="{C22D4C70-055B-9AEA-4799-5938D3737A00}"/>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97473CEF-9DA4-58EF-596D-58473D2B626C}"/>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Tree>
    <p:extLst>
      <p:ext uri="{BB962C8B-B14F-4D97-AF65-F5344CB8AC3E}">
        <p14:creationId xmlns:p14="http://schemas.microsoft.com/office/powerpoint/2010/main" val="1089869993"/>
      </p:ext>
    </p:extLst>
  </p:cSld>
  <p:clrMapOvr>
    <a:masterClrMapping/>
  </p:clrMapOvr>
</p:sld>
</file>

<file path=ppt/slides/slide31.xml><?xml version="1.0" encoding="utf-8"?>
<p:sld xmlns:a16="http://schemas.microsoft.com/office/drawing/2014/main"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dirty="0"/>
              <a:t>Fusion nucléaire</a:t>
            </a:r>
            <a:endParaRPr lang="de-DE" sz="3000" noProof="0" dirty="0"/>
          </a:p>
        </p:txBody>
      </p:sp>
      <p:grpSp>
        <p:nvGrpSpPr>
          <p:cNvPr id="5" name="Gruppieren 4">
            <a:extLst>
              <a:ext uri="{FF2B5EF4-FFF2-40B4-BE49-F238E27FC236}">
                <a16:creationId xmlns:a16="http://schemas.microsoft.com/office/drawing/2014/main" id="{24F7A96B-AF17-E275-C0BA-0E8999F81E60}"/>
              </a:ext>
            </a:extLst>
          </p:cNvPr>
          <p:cNvGrpSpPr/>
          <p:nvPr/>
        </p:nvGrpSpPr>
        <p:grpSpPr>
          <a:xfrm>
            <a:off x="1124798" y="1114352"/>
            <a:ext cx="3887470" cy="4782571"/>
            <a:chOff x="7458075" y="1209510"/>
            <a:chExt cx="3540014" cy="4355112"/>
          </a:xfrm>
        </p:grpSpPr>
        <p:pic>
          <p:nvPicPr>
            <p:cNvPr id="3" name="Grafik 2">
              <a:extLst>
                <a:ext uri="{FF2B5EF4-FFF2-40B4-BE49-F238E27FC236}">
                  <a16:creationId xmlns:a16="http://schemas.microsoft.com/office/drawing/2014/main" id="{F0BA08A4-091E-4836-91F6-F787BEEF0F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244"/>
            <a:stretch/>
          </p:blipFill>
          <p:spPr>
            <a:xfrm>
              <a:off x="7658082" y="1209510"/>
              <a:ext cx="3140000" cy="4295845"/>
            </a:xfrm>
            <a:prstGeom prst="rect">
              <a:avLst/>
            </a:prstGeom>
          </p:spPr>
        </p:pic>
        <p:sp>
          <p:nvSpPr>
            <p:cNvPr id="2" name="Rechteck 1">
              <a:extLst>
                <a:ext uri="{FF2B5EF4-FFF2-40B4-BE49-F238E27FC236}">
                  <a16:creationId xmlns:a16="http://schemas.microsoft.com/office/drawing/2014/main" id="{30EBA496-61C8-E7EB-3A84-8F4727C2DCF0}"/>
                </a:ext>
              </a:extLst>
            </p:cNvPr>
            <p:cNvSpPr/>
            <p:nvPr/>
          </p:nvSpPr>
          <p:spPr>
            <a:xfrm>
              <a:off x="7458075" y="5114925"/>
              <a:ext cx="1085850" cy="449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hteck 3">
              <a:extLst>
                <a:ext uri="{FF2B5EF4-FFF2-40B4-BE49-F238E27FC236}">
                  <a16:creationId xmlns:a16="http://schemas.microsoft.com/office/drawing/2014/main" id="{FB26D02A-497F-76E3-E113-E4776B335D70}"/>
                </a:ext>
              </a:extLst>
            </p:cNvPr>
            <p:cNvSpPr/>
            <p:nvPr/>
          </p:nvSpPr>
          <p:spPr>
            <a:xfrm>
              <a:off x="9912239" y="5248440"/>
              <a:ext cx="1085850" cy="316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6" name="Textfeld 5">
                <a:extLst>
                  <a:ext uri="{FF2B5EF4-FFF2-40B4-BE49-F238E27FC236}">
                    <a16:creationId xmlns:a16="http://schemas.microsoft.com/office/drawing/2014/main" id="{7BCA2FE1-7DE6-490B-B019-1271BFD1BBA0}"/>
                  </a:ext>
                </a:extLst>
              </p:cNvPr>
              <p:cNvSpPr txBox="1"/>
              <p:nvPr/>
            </p:nvSpPr>
            <p:spPr>
              <a:xfrm>
                <a:off x="6346827" y="2280920"/>
                <a:ext cx="100989" cy="2492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xmlns:a="http://schemas.openxmlformats.org/drawingml/2006/main" lang="de-DE" b="0" i="1" smtClean="0">
                          <a:latin typeface="Cambria Math" panose="02040503050406030204" pitchFamily="18" charset="0"/>
                        </a:rPr>
                        <m:t> </m:t>
                      </m:r>
                    </m:oMath>
                  </m:oMathPara>
                </a14:m>
                <a:endParaRPr lang="de-DE" dirty="0"/>
              </a:p>
            </p:txBody>
          </p:sp>
        </mc:Choice>
        <mc:Fallback xmlns:a16="http://schemas.microsoft.com/office/drawing/2014/main" xmlns:p14="http://schemas.microsoft.com/office/powerpoint/2010/main">
          <p:sp>
            <p:nvSpPr>
              <p:cNvPr id="6" name="Textfeld 5">
                <a:extLst>
                  <a:ext uri="{FF2B5EF4-FFF2-40B4-BE49-F238E27FC236}">
                    <a16:creationId xmlns:a16="http://schemas.microsoft.com/office/drawing/2014/main" id="{7BCA2FE1-7DE6-490B-B019-1271BFD1BBA0}"/>
                  </a:ext>
                </a:extLst>
              </p:cNvPr>
              <p:cNvSpPr txBox="1">
                <a:spLocks noRot="1" noChangeAspect="1" noMove="1" noResize="1" noEditPoints="1" noAdjustHandles="1" noChangeArrowheads="1" noChangeShapeType="1" noTextEdit="1"/>
              </p:cNvSpPr>
              <p:nvPr/>
            </p:nvSpPr>
            <p:spPr>
              <a:xfrm>
                <a:off x="6346827" y="2280920"/>
                <a:ext cx="100989" cy="249299"/>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 name="Textfeld 9">
                <a:extLst>
                  <a:ext uri="{FF2B5EF4-FFF2-40B4-BE49-F238E27FC236}">
                    <a16:creationId xmlns:a16="http://schemas.microsoft.com/office/drawing/2014/main" id="{90F9F0A6-0D78-67A8-1B76-D88B51CCA531}"/>
                  </a:ext>
                </a:extLst>
              </p:cNvPr>
              <p:cNvSpPr txBox="1"/>
              <p:nvPr/>
            </p:nvSpPr>
            <p:spPr>
              <a:xfrm>
                <a:off x="6096000" y="4256501"/>
                <a:ext cx="4944533" cy="4872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xmlns:a="http://schemas.openxmlformats.org/drawingml/2006/main"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ctrlPr>
                        </m:sPrePr>
                        <m:sub>
                          <m:r>
                            <a:rPr xmlns:a="http://schemas.openxmlformats.org/drawingml/2006/main"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t>𝟐</m:t>
                          </m:r>
                        </m:sub>
                        <m:sup>
                          <m:r>
                            <a:rPr xmlns:a="http://schemas.openxmlformats.org/drawingml/2006/main"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t>𝟑</m:t>
                          </m:r>
                        </m:sup>
                        <m:e>
                          <m:sSub>
                            <m:sSubPr>
                              <m:ctrlPr>
                                <a:rPr xmlns:a="http://schemas.openxmlformats.org/drawingml/2006/main"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ctrlPr>
                            </m:sSubPr>
                            <m:e>
                              <m:r>
                                <a:rPr xmlns:a="http://schemas.openxmlformats.org/drawingml/2006/main"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rPr>
                                <m:t>𝐇𝐞</m:t>
                              </m:r>
                            </m:e>
                            <m:sub>
                              <m:r>
                                <a:rPr xmlns:a="http://schemas.openxmlformats.org/drawingml/2006/main" kumimoji="0" lang="de-DE" sz="2400" b="1" i="1" u="none" strike="noStrike" kern="1200" cap="none" spc="0" normalizeH="0" baseline="0" noProof="0" smtClean="0">
                                  <a:ln>
                                    <a:noFill/>
                                  </a:ln>
                                  <a:solidFill>
                                    <a:srgbClr val="00305E"/>
                                  </a:solidFill>
                                  <a:effectLst/>
                                  <a:uLnTx/>
                                  <a:uFillTx/>
                                  <a:latin typeface="Cambria Math" panose="02040503050406030204" pitchFamily="18" charset="0"/>
                                </a:rPr>
                                <m:t>𝟏</m:t>
                              </m:r>
                            </m:sub>
                          </m:sSub>
                        </m:e>
                      </m:sPre>
                      <m:r>
                        <a:rPr xmlns:a="http://schemas.openxmlformats.org/drawingml/2006/main"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xmlns:a="http://schemas.openxmlformats.org/drawingml/2006/main" lang="de-DE" sz="2400" b="1" i="1">
                              <a:solidFill>
                                <a:srgbClr val="00305E"/>
                              </a:solidFill>
                              <a:latin typeface="Cambria Math" panose="02040503050406030204" pitchFamily="18" charset="0"/>
                            </a:rPr>
                          </m:ctrlPr>
                        </m:sPrePr>
                        <m:sub>
                          <m:r>
                            <a:rPr xmlns:a="http://schemas.openxmlformats.org/drawingml/2006/main" lang="de-DE" sz="2400" b="1" i="1" smtClean="0">
                              <a:solidFill>
                                <a:srgbClr val="00305E"/>
                              </a:solidFill>
                              <a:latin typeface="Cambria Math" panose="02040503050406030204" pitchFamily="18" charset="0"/>
                            </a:rPr>
                            <m:t>𝟐</m:t>
                          </m:r>
                        </m:sub>
                        <m:sup>
                          <m:r>
                            <a:rPr xmlns:a="http://schemas.openxmlformats.org/drawingml/2006/main" lang="de-DE" sz="2400" b="1" i="1" smtClean="0">
                              <a:solidFill>
                                <a:srgbClr val="00305E"/>
                              </a:solidFill>
                              <a:latin typeface="Cambria Math" panose="02040503050406030204" pitchFamily="18" charset="0"/>
                            </a:rPr>
                            <m:t>𝟑</m:t>
                          </m:r>
                        </m:sup>
                        <m:e>
                          <m:sSub>
                            <m:sSubPr>
                              <m:ctrlPr>
                                <a:rPr xmlns:a="http://schemas.openxmlformats.org/drawingml/2006/main" lang="de-DE" sz="2400" b="1" i="1">
                                  <a:solidFill>
                                    <a:srgbClr val="00305E"/>
                                  </a:solidFill>
                                  <a:latin typeface="Cambria Math" panose="02040503050406030204" pitchFamily="18" charset="0"/>
                                </a:rPr>
                              </m:ctrlPr>
                            </m:sSubPr>
                            <m:e>
                              <m:r>
                                <a:rPr xmlns:a="http://schemas.openxmlformats.org/drawingml/2006/main" lang="de-DE" sz="2400" b="1" i="0">
                                  <a:solidFill>
                                    <a:srgbClr val="00305E"/>
                                  </a:solidFill>
                                  <a:latin typeface="Cambria Math" panose="02040503050406030204" pitchFamily="18" charset="0"/>
                                </a:rPr>
                                <m:t>𝐇</m:t>
                              </m:r>
                              <m:r>
                                <a:rPr xmlns:a="http://schemas.openxmlformats.org/drawingml/2006/main" lang="de-DE" sz="2400" b="1" i="0" smtClean="0">
                                  <a:solidFill>
                                    <a:srgbClr val="00305E"/>
                                  </a:solidFill>
                                  <a:latin typeface="Cambria Math" panose="02040503050406030204" pitchFamily="18" charset="0"/>
                                </a:rPr>
                                <m:t>𝐞</m:t>
                              </m:r>
                            </m:e>
                            <m:sub>
                              <m:r>
                                <a:rPr xmlns:a="http://schemas.openxmlformats.org/drawingml/2006/main" lang="de-DE" sz="2400" b="1" i="1" smtClean="0">
                                  <a:solidFill>
                                    <a:srgbClr val="00305E"/>
                                  </a:solidFill>
                                  <a:latin typeface="Cambria Math" panose="02040503050406030204" pitchFamily="18" charset="0"/>
                                </a:rPr>
                                <m:t>𝟏</m:t>
                              </m:r>
                            </m:sub>
                          </m:sSub>
                        </m:e>
                      </m:sPre>
                      <m:r>
                        <a:rPr xmlns:a="http://schemas.openxmlformats.org/drawingml/2006/main" lang="de-DE" sz="2400" b="1" i="0" smtClean="0">
                          <a:solidFill>
                            <a:srgbClr val="00305E"/>
                          </a:solidFill>
                          <a:latin typeface="Cambria Math" panose="02040503050406030204" pitchFamily="18" charset="0"/>
                        </a:rPr>
                        <m:t>→</m:t>
                      </m:r>
                      <m:sPre>
                        <m:sPrePr>
                          <m:ctrlPr>
                            <a:rPr xmlns:a="http://schemas.openxmlformats.org/drawingml/2006/main" lang="de-DE" sz="2400" b="1" i="1">
                              <a:solidFill>
                                <a:srgbClr val="00305E"/>
                              </a:solidFill>
                              <a:latin typeface="Cambria Math" panose="02040503050406030204" pitchFamily="18" charset="0"/>
                            </a:rPr>
                          </m:ctrlPr>
                        </m:sPrePr>
                        <m:sub>
                          <m:r>
                            <a:rPr xmlns:a="http://schemas.openxmlformats.org/drawingml/2006/main" lang="de-DE" sz="2400" b="1" i="1">
                              <a:solidFill>
                                <a:srgbClr val="00305E"/>
                              </a:solidFill>
                              <a:latin typeface="Cambria Math" panose="02040503050406030204" pitchFamily="18" charset="0"/>
                            </a:rPr>
                            <m:t>𝟐</m:t>
                          </m:r>
                        </m:sub>
                        <m:sup>
                          <m:r>
                            <a:rPr xmlns:a="http://schemas.openxmlformats.org/drawingml/2006/main" lang="de-DE" sz="2400" b="1" i="1" smtClean="0">
                              <a:solidFill>
                                <a:srgbClr val="00305E"/>
                              </a:solidFill>
                              <a:latin typeface="Cambria Math" panose="02040503050406030204" pitchFamily="18" charset="0"/>
                            </a:rPr>
                            <m:t>𝟒</m:t>
                          </m:r>
                        </m:sup>
                        <m:e>
                          <m:sSub>
                            <m:sSubPr>
                              <m:ctrlPr>
                                <a:rPr xmlns:a="http://schemas.openxmlformats.org/drawingml/2006/main" lang="de-DE" sz="2400" b="1" i="1">
                                  <a:solidFill>
                                    <a:srgbClr val="00305E"/>
                                  </a:solidFill>
                                  <a:latin typeface="Cambria Math" panose="02040503050406030204" pitchFamily="18" charset="0"/>
                                </a:rPr>
                              </m:ctrlPr>
                            </m:sSubPr>
                            <m:e>
                              <m:r>
                                <a:rPr xmlns:a="http://schemas.openxmlformats.org/drawingml/2006/main" lang="de-DE" sz="2400" b="1">
                                  <a:solidFill>
                                    <a:srgbClr val="00305E"/>
                                  </a:solidFill>
                                  <a:latin typeface="Cambria Math" panose="02040503050406030204" pitchFamily="18" charset="0"/>
                                </a:rPr>
                                <m:t>𝐇𝐞</m:t>
                              </m:r>
                            </m:e>
                            <m:sub>
                              <m:r>
                                <a:rPr xmlns:a="http://schemas.openxmlformats.org/drawingml/2006/main" lang="de-DE" sz="2400" b="1" i="1" smtClean="0">
                                  <a:solidFill>
                                    <a:srgbClr val="00305E"/>
                                  </a:solidFill>
                                  <a:latin typeface="Cambria Math" panose="02040503050406030204" pitchFamily="18" charset="0"/>
                                </a:rPr>
                                <m:t>𝟐</m:t>
                              </m:r>
                            </m:sub>
                          </m:sSub>
                          <m:r>
                            <a:rPr xmlns:a="http://schemas.openxmlformats.org/drawingml/2006/main" lang="de-DE" sz="2400" b="1" i="1" smtClean="0">
                              <a:solidFill>
                                <a:srgbClr val="00305E"/>
                              </a:solidFill>
                              <a:latin typeface="Cambria Math" panose="02040503050406030204" pitchFamily="18" charset="0"/>
                            </a:rPr>
                            <m:t>+</m:t>
                          </m:r>
                        </m:e>
                      </m:sPre>
                      <m:sPre>
                        <m:sPrePr>
                          <m:ctrlPr>
                            <a:rPr xmlns:a="http://schemas.openxmlformats.org/drawingml/2006/main" lang="de-DE" sz="2400" b="1" i="1">
                              <a:solidFill>
                                <a:srgbClr val="00305E"/>
                              </a:solidFill>
                              <a:latin typeface="Cambria Math" panose="02040503050406030204" pitchFamily="18" charset="0"/>
                            </a:rPr>
                          </m:ctrlPr>
                        </m:sPrePr>
                        <m:sub>
                          <m:r>
                            <a:rPr xmlns:a="http://schemas.openxmlformats.org/drawingml/2006/main" lang="de-DE" sz="2400" b="1">
                              <a:solidFill>
                                <a:srgbClr val="00305E"/>
                              </a:solidFill>
                              <a:latin typeface="Cambria Math" panose="02040503050406030204" pitchFamily="18" charset="0"/>
                            </a:rPr>
                            <m:t>𝟏</m:t>
                          </m:r>
                        </m:sub>
                        <m:sup>
                          <m:r>
                            <a:rPr xmlns:a="http://schemas.openxmlformats.org/drawingml/2006/main" lang="de-DE" sz="2400" b="1">
                              <a:solidFill>
                                <a:srgbClr val="00305E"/>
                              </a:solidFill>
                              <a:latin typeface="Cambria Math" panose="02040503050406030204" pitchFamily="18" charset="0"/>
                            </a:rPr>
                            <m:t>𝟏</m:t>
                          </m:r>
                        </m:sup>
                        <m:e>
                          <m:sSub>
                            <m:sSubPr>
                              <m:ctrlPr>
                                <a:rPr xmlns:a="http://schemas.openxmlformats.org/drawingml/2006/main" lang="de-DE" sz="2400" b="1" i="1">
                                  <a:solidFill>
                                    <a:srgbClr val="00305E"/>
                                  </a:solidFill>
                                  <a:latin typeface="Cambria Math" panose="02040503050406030204" pitchFamily="18" charset="0"/>
                                </a:rPr>
                              </m:ctrlPr>
                            </m:sSubPr>
                            <m:e>
                              <m:r>
                                <a:rPr xmlns:a="http://schemas.openxmlformats.org/drawingml/2006/main" lang="de-DE" sz="2400" b="1">
                                  <a:solidFill>
                                    <a:srgbClr val="00305E"/>
                                  </a:solidFill>
                                  <a:latin typeface="Cambria Math" panose="02040503050406030204" pitchFamily="18" charset="0"/>
                                </a:rPr>
                                <m:t>𝐇</m:t>
                              </m:r>
                            </m:e>
                            <m:sub>
                              <m:r>
                                <a:rPr xmlns:a="http://schemas.openxmlformats.org/drawingml/2006/main" lang="de-DE" sz="2400" b="1">
                                  <a:solidFill>
                                    <a:srgbClr val="00305E"/>
                                  </a:solidFill>
                                  <a:latin typeface="Cambria Math" panose="02040503050406030204" pitchFamily="18" charset="0"/>
                                </a:rPr>
                                <m:t>𝟎</m:t>
                              </m:r>
                            </m:sub>
                          </m:sSub>
                        </m:e>
                      </m:sPre>
                      <m:r>
                        <a:rPr xmlns:a="http://schemas.openxmlformats.org/drawingml/2006/main" lang="de-DE" sz="2400" b="1" i="1" smtClean="0">
                          <a:solidFill>
                            <a:srgbClr val="00305E"/>
                          </a:solidFill>
                          <a:latin typeface="Cambria Math" panose="02040503050406030204" pitchFamily="18" charset="0"/>
                        </a:rPr>
                        <m:t>+</m:t>
                      </m:r>
                      <m:sPre>
                        <m:sPrePr>
                          <m:ctrlPr>
                            <a:rPr xmlns:a="http://schemas.openxmlformats.org/drawingml/2006/main" lang="de-DE" sz="2400" b="1" i="1">
                              <a:solidFill>
                                <a:srgbClr val="00305E"/>
                              </a:solidFill>
                              <a:latin typeface="Cambria Math" panose="02040503050406030204" pitchFamily="18" charset="0"/>
                            </a:rPr>
                          </m:ctrlPr>
                        </m:sPrePr>
                        <m:sub>
                          <m:r>
                            <a:rPr xmlns:a="http://schemas.openxmlformats.org/drawingml/2006/main" lang="de-DE" sz="2400" b="1">
                              <a:solidFill>
                                <a:srgbClr val="00305E"/>
                              </a:solidFill>
                              <a:latin typeface="Cambria Math" panose="02040503050406030204" pitchFamily="18" charset="0"/>
                            </a:rPr>
                            <m:t>𝟏</m:t>
                          </m:r>
                        </m:sub>
                        <m:sup>
                          <m:r>
                            <a:rPr xmlns:a="http://schemas.openxmlformats.org/drawingml/2006/main" lang="de-DE" sz="2400" b="1">
                              <a:solidFill>
                                <a:srgbClr val="00305E"/>
                              </a:solidFill>
                              <a:latin typeface="Cambria Math" panose="02040503050406030204" pitchFamily="18" charset="0"/>
                            </a:rPr>
                            <m:t>𝟏</m:t>
                          </m:r>
                        </m:sup>
                        <m:e>
                          <m:sSub>
                            <m:sSubPr>
                              <m:ctrlPr>
                                <a:rPr xmlns:a="http://schemas.openxmlformats.org/drawingml/2006/main" lang="de-DE" sz="2400" b="1" i="1">
                                  <a:solidFill>
                                    <a:srgbClr val="00305E"/>
                                  </a:solidFill>
                                  <a:latin typeface="Cambria Math" panose="02040503050406030204" pitchFamily="18" charset="0"/>
                                </a:rPr>
                              </m:ctrlPr>
                            </m:sSubPr>
                            <m:e>
                              <m:r>
                                <a:rPr xmlns:a="http://schemas.openxmlformats.org/drawingml/2006/main" lang="de-DE" sz="2400" b="1">
                                  <a:solidFill>
                                    <a:srgbClr val="00305E"/>
                                  </a:solidFill>
                                  <a:latin typeface="Cambria Math" panose="02040503050406030204" pitchFamily="18" charset="0"/>
                                </a:rPr>
                                <m:t>𝐇</m:t>
                              </m:r>
                            </m:e>
                            <m:sub>
                              <m:r>
                                <a:rPr xmlns:a="http://schemas.openxmlformats.org/drawingml/2006/main" lang="de-DE" sz="2400" b="1">
                                  <a:solidFill>
                                    <a:srgbClr val="00305E"/>
                                  </a:solidFill>
                                  <a:latin typeface="Cambria Math" panose="02040503050406030204" pitchFamily="18" charset="0"/>
                                </a:rPr>
                                <m:t>𝟎</m:t>
                              </m:r>
                            </m:sub>
                          </m:sSub>
                        </m:e>
                      </m:sPre>
                    </m:oMath>
                  </m:oMathPara>
                </a14:m>
                <a:endParaRPr lang="de-DE" sz="1600" dirty="0"/>
              </a:p>
            </p:txBody>
          </p:sp>
        </mc:Choice>
        <mc:Fallback xmlns:a16="http://schemas.microsoft.com/office/drawing/2014/main" xmlns:p14="http://schemas.microsoft.com/office/powerpoint/2010/main">
          <p:sp>
            <p:nvSpPr>
              <p:cNvPr id="10" name="Textfeld 9">
                <a:extLst>
                  <a:ext uri="{FF2B5EF4-FFF2-40B4-BE49-F238E27FC236}">
                    <a16:creationId xmlns:a16="http://schemas.microsoft.com/office/drawing/2014/main" id="{90F9F0A6-0D78-67A8-1B76-D88B51CCA531}"/>
                  </a:ext>
                </a:extLst>
              </p:cNvPr>
              <p:cNvSpPr txBox="1">
                <a:spLocks noRot="1" noChangeAspect="1" noMove="1" noResize="1" noEditPoints="1" noAdjustHandles="1" noChangeArrowheads="1" noChangeShapeType="1" noTextEdit="1"/>
              </p:cNvSpPr>
              <p:nvPr/>
            </p:nvSpPr>
            <p:spPr>
              <a:xfrm>
                <a:off x="6096000" y="4256501"/>
                <a:ext cx="4944533" cy="487249"/>
              </a:xfrm>
              <a:prstGeom prst="rect">
                <a:avLst/>
              </a:prstGeom>
              <a:blipFill>
                <a:blip r:embed="rId5"/>
                <a:stretch>
                  <a:fillRect/>
                </a:stretch>
              </a:blipFill>
            </p:spPr>
            <p:txBody>
              <a:bodyPr/>
              <a:lstStyle/>
              <a:p>
                <a:r>
                  <a:rPr lang="de-DE">
                    <a:noFill/>
                  </a:rPr>
                  <a:t> </a:t>
                </a:r>
              </a:p>
            </p:txBody>
          </p:sp>
        </mc:Fallback>
      </mc:AlternateContent>
      <p:cxnSp>
        <p:nvCxnSpPr>
          <p:cNvPr id="12" name="Gerade Verbindung mit Pfeil 11">
            <a:extLst>
              <a:ext uri="{FF2B5EF4-FFF2-40B4-BE49-F238E27FC236}">
                <a16:creationId xmlns:a16="http://schemas.microsoft.com/office/drawing/2014/main" id="{C419D27A-6D1B-2F8A-E6A8-C92D1EDCA85D}"/>
              </a:ext>
            </a:extLst>
          </p:cNvPr>
          <p:cNvCxnSpPr>
            <a:cxnSpLocks/>
          </p:cNvCxnSpPr>
          <p:nvPr/>
        </p:nvCxnSpPr>
        <p:spPr>
          <a:xfrm flipV="1">
            <a:off x="4196615" y="4500125"/>
            <a:ext cx="1751798"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feld 12">
                <a:extLst>
                  <a:ext uri="{FF2B5EF4-FFF2-40B4-BE49-F238E27FC236}">
                    <a16:creationId xmlns:a16="http://schemas.microsoft.com/office/drawing/2014/main" id="{2B5DC349-613A-4DDC-6801-59FDEBD344DC}"/>
                  </a:ext>
                </a:extLst>
              </p:cNvPr>
              <p:cNvSpPr txBox="1"/>
              <p:nvPr/>
            </p:nvSpPr>
            <p:spPr>
              <a:xfrm>
                <a:off x="6221414" y="2941751"/>
                <a:ext cx="4693705" cy="4872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xmlns:a="http://schemas.openxmlformats.org/drawingml/2006/main" lang="de-DE" sz="2400" b="1" i="1" smtClean="0">
                              <a:solidFill>
                                <a:srgbClr val="00305E"/>
                              </a:solidFill>
                              <a:latin typeface="Cambria Math" panose="02040503050406030204" pitchFamily="18" charset="0"/>
                            </a:rPr>
                          </m:ctrlPr>
                        </m:sPrePr>
                        <m:sub>
                          <m:r>
                            <a:rPr xmlns:a="http://schemas.openxmlformats.org/drawingml/2006/main" lang="de-DE" sz="2400" b="1">
                              <a:solidFill>
                                <a:srgbClr val="00305E"/>
                              </a:solidFill>
                              <a:latin typeface="Cambria Math" panose="02040503050406030204" pitchFamily="18" charset="0"/>
                            </a:rPr>
                            <m:t>𝟏</m:t>
                          </m:r>
                        </m:sub>
                        <m:sup>
                          <m:r>
                            <a:rPr xmlns:a="http://schemas.openxmlformats.org/drawingml/2006/main" lang="de-DE" sz="2400" b="1" i="0" smtClean="0">
                              <a:solidFill>
                                <a:srgbClr val="00305E"/>
                              </a:solidFill>
                              <a:latin typeface="Cambria Math" panose="02040503050406030204" pitchFamily="18" charset="0"/>
                            </a:rPr>
                            <m:t>𝟐</m:t>
                          </m:r>
                        </m:sup>
                        <m:e>
                          <m:r>
                            <a:rPr xmlns:a="http://schemas.openxmlformats.org/drawingml/2006/main" lang="de-DE" sz="2400" b="1">
                              <a:solidFill>
                                <a:srgbClr val="00305E"/>
                              </a:solidFill>
                              <a:latin typeface="Cambria Math" panose="02040503050406030204" pitchFamily="18" charset="0"/>
                            </a:rPr>
                            <m:t>𝐇</m:t>
                          </m:r>
                        </m:e>
                      </m:sPre>
                      <m:r>
                        <a:rPr xmlns:a="http://schemas.openxmlformats.org/drawingml/2006/main" kumimoji="0" lang="de-DE" sz="2400" b="1" i="0" u="none" strike="noStrike" kern="1200" cap="none" spc="0" normalizeH="0" baseline="0" noProof="0" smtClean="0">
                          <a:ln>
                            <a:noFill/>
                          </a:ln>
                          <a:solidFill>
                            <a:srgbClr val="00305E"/>
                          </a:solidFill>
                          <a:effectLst/>
                          <a:uLnTx/>
                          <a:uFillTx/>
                          <a:latin typeface="Cambria Math" panose="02040503050406030204" pitchFamily="18" charset="0"/>
                        </a:rPr>
                        <m:t>+</m:t>
                      </m:r>
                      <m:sPre>
                        <m:sPrePr>
                          <m:ctrlPr>
                            <a:rPr xmlns:a="http://schemas.openxmlformats.org/drawingml/2006/main" lang="de-DE" sz="2400" b="1" i="1">
                              <a:solidFill>
                                <a:srgbClr val="00305E"/>
                              </a:solidFill>
                              <a:latin typeface="Cambria Math" panose="02040503050406030204" pitchFamily="18" charset="0"/>
                            </a:rPr>
                          </m:ctrlPr>
                        </m:sPrePr>
                        <m:sub>
                          <m:r>
                            <a:rPr xmlns:a="http://schemas.openxmlformats.org/drawingml/2006/main" lang="de-DE" sz="2400" b="1" i="0">
                              <a:solidFill>
                                <a:srgbClr val="00305E"/>
                              </a:solidFill>
                              <a:latin typeface="Cambria Math" panose="02040503050406030204" pitchFamily="18" charset="0"/>
                            </a:rPr>
                            <m:t>𝟏</m:t>
                          </m:r>
                        </m:sub>
                        <m:sup>
                          <m:r>
                            <a:rPr xmlns:a="http://schemas.openxmlformats.org/drawingml/2006/main" lang="de-DE" sz="2400" b="1" i="0" smtClean="0">
                              <a:solidFill>
                                <a:srgbClr val="00305E"/>
                              </a:solidFill>
                              <a:latin typeface="Cambria Math" panose="02040503050406030204" pitchFamily="18" charset="0"/>
                            </a:rPr>
                            <m:t>𝟏</m:t>
                          </m:r>
                        </m:sup>
                        <m:e>
                          <m:r>
                            <a:rPr xmlns:a="http://schemas.openxmlformats.org/drawingml/2006/main" lang="de-DE" sz="2400" b="1" i="0" smtClean="0">
                              <a:solidFill>
                                <a:srgbClr val="00305E"/>
                              </a:solidFill>
                              <a:latin typeface="Cambria Math" panose="02040503050406030204" pitchFamily="18" charset="0"/>
                            </a:rPr>
                            <m:t>𝐇</m:t>
                          </m:r>
                        </m:e>
                      </m:sPre>
                      <m:r>
                        <a:rPr xmlns:a="http://schemas.openxmlformats.org/drawingml/2006/main" lang="de-DE" sz="2400" b="1" i="0" smtClean="0">
                          <a:solidFill>
                            <a:srgbClr val="00305E"/>
                          </a:solidFill>
                          <a:latin typeface="Cambria Math" panose="02040503050406030204" pitchFamily="18" charset="0"/>
                        </a:rPr>
                        <m:t>→</m:t>
                      </m:r>
                      <m:sPre>
                        <m:sPrePr>
                          <m:ctrlPr>
                            <a:rPr xmlns:a="http://schemas.openxmlformats.org/drawingml/2006/main" lang="de-DE" sz="2400" b="1" i="1">
                              <a:solidFill>
                                <a:srgbClr val="00305E"/>
                              </a:solidFill>
                              <a:latin typeface="Cambria Math" panose="02040503050406030204" pitchFamily="18" charset="0"/>
                            </a:rPr>
                          </m:ctrlPr>
                        </m:sPrePr>
                        <m:sub>
                          <m:r>
                            <a:rPr xmlns:a="http://schemas.openxmlformats.org/drawingml/2006/main" lang="de-DE" sz="2400" b="1" i="1">
                              <a:solidFill>
                                <a:srgbClr val="00305E"/>
                              </a:solidFill>
                              <a:latin typeface="Cambria Math" panose="02040503050406030204" pitchFamily="18" charset="0"/>
                            </a:rPr>
                            <m:t>𝟐</m:t>
                          </m:r>
                        </m:sub>
                        <m:sup>
                          <m:r>
                            <a:rPr xmlns:a="http://schemas.openxmlformats.org/drawingml/2006/main" lang="de-DE" sz="2400" b="1" i="1" smtClean="0">
                              <a:solidFill>
                                <a:srgbClr val="00305E"/>
                              </a:solidFill>
                              <a:latin typeface="Cambria Math" panose="02040503050406030204" pitchFamily="18" charset="0"/>
                            </a:rPr>
                            <m:t>𝟑</m:t>
                          </m:r>
                        </m:sup>
                        <m:e>
                          <m:r>
                            <a:rPr xmlns:a="http://schemas.openxmlformats.org/drawingml/2006/main" lang="de-DE" sz="2400" b="1" i="0" smtClean="0">
                              <a:solidFill>
                                <a:srgbClr val="00305E"/>
                              </a:solidFill>
                              <a:latin typeface="Cambria Math" panose="02040503050406030204" pitchFamily="18" charset="0"/>
                            </a:rPr>
                            <m:t>𝐇𝐞</m:t>
                          </m:r>
                          <m:r>
                            <a:rPr xmlns:a="http://schemas.openxmlformats.org/drawingml/2006/main" lang="de-DE" sz="2400" b="1" i="1" smtClean="0">
                              <a:solidFill>
                                <a:srgbClr val="00305E"/>
                              </a:solidFill>
                              <a:latin typeface="Cambria Math" panose="02040503050406030204" pitchFamily="18" charset="0"/>
                            </a:rPr>
                            <m:t>+</m:t>
                          </m:r>
                        </m:e>
                      </m:sPre>
                      <m:r>
                        <a:rPr xmlns:a="http://schemas.openxmlformats.org/drawingml/2006/main" lang="de-DE" sz="2400" b="1" i="1" smtClean="0">
                          <a:solidFill>
                            <a:srgbClr val="00305E"/>
                          </a:solidFill>
                          <a:latin typeface="Cambria Math" panose="02040503050406030204" pitchFamily="18" charset="0"/>
                          <a:sym typeface="Symbol" panose="05050102010706020507" pitchFamily="18" charset="2"/>
                        </a:rPr>
                        <m:t></m:t>
                      </m:r>
                    </m:oMath>
                  </m:oMathPara>
                </a14:m>
                <a:endParaRPr lang="de-DE" sz="1600" dirty="0"/>
              </a:p>
            </p:txBody>
          </p:sp>
        </mc:Choice>
        <mc:Fallback xmlns:a16="http://schemas.microsoft.com/office/drawing/2014/main" xmlns:p14="http://schemas.microsoft.com/office/powerpoint/2010/main">
          <p:sp>
            <p:nvSpPr>
              <p:cNvPr id="13" name="Textfeld 12">
                <a:extLst>
                  <a:ext uri="{FF2B5EF4-FFF2-40B4-BE49-F238E27FC236}">
                    <a16:creationId xmlns:a16="http://schemas.microsoft.com/office/drawing/2014/main" id="{2B5DC349-613A-4DDC-6801-59FDEBD344DC}"/>
                  </a:ext>
                </a:extLst>
              </p:cNvPr>
              <p:cNvSpPr txBox="1">
                <a:spLocks noRot="1" noChangeAspect="1" noMove="1" noResize="1" noEditPoints="1" noAdjustHandles="1" noChangeArrowheads="1" noChangeShapeType="1" noTextEdit="1"/>
              </p:cNvSpPr>
              <p:nvPr/>
            </p:nvSpPr>
            <p:spPr>
              <a:xfrm>
                <a:off x="6221414" y="2941751"/>
                <a:ext cx="4693705" cy="487249"/>
              </a:xfrm>
              <a:prstGeom prst="rect">
                <a:avLst/>
              </a:prstGeom>
              <a:blipFill>
                <a:blip r:embed="rId6"/>
                <a:stretch>
                  <a:fillRect/>
                </a:stretch>
              </a:blipFill>
            </p:spPr>
            <p:txBody>
              <a:bodyPr/>
              <a:lstStyle/>
              <a:p>
                <a:r>
                  <a:rPr lang="de-DE">
                    <a:noFill/>
                  </a:rPr>
                  <a:t> </a:t>
                </a:r>
              </a:p>
            </p:txBody>
          </p:sp>
        </mc:Fallback>
      </mc:AlternateContent>
      <p:cxnSp>
        <p:nvCxnSpPr>
          <p:cNvPr id="15" name="Gerade Verbindung mit Pfeil 14">
            <a:extLst>
              <a:ext uri="{FF2B5EF4-FFF2-40B4-BE49-F238E27FC236}">
                <a16:creationId xmlns:a16="http://schemas.microsoft.com/office/drawing/2014/main" id="{A19A77CE-D698-5C8F-8EA3-12CF48B06B4F}"/>
              </a:ext>
            </a:extLst>
          </p:cNvPr>
          <p:cNvCxnSpPr>
            <a:cxnSpLocks/>
          </p:cNvCxnSpPr>
          <p:nvPr/>
        </p:nvCxnSpPr>
        <p:spPr>
          <a:xfrm>
            <a:off x="4455957" y="3185375"/>
            <a:ext cx="234910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feld 19">
                <a:extLst>
                  <a:ext uri="{FF2B5EF4-FFF2-40B4-BE49-F238E27FC236}">
                    <a16:creationId xmlns:a16="http://schemas.microsoft.com/office/drawing/2014/main" id="{74E4C557-F400-FDF8-0F92-757461D75D66}"/>
                  </a:ext>
                </a:extLst>
              </p:cNvPr>
              <p:cNvSpPr txBox="1"/>
              <p:nvPr/>
            </p:nvSpPr>
            <p:spPr>
              <a:xfrm>
                <a:off x="6221414" y="1627481"/>
                <a:ext cx="4693705" cy="4982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xmlns:a="http://schemas.openxmlformats.org/drawingml/2006/main" lang="de-DE" sz="2400" b="1" i="1" smtClean="0">
                              <a:solidFill>
                                <a:srgbClr val="00305E"/>
                              </a:solidFill>
                              <a:latin typeface="Cambria Math" panose="02040503050406030204" pitchFamily="18" charset="0"/>
                            </a:rPr>
                          </m:ctrlPr>
                        </m:sPrePr>
                        <m:sub>
                          <m:r>
                            <a:rPr xmlns:a="http://schemas.openxmlformats.org/drawingml/2006/main" lang="de-DE" sz="2400" b="1">
                              <a:solidFill>
                                <a:srgbClr val="00305E"/>
                              </a:solidFill>
                              <a:latin typeface="Cambria Math" panose="02040503050406030204" pitchFamily="18" charset="0"/>
                            </a:rPr>
                            <m:t>𝟏</m:t>
                          </m:r>
                        </m:sub>
                        <m:sup>
                          <m:r>
                            <a:rPr xmlns:a="http://schemas.openxmlformats.org/drawingml/2006/main" lang="de-DE" sz="2400" b="1" i="1" smtClean="0">
                              <a:solidFill>
                                <a:srgbClr val="00305E"/>
                              </a:solidFill>
                              <a:latin typeface="Cambria Math" panose="02040503050406030204" pitchFamily="18" charset="0"/>
                            </a:rPr>
                            <m:t>𝟏</m:t>
                          </m:r>
                        </m:sup>
                        <m:e>
                          <m:r>
                            <a:rPr xmlns:a="http://schemas.openxmlformats.org/drawingml/2006/main" lang="de-DE" sz="2400" b="1">
                              <a:solidFill>
                                <a:srgbClr val="00305E"/>
                              </a:solidFill>
                              <a:latin typeface="Cambria Math" panose="02040503050406030204" pitchFamily="18" charset="0"/>
                            </a:rPr>
                            <m:t>𝐇</m:t>
                          </m:r>
                        </m:e>
                      </m:sPre>
                      <m:r>
                        <a:rPr xmlns:a="http://schemas.openxmlformats.org/drawingml/2006/main" lang="de-DE" sz="2400" b="1">
                          <a:solidFill>
                            <a:srgbClr val="00305E"/>
                          </a:solidFill>
                          <a:latin typeface="Cambria Math" panose="02040503050406030204" pitchFamily="18" charset="0"/>
                        </a:rPr>
                        <m:t>+</m:t>
                      </m:r>
                      <m:sPre>
                        <m:sPrePr>
                          <m:ctrlPr>
                            <a:rPr xmlns:a="http://schemas.openxmlformats.org/drawingml/2006/main" lang="de-DE" sz="2400" b="1" i="1">
                              <a:solidFill>
                                <a:srgbClr val="00305E"/>
                              </a:solidFill>
                              <a:latin typeface="Cambria Math" panose="02040503050406030204" pitchFamily="18" charset="0"/>
                            </a:rPr>
                          </m:ctrlPr>
                        </m:sPrePr>
                        <m:sub>
                          <m:r>
                            <a:rPr xmlns:a="http://schemas.openxmlformats.org/drawingml/2006/main" lang="de-DE" sz="2400" b="1">
                              <a:solidFill>
                                <a:srgbClr val="00305E"/>
                              </a:solidFill>
                              <a:latin typeface="Cambria Math" panose="02040503050406030204" pitchFamily="18" charset="0"/>
                            </a:rPr>
                            <m:t>𝟏</m:t>
                          </m:r>
                        </m:sub>
                        <m:sup>
                          <m:r>
                            <a:rPr xmlns:a="http://schemas.openxmlformats.org/drawingml/2006/main" lang="de-DE" sz="2400" b="1">
                              <a:solidFill>
                                <a:srgbClr val="00305E"/>
                              </a:solidFill>
                              <a:latin typeface="Cambria Math" panose="02040503050406030204" pitchFamily="18" charset="0"/>
                            </a:rPr>
                            <m:t>𝟏</m:t>
                          </m:r>
                        </m:sup>
                        <m:e>
                          <m:r>
                            <a:rPr xmlns:a="http://schemas.openxmlformats.org/drawingml/2006/main" lang="de-DE" sz="2400" b="1">
                              <a:solidFill>
                                <a:srgbClr val="00305E"/>
                              </a:solidFill>
                              <a:latin typeface="Cambria Math" panose="02040503050406030204" pitchFamily="18" charset="0"/>
                            </a:rPr>
                            <m:t>𝐇</m:t>
                          </m:r>
                        </m:e>
                      </m:sPre>
                      <m:r>
                        <a:rPr xmlns:a="http://schemas.openxmlformats.org/drawingml/2006/main" lang="de-DE" sz="2400" b="1" i="0" smtClean="0">
                          <a:solidFill>
                            <a:srgbClr val="00305E"/>
                          </a:solidFill>
                          <a:latin typeface="Cambria Math" panose="02040503050406030204" pitchFamily="18" charset="0"/>
                        </a:rPr>
                        <m:t>→</m:t>
                      </m:r>
                      <m:sPre>
                        <m:sPrePr>
                          <m:ctrlPr>
                            <a:rPr xmlns:a="http://schemas.openxmlformats.org/drawingml/2006/main" lang="de-DE" sz="2400" b="1" i="1">
                              <a:solidFill>
                                <a:srgbClr val="00305E"/>
                              </a:solidFill>
                              <a:latin typeface="Cambria Math" panose="02040503050406030204" pitchFamily="18" charset="0"/>
                            </a:rPr>
                          </m:ctrlPr>
                        </m:sPrePr>
                        <m:sub>
                          <m:r>
                            <a:rPr xmlns:a="http://schemas.openxmlformats.org/drawingml/2006/main" lang="de-DE" sz="2400" b="1">
                              <a:solidFill>
                                <a:srgbClr val="00305E"/>
                              </a:solidFill>
                              <a:latin typeface="Cambria Math" panose="02040503050406030204" pitchFamily="18" charset="0"/>
                            </a:rPr>
                            <m:t>𝟏</m:t>
                          </m:r>
                        </m:sub>
                        <m:sup>
                          <m:r>
                            <a:rPr xmlns:a="http://schemas.openxmlformats.org/drawingml/2006/main" lang="de-DE" sz="2400" b="1" i="1" smtClean="0">
                              <a:solidFill>
                                <a:srgbClr val="00305E"/>
                              </a:solidFill>
                              <a:latin typeface="Cambria Math" panose="02040503050406030204" pitchFamily="18" charset="0"/>
                            </a:rPr>
                            <m:t>𝟐</m:t>
                          </m:r>
                        </m:sup>
                        <m:e>
                          <m:r>
                            <a:rPr xmlns:a="http://schemas.openxmlformats.org/drawingml/2006/main" lang="de-DE" sz="2400" b="1">
                              <a:solidFill>
                                <a:srgbClr val="00305E"/>
                              </a:solidFill>
                              <a:latin typeface="Cambria Math" panose="02040503050406030204" pitchFamily="18" charset="0"/>
                            </a:rPr>
                            <m:t>𝐇</m:t>
                          </m:r>
                        </m:e>
                      </m:sPre>
                      <m:r>
                        <a:rPr xmlns:a="http://schemas.openxmlformats.org/drawingml/2006/main" lang="de-DE" sz="2400" b="1" i="1" smtClean="0">
                          <a:solidFill>
                            <a:srgbClr val="00305E"/>
                          </a:solidFill>
                          <a:latin typeface="Cambria Math" panose="02040503050406030204" pitchFamily="18" charset="0"/>
                        </a:rPr>
                        <m:t>+</m:t>
                      </m:r>
                      <m:sSup>
                        <m:sSupPr>
                          <m:ctrlPr>
                            <a:rPr xmlns:a="http://schemas.openxmlformats.org/drawingml/2006/main" lang="de-DE" sz="2400" b="1" i="1">
                              <a:solidFill>
                                <a:srgbClr val="00305E"/>
                              </a:solidFill>
                              <a:latin typeface="Cambria Math" panose="02040503050406030204" pitchFamily="18" charset="0"/>
                            </a:rPr>
                          </m:ctrlPr>
                        </m:sSupPr>
                        <m:e>
                          <m:r>
                            <a:rPr xmlns:a="http://schemas.openxmlformats.org/drawingml/2006/main" lang="de-DE" sz="2400" b="1" i="1">
                              <a:solidFill>
                                <a:srgbClr val="00305E"/>
                              </a:solidFill>
                              <a:latin typeface="Cambria Math" panose="02040503050406030204" pitchFamily="18" charset="0"/>
                            </a:rPr>
                            <m:t>𝒆</m:t>
                          </m:r>
                        </m:e>
                        <m:sup>
                          <m:r>
                            <a:rPr xmlns:a="http://schemas.openxmlformats.org/drawingml/2006/main" lang="de-DE" sz="2400" b="1" i="1" smtClean="0">
                              <a:solidFill>
                                <a:srgbClr val="00305E"/>
                              </a:solidFill>
                              <a:latin typeface="Cambria Math" panose="02040503050406030204" pitchFamily="18" charset="0"/>
                            </a:rPr>
                            <m:t>+</m:t>
                          </m:r>
                        </m:sup>
                      </m:sSup>
                      <m:r>
                        <a:rPr xmlns:a="http://schemas.openxmlformats.org/drawingml/2006/main" lang="de-DE" sz="2400" b="1" i="1" smtClean="0">
                          <a:solidFill>
                            <a:srgbClr val="00305E"/>
                          </a:solidFill>
                          <a:latin typeface="Cambria Math" panose="02040503050406030204" pitchFamily="18" charset="0"/>
                        </a:rPr>
                        <m:t>+</m:t>
                      </m:r>
                      <m:r>
                        <a:rPr xmlns:a="http://schemas.openxmlformats.org/drawingml/2006/main" lang="de-DE" sz="2400" b="1" i="1" smtClean="0">
                          <a:solidFill>
                            <a:srgbClr val="00305E"/>
                          </a:solidFill>
                          <a:latin typeface="Cambria Math" panose="02040503050406030204" pitchFamily="18" charset="0"/>
                        </a:rPr>
                        <m:t>𝝂</m:t>
                      </m:r>
                    </m:oMath>
                  </m:oMathPara>
                </a14:m>
                <a:endParaRPr lang="de-DE" sz="1600" dirty="0"/>
              </a:p>
            </p:txBody>
          </p:sp>
        </mc:Choice>
        <mc:Fallback xmlns:a16="http://schemas.microsoft.com/office/drawing/2014/main" xmlns:p14="http://schemas.microsoft.com/office/powerpoint/2010/main">
          <p:sp>
            <p:nvSpPr>
              <p:cNvPr id="20" name="Textfeld 19">
                <a:extLst>
                  <a:ext uri="{FF2B5EF4-FFF2-40B4-BE49-F238E27FC236}">
                    <a16:creationId xmlns:a16="http://schemas.microsoft.com/office/drawing/2014/main" id="{74E4C557-F400-FDF8-0F92-757461D75D66}"/>
                  </a:ext>
                </a:extLst>
              </p:cNvPr>
              <p:cNvSpPr txBox="1">
                <a:spLocks noRot="1" noChangeAspect="1" noMove="1" noResize="1" noEditPoints="1" noAdjustHandles="1" noChangeArrowheads="1" noChangeShapeType="1" noTextEdit="1"/>
              </p:cNvSpPr>
              <p:nvPr/>
            </p:nvSpPr>
            <p:spPr>
              <a:xfrm>
                <a:off x="6221414" y="1627481"/>
                <a:ext cx="4693705" cy="498278"/>
              </a:xfrm>
              <a:prstGeom prst="rect">
                <a:avLst/>
              </a:prstGeom>
              <a:blipFill>
                <a:blip r:embed="rId7"/>
                <a:stretch>
                  <a:fillRect/>
                </a:stretch>
              </a:blipFill>
            </p:spPr>
            <p:txBody>
              <a:bodyPr/>
              <a:lstStyle/>
              <a:p>
                <a:r>
                  <a:rPr lang="de-DE">
                    <a:noFill/>
                  </a:rPr>
                  <a:t> </a:t>
                </a:r>
              </a:p>
            </p:txBody>
          </p:sp>
        </mc:Fallback>
      </mc:AlternateContent>
      <p:cxnSp>
        <p:nvCxnSpPr>
          <p:cNvPr id="29" name="Gerade Verbindung mit Pfeil 28">
            <a:extLst>
              <a:ext uri="{FF2B5EF4-FFF2-40B4-BE49-F238E27FC236}">
                <a16:creationId xmlns:a16="http://schemas.microsoft.com/office/drawing/2014/main" id="{2214DC3E-F402-D17A-FB74-497D988ED41F}"/>
              </a:ext>
            </a:extLst>
          </p:cNvPr>
          <p:cNvCxnSpPr>
            <a:cxnSpLocks/>
          </p:cNvCxnSpPr>
          <p:nvPr/>
        </p:nvCxnSpPr>
        <p:spPr>
          <a:xfrm>
            <a:off x="4608357" y="1874427"/>
            <a:ext cx="209082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242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20" grpId="0"/>
    </p:bldLst>
  </p:timing>
</p:sld>
</file>

<file path=ppt/slides/slide32.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C5396-096F-3A16-4CEC-D1931B876E37}"/>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70094237-601A-C4FF-F0BE-1643E97DBA7A}"/>
              </a:ext>
            </a:extLst>
          </p:cNvPr>
          <p:cNvSpPr>
            <a:spLocks noGrp="1"/>
          </p:cNvSpPr>
          <p:nvPr>
            <p:ph type="title"/>
          </p:nvPr>
        </p:nvSpPr>
        <p:spPr>
          <a:xfrm>
            <a:off x="1238249" y="346075"/>
            <a:ext cx="10217156" cy="684000"/>
          </a:xfrm>
        </p:spPr>
        <p:txBody>
          <a:bodyPr/>
          <a:lstStyle/>
          <a:p>
            <a:r>
              <a:rPr lang="de-DE" sz="3600" dirty="0"/>
              <a:t>Phase de transition</a:t>
            </a:r>
            <a:endParaRPr lang="de-DE" sz="3000" noProof="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D3EF58B9-EAAD-1778-E354-195356075B0F}"/>
                  </a:ext>
                </a:extLst>
              </p:cNvPr>
              <p:cNvSpPr txBox="1"/>
              <p:nvPr/>
            </p:nvSpPr>
            <p:spPr>
              <a:xfrm>
                <a:off x="1080593" y="2403365"/>
                <a:ext cx="5108579" cy="3637791"/>
              </a:xfrm>
              <a:prstGeom prst="rect">
                <a:avLst/>
              </a:prstGeom>
              <a:noFill/>
            </p:spPr>
            <p:txBody>
              <a:bodyPr wrap="square" rtlCol="0">
                <a:spAutoFit/>
              </a:bodyPr>
              <a:lstStyle/>
              <a:p xmlns:mc="http://schemas.openxmlformats.org/markup-compatibility/2006" xmlns:a14="http://schemas.microsoft.com/office/drawing/2010/main">
                <a:pPr marL="285750" indent="-285750">
                  <a:buFont typeface="Arial" panose="020B0604020202020204" pitchFamily="34" charset="0"/>
                  <a:buChar char="•"/>
                </a:pPr>
                <a:r>
                  <a:rPr lang="en-US" sz="1900" dirty="0"/>
                  <a:t>L'</a:t>
                </a:r>
                <a:r>
                  <a:rPr lang="en-US" sz="1900" dirty="0"/>
                  <a:t>hélium </a:t>
                </a:r>
                <a:r>
                  <a:rPr lang="en-US" sz="1900" dirty="0" err="1"/>
                  <a:t>se condense au centre du </a:t>
                </a:r>
                <a:r>
                  <a:rPr lang="en-US" sz="1900" dirty="0" err="1"/>
                  <a:t>soleil</a:t>
                </a:r>
                <a:endParaRPr lang="en-US" sz="1900" dirty="0"/>
              </a:p>
              <a:p xmlns:mc="http://schemas.openxmlformats.org/markup-compatibility/2006" xmlns:a14="http://schemas.microsoft.com/office/drawing/2010/main">
                <a:pPr marL="285750" indent="-285750">
                  <a:buFont typeface="Arial" panose="020B0604020202020204" pitchFamily="34" charset="0"/>
                  <a:buChar char="•"/>
                </a:pPr>
                <a:r>
                  <a:rPr lang="en-US" sz="1900" dirty="0" err="1"/>
                  <a:t>La fusion de l'hydrogène a lieu </a:t>
                </a:r>
                <a:r>
                  <a:rPr lang="en-US" sz="1900" dirty="0"/>
                  <a:t>dans </a:t>
                </a:r>
                <a:r>
                  <a:rPr lang="en-US" sz="1900" dirty="0" err="1"/>
                  <a:t>une zone en forme de coquille </a:t>
                </a:r>
                <a:r>
                  <a:rPr lang="en-US" sz="1900" dirty="0"/>
                  <a:t>autour du </a:t>
                </a:r>
                <a:r>
                  <a:rPr lang="en-US" sz="1900" dirty="0" err="1"/>
                  <a:t>noyau d'hélium.</a:t>
                </a:r>
                <a:endParaRPr lang="en-US" sz="1900" dirty="0"/>
              </a:p>
              <a:p xmlns:mc="http://schemas.openxmlformats.org/markup-compatibility/2006" xmlns:a14="http://schemas.microsoft.com/office/drawing/2010/main">
                <a:pPr marL="285750" indent="-285750">
                  <a:buFont typeface="Arial" panose="020B0604020202020204" pitchFamily="34" charset="0"/>
                  <a:buChar char="•"/>
                </a:pPr>
                <a:r>
                  <a:rPr lang="en-US" sz="1900" dirty="0" err="1"/>
                  <a:t>Le renouvellement de l'énergie </a:t>
                </a:r>
                <a:r>
                  <a:rPr lang="en-US" sz="1900" dirty="0"/>
                  <a:t>de la </a:t>
                </a:r>
                <a:r>
                  <a:rPr lang="en-US" sz="1900" dirty="0" err="1"/>
                  <a:t>fusion de l'hydrogène augmente</a:t>
                </a:r>
                <a:r>
                  <a:rPr lang="en-US" sz="1900" dirty="0"/>
                  <a:t>, le </a:t>
                </a:r>
                <a:r>
                  <a:rPr lang="en-US" sz="1900" dirty="0" err="1"/>
                  <a:t>soleil gonfle </a:t>
                </a:r>
                <a:r>
                  <a:rPr lang="en-US" sz="1900" dirty="0"/>
                  <a:t>et </a:t>
                </a:r>
                <a:r>
                  <a:rPr lang="en-US" sz="1900" dirty="0" err="1"/>
                  <a:t>devient rougeâtre.</a:t>
                </a:r>
                <a:br>
                  <a:rPr lang="en-US" sz="1900" dirty="0"/>
                </a:br>
                <a:endParaRPr lang="en-US" sz="1900" dirty="0"/>
              </a:p>
              <a:p xmlns:mc="http://schemas.openxmlformats.org/markup-compatibility/2006" xmlns:a14="http://schemas.microsoft.com/office/drawing/2010/main">
                <a:pPr marL="285750" indent="-285750">
                  <a:buFont typeface="Arial" panose="020B0604020202020204" pitchFamily="34" charset="0"/>
                  <a:buChar char="•"/>
                </a:pPr>
                <a:r>
                  <a:rPr lang="en-US" sz="1900" b="1" dirty="0"/>
                  <a:t>Rayon </a:t>
                </a:r>
                <a:endParaRPr lang="de-DE" sz="1900" b="1" dirty="0"/>
              </a:p>
              <a:p xmlns:mc="http://schemas.openxmlformats.org/markup-compatibility/2006" xmlns:a14="http://schemas.microsoft.com/office/drawing/2010/main">
                <a:pPr marL="285750" indent="-285750">
                  <a:buFont typeface="Arial" panose="020B0604020202020204" pitchFamily="34" charset="0"/>
                  <a:buChar char="•"/>
                </a:pPr>
                <a:r>
                  <a:rPr lang="en-US" sz="1900" dirty="0"/>
                  <a:t>Température </a:t>
                </a:r>
              </a:p>
              <a:p xmlns:mc="http://schemas.openxmlformats.org/markup-compatibility/2006" xmlns:a14="http://schemas.microsoft.com/office/drawing/2010/main">
                <a:pPr marL="285750" indent="-285750">
                  <a:buFont typeface="Arial" panose="020B0604020202020204" pitchFamily="34" charset="0"/>
                  <a:buChar char="•"/>
                </a:pPr>
                <a:r>
                  <a:rPr lang="en-US" sz="1900" dirty="0" err="1"/>
                  <a:t>Température de la terre </a:t>
                </a:r>
                <a:r>
                  <a:rPr lang="en-US" sz="1900" dirty="0"/>
                  <a:t>: </a:t>
                </a:r>
              </a:p>
              <a:p>
                <a:pPr marL="285750" indent="-285750">
                  <a:buFont typeface="Arial" panose="020B0604020202020204" pitchFamily="34" charset="0"/>
                  <a:buChar char="•"/>
                </a:pPr>
                <a:endParaRPr lang="en-US" sz="1900" dirty="0"/>
              </a:p>
            </p:txBody>
          </p:sp>
        </mc:Choice>
        <mc:Fallback xmlns:a16="http://schemas.microsoft.com/office/drawing/2014/main" xmlns:p14="http://schemas.microsoft.com/office/powerpoint/2010/main">
          <p:sp>
            <p:nvSpPr>
              <p:cNvPr id="4" name="Textfeld 3">
                <a:extLst>
                  <a:ext uri="{FF2B5EF4-FFF2-40B4-BE49-F238E27FC236}">
                    <a16:creationId xmlns:a16="http://schemas.microsoft.com/office/drawing/2014/main" id="{D3EF58B9-EAAD-1778-E354-195356075B0F}"/>
                  </a:ext>
                </a:extLst>
              </p:cNvPr>
              <p:cNvSpPr txBox="1">
                <a:spLocks noRot="1" noChangeAspect="1" noMove="1" noResize="1" noEditPoints="1" noAdjustHandles="1" noChangeArrowheads="1" noChangeShapeType="1" noTextEdit="1"/>
              </p:cNvSpPr>
              <p:nvPr/>
            </p:nvSpPr>
            <p:spPr>
              <a:xfrm>
                <a:off x="1080593" y="2403365"/>
                <a:ext cx="5108579" cy="3637791"/>
              </a:xfrm>
              <a:prstGeom prst="rect">
                <a:avLst/>
              </a:prstGeom>
              <a:blipFill>
                <a:blip r:embed="rId3"/>
                <a:stretch>
                  <a:fillRect l="-835" t="-1005"/>
                </a:stretch>
              </a:blipFill>
            </p:spPr>
            <p:txBody>
              <a:bodyPr/>
              <a:lstStyle/>
              <a:p>
                <a:r>
                  <a:rPr lang="de-DE">
                    <a:noFill/>
                  </a:rPr>
                  <a:t> </a:t>
                </a:r>
              </a:p>
            </p:txBody>
          </p:sp>
        </mc:Fallback>
      </mc:AlternateContent>
      <p:cxnSp>
        <p:nvCxnSpPr>
          <p:cNvPr id="7" name="Gerade Verbindung mit Pfeil 6">
            <a:extLst>
              <a:ext uri="{FF2B5EF4-FFF2-40B4-BE49-F238E27FC236}">
                <a16:creationId xmlns:a16="http://schemas.microsoft.com/office/drawing/2014/main" id="{A23E8051-E7F8-B782-73F1-F08BC81CF796}"/>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372061D7-C775-7B61-4721-587CA71708C9}"/>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Des milliards d'années</a:t>
            </a:r>
          </a:p>
        </p:txBody>
      </p:sp>
      <p:sp>
        <p:nvSpPr>
          <p:cNvPr id="12" name="Ellipse 11">
            <a:extLst>
              <a:ext uri="{FF2B5EF4-FFF2-40B4-BE49-F238E27FC236}">
                <a16:creationId xmlns:a16="http://schemas.microsoft.com/office/drawing/2014/main" id="{AA864252-D9CF-46F6-DEAB-F91999B4F27D}"/>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01DD8EB7-5C97-F5FD-2103-EEECD488FDFB}"/>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0CEA57CC-E727-7D1B-F739-8F9C4CC86D16}"/>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9A3D190D-C5CE-F123-B737-1D7DF96AF110}"/>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EE28CF6A-6C89-96E9-ECA7-B10043D65B7D}"/>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022DFE64-0175-60BE-0440-C02E09D81896}"/>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38316DD6-7DC4-17FB-3B6E-3050C44F1680}"/>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4A70D850-6592-67CD-1BCD-45FD87CCDBA1}"/>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DBC598B2-93F0-2763-4771-93E96B1371F3}"/>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E54C37C4-9F55-2C7C-374D-1948EFCEF778}"/>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BB95DFCE-A9D8-BC17-DFE8-472DE3FA1DDC}"/>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85CF00E0-B802-C333-B136-A8E66F35E182}"/>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pic>
        <p:nvPicPr>
          <p:cNvPr id="2050" name="Picture 2">
            <a:extLst>
              <a:ext uri="{FF2B5EF4-FFF2-40B4-BE49-F238E27FC236}">
                <a16:creationId xmlns:a16="http://schemas.microsoft.com/office/drawing/2014/main" id="{419D73C3-BFA1-93A8-5EF4-4D9265CBDF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3765" y="2537087"/>
            <a:ext cx="3365537" cy="337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461090"/>
      </p:ext>
    </p:extLst>
  </p:cSld>
  <p:clrMapOvr>
    <a:masterClrMapping/>
  </p:clrMapOvr>
</p:sld>
</file>

<file path=ppt/slides/slide33.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C1532-DFD0-8480-47E8-D8763A127FAB}"/>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D629E96D-85BB-8B3B-F94F-423EE77BF0BF}"/>
              </a:ext>
            </a:extLst>
          </p:cNvPr>
          <p:cNvSpPr>
            <a:spLocks noGrp="1"/>
          </p:cNvSpPr>
          <p:nvPr>
            <p:ph type="title"/>
          </p:nvPr>
        </p:nvSpPr>
        <p:spPr>
          <a:xfrm>
            <a:off x="1238249" y="346075"/>
            <a:ext cx="10217156" cy="684000"/>
          </a:xfrm>
        </p:spPr>
        <p:txBody>
          <a:bodyPr/>
          <a:lstStyle/>
          <a:p>
            <a:r>
              <a:rPr lang="de-DE" sz="3600" dirty="0"/>
              <a:t>Géant rouge</a:t>
            </a:r>
            <a:endParaRPr lang="de-DE" sz="3000" noProof="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B3C00C44-E1C2-2131-11F5-A28082113908}"/>
                  </a:ext>
                </a:extLst>
              </p:cNvPr>
              <p:cNvSpPr txBox="1"/>
              <p:nvPr/>
            </p:nvSpPr>
            <p:spPr>
              <a:xfrm>
                <a:off x="1080593" y="2584435"/>
                <a:ext cx="5537490" cy="3071418"/>
              </a:xfrm>
              <a:prstGeom prst="rect">
                <a:avLst/>
              </a:prstGeom>
              <a:noFill/>
            </p:spPr>
            <p:txBody>
              <a:bodyPr wrap="square" rtlCol="0">
                <a:spAutoFit/>
              </a:bodyPr>
              <a:lstStyle/>
              <a:p xmlns:mc="http://schemas.openxmlformats.org/markup-compatibility/2006" xmlns:a14="http://schemas.microsoft.com/office/drawing/2010/main">
                <a:pPr marL="285750" indent="-285750">
                  <a:buFont typeface="Arial" panose="020B0604020202020204" pitchFamily="34" charset="0"/>
                  <a:buChar char="•"/>
                </a:pPr>
                <a:r>
                  <a:rPr lang="en-US" sz="1900" dirty="0"/>
                  <a:t>Le noyau </a:t>
                </a:r>
                <a:r>
                  <a:rPr lang="en-US" sz="1900" dirty="0" err="1"/>
                  <a:t>continue à se contracter</a:t>
                </a:r>
                <a:r>
                  <a:rPr lang="en-US" sz="1900" dirty="0"/>
                  <a:t>, la </a:t>
                </a:r>
                <a:r>
                  <a:rPr lang="en-US" sz="1900" dirty="0" err="1"/>
                  <a:t>température est suffisamment élevée </a:t>
                </a:r>
                <a:r>
                  <a:rPr lang="en-US" sz="1900" dirty="0"/>
                  <a:t>pour permettre la </a:t>
                </a:r>
                <a:r>
                  <a:rPr lang="en-US" sz="1900" b="1" dirty="0" err="1"/>
                  <a:t>fusion de l'hélium.</a:t>
                </a:r>
                <a:endParaRPr lang="en-US" sz="1900" b="1" dirty="0"/>
              </a:p>
              <a:p xmlns:mc="http://schemas.openxmlformats.org/markup-compatibility/2006" xmlns:a14="http://schemas.microsoft.com/office/drawing/2010/main">
                <a:pPr marL="285750" indent="-285750">
                  <a:buFont typeface="Arial" panose="020B0604020202020204" pitchFamily="34" charset="0"/>
                  <a:buChar char="•"/>
                </a:pPr>
                <a:r>
                  <a:rPr lang="en-US" sz="1900" dirty="0"/>
                  <a:t>Le rayon et la </a:t>
                </a:r>
                <a:r>
                  <a:rPr lang="en-US" sz="1900" dirty="0" err="1"/>
                  <a:t>luminosité augmentent </a:t>
                </a:r>
                <a:r>
                  <a:rPr lang="en-US" sz="1900" dirty="0"/>
                  <a:t>considérablement</a:t>
                </a:r>
              </a:p>
              <a:p xmlns:mc="http://schemas.openxmlformats.org/markup-compatibility/2006" xmlns:a14="http://schemas.microsoft.com/office/drawing/2010/main">
                <a:pPr marL="285750" indent="-285750">
                  <a:buFont typeface="Arial" panose="020B0604020202020204" pitchFamily="34" charset="0"/>
                  <a:buChar char="•"/>
                </a:pPr>
                <a:r>
                  <a:rPr lang="en-US" sz="1900" dirty="0"/>
                  <a:t>Noyau de </a:t>
                </a:r>
                <a:r>
                  <a:rPr lang="en-US" sz="1900" b="1" dirty="0" err="1"/>
                  <a:t>carbone </a:t>
                </a:r>
                <a:r>
                  <a:rPr lang="en-US" sz="1900" dirty="0"/>
                  <a:t>et d'</a:t>
                </a:r>
                <a:r>
                  <a:rPr lang="en-US" sz="1900" b="1" dirty="0" err="1"/>
                  <a:t>oxygène</a:t>
                </a:r>
                <a:br>
                  <a:rPr lang="en-US" sz="1900" dirty="0"/>
                </a:br>
                <a:endParaRPr lang="en-US" sz="1900" dirty="0"/>
              </a:p>
              <a:p xmlns:mc="http://schemas.openxmlformats.org/markup-compatibility/2006" xmlns:a14="http://schemas.microsoft.com/office/drawing/2010/main">
                <a:pPr marL="285750" indent="-285750">
                  <a:buFont typeface="Arial" panose="020B0604020202020204" pitchFamily="34" charset="0"/>
                  <a:buChar char="•"/>
                </a:pPr>
                <a:r>
                  <a:rPr lang="en-US" sz="1900" dirty="0"/>
                  <a:t>Luminosité </a:t>
                </a:r>
              </a:p>
              <a:p xmlns:mc="http://schemas.openxmlformats.org/markup-compatibility/2006" xmlns:a14="http://schemas.microsoft.com/office/drawing/2010/main">
                <a:pPr marL="285750" indent="-285750">
                  <a:buFont typeface="Arial" panose="020B0604020202020204" pitchFamily="34" charset="0"/>
                  <a:buChar char="•"/>
                </a:pPr>
                <a:r>
                  <a:rPr lang="en-US" sz="1900" dirty="0"/>
                  <a:t>Rayon </a:t>
                </a:r>
                <a:r>
                  <a:rPr lang="de-DE" sz="1900" dirty="0"/>
                  <a:t>(</a:t>
                </a:r>
                <a:r>
                  <a:rPr lang="de-DE" sz="1900" i="1" dirty="0"/>
                  <a:t>orbite de Vénus</a:t>
                </a:r>
                <a:r>
                  <a:rPr lang="de-DE" sz="1900" dirty="0"/>
                  <a:t>)</a:t>
                </a:r>
                <a:endParaRPr lang="de-DE" sz="1900" b="1" dirty="0"/>
              </a:p>
              <a:p xmlns:mc="http://schemas.openxmlformats.org/markup-compatibility/2006" xmlns:a14="http://schemas.microsoft.com/office/drawing/2010/main">
                <a:pPr marL="285750" indent="-285750">
                  <a:buFont typeface="Arial" panose="020B0604020202020204" pitchFamily="34" charset="0"/>
                  <a:buChar char="•"/>
                </a:pPr>
                <a:r>
                  <a:rPr lang="en-US" sz="1900" dirty="0"/>
                  <a:t>Température </a:t>
                </a:r>
              </a:p>
              <a:p xmlns:mc="http://schemas.openxmlformats.org/markup-compatibility/2006" xmlns:a14="http://schemas.microsoft.com/office/drawing/2010/main">
                <a:pPr marL="285750" indent="-285750">
                  <a:buFont typeface="Arial" panose="020B0604020202020204" pitchFamily="34" charset="0"/>
                  <a:buChar char="•"/>
                </a:pPr>
                <a:r>
                  <a:rPr lang="en-US" sz="1900" dirty="0" err="1"/>
                  <a:t>La Terre </a:t>
                </a:r>
                <a:r>
                  <a:rPr lang="en-US" sz="1900" dirty="0"/>
                  <a:t>: La </a:t>
                </a:r>
                <a:r>
                  <a:rPr lang="en-US" sz="1900" dirty="0" err="1"/>
                  <a:t>croûte terrestre devient un océan de lave</a:t>
                </a:r>
                <a:r>
                  <a:rPr lang="en-US" sz="1900" dirty="0"/>
                  <a:t>, le </a:t>
                </a:r>
                <a:r>
                  <a:rPr lang="en-US" sz="1900" dirty="0" err="1"/>
                  <a:t>soleil </a:t>
                </a:r>
                <a:r>
                  <a:rPr lang="en-US" sz="1900" dirty="0"/>
                  <a:t>rouge </a:t>
                </a:r>
                <a:r>
                  <a:rPr lang="en-US" sz="1900" dirty="0" err="1"/>
                  <a:t>occupe la majeure partie du </a:t>
                </a:r>
                <a:r>
                  <a:rPr lang="en-US" sz="1900" dirty="0" err="1"/>
                  <a:t>ciel.</a:t>
                </a:r>
                <a:endParaRPr lang="en-US" sz="1900" dirty="0"/>
              </a:p>
            </p:txBody>
          </p:sp>
        </mc:Choice>
        <mc:Fallback xmlns:a16="http://schemas.microsoft.com/office/drawing/2014/main" xmlns:p14="http://schemas.microsoft.com/office/powerpoint/2010/main">
          <p:sp>
            <p:nvSpPr>
              <p:cNvPr id="4" name="Textfeld 3">
                <a:extLst>
                  <a:ext uri="{FF2B5EF4-FFF2-40B4-BE49-F238E27FC236}">
                    <a16:creationId xmlns:a16="http://schemas.microsoft.com/office/drawing/2014/main" id="{B3C00C44-E1C2-2131-11F5-A28082113908}"/>
                  </a:ext>
                </a:extLst>
              </p:cNvPr>
              <p:cNvSpPr txBox="1">
                <a:spLocks noRot="1" noChangeAspect="1" noMove="1" noResize="1" noEditPoints="1" noAdjustHandles="1" noChangeArrowheads="1" noChangeShapeType="1" noTextEdit="1"/>
              </p:cNvSpPr>
              <p:nvPr/>
            </p:nvSpPr>
            <p:spPr>
              <a:xfrm>
                <a:off x="1080593" y="2584435"/>
                <a:ext cx="5537490" cy="3071418"/>
              </a:xfrm>
              <a:prstGeom prst="rect">
                <a:avLst/>
              </a:prstGeom>
              <a:blipFill>
                <a:blip r:embed="rId3"/>
                <a:stretch>
                  <a:fillRect l="-770" t="-1190" b="-1786"/>
                </a:stretch>
              </a:blipFill>
            </p:spPr>
            <p:txBody>
              <a:bodyPr/>
              <a:lstStyle/>
              <a:p>
                <a:r>
                  <a:rPr lang="de-DE">
                    <a:noFill/>
                  </a:rPr>
                  <a:t> </a:t>
                </a:r>
              </a:p>
            </p:txBody>
          </p:sp>
        </mc:Fallback>
      </mc:AlternateContent>
      <p:cxnSp>
        <p:nvCxnSpPr>
          <p:cNvPr id="7" name="Gerade Verbindung mit Pfeil 6">
            <a:extLst>
              <a:ext uri="{FF2B5EF4-FFF2-40B4-BE49-F238E27FC236}">
                <a16:creationId xmlns:a16="http://schemas.microsoft.com/office/drawing/2014/main" id="{29817B92-2C84-AE5E-C6F0-09C78B20D45D}"/>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4DAC1AD6-4B91-93B1-A47D-411012828508}"/>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Des milliards d'années</a:t>
            </a:r>
          </a:p>
        </p:txBody>
      </p:sp>
      <p:sp>
        <p:nvSpPr>
          <p:cNvPr id="12" name="Ellipse 11">
            <a:extLst>
              <a:ext uri="{FF2B5EF4-FFF2-40B4-BE49-F238E27FC236}">
                <a16:creationId xmlns:a16="http://schemas.microsoft.com/office/drawing/2014/main" id="{58531749-EB1C-CD82-7866-F171F75BFF4F}"/>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38A3A13A-4E29-6AA2-740B-0704AFDF743E}"/>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BFC80C22-1293-98DF-09C5-CAABDB395CF1}"/>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91860A27-1C36-0E38-8C59-210E9AA4364B}"/>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BD141B97-5234-4D6C-12E3-D6322D90B542}"/>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3B743653-1E74-10D4-2BC8-62A0B60F5FB3}"/>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0243BE74-A184-F64F-9FB3-FF22BB36B514}"/>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F1D091DB-2E4F-CD6B-B5EF-84E51D45B643}"/>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439C4EF1-DA87-D781-15A0-76DA906925CD}"/>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051A83A7-29AB-81F4-465D-C9B5507E93A6}"/>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0C6B903F-941F-7C43-7BBD-2316AE9A955D}"/>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82ED0AB5-D68E-9EF3-903D-A46692EB5FB5}"/>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3" name="Textfeld 2">
            <a:extLst>
              <a:ext uri="{FF2B5EF4-FFF2-40B4-BE49-F238E27FC236}">
                <a16:creationId xmlns:a16="http://schemas.microsoft.com/office/drawing/2014/main" id="{E069CD13-126B-6AC9-622A-9BEF2C9551D0}"/>
              </a:ext>
            </a:extLst>
          </p:cNvPr>
          <p:cNvSpPr txBox="1"/>
          <p:nvPr/>
        </p:nvSpPr>
        <p:spPr>
          <a:xfrm>
            <a:off x="7210311" y="1920416"/>
            <a:ext cx="720000" cy="369332"/>
          </a:xfrm>
          <a:prstGeom prst="rect">
            <a:avLst/>
          </a:prstGeom>
          <a:noFill/>
        </p:spPr>
        <p:txBody>
          <a:bodyPr wrap="square" rtlCol="0">
            <a:spAutoFit/>
          </a:bodyPr>
          <a:lstStyle/>
          <a:p>
            <a:pPr algn="ctr"/>
            <a:r>
              <a:rPr lang="de-DE" sz="1800" b="1" dirty="0"/>
              <a:t>12</a:t>
            </a:r>
          </a:p>
        </p:txBody>
      </p:sp>
      <p:sp>
        <p:nvSpPr>
          <p:cNvPr id="6" name="Ellipse 5">
            <a:extLst>
              <a:ext uri="{FF2B5EF4-FFF2-40B4-BE49-F238E27FC236}">
                <a16:creationId xmlns:a16="http://schemas.microsoft.com/office/drawing/2014/main" id="{5E73462E-F3F1-9B52-F511-CD0255AEE42B}"/>
              </a:ext>
            </a:extLst>
          </p:cNvPr>
          <p:cNvSpPr/>
          <p:nvPr/>
        </p:nvSpPr>
        <p:spPr>
          <a:xfrm>
            <a:off x="7089004" y="981019"/>
            <a:ext cx="972000" cy="972000"/>
          </a:xfrm>
          <a:prstGeom prst="ellipse">
            <a:avLst/>
          </a:prstGeom>
          <a:gradFill>
            <a:gsLst>
              <a:gs pos="20000">
                <a:srgbClr val="FF0000">
                  <a:lumMod val="80000"/>
                  <a:lumOff val="20000"/>
                </a:srgbClr>
              </a:gs>
              <a:gs pos="100000">
                <a:srgbClr val="FFC000">
                  <a:lumMod val="60000"/>
                  <a:lumOff val="4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pic>
        <p:nvPicPr>
          <p:cNvPr id="11" name="Grafik 10">
            <a:extLst>
              <a:ext uri="{FF2B5EF4-FFF2-40B4-BE49-F238E27FC236}">
                <a16:creationId xmlns:a16="http://schemas.microsoft.com/office/drawing/2014/main" id="{E06D620E-B8ED-333A-6103-B0706A10DC9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15005" y="2713470"/>
            <a:ext cx="5495009" cy="2576044"/>
          </a:xfrm>
          <a:prstGeom prst="rect">
            <a:avLst/>
          </a:prstGeom>
        </p:spPr>
      </p:pic>
    </p:spTree>
    <p:extLst>
      <p:ext uri="{BB962C8B-B14F-4D97-AF65-F5344CB8AC3E}">
        <p14:creationId xmlns:p14="http://schemas.microsoft.com/office/powerpoint/2010/main" val="1654690920"/>
      </p:ext>
    </p:extLst>
  </p:cSld>
  <p:clrMapOvr>
    <a:masterClrMapping/>
  </p:clrMapOvr>
</p:sld>
</file>

<file path=ppt/slides/slide34.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35785-DEBA-AC1B-5B81-55CC7EB53EB0}"/>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F0BDC674-079B-E927-646F-B681379E7C65}"/>
              </a:ext>
            </a:extLst>
          </p:cNvPr>
          <p:cNvSpPr>
            <a:spLocks noGrp="1"/>
          </p:cNvSpPr>
          <p:nvPr>
            <p:ph type="title"/>
          </p:nvPr>
        </p:nvSpPr>
        <p:spPr>
          <a:xfrm>
            <a:off x="1238249" y="346075"/>
            <a:ext cx="10217156" cy="684000"/>
          </a:xfrm>
        </p:spPr>
        <p:txBody>
          <a:bodyPr/>
          <a:lstStyle/>
          <a:p>
            <a:r>
              <a:rPr lang="de-DE" sz="3600" dirty="0"/>
              <a:t>Géant rouge</a:t>
            </a:r>
            <a:endParaRPr lang="de-DE" sz="3000" noProof="0" dirty="0"/>
          </a:p>
        </p:txBody>
      </p:sp>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DFD3EB0E-E3B8-8EBD-506D-9F5E9AB0AC25}"/>
                  </a:ext>
                </a:extLst>
              </p:cNvPr>
              <p:cNvSpPr txBox="1"/>
              <p:nvPr/>
            </p:nvSpPr>
            <p:spPr>
              <a:xfrm>
                <a:off x="1080593" y="2584435"/>
                <a:ext cx="5537490" cy="3071418"/>
              </a:xfrm>
              <a:prstGeom prst="rect">
                <a:avLst/>
              </a:prstGeom>
              <a:noFill/>
            </p:spPr>
            <p:txBody>
              <a:bodyPr wrap="square" rtlCol="0">
                <a:spAutoFit/>
              </a:bodyPr>
              <a:lstStyle/>
              <a:p xmlns:mc="http://schemas.openxmlformats.org/markup-compatibility/2006" xmlns:a14="http://schemas.microsoft.com/office/drawing/2010/main">
                <a:pPr marL="285750" indent="-285750">
                  <a:buFont typeface="Arial" panose="020B0604020202020204" pitchFamily="34" charset="0"/>
                  <a:buChar char="•"/>
                </a:pPr>
                <a:r>
                  <a:rPr lang="en-US" sz="1900" dirty="0"/>
                  <a:t>Le noyau </a:t>
                </a:r>
                <a:r>
                  <a:rPr lang="en-US" sz="1900" dirty="0" err="1"/>
                  <a:t>continue à se contracter</a:t>
                </a:r>
                <a:r>
                  <a:rPr lang="en-US" sz="1900" dirty="0"/>
                  <a:t>, la </a:t>
                </a:r>
                <a:r>
                  <a:rPr lang="en-US" sz="1900" dirty="0" err="1"/>
                  <a:t>température est suffisamment élevée </a:t>
                </a:r>
                <a:r>
                  <a:rPr lang="en-US" sz="1900" dirty="0"/>
                  <a:t>pour permettre la </a:t>
                </a:r>
                <a:r>
                  <a:rPr lang="en-US" sz="1900" b="1" dirty="0" err="1"/>
                  <a:t>fusion de l'hélium.</a:t>
                </a:r>
                <a:endParaRPr lang="en-US" sz="1900" b="1" dirty="0"/>
              </a:p>
              <a:p xmlns:mc="http://schemas.openxmlformats.org/markup-compatibility/2006" xmlns:a14="http://schemas.microsoft.com/office/drawing/2010/main">
                <a:pPr marL="285750" indent="-285750">
                  <a:buFont typeface="Arial" panose="020B0604020202020204" pitchFamily="34" charset="0"/>
                  <a:buChar char="•"/>
                </a:pPr>
                <a:r>
                  <a:rPr lang="en-US" sz="1900" dirty="0"/>
                  <a:t>Le rayon et la </a:t>
                </a:r>
                <a:r>
                  <a:rPr lang="en-US" sz="1900" dirty="0" err="1"/>
                  <a:t>luminosité augmentent </a:t>
                </a:r>
                <a:r>
                  <a:rPr lang="en-US" sz="1900" dirty="0"/>
                  <a:t>considérablement</a:t>
                </a:r>
              </a:p>
              <a:p xmlns:mc="http://schemas.openxmlformats.org/markup-compatibility/2006" xmlns:a14="http://schemas.microsoft.com/office/drawing/2010/main">
                <a:pPr marL="285750" indent="-285750">
                  <a:buFont typeface="Arial" panose="020B0604020202020204" pitchFamily="34" charset="0"/>
                  <a:buChar char="•"/>
                </a:pPr>
                <a:r>
                  <a:rPr lang="en-US" sz="1900" dirty="0"/>
                  <a:t>Noyau de </a:t>
                </a:r>
                <a:r>
                  <a:rPr lang="en-US" sz="1900" b="1" dirty="0" err="1"/>
                  <a:t>carbone </a:t>
                </a:r>
                <a:r>
                  <a:rPr lang="en-US" sz="1900" dirty="0"/>
                  <a:t>et d'</a:t>
                </a:r>
                <a:r>
                  <a:rPr lang="en-US" sz="1900" b="1" dirty="0" err="1"/>
                  <a:t>oxygène</a:t>
                </a:r>
                <a:br>
                  <a:rPr lang="en-US" sz="1900" dirty="0"/>
                </a:br>
                <a:endParaRPr lang="en-US" sz="1900" dirty="0"/>
              </a:p>
              <a:p xmlns:mc="http://schemas.openxmlformats.org/markup-compatibility/2006" xmlns:a14="http://schemas.microsoft.com/office/drawing/2010/main">
                <a:pPr marL="285750" indent="-285750">
                  <a:buFont typeface="Arial" panose="020B0604020202020204" pitchFamily="34" charset="0"/>
                  <a:buChar char="•"/>
                </a:pPr>
                <a:r>
                  <a:rPr lang="en-US" sz="1900" dirty="0"/>
                  <a:t>Luminosité </a:t>
                </a:r>
              </a:p>
              <a:p xmlns:mc="http://schemas.openxmlformats.org/markup-compatibility/2006" xmlns:a14="http://schemas.microsoft.com/office/drawing/2010/main">
                <a:pPr marL="285750" indent="-285750">
                  <a:buFont typeface="Arial" panose="020B0604020202020204" pitchFamily="34" charset="0"/>
                  <a:buChar char="•"/>
                </a:pPr>
                <a:r>
                  <a:rPr lang="en-US" sz="1900" dirty="0"/>
                  <a:t>Rayon </a:t>
                </a:r>
                <a:r>
                  <a:rPr lang="de-DE" sz="1900" dirty="0"/>
                  <a:t>(</a:t>
                </a:r>
                <a:r>
                  <a:rPr lang="de-DE" sz="1900" i="1" dirty="0"/>
                  <a:t>orbite de Vénus</a:t>
                </a:r>
                <a:r>
                  <a:rPr lang="de-DE" sz="1900" dirty="0"/>
                  <a:t>)</a:t>
                </a:r>
                <a:endParaRPr lang="de-DE" sz="1900" b="1" dirty="0"/>
              </a:p>
              <a:p xmlns:mc="http://schemas.openxmlformats.org/markup-compatibility/2006" xmlns:a14="http://schemas.microsoft.com/office/drawing/2010/main">
                <a:pPr marL="285750" indent="-285750">
                  <a:buFont typeface="Arial" panose="020B0604020202020204" pitchFamily="34" charset="0"/>
                  <a:buChar char="•"/>
                </a:pPr>
                <a:r>
                  <a:rPr lang="en-US" sz="1900" dirty="0"/>
                  <a:t>Température </a:t>
                </a:r>
              </a:p>
              <a:p xmlns:mc="http://schemas.openxmlformats.org/markup-compatibility/2006" xmlns:a14="http://schemas.microsoft.com/office/drawing/2010/main">
                <a:pPr marL="285750" indent="-285750">
                  <a:buFont typeface="Arial" panose="020B0604020202020204" pitchFamily="34" charset="0"/>
                  <a:buChar char="•"/>
                </a:pPr>
                <a:r>
                  <a:rPr lang="en-US" sz="1900" dirty="0" err="1"/>
                  <a:t>La Terre </a:t>
                </a:r>
                <a:r>
                  <a:rPr lang="en-US" sz="1900" dirty="0"/>
                  <a:t>: La </a:t>
                </a:r>
                <a:r>
                  <a:rPr lang="en-US" sz="1900" dirty="0" err="1"/>
                  <a:t>croûte terrestre devient un océan de lave</a:t>
                </a:r>
                <a:r>
                  <a:rPr lang="en-US" sz="1900" dirty="0"/>
                  <a:t>, le </a:t>
                </a:r>
                <a:r>
                  <a:rPr lang="en-US" sz="1900" dirty="0" err="1"/>
                  <a:t>soleil </a:t>
                </a:r>
                <a:r>
                  <a:rPr lang="en-US" sz="1900" dirty="0"/>
                  <a:t>rouge </a:t>
                </a:r>
                <a:r>
                  <a:rPr lang="en-US" sz="1900" dirty="0" err="1"/>
                  <a:t>occupe la majeure partie du </a:t>
                </a:r>
                <a:r>
                  <a:rPr lang="en-US" sz="1900" dirty="0" err="1"/>
                  <a:t>ciel.</a:t>
                </a:r>
                <a:endParaRPr lang="en-US" sz="1900" dirty="0"/>
              </a:p>
            </p:txBody>
          </p:sp>
        </mc:Choice>
        <mc:Fallback xmlns:a16="http://schemas.microsoft.com/office/drawing/2014/main" xmlns:p14="http://schemas.microsoft.com/office/powerpoint/2010/main">
          <p:sp>
            <p:nvSpPr>
              <p:cNvPr id="4" name="Textfeld 3">
                <a:extLst>
                  <a:ext uri="{FF2B5EF4-FFF2-40B4-BE49-F238E27FC236}">
                    <a16:creationId xmlns:a16="http://schemas.microsoft.com/office/drawing/2014/main" id="{DFD3EB0E-E3B8-8EBD-506D-9F5E9AB0AC25}"/>
                  </a:ext>
                </a:extLst>
              </p:cNvPr>
              <p:cNvSpPr txBox="1">
                <a:spLocks noRot="1" noChangeAspect="1" noMove="1" noResize="1" noEditPoints="1" noAdjustHandles="1" noChangeArrowheads="1" noChangeShapeType="1" noTextEdit="1"/>
              </p:cNvSpPr>
              <p:nvPr/>
            </p:nvSpPr>
            <p:spPr>
              <a:xfrm>
                <a:off x="1080593" y="2584435"/>
                <a:ext cx="5537490" cy="3071418"/>
              </a:xfrm>
              <a:prstGeom prst="rect">
                <a:avLst/>
              </a:prstGeom>
              <a:blipFill>
                <a:blip r:embed="rId3"/>
                <a:stretch>
                  <a:fillRect l="-770" t="-1190" b="-1786"/>
                </a:stretch>
              </a:blipFill>
            </p:spPr>
            <p:txBody>
              <a:bodyPr/>
              <a:lstStyle/>
              <a:p>
                <a:r>
                  <a:rPr lang="de-DE">
                    <a:noFill/>
                  </a:rPr>
                  <a:t> </a:t>
                </a:r>
              </a:p>
            </p:txBody>
          </p:sp>
        </mc:Fallback>
      </mc:AlternateContent>
      <p:cxnSp>
        <p:nvCxnSpPr>
          <p:cNvPr id="7" name="Gerade Verbindung mit Pfeil 6">
            <a:extLst>
              <a:ext uri="{FF2B5EF4-FFF2-40B4-BE49-F238E27FC236}">
                <a16:creationId xmlns:a16="http://schemas.microsoft.com/office/drawing/2014/main" id="{C478B541-AB3E-37BF-DE9C-D5B08A559AD8}"/>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EA35E62C-5D31-8DC5-F179-090724413991}"/>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Des milliards d'années</a:t>
            </a:r>
          </a:p>
        </p:txBody>
      </p:sp>
      <p:sp>
        <p:nvSpPr>
          <p:cNvPr id="12" name="Ellipse 11">
            <a:extLst>
              <a:ext uri="{FF2B5EF4-FFF2-40B4-BE49-F238E27FC236}">
                <a16:creationId xmlns:a16="http://schemas.microsoft.com/office/drawing/2014/main" id="{9E6940D3-37FB-D504-5E5E-A30DB0F3E4B7}"/>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899AB5CE-36A2-56DD-BCAA-81DF8DA29BB8}"/>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92208112-C37C-36D5-9CD3-2245E25FB218}"/>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7BC0B0A5-E602-8CF7-58DD-D8FBC6AEABCA}"/>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372AAC18-AC58-5CFA-2D6A-B79DE9946317}"/>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25D220A2-9476-563B-51FE-B877FF935525}"/>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557B1BE6-5A76-C8E3-4EA8-B9160FD4F541}"/>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4E9BA3A9-3ADF-FE7B-513F-5BF49D27E9DE}"/>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D7BBD639-E4A8-D5CB-E244-731A45578FBA}"/>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4C69D15A-DBC2-BC7F-9F9B-BC96E93EA68D}"/>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C7B15E00-D28C-74E2-5072-BDB814F77EB4}"/>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89CC81BF-BAF5-2824-10A9-F7C7512FBEAE}"/>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3" name="Textfeld 2">
            <a:extLst>
              <a:ext uri="{FF2B5EF4-FFF2-40B4-BE49-F238E27FC236}">
                <a16:creationId xmlns:a16="http://schemas.microsoft.com/office/drawing/2014/main" id="{9F1C25F4-BD07-B559-D887-8BC10E21BC09}"/>
              </a:ext>
            </a:extLst>
          </p:cNvPr>
          <p:cNvSpPr txBox="1"/>
          <p:nvPr/>
        </p:nvSpPr>
        <p:spPr>
          <a:xfrm>
            <a:off x="7210311" y="1920416"/>
            <a:ext cx="720000" cy="369332"/>
          </a:xfrm>
          <a:prstGeom prst="rect">
            <a:avLst/>
          </a:prstGeom>
          <a:noFill/>
        </p:spPr>
        <p:txBody>
          <a:bodyPr wrap="square" rtlCol="0">
            <a:spAutoFit/>
          </a:bodyPr>
          <a:lstStyle/>
          <a:p>
            <a:pPr algn="ctr"/>
            <a:r>
              <a:rPr lang="de-DE" sz="1800" b="1" dirty="0"/>
              <a:t>12</a:t>
            </a:r>
          </a:p>
        </p:txBody>
      </p:sp>
      <p:sp>
        <p:nvSpPr>
          <p:cNvPr id="6" name="Ellipse 5">
            <a:extLst>
              <a:ext uri="{FF2B5EF4-FFF2-40B4-BE49-F238E27FC236}">
                <a16:creationId xmlns:a16="http://schemas.microsoft.com/office/drawing/2014/main" id="{85E7D282-75D1-0642-56A3-058AF3037A5D}"/>
              </a:ext>
            </a:extLst>
          </p:cNvPr>
          <p:cNvSpPr/>
          <p:nvPr/>
        </p:nvSpPr>
        <p:spPr>
          <a:xfrm>
            <a:off x="7089004" y="981019"/>
            <a:ext cx="972000" cy="972000"/>
          </a:xfrm>
          <a:prstGeom prst="ellipse">
            <a:avLst/>
          </a:prstGeom>
          <a:gradFill>
            <a:gsLst>
              <a:gs pos="20000">
                <a:srgbClr val="FF0000">
                  <a:lumMod val="80000"/>
                  <a:lumOff val="20000"/>
                </a:srgbClr>
              </a:gs>
              <a:gs pos="100000">
                <a:srgbClr val="FFC000">
                  <a:lumMod val="60000"/>
                  <a:lumOff val="40000"/>
                </a:srgbClr>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pic>
        <p:nvPicPr>
          <p:cNvPr id="8194" name="Picture 2" descr="Andromedagalaxie - Astronomie, Mond, Sterne, Andromedagalaxie und ...">
            <a:extLst>
              <a:ext uri="{FF2B5EF4-FFF2-40B4-BE49-F238E27FC236}">
                <a16:creationId xmlns:a16="http://schemas.microsoft.com/office/drawing/2014/main" id="{3B6F8DBC-6C98-678D-E3EA-5FB7759FA3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3763" y="2584435"/>
            <a:ext cx="3260274" cy="3260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867662"/>
      </p:ext>
    </p:extLst>
  </p:cSld>
  <p:clrMapOvr>
    <a:masterClrMapping/>
  </p:clrMapOvr>
</p:sld>
</file>

<file path=ppt/slides/slide3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CDED0-0833-1609-A769-A10C6DAA70AE}"/>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BCD34D68-DB9D-C395-44C4-2DF449353F95}"/>
              </a:ext>
            </a:extLst>
          </p:cNvPr>
          <p:cNvSpPr>
            <a:spLocks noGrp="1"/>
          </p:cNvSpPr>
          <p:nvPr>
            <p:ph type="title"/>
          </p:nvPr>
        </p:nvSpPr>
        <p:spPr>
          <a:xfrm>
            <a:off x="1238249" y="346075"/>
            <a:ext cx="10217156" cy="684000"/>
          </a:xfrm>
        </p:spPr>
        <p:txBody>
          <a:bodyPr/>
          <a:lstStyle/>
          <a:p>
            <a:r>
              <a:rPr lang="de-DE" sz="3600" dirty="0"/>
              <a:t>Nébuleuse planétaire</a:t>
            </a:r>
            <a:endParaRPr lang="de-DE" sz="3000" noProof="0" dirty="0"/>
          </a:p>
        </p:txBody>
      </p:sp>
      <p:sp>
        <p:nvSpPr>
          <p:cNvPr id="4" name="Textfeld 3">
            <a:extLst>
              <a:ext uri="{FF2B5EF4-FFF2-40B4-BE49-F238E27FC236}">
                <a16:creationId xmlns:a16="http://schemas.microsoft.com/office/drawing/2014/main" id="{CAFA33F6-C8DB-FACC-8983-1EFA90299C0D}"/>
              </a:ext>
            </a:extLst>
          </p:cNvPr>
          <p:cNvSpPr txBox="1"/>
          <p:nvPr/>
        </p:nvSpPr>
        <p:spPr>
          <a:xfrm>
            <a:off x="1080593" y="2584435"/>
            <a:ext cx="5537490" cy="2431435"/>
          </a:xfrm>
          <a:prstGeom prst="rect">
            <a:avLst/>
          </a:prstGeom>
          <a:noFill/>
        </p:spPr>
        <p:txBody>
          <a:bodyPr wrap="square" rtlCol="0">
            <a:spAutoFit/>
          </a:bodyPr>
          <a:lstStyle/>
          <a:p>
            <a:pPr marL="285750" indent="-285750">
              <a:buFont typeface="Arial" panose="020B0604020202020204" pitchFamily="34" charset="0"/>
              <a:buChar char="•"/>
            </a:pPr>
            <a:r>
              <a:rPr lang="en-US" sz="1900" dirty="0" err="1"/>
              <a:t>Le soleil traverse une </a:t>
            </a:r>
            <a:r>
              <a:rPr lang="en-US" sz="1900" dirty="0"/>
              <a:t>phase </a:t>
            </a:r>
            <a:r>
              <a:rPr lang="en-US" sz="1900" dirty="0" err="1"/>
              <a:t>instable </a:t>
            </a:r>
            <a:r>
              <a:rPr lang="en-US" sz="1900" dirty="0"/>
              <a:t>pendant la </a:t>
            </a:r>
            <a:r>
              <a:rPr lang="en-US" sz="1900" dirty="0" err="1"/>
              <a:t>combustion de l'hélium, au cours de </a:t>
            </a:r>
            <a:r>
              <a:rPr lang="en-US" sz="1900" dirty="0"/>
              <a:t>laquelle le rayon, la </a:t>
            </a:r>
            <a:r>
              <a:rPr lang="en-US" sz="1900" dirty="0" err="1"/>
              <a:t>température </a:t>
            </a:r>
            <a:r>
              <a:rPr lang="en-US" sz="1900" dirty="0"/>
              <a:t>et la </a:t>
            </a:r>
            <a:r>
              <a:rPr lang="en-US" sz="1900" dirty="0" err="1"/>
              <a:t>luminosité fluctuent fortement.</a:t>
            </a:r>
            <a:endParaRPr lang="en-US" sz="1900" dirty="0"/>
          </a:p>
          <a:p>
            <a:pPr marL="285750" indent="-285750">
              <a:buFont typeface="Arial" panose="020B0604020202020204" pitchFamily="34" charset="0"/>
              <a:buChar char="•"/>
            </a:pPr>
            <a:r>
              <a:rPr lang="en-US" sz="1900" dirty="0"/>
              <a:t>A la fin de la </a:t>
            </a:r>
            <a:r>
              <a:rPr lang="en-US" sz="1900" dirty="0"/>
              <a:t>phase </a:t>
            </a:r>
            <a:r>
              <a:rPr lang="en-US" sz="1900" dirty="0" err="1"/>
              <a:t>instable</a:t>
            </a:r>
            <a:r>
              <a:rPr lang="en-US" sz="1900" dirty="0"/>
              <a:t>, l'étoile éjecte sa </a:t>
            </a:r>
            <a:r>
              <a:rPr lang="en-US" sz="1900" dirty="0" err="1"/>
              <a:t>coquille</a:t>
            </a:r>
          </a:p>
          <a:p>
            <a:pPr marL="285750" indent="-285750">
              <a:buFont typeface="Arial" panose="020B0604020202020204" pitchFamily="34" charset="0"/>
              <a:buChar char="•"/>
            </a:pPr>
            <a:r>
              <a:rPr lang="en-US" sz="1900" dirty="0"/>
              <a:t>Le </a:t>
            </a:r>
            <a:r>
              <a:rPr lang="en-US" sz="1900" dirty="0"/>
              <a:t>noyau </a:t>
            </a:r>
            <a:r>
              <a:rPr lang="en-US" sz="1900" dirty="0" err="1"/>
              <a:t>interne de </a:t>
            </a:r>
            <a:r>
              <a:rPr lang="en-US" sz="1900" dirty="0" err="1"/>
              <a:t>carbone </a:t>
            </a:r>
            <a:r>
              <a:rPr lang="en-US" sz="1900" dirty="0"/>
              <a:t>et d'</a:t>
            </a:r>
            <a:r>
              <a:rPr lang="en-US" sz="1900" dirty="0" err="1"/>
              <a:t>oxygène est libéré</a:t>
            </a:r>
            <a:endParaRPr lang="en-US" sz="1900" dirty="0"/>
          </a:p>
        </p:txBody>
      </p:sp>
      <p:cxnSp>
        <p:nvCxnSpPr>
          <p:cNvPr id="7" name="Gerade Verbindung mit Pfeil 6">
            <a:extLst>
              <a:ext uri="{FF2B5EF4-FFF2-40B4-BE49-F238E27FC236}">
                <a16:creationId xmlns:a16="http://schemas.microsoft.com/office/drawing/2014/main" id="{0D459D64-E4C9-1452-A8BA-A0AFC9E8D9D8}"/>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71B6AAB0-338B-0B84-03C6-F50E8983FB7E}"/>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Des milliards d'années</a:t>
            </a:r>
          </a:p>
        </p:txBody>
      </p:sp>
      <p:sp>
        <p:nvSpPr>
          <p:cNvPr id="12" name="Ellipse 11">
            <a:extLst>
              <a:ext uri="{FF2B5EF4-FFF2-40B4-BE49-F238E27FC236}">
                <a16:creationId xmlns:a16="http://schemas.microsoft.com/office/drawing/2014/main" id="{0CCCDA2F-F1E6-12A4-BC72-175B167E1C37}"/>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202B2721-04CE-5561-8216-1C0EAF42D667}"/>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7183607D-8D47-C5DB-B7C3-8D5FCAF94AAE}"/>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5" name="Ellipse 14">
            <a:extLst>
              <a:ext uri="{FF2B5EF4-FFF2-40B4-BE49-F238E27FC236}">
                <a16:creationId xmlns:a16="http://schemas.microsoft.com/office/drawing/2014/main" id="{43C789A3-1A0F-455B-22C7-5519BB597FCE}"/>
              </a:ext>
            </a:extLst>
          </p:cNvPr>
          <p:cNvSpPr/>
          <p:nvPr/>
        </p:nvSpPr>
        <p:spPr>
          <a:xfrm>
            <a:off x="1027782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D441ED47-9B37-DAB1-0456-12FE22BCD5FA}"/>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003729BE-61BA-B0C8-DADC-2DE32272C950}"/>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DC9B84B2-EEDC-75E2-97EC-889AFD63F387}"/>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D48A930D-35D2-0CB5-57EF-FDCE274702B6}"/>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A82532A8-CD01-377E-D891-B36DD54AFF62}"/>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9D23546E-FA23-681D-6427-836A5F0C675C}"/>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564FF535-94D2-ED36-1A51-58785BE606DF}"/>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42B2A01E-A6AD-30DA-2BEB-C696421F6955}"/>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3" name="Textfeld 2">
            <a:extLst>
              <a:ext uri="{FF2B5EF4-FFF2-40B4-BE49-F238E27FC236}">
                <a16:creationId xmlns:a16="http://schemas.microsoft.com/office/drawing/2014/main" id="{89BC8FA6-F4F3-5269-C05D-BC640D99C51E}"/>
              </a:ext>
            </a:extLst>
          </p:cNvPr>
          <p:cNvSpPr txBox="1"/>
          <p:nvPr/>
        </p:nvSpPr>
        <p:spPr>
          <a:xfrm>
            <a:off x="7210311" y="1920416"/>
            <a:ext cx="720000" cy="369332"/>
          </a:xfrm>
          <a:prstGeom prst="rect">
            <a:avLst/>
          </a:prstGeom>
          <a:noFill/>
        </p:spPr>
        <p:txBody>
          <a:bodyPr wrap="square" rtlCol="0">
            <a:spAutoFit/>
          </a:bodyPr>
          <a:lstStyle/>
          <a:p>
            <a:pPr algn="ctr"/>
            <a:r>
              <a:rPr lang="de-DE" sz="1800" b="1" dirty="0"/>
              <a:t>12</a:t>
            </a:r>
          </a:p>
        </p:txBody>
      </p:sp>
      <p:sp>
        <p:nvSpPr>
          <p:cNvPr id="6" name="Ellipse 5">
            <a:extLst>
              <a:ext uri="{FF2B5EF4-FFF2-40B4-BE49-F238E27FC236}">
                <a16:creationId xmlns:a16="http://schemas.microsoft.com/office/drawing/2014/main" id="{A8BAEF30-0D3C-11E6-15B4-345D94041A77}"/>
              </a:ext>
            </a:extLst>
          </p:cNvPr>
          <p:cNvSpPr/>
          <p:nvPr/>
        </p:nvSpPr>
        <p:spPr>
          <a:xfrm>
            <a:off x="7089004" y="981019"/>
            <a:ext cx="972000" cy="972000"/>
          </a:xfrm>
          <a:prstGeom prst="ellipse">
            <a:avLst/>
          </a:prstGeom>
          <a:gradFill>
            <a:gsLst>
              <a:gs pos="20000">
                <a:srgbClr val="FF0000">
                  <a:lumMod val="80000"/>
                  <a:lumOff val="20000"/>
                </a:srgbClr>
              </a:gs>
              <a:gs pos="100000">
                <a:srgbClr val="FFC000">
                  <a:lumMod val="60000"/>
                  <a:lumOff val="4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1" name="Ellipse 10">
            <a:extLst>
              <a:ext uri="{FF2B5EF4-FFF2-40B4-BE49-F238E27FC236}">
                <a16:creationId xmlns:a16="http://schemas.microsoft.com/office/drawing/2014/main" id="{1D546AF8-1AE3-8322-C2E6-23927FB8858D}"/>
              </a:ext>
            </a:extLst>
          </p:cNvPr>
          <p:cNvSpPr/>
          <p:nvPr/>
        </p:nvSpPr>
        <p:spPr>
          <a:xfrm>
            <a:off x="8591786" y="1002633"/>
            <a:ext cx="972000" cy="972000"/>
          </a:xfrm>
          <a:prstGeom prst="ellipse">
            <a:avLst/>
          </a:prstGeom>
          <a:gradFill>
            <a:gsLst>
              <a:gs pos="48000">
                <a:schemeClr val="bg1">
                  <a:lumMod val="95000"/>
                </a:schemeClr>
              </a:gs>
              <a:gs pos="100000">
                <a:schemeClr val="accent6"/>
              </a:gs>
            </a:gsLst>
            <a:path path="circle">
              <a:fillToRect l="50000" t="50000" r="50000" b="50000"/>
            </a:path>
          </a:gra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0" name="Ellipse 19">
            <a:extLst>
              <a:ext uri="{FF2B5EF4-FFF2-40B4-BE49-F238E27FC236}">
                <a16:creationId xmlns:a16="http://schemas.microsoft.com/office/drawing/2014/main" id="{F179B06D-13C4-87F5-86E2-7BDA00DBADC0}"/>
              </a:ext>
            </a:extLst>
          </p:cNvPr>
          <p:cNvSpPr/>
          <p:nvPr/>
        </p:nvSpPr>
        <p:spPr>
          <a:xfrm>
            <a:off x="8861786" y="1281234"/>
            <a:ext cx="432000" cy="432000"/>
          </a:xfrm>
          <a:prstGeom prst="ellipse">
            <a:avLst/>
          </a:prstGeom>
          <a:gradFill>
            <a:gsLst>
              <a:gs pos="50000">
                <a:schemeClr val="bg1">
                  <a:lumMod val="95000"/>
                </a:schemeClr>
              </a:gs>
              <a:gs pos="100000">
                <a:schemeClr val="accent1">
                  <a:lumMod val="90000"/>
                  <a:lumOff val="10000"/>
                </a:scheme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1" name="Textfeld 20">
            <a:extLst>
              <a:ext uri="{FF2B5EF4-FFF2-40B4-BE49-F238E27FC236}">
                <a16:creationId xmlns:a16="http://schemas.microsoft.com/office/drawing/2014/main" id="{28165997-75D1-BDFD-42E2-4470BE43E03B}"/>
              </a:ext>
            </a:extLst>
          </p:cNvPr>
          <p:cNvSpPr txBox="1"/>
          <p:nvPr/>
        </p:nvSpPr>
        <p:spPr>
          <a:xfrm>
            <a:off x="8721433" y="1920416"/>
            <a:ext cx="720000" cy="369332"/>
          </a:xfrm>
          <a:prstGeom prst="rect">
            <a:avLst/>
          </a:prstGeom>
          <a:noFill/>
        </p:spPr>
        <p:txBody>
          <a:bodyPr wrap="square" rtlCol="0">
            <a:spAutoFit/>
          </a:bodyPr>
          <a:lstStyle/>
          <a:p>
            <a:pPr algn="ctr"/>
            <a:r>
              <a:rPr lang="de-DE" sz="1800" b="1" dirty="0"/>
              <a:t>12,4</a:t>
            </a:r>
          </a:p>
        </p:txBody>
      </p:sp>
      <p:pic>
        <p:nvPicPr>
          <p:cNvPr id="22" name="Grafik 21">
            <a:extLst>
              <a:ext uri="{FF2B5EF4-FFF2-40B4-BE49-F238E27FC236}">
                <a16:creationId xmlns:a16="http://schemas.microsoft.com/office/drawing/2014/main" id="{57104673-D3F8-EEC9-AEBA-28A7E86918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7392144" y="2136104"/>
            <a:ext cx="3434817" cy="4003709"/>
          </a:xfrm>
          <a:prstGeom prst="rect">
            <a:avLst/>
          </a:prstGeom>
        </p:spPr>
      </p:pic>
    </p:spTree>
    <p:extLst>
      <p:ext uri="{BB962C8B-B14F-4D97-AF65-F5344CB8AC3E}">
        <p14:creationId xmlns:p14="http://schemas.microsoft.com/office/powerpoint/2010/main" val="4188245742"/>
      </p:ext>
    </p:extLst>
  </p:cSld>
  <p:clrMapOvr>
    <a:masterClrMapping/>
  </p:clrMapOvr>
</p:sld>
</file>

<file path=ppt/slides/slide3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Nébuleuse planétaire</a:t>
            </a:r>
            <a:endParaRPr lang="de-DE" sz="3000" noProof="0" dirty="0"/>
          </a:p>
        </p:txBody>
      </p:sp>
      <p:pic>
        <p:nvPicPr>
          <p:cNvPr id="3" name="Grafik 2">
            <a:extLst>
              <a:ext uri="{FF2B5EF4-FFF2-40B4-BE49-F238E27FC236}">
                <a16:creationId xmlns:a16="http://schemas.microsoft.com/office/drawing/2014/main" id="{3D6B1E15-9D92-4AE1-AB23-12095B651A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648937" y="651615"/>
            <a:ext cx="4959245" cy="5780620"/>
          </a:xfrm>
          <a:prstGeom prst="rect">
            <a:avLst/>
          </a:prstGeom>
        </p:spPr>
      </p:pic>
      <p:sp>
        <p:nvSpPr>
          <p:cNvPr id="10" name="Textfeld 9">
            <a:extLst>
              <a:ext uri="{FF2B5EF4-FFF2-40B4-BE49-F238E27FC236}">
                <a16:creationId xmlns:a16="http://schemas.microsoft.com/office/drawing/2014/main" id="{14B24819-0789-4487-8EEC-015079505E3D}"/>
              </a:ext>
            </a:extLst>
          </p:cNvPr>
          <p:cNvSpPr txBox="1"/>
          <p:nvPr/>
        </p:nvSpPr>
        <p:spPr>
          <a:xfrm>
            <a:off x="7018870" y="2024933"/>
            <a:ext cx="4961463" cy="3170099"/>
          </a:xfrm>
          <a:prstGeom prst="rect">
            <a:avLst/>
          </a:prstGeom>
          <a:noFill/>
        </p:spPr>
        <p:txBody>
          <a:bodyPr wrap="square" rtlCol="0">
            <a:spAutoFit/>
          </a:bodyPr>
          <a:lstStyle/>
          <a:p>
            <a:pPr algn="ctr"/>
            <a:r>
              <a:rPr lang="en-US" sz="2000" i="1" dirty="0"/>
              <a:t>[13] La </a:t>
            </a:r>
            <a:r>
              <a:rPr lang="en-US" sz="2000" i="1" dirty="0"/>
              <a:t>nébuleuse </a:t>
            </a:r>
            <a:r>
              <a:rPr lang="en-US" sz="2000" i="1" dirty="0" err="1"/>
              <a:t>planétaire </a:t>
            </a:r>
            <a:r>
              <a:rPr lang="en-US" sz="2000" i="1" dirty="0"/>
              <a:t>NGC 6302, également connue sous le nom de nébuleuse du papillon, est </a:t>
            </a:r>
            <a:r>
              <a:rPr lang="en-US" sz="2000" i="1" dirty="0"/>
              <a:t>située</a:t>
            </a:r>
            <a:r>
              <a:rPr lang="en-US" sz="2000" i="1" dirty="0"/>
              <a:t> dans notre Voie lactée, à environ 3800 </a:t>
            </a:r>
            <a:r>
              <a:rPr lang="en-US" sz="2000" i="1" dirty="0" err="1"/>
              <a:t>Lj. </a:t>
            </a:r>
            <a:r>
              <a:rPr lang="en-US" sz="2000" i="1" dirty="0"/>
              <a:t>En son </a:t>
            </a:r>
            <a:r>
              <a:rPr lang="en-US" sz="2000" i="1" dirty="0" err="1"/>
              <a:t>centre se trouve </a:t>
            </a:r>
            <a:r>
              <a:rPr lang="en-US" sz="2000" i="1" dirty="0"/>
              <a:t>une étoile mourante qui avait cinq fois la masse du soleil. Elle s'</a:t>
            </a:r>
            <a:r>
              <a:rPr lang="en-US" sz="2000" i="1" dirty="0"/>
              <a:t>est </a:t>
            </a:r>
            <a:r>
              <a:rPr lang="en-US" sz="2000" i="1" dirty="0" err="1"/>
              <a:t>débarrassée de </a:t>
            </a:r>
            <a:r>
              <a:rPr lang="en-US" sz="2000" i="1" dirty="0"/>
              <a:t>son </a:t>
            </a:r>
            <a:r>
              <a:rPr lang="en-US" sz="2000" i="1" dirty="0" err="1"/>
              <a:t>enveloppe gazeuse </a:t>
            </a:r>
            <a:r>
              <a:rPr lang="en-US" sz="2000" i="1" dirty="0"/>
              <a:t>et émet maintenant un flux de rayonnement UV qui rend visible la matière éjectée.</a:t>
            </a:r>
            <a:br>
              <a:rPr lang="de-DE" sz="2000" i="1" dirty="0"/>
            </a:br>
            <a:r>
              <a:rPr lang="de-DE" sz="2000" i="1" dirty="0">
                <a:hlinkClick r:id="rId4"/>
              </a:rPr>
              <a:t>Hubble/ESA, 2009</a:t>
            </a:r>
            <a:endParaRPr lang="de-DE" sz="2000" i="1" dirty="0"/>
          </a:p>
        </p:txBody>
      </p:sp>
    </p:spTree>
    <p:extLst>
      <p:ext uri="{BB962C8B-B14F-4D97-AF65-F5344CB8AC3E}">
        <p14:creationId xmlns:p14="http://schemas.microsoft.com/office/powerpoint/2010/main" val="1987550981"/>
      </p:ext>
    </p:extLst>
  </p:cSld>
  <p:clrMapOvr>
    <a:masterClrMapping/>
  </p:clrMapOvr>
</p:sld>
</file>

<file path=ppt/slides/slide3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E38A4-1B18-E70D-1033-6929441E35F8}"/>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D327DE0A-F1FB-C849-DB1D-1510246EE831}"/>
              </a:ext>
            </a:extLst>
          </p:cNvPr>
          <p:cNvSpPr>
            <a:spLocks noGrp="1"/>
          </p:cNvSpPr>
          <p:nvPr>
            <p:ph type="title"/>
          </p:nvPr>
        </p:nvSpPr>
        <p:spPr>
          <a:xfrm>
            <a:off x="1238249" y="346075"/>
            <a:ext cx="10217156" cy="684000"/>
          </a:xfrm>
        </p:spPr>
        <p:txBody>
          <a:bodyPr/>
          <a:lstStyle/>
          <a:p>
            <a:r>
              <a:rPr lang="de-DE" sz="3600" dirty="0"/>
              <a:t>Naine blanche</a:t>
            </a:r>
            <a:endParaRPr lang="de-DE" sz="3000" noProof="0" dirty="0"/>
          </a:p>
        </p:txBody>
      </p:sp>
      <p:sp>
        <p:nvSpPr>
          <p:cNvPr id="4" name="Textfeld 3">
            <a:extLst>
              <a:ext uri="{FF2B5EF4-FFF2-40B4-BE49-F238E27FC236}">
                <a16:creationId xmlns:a16="http://schemas.microsoft.com/office/drawing/2014/main" id="{1129FE8C-6EC3-2634-6A8A-3BCBA733380D}"/>
              </a:ext>
            </a:extLst>
          </p:cNvPr>
          <p:cNvSpPr txBox="1"/>
          <p:nvPr/>
        </p:nvSpPr>
        <p:spPr>
          <a:xfrm>
            <a:off x="1080593" y="2412423"/>
            <a:ext cx="5015407" cy="3600986"/>
          </a:xfrm>
          <a:prstGeom prst="rect">
            <a:avLst/>
          </a:prstGeom>
          <a:noFill/>
        </p:spPr>
        <p:txBody>
          <a:bodyPr wrap="square" rtlCol="0">
            <a:spAutoFit/>
          </a:bodyPr>
          <a:lstStyle/>
          <a:p>
            <a:pPr marL="285750" indent="-285750">
              <a:buFont typeface="Arial" panose="020B0604020202020204" pitchFamily="34" charset="0"/>
              <a:buChar char="•"/>
            </a:pPr>
            <a:r>
              <a:rPr lang="en-US" sz="1900" dirty="0"/>
              <a:t>Le noyau </a:t>
            </a:r>
            <a:r>
              <a:rPr lang="en-US" sz="1900" dirty="0" err="1"/>
              <a:t>exposé </a:t>
            </a:r>
            <a:r>
              <a:rPr lang="en-US" sz="1900" dirty="0" err="1"/>
              <a:t>forme une </a:t>
            </a:r>
            <a:r>
              <a:rPr lang="en-US" sz="1900" b="1" dirty="0" err="1"/>
              <a:t>naine blanche</a:t>
            </a:r>
            <a:endParaRPr lang="en-US" sz="1900" b="1" dirty="0"/>
          </a:p>
          <a:p>
            <a:pPr marL="285750" indent="-285750">
              <a:buFont typeface="Arial" panose="020B0604020202020204" pitchFamily="34" charset="0"/>
              <a:buChar char="•"/>
            </a:pPr>
            <a:r>
              <a:rPr lang="en-US" sz="1900" b="1" dirty="0" err="1"/>
              <a:t>Finie </a:t>
            </a:r>
            <a:r>
              <a:rPr lang="en-US" sz="1900" dirty="0" err="1"/>
              <a:t>la </a:t>
            </a:r>
            <a:r>
              <a:rPr lang="en-US" sz="1900" b="1" dirty="0" err="1"/>
              <a:t>fusion nucléaire </a:t>
            </a:r>
            <a:r>
              <a:rPr lang="en-US" sz="1900" dirty="0"/>
              <a:t>"</a:t>
            </a:r>
            <a:r>
              <a:rPr lang="en-US" sz="1900" dirty="0" err="1"/>
              <a:t>cadavre d'étoile brûlée</a:t>
            </a:r>
            <a:r>
              <a:rPr lang="en-US" sz="1900" dirty="0"/>
              <a:t>".</a:t>
            </a:r>
          </a:p>
          <a:p>
            <a:pPr marL="285750" indent="-285750">
              <a:buFont typeface="Arial" panose="020B0604020202020204" pitchFamily="34" charset="0"/>
              <a:buChar char="•"/>
            </a:pPr>
            <a:r>
              <a:rPr lang="en-US" sz="1900" dirty="0" err="1"/>
              <a:t>Densité de masse extrêmement élevée</a:t>
            </a:r>
            <a:r>
              <a:rPr lang="en-US" sz="1900" dirty="0"/>
              <a:t>, </a:t>
            </a:r>
            <a:r>
              <a:rPr lang="en-US" sz="1900" dirty="0" err="1"/>
              <a:t>reste </a:t>
            </a:r>
            <a:r>
              <a:rPr lang="en-US" sz="1900" dirty="0"/>
              <a:t>dans un </a:t>
            </a:r>
            <a:r>
              <a:rPr lang="en-US" sz="1900" dirty="0" err="1"/>
              <a:t>état stable grâce à la pression de dégénérescence</a:t>
            </a:r>
            <a:endParaRPr lang="en-US" sz="1900" dirty="0"/>
          </a:p>
          <a:p>
            <a:pPr marL="285750" indent="-285750">
              <a:buFont typeface="Arial" panose="020B0604020202020204" pitchFamily="34" charset="0"/>
              <a:buChar char="•"/>
            </a:pPr>
            <a:r>
              <a:rPr lang="en-US" sz="1900" dirty="0" err="1"/>
              <a:t>Environ </a:t>
            </a:r>
            <a:r>
              <a:rPr lang="en-US" sz="1900" dirty="0"/>
              <a:t>0,5 à 1 fois la masse du </a:t>
            </a:r>
            <a:r>
              <a:rPr lang="en-US" sz="1900" dirty="0" err="1"/>
              <a:t>soleil actuel </a:t>
            </a:r>
            <a:r>
              <a:rPr lang="en-US" sz="1900" dirty="0"/>
              <a:t>et le rayon de la </a:t>
            </a:r>
            <a:r>
              <a:rPr lang="en-US" sz="1900" dirty="0" err="1"/>
              <a:t>Terre.</a:t>
            </a:r>
            <a:endParaRPr lang="en-US" sz="1900" dirty="0"/>
          </a:p>
          <a:p>
            <a:pPr marL="285750" indent="-285750">
              <a:buFont typeface="Arial" panose="020B0604020202020204" pitchFamily="34" charset="0"/>
              <a:buChar char="•"/>
            </a:pPr>
            <a:r>
              <a:rPr lang="en-US" sz="1900" dirty="0" err="1"/>
              <a:t>Pas de source d'énergie</a:t>
            </a:r>
            <a:r>
              <a:rPr lang="en-US" sz="1900" dirty="0"/>
              <a:t>, s'éteint </a:t>
            </a:r>
            <a:r>
              <a:rPr lang="en-US" sz="1900" dirty="0" err="1"/>
              <a:t>lentement </a:t>
            </a:r>
            <a:r>
              <a:rPr lang="en-US" sz="1900" dirty="0"/>
              <a:t>et </a:t>
            </a:r>
            <a:r>
              <a:rPr lang="en-US" sz="1900" dirty="0" err="1"/>
              <a:t>devient une </a:t>
            </a:r>
            <a:r>
              <a:rPr lang="en-US" sz="1900" b="1" dirty="0" err="1"/>
              <a:t>naine noire.</a:t>
            </a:r>
            <a:endParaRPr lang="en-US" sz="1900" b="1" dirty="0"/>
          </a:p>
        </p:txBody>
      </p:sp>
      <p:cxnSp>
        <p:nvCxnSpPr>
          <p:cNvPr id="7" name="Gerade Verbindung mit Pfeil 6">
            <a:extLst>
              <a:ext uri="{FF2B5EF4-FFF2-40B4-BE49-F238E27FC236}">
                <a16:creationId xmlns:a16="http://schemas.microsoft.com/office/drawing/2014/main" id="{8EBBC37F-9AF6-837B-7D79-35C916B51298}"/>
              </a:ext>
            </a:extLst>
          </p:cNvPr>
          <p:cNvCxnSpPr>
            <a:cxnSpLocks/>
          </p:cNvCxnSpPr>
          <p:nvPr/>
        </p:nvCxnSpPr>
        <p:spPr>
          <a:xfrm>
            <a:off x="0" y="1492524"/>
            <a:ext cx="1177855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EE8EFA1A-735D-95F9-3E04-100BB4AF7553}"/>
              </a:ext>
            </a:extLst>
          </p:cNvPr>
          <p:cNvSpPr txBox="1"/>
          <p:nvPr/>
        </p:nvSpPr>
        <p:spPr>
          <a:xfrm>
            <a:off x="10969782" y="1857062"/>
            <a:ext cx="1394234" cy="523220"/>
          </a:xfrm>
          <a:prstGeom prst="rect">
            <a:avLst/>
          </a:prstGeom>
          <a:noFill/>
        </p:spPr>
        <p:txBody>
          <a:bodyPr wrap="square" rtlCol="0">
            <a:spAutoFit/>
          </a:bodyPr>
          <a:lstStyle/>
          <a:p>
            <a:pPr algn="ctr"/>
            <a:r>
              <a:rPr lang="de-DE" sz="1400" b="1" dirty="0"/>
              <a:t>Des milliards d'années</a:t>
            </a:r>
          </a:p>
        </p:txBody>
      </p:sp>
      <p:sp>
        <p:nvSpPr>
          <p:cNvPr id="12" name="Ellipse 11">
            <a:extLst>
              <a:ext uri="{FF2B5EF4-FFF2-40B4-BE49-F238E27FC236}">
                <a16:creationId xmlns:a16="http://schemas.microsoft.com/office/drawing/2014/main" id="{48DF8275-93BB-0E62-3622-78BB02E4183E}"/>
              </a:ext>
            </a:extLst>
          </p:cNvPr>
          <p:cNvSpPr/>
          <p:nvPr/>
        </p:nvSpPr>
        <p:spPr>
          <a:xfrm>
            <a:off x="5762561"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3" name="Ellipse 12">
            <a:extLst>
              <a:ext uri="{FF2B5EF4-FFF2-40B4-BE49-F238E27FC236}">
                <a16:creationId xmlns:a16="http://schemas.microsoft.com/office/drawing/2014/main" id="{214F04C7-CE69-387B-3634-71F5C6477764}"/>
              </a:ext>
            </a:extLst>
          </p:cNvPr>
          <p:cNvSpPr/>
          <p:nvPr/>
        </p:nvSpPr>
        <p:spPr>
          <a:xfrm>
            <a:off x="7264629"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4" name="Ellipse 13">
            <a:extLst>
              <a:ext uri="{FF2B5EF4-FFF2-40B4-BE49-F238E27FC236}">
                <a16:creationId xmlns:a16="http://schemas.microsoft.com/office/drawing/2014/main" id="{000445A6-D28B-E38E-53A6-67BDE7887794}"/>
              </a:ext>
            </a:extLst>
          </p:cNvPr>
          <p:cNvSpPr/>
          <p:nvPr/>
        </p:nvSpPr>
        <p:spPr>
          <a:xfrm>
            <a:off x="8766698" y="1163465"/>
            <a:ext cx="612000" cy="612000"/>
          </a:xfrm>
          <a:prstGeom prst="ellipse">
            <a:avLst/>
          </a:prstGeom>
          <a:solidFill>
            <a:schemeClr val="bg2">
              <a:lumMod val="20000"/>
              <a:lumOff val="8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6" name="Textfeld 15">
            <a:extLst>
              <a:ext uri="{FF2B5EF4-FFF2-40B4-BE49-F238E27FC236}">
                <a16:creationId xmlns:a16="http://schemas.microsoft.com/office/drawing/2014/main" id="{7AC14630-3AC9-69FA-0740-8FE435BF0175}"/>
              </a:ext>
            </a:extLst>
          </p:cNvPr>
          <p:cNvSpPr txBox="1"/>
          <p:nvPr/>
        </p:nvSpPr>
        <p:spPr>
          <a:xfrm>
            <a:off x="1165823" y="1920416"/>
            <a:ext cx="720000" cy="369332"/>
          </a:xfrm>
          <a:prstGeom prst="rect">
            <a:avLst/>
          </a:prstGeom>
          <a:noFill/>
        </p:spPr>
        <p:txBody>
          <a:bodyPr wrap="square" rtlCol="0">
            <a:spAutoFit/>
          </a:bodyPr>
          <a:lstStyle/>
          <a:p>
            <a:pPr algn="ctr"/>
            <a:r>
              <a:rPr lang="de-DE" sz="1800" b="1" dirty="0"/>
              <a:t>0</a:t>
            </a:r>
          </a:p>
        </p:txBody>
      </p:sp>
      <p:sp>
        <p:nvSpPr>
          <p:cNvPr id="17" name="Ellipse 16">
            <a:extLst>
              <a:ext uri="{FF2B5EF4-FFF2-40B4-BE49-F238E27FC236}">
                <a16:creationId xmlns:a16="http://schemas.microsoft.com/office/drawing/2014/main" id="{0C9A51EA-141E-C49E-79EF-1E5EE48A24D1}"/>
              </a:ext>
            </a:extLst>
          </p:cNvPr>
          <p:cNvSpPr/>
          <p:nvPr/>
        </p:nvSpPr>
        <p:spPr>
          <a:xfrm>
            <a:off x="1220140" y="1163465"/>
            <a:ext cx="612000" cy="612000"/>
          </a:xfrm>
          <a:prstGeom prst="ellipse">
            <a:avLst/>
          </a:prstGeom>
          <a:gradFill>
            <a:gsLst>
              <a:gs pos="0">
                <a:srgbClr val="FFFF00">
                  <a:lumMod val="70000"/>
                  <a:lumOff val="30000"/>
                </a:srgbClr>
              </a:gs>
              <a:gs pos="100000">
                <a:srgbClr val="FFFF00">
                  <a:lumMod val="10000"/>
                  <a:lumOff val="9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8" name="Textfeld 17">
            <a:extLst>
              <a:ext uri="{FF2B5EF4-FFF2-40B4-BE49-F238E27FC236}">
                <a16:creationId xmlns:a16="http://schemas.microsoft.com/office/drawing/2014/main" id="{CAB2592C-0772-DB49-80CD-3B694589AB98}"/>
              </a:ext>
            </a:extLst>
          </p:cNvPr>
          <p:cNvSpPr txBox="1"/>
          <p:nvPr/>
        </p:nvSpPr>
        <p:spPr>
          <a:xfrm>
            <a:off x="2676945" y="1920416"/>
            <a:ext cx="720000" cy="369332"/>
          </a:xfrm>
          <a:prstGeom prst="rect">
            <a:avLst/>
          </a:prstGeom>
          <a:noFill/>
        </p:spPr>
        <p:txBody>
          <a:bodyPr wrap="square" rtlCol="0">
            <a:spAutoFit/>
          </a:bodyPr>
          <a:lstStyle/>
          <a:p>
            <a:pPr algn="ctr"/>
            <a:r>
              <a:rPr lang="de-DE" sz="1800" b="1" dirty="0"/>
              <a:t>0,01</a:t>
            </a:r>
          </a:p>
        </p:txBody>
      </p:sp>
      <p:sp>
        <p:nvSpPr>
          <p:cNvPr id="19" name="Textfeld 18">
            <a:extLst>
              <a:ext uri="{FF2B5EF4-FFF2-40B4-BE49-F238E27FC236}">
                <a16:creationId xmlns:a16="http://schemas.microsoft.com/office/drawing/2014/main" id="{71917D71-F006-01B5-6C91-84D3214289C1}"/>
              </a:ext>
            </a:extLst>
          </p:cNvPr>
          <p:cNvSpPr txBox="1"/>
          <p:nvPr/>
        </p:nvSpPr>
        <p:spPr>
          <a:xfrm>
            <a:off x="4188067" y="1920416"/>
            <a:ext cx="720000" cy="369332"/>
          </a:xfrm>
          <a:prstGeom prst="rect">
            <a:avLst/>
          </a:prstGeom>
          <a:noFill/>
        </p:spPr>
        <p:txBody>
          <a:bodyPr wrap="square" rtlCol="0">
            <a:spAutoFit/>
          </a:bodyPr>
          <a:lstStyle/>
          <a:p>
            <a:pPr algn="ctr"/>
            <a:r>
              <a:rPr lang="de-DE" sz="1800" b="1" dirty="0"/>
              <a:t>4,6</a:t>
            </a:r>
          </a:p>
        </p:txBody>
      </p:sp>
      <p:sp>
        <p:nvSpPr>
          <p:cNvPr id="26" name="Ellipse 25">
            <a:extLst>
              <a:ext uri="{FF2B5EF4-FFF2-40B4-BE49-F238E27FC236}">
                <a16:creationId xmlns:a16="http://schemas.microsoft.com/office/drawing/2014/main" id="{800DD4D5-9C84-75FF-775D-2FD948A50F49}"/>
              </a:ext>
            </a:extLst>
          </p:cNvPr>
          <p:cNvSpPr/>
          <p:nvPr/>
        </p:nvSpPr>
        <p:spPr>
          <a:xfrm>
            <a:off x="2776316" y="1222524"/>
            <a:ext cx="540000" cy="540000"/>
          </a:xfrm>
          <a:prstGeom prst="ellipse">
            <a:avLst/>
          </a:prstGeom>
          <a:gradFill>
            <a:gsLst>
              <a:gs pos="10000">
                <a:srgbClr val="FFFF00"/>
              </a:gs>
              <a:gs pos="100000">
                <a:srgbClr val="FFFF00">
                  <a:lumMod val="20000"/>
                  <a:lumOff val="8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 name="Ellipse 1">
            <a:extLst>
              <a:ext uri="{FF2B5EF4-FFF2-40B4-BE49-F238E27FC236}">
                <a16:creationId xmlns:a16="http://schemas.microsoft.com/office/drawing/2014/main" id="{CA3D2DE4-9B30-9784-29FA-5C9D045EC3BD}"/>
              </a:ext>
            </a:extLst>
          </p:cNvPr>
          <p:cNvSpPr/>
          <p:nvPr/>
        </p:nvSpPr>
        <p:spPr>
          <a:xfrm>
            <a:off x="4242067" y="1192372"/>
            <a:ext cx="612000" cy="612000"/>
          </a:xfrm>
          <a:prstGeom prst="ellipse">
            <a:avLst/>
          </a:prstGeom>
          <a:gradFill>
            <a:gsLst>
              <a:gs pos="10000">
                <a:srgbClr val="FFFF00">
                  <a:lumMod val="90000"/>
                </a:srgbClr>
              </a:gs>
              <a:gs pos="100000">
                <a:srgbClr val="FFFF00">
                  <a:lumMod val="30000"/>
                  <a:lumOff val="7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5" name="Textfeld 4">
            <a:extLst>
              <a:ext uri="{FF2B5EF4-FFF2-40B4-BE49-F238E27FC236}">
                <a16:creationId xmlns:a16="http://schemas.microsoft.com/office/drawing/2014/main" id="{517A5442-874B-5B32-42B4-A50AEB445DD4}"/>
              </a:ext>
            </a:extLst>
          </p:cNvPr>
          <p:cNvSpPr txBox="1"/>
          <p:nvPr/>
        </p:nvSpPr>
        <p:spPr>
          <a:xfrm>
            <a:off x="5699189" y="1920416"/>
            <a:ext cx="720000" cy="369332"/>
          </a:xfrm>
          <a:prstGeom prst="rect">
            <a:avLst/>
          </a:prstGeom>
          <a:noFill/>
        </p:spPr>
        <p:txBody>
          <a:bodyPr wrap="square" rtlCol="0">
            <a:spAutoFit/>
          </a:bodyPr>
          <a:lstStyle/>
          <a:p>
            <a:pPr algn="ctr"/>
            <a:r>
              <a:rPr lang="de-DE" sz="1800" b="1" dirty="0"/>
              <a:t>11</a:t>
            </a:r>
          </a:p>
        </p:txBody>
      </p:sp>
      <p:sp>
        <p:nvSpPr>
          <p:cNvPr id="8" name="Ellipse 7">
            <a:extLst>
              <a:ext uri="{FF2B5EF4-FFF2-40B4-BE49-F238E27FC236}">
                <a16:creationId xmlns:a16="http://schemas.microsoft.com/office/drawing/2014/main" id="{511AA800-492C-47B1-33BA-8B9669211899}"/>
              </a:ext>
            </a:extLst>
          </p:cNvPr>
          <p:cNvSpPr/>
          <p:nvPr/>
        </p:nvSpPr>
        <p:spPr>
          <a:xfrm>
            <a:off x="5735068" y="1118667"/>
            <a:ext cx="720000" cy="720000"/>
          </a:xfrm>
          <a:prstGeom prst="ellipse">
            <a:avLst/>
          </a:prstGeom>
          <a:gradFill>
            <a:gsLst>
              <a:gs pos="10000">
                <a:srgbClr val="FFC000"/>
              </a:gs>
              <a:gs pos="100000">
                <a:srgbClr val="FFFF00">
                  <a:lumMod val="50000"/>
                  <a:lumOff val="5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3" name="Textfeld 2">
            <a:extLst>
              <a:ext uri="{FF2B5EF4-FFF2-40B4-BE49-F238E27FC236}">
                <a16:creationId xmlns:a16="http://schemas.microsoft.com/office/drawing/2014/main" id="{A4BD46CC-1E5E-74B9-2F5B-1769907B79BE}"/>
              </a:ext>
            </a:extLst>
          </p:cNvPr>
          <p:cNvSpPr txBox="1"/>
          <p:nvPr/>
        </p:nvSpPr>
        <p:spPr>
          <a:xfrm>
            <a:off x="7210311" y="1920416"/>
            <a:ext cx="720000" cy="369332"/>
          </a:xfrm>
          <a:prstGeom prst="rect">
            <a:avLst/>
          </a:prstGeom>
          <a:noFill/>
        </p:spPr>
        <p:txBody>
          <a:bodyPr wrap="square" rtlCol="0">
            <a:spAutoFit/>
          </a:bodyPr>
          <a:lstStyle/>
          <a:p>
            <a:pPr algn="ctr"/>
            <a:r>
              <a:rPr lang="de-DE" sz="1800" b="1" dirty="0"/>
              <a:t>12</a:t>
            </a:r>
          </a:p>
        </p:txBody>
      </p:sp>
      <p:sp>
        <p:nvSpPr>
          <p:cNvPr id="6" name="Ellipse 5">
            <a:extLst>
              <a:ext uri="{FF2B5EF4-FFF2-40B4-BE49-F238E27FC236}">
                <a16:creationId xmlns:a16="http://schemas.microsoft.com/office/drawing/2014/main" id="{BE051616-5A02-F8BE-006E-6F5A3CC6F57B}"/>
              </a:ext>
            </a:extLst>
          </p:cNvPr>
          <p:cNvSpPr/>
          <p:nvPr/>
        </p:nvSpPr>
        <p:spPr>
          <a:xfrm>
            <a:off x="7089004" y="981019"/>
            <a:ext cx="972000" cy="972000"/>
          </a:xfrm>
          <a:prstGeom prst="ellipse">
            <a:avLst/>
          </a:prstGeom>
          <a:gradFill>
            <a:gsLst>
              <a:gs pos="20000">
                <a:srgbClr val="FF0000">
                  <a:lumMod val="80000"/>
                  <a:lumOff val="20000"/>
                </a:srgbClr>
              </a:gs>
              <a:gs pos="100000">
                <a:srgbClr val="FFC000">
                  <a:lumMod val="60000"/>
                  <a:lumOff val="40000"/>
                </a:srgb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11" name="Ellipse 10">
            <a:extLst>
              <a:ext uri="{FF2B5EF4-FFF2-40B4-BE49-F238E27FC236}">
                <a16:creationId xmlns:a16="http://schemas.microsoft.com/office/drawing/2014/main" id="{E1E09C23-4402-97DA-BB19-B1BE31DFFCC9}"/>
              </a:ext>
            </a:extLst>
          </p:cNvPr>
          <p:cNvSpPr/>
          <p:nvPr/>
        </p:nvSpPr>
        <p:spPr>
          <a:xfrm>
            <a:off x="8591786" y="1002633"/>
            <a:ext cx="972000" cy="972000"/>
          </a:xfrm>
          <a:prstGeom prst="ellipse">
            <a:avLst/>
          </a:prstGeom>
          <a:gradFill>
            <a:gsLst>
              <a:gs pos="48000">
                <a:schemeClr val="bg1">
                  <a:lumMod val="95000"/>
                </a:schemeClr>
              </a:gs>
              <a:gs pos="100000">
                <a:schemeClr val="accent6"/>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0" name="Ellipse 19">
            <a:extLst>
              <a:ext uri="{FF2B5EF4-FFF2-40B4-BE49-F238E27FC236}">
                <a16:creationId xmlns:a16="http://schemas.microsoft.com/office/drawing/2014/main" id="{D02A207D-211D-6DC8-0953-275F53C2DB5C}"/>
              </a:ext>
            </a:extLst>
          </p:cNvPr>
          <p:cNvSpPr/>
          <p:nvPr/>
        </p:nvSpPr>
        <p:spPr>
          <a:xfrm>
            <a:off x="8861786" y="1281234"/>
            <a:ext cx="432000" cy="432000"/>
          </a:xfrm>
          <a:prstGeom prst="ellipse">
            <a:avLst/>
          </a:prstGeom>
          <a:gradFill>
            <a:gsLst>
              <a:gs pos="50000">
                <a:schemeClr val="bg1">
                  <a:lumMod val="95000"/>
                </a:schemeClr>
              </a:gs>
              <a:gs pos="100000">
                <a:schemeClr val="accent1">
                  <a:lumMod val="90000"/>
                  <a:lumOff val="10000"/>
                </a:scheme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1" name="Textfeld 20">
            <a:extLst>
              <a:ext uri="{FF2B5EF4-FFF2-40B4-BE49-F238E27FC236}">
                <a16:creationId xmlns:a16="http://schemas.microsoft.com/office/drawing/2014/main" id="{FE23C344-FD33-29BD-D5C6-23EDE711BF8C}"/>
              </a:ext>
            </a:extLst>
          </p:cNvPr>
          <p:cNvSpPr txBox="1"/>
          <p:nvPr/>
        </p:nvSpPr>
        <p:spPr>
          <a:xfrm>
            <a:off x="8721433" y="1920416"/>
            <a:ext cx="720000" cy="369332"/>
          </a:xfrm>
          <a:prstGeom prst="rect">
            <a:avLst/>
          </a:prstGeom>
          <a:noFill/>
        </p:spPr>
        <p:txBody>
          <a:bodyPr wrap="square" rtlCol="0">
            <a:spAutoFit/>
          </a:bodyPr>
          <a:lstStyle/>
          <a:p>
            <a:pPr algn="ctr"/>
            <a:r>
              <a:rPr lang="de-DE" sz="1800" b="1" dirty="0"/>
              <a:t>12,4</a:t>
            </a:r>
          </a:p>
        </p:txBody>
      </p:sp>
      <p:pic>
        <p:nvPicPr>
          <p:cNvPr id="11266" name="Picture 2" descr="undefined">
            <a:extLst>
              <a:ext uri="{FF2B5EF4-FFF2-40B4-BE49-F238E27FC236}">
                <a16:creationId xmlns:a16="http://schemas.microsoft.com/office/drawing/2014/main" id="{3CE1E762-450B-3594-1033-9FE2571E675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577751" y="2419906"/>
            <a:ext cx="3095535" cy="2858176"/>
          </a:xfrm>
          <a:prstGeom prst="rect">
            <a:avLst/>
          </a:prstGeom>
          <a:noFill/>
          <a:extLst>
            <a:ext uri="{909E8E84-426E-40DD-AFC4-6F175D3DCCD1}">
              <a14:hiddenFill xmlns:a14="http://schemas.microsoft.com/office/drawing/2010/main">
                <a:solidFill>
                  <a:srgbClr val="FFFFFF"/>
                </a:solidFill>
              </a14:hiddenFill>
            </a:ext>
          </a:extLst>
        </p:spPr>
      </p:pic>
      <p:sp>
        <p:nvSpPr>
          <p:cNvPr id="23" name="Textfeld 22">
            <a:extLst>
              <a:ext uri="{FF2B5EF4-FFF2-40B4-BE49-F238E27FC236}">
                <a16:creationId xmlns:a16="http://schemas.microsoft.com/office/drawing/2014/main" id="{2B6C9C3E-5909-EF8B-23A2-0146728680D8}"/>
              </a:ext>
            </a:extLst>
          </p:cNvPr>
          <p:cNvSpPr txBox="1"/>
          <p:nvPr/>
        </p:nvSpPr>
        <p:spPr>
          <a:xfrm>
            <a:off x="6590609" y="5320946"/>
            <a:ext cx="4981647" cy="1015663"/>
          </a:xfrm>
          <a:prstGeom prst="rect">
            <a:avLst/>
          </a:prstGeom>
          <a:noFill/>
        </p:spPr>
        <p:txBody>
          <a:bodyPr wrap="square" rtlCol="0">
            <a:spAutoFit/>
          </a:bodyPr>
          <a:lstStyle/>
          <a:p>
            <a:pPr algn="ctr"/>
            <a:r>
              <a:rPr lang="en-US" sz="1200" i="1" dirty="0"/>
              <a:t>[14] </a:t>
            </a:r>
            <a:r>
              <a:rPr lang="en-US" sz="1200" i="1" dirty="0" err="1"/>
              <a:t>Système d'étoiles doubles </a:t>
            </a:r>
            <a:r>
              <a:rPr lang="en-US" sz="1200" i="1" dirty="0"/>
              <a:t>Sirius A et Sirius B. Sirius B </a:t>
            </a:r>
            <a:r>
              <a:rPr lang="en-US" sz="1200" i="1" dirty="0" err="1"/>
              <a:t>est une </a:t>
            </a:r>
            <a:r>
              <a:rPr lang="en-US" sz="1200" i="1" dirty="0"/>
              <a:t>naine blanche</a:t>
            </a:r>
            <a:r>
              <a:rPr lang="en-US" sz="1200" i="1" dirty="0" err="1"/>
              <a:t>Le </a:t>
            </a:r>
            <a:r>
              <a:rPr lang="en-US" sz="1200" i="1" dirty="0"/>
              <a:t>gaz </a:t>
            </a:r>
            <a:r>
              <a:rPr lang="en-US" sz="1200" i="1" dirty="0" err="1"/>
              <a:t>éjecté de la protoétoile </a:t>
            </a:r>
            <a:r>
              <a:rPr lang="en-US" sz="1200" i="1" dirty="0" err="1"/>
              <a:t>rencontre des nuages de poussière</a:t>
            </a:r>
            <a:r>
              <a:rPr lang="en-US" sz="1200" i="1" dirty="0"/>
              <a:t>. </a:t>
            </a:r>
            <a:r>
              <a:rPr lang="en-US" sz="1200" i="1" dirty="0" err="1"/>
              <a:t>Deux </a:t>
            </a:r>
            <a:r>
              <a:rPr lang="en-US" sz="1200" i="1" dirty="0"/>
              <a:t>jets sont </a:t>
            </a:r>
            <a:r>
              <a:rPr lang="en-US" sz="1200" i="1" dirty="0" err="1"/>
              <a:t>visibles, s'</a:t>
            </a:r>
            <a:r>
              <a:rPr lang="en-US" sz="1200" i="1" dirty="0" err="1"/>
              <a:t>éloignant </a:t>
            </a:r>
            <a:r>
              <a:rPr lang="en-US" sz="1200" i="1" dirty="0"/>
              <a:t>diamétralement </a:t>
            </a:r>
            <a:r>
              <a:rPr lang="en-US" sz="1200" i="1" dirty="0" err="1"/>
              <a:t>de la protoétoile au centre</a:t>
            </a:r>
            <a:r>
              <a:rPr lang="en-US" sz="1200" i="1" dirty="0"/>
              <a:t>.</a:t>
            </a:r>
            <a:br>
              <a:rPr lang="de-DE" sz="1200" i="1" dirty="0"/>
            </a:br>
            <a:r>
              <a:rPr lang="de-DE" sz="1200" i="1" dirty="0"/>
              <a:t>Hubble/ESA</a:t>
            </a:r>
          </a:p>
        </p:txBody>
      </p:sp>
      <p:sp>
        <p:nvSpPr>
          <p:cNvPr id="24" name="Ellipse 23">
            <a:extLst>
              <a:ext uri="{FF2B5EF4-FFF2-40B4-BE49-F238E27FC236}">
                <a16:creationId xmlns:a16="http://schemas.microsoft.com/office/drawing/2014/main" id="{1C3E246F-62A9-A6BA-FF93-A40135BA2033}"/>
              </a:ext>
            </a:extLst>
          </p:cNvPr>
          <p:cNvSpPr/>
          <p:nvPr/>
        </p:nvSpPr>
        <p:spPr>
          <a:xfrm>
            <a:off x="10376555" y="1285342"/>
            <a:ext cx="432000" cy="432000"/>
          </a:xfrm>
          <a:prstGeom prst="ellipse">
            <a:avLst/>
          </a:prstGeom>
          <a:gradFill>
            <a:gsLst>
              <a:gs pos="50000">
                <a:schemeClr val="bg1">
                  <a:lumMod val="95000"/>
                </a:schemeClr>
              </a:gs>
              <a:gs pos="100000">
                <a:schemeClr val="accent1">
                  <a:lumMod val="90000"/>
                  <a:lumOff val="10000"/>
                </a:schemeClr>
              </a:gs>
            </a:gsLst>
            <a:path path="circle">
              <a:fillToRect l="50000" t="50000" r="50000" b="50000"/>
            </a:path>
          </a:gra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400" dirty="0">
              <a:solidFill>
                <a:schemeClr val="tx1"/>
              </a:solidFill>
            </a:endParaRPr>
          </a:p>
        </p:txBody>
      </p:sp>
      <p:sp>
        <p:nvSpPr>
          <p:cNvPr id="25" name="Textfeld 24">
            <a:extLst>
              <a:ext uri="{FF2B5EF4-FFF2-40B4-BE49-F238E27FC236}">
                <a16:creationId xmlns:a16="http://schemas.microsoft.com/office/drawing/2014/main" id="{E25D2038-7E6F-8368-7C28-670AD0AF0635}"/>
              </a:ext>
            </a:extLst>
          </p:cNvPr>
          <p:cNvSpPr txBox="1"/>
          <p:nvPr/>
        </p:nvSpPr>
        <p:spPr>
          <a:xfrm>
            <a:off x="9885929" y="1925296"/>
            <a:ext cx="1413252" cy="369332"/>
          </a:xfrm>
          <a:prstGeom prst="rect">
            <a:avLst/>
          </a:prstGeom>
          <a:noFill/>
        </p:spPr>
        <p:txBody>
          <a:bodyPr wrap="square" rtlCol="0">
            <a:spAutoFit/>
          </a:bodyPr>
          <a:lstStyle/>
          <a:p>
            <a:pPr algn="ctr"/>
            <a:r>
              <a:rPr lang="de-DE" sz="1800" b="1" dirty="0"/>
              <a:t>12,4 - 14</a:t>
            </a:r>
          </a:p>
        </p:txBody>
      </p:sp>
    </p:spTree>
    <p:extLst>
      <p:ext uri="{BB962C8B-B14F-4D97-AF65-F5344CB8AC3E}">
        <p14:creationId xmlns:p14="http://schemas.microsoft.com/office/powerpoint/2010/main" val="1665751966"/>
      </p:ext>
    </p:extLst>
  </p:cSld>
  <p:clrMapOvr>
    <a:masterClrMapping/>
  </p:clrMapOvr>
</p:sld>
</file>

<file path=ppt/slides/slide3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Développement des étoiles</a:t>
            </a:r>
            <a:endParaRPr lang="de-DE" sz="3000" noProof="0" dirty="0"/>
          </a:p>
        </p:txBody>
      </p:sp>
      <p:pic>
        <p:nvPicPr>
          <p:cNvPr id="6" name="Grafik 5">
            <a:extLst>
              <a:ext uri="{FF2B5EF4-FFF2-40B4-BE49-F238E27FC236}">
                <a16:creationId xmlns:a16="http://schemas.microsoft.com/office/drawing/2014/main" id="{F9D358C9-1BD9-405D-B16B-23D454721B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655" b="5895"/>
          <a:stretch/>
        </p:blipFill>
        <p:spPr>
          <a:xfrm>
            <a:off x="1738434" y="1081567"/>
            <a:ext cx="8715131" cy="4774377"/>
          </a:xfrm>
          <a:prstGeom prst="rect">
            <a:avLst/>
          </a:prstGeom>
        </p:spPr>
      </p:pic>
      <p:sp>
        <p:nvSpPr>
          <p:cNvPr id="2" name="Textfeld 1">
            <a:extLst>
              <a:ext uri="{FF2B5EF4-FFF2-40B4-BE49-F238E27FC236}">
                <a16:creationId xmlns:a16="http://schemas.microsoft.com/office/drawing/2014/main" id="{F92BE580-A3C3-CB60-BC6F-F5B9CBE5F9A6}"/>
              </a:ext>
            </a:extLst>
          </p:cNvPr>
          <p:cNvSpPr txBox="1"/>
          <p:nvPr/>
        </p:nvSpPr>
        <p:spPr>
          <a:xfrm>
            <a:off x="10574220" y="5292570"/>
            <a:ext cx="1455855" cy="523220"/>
          </a:xfrm>
          <a:prstGeom prst="rect">
            <a:avLst/>
          </a:prstGeom>
          <a:noFill/>
        </p:spPr>
        <p:txBody>
          <a:bodyPr wrap="square" rtlCol="0">
            <a:spAutoFit/>
          </a:bodyPr>
          <a:lstStyle/>
          <a:p>
            <a:pPr algn="ctr"/>
            <a:r>
              <a:rPr lang="en-US" sz="1400" i="1" dirty="0"/>
              <a:t>[15] Les phases de vie des étoiles</a:t>
            </a:r>
            <a:endParaRPr lang="de-DE" sz="1400" i="1" dirty="0"/>
          </a:p>
        </p:txBody>
      </p:sp>
    </p:spTree>
    <p:extLst>
      <p:ext uri="{BB962C8B-B14F-4D97-AF65-F5344CB8AC3E}">
        <p14:creationId xmlns:p14="http://schemas.microsoft.com/office/powerpoint/2010/main" val="3911487435"/>
      </p:ext>
    </p:extLst>
  </p:cSld>
  <p:clrMapOvr>
    <a:masterClrMapping/>
  </p:clrMapOvr>
</p:sld>
</file>

<file path=ppt/slides/slide3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Développement des étoiles</a:t>
            </a:r>
            <a:endParaRPr lang="de-DE" sz="3000" noProof="0" dirty="0"/>
          </a:p>
        </p:txBody>
      </p:sp>
      <p:pic>
        <p:nvPicPr>
          <p:cNvPr id="8194" name="Picture 2">
            <a:extLst>
              <a:ext uri="{FF2B5EF4-FFF2-40B4-BE49-F238E27FC236}">
                <a16:creationId xmlns:a16="http://schemas.microsoft.com/office/drawing/2014/main" id="{97DE56FB-8F45-4B0B-BE87-052F1D464B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89258" y="1585913"/>
            <a:ext cx="3638550" cy="3686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E8335C72-B966-CA4D-2EFB-ABE0C2E697A4}"/>
              </a:ext>
            </a:extLst>
          </p:cNvPr>
          <p:cNvSpPr txBox="1"/>
          <p:nvPr/>
        </p:nvSpPr>
        <p:spPr>
          <a:xfrm>
            <a:off x="1080593" y="1546569"/>
            <a:ext cx="5729782"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Plus l'</a:t>
            </a:r>
            <a:r>
              <a:rPr lang="en-US" sz="2400" dirty="0"/>
              <a:t>élément </a:t>
            </a:r>
            <a:r>
              <a:rPr lang="en-US" sz="2400" dirty="0" err="1"/>
              <a:t>chimique est </a:t>
            </a:r>
            <a:r>
              <a:rPr lang="en-US" sz="2400" dirty="0"/>
              <a:t>élevé, plus la </a:t>
            </a:r>
            <a:r>
              <a:rPr lang="en-US" sz="2400" b="1" dirty="0"/>
              <a:t>barrière de </a:t>
            </a:r>
            <a:r>
              <a:rPr lang="en-US" sz="2400" b="1" dirty="0" err="1"/>
              <a:t>Coulomb est </a:t>
            </a:r>
            <a:r>
              <a:rPr lang="en-US" sz="2400" dirty="0"/>
              <a:t>élevée.</a:t>
            </a:r>
          </a:p>
          <a:p>
            <a:pPr marL="285750" indent="-285750">
              <a:buFont typeface="Arial" panose="020B0604020202020204" pitchFamily="34" charset="0"/>
              <a:buChar char="•"/>
            </a:pPr>
            <a:r>
              <a:rPr lang="de-DE" sz="2400" dirty="0" err="1"/>
              <a:t>Si la température </a:t>
            </a:r>
            <a:r>
              <a:rPr lang="de-DE" sz="2400" dirty="0"/>
              <a:t>et la densité </a:t>
            </a:r>
            <a:r>
              <a:rPr lang="de-DE" sz="2400" dirty="0" err="1"/>
              <a:t>sont </a:t>
            </a:r>
            <a:r>
              <a:rPr lang="de-DE" sz="2400" dirty="0" err="1"/>
              <a:t>suffisamment </a:t>
            </a:r>
            <a:r>
              <a:rPr lang="de-DE" sz="2400" dirty="0"/>
              <a:t>élevées</a:t>
            </a:r>
            <a:r>
              <a:rPr lang="de-DE" sz="2400" dirty="0"/>
              <a:t>, la </a:t>
            </a:r>
            <a:r>
              <a:rPr lang="de-DE" sz="2400" dirty="0" err="1"/>
              <a:t>fusion de l'hélium devient </a:t>
            </a:r>
            <a:r>
              <a:rPr lang="de-DE" sz="2400" dirty="0"/>
              <a:t>possible</a:t>
            </a:r>
          </a:p>
          <a:p>
            <a:pPr marL="285750" indent="-285750">
              <a:buFont typeface="Arial" panose="020B0604020202020204" pitchFamily="34" charset="0"/>
              <a:buChar char="•"/>
            </a:pPr>
            <a:r>
              <a:rPr lang="en-US" sz="2400" dirty="0"/>
              <a:t>En fonction de la masse de l'étoile, d'autres éléments peuvent fusionner</a:t>
            </a:r>
          </a:p>
          <a:p>
            <a:pPr marL="285750" indent="-285750">
              <a:buFont typeface="Arial" panose="020B0604020202020204" pitchFamily="34" charset="0"/>
              <a:buChar char="•"/>
            </a:pPr>
            <a:r>
              <a:rPr lang="en-US" sz="2400" dirty="0"/>
              <a:t>L'étoile passe par des </a:t>
            </a:r>
            <a:r>
              <a:rPr lang="en-US" sz="2400" b="1" dirty="0"/>
              <a:t>phases de vie </a:t>
            </a:r>
            <a:r>
              <a:rPr lang="en-US" sz="2400" dirty="0"/>
              <a:t>liées aux processus de fusion nucléaire</a:t>
            </a:r>
          </a:p>
        </p:txBody>
      </p:sp>
    </p:spTree>
    <p:extLst>
      <p:ext uri="{BB962C8B-B14F-4D97-AF65-F5344CB8AC3E}">
        <p14:creationId xmlns:p14="http://schemas.microsoft.com/office/powerpoint/2010/main" val="2278544936"/>
      </p:ext>
    </p:extLst>
  </p:cSld>
  <p:clrMapOvr>
    <a:masterClrMapping/>
  </p:clrMapOvr>
</p:sld>
</file>

<file path=ppt/slides/slide4.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dirty="0"/>
              <a:t>Remue-méninges</a:t>
            </a:r>
            <a:endParaRPr lang="de-DE"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95400" y="2317640"/>
            <a:ext cx="5750293" cy="2119608"/>
            <a:chOff x="1398424" y="1360021"/>
            <a:chExt cx="3822162" cy="205911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Tâche</a:t>
              </a:r>
              <a:endParaRPr kumimoji="0" lang="en-US" sz="24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154603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de-DE" sz="2800" b="0" i="0" u="none" strike="noStrike" kern="1200" cap="none" spc="0" normalizeH="0" baseline="0" noProof="0" dirty="0">
                  <a:ln>
                    <a:noFill/>
                  </a:ln>
                  <a:solidFill>
                    <a:srgbClr val="00305E"/>
                  </a:solidFill>
                  <a:effectLst/>
                  <a:uLnTx/>
                  <a:uFillTx/>
                  <a:latin typeface="Open Sans"/>
                  <a:ea typeface="+mn-ea"/>
                  <a:cs typeface="+mn-cs"/>
                </a:rPr>
                <a:t>Ouvrir le</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de-DE" sz="2800" b="1" i="0" u="none" strike="noStrike" kern="1200" cap="none" spc="0" normalizeH="0" baseline="0" noProof="0" dirty="0">
                  <a:ln>
                    <a:noFill/>
                  </a:ln>
                  <a:solidFill>
                    <a:srgbClr val="00305E"/>
                  </a:solidFill>
                  <a:effectLst/>
                  <a:uLnTx/>
                  <a:uFillTx/>
                  <a:latin typeface="Open Sans"/>
                  <a:ea typeface="+mn-ea"/>
                  <a:cs typeface="+mn-cs"/>
                </a:rPr>
                <a:t> 1. Tableau de brainstorming</a:t>
              </a: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00092" y="1866654"/>
            <a:ext cx="3124691" cy="3124691"/>
          </a:xfrm>
          <a:prstGeom prst="rect">
            <a:avLst/>
          </a:prstGeom>
        </p:spPr>
      </p:pic>
    </p:spTree>
    <p:extLst>
      <p:ext uri="{BB962C8B-B14F-4D97-AF65-F5344CB8AC3E}">
        <p14:creationId xmlns:p14="http://schemas.microsoft.com/office/powerpoint/2010/main" val="2455338881"/>
      </p:ext>
    </p:extLst>
  </p:cSld>
  <p:clrMapOvr>
    <a:masterClrMapping/>
  </p:clrMapOvr>
</p:sld>
</file>

<file path=ppt/slides/slide4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err="1"/>
              <a:t>Abondance </a:t>
            </a:r>
            <a:r>
              <a:rPr lang="de-DE" sz="3600" noProof="0" dirty="0"/>
              <a:t>des éléments chimiques </a:t>
            </a:r>
            <a:r>
              <a:rPr lang="de-DE" sz="2400" noProof="0" dirty="0"/>
              <a:t>(système solaire)</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Tree>
    <p:extLst>
      <p:ext uri="{BB962C8B-B14F-4D97-AF65-F5344CB8AC3E}">
        <p14:creationId xmlns:p14="http://schemas.microsoft.com/office/powerpoint/2010/main" val="4243982097"/>
      </p:ext>
    </p:extLst>
  </p:cSld>
  <p:clrMapOvr>
    <a:masterClrMapping/>
  </p:clrMapOvr>
</p:sld>
</file>

<file path=ppt/slides/slide4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err="1"/>
              <a:t>Abondance </a:t>
            </a:r>
            <a:r>
              <a:rPr lang="de-DE" sz="3600" noProof="0" dirty="0"/>
              <a:t>des éléments chimiques </a:t>
            </a:r>
            <a:r>
              <a:rPr lang="de-DE" sz="2400" noProof="0" dirty="0"/>
              <a:t>(système solaire)</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849175" y="1377922"/>
            <a:ext cx="921548" cy="4613821"/>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Grafik 4">
            <a:extLst>
              <a:ext uri="{FF2B5EF4-FFF2-40B4-BE49-F238E27FC236}">
                <a16:creationId xmlns:a16="http://schemas.microsoft.com/office/drawing/2014/main" id="{F91ECC4E-38B7-AE1F-E152-EFE5FB8DACD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806446" y="1782248"/>
            <a:ext cx="5175322" cy="3238786"/>
          </a:xfrm>
          <a:prstGeom prst="rect">
            <a:avLst/>
          </a:prstGeom>
        </p:spPr>
      </p:pic>
    </p:spTree>
    <p:extLst>
      <p:ext uri="{BB962C8B-B14F-4D97-AF65-F5344CB8AC3E}">
        <p14:creationId xmlns:p14="http://schemas.microsoft.com/office/powerpoint/2010/main" val="99996096"/>
      </p:ext>
    </p:extLst>
  </p:cSld>
  <p:clrMapOvr>
    <a:masterClrMapping/>
  </p:clrMapOvr>
</p:sld>
</file>

<file path=ppt/slides/slide4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err="1"/>
              <a:t>Abondance </a:t>
            </a:r>
            <a:r>
              <a:rPr lang="de-DE" sz="3600" noProof="0" dirty="0"/>
              <a:t>des éléments chimiques </a:t>
            </a:r>
            <a:r>
              <a:rPr lang="de-DE" sz="2400" noProof="0" dirty="0"/>
              <a:t>(système solaire)</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3981450" y="2676525"/>
            <a:ext cx="581025" cy="304800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feld 5">
            <a:extLst>
              <a:ext uri="{FF2B5EF4-FFF2-40B4-BE49-F238E27FC236}">
                <a16:creationId xmlns:a16="http://schemas.microsoft.com/office/drawing/2014/main" id="{B40873FF-8972-86D0-2398-5C25CE1E06BA}"/>
              </a:ext>
            </a:extLst>
          </p:cNvPr>
          <p:cNvSpPr txBox="1"/>
          <p:nvPr/>
        </p:nvSpPr>
        <p:spPr>
          <a:xfrm>
            <a:off x="6769789" y="2299619"/>
            <a:ext cx="5469835" cy="1938992"/>
          </a:xfrm>
          <a:prstGeom prst="rect">
            <a:avLst/>
          </a:prstGeom>
          <a:noFill/>
        </p:spPr>
        <p:txBody>
          <a:bodyPr wrap="square" rtlCol="0">
            <a:spAutoFit/>
          </a:bodyPr>
          <a:lstStyle/>
          <a:p>
            <a:pPr marL="285750" indent="-285750">
              <a:buFont typeface="Arial" panose="020B0604020202020204" pitchFamily="34" charset="0"/>
              <a:buChar char="•"/>
            </a:pPr>
            <a:r>
              <a:rPr lang="en-GB" sz="2400" dirty="0"/>
              <a:t>Les éléments jusqu'au </a:t>
            </a:r>
            <a:r>
              <a:rPr lang="en-GB" sz="2400" b="1" dirty="0"/>
              <a:t>fer </a:t>
            </a:r>
            <a:r>
              <a:rPr lang="en-GB" sz="2400" dirty="0"/>
              <a:t>peuvent être synthétisés par fusion nucléaire dans les processus stellaires.</a:t>
            </a:r>
          </a:p>
          <a:p>
            <a:pPr marL="285750" indent="-285750">
              <a:buFont typeface="Arial" panose="020B0604020202020204" pitchFamily="34" charset="0"/>
              <a:buChar char="•"/>
            </a:pPr>
            <a:r>
              <a:rPr lang="en-GB" sz="2400" dirty="0" err="1"/>
              <a:t>Il en résulte une </a:t>
            </a:r>
            <a:r>
              <a:rPr lang="en-GB" sz="2400" dirty="0"/>
              <a:t>augmentation de la teneur en fer</a:t>
            </a:r>
          </a:p>
        </p:txBody>
      </p:sp>
    </p:spTree>
    <p:extLst>
      <p:ext uri="{BB962C8B-B14F-4D97-AF65-F5344CB8AC3E}">
        <p14:creationId xmlns:p14="http://schemas.microsoft.com/office/powerpoint/2010/main" val="2388553990"/>
      </p:ext>
    </p:extLst>
  </p:cSld>
  <p:clrMapOvr>
    <a:masterClrMapping/>
  </p:clrMapOvr>
</p:sld>
</file>

<file path=ppt/slides/slide43.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err="1"/>
              <a:t>Abondance </a:t>
            </a:r>
            <a:r>
              <a:rPr lang="de-DE" sz="3600" noProof="0" dirty="0"/>
              <a:t>des éléments chimiques </a:t>
            </a:r>
            <a:r>
              <a:rPr lang="de-DE" sz="2400" noProof="0" dirty="0"/>
              <a:t>(système solaire)</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292" y="945407"/>
            <a:ext cx="5957271" cy="4912468"/>
          </a:xfrm>
          <a:prstGeom prst="rect">
            <a:avLst/>
          </a:prstGeom>
        </p:spPr>
      </p:pic>
      <p:sp>
        <p:nvSpPr>
          <p:cNvPr id="9" name="Ellipse 8"/>
          <p:cNvSpPr/>
          <p:nvPr/>
        </p:nvSpPr>
        <p:spPr>
          <a:xfrm>
            <a:off x="736595" y="945406"/>
            <a:ext cx="581025" cy="4794993"/>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Grafik 6" descr="Fragezeichen mit einfarbiger Füllung">
            <a:extLst>
              <a:ext uri="{FF2B5EF4-FFF2-40B4-BE49-F238E27FC236}">
                <a16:creationId xmlns:a16="http://schemas.microsoft.com/office/drawing/2014/main" id="{49F22F74-DCF2-032D-64F2-664B7C5CC8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43520" y="1998980"/>
            <a:ext cx="2860040" cy="2860040"/>
          </a:xfrm>
          <a:prstGeom prst="rect">
            <a:avLst/>
          </a:prstGeom>
        </p:spPr>
      </p:pic>
    </p:spTree>
    <p:extLst>
      <p:ext uri="{BB962C8B-B14F-4D97-AF65-F5344CB8AC3E}">
        <p14:creationId xmlns:p14="http://schemas.microsoft.com/office/powerpoint/2010/main" val="988452885"/>
      </p:ext>
    </p:extLst>
  </p:cSld>
  <p:clrMapOvr>
    <a:masterClrMapping/>
  </p:clrMapOvr>
</p:sld>
</file>

<file path=ppt/slides/slide4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E5CED86-0DE0-4F20-2445-B8EBB87BAC8B}"/>
              </a:ext>
            </a:extLst>
          </p:cNvPr>
          <p:cNvSpPr/>
          <p:nvPr/>
        </p:nvSpPr>
        <p:spPr>
          <a:xfrm>
            <a:off x="0" y="-88900"/>
            <a:ext cx="12382500" cy="712470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C65A2042-37CC-7F6E-A28E-9167A0DC338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759779" y="-88900"/>
            <a:ext cx="7100951" cy="7124700"/>
          </a:xfrm>
          <a:prstGeom prst="rect">
            <a:avLst/>
          </a:prstGeom>
        </p:spPr>
      </p:pic>
    </p:spTree>
    <p:extLst>
      <p:ext uri="{BB962C8B-B14F-4D97-AF65-F5344CB8AC3E}">
        <p14:creationId xmlns:p14="http://schemas.microsoft.com/office/powerpoint/2010/main" val="1672584187"/>
      </p:ext>
    </p:extLst>
  </p:cSld>
  <p:clrMapOvr>
    <a:masterClrMapping/>
  </p:clrMapOvr>
</p:sld>
</file>

<file path=ppt/slides/slide4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E5CED86-0DE0-4F20-2445-B8EBB87BAC8B}"/>
              </a:ext>
            </a:extLst>
          </p:cNvPr>
          <p:cNvSpPr/>
          <p:nvPr/>
        </p:nvSpPr>
        <p:spPr>
          <a:xfrm>
            <a:off x="0" y="-88900"/>
            <a:ext cx="12382500" cy="712470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C65A2042-37CC-7F6E-A28E-9167A0DC33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40625" y="-88900"/>
            <a:ext cx="8939260" cy="7124700"/>
          </a:xfrm>
          <a:prstGeom prst="rect">
            <a:avLst/>
          </a:prstGeom>
        </p:spPr>
      </p:pic>
    </p:spTree>
    <p:extLst>
      <p:ext uri="{BB962C8B-B14F-4D97-AF65-F5344CB8AC3E}">
        <p14:creationId xmlns:p14="http://schemas.microsoft.com/office/powerpoint/2010/main" val="980543930"/>
      </p:ext>
    </p:extLst>
  </p:cSld>
  <p:clrMapOvr>
    <a:masterClrMapping/>
  </p:clrMapOvr>
</p:sld>
</file>

<file path=ppt/slides/slide4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E5CED86-0DE0-4F20-2445-B8EBB87BAC8B}"/>
              </a:ext>
            </a:extLst>
          </p:cNvPr>
          <p:cNvSpPr/>
          <p:nvPr/>
        </p:nvSpPr>
        <p:spPr>
          <a:xfrm>
            <a:off x="0" y="-88900"/>
            <a:ext cx="12382500" cy="712470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C65A2042-37CC-7F6E-A28E-9167A0DC338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391129" y="-88900"/>
            <a:ext cx="7838251" cy="7124700"/>
          </a:xfrm>
          <a:prstGeom prst="rect">
            <a:avLst/>
          </a:prstGeom>
        </p:spPr>
      </p:pic>
    </p:spTree>
    <p:extLst>
      <p:ext uri="{BB962C8B-B14F-4D97-AF65-F5344CB8AC3E}">
        <p14:creationId xmlns:p14="http://schemas.microsoft.com/office/powerpoint/2010/main" val="854057655"/>
      </p:ext>
    </p:extLst>
  </p:cSld>
  <p:clrMapOvr>
    <a:masterClrMapping/>
  </p:clrMapOvr>
</p:sld>
</file>

<file path=ppt/slides/slide4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F02A1CC0-977C-9405-F079-EE4024E56627}"/>
              </a:ext>
            </a:extLst>
          </p:cNvPr>
          <p:cNvSpPr txBox="1">
            <a:spLocks/>
          </p:cNvSpPr>
          <p:nvPr/>
        </p:nvSpPr>
        <p:spPr>
          <a:xfrm>
            <a:off x="-1" y="1806366"/>
            <a:ext cx="5357191"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Partie III</a:t>
            </a:r>
          </a:p>
          <a:p>
            <a:pPr algn="ctr">
              <a:spcAft>
                <a:spcPts val="600"/>
              </a:spcAft>
            </a:pPr>
            <a:r>
              <a:rPr lang="en-US" sz="3600" cap="small" dirty="0" err="1">
                <a:solidFill>
                  <a:schemeClr val="bg1"/>
                </a:solidFill>
              </a:rPr>
              <a:t>Nucléosynthèse primordiale</a:t>
            </a:r>
            <a:endParaRPr lang="en-US" sz="3600" b="1" cap="small" dirty="0">
              <a:solidFill>
                <a:schemeClr val="bg1"/>
              </a:solidFill>
            </a:endParaRPr>
          </a:p>
        </p:txBody>
      </p:sp>
      <p:pic>
        <p:nvPicPr>
          <p:cNvPr id="3" name="Grafik 2">
            <a:extLst>
              <a:ext uri="{FF2B5EF4-FFF2-40B4-BE49-F238E27FC236}">
                <a16:creationId xmlns:a16="http://schemas.microsoft.com/office/drawing/2014/main" id="{39DFC4AA-DB17-F28C-58BA-7289AF7AFE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57191" y="0"/>
            <a:ext cx="6834810" cy="6858000"/>
          </a:xfrm>
          <a:prstGeom prst="rect">
            <a:avLst/>
          </a:prstGeom>
        </p:spPr>
      </p:pic>
    </p:spTree>
    <p:extLst>
      <p:ext uri="{BB962C8B-B14F-4D97-AF65-F5344CB8AC3E}">
        <p14:creationId xmlns:p14="http://schemas.microsoft.com/office/powerpoint/2010/main" val="2078144592"/>
      </p:ext>
    </p:extLst>
  </p:cSld>
  <p:clrMapOvr>
    <a:masterClrMapping/>
  </p:clrMapOvr>
</p:sld>
</file>

<file path=ppt/slides/slide48.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Réactions nucléaires</a:t>
            </a:r>
            <a:endParaRPr lang="de-DE" sz="3000" noProof="0" dirty="0"/>
          </a:p>
        </p:txBody>
      </p:sp>
      <mc:AlternateContent xmlns:mc="http://schemas.openxmlformats.org/markup-compatibility/2006">
        <mc:Choice xmlns:a14="http://schemas.microsoft.com/office/drawing/2010/main" Requires="a14">
          <p:sp>
            <p:nvSpPr>
              <p:cNvPr id="5" name="Textfeld 4">
                <a:extLst>
                  <a:ext uri="{FF2B5EF4-FFF2-40B4-BE49-F238E27FC236}">
                    <a16:creationId xmlns:a16="http://schemas.microsoft.com/office/drawing/2014/main" id="{2F06021E-B2C1-4B22-A421-52434D8971D3}"/>
                  </a:ext>
                </a:extLst>
              </p:cNvPr>
              <p:cNvSpPr txBox="1"/>
              <p:nvPr/>
            </p:nvSpPr>
            <p:spPr>
              <a:xfrm>
                <a:off x="626164" y="1566563"/>
                <a:ext cx="5659133" cy="3043975"/>
              </a:xfrm>
              <a:prstGeom prst="rect">
                <a:avLst/>
              </a:prstGeom>
              <a:noFill/>
            </p:spPr>
            <p:txBody>
              <a:bodyPr wrap="square" rtlCol="0">
                <a:spAutoFit/>
              </a:bodyPr>
              <a:lstStyle/>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000" dirty="0"/>
                  <a:t>Les noyaux atomiques </a:t>
                </a:r>
                <a:r>
                  <a:rPr lang="en-US" sz="2000" dirty="0" err="1"/>
                  <a:t>tendent vers un état fondamental stable</a:t>
                </a:r>
                <a:endParaRPr lang="en-US" sz="2000" dirty="0"/>
              </a:p>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000" dirty="0" err="1"/>
                  <a:t>Les noyaux atomiques peuvent atteindre des états plus stables grâce à différentes réactions nucléaires</a:t>
                </a:r>
                <a:endParaRPr lang="en-US" sz="2000" dirty="0"/>
              </a:p>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400" dirty="0" err="1"/>
                  <a:t>Une distinction </a:t>
                </a:r>
                <a:r>
                  <a:rPr lang="en-US" sz="2400" dirty="0"/>
                  <a:t>est </a:t>
                </a:r>
                <a:r>
                  <a:rPr lang="en-US" sz="2400" dirty="0" err="1"/>
                  <a:t>faite </a:t>
                </a:r>
                <a:r>
                  <a:rPr lang="en-US" sz="2400" dirty="0"/>
                  <a:t>:</a:t>
                </a:r>
              </a:p>
              <a:p xmlns:a14="http://schemas.microsoft.com/office/drawing/2010/main" xmlns:mc="http://schemas.openxmlformats.org/markup-compatibility/2006">
                <a:pPr marL="868680" lvl="1" indent="-457200">
                  <a:spcAft>
                    <a:spcPts val="600"/>
                  </a:spcAft>
                  <a:buFont typeface="+mj-lt"/>
                  <a:buAutoNum type="arabicPeriod"/>
                </a:pPr>
                <a:r>
                  <a:rPr lang="en-US" sz="2400" b="1" dirty="0"/>
                  <a:t>La fusion nucléaire </a:t>
                </a:r>
                <a:r>
                  <a:rPr lang="en-US" sz="1600" i="1" dirty="0"/>
                  <a:t>de deux à un</a:t>
                </a:r>
                <a:br>
                  <a:rPr lang="en-US" sz="1600" i="1" dirty="0"/>
                </a:br>
                <a:br>
                  <a:rPr lang="en-US" sz="1600" i="1" dirty="0"/>
                </a:br>
                <a14:m xmlns:a14="http://schemas.microsoft.com/office/drawing/2010/main"/>
                <a:endParaRPr lang="en-US" sz="2600" i="1" dirty="0"/>
              </a:p>
            </p:txBody>
          </p:sp>
        </mc:Choice>
        <mc:Fallback>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4" y="1566563"/>
                <a:ext cx="5659133" cy="3043975"/>
              </a:xfrm>
              <a:prstGeom prst="rect">
                <a:avLst/>
              </a:prstGeom>
              <a:blipFill>
                <a:blip r:embed="rId3"/>
                <a:stretch>
                  <a:fillRect l="-1509" t="-1202" r="-1293"/>
                </a:stretch>
              </a:blipFill>
            </p:spPr>
            <p:txBody>
              <a:bodyPr/>
              <a:lstStyle/>
              <a:p>
                <a:r>
                  <a:rPr lang="de-DE">
                    <a:noFill/>
                  </a:rPr>
                  <a:t> </a:t>
                </a:r>
              </a:p>
            </p:txBody>
          </p:sp>
        </mc:Fallback>
      </mc:AlternateContent>
      <p:pic>
        <p:nvPicPr>
          <p:cNvPr id="2" name="Picture 2">
            <a:extLst>
              <a:ext uri="{FF2B5EF4-FFF2-40B4-BE49-F238E27FC236}">
                <a16:creationId xmlns:a16="http://schemas.microsoft.com/office/drawing/2014/main" id="{FDF24CF4-8BEA-9BE9-2C6A-8EA99C90C27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017938" y="933504"/>
            <a:ext cx="5174061" cy="520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388833"/>
      </p:ext>
    </p:extLst>
  </p:cSld>
  <p:clrMapOvr>
    <a:masterClrMapping/>
  </p:clrMapOvr>
</p:sld>
</file>

<file path=ppt/slides/slide49.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Réactions nucléaires</a:t>
            </a:r>
            <a:endParaRPr lang="de-DE" sz="3000" noProof="0" dirty="0"/>
          </a:p>
        </p:txBody>
      </p:sp>
      <mc:AlternateContent xmlns:mc="http://schemas.openxmlformats.org/markup-compatibility/2006">
        <mc:Choice xmlns:a14="http://schemas.microsoft.com/office/drawing/2010/main" Requires="a14">
          <p:sp>
            <p:nvSpPr>
              <p:cNvPr id="5" name="Textfeld 4">
                <a:extLst>
                  <a:ext uri="{FF2B5EF4-FFF2-40B4-BE49-F238E27FC236}">
                    <a16:creationId xmlns:a16="http://schemas.microsoft.com/office/drawing/2014/main" id="{2F06021E-B2C1-4B22-A421-52434D8971D3}"/>
                  </a:ext>
                </a:extLst>
              </p:cNvPr>
              <p:cNvSpPr txBox="1"/>
              <p:nvPr/>
            </p:nvSpPr>
            <p:spPr>
              <a:xfrm>
                <a:off x="626165" y="1566563"/>
                <a:ext cx="5832388" cy="3424079"/>
              </a:xfrm>
              <a:prstGeom prst="rect">
                <a:avLst/>
              </a:prstGeom>
              <a:noFill/>
            </p:spPr>
            <p:txBody>
              <a:bodyPr wrap="square" rtlCol="0">
                <a:spAutoFit/>
              </a:bodyPr>
              <a:lstStyle/>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000" dirty="0"/>
                  <a:t>Les noyaux atomiques </a:t>
                </a:r>
                <a:r>
                  <a:rPr lang="en-US" sz="2000" dirty="0" err="1"/>
                  <a:t>tendent vers un état fondamental stable</a:t>
                </a:r>
                <a:endParaRPr lang="en-US" sz="2000" dirty="0"/>
              </a:p>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000" dirty="0" err="1"/>
                  <a:t>Les noyaux atomiques peuvent atteindre des états plus stables grâce à différentes réactions nucléaires</a:t>
                </a:r>
                <a:endParaRPr lang="en-US" sz="2000" dirty="0"/>
              </a:p>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400" dirty="0" err="1"/>
                  <a:t>Une distinction </a:t>
                </a:r>
                <a:r>
                  <a:rPr lang="en-US" sz="2400" dirty="0"/>
                  <a:t>est </a:t>
                </a:r>
                <a:r>
                  <a:rPr lang="en-US" sz="2400" dirty="0" err="1"/>
                  <a:t>faite </a:t>
                </a:r>
                <a:r>
                  <a:rPr lang="en-US" sz="2400" dirty="0"/>
                  <a:t>:</a:t>
                </a:r>
              </a:p>
              <a:p xmlns:a14="http://schemas.microsoft.com/office/drawing/2010/main" xmlns:mc="http://schemas.openxmlformats.org/markup-compatibility/2006">
                <a:pPr marL="868680" lvl="1" indent="-457200">
                  <a:spcAft>
                    <a:spcPts val="600"/>
                  </a:spcAft>
                  <a:buFont typeface="+mj-lt"/>
                  <a:buAutoNum type="arabicPeriod"/>
                </a:pPr>
                <a:r>
                  <a:rPr lang="en-US" sz="2400" b="1" dirty="0"/>
                  <a:t>La fusion nucléaire </a:t>
                </a:r>
                <a:r>
                  <a:rPr lang="en-US" sz="1600" i="1" dirty="0"/>
                  <a:t>de deux à un</a:t>
                </a:r>
              </a:p>
              <a:p xmlns:a14="http://schemas.microsoft.com/office/drawing/2010/main" xmlns:mc="http://schemas.openxmlformats.org/markup-compatibility/2006">
                <a:pPr marL="868680" lvl="1" indent="-457200">
                  <a:spcAft>
                    <a:spcPts val="600"/>
                  </a:spcAft>
                  <a:buFont typeface="+mj-lt"/>
                  <a:buAutoNum type="arabicPeriod"/>
                  <a:defRPr/>
                </a:pPr>
                <a:r>
                  <a:rPr lang="en-US" sz="2400" b="1" dirty="0"/>
                  <a:t>Fission nucléaire </a:t>
                </a:r>
                <a:r>
                  <a:rPr lang="en-US" sz="1600" i="1" dirty="0">
                    <a:solidFill>
                      <a:srgbClr val="00305E"/>
                    </a:solidFill>
                  </a:rPr>
                  <a:t>d'un à plusieurs</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kumimoji="0" lang="en-US" sz="1600" b="0" i="1" u="none" strike="noStrike" kern="1200" cap="none" spc="0" normalizeH="0" baseline="0" noProof="0" dirty="0">
                    <a:ln>
                      <a:noFill/>
                    </a:ln>
                    <a:solidFill>
                      <a:srgbClr val="00305E"/>
                    </a:solidFill>
                    <a:effectLst/>
                    <a:uLnTx/>
                    <a:uFillTx/>
                    <a:latin typeface="Open Sans"/>
                    <a:ea typeface="+mn-ea"/>
                    <a:cs typeface="+mn-cs"/>
                  </a:rPr>
                </a:br>
                <a14:m xmlns:a14="http://schemas.microsoft.com/office/drawing/2010/main"/>
                <a:r>
                  <a:rPr lang="de-DE" sz="2600" b="1" dirty="0">
                    <a:solidFill>
                      <a:srgbClr val="00305E"/>
                    </a:solidFill>
                  </a:rPr>
                  <a:t>  </a:t>
                </a:r>
                <a14:m xmlns:a14="http://schemas.microsoft.com/office/drawing/2010/main"/>
                <a:endParaRPr kumimoji="0" lang="en-US" sz="2600" b="0" u="none" strike="noStrike" kern="1200" cap="none" spc="0" normalizeH="0" baseline="0" noProof="0" dirty="0">
                  <a:ln>
                    <a:noFill/>
                  </a:ln>
                  <a:solidFill>
                    <a:srgbClr val="00305E"/>
                  </a:solidFill>
                  <a:effectLst/>
                  <a:uLnTx/>
                  <a:uFillTx/>
                  <a:latin typeface="Open Sans"/>
                </a:endParaRPr>
              </a:p>
            </p:txBody>
          </p:sp>
        </mc:Choice>
        <mc:Fallback>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5" y="1566563"/>
                <a:ext cx="5832388" cy="3424079"/>
              </a:xfrm>
              <a:prstGeom prst="rect">
                <a:avLst/>
              </a:prstGeom>
              <a:blipFill>
                <a:blip r:embed="rId3"/>
                <a:stretch>
                  <a:fillRect l="-1464" t="-1068"/>
                </a:stretch>
              </a:blipFill>
            </p:spPr>
            <p:txBody>
              <a:bodyPr/>
              <a:lstStyle/>
              <a:p>
                <a:r>
                  <a:rPr lang="de-DE">
                    <a:noFill/>
                  </a:rPr>
                  <a:t> </a:t>
                </a:r>
              </a:p>
            </p:txBody>
          </p:sp>
        </mc:Fallback>
      </mc:AlternateContent>
      <p:pic>
        <p:nvPicPr>
          <p:cNvPr id="1026" name="Picture 2">
            <a:extLst>
              <a:ext uri="{FF2B5EF4-FFF2-40B4-BE49-F238E27FC236}">
                <a16:creationId xmlns:a16="http://schemas.microsoft.com/office/drawing/2014/main" id="{34DCF5EE-318A-B912-252B-5750CDFBEBC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458552" y="952164"/>
            <a:ext cx="5733449" cy="5173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352554"/>
      </p:ext>
    </p:extLst>
  </p:cSld>
  <p:clrMapOvr>
    <a:masterClrMapping/>
  </p:clrMapOvr>
</p:sld>
</file>

<file path=ppt/slides/slide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2154239"/>
            <a:ext cx="6201104" cy="2392362"/>
          </a:xfrm>
        </p:spPr>
        <p:txBody>
          <a:bodyPr anchor="ctr"/>
          <a:lstStyle/>
          <a:p>
            <a:pPr algn="ctr"/>
            <a:r>
              <a:rPr lang="de-DE" sz="3600" b="1" cap="small" noProof="0" dirty="0"/>
              <a:t>Qu'est-ce que l'astrophysique</a:t>
            </a:r>
            <a:br>
              <a:rPr lang="de-DE" sz="3600" b="1" cap="small" noProof="0" dirty="0"/>
            </a:br>
            <a:r>
              <a:rPr lang="de-DE" sz="3600" cap="small" noProof="0" dirty="0" err="1"/>
              <a:t>L'astrophysique </a:t>
            </a:r>
            <a:r>
              <a:rPr lang="de-DE" sz="3600" cap="small" noProof="0" dirty="0" err="1"/>
              <a:t>nucléaire</a:t>
            </a:r>
            <a:br>
              <a:rPr lang="de-DE" sz="3600" cap="small" noProof="0" dirty="0"/>
            </a:br>
            <a:r>
              <a:rPr lang="de-DE" sz="3600" cap="small" noProof="0" dirty="0"/>
              <a:t>en fait ?</a:t>
            </a:r>
            <a:endParaRPr lang="de-DE" sz="3600" b="1" cap="small" noProof="0" dirty="0"/>
          </a:p>
        </p:txBody>
      </p:sp>
    </p:spTree>
    <p:extLst>
      <p:ext uri="{BB962C8B-B14F-4D97-AF65-F5344CB8AC3E}">
        <p14:creationId xmlns:p14="http://schemas.microsoft.com/office/powerpoint/2010/main" val="3613228892"/>
      </p:ext>
    </p:extLst>
  </p:cSld>
  <p:clrMapOvr>
    <a:masterClrMapping/>
  </p:clrMapOvr>
</p:sld>
</file>

<file path=ppt/slides/slide50.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Réactions nucléaires</a:t>
            </a:r>
            <a:endParaRPr lang="de-DE" sz="3000" noProof="0" dirty="0"/>
          </a:p>
        </p:txBody>
      </p:sp>
      <mc:AlternateContent xmlns:mc="http://schemas.openxmlformats.org/markup-compatibility/2006">
        <mc:Choice xmlns:a14="http://schemas.microsoft.com/office/drawing/2010/main" Requires="a14">
          <p:sp>
            <p:nvSpPr>
              <p:cNvPr id="5" name="Textfeld 4">
                <a:extLst>
                  <a:ext uri="{FF2B5EF4-FFF2-40B4-BE49-F238E27FC236}">
                    <a16:creationId xmlns:a16="http://schemas.microsoft.com/office/drawing/2014/main" id="{2F06021E-B2C1-4B22-A421-52434D8971D3}"/>
                  </a:ext>
                </a:extLst>
              </p:cNvPr>
              <p:cNvSpPr txBox="1"/>
              <p:nvPr/>
            </p:nvSpPr>
            <p:spPr>
              <a:xfrm>
                <a:off x="626164" y="1566563"/>
                <a:ext cx="5659133" cy="3847207"/>
              </a:xfrm>
              <a:prstGeom prst="rect">
                <a:avLst/>
              </a:prstGeom>
              <a:noFill/>
            </p:spPr>
            <p:txBody>
              <a:bodyPr wrap="square" rtlCol="0">
                <a:spAutoFit/>
              </a:bodyPr>
              <a:lstStyle/>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000" dirty="0" err="1"/>
                  <a:t>Les noyaux atomiques tendent vers un état fondamental stable</a:t>
                </a:r>
                <a:endParaRPr lang="en-US" sz="2000" dirty="0"/>
              </a:p>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000" dirty="0" err="1"/>
                  <a:t>Les noyaux atomiques peuvent atteindre des états plus stables grâce à différentes réactions nucléaires</a:t>
                </a:r>
                <a:endParaRPr lang="en-US" sz="2000" dirty="0"/>
              </a:p>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400" dirty="0" err="1"/>
                  <a:t>Une distinction </a:t>
                </a:r>
                <a:r>
                  <a:rPr lang="en-US" sz="2400" dirty="0"/>
                  <a:t>est </a:t>
                </a:r>
                <a:r>
                  <a:rPr lang="en-US" sz="2400" dirty="0" err="1"/>
                  <a:t>faite </a:t>
                </a:r>
                <a:r>
                  <a:rPr lang="en-US" sz="2400" dirty="0"/>
                  <a:t>:</a:t>
                </a:r>
              </a:p>
              <a:p xmlns:a14="http://schemas.microsoft.com/office/drawing/2010/main" xmlns:mc="http://schemas.openxmlformats.org/markup-compatibility/2006">
                <a:pPr marL="868680" lvl="1" indent="-457200">
                  <a:spcAft>
                    <a:spcPts val="600"/>
                  </a:spcAft>
                  <a:buFont typeface="+mj-lt"/>
                  <a:buAutoNum type="arabicPeriod"/>
                </a:pPr>
                <a:r>
                  <a:rPr lang="en-US" sz="2400" b="1" dirty="0"/>
                  <a:t>La fusion nucléaire </a:t>
                </a:r>
                <a:r>
                  <a:rPr lang="en-US" sz="1600" i="1" dirty="0"/>
                  <a:t>de deux à un</a:t>
                </a:r>
              </a:p>
              <a:p xmlns:a14="http://schemas.microsoft.com/office/drawing/2010/main" xmlns:mc="http://schemas.openxmlformats.org/markup-compatibility/2006">
                <a:pPr marL="868680" marR="0" lvl="1" indent="-457200" algn="l" defTabSz="822960" rtl="0" eaLnBrk="1" fontAlgn="auto" latinLnBrk="0" hangingPunct="1">
                  <a:lnSpc>
                    <a:spcPct val="100000"/>
                  </a:lnSpc>
                  <a:spcBef>
                    <a:spcPts val="0"/>
                  </a:spcBef>
                  <a:spcAft>
                    <a:spcPts val="600"/>
                  </a:spcAft>
                  <a:buClrTx/>
                  <a:buSzTx/>
                  <a:buFont typeface="+mj-lt"/>
                  <a:buAutoNum type="arabicPeriod"/>
                  <a:tabLst/>
                  <a:defRPr/>
                </a:pPr>
                <a:r>
                  <a:rPr lang="en-US" sz="2400" b="1" dirty="0" err="1"/>
                  <a:t>Fission nucléaire </a:t>
                </a:r>
                <a:r>
                  <a:rPr kumimoji="0" lang="en-US" sz="1600" b="0" i="1" u="none" strike="noStrike" kern="1200" cap="none" spc="0" normalizeH="0" baseline="0" noProof="0" dirty="0">
                    <a:ln>
                      <a:noFill/>
                    </a:ln>
                    <a:solidFill>
                      <a:srgbClr val="00305E"/>
                    </a:solidFill>
                    <a:effectLst/>
                    <a:uLnTx/>
                    <a:uFillTx/>
                    <a:latin typeface="Open Sans"/>
                    <a:ea typeface="+mn-ea"/>
                    <a:cs typeface="+mn-cs"/>
                  </a:rPr>
                  <a:t>d'un à plusieurs</a:t>
                </a:r>
              </a:p>
              <a:p xmlns:a14="http://schemas.microsoft.com/office/drawing/2010/main" xmlns:mc="http://schemas.openxmlformats.org/markup-compatibility/2006">
                <a:pPr marL="868680" lvl="1" indent="-457200">
                  <a:spcAft>
                    <a:spcPts val="600"/>
                  </a:spcAft>
                  <a:buFont typeface="+mj-lt"/>
                  <a:buAutoNum type="arabicPeriod"/>
                  <a:defRPr/>
                </a:pPr>
                <a:r>
                  <a:rPr lang="en-US" sz="2400" b="1" dirty="0"/>
                  <a:t>Conversion nucléaire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de un à un</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14:m xmlns:a14="http://schemas.microsoft.com/office/drawing/2010/main"/>
                <a:endParaRPr kumimoji="0" lang="en-US" sz="1600" b="0" i="1" u="none" strike="noStrike" kern="1200" cap="none" spc="0" normalizeH="0" baseline="0" noProof="0" dirty="0">
                  <a:ln>
                    <a:noFill/>
                  </a:ln>
                  <a:solidFill>
                    <a:srgbClr val="00305E"/>
                  </a:solidFill>
                  <a:effectLst/>
                  <a:uLnTx/>
                  <a:uFillTx/>
                  <a:latin typeface="Open Sans"/>
                  <a:ea typeface="+mn-ea"/>
                  <a:cs typeface="+mn-cs"/>
                </a:endParaRPr>
              </a:p>
            </p:txBody>
          </p:sp>
        </mc:Choice>
        <mc:Fallback>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4" y="1566563"/>
                <a:ext cx="5659133" cy="3847207"/>
              </a:xfrm>
              <a:prstGeom prst="rect">
                <a:avLst/>
              </a:prstGeom>
              <a:blipFill>
                <a:blip r:embed="rId3"/>
                <a:stretch>
                  <a:fillRect l="-1509" t="-951" r="-1293"/>
                </a:stretch>
              </a:blipFill>
            </p:spPr>
            <p:txBody>
              <a:bodyPr/>
              <a:lstStyle/>
              <a:p>
                <a:r>
                  <a:rPr lang="de-DE">
                    <a:noFill/>
                  </a:rPr>
                  <a:t> </a:t>
                </a:r>
              </a:p>
            </p:txBody>
          </p:sp>
        </mc:Fallback>
      </mc:AlternateContent>
      <p:pic>
        <p:nvPicPr>
          <p:cNvPr id="2050" name="Picture 2">
            <a:extLst>
              <a:ext uri="{FF2B5EF4-FFF2-40B4-BE49-F238E27FC236}">
                <a16:creationId xmlns:a16="http://schemas.microsoft.com/office/drawing/2014/main" id="{A6FEE8CB-96FA-F2D3-CD41-E3081CF4FE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4324" y="1658408"/>
            <a:ext cx="3765246" cy="3294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259137"/>
      </p:ext>
    </p:extLst>
  </p:cSld>
  <p:clrMapOvr>
    <a:masterClrMapping/>
  </p:clrMapOvr>
</p:sld>
</file>

<file path=ppt/slides/slide51.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Réactions nucléaires</a:t>
            </a:r>
            <a:endParaRPr lang="de-DE" sz="3000" noProof="0" dirty="0"/>
          </a:p>
        </p:txBody>
      </p:sp>
      <mc:AlternateContent xmlns:mc="http://schemas.openxmlformats.org/markup-compatibility/2006">
        <mc:Choice xmlns:a14="http://schemas.microsoft.com/office/drawing/2010/main" Requires="a14">
          <p:sp>
            <p:nvSpPr>
              <p:cNvPr id="5" name="Textfeld 4">
                <a:extLst>
                  <a:ext uri="{FF2B5EF4-FFF2-40B4-BE49-F238E27FC236}">
                    <a16:creationId xmlns:a16="http://schemas.microsoft.com/office/drawing/2014/main" id="{2F06021E-B2C1-4B22-A421-52434D8971D3}"/>
                  </a:ext>
                </a:extLst>
              </p:cNvPr>
              <p:cNvSpPr txBox="1"/>
              <p:nvPr/>
            </p:nvSpPr>
            <p:spPr>
              <a:xfrm>
                <a:off x="626164" y="1566563"/>
                <a:ext cx="5659133" cy="3872791"/>
              </a:xfrm>
              <a:prstGeom prst="rect">
                <a:avLst/>
              </a:prstGeom>
              <a:noFill/>
            </p:spPr>
            <p:txBody>
              <a:bodyPr wrap="square" rtlCol="0">
                <a:spAutoFit/>
              </a:bodyPr>
              <a:lstStyle/>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000" dirty="0"/>
                  <a:t>Les noyaux atomiques </a:t>
                </a:r>
                <a:r>
                  <a:rPr lang="en-US" sz="2000" dirty="0" err="1"/>
                  <a:t>tendent vers un état fondamental stable</a:t>
                </a:r>
                <a:endParaRPr lang="en-US" sz="2000" dirty="0"/>
              </a:p>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000" dirty="0" err="1"/>
                  <a:t>Les noyaux atomiques peuvent atteindre des états plus stables grâce à différentes réactions nucléaires</a:t>
                </a:r>
                <a:endParaRPr lang="en-US" sz="2000" dirty="0"/>
              </a:p>
              <a:p xmlns:a14="http://schemas.microsoft.com/office/drawing/2010/main" xmlns:mc="http://schemas.openxmlformats.org/markup-compatibility/2006">
                <a:pPr marL="285750" indent="-285750">
                  <a:spcAft>
                    <a:spcPts val="600"/>
                  </a:spcAft>
                  <a:buFont typeface="Arial" panose="020B0604020202020204" pitchFamily="34" charset="0"/>
                  <a:buChar char="•"/>
                </a:pPr>
                <a:r>
                  <a:rPr lang="en-US" sz="2400" dirty="0" err="1"/>
                  <a:t>Une distinction </a:t>
                </a:r>
                <a:r>
                  <a:rPr lang="en-US" sz="2400" dirty="0"/>
                  <a:t>est </a:t>
                </a:r>
                <a:r>
                  <a:rPr lang="en-US" sz="2400" dirty="0" err="1"/>
                  <a:t>faite </a:t>
                </a:r>
                <a:r>
                  <a:rPr lang="en-US" sz="2400" dirty="0"/>
                  <a:t>:</a:t>
                </a:r>
              </a:p>
              <a:p xmlns:a14="http://schemas.microsoft.com/office/drawing/2010/main" xmlns:mc="http://schemas.openxmlformats.org/markup-compatibility/2006">
                <a:pPr marL="868680" lvl="1" indent="-457200">
                  <a:spcAft>
                    <a:spcPts val="600"/>
                  </a:spcAft>
                  <a:buFont typeface="+mj-lt"/>
                  <a:buAutoNum type="arabicPeriod"/>
                </a:pPr>
                <a:r>
                  <a:rPr lang="en-US" sz="2400" b="1" dirty="0"/>
                  <a:t>La fusion nucléaire </a:t>
                </a:r>
                <a:r>
                  <a:rPr lang="en-US" sz="1600" i="1" dirty="0"/>
                  <a:t>de deux à un</a:t>
                </a:r>
              </a:p>
              <a:p xmlns:a14="http://schemas.microsoft.com/office/drawing/2010/main" xmlns:mc="http://schemas.openxmlformats.org/markup-compatibility/2006">
                <a:pPr marL="868680" marR="0" lvl="1" indent="-457200" algn="l" defTabSz="822960" rtl="0" eaLnBrk="1" fontAlgn="auto" latinLnBrk="0" hangingPunct="1">
                  <a:lnSpc>
                    <a:spcPct val="100000"/>
                  </a:lnSpc>
                  <a:spcBef>
                    <a:spcPts val="0"/>
                  </a:spcBef>
                  <a:spcAft>
                    <a:spcPts val="600"/>
                  </a:spcAft>
                  <a:buClrTx/>
                  <a:buSzTx/>
                  <a:buFont typeface="+mj-lt"/>
                  <a:buAutoNum type="arabicPeriod"/>
                  <a:tabLst/>
                  <a:defRPr/>
                </a:pPr>
                <a:r>
                  <a:rPr lang="en-US" sz="2400" b="1" dirty="0"/>
                  <a:t>Fission nucléaire </a:t>
                </a:r>
                <a:r>
                  <a:rPr kumimoji="0" lang="en-US" sz="1600" b="0" i="1" u="none" strike="noStrike" kern="1200" cap="none" spc="0" normalizeH="0" baseline="0" noProof="0" dirty="0">
                    <a:ln>
                      <a:noFill/>
                    </a:ln>
                    <a:solidFill>
                      <a:srgbClr val="00305E"/>
                    </a:solidFill>
                    <a:effectLst/>
                    <a:uLnTx/>
                    <a:uFillTx/>
                    <a:latin typeface="Open Sans"/>
                    <a:ea typeface="+mn-ea"/>
                    <a:cs typeface="+mn-cs"/>
                  </a:rPr>
                  <a:t>d'un à plusieurs</a:t>
                </a:r>
              </a:p>
              <a:p xmlns:a14="http://schemas.microsoft.com/office/drawing/2010/main" xmlns:mc="http://schemas.openxmlformats.org/markup-compatibility/2006">
                <a:pPr marL="868680" lvl="1" indent="-457200">
                  <a:spcAft>
                    <a:spcPts val="600"/>
                  </a:spcAft>
                  <a:buFont typeface="+mj-lt"/>
                  <a:buAutoNum type="arabicPeriod"/>
                  <a:defRPr/>
                </a:pPr>
                <a:r>
                  <a:rPr lang="en-US" sz="2400" b="1" dirty="0"/>
                  <a:t>Conversion nucléaire </a:t>
                </a:r>
                <a:r>
                  <a:rPr kumimoji="0" lang="en-US" sz="1600" b="0" i="1" u="none" strike="noStrike" kern="1200" cap="none" spc="0" normalizeH="0" baseline="0" noProof="0" dirty="0" err="1">
                    <a:ln>
                      <a:noFill/>
                    </a:ln>
                    <a:solidFill>
                      <a:srgbClr val="00305E"/>
                    </a:solidFill>
                    <a:effectLst/>
                    <a:uLnTx/>
                    <a:uFillTx/>
                    <a:latin typeface="Open Sans"/>
                    <a:ea typeface="+mn-ea"/>
                    <a:cs typeface="+mn-cs"/>
                  </a:rPr>
                  <a:t>de un à un</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14:m xmlns:a14="http://schemas.microsoft.com/office/drawing/2010/main"/>
                <a:endParaRPr kumimoji="0" lang="en-US" sz="1600" b="0" u="none" strike="noStrike" kern="1200" cap="none" spc="0" normalizeH="0" baseline="0" noProof="0" dirty="0">
                  <a:ln>
                    <a:noFill/>
                  </a:ln>
                  <a:solidFill>
                    <a:srgbClr val="00305E"/>
                  </a:solidFill>
                  <a:effectLst/>
                  <a:uLnTx/>
                  <a:uFillTx/>
                  <a:latin typeface="Open Sans"/>
                </a:endParaRPr>
              </a:p>
            </p:txBody>
          </p:sp>
        </mc:Choice>
        <mc:Fallback>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4" y="1566563"/>
                <a:ext cx="5659133" cy="3872791"/>
              </a:xfrm>
              <a:prstGeom prst="rect">
                <a:avLst/>
              </a:prstGeom>
              <a:blipFill>
                <a:blip r:embed="rId3"/>
                <a:stretch>
                  <a:fillRect l="-1509" t="-945" r="-1293"/>
                </a:stretch>
              </a:blipFill>
            </p:spPr>
            <p:txBody>
              <a:bodyPr/>
              <a:lstStyle/>
              <a:p>
                <a:r>
                  <a:rPr lang="de-DE">
                    <a:noFill/>
                  </a:rPr>
                  <a:t> </a:t>
                </a:r>
              </a:p>
            </p:txBody>
          </p:sp>
        </mc:Fallback>
      </mc:AlternateContent>
      <p:pic>
        <p:nvPicPr>
          <p:cNvPr id="2050" name="Picture 2">
            <a:extLst>
              <a:ext uri="{FF2B5EF4-FFF2-40B4-BE49-F238E27FC236}">
                <a16:creationId xmlns:a16="http://schemas.microsoft.com/office/drawing/2014/main" id="{A6FEE8CB-96FA-F2D3-CD41-E3081CF4FE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4324" y="1658408"/>
            <a:ext cx="3765246" cy="3294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995958"/>
      </p:ext>
    </p:extLst>
  </p:cSld>
  <p:clrMapOvr>
    <a:masterClrMapping/>
  </p:clrMapOvr>
</p:sld>
</file>

<file path=ppt/slides/slide52.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Le puzzle primordial</a:t>
            </a:r>
            <a:endParaRPr lang="de-DE"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2089613"/>
            <a:ext cx="5775737" cy="2523490"/>
            <a:chOff x="1398424" y="1360021"/>
            <a:chExt cx="3822162" cy="252349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Tâche</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201041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err="1">
                  <a:solidFill>
                    <a:schemeClr val="tx1"/>
                  </a:solidFill>
                </a:rPr>
                <a:t>Reconstitue </a:t>
              </a:r>
              <a:r>
                <a:rPr lang="en-US" sz="2800" dirty="0">
                  <a:solidFill>
                    <a:schemeClr val="tx1"/>
                  </a:solidFill>
                </a:rPr>
                <a:t>le </a:t>
              </a:r>
              <a:r>
                <a:rPr lang="en-US" sz="2800" dirty="0" err="1">
                  <a:solidFill>
                    <a:schemeClr val="tx1"/>
                  </a:solidFill>
                </a:rPr>
                <a:t>réseau de réactions de </a:t>
              </a:r>
              <a:r>
                <a:rPr lang="en-US" sz="2800" dirty="0">
                  <a:solidFill>
                    <a:schemeClr val="tx1"/>
                  </a:solidFill>
                </a:rPr>
                <a:t>la </a:t>
              </a:r>
              <a:r>
                <a:rPr lang="en-US" sz="2800" b="1" dirty="0" err="1">
                  <a:solidFill>
                    <a:schemeClr val="tx1"/>
                  </a:solidFill>
                </a:rPr>
                <a:t>nucléosynthèse primordiale</a:t>
              </a:r>
              <a:endParaRPr lang="en-GB" sz="2800" b="1" dirty="0">
                <a:solidFill>
                  <a:schemeClr val="tx1"/>
                </a:solidFill>
              </a:endParaRPr>
            </a:p>
          </p:txBody>
        </p:sp>
      </p:grpSp>
    </p:spTree>
    <p:extLst>
      <p:ext uri="{BB962C8B-B14F-4D97-AF65-F5344CB8AC3E}">
        <p14:creationId xmlns:p14="http://schemas.microsoft.com/office/powerpoint/2010/main" val="1922164622"/>
      </p:ext>
    </p:extLst>
  </p:cSld>
  <p:clrMapOvr>
    <a:masterClrMapping/>
  </p:clrMapOvr>
</p:sld>
</file>

<file path=ppt/slides/slide53.xml><?xml version="1.0" encoding="utf-8"?>
<p:sld xmlns:a16="http://schemas.microsoft.com/office/drawing/2014/main" xmlns:mc="http://schemas.openxmlformats.org/markup-compatibility/2006"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Réactions nucléaires</a:t>
            </a:r>
            <a:endParaRPr lang="de-DE" sz="3000" noProof="0" dirty="0"/>
          </a:p>
        </p:txBody>
      </p:sp>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2F06021E-B2C1-4B22-A421-52434D8971D3}"/>
                  </a:ext>
                </a:extLst>
              </p:cNvPr>
              <p:cNvSpPr txBox="1"/>
              <p:nvPr/>
            </p:nvSpPr>
            <p:spPr>
              <a:xfrm>
                <a:off x="626165" y="1566563"/>
                <a:ext cx="3954302" cy="1087414"/>
              </a:xfrm>
              <a:prstGeom prst="rect">
                <a:avLst/>
              </a:prstGeom>
              <a:noFill/>
            </p:spPr>
            <p:txBody>
              <a:bodyPr wrap="square" rtlCol="0">
                <a:spAutoFit/>
              </a:bodyPr>
              <a:lstStyle/>
              <a:p xmlns:mc="http://schemas.openxmlformats.org/markup-compatibility/2006" xmlns:a14="http://schemas.microsoft.com/office/drawing/2010/main">
                <a:pPr>
                  <a:spcAft>
                    <a:spcPts val="600"/>
                  </a:spcAft>
                </a:pPr>
                <a:r>
                  <a:rPr lang="en-US" sz="2000" dirty="0"/>
                  <a:t>L'équation de la réaction </a:t>
                </a:r>
                <a:r>
                  <a:rPr lang="en-US" sz="2000" dirty="0" err="1"/>
                  <a:t>est complète </a:t>
                </a:r>
                <a:r>
                  <a:rPr lang="en-US" sz="2000" dirty="0"/>
                  <a:t>:</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endParaRPr kumimoji="0" lang="en-US" sz="1600" b="0" u="none" strike="noStrike" kern="1200" cap="none" spc="0" normalizeH="0" baseline="0" noProof="0" dirty="0">
                  <a:ln>
                    <a:noFill/>
                  </a:ln>
                  <a:solidFill>
                    <a:srgbClr val="00305E"/>
                  </a:solidFill>
                  <a:effectLst/>
                  <a:uLnTx/>
                  <a:uFillTx/>
                  <a:latin typeface="Open Sans"/>
                </a:endParaRPr>
              </a:p>
            </p:txBody>
          </p:sp>
        </mc:Choice>
        <mc:Fallback xmlns:a16="http://schemas.microsoft.com/office/drawing/2014/main" xmlns:p14="http://schemas.microsoft.com/office/powerpoint/2010/main">
          <p:sp>
            <p:nvSpPr>
              <p:cNvPr id="5" name="Textfeld 4">
                <a:extLst>
                  <a:ext uri="{FF2B5EF4-FFF2-40B4-BE49-F238E27FC236}">
                    <a16:creationId xmlns:a16="http://schemas.microsoft.com/office/drawing/2014/main" id="{2F06021E-B2C1-4B22-A421-52434D8971D3}"/>
                  </a:ext>
                </a:extLst>
              </p:cNvPr>
              <p:cNvSpPr txBox="1">
                <a:spLocks noRot="1" noChangeAspect="1" noMove="1" noResize="1" noEditPoints="1" noAdjustHandles="1" noChangeArrowheads="1" noChangeShapeType="1" noTextEdit="1"/>
              </p:cNvSpPr>
              <p:nvPr/>
            </p:nvSpPr>
            <p:spPr>
              <a:xfrm>
                <a:off x="626165" y="1566563"/>
                <a:ext cx="3954302" cy="1087414"/>
              </a:xfrm>
              <a:prstGeom prst="rect">
                <a:avLst/>
              </a:prstGeom>
              <a:blipFill>
                <a:blip r:embed="rId3"/>
                <a:stretch>
                  <a:fillRect l="-1698" t="-3371" r="-309"/>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 name="Textfeld 1">
                <a:extLst>
                  <a:ext uri="{FF2B5EF4-FFF2-40B4-BE49-F238E27FC236}">
                    <a16:creationId xmlns:a16="http://schemas.microsoft.com/office/drawing/2014/main" id="{6859010A-B24A-6563-922E-BFF966666B53}"/>
                  </a:ext>
                </a:extLst>
              </p:cNvPr>
              <p:cNvSpPr txBox="1"/>
              <p:nvPr/>
            </p:nvSpPr>
            <p:spPr>
              <a:xfrm>
                <a:off x="626165" y="3093335"/>
                <a:ext cx="3677891" cy="1110689"/>
              </a:xfrm>
              <a:prstGeom prst="rect">
                <a:avLst/>
              </a:prstGeom>
              <a:noFill/>
            </p:spPr>
            <p:txBody>
              <a:bodyPr wrap="square" rtlCol="0">
                <a:spAutoFit/>
              </a:bodyPr>
              <a:lstStyle/>
              <a:p xmlns:mc="http://schemas.openxmlformats.org/markup-compatibility/2006" xmlns:a14="http://schemas.microsoft.com/office/drawing/2010/main">
                <a:pPr>
                  <a:spcAft>
                    <a:spcPts val="600"/>
                  </a:spcAft>
                </a:pPr>
                <a:r>
                  <a:rPr lang="en-US" sz="2000" dirty="0" err="1"/>
                  <a:t>L'équation de la réaction est simple </a:t>
                </a:r>
                <a:r>
                  <a:rPr lang="en-US" sz="2000" dirty="0"/>
                  <a:t>:</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endParaRPr kumimoji="0" lang="en-US" sz="1600" b="0" u="none" strike="noStrike" kern="1200" cap="none" spc="0" normalizeH="0" baseline="0" noProof="0" dirty="0">
                  <a:ln>
                    <a:noFill/>
                  </a:ln>
                  <a:solidFill>
                    <a:srgbClr val="00305E"/>
                  </a:solidFill>
                  <a:effectLst/>
                  <a:uLnTx/>
                  <a:uFillTx/>
                  <a:latin typeface="Open Sans"/>
                </a:endParaRPr>
              </a:p>
            </p:txBody>
          </p:sp>
        </mc:Choice>
        <mc:Fallback xmlns:a16="http://schemas.microsoft.com/office/drawing/2014/main" xmlns:p14="http://schemas.microsoft.com/office/powerpoint/2010/main">
          <p:sp>
            <p:nvSpPr>
              <p:cNvPr id="2" name="Textfeld 1">
                <a:extLst>
                  <a:ext uri="{FF2B5EF4-FFF2-40B4-BE49-F238E27FC236}">
                    <a16:creationId xmlns:a16="http://schemas.microsoft.com/office/drawing/2014/main" id="{6859010A-B24A-6563-922E-BFF966666B53}"/>
                  </a:ext>
                </a:extLst>
              </p:cNvPr>
              <p:cNvSpPr txBox="1">
                <a:spLocks noRot="1" noChangeAspect="1" noMove="1" noResize="1" noEditPoints="1" noAdjustHandles="1" noChangeArrowheads="1" noChangeShapeType="1" noTextEdit="1"/>
              </p:cNvSpPr>
              <p:nvPr/>
            </p:nvSpPr>
            <p:spPr>
              <a:xfrm>
                <a:off x="626165" y="3093335"/>
                <a:ext cx="3677891" cy="1110689"/>
              </a:xfrm>
              <a:prstGeom prst="rect">
                <a:avLst/>
              </a:prstGeom>
              <a:blipFill>
                <a:blip r:embed="rId4"/>
                <a:stretch>
                  <a:fillRect l="-1824" t="-2732"/>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E737BD6C-8840-BDDD-2972-A394344CD5CC}"/>
                  </a:ext>
                </a:extLst>
              </p:cNvPr>
              <p:cNvSpPr txBox="1"/>
              <p:nvPr/>
            </p:nvSpPr>
            <p:spPr>
              <a:xfrm>
                <a:off x="626165" y="4356424"/>
                <a:ext cx="3677891" cy="1110689"/>
              </a:xfrm>
              <a:prstGeom prst="rect">
                <a:avLst/>
              </a:prstGeom>
              <a:noFill/>
            </p:spPr>
            <p:txBody>
              <a:bodyPr wrap="square" rtlCol="0">
                <a:spAutoFit/>
              </a:bodyPr>
              <a:lstStyle/>
              <a:p xmlns:mc="http://schemas.openxmlformats.org/markup-compatibility/2006" xmlns:a14="http://schemas.microsoft.com/office/drawing/2010/main">
                <a:pPr>
                  <a:spcAft>
                    <a:spcPts val="600"/>
                  </a:spcAft>
                </a:pPr>
                <a:r>
                  <a:rPr lang="en-US" sz="2000" dirty="0"/>
                  <a:t>Abréviation :</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endParaRPr kumimoji="0" lang="en-US" sz="1600" b="0" u="none" strike="noStrike" kern="1200" cap="none" spc="0" normalizeH="0" baseline="0" noProof="0" dirty="0">
                  <a:ln>
                    <a:noFill/>
                  </a:ln>
                  <a:solidFill>
                    <a:srgbClr val="00305E"/>
                  </a:solidFill>
                  <a:effectLst/>
                  <a:uLnTx/>
                  <a:uFillTx/>
                  <a:latin typeface="Open Sans"/>
                </a:endParaRPr>
              </a:p>
            </p:txBody>
          </p:sp>
        </mc:Choice>
        <mc:Fallback xmlns:a16="http://schemas.microsoft.com/office/drawing/2014/main" xmlns:p14="http://schemas.microsoft.com/office/powerpoint/2010/main">
          <p:sp>
            <p:nvSpPr>
              <p:cNvPr id="3" name="Textfeld 2">
                <a:extLst>
                  <a:ext uri="{FF2B5EF4-FFF2-40B4-BE49-F238E27FC236}">
                    <a16:creationId xmlns:a16="http://schemas.microsoft.com/office/drawing/2014/main" id="{E737BD6C-8840-BDDD-2972-A394344CD5CC}"/>
                  </a:ext>
                </a:extLst>
              </p:cNvPr>
              <p:cNvSpPr txBox="1">
                <a:spLocks noRot="1" noChangeAspect="1" noMove="1" noResize="1" noEditPoints="1" noAdjustHandles="1" noChangeArrowheads="1" noChangeShapeType="1" noTextEdit="1"/>
              </p:cNvSpPr>
              <p:nvPr/>
            </p:nvSpPr>
            <p:spPr>
              <a:xfrm>
                <a:off x="626165" y="4356424"/>
                <a:ext cx="3677891" cy="1110689"/>
              </a:xfrm>
              <a:prstGeom prst="rect">
                <a:avLst/>
              </a:prstGeom>
              <a:blipFill>
                <a:blip r:embed="rId5"/>
                <a:stretch>
                  <a:fillRect l="-1824" t="-3297"/>
                </a:stretch>
              </a:blipFill>
            </p:spPr>
            <p:txBody>
              <a:bodyPr/>
              <a:lstStyle/>
              <a:p>
                <a:r>
                  <a:rPr lang="de-DE">
                    <a:noFill/>
                  </a:rPr>
                  <a:t> </a:t>
                </a:r>
              </a:p>
            </p:txBody>
          </p:sp>
        </mc:Fallback>
      </mc:AlternateContent>
      <p:sp>
        <p:nvSpPr>
          <p:cNvPr id="4" name="Textfeld 3">
            <a:extLst>
              <a:ext uri="{FF2B5EF4-FFF2-40B4-BE49-F238E27FC236}">
                <a16:creationId xmlns:a16="http://schemas.microsoft.com/office/drawing/2014/main" id="{26F4F247-9B23-DF7B-2C80-6CADA8672405}"/>
              </a:ext>
            </a:extLst>
          </p:cNvPr>
          <p:cNvSpPr txBox="1"/>
          <p:nvPr/>
        </p:nvSpPr>
        <p:spPr>
          <a:xfrm>
            <a:off x="6197232" y="1543288"/>
            <a:ext cx="4157501" cy="861774"/>
          </a:xfrm>
          <a:prstGeom prst="rect">
            <a:avLst/>
          </a:prstGeom>
          <a:noFill/>
        </p:spPr>
        <p:txBody>
          <a:bodyPr wrap="square" rtlCol="0">
            <a:spAutoFit/>
          </a:bodyPr>
          <a:lstStyle/>
          <a:p>
            <a:pPr>
              <a:spcAft>
                <a:spcPts val="600"/>
              </a:spcAft>
            </a:pPr>
            <a:r>
              <a:rPr lang="en-US" sz="2000" dirty="0" err="1"/>
              <a:t>Visualisation de l'équation de la réaction </a:t>
            </a:r>
            <a:r>
              <a:rPr lang="en-US" sz="2000" dirty="0"/>
              <a:t>:</a:t>
            </a:r>
            <a:br>
              <a:rPr kumimoji="0" lang="en-US" sz="1600" b="0" i="1" u="none" strike="noStrike" kern="1200" cap="none" spc="0" normalizeH="0" baseline="0" noProof="0" dirty="0">
                <a:ln>
                  <a:noFill/>
                </a:ln>
                <a:solidFill>
                  <a:srgbClr val="00305E"/>
                </a:solidFill>
                <a:effectLst/>
                <a:uLnTx/>
                <a:uFillTx/>
                <a:latin typeface="Open Sans"/>
                <a:ea typeface="+mn-ea"/>
                <a:cs typeface="+mn-cs"/>
              </a:rPr>
            </a:br>
            <a:br>
              <a:rPr lang="en-US" sz="1400" i="1" dirty="0">
                <a:solidFill>
                  <a:srgbClr val="00305E"/>
                </a:solidFill>
              </a:rPr>
            </a:br>
            <a:endParaRPr kumimoji="0" lang="en-US" sz="1600" b="0" u="none" strike="noStrike" kern="1200" cap="none" spc="0" normalizeH="0" baseline="0" noProof="0" dirty="0">
              <a:ln>
                <a:noFill/>
              </a:ln>
              <a:solidFill>
                <a:srgbClr val="00305E"/>
              </a:solidFill>
              <a:effectLst/>
              <a:uLnTx/>
              <a:uFillTx/>
              <a:latin typeface="Open Sans"/>
            </a:endParaRPr>
          </a:p>
        </p:txBody>
      </p:sp>
      <p:cxnSp>
        <p:nvCxnSpPr>
          <p:cNvPr id="7" name="Gerade Verbindung mit Pfeil 6">
            <a:extLst>
              <a:ext uri="{FF2B5EF4-FFF2-40B4-BE49-F238E27FC236}">
                <a16:creationId xmlns:a16="http://schemas.microsoft.com/office/drawing/2014/main" id="{51FE7120-3BA8-F5A0-55A3-0C3B67A73B5F}"/>
              </a:ext>
            </a:extLst>
          </p:cNvPr>
          <p:cNvCxnSpPr>
            <a:cxnSpLocks/>
          </p:cNvCxnSpPr>
          <p:nvPr/>
        </p:nvCxnSpPr>
        <p:spPr>
          <a:xfrm flipV="1">
            <a:off x="6527800" y="2540000"/>
            <a:ext cx="0" cy="24807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8E25DD1A-F608-A0BB-EE6F-77F2EF596060}"/>
              </a:ext>
            </a:extLst>
          </p:cNvPr>
          <p:cNvCxnSpPr>
            <a:cxnSpLocks/>
          </p:cNvCxnSpPr>
          <p:nvPr/>
        </p:nvCxnSpPr>
        <p:spPr>
          <a:xfrm>
            <a:off x="6527800" y="5020733"/>
            <a:ext cx="314113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B0B0500B-548A-8F45-861E-1BC106E782F8}"/>
              </a:ext>
            </a:extLst>
          </p:cNvPr>
          <p:cNvSpPr txBox="1"/>
          <p:nvPr/>
        </p:nvSpPr>
        <p:spPr>
          <a:xfrm>
            <a:off x="6346827" y="2137855"/>
            <a:ext cx="516466" cy="400110"/>
          </a:xfrm>
          <a:prstGeom prst="rect">
            <a:avLst/>
          </a:prstGeom>
          <a:noFill/>
        </p:spPr>
        <p:txBody>
          <a:bodyPr wrap="square" rtlCol="0">
            <a:spAutoFit/>
          </a:bodyPr>
          <a:lstStyle/>
          <a:p>
            <a:r>
              <a:rPr lang="de-DE" sz="2000" b="1" dirty="0"/>
              <a:t>p</a:t>
            </a:r>
          </a:p>
        </p:txBody>
      </p:sp>
      <p:sp>
        <p:nvSpPr>
          <p:cNvPr id="17" name="Textfeld 16">
            <a:extLst>
              <a:ext uri="{FF2B5EF4-FFF2-40B4-BE49-F238E27FC236}">
                <a16:creationId xmlns:a16="http://schemas.microsoft.com/office/drawing/2014/main" id="{A82EB946-09AD-87A6-AA54-86074E2A807B}"/>
              </a:ext>
            </a:extLst>
          </p:cNvPr>
          <p:cNvSpPr txBox="1"/>
          <p:nvPr/>
        </p:nvSpPr>
        <p:spPr>
          <a:xfrm>
            <a:off x="9838267" y="4820678"/>
            <a:ext cx="516466" cy="400110"/>
          </a:xfrm>
          <a:prstGeom prst="rect">
            <a:avLst/>
          </a:prstGeom>
          <a:noFill/>
        </p:spPr>
        <p:txBody>
          <a:bodyPr wrap="square" rtlCol="0">
            <a:spAutoFit/>
          </a:bodyPr>
          <a:lstStyle/>
          <a:p>
            <a:r>
              <a:rPr lang="de-DE" sz="2000" b="1" dirty="0"/>
              <a:t>n</a:t>
            </a:r>
          </a:p>
        </p:txBody>
      </p:sp>
      <mc:AlternateContent xmlns:mc="http://schemas.openxmlformats.org/markup-compatibility/2006" xmlns:a14="http://schemas.microsoft.com/office/drawing/2010/main">
        <mc:Choice Requires="a14">
          <p:sp>
            <p:nvSpPr>
              <p:cNvPr id="22" name="Rechteck 8">
                <a:extLst>
                  <a:ext uri="{FF2B5EF4-FFF2-40B4-BE49-F238E27FC236}">
                    <a16:creationId xmlns:a16="http://schemas.microsoft.com/office/drawing/2014/main" id="{74FEA0BD-885E-415A-B7E6-494D41C89BD2}"/>
                  </a:ext>
                </a:extLst>
              </p:cNvPr>
              <p:cNvSpPr/>
              <p:nvPr/>
            </p:nvSpPr>
            <p:spPr>
              <a:xfrm>
                <a:off x="7443970" y="4204023"/>
                <a:ext cx="468000" cy="468000"/>
              </a:xfrm>
              <a:prstGeom prst="rect">
                <a:avLst/>
              </a:prstGeom>
              <a:solidFill>
                <a:srgbClr val="ED7D31">
                  <a:lumMod val="20000"/>
                  <a:lumOff val="80000"/>
                </a:srgbClr>
              </a:solidFill>
              <a:ln w="19050" cap="flat" cmpd="sng" algn="ctr">
                <a:solidFill>
                  <a:srgbClr val="7B380B"/>
                </a:solidFill>
                <a:prstDash val="solid"/>
                <a:miter lim="800000"/>
              </a:ln>
              <a:effectLst/>
            </p:spPr>
            <p:txBody>
              <a:bodyPr lIns="36000" rtlCol="0" anchor="ctr"/>
              <a:lstStyle/>
              <a:p>
                <a:pPr marL="0" marR="0" lvl="0" indent="0" algn="ctr" defTabSz="457117" eaLnBrk="1" fontAlgn="auto" latinLnBrk="0" hangingPunct="1">
                  <a:lnSpc>
                    <a:spcPct val="11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xmlns:a="http://schemas.openxmlformats.org/drawingml/2006/main"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ctrlPr>
                        </m:sPrePr>
                        <m:sub/>
                        <m:sup>
                          <m:r>
                            <a:rPr xmlns:a="http://schemas.openxmlformats.org/drawingml/2006/main" kumimoji="0" lang="de-DE" sz="2000" b="0" i="0"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2</m:t>
                          </m:r>
                        </m:sup>
                        <m:e>
                          <m:r>
                            <m:rPr>
                              <m:sty m:val="p"/>
                            </m:rPr>
                            <a:rPr xmlns:a="http://schemas.openxmlformats.org/drawingml/2006/main" kumimoji="0" lang="de-DE" sz="2000" b="0" i="0"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H</m:t>
                          </m:r>
                        </m:e>
                      </m:sPre>
                    </m:oMath>
                  </m:oMathPara>
                </a14:m>
                <a:endParaRPr kumimoji="0" lang="en-US" sz="3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a16="http://schemas.microsoft.com/office/drawing/2014/main" xmlns:p14="http://schemas.microsoft.com/office/powerpoint/2010/main">
          <p:sp>
            <p:nvSpPr>
              <p:cNvPr id="22" name="Rechteck 8">
                <a:extLst>
                  <a:ext uri="{FF2B5EF4-FFF2-40B4-BE49-F238E27FC236}">
                    <a16:creationId xmlns:a16="http://schemas.microsoft.com/office/drawing/2014/main" id="{74FEA0BD-885E-415A-B7E6-494D41C89BD2}"/>
                  </a:ext>
                </a:extLst>
              </p:cNvPr>
              <p:cNvSpPr>
                <a:spLocks noRot="1" noChangeAspect="1" noMove="1" noResize="1" noEditPoints="1" noAdjustHandles="1" noChangeArrowheads="1" noChangeShapeType="1" noTextEdit="1"/>
              </p:cNvSpPr>
              <p:nvPr/>
            </p:nvSpPr>
            <p:spPr>
              <a:xfrm>
                <a:off x="7443970" y="4204023"/>
                <a:ext cx="468000" cy="468000"/>
              </a:xfrm>
              <a:prstGeom prst="rect">
                <a:avLst/>
              </a:prstGeom>
              <a:blipFill>
                <a:blip r:embed="rId6"/>
                <a:stretch>
                  <a:fillRect/>
                </a:stretch>
              </a:blipFill>
              <a:ln w="19050" cap="flat" cmpd="sng" algn="ctr">
                <a:solidFill>
                  <a:srgbClr val="7B380B"/>
                </a:solidFill>
                <a:prstDash val="solid"/>
                <a:miter lim="800000"/>
              </a:ln>
              <a:effec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3" name="Rechteck 22">
                <a:extLst>
                  <a:ext uri="{FF2B5EF4-FFF2-40B4-BE49-F238E27FC236}">
                    <a16:creationId xmlns:a16="http://schemas.microsoft.com/office/drawing/2014/main" id="{C34F0442-665C-AE10-A836-1524FCDEB969}"/>
                  </a:ext>
                </a:extLst>
              </p:cNvPr>
              <p:cNvSpPr/>
              <p:nvPr/>
            </p:nvSpPr>
            <p:spPr>
              <a:xfrm>
                <a:off x="7443970" y="2707565"/>
                <a:ext cx="468000" cy="468000"/>
              </a:xfrm>
              <a:prstGeom prst="rect">
                <a:avLst/>
              </a:prstGeom>
              <a:solidFill>
                <a:srgbClr val="4472C4">
                  <a:lumMod val="20000"/>
                  <a:lumOff val="80000"/>
                </a:srgbClr>
              </a:solidFill>
              <a:ln w="19050" cap="flat" cmpd="sng" algn="ctr">
                <a:solidFill>
                  <a:srgbClr val="4472C4">
                    <a:lumMod val="75000"/>
                  </a:srgbClr>
                </a:solidFill>
                <a:prstDash val="solid"/>
                <a:miter lim="800000"/>
              </a:ln>
              <a:effectLst/>
            </p:spPr>
            <p:txBody>
              <a:bodyPr lIns="36000" rtlCol="0" anchor="ctr"/>
              <a:lstStyle/>
              <a:p>
                <a:pPr marL="0" marR="0" lvl="0" indent="0" algn="ctr" defTabSz="457117" eaLnBrk="1" fontAlgn="auto" latinLnBrk="0" hangingPunct="1">
                  <a:lnSpc>
                    <a:spcPct val="11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xmlns:a="http://schemas.openxmlformats.org/drawingml/2006/main" kumimoji="0" lang="en-US" sz="20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ctrlPr>
                        </m:sPrePr>
                        <m:sub/>
                        <m:sup>
                          <m:r>
                            <a:rPr xmlns:a="http://schemas.openxmlformats.org/drawingml/2006/main" kumimoji="0" lang="de-DE" sz="2000" b="0" i="0"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3</m:t>
                          </m:r>
                        </m:sup>
                        <m:e>
                          <m:r>
                            <m:rPr>
                              <m:sty m:val="p"/>
                            </m:rPr>
                            <a:rPr xmlns:a="http://schemas.openxmlformats.org/drawingml/2006/main" kumimoji="0" lang="de-DE" sz="2000" b="0" i="0" u="none" strike="noStrike" kern="0" cap="none" spc="0" normalizeH="0" baseline="0" noProof="0" smtClean="0">
                              <a:ln>
                                <a:noFill/>
                              </a:ln>
                              <a:solidFill>
                                <a:srgbClr val="000000"/>
                              </a:solidFill>
                              <a:effectLst/>
                              <a:uLnTx/>
                              <a:uFillTx/>
                              <a:latin typeface="Cambria Math" panose="02040503050406030204" pitchFamily="18" charset="0"/>
                              <a:ea typeface="+mn-ea"/>
                              <a:cs typeface="+mn-cs"/>
                            </a:rPr>
                            <m:t>He</m:t>
                          </m:r>
                        </m:e>
                      </m:sPre>
                    </m:oMath>
                  </m:oMathPara>
                </a14:m>
                <a:endParaRPr kumimoji="0" lang="en-US" sz="3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mc:Choice>
        <mc:Fallback xmlns:a16="http://schemas.microsoft.com/office/drawing/2014/main" xmlns:p14="http://schemas.microsoft.com/office/powerpoint/2010/main">
          <p:sp>
            <p:nvSpPr>
              <p:cNvPr id="23" name="Rechteck 22">
                <a:extLst>
                  <a:ext uri="{FF2B5EF4-FFF2-40B4-BE49-F238E27FC236}">
                    <a16:creationId xmlns:a16="http://schemas.microsoft.com/office/drawing/2014/main" id="{C34F0442-665C-AE10-A836-1524FCDEB969}"/>
                  </a:ext>
                </a:extLst>
              </p:cNvPr>
              <p:cNvSpPr>
                <a:spLocks noRot="1" noChangeAspect="1" noMove="1" noResize="1" noEditPoints="1" noAdjustHandles="1" noChangeArrowheads="1" noChangeShapeType="1" noTextEdit="1"/>
              </p:cNvSpPr>
              <p:nvPr/>
            </p:nvSpPr>
            <p:spPr>
              <a:xfrm>
                <a:off x="7443970" y="2707565"/>
                <a:ext cx="468000" cy="468000"/>
              </a:xfrm>
              <a:prstGeom prst="rect">
                <a:avLst/>
              </a:prstGeom>
              <a:blipFill>
                <a:blip r:embed="rId7"/>
                <a:stretch>
                  <a:fillRect l="-10000" r="-5000"/>
                </a:stretch>
              </a:blipFill>
              <a:ln w="19050" cap="flat" cmpd="sng" algn="ctr">
                <a:solidFill>
                  <a:srgbClr val="4472C4">
                    <a:lumMod val="75000"/>
                  </a:srgbClr>
                </a:solidFill>
                <a:prstDash val="solid"/>
                <a:miter lim="800000"/>
              </a:ln>
              <a:effectLst/>
            </p:spPr>
            <p:txBody>
              <a:bodyPr/>
              <a:lstStyle/>
              <a:p>
                <a:r>
                  <a:rPr lang="de-DE">
                    <a:noFill/>
                  </a:rPr>
                  <a:t> </a:t>
                </a:r>
              </a:p>
            </p:txBody>
          </p:sp>
        </mc:Fallback>
      </mc:AlternateContent>
      <p:cxnSp>
        <p:nvCxnSpPr>
          <p:cNvPr id="24" name="Gerade Verbindung mit Pfeil 23">
            <a:extLst>
              <a:ext uri="{FF2B5EF4-FFF2-40B4-BE49-F238E27FC236}">
                <a16:creationId xmlns:a16="http://schemas.microsoft.com/office/drawing/2014/main" id="{F4C5D854-DE35-9D19-51F3-BDFC0D0E82AC}"/>
              </a:ext>
            </a:extLst>
          </p:cNvPr>
          <p:cNvCxnSpPr>
            <a:cxnSpLocks/>
            <a:stCxn id="22" idx="0"/>
            <a:endCxn id="23" idx="2"/>
          </p:cNvCxnSpPr>
          <p:nvPr/>
        </p:nvCxnSpPr>
        <p:spPr>
          <a:xfrm flipV="1">
            <a:off x="7677970" y="3175565"/>
            <a:ext cx="0" cy="1028458"/>
          </a:xfrm>
          <a:prstGeom prst="straightConnector1">
            <a:avLst/>
          </a:prstGeom>
          <a:noFill/>
          <a:ln w="28575" cap="flat" cmpd="sng" algn="ctr">
            <a:solidFill>
              <a:sysClr val="windowText" lastClr="000000"/>
            </a:solidFill>
            <a:prstDash val="solid"/>
            <a:miter lim="800000"/>
            <a:tailEnd type="triangle"/>
          </a:ln>
          <a:effectLst/>
        </p:spPr>
      </p:cxnSp>
      <mc:AlternateContent xmlns:mc="http://schemas.openxmlformats.org/markup-compatibility/2006" xmlns:a14="http://schemas.microsoft.com/office/drawing/2010/main">
        <mc:Choice Requires="a14">
          <p:sp>
            <p:nvSpPr>
              <p:cNvPr id="25" name="Textfeld 24">
                <a:extLst>
                  <a:ext uri="{FF2B5EF4-FFF2-40B4-BE49-F238E27FC236}">
                    <a16:creationId xmlns:a16="http://schemas.microsoft.com/office/drawing/2014/main" id="{D5442297-F2C6-2EDC-D7B1-747D628CB3D7}"/>
                  </a:ext>
                </a:extLst>
              </p:cNvPr>
              <p:cNvSpPr txBox="1"/>
              <p:nvPr/>
            </p:nvSpPr>
            <p:spPr>
              <a:xfrm rot="16200000">
                <a:off x="7012373" y="3577050"/>
                <a:ext cx="756000" cy="404598"/>
              </a:xfrm>
              <a:prstGeom prst="rect">
                <a:avLst/>
              </a:prstGeom>
              <a:noFill/>
            </p:spPr>
            <p:txBody>
              <a:bodyPr wrap="square" rtlCol="0">
                <a:spAutoFit/>
              </a:bodyPr>
              <a:lstStyle/>
              <a:p>
                <a:pPr defTabSz="457117"/>
                <a14:m>
                  <m:oMathPara xmlns:m="http://schemas.openxmlformats.org/officeDocument/2006/math">
                    <m:oMathParaPr>
                      <m:jc m:val="centerGroup"/>
                    </m:oMathParaPr>
                    <m:oMath xmlns:m="http://schemas.openxmlformats.org/officeDocument/2006/math">
                      <m:r>
                        <a:rPr xmlns:a="http://schemas.openxmlformats.org/drawingml/2006/main" lang="de-DE" sz="1800" b="1" i="0" smtClean="0">
                          <a:solidFill>
                            <a:prstClr val="black"/>
                          </a:solidFill>
                          <a:latin typeface="Cambria Math" panose="02040503050406030204" pitchFamily="18" charset="0"/>
                        </a:rPr>
                        <m:t>(</m:t>
                      </m:r>
                      <m:sPre>
                        <m:sPrePr>
                          <m:ctrlPr>
                            <a:rPr xmlns:a="http://schemas.openxmlformats.org/drawingml/2006/main" lang="en-US" sz="1800" b="1" i="1">
                              <a:solidFill>
                                <a:srgbClr val="000000"/>
                              </a:solidFill>
                              <a:latin typeface="Cambria Math" panose="02040503050406030204" pitchFamily="18" charset="0"/>
                            </a:rPr>
                          </m:ctrlPr>
                        </m:sPrePr>
                        <m:sub/>
                        <m:sup>
                          <m:r>
                            <a:rPr xmlns:a="http://schemas.openxmlformats.org/drawingml/2006/main" lang="de-DE" sz="1800" b="1" i="0" smtClean="0">
                              <a:solidFill>
                                <a:srgbClr val="000000"/>
                              </a:solidFill>
                              <a:latin typeface="Cambria Math" panose="02040503050406030204" pitchFamily="18" charset="0"/>
                            </a:rPr>
                            <m:t>𝟏</m:t>
                          </m:r>
                        </m:sup>
                        <m:e>
                          <m:r>
                            <a:rPr xmlns:a="http://schemas.openxmlformats.org/drawingml/2006/main" lang="de-DE" sz="1800" b="1" i="0">
                              <a:solidFill>
                                <a:srgbClr val="000000"/>
                              </a:solidFill>
                              <a:latin typeface="Cambria Math" panose="02040503050406030204" pitchFamily="18" charset="0"/>
                            </a:rPr>
                            <m:t>𝐇</m:t>
                          </m:r>
                        </m:e>
                      </m:sPre>
                      <m:r>
                        <a:rPr xmlns:a="http://schemas.openxmlformats.org/drawingml/2006/main" lang="de-DE" sz="1800" b="1" i="0">
                          <a:solidFill>
                            <a:prstClr val="black"/>
                          </a:solidFill>
                          <a:latin typeface="Cambria Math" panose="02040503050406030204" pitchFamily="18" charset="0"/>
                        </a:rPr>
                        <m:t>,</m:t>
                      </m:r>
                      <m:r>
                        <a:rPr xmlns:a="http://schemas.openxmlformats.org/drawingml/2006/main" lang="de-DE" sz="1800" b="1" i="0" smtClean="0">
                          <a:solidFill>
                            <a:prstClr val="black"/>
                          </a:solidFill>
                          <a:latin typeface="Cambria Math" panose="02040503050406030204" pitchFamily="18" charset="0"/>
                        </a:rPr>
                        <m:t>𝛄</m:t>
                      </m:r>
                      <m:r>
                        <a:rPr xmlns:a="http://schemas.openxmlformats.org/drawingml/2006/main" lang="de-DE" sz="1800" b="1">
                          <a:solidFill>
                            <a:prstClr val="black"/>
                          </a:solidFill>
                          <a:latin typeface="Cambria Math" panose="02040503050406030204" pitchFamily="18" charset="0"/>
                        </a:rPr>
                        <m:t>)</m:t>
                      </m:r>
                    </m:oMath>
                  </m:oMathPara>
                </a14:m>
                <a:endParaRPr lang="de-DE" sz="1800" b="1" dirty="0">
                  <a:solidFill>
                    <a:prstClr val="black"/>
                  </a:solidFill>
                  <a:ea typeface="Open Sans" panose="020B0606030504020204" pitchFamily="34" charset="0"/>
                  <a:cs typeface="Open Sans" panose="020B0606030504020204" pitchFamily="34" charset="0"/>
                </a:endParaRPr>
              </a:p>
            </p:txBody>
          </p:sp>
        </mc:Choice>
        <mc:Fallback xmlns:a16="http://schemas.microsoft.com/office/drawing/2014/main" xmlns:p14="http://schemas.microsoft.com/office/powerpoint/2010/main">
          <p:sp>
            <p:nvSpPr>
              <p:cNvPr id="25" name="Textfeld 24">
                <a:extLst>
                  <a:ext uri="{FF2B5EF4-FFF2-40B4-BE49-F238E27FC236}">
                    <a16:creationId xmlns:a16="http://schemas.microsoft.com/office/drawing/2014/main" id="{D5442297-F2C6-2EDC-D7B1-747D628CB3D7}"/>
                  </a:ext>
                </a:extLst>
              </p:cNvPr>
              <p:cNvSpPr txBox="1">
                <a:spLocks noRot="1" noChangeAspect="1" noMove="1" noResize="1" noEditPoints="1" noAdjustHandles="1" noChangeArrowheads="1" noChangeShapeType="1" noTextEdit="1"/>
              </p:cNvSpPr>
              <p:nvPr/>
            </p:nvSpPr>
            <p:spPr>
              <a:xfrm rot="16200000">
                <a:off x="7012373" y="3577050"/>
                <a:ext cx="756000" cy="404598"/>
              </a:xfrm>
              <a:prstGeom prst="rect">
                <a:avLst/>
              </a:prstGeom>
              <a:blipFill>
                <a:blip r:embed="rId8"/>
                <a:stretch>
                  <a:fillRect t="-24194" r="-10448" b="-2419"/>
                </a:stretch>
              </a:blipFill>
            </p:spPr>
            <p:txBody>
              <a:bodyPr/>
              <a:lstStyle/>
              <a:p>
                <a:r>
                  <a:rPr lang="de-DE">
                    <a:noFill/>
                  </a:rPr>
                  <a:t> </a:t>
                </a:r>
              </a:p>
            </p:txBody>
          </p:sp>
        </mc:Fallback>
      </mc:AlternateContent>
    </p:spTree>
    <p:extLst>
      <p:ext uri="{BB962C8B-B14F-4D97-AF65-F5344CB8AC3E}">
        <p14:creationId xmlns:p14="http://schemas.microsoft.com/office/powerpoint/2010/main" val="1619616376"/>
      </p:ext>
    </p:extLst>
  </p:cSld>
  <p:clrMapOvr>
    <a:masterClrMapping/>
  </p:clrMapOvr>
</p:sld>
</file>

<file path=ppt/slides/slide5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dirty="0"/>
              <a:t>Solution : Nucléosynthèse primordiale</a:t>
            </a:r>
            <a:endParaRPr lang="de-DE" sz="3000" noProof="0" dirty="0"/>
          </a:p>
        </p:txBody>
      </p:sp>
      <p:pic>
        <p:nvPicPr>
          <p:cNvPr id="100" name="Grafik 99">
            <a:extLst>
              <a:ext uri="{FF2B5EF4-FFF2-40B4-BE49-F238E27FC236}">
                <a16:creationId xmlns:a16="http://schemas.microsoft.com/office/drawing/2014/main" id="{AC7DA064-D3AB-0B64-7443-46D8451C9B6F}"/>
              </a:ext>
            </a:extLst>
          </p:cNvPr>
          <p:cNvPicPr>
            <a:picLocks noChangeAspect="1"/>
          </p:cNvPicPr>
          <p:nvPr/>
        </p:nvPicPr>
        <p:blipFill>
          <a:blip r:embed="rId3"/>
          <a:stretch>
            <a:fillRect/>
          </a:stretch>
        </p:blipFill>
        <p:spPr>
          <a:xfrm>
            <a:off x="3310897" y="1061601"/>
            <a:ext cx="6071859" cy="4965798"/>
          </a:xfrm>
          <a:prstGeom prst="rect">
            <a:avLst/>
          </a:prstGeom>
        </p:spPr>
      </p:pic>
    </p:spTree>
    <p:extLst>
      <p:ext uri="{BB962C8B-B14F-4D97-AF65-F5344CB8AC3E}">
        <p14:creationId xmlns:p14="http://schemas.microsoft.com/office/powerpoint/2010/main" val="2946335747"/>
      </p:ext>
    </p:extLst>
  </p:cSld>
  <p:clrMapOvr>
    <a:masterClrMapping/>
  </p:clrMapOvr>
</p:sld>
</file>

<file path=ppt/slides/slide5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dirty="0"/>
              <a:t>Nucléosynthèse primordiale</a:t>
            </a:r>
            <a:endParaRPr lang="de-DE" sz="3000" noProof="0" dirty="0"/>
          </a:p>
        </p:txBody>
      </p:sp>
      <p:sp>
        <p:nvSpPr>
          <p:cNvPr id="3" name="Textfeld 2">
            <a:extLst>
              <a:ext uri="{FF2B5EF4-FFF2-40B4-BE49-F238E27FC236}">
                <a16:creationId xmlns:a16="http://schemas.microsoft.com/office/drawing/2014/main" id="{E4A3ADB7-61D1-65AE-B109-E8A679B69593}"/>
              </a:ext>
            </a:extLst>
          </p:cNvPr>
          <p:cNvSpPr txBox="1"/>
          <p:nvPr/>
        </p:nvSpPr>
        <p:spPr>
          <a:xfrm>
            <a:off x="3044456" y="2828835"/>
            <a:ext cx="6103088" cy="1200329"/>
          </a:xfrm>
          <a:prstGeom prst="rect">
            <a:avLst/>
          </a:prstGeom>
          <a:noFill/>
        </p:spPr>
        <p:txBody>
          <a:bodyPr wrap="square">
            <a:spAutoFit/>
          </a:bodyPr>
          <a:lstStyle/>
          <a:p>
            <a:pPr algn="ctr"/>
            <a:r>
              <a:rPr lang="de-DE" sz="2400" dirty="0">
                <a:hlinkClick r:id="rId3"/>
              </a:rPr>
              <a:t>https://www.youtube.com/watch?v=37at8bzfixw&amp;list=PLy6RW7KnCL_e2aiOvCsDPcn7R08HHbBJZ&amp;index=3 </a:t>
            </a:r>
          </a:p>
        </p:txBody>
      </p:sp>
    </p:spTree>
    <p:extLst>
      <p:ext uri="{BB962C8B-B14F-4D97-AF65-F5344CB8AC3E}">
        <p14:creationId xmlns:p14="http://schemas.microsoft.com/office/powerpoint/2010/main" val="3320878744"/>
      </p:ext>
    </p:extLst>
  </p:cSld>
  <p:clrMapOvr>
    <a:masterClrMapping/>
  </p:clrMapOvr>
</p:sld>
</file>

<file path=ppt/slides/slide5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08A57AC-FC7D-2E22-0FC9-1D27F74E41AA}"/>
              </a:ext>
            </a:extLst>
          </p:cNvPr>
          <p:cNvSpPr/>
          <p:nvPr/>
        </p:nvSpPr>
        <p:spPr>
          <a:xfrm>
            <a:off x="0" y="0"/>
            <a:ext cx="12192000" cy="6858000"/>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Picture 2">
            <a:extLst>
              <a:ext uri="{FF2B5EF4-FFF2-40B4-BE49-F238E27FC236}">
                <a16:creationId xmlns:a16="http://schemas.microsoft.com/office/drawing/2014/main" id="{70F223C4-9289-4520-AEC8-BE41DF0F95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867" y="501510"/>
            <a:ext cx="8568266" cy="5854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628126"/>
      </p:ext>
    </p:extLst>
  </p:cSld>
  <p:clrMapOvr>
    <a:masterClrMapping/>
  </p:clrMapOvr>
</p:sld>
</file>

<file path=ppt/slides/slide5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B²FH-Paper</a:t>
            </a:r>
            <a:endParaRPr lang="de-DE" sz="3000" noProof="0" dirty="0"/>
          </a:p>
        </p:txBody>
      </p:sp>
      <p:sp>
        <p:nvSpPr>
          <p:cNvPr id="5" name="Textfeld 4">
            <a:extLst>
              <a:ext uri="{FF2B5EF4-FFF2-40B4-BE49-F238E27FC236}">
                <a16:creationId xmlns:a16="http://schemas.microsoft.com/office/drawing/2014/main" id="{E4E847A7-B81E-006E-C92B-80F3CAEB6B7B}"/>
              </a:ext>
            </a:extLst>
          </p:cNvPr>
          <p:cNvSpPr txBox="1"/>
          <p:nvPr/>
        </p:nvSpPr>
        <p:spPr>
          <a:xfrm>
            <a:off x="626164" y="1236950"/>
            <a:ext cx="7044636" cy="4539704"/>
          </a:xfrm>
          <a:prstGeom prst="rect">
            <a:avLst/>
          </a:prstGeom>
          <a:noFill/>
        </p:spPr>
        <p:txBody>
          <a:bodyPr wrap="square" rtlCol="0">
            <a:spAutoFit/>
          </a:bodyPr>
          <a:lstStyle/>
          <a:p>
            <a:pPr>
              <a:spcAft>
                <a:spcPts val="600"/>
              </a:spcAft>
            </a:pPr>
            <a:r>
              <a:rPr lang="en-US" sz="2000" i="1" dirty="0"/>
              <a:t>"Ce sont les étoiles, les étoiles au-dessus de nous, qui régissent nos conditions.</a:t>
            </a:r>
            <a:br>
              <a:rPr lang="en-US" sz="2000" i="1" dirty="0"/>
            </a:br>
            <a:r>
              <a:rPr lang="en-US" sz="2000" dirty="0"/>
              <a:t>	- Le Roi Lear (Shakespeare), acte IV, scène 3</a:t>
            </a:r>
          </a:p>
          <a:p>
            <a:pPr marL="285750" indent="-285750">
              <a:spcAft>
                <a:spcPts val="600"/>
              </a:spcAft>
              <a:buFont typeface="Arial" panose="020B0604020202020204" pitchFamily="34" charset="0"/>
              <a:buChar char="•"/>
            </a:pPr>
            <a:r>
              <a:rPr lang="en-US" sz="2000" dirty="0" err="1"/>
              <a:t>Article technique publié en </a:t>
            </a:r>
            <a:r>
              <a:rPr lang="en-US" sz="2000" dirty="0"/>
              <a:t>1957</a:t>
            </a:r>
            <a:br>
              <a:rPr lang="en-US" sz="2000" dirty="0"/>
            </a:br>
            <a:r>
              <a:rPr lang="en-US" sz="2000" b="1" dirty="0"/>
              <a:t>"Synthèse des éléments dans les étoiles</a:t>
            </a:r>
            <a:r>
              <a:rPr lang="en-US" sz="2000" dirty="0"/>
              <a:t>" par </a:t>
            </a:r>
            <a:r>
              <a:rPr lang="en-US" sz="2000" dirty="0" err="1"/>
              <a:t>Margaert </a:t>
            </a:r>
            <a:r>
              <a:rPr lang="en-US" sz="2000" dirty="0"/>
              <a:t>&amp; Geoffrey Burbidge, William Fowler &amp; Fred Hoyle</a:t>
            </a:r>
          </a:p>
          <a:p>
            <a:pPr marL="285750" indent="-285750">
              <a:spcAft>
                <a:spcPts val="600"/>
              </a:spcAft>
              <a:buFont typeface="Arial" panose="020B0604020202020204" pitchFamily="34" charset="0"/>
              <a:buChar char="•"/>
            </a:pPr>
            <a:r>
              <a:rPr lang="en-US" sz="2000" dirty="0" err="1"/>
              <a:t>Explication de </a:t>
            </a:r>
            <a:r>
              <a:rPr lang="en-US" sz="2000" dirty="0"/>
              <a:t>la </a:t>
            </a:r>
            <a:r>
              <a:rPr lang="en-US" sz="2000" dirty="0" err="1"/>
              <a:t>formation </a:t>
            </a:r>
            <a:r>
              <a:rPr lang="en-US" sz="2000" dirty="0"/>
              <a:t>des </a:t>
            </a:r>
            <a:r>
              <a:rPr lang="en-US" sz="2000" dirty="0" err="1"/>
              <a:t>éléments </a:t>
            </a:r>
            <a:r>
              <a:rPr lang="en-US" sz="2000" dirty="0"/>
              <a:t>:</a:t>
            </a:r>
          </a:p>
          <a:p>
            <a:pPr marL="697230" lvl="1" indent="-285750">
              <a:spcAft>
                <a:spcPts val="600"/>
              </a:spcAft>
              <a:buFont typeface="Arial" panose="020B0604020202020204" pitchFamily="34" charset="0"/>
              <a:buChar char="•"/>
            </a:pPr>
            <a:r>
              <a:rPr lang="en-US" sz="1800" dirty="0" err="1"/>
              <a:t>Fusion nucléaire </a:t>
            </a:r>
            <a:r>
              <a:rPr lang="en-US" sz="1800" dirty="0"/>
              <a:t>(</a:t>
            </a:r>
            <a:r>
              <a:rPr lang="en-US" sz="1800" dirty="0" err="1"/>
              <a:t>également </a:t>
            </a:r>
            <a:r>
              <a:rPr lang="en-US" sz="1800" dirty="0"/>
              <a:t>processus 3-alpha), </a:t>
            </a:r>
            <a:r>
              <a:rPr lang="en-US" sz="1800" dirty="0" err="1"/>
              <a:t>ainsi que premières théories sur la nucléosynthèse des éléments supérieurs</a:t>
            </a:r>
            <a:endParaRPr lang="en-US" sz="1800" dirty="0"/>
          </a:p>
          <a:p>
            <a:pPr marL="697230" lvl="1" indent="-285750">
              <a:spcAft>
                <a:spcPts val="600"/>
              </a:spcAft>
              <a:buFont typeface="Arial" panose="020B0604020202020204" pitchFamily="34" charset="0"/>
              <a:buChar char="•"/>
            </a:pPr>
            <a:r>
              <a:rPr lang="en-US" sz="1800" dirty="0" err="1"/>
              <a:t>Explication de </a:t>
            </a:r>
            <a:r>
              <a:rPr lang="en-US" sz="1800" dirty="0"/>
              <a:t>l'</a:t>
            </a:r>
            <a:r>
              <a:rPr lang="en-US" sz="1800" dirty="0" err="1"/>
              <a:t>abondance relative des éléments chimiques</a:t>
            </a:r>
            <a:endParaRPr lang="en-US" sz="1800" dirty="0"/>
          </a:p>
          <a:p>
            <a:pPr>
              <a:spcAft>
                <a:spcPts val="600"/>
              </a:spcAft>
            </a:pPr>
            <a:r>
              <a:rPr lang="en-US" sz="2000" dirty="0"/>
              <a:t>Fred Hoyle</a:t>
            </a:r>
          </a:p>
          <a:p>
            <a:pPr marL="754380" lvl="1" indent="-342900">
              <a:spcAft>
                <a:spcPts val="600"/>
              </a:spcAft>
              <a:buFont typeface="Arial" panose="020B0604020202020204" pitchFamily="34" charset="0"/>
              <a:buChar char="•"/>
            </a:pPr>
            <a:r>
              <a:rPr lang="en-US" sz="1800" dirty="0" err="1"/>
              <a:t>Critique </a:t>
            </a:r>
            <a:r>
              <a:rPr lang="en-US" sz="1800" dirty="0"/>
              <a:t>de la </a:t>
            </a:r>
            <a:r>
              <a:rPr lang="en-US" sz="1800" dirty="0" err="1"/>
              <a:t>théorie du Big Bang et inventeur de son </a:t>
            </a:r>
            <a:r>
              <a:rPr lang="en-US" sz="1800" dirty="0"/>
              <a:t>nom </a:t>
            </a:r>
          </a:p>
          <a:p>
            <a:pPr marL="754380" lvl="1" indent="-342900">
              <a:spcAft>
                <a:spcPts val="600"/>
              </a:spcAft>
              <a:buFont typeface="Arial" panose="020B0604020202020204" pitchFamily="34" charset="0"/>
              <a:buChar char="•"/>
            </a:pPr>
            <a:r>
              <a:rPr lang="en-US" sz="1800" dirty="0"/>
              <a:t>Théorie de l'</a:t>
            </a:r>
            <a:r>
              <a:rPr lang="en-US" sz="1800" dirty="0" err="1"/>
              <a:t>état stable</a:t>
            </a:r>
          </a:p>
        </p:txBody>
      </p:sp>
      <p:pic>
        <p:nvPicPr>
          <p:cNvPr id="1026" name="Picture 2" descr="Fred Hoyle | Hachette UK">
            <a:extLst>
              <a:ext uri="{FF2B5EF4-FFF2-40B4-BE49-F238E27FC236}">
                <a16:creationId xmlns:a16="http://schemas.microsoft.com/office/drawing/2014/main" id="{2B09A0DC-1399-B39D-A39D-397BFEF8C8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4741" y="1246224"/>
            <a:ext cx="3942464" cy="3942464"/>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EAFD2199-FECD-6813-CA1B-8ACA740DC822}"/>
              </a:ext>
            </a:extLst>
          </p:cNvPr>
          <p:cNvSpPr txBox="1"/>
          <p:nvPr/>
        </p:nvSpPr>
        <p:spPr>
          <a:xfrm>
            <a:off x="7804741" y="5249330"/>
            <a:ext cx="3942464" cy="341632"/>
          </a:xfrm>
          <a:prstGeom prst="rect">
            <a:avLst/>
          </a:prstGeom>
          <a:noFill/>
        </p:spPr>
        <p:txBody>
          <a:bodyPr wrap="square" rtlCol="0">
            <a:spAutoFit/>
          </a:bodyPr>
          <a:lstStyle/>
          <a:p>
            <a:pPr algn="ctr"/>
            <a:r>
              <a:rPr lang="de-DE" i="1" dirty="0"/>
              <a:t>Fred </a:t>
            </a:r>
            <a:r>
              <a:rPr lang="de-DE" i="1" dirty="0" err="1"/>
              <a:t>Hoyle</a:t>
            </a:r>
            <a:endParaRPr lang="de-DE" i="1" dirty="0"/>
          </a:p>
        </p:txBody>
      </p:sp>
    </p:spTree>
    <p:extLst>
      <p:ext uri="{BB962C8B-B14F-4D97-AF65-F5344CB8AC3E}">
        <p14:creationId xmlns:p14="http://schemas.microsoft.com/office/powerpoint/2010/main" val="2356732979"/>
      </p:ext>
    </p:extLst>
  </p:cSld>
  <p:clrMapOvr>
    <a:masterClrMapping/>
  </p:clrMapOvr>
</p:sld>
</file>

<file path=ppt/slides/slide5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ew Hubble image of NGC 2174">
            <a:extLst>
              <a:ext uri="{FF2B5EF4-FFF2-40B4-BE49-F238E27FC236}">
                <a16:creationId xmlns:a16="http://schemas.microsoft.com/office/drawing/2014/main" id="{4EDB404A-4C6B-8A74-38F4-1119E3B41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8042" y="0"/>
            <a:ext cx="6833958" cy="6833958"/>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0FC072DE-61FC-B4C6-B25F-B8689BC44038}"/>
              </a:ext>
            </a:extLst>
          </p:cNvPr>
          <p:cNvSpPr txBox="1">
            <a:spLocks/>
          </p:cNvSpPr>
          <p:nvPr/>
        </p:nvSpPr>
        <p:spPr>
          <a:xfrm>
            <a:off x="-1" y="1806366"/>
            <a:ext cx="5358043" cy="2392362"/>
          </a:xfrm>
          <a:prstGeom prst="rect">
            <a:avLst/>
          </a:prstGeom>
        </p:spPr>
        <p:txBody>
          <a:bodyPr anchor="ctr"/>
          <a:lstStyle>
            <a:lvl1pPr marL="0" marR="0" indent="0" algn="l" defTabSz="914354"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5981" marR="0" indent="-323984" algn="l" defTabSz="914354"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7976" marR="0" indent="-215989"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5972"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7968" marR="0" indent="-251988" algn="l" defTabSz="914354"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58" marR="0" indent="0" algn="l" defTabSz="914354"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06" indent="0" algn="l" defTabSz="914224"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33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42" indent="-228556" algn="l" defTabSz="91422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1200"/>
              </a:spcAft>
            </a:pPr>
            <a:r>
              <a:rPr lang="en-US" sz="3600" b="1" cap="small" dirty="0">
                <a:solidFill>
                  <a:schemeClr val="bg1"/>
                </a:solidFill>
              </a:rPr>
              <a:t>Partie IV</a:t>
            </a:r>
          </a:p>
          <a:p>
            <a:pPr algn="ctr">
              <a:spcAft>
                <a:spcPts val="600"/>
              </a:spcAft>
            </a:pPr>
            <a:r>
              <a:rPr lang="en-US" sz="3600" cap="small" dirty="0" err="1">
                <a:solidFill>
                  <a:schemeClr val="bg1"/>
                </a:solidFill>
              </a:rPr>
              <a:t>Empreintes digitales</a:t>
            </a:r>
            <a:br>
              <a:rPr lang="en-US" sz="3600" cap="small" dirty="0">
                <a:solidFill>
                  <a:schemeClr val="bg1"/>
                </a:solidFill>
              </a:rPr>
            </a:br>
            <a:r>
              <a:rPr lang="en-US" sz="3600" cap="small" dirty="0">
                <a:solidFill>
                  <a:schemeClr val="bg1"/>
                </a:solidFill>
              </a:rPr>
              <a:t>des étoiles</a:t>
            </a:r>
            <a:endParaRPr lang="en-US" sz="3600" b="1" cap="small" dirty="0">
              <a:solidFill>
                <a:schemeClr val="bg1"/>
              </a:solidFill>
            </a:endParaRPr>
          </a:p>
        </p:txBody>
      </p:sp>
    </p:spTree>
    <p:extLst>
      <p:ext uri="{BB962C8B-B14F-4D97-AF65-F5344CB8AC3E}">
        <p14:creationId xmlns:p14="http://schemas.microsoft.com/office/powerpoint/2010/main" val="838516729"/>
      </p:ext>
    </p:extLst>
  </p:cSld>
  <p:clrMapOvr>
    <a:masterClrMapping/>
  </p:clrMapOvr>
</p:sld>
</file>

<file path=ppt/slides/slide5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ubble snaps image of space oddity">
            <a:extLst>
              <a:ext uri="{FF2B5EF4-FFF2-40B4-BE49-F238E27FC236}">
                <a16:creationId xmlns:a16="http://schemas.microsoft.com/office/drawing/2014/main" id="{862E8E2C-618F-3A88-7907-D5F115FFCF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0695" y="-320322"/>
            <a:ext cx="5430611" cy="7609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316188"/>
      </p:ext>
    </p:extLst>
  </p:cSld>
  <p:clrMapOvr>
    <a:masterClrMapping/>
  </p:clrMapOvr>
</p:sld>
</file>

<file path=ppt/slides/slide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Qu'est-ce que l'astrophysique nucléaire ?</a:t>
            </a:r>
            <a:endParaRPr lang="de-DE" sz="3000" noProof="0" dirty="0"/>
          </a:p>
        </p:txBody>
      </p:sp>
      <p:sp>
        <p:nvSpPr>
          <p:cNvPr id="10" name="Rechteck 8">
            <a:extLst>
              <a:ext uri="{FF2B5EF4-FFF2-40B4-BE49-F238E27FC236}">
                <a16:creationId xmlns:a16="http://schemas.microsoft.com/office/drawing/2014/main" id="{545B338F-7113-4CF9-9FBB-D43B6FF41E1F}"/>
              </a:ext>
            </a:extLst>
          </p:cNvPr>
          <p:cNvSpPr/>
          <p:nvPr/>
        </p:nvSpPr>
        <p:spPr>
          <a:xfrm>
            <a:off x="1238249" y="1945909"/>
            <a:ext cx="4152142" cy="1313845"/>
          </a:xfrm>
          <a:prstGeom prst="rect">
            <a:avLst/>
          </a:prstGeom>
          <a:solidFill>
            <a:schemeClr val="accent4">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2000" b="1" i="1" dirty="0" err="1">
                <a:solidFill>
                  <a:schemeClr val="tx1"/>
                </a:solidFill>
              </a:rPr>
              <a:t>L'astrophysique nucléaire </a:t>
            </a:r>
            <a:r>
              <a:rPr lang="en-US" sz="2000" b="1" i="1" dirty="0">
                <a:solidFill>
                  <a:schemeClr val="tx1"/>
                </a:solidFill>
              </a:rPr>
              <a:t>étudie l'origine des éléments chimiques.</a:t>
            </a:r>
          </a:p>
        </p:txBody>
      </p:sp>
      <p:sp>
        <p:nvSpPr>
          <p:cNvPr id="13" name="Rechteck 8">
            <a:extLst>
              <a:ext uri="{FF2B5EF4-FFF2-40B4-BE49-F238E27FC236}">
                <a16:creationId xmlns:a16="http://schemas.microsoft.com/office/drawing/2014/main" id="{24134EFF-DB21-494E-B12F-9A5E95DA8632}"/>
              </a:ext>
            </a:extLst>
          </p:cNvPr>
          <p:cNvSpPr/>
          <p:nvPr/>
        </p:nvSpPr>
        <p:spPr>
          <a:xfrm>
            <a:off x="1238249" y="3569579"/>
            <a:ext cx="4152142" cy="1313845"/>
          </a:xfrm>
          <a:prstGeom prst="rect">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2000" b="1" i="1" dirty="0">
                <a:solidFill>
                  <a:schemeClr val="tx1"/>
                </a:solidFill>
              </a:rPr>
              <a:t>Pour répondre à cette question, l'</a:t>
            </a:r>
            <a:r>
              <a:rPr lang="en-US" sz="2000" b="1" i="1" dirty="0" err="1">
                <a:solidFill>
                  <a:schemeClr val="tx1"/>
                </a:solidFill>
              </a:rPr>
              <a:t>astrophysique nucléaire jette </a:t>
            </a:r>
            <a:r>
              <a:rPr lang="en-US" sz="2000" b="1" i="1" dirty="0">
                <a:solidFill>
                  <a:schemeClr val="tx1"/>
                </a:solidFill>
              </a:rPr>
              <a:t>un regard profond sur l'univers.</a:t>
            </a:r>
          </a:p>
        </p:txBody>
      </p:sp>
      <p:pic>
        <p:nvPicPr>
          <p:cNvPr id="4" name="Grafik 3">
            <a:extLst>
              <a:ext uri="{FF2B5EF4-FFF2-40B4-BE49-F238E27FC236}">
                <a16:creationId xmlns:a16="http://schemas.microsoft.com/office/drawing/2014/main" id="{0EA6410A-7BEF-4473-BE15-C5A719D8D9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95697" y="924910"/>
            <a:ext cx="5896303" cy="4878902"/>
          </a:xfrm>
          <a:prstGeom prst="rect">
            <a:avLst/>
          </a:prstGeom>
        </p:spPr>
      </p:pic>
      <p:sp>
        <p:nvSpPr>
          <p:cNvPr id="5" name="Textfeld 4">
            <a:extLst>
              <a:ext uri="{FF2B5EF4-FFF2-40B4-BE49-F238E27FC236}">
                <a16:creationId xmlns:a16="http://schemas.microsoft.com/office/drawing/2014/main" id="{328DE390-7707-4BE0-AD34-F745E0793DC5}"/>
              </a:ext>
            </a:extLst>
          </p:cNvPr>
          <p:cNvSpPr txBox="1"/>
          <p:nvPr/>
        </p:nvSpPr>
        <p:spPr>
          <a:xfrm>
            <a:off x="6295698" y="5797505"/>
            <a:ext cx="5896302" cy="341632"/>
          </a:xfrm>
          <a:prstGeom prst="rect">
            <a:avLst/>
          </a:prstGeom>
          <a:noFill/>
        </p:spPr>
        <p:txBody>
          <a:bodyPr wrap="square" rtlCol="0">
            <a:spAutoFit/>
          </a:bodyPr>
          <a:lstStyle/>
          <a:p>
            <a:pPr algn="ctr"/>
            <a:r>
              <a:rPr lang="de-DE" i="1" dirty="0"/>
              <a:t>[02] </a:t>
            </a:r>
            <a:r>
              <a:rPr lang="de-DE" i="1" dirty="0" err="1"/>
              <a:t>Nébuleuse d'Orion</a:t>
            </a:r>
            <a:r>
              <a:rPr lang="de-DE" i="1" dirty="0"/>
              <a:t>, ESA/Hubble</a:t>
            </a:r>
          </a:p>
        </p:txBody>
      </p:sp>
    </p:spTree>
    <p:extLst>
      <p:ext uri="{BB962C8B-B14F-4D97-AF65-F5344CB8AC3E}">
        <p14:creationId xmlns:p14="http://schemas.microsoft.com/office/powerpoint/2010/main" val="2759960880"/>
      </p:ext>
    </p:extLst>
  </p:cSld>
  <p:clrMapOvr>
    <a:masterClrMapping/>
  </p:clrMapOvr>
</p:sld>
</file>

<file path=ppt/slides/slide6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14B24819-0789-4487-8EEC-015079505E3D}"/>
              </a:ext>
            </a:extLst>
          </p:cNvPr>
          <p:cNvSpPr txBox="1"/>
          <p:nvPr/>
        </p:nvSpPr>
        <p:spPr>
          <a:xfrm>
            <a:off x="6548365" y="1643933"/>
            <a:ext cx="4961463" cy="3785652"/>
          </a:xfrm>
          <a:prstGeom prst="rect">
            <a:avLst/>
          </a:prstGeom>
          <a:noFill/>
        </p:spPr>
        <p:txBody>
          <a:bodyPr wrap="square" rtlCol="0">
            <a:spAutoFit/>
          </a:bodyPr>
          <a:lstStyle/>
          <a:p>
            <a:pPr algn="ctr"/>
            <a:r>
              <a:rPr lang="en-US" sz="2000" i="1" dirty="0"/>
              <a:t>[Le </a:t>
            </a:r>
            <a:r>
              <a:rPr lang="de-DE" sz="2000" i="1" dirty="0" err="1"/>
              <a:t>Voorwerp de Hanny </a:t>
            </a:r>
            <a:r>
              <a:rPr lang="de-DE" sz="2000" i="1" dirty="0"/>
              <a:t>est la seule partie visible d'un nuage de gaz qui s'étend autour de la galaxie IC 2497 à une distance de 300 000 années-lumière. L'objet est visible parce qu'il est éclairé par un rayon provenant du noyau de la galaxie. Ce rayon provient d'un quasar qui s'est probablement éteint au cours des 200 000 dernières années. Le </a:t>
            </a:r>
            <a:r>
              <a:rPr lang="de-DE" sz="2000" i="1" dirty="0" err="1"/>
              <a:t>Voorwerp de Henny </a:t>
            </a:r>
            <a:r>
              <a:rPr lang="de-DE" sz="2000" i="1" dirty="0"/>
              <a:t>est aussi grand que la Voie lactée, et sa couleur verte brillante provient de l'oxygène incandescent.</a:t>
            </a:r>
            <a:br>
              <a:rPr lang="de-DE" sz="2000" i="1" dirty="0"/>
            </a:br>
            <a:r>
              <a:rPr lang="de-DE" sz="2000" i="1" dirty="0">
                <a:hlinkClick r:id="rId3"/>
              </a:rPr>
              <a:t>Hubble/ESA, 2011</a:t>
            </a:r>
            <a:endParaRPr lang="de-DE" sz="2000" i="1" dirty="0"/>
          </a:p>
        </p:txBody>
      </p:sp>
      <p:pic>
        <p:nvPicPr>
          <p:cNvPr id="2" name="Picture 2" descr="Hubble snaps image of space oddity">
            <a:extLst>
              <a:ext uri="{FF2B5EF4-FFF2-40B4-BE49-F238E27FC236}">
                <a16:creationId xmlns:a16="http://schemas.microsoft.com/office/drawing/2014/main" id="{578781BF-2E08-783E-04B5-371673D1F48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195313" y="1030075"/>
            <a:ext cx="4045552" cy="4974771"/>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1F74DE7D-5DA7-C9C6-C7EF-1B4DAE9B3831}"/>
              </a:ext>
            </a:extLst>
          </p:cNvPr>
          <p:cNvSpPr txBox="1">
            <a:spLocks/>
          </p:cNvSpPr>
          <p:nvPr/>
        </p:nvSpPr>
        <p:spPr>
          <a:xfrm>
            <a:off x="1238249" y="346075"/>
            <a:ext cx="10217156" cy="684000"/>
          </a:xfrm>
          <a:prstGeom prst="rect">
            <a:avLst/>
          </a:prstGeom>
          <a:ln>
            <a:noFill/>
          </a:ln>
        </p:spPr>
        <p:txBody>
          <a:bodyPr vert="horz" lIns="0" tIns="0" rIns="0" bIns="0" rtlCol="0" anchor="ctr" anchorCtr="0">
            <a:noAutofit/>
          </a:bodyPr>
          <a:lstStyle>
            <a:lvl1pPr algn="l" defTabSz="914224" rtl="0" eaLnBrk="1" latinLnBrk="0" hangingPunct="1">
              <a:spcBef>
                <a:spcPct val="0"/>
              </a:spcBef>
              <a:buNone/>
              <a:defRPr sz="2800" b="1" kern="1200" cap="small" baseline="0">
                <a:solidFill>
                  <a:schemeClr val="bg1"/>
                </a:solidFill>
                <a:latin typeface="Open Sans" panose="020B0606030504020204" pitchFamily="34" charset="0"/>
                <a:ea typeface="+mj-ea"/>
                <a:cs typeface="+mj-cs"/>
              </a:defRPr>
            </a:lvl1pPr>
          </a:lstStyle>
          <a:p>
            <a:r>
              <a:rPr lang="de-DE" sz="3600" dirty="0" err="1"/>
              <a:t>Voorwerp de Hanny</a:t>
            </a:r>
            <a:endParaRPr lang="de-DE" sz="3000" dirty="0"/>
          </a:p>
        </p:txBody>
      </p:sp>
    </p:spTree>
    <p:extLst>
      <p:ext uri="{BB962C8B-B14F-4D97-AF65-F5344CB8AC3E}">
        <p14:creationId xmlns:p14="http://schemas.microsoft.com/office/powerpoint/2010/main" val="2922975082"/>
      </p:ext>
    </p:extLst>
  </p:cSld>
  <p:clrMapOvr>
    <a:masterClrMapping/>
  </p:clrMapOvr>
</p:sld>
</file>

<file path=ppt/slides/slide61.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1F74DE7D-5DA7-C9C6-C7EF-1B4DAE9B3831}"/>
              </a:ext>
            </a:extLst>
          </p:cNvPr>
          <p:cNvSpPr txBox="1">
            <a:spLocks/>
          </p:cNvSpPr>
          <p:nvPr/>
        </p:nvSpPr>
        <p:spPr>
          <a:xfrm>
            <a:off x="1238249" y="346075"/>
            <a:ext cx="10217156" cy="684000"/>
          </a:xfrm>
          <a:prstGeom prst="rect">
            <a:avLst/>
          </a:prstGeom>
          <a:ln>
            <a:noFill/>
          </a:ln>
        </p:spPr>
        <p:txBody>
          <a:bodyPr vert="horz" lIns="0" tIns="0" rIns="0" bIns="0" rtlCol="0" anchor="ctr" anchorCtr="0">
            <a:noAutofit/>
          </a:bodyPr>
          <a:lstStyle>
            <a:lvl1pPr algn="l" defTabSz="914224" rtl="0" eaLnBrk="1" latinLnBrk="0" hangingPunct="1">
              <a:spcBef>
                <a:spcPct val="0"/>
              </a:spcBef>
              <a:buNone/>
              <a:defRPr sz="2800" b="1" kern="1200" cap="small" baseline="0">
                <a:solidFill>
                  <a:schemeClr val="bg1"/>
                </a:solidFill>
                <a:latin typeface="Open Sans" panose="020B0606030504020204" pitchFamily="34" charset="0"/>
                <a:ea typeface="+mj-ea"/>
                <a:cs typeface="+mj-cs"/>
              </a:defRPr>
            </a:lvl1pPr>
          </a:lstStyle>
          <a:p>
            <a:r>
              <a:rPr lang="de-DE" sz="3600" dirty="0" err="1"/>
              <a:t>Voorwerp de Hanny</a:t>
            </a:r>
            <a:endParaRPr lang="de-DE" sz="3000" dirty="0"/>
          </a:p>
        </p:txBody>
      </p:sp>
      <p:pic>
        <p:nvPicPr>
          <p:cNvPr id="5122" name="Picture 2" descr="undefined">
            <a:extLst>
              <a:ext uri="{FF2B5EF4-FFF2-40B4-BE49-F238E27FC236}">
                <a16:creationId xmlns:a16="http://schemas.microsoft.com/office/drawing/2014/main" id="{AEE63F46-5939-CFA3-CCF6-DC3B775BF86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84175" y="970280"/>
            <a:ext cx="11423650" cy="510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922453"/>
      </p:ext>
    </p:extLst>
  </p:cSld>
  <p:clrMapOvr>
    <a:masterClrMapping/>
  </p:clrMapOvr>
</p:sld>
</file>

<file path=ppt/slides/slide62.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ew Hubble image of NGC 2174">
            <a:extLst>
              <a:ext uri="{FF2B5EF4-FFF2-40B4-BE49-F238E27FC236}">
                <a16:creationId xmlns:a16="http://schemas.microsoft.com/office/drawing/2014/main" id="{B0D6A18F-DDCC-A22B-058B-8FF16017E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183" y="980773"/>
            <a:ext cx="4896453" cy="4896453"/>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descr="Kopf mit Zahnrädern Silhouette">
            <a:extLst>
              <a:ext uri="{FF2B5EF4-FFF2-40B4-BE49-F238E27FC236}">
                <a16:creationId xmlns:a16="http://schemas.microsoft.com/office/drawing/2014/main" id="{C7ADFE61-0DAF-65AC-8A3E-8183BFD157A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93614" y="3549973"/>
            <a:ext cx="2327253" cy="2327253"/>
          </a:xfrm>
          <a:prstGeom prst="rect">
            <a:avLst/>
          </a:prstGeom>
        </p:spPr>
      </p:pic>
      <p:grpSp>
        <p:nvGrpSpPr>
          <p:cNvPr id="5" name="Gruppieren 4">
            <a:extLst>
              <a:ext uri="{FF2B5EF4-FFF2-40B4-BE49-F238E27FC236}">
                <a16:creationId xmlns:a16="http://schemas.microsoft.com/office/drawing/2014/main" id="{DF015AF2-654F-5CD3-8341-B09409065056}"/>
              </a:ext>
            </a:extLst>
          </p:cNvPr>
          <p:cNvGrpSpPr/>
          <p:nvPr/>
        </p:nvGrpSpPr>
        <p:grpSpPr>
          <a:xfrm>
            <a:off x="6613332" y="1403813"/>
            <a:ext cx="4896453" cy="2025187"/>
            <a:chOff x="1398424" y="1360021"/>
            <a:chExt cx="3822162" cy="2523490"/>
          </a:xfrm>
        </p:grpSpPr>
        <p:sp>
          <p:nvSpPr>
            <p:cNvPr id="6" name="Rechteck: obere Ecken abgerundet 5">
              <a:extLst>
                <a:ext uri="{FF2B5EF4-FFF2-40B4-BE49-F238E27FC236}">
                  <a16:creationId xmlns:a16="http://schemas.microsoft.com/office/drawing/2014/main" id="{4D2376FA-8DE1-8759-B134-DA6619FA7411}"/>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Question</a:t>
              </a:r>
              <a:endParaRPr lang="en-US" sz="2400" b="1" dirty="0">
                <a:latin typeface="+mj-lt"/>
              </a:endParaRPr>
            </a:p>
          </p:txBody>
        </p:sp>
        <p:sp>
          <p:nvSpPr>
            <p:cNvPr id="7" name="Rechteck: obere Ecken abgerundet 6">
              <a:extLst>
                <a:ext uri="{FF2B5EF4-FFF2-40B4-BE49-F238E27FC236}">
                  <a16:creationId xmlns:a16="http://schemas.microsoft.com/office/drawing/2014/main" id="{2C6AC66C-720E-3794-9599-4C17E7BF9BD6}"/>
                </a:ext>
              </a:extLst>
            </p:cNvPr>
            <p:cNvSpPr/>
            <p:nvPr/>
          </p:nvSpPr>
          <p:spPr>
            <a:xfrm>
              <a:off x="1398424" y="1873102"/>
              <a:ext cx="3822162" cy="201040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2800" dirty="0">
                  <a:solidFill>
                    <a:schemeClr val="tx1"/>
                  </a:solidFill>
                </a:rPr>
                <a:t>Comment pouvons-nous en savoir plus sur le cosmos ?</a:t>
              </a:r>
              <a:endParaRPr lang="en-GB" sz="2800" b="1" dirty="0">
                <a:solidFill>
                  <a:schemeClr val="tx1"/>
                </a:solidFill>
              </a:endParaRPr>
            </a:p>
          </p:txBody>
        </p:sp>
      </p:grpSp>
    </p:spTree>
    <p:extLst>
      <p:ext uri="{BB962C8B-B14F-4D97-AF65-F5344CB8AC3E}">
        <p14:creationId xmlns:p14="http://schemas.microsoft.com/office/powerpoint/2010/main" val="453226176"/>
      </p:ext>
    </p:extLst>
  </p:cSld>
  <p:clrMapOvr>
    <a:masterClrMapping/>
  </p:clrMapOvr>
</p:sld>
</file>

<file path=ppt/slides/slide6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ew Hubble image of NGC 2174">
            <a:extLst>
              <a:ext uri="{FF2B5EF4-FFF2-40B4-BE49-F238E27FC236}">
                <a16:creationId xmlns:a16="http://schemas.microsoft.com/office/drawing/2014/main" id="{B0D6A18F-DDCC-A22B-058B-8FF16017E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183" y="980773"/>
            <a:ext cx="4896453" cy="489645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pieren 4">
            <a:extLst>
              <a:ext uri="{FF2B5EF4-FFF2-40B4-BE49-F238E27FC236}">
                <a16:creationId xmlns:a16="http://schemas.microsoft.com/office/drawing/2014/main" id="{DF015AF2-654F-5CD3-8341-B09409065056}"/>
              </a:ext>
            </a:extLst>
          </p:cNvPr>
          <p:cNvGrpSpPr/>
          <p:nvPr/>
        </p:nvGrpSpPr>
        <p:grpSpPr>
          <a:xfrm>
            <a:off x="6613332" y="1403813"/>
            <a:ext cx="4896453" cy="2025187"/>
            <a:chOff x="1398424" y="1360021"/>
            <a:chExt cx="3822162" cy="2523490"/>
          </a:xfrm>
        </p:grpSpPr>
        <p:sp>
          <p:nvSpPr>
            <p:cNvPr id="6" name="Rechteck: obere Ecken abgerundet 5">
              <a:extLst>
                <a:ext uri="{FF2B5EF4-FFF2-40B4-BE49-F238E27FC236}">
                  <a16:creationId xmlns:a16="http://schemas.microsoft.com/office/drawing/2014/main" id="{4D2376FA-8DE1-8759-B134-DA6619FA7411}"/>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Question</a:t>
              </a:r>
              <a:endParaRPr lang="en-US" sz="2400" b="1" dirty="0">
                <a:latin typeface="+mj-lt"/>
              </a:endParaRPr>
            </a:p>
          </p:txBody>
        </p:sp>
        <p:sp>
          <p:nvSpPr>
            <p:cNvPr id="7" name="Rechteck: obere Ecken abgerundet 6">
              <a:extLst>
                <a:ext uri="{FF2B5EF4-FFF2-40B4-BE49-F238E27FC236}">
                  <a16:creationId xmlns:a16="http://schemas.microsoft.com/office/drawing/2014/main" id="{2C6AC66C-720E-3794-9599-4C17E7BF9BD6}"/>
                </a:ext>
              </a:extLst>
            </p:cNvPr>
            <p:cNvSpPr/>
            <p:nvPr/>
          </p:nvSpPr>
          <p:spPr>
            <a:xfrm>
              <a:off x="1398424" y="1873102"/>
              <a:ext cx="3822162" cy="201040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2800" dirty="0">
                  <a:solidFill>
                    <a:schemeClr val="tx1"/>
                  </a:solidFill>
                </a:rPr>
                <a:t>Comment pouvons-nous en savoir plus sur le cosmos ?</a:t>
              </a:r>
              <a:endParaRPr lang="en-GB" sz="2800" b="1" dirty="0">
                <a:solidFill>
                  <a:schemeClr val="tx1"/>
                </a:solidFill>
              </a:endParaRPr>
            </a:p>
          </p:txBody>
        </p:sp>
      </p:grpSp>
      <p:grpSp>
        <p:nvGrpSpPr>
          <p:cNvPr id="2" name="Gruppieren 1">
            <a:extLst>
              <a:ext uri="{FF2B5EF4-FFF2-40B4-BE49-F238E27FC236}">
                <a16:creationId xmlns:a16="http://schemas.microsoft.com/office/drawing/2014/main" id="{EFDA04A7-C0D3-CBB6-C889-E6FC376C5340}"/>
              </a:ext>
            </a:extLst>
          </p:cNvPr>
          <p:cNvGrpSpPr/>
          <p:nvPr/>
        </p:nvGrpSpPr>
        <p:grpSpPr>
          <a:xfrm>
            <a:off x="6613331" y="3829709"/>
            <a:ext cx="4896453" cy="2025187"/>
            <a:chOff x="1398424" y="1360021"/>
            <a:chExt cx="3822162" cy="2523490"/>
          </a:xfrm>
        </p:grpSpPr>
        <p:sp>
          <p:nvSpPr>
            <p:cNvPr id="4" name="Rechteck: obere Ecken abgerundet 3">
              <a:extLst>
                <a:ext uri="{FF2B5EF4-FFF2-40B4-BE49-F238E27FC236}">
                  <a16:creationId xmlns:a16="http://schemas.microsoft.com/office/drawing/2014/main" id="{0A4F4C67-BC9C-AEC5-5463-50798743F901}"/>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mj-lt"/>
                </a:rPr>
                <a:t>Réponse</a:t>
              </a:r>
              <a:endParaRPr lang="en-US" sz="2400" b="1" dirty="0">
                <a:latin typeface="+mj-lt"/>
              </a:endParaRPr>
            </a:p>
          </p:txBody>
        </p:sp>
        <p:sp>
          <p:nvSpPr>
            <p:cNvPr id="8" name="Rechteck: obere Ecken abgerundet 7">
              <a:extLst>
                <a:ext uri="{FF2B5EF4-FFF2-40B4-BE49-F238E27FC236}">
                  <a16:creationId xmlns:a16="http://schemas.microsoft.com/office/drawing/2014/main" id="{A82D649A-9A07-8D9E-1477-37D4B1F34803}"/>
                </a:ext>
              </a:extLst>
            </p:cNvPr>
            <p:cNvSpPr/>
            <p:nvPr/>
          </p:nvSpPr>
          <p:spPr>
            <a:xfrm>
              <a:off x="1398424" y="1873102"/>
              <a:ext cx="3822162" cy="2010409"/>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de-DE" sz="2800" b="1" dirty="0">
                  <a:solidFill>
                    <a:schemeClr val="tx1"/>
                  </a:solidFill>
                </a:rPr>
                <a:t>Lumière !</a:t>
              </a:r>
              <a:endParaRPr lang="en-GB" sz="2800" b="1" dirty="0">
                <a:solidFill>
                  <a:schemeClr val="tx1"/>
                </a:solidFill>
              </a:endParaRPr>
            </a:p>
          </p:txBody>
        </p:sp>
      </p:grpSp>
    </p:spTree>
    <p:extLst>
      <p:ext uri="{BB962C8B-B14F-4D97-AF65-F5344CB8AC3E}">
        <p14:creationId xmlns:p14="http://schemas.microsoft.com/office/powerpoint/2010/main" val="4015344192"/>
      </p:ext>
    </p:extLst>
  </p:cSld>
  <p:clrMapOvr>
    <a:masterClrMapping/>
  </p:clrMapOvr>
</p:sld>
</file>

<file path=ppt/slides/slide6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701143" y="2093646"/>
            <a:ext cx="4789714" cy="2392362"/>
          </a:xfrm>
        </p:spPr>
        <p:txBody>
          <a:bodyPr anchor="ctr"/>
          <a:lstStyle/>
          <a:p>
            <a:pPr algn="ctr"/>
            <a:r>
              <a:rPr lang="de-DE" sz="3600" cap="small" noProof="0" dirty="0"/>
              <a:t>Qu'est-ce que </a:t>
            </a:r>
            <a:r>
              <a:rPr lang="de-DE" sz="3600" cap="small" noProof="0" dirty="0" err="1"/>
              <a:t>la </a:t>
            </a:r>
            <a:r>
              <a:rPr lang="de-DE" sz="3600" b="1" cap="small" noProof="0" dirty="0"/>
              <a:t>lumière ?</a:t>
            </a:r>
            <a:endParaRPr lang="de-DE" sz="3600" cap="small" noProof="0" dirty="0"/>
          </a:p>
        </p:txBody>
      </p:sp>
    </p:spTree>
    <p:extLst>
      <p:ext uri="{BB962C8B-B14F-4D97-AF65-F5344CB8AC3E}">
        <p14:creationId xmlns:p14="http://schemas.microsoft.com/office/powerpoint/2010/main" val="3974161784"/>
      </p:ext>
    </p:extLst>
  </p:cSld>
  <p:clrMapOvr>
    <a:masterClrMapping/>
  </p:clrMapOvr>
</p:sld>
</file>

<file path=ppt/slides/slide65.xml><?xml version="1.0" encoding="utf-8"?>
<p:sld xmlns:mc="http://schemas.openxmlformats.org/markup-compatibility/2006"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335296" cy="3929537"/>
              </a:xfrm>
              <a:prstGeom prst="rect">
                <a:avLst/>
              </a:prstGeom>
              <a:noFill/>
            </p:spPr>
            <p:txBody>
              <a:bodyPr wrap="square" rtlCol="0">
                <a:spAutoFit/>
              </a:bodyPr>
              <a:lstStyle/>
              <a:p xmlns:mc="http://schemas.openxmlformats.org/markup-compatibility/2006" xmlns:a14="http://schemas.microsoft.com/office/drawing/2010/main">
                <a:r>
                  <a:rPr lang="en-US" sz="2400" b="1" dirty="0">
                    <a:solidFill>
                      <a:srgbClr val="000000"/>
                    </a:solidFill>
                  </a:rPr>
                  <a:t>... </a:t>
                </a:r>
                <a:r>
                  <a:rPr lang="en-US" sz="2400" b="1" dirty="0" err="1">
                    <a:solidFill>
                      <a:srgbClr val="000000"/>
                    </a:solidFill>
                  </a:rPr>
                  <a:t>une onde électromagnétique</a:t>
                </a:r>
                <a:br>
                  <a:rPr lang="en-US" sz="2400" b="1" dirty="0">
                    <a:solidFill>
                      <a:srgbClr val="000000"/>
                    </a:solidFill>
                  </a:rPr>
                </a:br>
                <a:endParaRPr lang="en-US" sz="2400" b="1" dirty="0">
                  <a:solidFill>
                    <a:srgbClr val="000000"/>
                  </a:solidFill>
                </a:endParaRPr>
              </a:p>
              <a:p xmlns:mc="http://schemas.openxmlformats.org/markup-compatibility/2006" xmlns:a14="http://schemas.microsoft.com/office/drawing/2010/main">
                <a:pPr marL="697230" lvl="1" indent="-285750">
                  <a:buFont typeface="Arial" panose="020B0604020202020204" pitchFamily="34" charset="0"/>
                  <a:buChar char="•"/>
                </a:pPr>
                <a:r>
                  <a:rPr lang="de-DE" sz="2000" dirty="0">
                    <a:solidFill>
                      <a:srgbClr val="000000"/>
                    </a:solidFill>
                  </a:rPr>
                  <a:t>= un </a:t>
                </a:r>
                <a:r>
                  <a:rPr lang="de-DE" sz="2000" b="1" dirty="0">
                    <a:solidFill>
                      <a:schemeClr val="accent2"/>
                    </a:solidFill>
                  </a:rPr>
                  <a:t>champ électrique </a:t>
                </a:r>
                <a:r>
                  <a:rPr lang="de-DE" sz="2000" dirty="0">
                    <a:solidFill>
                      <a:srgbClr val="000000"/>
                    </a:solidFill>
                  </a:rPr>
                  <a:t>et un </a:t>
                </a:r>
                <a:r>
                  <a:rPr lang="de-DE" sz="2000" b="1" dirty="0">
                    <a:solidFill>
                      <a:srgbClr val="FF0000"/>
                    </a:solidFill>
                  </a:rPr>
                  <a:t>champ magnétique </a:t>
                </a:r>
                <a:r>
                  <a:rPr lang="de-DE" sz="2000" dirty="0">
                    <a:solidFill>
                      <a:srgbClr val="000000"/>
                    </a:solidFill>
                  </a:rPr>
                  <a:t>qui oscillent perpendiculairement l'un à l'autre</a:t>
                </a:r>
                <a:br>
                  <a:rPr lang="de-DE" sz="2000" dirty="0">
                    <a:solidFill>
                      <a:srgbClr val="000000"/>
                    </a:solidFill>
                  </a:rPr>
                </a:br>
                <a:r>
                  <a:rPr lang="de-DE" sz="2000" dirty="0">
                    <a:solidFill>
                      <a:srgbClr val="000000"/>
                    </a:solidFill>
                  </a:rPr>
                  <a:t>dans l'espace (en phase)</a:t>
                </a:r>
              </a:p>
              <a:p xmlns:mc="http://schemas.openxmlformats.org/markup-compatibility/2006" xmlns:a14="http://schemas.microsoft.com/office/drawing/2010/main">
                <a:pPr marL="697230" lvl="1" indent="-285750">
                  <a:buFont typeface="Arial" panose="020B0604020202020204" pitchFamily="34" charset="0"/>
                  <a:buChar char="•"/>
                </a:pPr>
                <a:r>
                  <a:rPr lang="de-DE" sz="2000" dirty="0">
                    <a:solidFill>
                      <a:srgbClr val="000000"/>
                    </a:solidFill>
                  </a:rPr>
                  <a:t>Se propage à la</a:t>
                </a:r>
                <a:br>
                  <a:rPr lang="de-DE" sz="2000" dirty="0">
                    <a:solidFill>
                      <a:srgbClr val="000000"/>
                    </a:solidFill>
                  </a:rPr>
                </a:br>
                <a:r>
                  <a:rPr lang="de-DE" sz="2000" dirty="0">
                    <a:solidFill>
                      <a:srgbClr val="000000"/>
                    </a:solidFill>
                  </a:rPr>
                  <a:t>à la vitesse de la lumière</a:t>
                </a:r>
                <a:endParaRPr lang="de-DE" sz="2000" b="1" dirty="0">
                  <a:solidFill>
                    <a:srgbClr val="000000"/>
                  </a:solidFill>
                </a:endParaRPr>
              </a:p>
              <a:p xmlns:mc="http://schemas.openxmlformats.org/markup-compatibility/2006" xmlns:a14="http://schemas.microsoft.com/office/drawing/2010/main">
                <a:pPr marL="1165860" lvl="2" indent="-342900">
                  <a:buFont typeface="Arial" panose="020B0604020202020204" pitchFamily="34" charset="0"/>
                  <a:buChar char="•"/>
                </a:pPr>
                <a:r>
                  <a:rPr lang="de-DE" sz="2000" dirty="0">
                    <a:solidFill>
                      <a:srgbClr val="000000"/>
                    </a:solidFill>
                  </a:rPr>
                  <a:t>dans le vide : </a:t>
                </a:r>
                <a:br>
                  <a:rPr lang="de-DE" sz="2000" dirty="0">
                    <a:solidFill>
                      <a:srgbClr val="000000"/>
                    </a:solidFill>
                  </a:rPr>
                </a:br>
                <a:endParaRPr lang="de-DE" sz="2000" dirty="0">
                  <a:solidFill>
                    <a:srgbClr val="000000"/>
                  </a:solidFill>
                </a:endParaRPr>
              </a:p>
              <a:p>
                <a:pPr marL="1165860" lvl="2" indent="-342900">
                  <a:buFont typeface="Arial" panose="020B0604020202020204" pitchFamily="34" charset="0"/>
                  <a:buChar char="•"/>
                </a:pPr>
                <a14:m>
                  <m:oMath xmlns:m="http://schemas.openxmlformats.org/officeDocument/2006/math">
                    <m:r>
                      <a:rPr xmlns:a="http://schemas.openxmlformats.org/drawingml/2006/main" lang="de-DE" sz="2000" b="1">
                        <a:solidFill>
                          <a:srgbClr val="000000"/>
                        </a:solidFill>
                        <a:latin typeface="Cambria Math" panose="02040503050406030204" pitchFamily="18" charset="0"/>
                      </a:rPr>
                      <m:t>𝐄</m:t>
                    </m:r>
                    <m:r>
                      <a:rPr xmlns:a="http://schemas.openxmlformats.org/drawingml/2006/main" lang="de-DE" sz="2000" b="1">
                        <a:solidFill>
                          <a:srgbClr val="000000"/>
                        </a:solidFill>
                        <a:latin typeface="Cambria Math" panose="02040503050406030204" pitchFamily="18" charset="0"/>
                      </a:rPr>
                      <m:t>=</m:t>
                    </m:r>
                    <m:r>
                      <a:rPr xmlns:a="http://schemas.openxmlformats.org/drawingml/2006/main" lang="de-DE" sz="2000" b="1">
                        <a:solidFill>
                          <a:srgbClr val="000000"/>
                        </a:solidFill>
                        <a:latin typeface="Cambria Math" panose="02040503050406030204" pitchFamily="18" charset="0"/>
                      </a:rPr>
                      <m:t>𝐡</m:t>
                    </m:r>
                    <m:r>
                      <a:rPr xmlns:a="http://schemas.openxmlformats.org/drawingml/2006/main" lang="de-DE" sz="2000" b="1">
                        <a:solidFill>
                          <a:srgbClr val="000000"/>
                        </a:solidFill>
                        <a:latin typeface="Cambria Math" panose="02040503050406030204" pitchFamily="18" charset="0"/>
                      </a:rPr>
                      <m:t>∙</m:t>
                    </m:r>
                    <m:r>
                      <a:rPr xmlns:a="http://schemas.openxmlformats.org/drawingml/2006/main" lang="de-DE" sz="2000" b="1">
                        <a:solidFill>
                          <a:srgbClr val="000000"/>
                        </a:solidFill>
                        <a:latin typeface="Cambria Math" panose="02040503050406030204" pitchFamily="18" charset="0"/>
                      </a:rPr>
                      <m:t>𝐟</m:t>
                    </m:r>
                    <m:r>
                      <a:rPr xmlns:a="http://schemas.openxmlformats.org/drawingml/2006/main" lang="de-DE" sz="2000" b="1">
                        <a:solidFill>
                          <a:srgbClr val="000000"/>
                        </a:solidFill>
                        <a:latin typeface="Cambria Math" panose="02040503050406030204" pitchFamily="18" charset="0"/>
                      </a:rPr>
                      <m:t>=</m:t>
                    </m:r>
                    <m:r>
                      <a:rPr xmlns:a="http://schemas.openxmlformats.org/drawingml/2006/main" lang="de-DE" sz="2000" b="1">
                        <a:solidFill>
                          <a:srgbClr val="000000"/>
                        </a:solidFill>
                        <a:latin typeface="Cambria Math" panose="02040503050406030204" pitchFamily="18" charset="0"/>
                      </a:rPr>
                      <m:t>𝐡</m:t>
                    </m:r>
                    <m:r>
                      <a:rPr xmlns:a="http://schemas.openxmlformats.org/drawingml/2006/main" lang="de-DE" sz="2000" b="1">
                        <a:solidFill>
                          <a:srgbClr val="000000"/>
                        </a:solidFill>
                        <a:latin typeface="Cambria Math" panose="02040503050406030204" pitchFamily="18" charset="0"/>
                      </a:rPr>
                      <m:t>∙</m:t>
                    </m:r>
                    <m:f>
                      <m:fPr>
                        <m:ctrlPr>
                          <a:rPr xmlns:a="http://schemas.openxmlformats.org/drawingml/2006/main" lang="de-DE" sz="2000" b="1" i="1">
                            <a:solidFill>
                              <a:srgbClr val="000000"/>
                            </a:solidFill>
                            <a:latin typeface="Cambria Math" panose="02040503050406030204" pitchFamily="18" charset="0"/>
                          </a:rPr>
                        </m:ctrlPr>
                      </m:fPr>
                      <m:num>
                        <m:r>
                          <a:rPr xmlns:a="http://schemas.openxmlformats.org/drawingml/2006/main" lang="de-DE" sz="2000" b="1">
                            <a:solidFill>
                              <a:srgbClr val="000000"/>
                            </a:solidFill>
                            <a:latin typeface="Cambria Math" panose="02040503050406030204" pitchFamily="18" charset="0"/>
                          </a:rPr>
                          <m:t>𝐜</m:t>
                        </m:r>
                      </m:num>
                      <m:den>
                        <m:r>
                          <a:rPr xmlns:a="http://schemas.openxmlformats.org/drawingml/2006/main" lang="de-DE" sz="2000" b="1">
                            <a:solidFill>
                              <a:srgbClr val="000000"/>
                            </a:solidFill>
                            <a:latin typeface="Cambria Math" panose="02040503050406030204" pitchFamily="18" charset="0"/>
                          </a:rPr>
                          <m:t>𝛌</m:t>
                        </m:r>
                      </m:den>
                    </m:f>
                  </m:oMath>
                </a14:m>
                <a:endParaRPr lang="de-DE" sz="2000" dirty="0">
                  <a:solidFill>
                    <a:srgbClr val="000000"/>
                  </a:solidFill>
                </a:endParaRPr>
              </a:p>
            </p:txBody>
          </p:sp>
        </mc:Choice>
        <mc:Fallback xmlns:a16="http://schemas.microsoft.com/office/drawing/2014/main" xmlns:p14="http://schemas.microsoft.com/office/powerpoint/2010/main">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9" y="1684564"/>
                <a:ext cx="5335296" cy="3929537"/>
              </a:xfrm>
              <a:prstGeom prst="rect">
                <a:avLst/>
              </a:prstGeom>
              <a:blipFill>
                <a:blip r:embed="rId2"/>
                <a:stretch>
                  <a:fillRect l="-1714" t="-1240"/>
                </a:stretch>
              </a:blipFill>
            </p:spPr>
            <p:txBody>
              <a:bodyPr/>
              <a:lstStyle/>
              <a:p>
                <a:r>
                  <a:rPr lang="de-DE">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La lumière est ...</a:t>
            </a:r>
            <a:endParaRPr lang="de-DE" sz="3000" noProof="0" dirty="0"/>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8" name="Picture 2">
            <a:extLst>
              <a:ext uri="{FF2B5EF4-FFF2-40B4-BE49-F238E27FC236}">
                <a16:creationId xmlns:a16="http://schemas.microsoft.com/office/drawing/2014/main" id="{F26C01A0-A412-5DAD-A16D-F222D3330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063" y="979486"/>
            <a:ext cx="5335296" cy="44418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feld 1">
                <a:extLst>
                  <a:ext uri="{FF2B5EF4-FFF2-40B4-BE49-F238E27FC236}">
                    <a16:creationId xmlns:a16="http://schemas.microsoft.com/office/drawing/2014/main" id="{87642E28-A0B8-64D6-A793-56F68A88FA9B}"/>
                  </a:ext>
                </a:extLst>
              </p:cNvPr>
              <p:cNvSpPr txBox="1"/>
              <p:nvPr/>
            </p:nvSpPr>
            <p:spPr>
              <a:xfrm>
                <a:off x="5232113" y="4953082"/>
                <a:ext cx="3147247" cy="523220"/>
              </a:xfrm>
              <a:prstGeom prst="rect">
                <a:avLst/>
              </a:prstGeom>
              <a:noFill/>
            </p:spPr>
            <p:txBody>
              <a:bodyPr wrap="square" rtlCol="0">
                <a:spAutoFit/>
              </a:bodyPr>
              <a:lstStyle/>
              <a:p xmlns:mc="http://schemas.openxmlformats.org/markup-compatibility/2006" xmlns:a14="http://schemas.microsoft.com/office/drawing/2010/main">
                <a:r>
                  <a:rPr lang="de-DE" sz="1400" dirty="0">
                    <a:solidFill>
                      <a:schemeClr val="tx2"/>
                    </a:solidFill>
                  </a:rPr>
                  <a:t> ... Le quantum d'action de Planck</a:t>
                </a:r>
                <a:br>
                  <a:rPr lang="de-DE" sz="1400" dirty="0">
                    <a:solidFill>
                      <a:schemeClr val="tx2"/>
                    </a:solidFill>
                  </a:rPr>
                </a:br>
                <a:endParaRPr lang="de-DE" sz="1400" dirty="0"/>
              </a:p>
            </p:txBody>
          </p:sp>
        </mc:Choice>
        <mc:Fallback xmlns:a16="http://schemas.microsoft.com/office/drawing/2014/main" xmlns:p14="http://schemas.microsoft.com/office/powerpoint/2010/main">
          <p:sp>
            <p:nvSpPr>
              <p:cNvPr id="2" name="Textfeld 1">
                <a:extLst>
                  <a:ext uri="{FF2B5EF4-FFF2-40B4-BE49-F238E27FC236}">
                    <a16:creationId xmlns:a16="http://schemas.microsoft.com/office/drawing/2014/main" id="{87642E28-A0B8-64D6-A793-56F68A88FA9B}"/>
                  </a:ext>
                </a:extLst>
              </p:cNvPr>
              <p:cNvSpPr txBox="1">
                <a:spLocks noRot="1" noChangeAspect="1" noMove="1" noResize="1" noEditPoints="1" noAdjustHandles="1" noChangeArrowheads="1" noChangeShapeType="1" noTextEdit="1"/>
              </p:cNvSpPr>
              <p:nvPr/>
            </p:nvSpPr>
            <p:spPr>
              <a:xfrm>
                <a:off x="5232113" y="4953082"/>
                <a:ext cx="3147247" cy="523220"/>
              </a:xfrm>
              <a:prstGeom prst="rect">
                <a:avLst/>
              </a:prstGeom>
              <a:blipFill>
                <a:blip r:embed="rId4"/>
                <a:stretch>
                  <a:fillRect t="-2353" b="-4706"/>
                </a:stretch>
              </a:blipFill>
            </p:spPr>
            <p:txBody>
              <a:bodyPr/>
              <a:lstStyle/>
              <a:p>
                <a:r>
                  <a:rPr lang="de-DE">
                    <a:noFill/>
                  </a:rPr>
                  <a:t> </a:t>
                </a:r>
              </a:p>
            </p:txBody>
          </p:sp>
        </mc:Fallback>
      </mc:AlternateContent>
    </p:spTree>
    <p:extLst>
      <p:ext uri="{BB962C8B-B14F-4D97-AF65-F5344CB8AC3E}">
        <p14:creationId xmlns:p14="http://schemas.microsoft.com/office/powerpoint/2010/main" val="267776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500"/>
                                        <p:tgtEl>
                                          <p:spTgt spid="7">
                                            <p:txEl>
                                              <p:pRg st="4" end="4"/>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mc="http://schemas.openxmlformats.org/markup-compatibility/2006"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335296" cy="4247894"/>
              </a:xfrm>
              <a:prstGeom prst="rect">
                <a:avLst/>
              </a:prstGeom>
              <a:noFill/>
            </p:spPr>
            <p:txBody>
              <a:bodyPr wrap="square" rtlCol="0">
                <a:spAutoFit/>
              </a:bodyPr>
              <a:lstStyle/>
              <a:p xmlns:mc="http://schemas.openxmlformats.org/markup-compatibility/2006" xmlns:a14="http://schemas.microsoft.com/office/drawing/2010/main">
                <a:r>
                  <a:rPr lang="en-US" sz="2400" b="1" dirty="0">
                    <a:solidFill>
                      <a:srgbClr val="000000"/>
                    </a:solidFill>
                  </a:rPr>
                  <a:t>... </a:t>
                </a:r>
                <a:r>
                  <a:rPr lang="en-US" sz="2400" b="1" dirty="0" err="1">
                    <a:solidFill>
                      <a:srgbClr val="000000"/>
                    </a:solidFill>
                  </a:rPr>
                  <a:t>une onde électromagnétique</a:t>
                </a:r>
                <a:br>
                  <a:rPr lang="en-US" sz="2400" b="1" dirty="0">
                    <a:solidFill>
                      <a:srgbClr val="000000"/>
                    </a:solidFill>
                  </a:rPr>
                </a:br>
                <a:endParaRPr lang="en-US" sz="2400" b="1" dirty="0">
                  <a:solidFill>
                    <a:srgbClr val="000000"/>
                  </a:solidFill>
                </a:endParaRPr>
              </a:p>
              <a:p xmlns:mc="http://schemas.openxmlformats.org/markup-compatibility/2006" xmlns:a14="http://schemas.microsoft.com/office/drawing/2010/main">
                <a:pPr marL="697230" lvl="1" indent="-285750">
                  <a:buFont typeface="Arial" panose="020B0604020202020204" pitchFamily="34" charset="0"/>
                  <a:buChar char="•"/>
                </a:pPr>
                <a:r>
                  <a:rPr lang="de-DE" sz="2000" dirty="0">
                    <a:solidFill>
                      <a:srgbClr val="000000"/>
                    </a:solidFill>
                  </a:rPr>
                  <a:t>= un </a:t>
                </a:r>
                <a:r>
                  <a:rPr lang="de-DE" sz="2000" b="1" dirty="0">
                    <a:solidFill>
                      <a:schemeClr val="accent2"/>
                    </a:solidFill>
                  </a:rPr>
                  <a:t>champ électrique </a:t>
                </a:r>
                <a:r>
                  <a:rPr lang="de-DE" sz="2000" dirty="0">
                    <a:solidFill>
                      <a:srgbClr val="000000"/>
                    </a:solidFill>
                  </a:rPr>
                  <a:t>et un </a:t>
                </a:r>
                <a:r>
                  <a:rPr lang="de-DE" sz="2000" b="1" dirty="0">
                    <a:solidFill>
                      <a:srgbClr val="FF0000"/>
                    </a:solidFill>
                  </a:rPr>
                  <a:t>champ magnétique </a:t>
                </a:r>
                <a:r>
                  <a:rPr lang="de-DE" sz="2000" dirty="0">
                    <a:solidFill>
                      <a:srgbClr val="000000"/>
                    </a:solidFill>
                  </a:rPr>
                  <a:t>qui oscillent perpendiculairement l'un à l'autre</a:t>
                </a:r>
                <a:br>
                  <a:rPr lang="de-DE" sz="2000" dirty="0">
                    <a:solidFill>
                      <a:srgbClr val="000000"/>
                    </a:solidFill>
                  </a:rPr>
                </a:br>
                <a:r>
                  <a:rPr lang="de-DE" sz="2000" dirty="0">
                    <a:solidFill>
                      <a:srgbClr val="000000"/>
                    </a:solidFill>
                  </a:rPr>
                  <a:t>dans l'espace (en phase)</a:t>
                </a:r>
              </a:p>
              <a:p xmlns:mc="http://schemas.openxmlformats.org/markup-compatibility/2006" xmlns:a14="http://schemas.microsoft.com/office/drawing/2010/main">
                <a:pPr marL="697230" lvl="1" indent="-285750">
                  <a:buFont typeface="Arial" panose="020B0604020202020204" pitchFamily="34" charset="0"/>
                  <a:buChar char="•"/>
                </a:pPr>
                <a:r>
                  <a:rPr lang="de-DE" sz="2000" dirty="0">
                    <a:solidFill>
                      <a:srgbClr val="000000"/>
                    </a:solidFill>
                  </a:rPr>
                  <a:t>Se propage à la</a:t>
                </a:r>
                <a:br>
                  <a:rPr lang="de-DE" sz="2000" dirty="0">
                    <a:solidFill>
                      <a:srgbClr val="000000"/>
                    </a:solidFill>
                  </a:rPr>
                </a:br>
                <a:r>
                  <a:rPr lang="de-DE" sz="2000" dirty="0">
                    <a:solidFill>
                      <a:srgbClr val="000000"/>
                    </a:solidFill>
                  </a:rPr>
                  <a:t>à la vitesse de la lumière</a:t>
                </a:r>
                <a:endParaRPr lang="de-DE" sz="2000" b="1" dirty="0">
                  <a:solidFill>
                    <a:srgbClr val="000000"/>
                  </a:solidFill>
                </a:endParaRPr>
              </a:p>
              <a:p xmlns:mc="http://schemas.openxmlformats.org/markup-compatibility/2006" xmlns:a14="http://schemas.microsoft.com/office/drawing/2010/main">
                <a:pPr marL="1165860" lvl="2" indent="-342900">
                  <a:buFont typeface="Arial" panose="020B0604020202020204" pitchFamily="34" charset="0"/>
                  <a:buChar char="•"/>
                </a:pPr>
                <a:r>
                  <a:rPr lang="de-DE" sz="2000" dirty="0">
                    <a:solidFill>
                      <a:srgbClr val="000000"/>
                    </a:solidFill>
                  </a:rPr>
                  <a:t>dans le vide : </a:t>
                </a:r>
                <a:br>
                  <a:rPr lang="de-DE" sz="2000" dirty="0">
                    <a:solidFill>
                      <a:srgbClr val="000000"/>
                    </a:solidFill>
                  </a:rPr>
                </a:br>
                <a:endParaRPr lang="de-DE" sz="2000" dirty="0">
                  <a:solidFill>
                    <a:srgbClr val="000000"/>
                  </a:solidFill>
                </a:endParaRPr>
              </a:p>
              <a:p xmlns:mc="http://schemas.openxmlformats.org/markup-compatibility/2006" xmlns:a14="http://schemas.microsoft.com/office/drawing/2010/main">
                <a:pPr marL="1165860" lvl="2" indent="-342900">
                  <a:buFont typeface="Arial" panose="020B0604020202020204" pitchFamily="34" charset="0"/>
                  <a:buChar char="•"/>
                </a:pPr>
                <a:r>
                  <a:rPr lang="de-DE" sz="2000" dirty="0">
                    <a:solidFill>
                      <a:srgbClr val="000000"/>
                    </a:solidFill>
                  </a:rPr>
                  <a:t>Généralités : </a:t>
                </a:r>
                <a:endParaRPr lang="de-DE" sz="2200" b="1" dirty="0">
                  <a:solidFill>
                    <a:srgbClr val="000000"/>
                  </a:solidFill>
                </a:endParaRPr>
              </a:p>
              <a:p>
                <a:pPr marL="754380" lvl="1" indent="-342900">
                  <a:buFont typeface="Arial" panose="020B0604020202020204" pitchFamily="34" charset="0"/>
                  <a:buChar char="•"/>
                </a:pPr>
                <a:endParaRPr lang="de-DE" sz="2000" dirty="0">
                  <a:solidFill>
                    <a:srgbClr val="000000"/>
                  </a:solidFill>
                </a:endParaRPr>
              </a:p>
            </p:txBody>
          </p:sp>
        </mc:Choice>
        <mc:Fallback xmlns:a16="http://schemas.microsoft.com/office/drawing/2014/main" xmlns:p14="http://schemas.microsoft.com/office/powerpoint/2010/main">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9" y="1684564"/>
                <a:ext cx="5335296" cy="4247894"/>
              </a:xfrm>
              <a:prstGeom prst="rect">
                <a:avLst/>
              </a:prstGeom>
              <a:blipFill>
                <a:blip r:embed="rId2"/>
                <a:stretch>
                  <a:fillRect l="-1714" t="-1148"/>
                </a:stretch>
              </a:blipFill>
            </p:spPr>
            <p:txBody>
              <a:bodyPr/>
              <a:lstStyle/>
              <a:p>
                <a:r>
                  <a:rPr lang="de-DE">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La lumière est ...</a:t>
            </a:r>
            <a:endParaRPr lang="de-DE" sz="3000" noProof="0" dirty="0"/>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8" name="Picture 2">
            <a:extLst>
              <a:ext uri="{FF2B5EF4-FFF2-40B4-BE49-F238E27FC236}">
                <a16:creationId xmlns:a16="http://schemas.microsoft.com/office/drawing/2014/main" id="{F26C01A0-A412-5DAD-A16D-F222D3330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063" y="979486"/>
            <a:ext cx="5335296" cy="44418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feld 1">
                <a:extLst>
                  <a:ext uri="{FF2B5EF4-FFF2-40B4-BE49-F238E27FC236}">
                    <a16:creationId xmlns:a16="http://schemas.microsoft.com/office/drawing/2014/main" id="{87642E28-A0B8-64D6-A793-56F68A88FA9B}"/>
                  </a:ext>
                </a:extLst>
              </p:cNvPr>
              <p:cNvSpPr txBox="1"/>
              <p:nvPr/>
            </p:nvSpPr>
            <p:spPr>
              <a:xfrm>
                <a:off x="5402236" y="4921183"/>
                <a:ext cx="3147247" cy="954107"/>
              </a:xfrm>
              <a:prstGeom prst="rect">
                <a:avLst/>
              </a:prstGeom>
              <a:noFill/>
            </p:spPr>
            <p:txBody>
              <a:bodyPr wrap="square" rtlCol="0">
                <a:spAutoFit/>
              </a:bodyPr>
              <a:lstStyle/>
              <a:p xmlns:mc="http://schemas.openxmlformats.org/markup-compatibility/2006" xmlns:a14="http://schemas.microsoft.com/office/drawing/2010/main">
                <a:r>
                  <a:rPr lang="de-DE" sz="1400" i="1" dirty="0">
                    <a:solidFill>
                      <a:srgbClr val="000000"/>
                    </a:solidFill>
                  </a:rPr>
                  <a:t> ... constante de champ électrique</a:t>
                </a:r>
                <a:br>
                  <a:rPr lang="de-DE" sz="1400" i="1" dirty="0">
                    <a:solidFill>
                      <a:srgbClr val="000000"/>
                    </a:solidFill>
                  </a:rPr>
                </a:br>
                <a:r>
                  <a:rPr lang="de-DE" sz="1400" i="1" dirty="0">
                    <a:solidFill>
                      <a:srgbClr val="000000"/>
                    </a:solidFill>
                  </a:rPr>
                  <a:t> ... constante de champ magnétique</a:t>
                </a:r>
                <a:br>
                  <a:rPr lang="de-DE" sz="1400" i="1" dirty="0">
                    <a:solidFill>
                      <a:srgbClr val="000000"/>
                    </a:solidFill>
                  </a:rPr>
                </a:br>
                <a:r>
                  <a:rPr lang="de-DE" sz="1400" i="1" dirty="0">
                    <a:solidFill>
                      <a:srgbClr val="000000"/>
                    </a:solidFill>
                  </a:rPr>
                  <a:t> ... perméabilité</a:t>
                </a:r>
                <a:br>
                  <a:rPr lang="de-DE" sz="1400" i="1" dirty="0">
                    <a:solidFill>
                      <a:srgbClr val="000000"/>
                    </a:solidFill>
                  </a:rPr>
                </a:br>
                <a:r>
                  <a:rPr lang="de-DE" sz="1400" i="1" dirty="0">
                    <a:solidFill>
                      <a:srgbClr val="000000"/>
                    </a:solidFill>
                  </a:rPr>
                  <a:t> ... constante diélectrique</a:t>
                </a:r>
              </a:p>
            </p:txBody>
          </p:sp>
        </mc:Choice>
        <mc:Fallback xmlns:a16="http://schemas.microsoft.com/office/drawing/2014/main" xmlns:p14="http://schemas.microsoft.com/office/powerpoint/2010/main">
          <p:sp>
            <p:nvSpPr>
              <p:cNvPr id="2" name="Textfeld 1">
                <a:extLst>
                  <a:ext uri="{FF2B5EF4-FFF2-40B4-BE49-F238E27FC236}">
                    <a16:creationId xmlns:a16="http://schemas.microsoft.com/office/drawing/2014/main" id="{87642E28-A0B8-64D6-A793-56F68A88FA9B}"/>
                  </a:ext>
                </a:extLst>
              </p:cNvPr>
              <p:cNvSpPr txBox="1">
                <a:spLocks noRot="1" noChangeAspect="1" noMove="1" noResize="1" noEditPoints="1" noAdjustHandles="1" noChangeArrowheads="1" noChangeShapeType="1" noTextEdit="1"/>
              </p:cNvSpPr>
              <p:nvPr/>
            </p:nvSpPr>
            <p:spPr>
              <a:xfrm>
                <a:off x="5402236" y="4921183"/>
                <a:ext cx="3147247" cy="954107"/>
              </a:xfrm>
              <a:prstGeom prst="rect">
                <a:avLst/>
              </a:prstGeom>
              <a:blipFill>
                <a:blip r:embed="rId4"/>
                <a:stretch>
                  <a:fillRect t="-637" b="-5732"/>
                </a:stretch>
              </a:blipFill>
            </p:spPr>
            <p:txBody>
              <a:bodyPr/>
              <a:lstStyle/>
              <a:p>
                <a:r>
                  <a:rPr lang="de-DE">
                    <a:noFill/>
                  </a:rPr>
                  <a:t> </a:t>
                </a:r>
              </a:p>
            </p:txBody>
          </p:sp>
        </mc:Fallback>
      </mc:AlternateContent>
    </p:spTree>
    <p:extLst>
      <p:ext uri="{BB962C8B-B14F-4D97-AF65-F5344CB8AC3E}">
        <p14:creationId xmlns:p14="http://schemas.microsoft.com/office/powerpoint/2010/main" val="364742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500"/>
                                        <p:tgtEl>
                                          <p:spTgt spid="7">
                                            <p:txEl>
                                              <p:pRg st="4" end="4"/>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mc="http://schemas.openxmlformats.org/markup-compatibility/2006"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04FB350F-D80F-4CE1-9F15-6DDEA2E6433B}"/>
                  </a:ext>
                </a:extLst>
              </p:cNvPr>
              <p:cNvSpPr txBox="1"/>
              <p:nvPr/>
            </p:nvSpPr>
            <p:spPr>
              <a:xfrm>
                <a:off x="1238249" y="1684564"/>
                <a:ext cx="5335296" cy="4134593"/>
              </a:xfrm>
              <a:prstGeom prst="rect">
                <a:avLst/>
              </a:prstGeom>
              <a:noFill/>
            </p:spPr>
            <p:txBody>
              <a:bodyPr wrap="square" rtlCol="0">
                <a:spAutoFit/>
              </a:bodyPr>
              <a:lstStyle/>
              <a:p xmlns:mc="http://schemas.openxmlformats.org/markup-compatibility/2006" xmlns:a14="http://schemas.microsoft.com/office/drawing/2010/main">
                <a:r>
                  <a:rPr lang="en-US" sz="2400" b="1" dirty="0">
                    <a:solidFill>
                      <a:srgbClr val="000000"/>
                    </a:solidFill>
                  </a:rPr>
                  <a:t>... </a:t>
                </a:r>
                <a:r>
                  <a:rPr lang="en-US" sz="2400" b="1" dirty="0" err="1">
                    <a:solidFill>
                      <a:srgbClr val="000000"/>
                    </a:solidFill>
                  </a:rPr>
                  <a:t>une particule</a:t>
                </a:r>
                <a:br>
                  <a:rPr lang="en-US" sz="2400" b="1" dirty="0">
                    <a:solidFill>
                      <a:srgbClr val="000000"/>
                    </a:solidFill>
                  </a:rPr>
                </a:br>
                <a:endParaRPr lang="en-US" sz="2000" b="1" dirty="0">
                  <a:solidFill>
                    <a:srgbClr val="000000"/>
                  </a:solidFill>
                </a:endParaRPr>
              </a:p>
              <a:p xmlns:mc="http://schemas.openxmlformats.org/markup-compatibility/2006" xmlns:a14="http://schemas.microsoft.com/office/drawing/2010/main">
                <a:pPr marL="697230" lvl="1" indent="-285750">
                  <a:buFont typeface="Arial" panose="020B0604020202020204" pitchFamily="34" charset="0"/>
                  <a:buChar char="•"/>
                </a:pPr>
                <a:r>
                  <a:rPr lang="de-DE" sz="2000" dirty="0">
                    <a:solidFill>
                      <a:srgbClr val="000000"/>
                    </a:solidFill>
                  </a:rPr>
                  <a:t>= le rayonnement électromagnétique, qui consiste en des </a:t>
                </a:r>
                <a:r>
                  <a:rPr lang="de-DE" sz="2000" b="1" dirty="0">
                    <a:solidFill>
                      <a:srgbClr val="000000"/>
                    </a:solidFill>
                  </a:rPr>
                  <a:t>quanta d'énergie oscillants</a:t>
                </a:r>
              </a:p>
              <a:p xmlns:mc="http://schemas.openxmlformats.org/markup-compatibility/2006" xmlns:a14="http://schemas.microsoft.com/office/drawing/2010/main">
                <a:pPr marL="1108710" lvl="2" indent="-285750">
                  <a:buFont typeface="Arial" panose="020B0604020202020204" pitchFamily="34" charset="0"/>
                  <a:buChar char="•"/>
                </a:pPr>
                <a:r>
                  <a:rPr lang="de-DE" sz="2000" b="1" dirty="0">
                    <a:solidFill>
                      <a:srgbClr val="000000"/>
                    </a:solidFill>
                  </a:rPr>
                  <a:t>Photons </a:t>
                </a:r>
              </a:p>
              <a:p xmlns:mc="http://schemas.openxmlformats.org/markup-compatibility/2006" xmlns:a14="http://schemas.microsoft.com/office/drawing/2010/main">
                <a:pPr marL="697230" lvl="1" indent="-285750">
                  <a:buFont typeface="Arial" panose="020B0604020202020204" pitchFamily="34" charset="0"/>
                  <a:buChar char="•"/>
                </a:pPr>
                <a:r>
                  <a:rPr lang="de-DE" sz="2000" i="1" dirty="0">
                    <a:solidFill>
                      <a:srgbClr val="000000"/>
                    </a:solidFill>
                  </a:rPr>
                  <a:t>Détection : Effet photoélectrique</a:t>
                </a:r>
              </a:p>
              <a:p xmlns:mc="http://schemas.openxmlformats.org/markup-compatibility/2006" xmlns:a14="http://schemas.microsoft.com/office/drawing/2010/main">
                <a:pPr marL="697230" lvl="1" indent="-285750">
                  <a:buFont typeface="Arial" panose="020B0604020202020204" pitchFamily="34" charset="0"/>
                  <a:buChar char="•"/>
                </a:pPr>
                <a:r>
                  <a:rPr lang="de-DE" sz="2000" dirty="0">
                    <a:solidFill>
                      <a:srgbClr val="000000"/>
                    </a:solidFill>
                  </a:rPr>
                  <a:t>Les photons transportent des "portions d'énergie"</a:t>
                </a:r>
                <a:br>
                  <a:rPr lang="de-DE" sz="2200" dirty="0">
                    <a:solidFill>
                      <a:srgbClr val="000000"/>
                    </a:solidFill>
                  </a:rPr>
                </a:br>
                <a:br>
                  <a:rPr lang="de-DE" sz="2200" dirty="0">
                    <a:solidFill>
                      <a:srgbClr val="000000"/>
                    </a:solidFill>
                  </a:rPr>
                </a:br>
                <a:r>
                  <a:rPr lang="de-DE" sz="2600" b="1" dirty="0">
                    <a:solidFill>
                      <a:srgbClr val="000000"/>
                    </a:solidFill>
                  </a:rPr>
                  <a:t> 	</a:t>
                </a:r>
                <a:endParaRPr lang="de-DE" sz="1800" b="1" dirty="0">
                  <a:solidFill>
                    <a:srgbClr val="000000"/>
                  </a:solidFill>
                </a:endParaRPr>
              </a:p>
              <a:p>
                <a:pPr marL="697230" lvl="1" indent="-285750">
                  <a:buFont typeface="Arial" panose="020B0604020202020204" pitchFamily="34" charset="0"/>
                  <a:buChar char="•"/>
                </a:pPr>
                <a:endParaRPr lang="de-DE" sz="2200" b="1" dirty="0">
                  <a:solidFill>
                    <a:srgbClr val="000000"/>
                  </a:solidFill>
                </a:endParaRPr>
              </a:p>
              <a:p>
                <a:pPr marL="754380" lvl="1" indent="-342900">
                  <a:buFont typeface="Arial" panose="020B0604020202020204" pitchFamily="34" charset="0"/>
                  <a:buChar char="•"/>
                </a:pPr>
                <a:endParaRPr lang="de-DE" sz="2000" dirty="0">
                  <a:solidFill>
                    <a:srgbClr val="000000"/>
                  </a:solidFill>
                </a:endParaRPr>
              </a:p>
            </p:txBody>
          </p:sp>
        </mc:Choice>
        <mc:Fallback xmlns:a16="http://schemas.microsoft.com/office/drawing/2014/main" xmlns:p14="http://schemas.microsoft.com/office/powerpoint/2010/main">
          <p:sp>
            <p:nvSpPr>
              <p:cNvPr id="7" name="Textfeld 6">
                <a:extLst>
                  <a:ext uri="{FF2B5EF4-FFF2-40B4-BE49-F238E27FC236}">
                    <a16:creationId xmlns:a16="http://schemas.microsoft.com/office/drawing/2014/main" id="{04FB350F-D80F-4CE1-9F15-6DDEA2E6433B}"/>
                  </a:ext>
                </a:extLst>
              </p:cNvPr>
              <p:cNvSpPr txBox="1">
                <a:spLocks noRot="1" noChangeAspect="1" noMove="1" noResize="1" noEditPoints="1" noAdjustHandles="1" noChangeArrowheads="1" noChangeShapeType="1" noTextEdit="1"/>
              </p:cNvSpPr>
              <p:nvPr/>
            </p:nvSpPr>
            <p:spPr>
              <a:xfrm>
                <a:off x="1238249" y="1684564"/>
                <a:ext cx="5335296" cy="4134593"/>
              </a:xfrm>
              <a:prstGeom prst="rect">
                <a:avLst/>
              </a:prstGeom>
              <a:blipFill>
                <a:blip r:embed="rId2"/>
                <a:stretch>
                  <a:fillRect l="-1714" t="-1178" r="-1371"/>
                </a:stretch>
              </a:blipFill>
            </p:spPr>
            <p:txBody>
              <a:bodyPr/>
              <a:lstStyle/>
              <a:p>
                <a:r>
                  <a:rPr lang="de-DE">
                    <a:noFill/>
                  </a:rPr>
                  <a:t> </a:t>
                </a:r>
              </a:p>
            </p:txBody>
          </p:sp>
        </mc:Fallback>
      </mc:AlternateContent>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La lumière est ...</a:t>
            </a:r>
            <a:endParaRPr lang="de-DE" sz="3000" noProof="0" dirty="0"/>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8" name="Picture 2">
            <a:extLst>
              <a:ext uri="{FF2B5EF4-FFF2-40B4-BE49-F238E27FC236}">
                <a16:creationId xmlns:a16="http://schemas.microsoft.com/office/drawing/2014/main" id="{F26C01A0-A412-5DAD-A16D-F222D3330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063" y="979486"/>
            <a:ext cx="5335296" cy="44418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1CCB1FD6-2A01-8907-8653-5412F772ACBB}"/>
                  </a:ext>
                </a:extLst>
              </p:cNvPr>
              <p:cNvSpPr txBox="1"/>
              <p:nvPr/>
            </p:nvSpPr>
            <p:spPr>
              <a:xfrm>
                <a:off x="4610239" y="4516524"/>
                <a:ext cx="3406371" cy="584775"/>
              </a:xfrm>
              <a:prstGeom prst="rect">
                <a:avLst/>
              </a:prstGeom>
              <a:noFill/>
            </p:spPr>
            <p:txBody>
              <a:bodyPr wrap="square">
                <a:spAutoFit/>
              </a:bodyPr>
              <a:lstStyle/>
              <a:p xmlns:mc="http://schemas.openxmlformats.org/markup-compatibility/2006" xmlns:a14="http://schemas.microsoft.com/office/drawing/2010/main">
                <a:r>
                  <a:rPr lang="de-DE" sz="1600" i="1" dirty="0">
                    <a:solidFill>
                      <a:schemeClr val="tx2"/>
                    </a:solidFill>
                  </a:rPr>
                  <a:t> ... Le quantum d'action de Planck</a:t>
                </a:r>
                <a:br>
                  <a:rPr lang="de-DE" sz="1600" i="1" dirty="0">
                    <a:solidFill>
                      <a:schemeClr val="tx2"/>
                    </a:solidFill>
                  </a:rPr>
                </a:br>
                <a:endParaRPr lang="de-DE" dirty="0"/>
              </a:p>
            </p:txBody>
          </p:sp>
        </mc:Choice>
        <mc:Fallback xmlns:a16="http://schemas.microsoft.com/office/drawing/2014/main" xmlns:p14="http://schemas.microsoft.com/office/powerpoint/2010/main">
          <p:sp>
            <p:nvSpPr>
              <p:cNvPr id="4" name="Textfeld 3">
                <a:extLst>
                  <a:ext uri="{FF2B5EF4-FFF2-40B4-BE49-F238E27FC236}">
                    <a16:creationId xmlns:a16="http://schemas.microsoft.com/office/drawing/2014/main" id="{1CCB1FD6-2A01-8907-8653-5412F772ACBB}"/>
                  </a:ext>
                </a:extLst>
              </p:cNvPr>
              <p:cNvSpPr txBox="1">
                <a:spLocks noRot="1" noChangeAspect="1" noMove="1" noResize="1" noEditPoints="1" noAdjustHandles="1" noChangeArrowheads="1" noChangeShapeType="1" noTextEdit="1"/>
              </p:cNvSpPr>
              <p:nvPr/>
            </p:nvSpPr>
            <p:spPr>
              <a:xfrm>
                <a:off x="4610239" y="4516524"/>
                <a:ext cx="3406371" cy="584775"/>
              </a:xfrm>
              <a:prstGeom prst="rect">
                <a:avLst/>
              </a:prstGeom>
              <a:blipFill>
                <a:blip r:embed="rId4"/>
                <a:stretch>
                  <a:fillRect t="-3125" b="-5208"/>
                </a:stretch>
              </a:blipFill>
            </p:spPr>
            <p:txBody>
              <a:bodyPr/>
              <a:lstStyle/>
              <a:p>
                <a:r>
                  <a:rPr lang="de-DE">
                    <a:noFill/>
                  </a:rPr>
                  <a:t> </a:t>
                </a:r>
              </a:p>
            </p:txBody>
          </p:sp>
        </mc:Fallback>
      </mc:AlternateContent>
    </p:spTree>
    <p:extLst>
      <p:ext uri="{BB962C8B-B14F-4D97-AF65-F5344CB8AC3E}">
        <p14:creationId xmlns:p14="http://schemas.microsoft.com/office/powerpoint/2010/main" val="329219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fade">
                                      <p:cBhvr>
                                        <p:cTn id="12" dur="500"/>
                                        <p:tgtEl>
                                          <p:spTgt spid="7">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fade">
                                      <p:cBhvr>
                                        <p:cTn id="15" dur="500"/>
                                        <p:tgtEl>
                                          <p:spTgt spid="7">
                                            <p:txEl>
                                              <p:pRg st="4" end="4"/>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3701143" y="2093646"/>
            <a:ext cx="4789714" cy="2392362"/>
          </a:xfrm>
        </p:spPr>
        <p:txBody>
          <a:bodyPr anchor="ctr"/>
          <a:lstStyle/>
          <a:p>
            <a:pPr algn="ctr"/>
            <a:r>
              <a:rPr lang="de-DE" sz="3600" cap="small" noProof="0" dirty="0"/>
              <a:t>Quelle est la </a:t>
            </a:r>
            <a:r>
              <a:rPr lang="de-DE" sz="3600" b="1" cap="small" noProof="0" dirty="0"/>
              <a:t>couleur d'</a:t>
            </a:r>
            <a:r>
              <a:rPr lang="de-DE" sz="3600" cap="small" noProof="0" dirty="0"/>
              <a:t>une </a:t>
            </a:r>
            <a:r>
              <a:rPr lang="de-DE" sz="3600" b="1" cap="small" noProof="0" dirty="0"/>
              <a:t>étoile </a:t>
            </a:r>
            <a:r>
              <a:rPr lang="de-DE" sz="3600" cap="small" noProof="0" dirty="0"/>
              <a:t>?</a:t>
            </a:r>
          </a:p>
        </p:txBody>
      </p:sp>
    </p:spTree>
    <p:extLst>
      <p:ext uri="{BB962C8B-B14F-4D97-AF65-F5344CB8AC3E}">
        <p14:creationId xmlns:p14="http://schemas.microsoft.com/office/powerpoint/2010/main" val="261518038"/>
      </p:ext>
    </p:extLst>
  </p:cSld>
  <p:clrMapOvr>
    <a:masterClrMapping/>
  </p:clrMapOvr>
</p:sld>
</file>

<file path=ppt/slides/slide69.xml><?xml version="1.0" encoding="utf-8"?>
<p:sld xmlns:a16="http://schemas.microsoft.com/office/drawing/2014/main"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La lumière est ...</a:t>
            </a:r>
            <a:endParaRPr lang="de-DE" sz="3000" noProof="0" dirty="0"/>
          </a:p>
        </p:txBody>
      </p:sp>
      <p:sp>
        <p:nvSpPr>
          <p:cNvPr id="6" name="Rechteck 5">
            <a:extLst>
              <a:ext uri="{FF2B5EF4-FFF2-40B4-BE49-F238E27FC236}">
                <a16:creationId xmlns:a16="http://schemas.microsoft.com/office/drawing/2014/main" id="{73104AD2-081D-E661-A23D-8020824CBC50}"/>
              </a:ext>
            </a:extLst>
          </p:cNvPr>
          <p:cNvSpPr/>
          <p:nvPr/>
        </p:nvSpPr>
        <p:spPr>
          <a:xfrm>
            <a:off x="8016611" y="3988526"/>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a:extLst>
              <a:ext uri="{FF2B5EF4-FFF2-40B4-BE49-F238E27FC236}">
                <a16:creationId xmlns:a16="http://schemas.microsoft.com/office/drawing/2014/main" id="{6EFADCBA-0D0E-F85B-898C-F3F034425B4B}"/>
              </a:ext>
            </a:extLst>
          </p:cNvPr>
          <p:cNvSpPr/>
          <p:nvPr/>
        </p:nvSpPr>
        <p:spPr>
          <a:xfrm>
            <a:off x="10525422" y="411252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266" name="Picture 2" descr="Übersicht mit sichtbarem Spektrum im Detail">
            <a:extLst>
              <a:ext uri="{FF2B5EF4-FFF2-40B4-BE49-F238E27FC236}">
                <a16:creationId xmlns:a16="http://schemas.microsoft.com/office/drawing/2014/main" id="{DD62D95C-C635-00C1-3578-2636AABDD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773" y="1398472"/>
            <a:ext cx="10536455" cy="322541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pieren 10">
            <a:extLst>
              <a:ext uri="{FF2B5EF4-FFF2-40B4-BE49-F238E27FC236}">
                <a16:creationId xmlns:a16="http://schemas.microsoft.com/office/drawing/2014/main" id="{1B4FADF4-AB29-CDB4-5613-8F8AE434D5B5}"/>
              </a:ext>
            </a:extLst>
          </p:cNvPr>
          <p:cNvGrpSpPr/>
          <p:nvPr/>
        </p:nvGrpSpPr>
        <p:grpSpPr>
          <a:xfrm>
            <a:off x="3592629" y="4758644"/>
            <a:ext cx="5006742" cy="1157422"/>
            <a:chOff x="3501991" y="4720144"/>
            <a:chExt cx="5006742" cy="1157422"/>
          </a:xfrm>
        </p:grpSpPr>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5105B449-3469-E295-5116-8046BB89D7A8}"/>
                    </a:ext>
                  </a:extLst>
                </p:cNvPr>
                <p:cNvSpPr txBox="1"/>
                <p:nvPr/>
              </p:nvSpPr>
              <p:spPr>
                <a:xfrm>
                  <a:off x="3501991" y="4720144"/>
                  <a:ext cx="5006742" cy="1157422"/>
                </a:xfrm>
                <a:prstGeom prst="rect">
                  <a:avLst/>
                </a:prstGeom>
                <a:noFill/>
                <a:ln w="38100">
                  <a:solidFill>
                    <a:schemeClr val="tx2"/>
                  </a:solidFill>
                </a:ln>
              </p:spPr>
              <p:txBody>
                <a:bodyPr wrap="square" rtlCol="0" anchor="ctr">
                  <a:noAutofit/>
                </a:bodyPr>
                <a:lstStyle/>
                <a:p>
                  <a:r>
                    <a:rPr lang="de-DE" sz="2800" b="1" dirty="0"/>
                    <a:t>  </a:t>
                  </a:r>
                  <a14:m>
                    <m:oMath xmlns:m="http://schemas.openxmlformats.org/officeDocument/2006/math">
                      <m:r>
                        <a:rPr xmlns:a="http://schemas.openxmlformats.org/drawingml/2006/main" lang="de-DE" sz="2800" b="1" i="0" smtClean="0">
                          <a:latin typeface="Cambria Math" panose="02040503050406030204" pitchFamily="18" charset="0"/>
                        </a:rPr>
                        <m:t>𝐜</m:t>
                      </m:r>
                      <m:r>
                        <a:rPr xmlns:a="http://schemas.openxmlformats.org/drawingml/2006/main" lang="de-DE" sz="2800" b="1" i="0" smtClean="0">
                          <a:latin typeface="Cambria Math" panose="02040503050406030204" pitchFamily="18" charset="0"/>
                        </a:rPr>
                        <m:t>=</m:t>
                      </m:r>
                      <m:r>
                        <a:rPr xmlns:a="http://schemas.openxmlformats.org/drawingml/2006/main" lang="de-DE" sz="2800" b="1">
                          <a:latin typeface="Cambria Math" panose="02040503050406030204" pitchFamily="18" charset="0"/>
                        </a:rPr>
                        <m:t>𝛌</m:t>
                      </m:r>
                      <m:r>
                        <a:rPr xmlns:a="http://schemas.openxmlformats.org/drawingml/2006/main" lang="de-DE" sz="2800" b="1" i="0" smtClean="0">
                          <a:latin typeface="Cambria Math" panose="02040503050406030204" pitchFamily="18" charset="0"/>
                        </a:rPr>
                        <m:t>∙</m:t>
                      </m:r>
                      <m:r>
                        <a:rPr xmlns:a="http://schemas.openxmlformats.org/drawingml/2006/main" lang="de-DE" sz="2800" b="1" i="0" smtClean="0">
                          <a:latin typeface="Cambria Math" panose="02040503050406030204" pitchFamily="18" charset="0"/>
                        </a:rPr>
                        <m:t>𝐟</m:t>
                      </m:r>
                    </m:oMath>
                  </a14:m>
                  <a:endParaRPr lang="de-DE" sz="2800" b="1" dirty="0"/>
                </a:p>
              </p:txBody>
            </p:sp>
          </mc:Choice>
          <mc:Fallback xmlns:a16="http://schemas.microsoft.com/office/drawing/2014/main" xmlns:p14="http://schemas.microsoft.com/office/powerpoint/2010/main">
            <p:sp>
              <p:nvSpPr>
                <p:cNvPr id="4" name="Textfeld 3">
                  <a:extLst>
                    <a:ext uri="{FF2B5EF4-FFF2-40B4-BE49-F238E27FC236}">
                      <a16:creationId xmlns:a16="http://schemas.microsoft.com/office/drawing/2014/main" id="{5105B449-3469-E295-5116-8046BB89D7A8}"/>
                    </a:ext>
                  </a:extLst>
                </p:cNvPr>
                <p:cNvSpPr txBox="1">
                  <a:spLocks noRot="1" noChangeAspect="1" noMove="1" noResize="1" noEditPoints="1" noAdjustHandles="1" noChangeArrowheads="1" noChangeShapeType="1" noTextEdit="1"/>
                </p:cNvSpPr>
                <p:nvPr/>
              </p:nvSpPr>
              <p:spPr>
                <a:xfrm>
                  <a:off x="3501991" y="4720144"/>
                  <a:ext cx="5006742" cy="1157422"/>
                </a:xfrm>
                <a:prstGeom prst="rect">
                  <a:avLst/>
                </a:prstGeom>
                <a:blipFill>
                  <a:blip r:embed="rId3"/>
                  <a:stretch>
                    <a:fillRect/>
                  </a:stretch>
                </a:blipFill>
                <a:ln w="38100">
                  <a:solidFill>
                    <a:schemeClr val="tx2"/>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 name="Textfeld 9">
                  <a:extLst>
                    <a:ext uri="{FF2B5EF4-FFF2-40B4-BE49-F238E27FC236}">
                      <a16:creationId xmlns:a16="http://schemas.microsoft.com/office/drawing/2014/main" id="{94B45346-8411-C57A-3803-983C1A551568}"/>
                    </a:ext>
                  </a:extLst>
                </p:cNvPr>
                <p:cNvSpPr txBox="1"/>
                <p:nvPr/>
              </p:nvSpPr>
              <p:spPr>
                <a:xfrm>
                  <a:off x="5619003" y="4837190"/>
                  <a:ext cx="2772076" cy="923330"/>
                </a:xfrm>
                <a:prstGeom prst="rect">
                  <a:avLst/>
                </a:prstGeom>
                <a:noFill/>
              </p:spPr>
              <p:txBody>
                <a:bodyPr wrap="square" rtlCol="0">
                  <a:spAutoFit/>
                </a:bodyPr>
                <a:lstStyle/>
                <a:p xmlns:mc="http://schemas.openxmlformats.org/markup-compatibility/2006" xmlns:a14="http://schemas.microsoft.com/office/drawing/2010/main">
                  <a:r>
                    <a:rPr lang="de-DE" sz="1800" i="1" dirty="0">
                      <a:solidFill>
                        <a:schemeClr val="tx2"/>
                      </a:solidFill>
                    </a:rPr>
                    <a:t> ... vitesse de la lumière</a:t>
                  </a:r>
                  <a:br>
                    <a:rPr lang="de-DE" sz="1800" i="1" dirty="0">
                      <a:solidFill>
                        <a:schemeClr val="tx2"/>
                      </a:solidFill>
                    </a:rPr>
                  </a:br>
                  <a:r>
                    <a:rPr lang="de-DE" sz="1800" i="1" dirty="0">
                      <a:solidFill>
                        <a:schemeClr val="tx2"/>
                      </a:solidFill>
                    </a:rPr>
                    <a:t> ... longueur d'onde</a:t>
                  </a:r>
                  <a:br>
                    <a:rPr lang="de-DE" sz="1800" i="1" dirty="0">
                      <a:solidFill>
                        <a:schemeClr val="tx2"/>
                      </a:solidFill>
                    </a:rPr>
                  </a:br>
                  <a:r>
                    <a:rPr lang="de-DE" sz="1800" i="1" dirty="0">
                      <a:solidFill>
                        <a:schemeClr val="tx2"/>
                      </a:solidFill>
                    </a:rPr>
                    <a:t> ... fréquence</a:t>
                  </a:r>
                  <a:endParaRPr lang="de-DE" dirty="0">
                    <a:solidFill>
                      <a:schemeClr val="tx2"/>
                    </a:solidFill>
                  </a:endParaRPr>
                </a:p>
              </p:txBody>
            </p:sp>
          </mc:Choice>
          <mc:Fallback xmlns:a16="http://schemas.microsoft.com/office/drawing/2014/main" xmlns:p14="http://schemas.microsoft.com/office/powerpoint/2010/main">
            <p:sp>
              <p:nvSpPr>
                <p:cNvPr id="10" name="Textfeld 9">
                  <a:extLst>
                    <a:ext uri="{FF2B5EF4-FFF2-40B4-BE49-F238E27FC236}">
                      <a16:creationId xmlns:a16="http://schemas.microsoft.com/office/drawing/2014/main" id="{94B45346-8411-C57A-3803-983C1A551568}"/>
                    </a:ext>
                  </a:extLst>
                </p:cNvPr>
                <p:cNvSpPr txBox="1">
                  <a:spLocks noRot="1" noChangeAspect="1" noMove="1" noResize="1" noEditPoints="1" noAdjustHandles="1" noChangeArrowheads="1" noChangeShapeType="1" noTextEdit="1"/>
                </p:cNvSpPr>
                <p:nvPr/>
              </p:nvSpPr>
              <p:spPr>
                <a:xfrm>
                  <a:off x="5619003" y="4837190"/>
                  <a:ext cx="2772076" cy="923330"/>
                </a:xfrm>
                <a:prstGeom prst="rect">
                  <a:avLst/>
                </a:prstGeom>
                <a:blipFill>
                  <a:blip r:embed="rId4"/>
                  <a:stretch>
                    <a:fillRect l="-661" t="-3974" b="-9934"/>
                  </a:stretch>
                </a:blipFill>
              </p:spPr>
              <p:txBody>
                <a:bodyPr/>
                <a:lstStyle/>
                <a:p>
                  <a:r>
                    <a:rPr lang="de-DE">
                      <a:noFill/>
                    </a:rPr>
                    <a:t> </a:t>
                  </a:r>
                </a:p>
              </p:txBody>
            </p:sp>
          </mc:Fallback>
        </mc:AlternateContent>
      </p:grpSp>
    </p:spTree>
    <p:extLst>
      <p:ext uri="{BB962C8B-B14F-4D97-AF65-F5344CB8AC3E}">
        <p14:creationId xmlns:p14="http://schemas.microsoft.com/office/powerpoint/2010/main" val="494069357"/>
      </p:ext>
    </p:extLst>
  </p:cSld>
  <p:clrMapOvr>
    <a:masterClrMapping/>
  </p:clrMapOvr>
</p:sld>
</file>

<file path=ppt/slides/slide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E5CED86-0DE0-4F20-2445-B8EBB87BAC8B}"/>
              </a:ext>
            </a:extLst>
          </p:cNvPr>
          <p:cNvSpPr/>
          <p:nvPr/>
        </p:nvSpPr>
        <p:spPr>
          <a:xfrm>
            <a:off x="0" y="-88900"/>
            <a:ext cx="12382500" cy="7124700"/>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6" name="Picture 2">
            <a:extLst>
              <a:ext uri="{FF2B5EF4-FFF2-40B4-BE49-F238E27FC236}">
                <a16:creationId xmlns:a16="http://schemas.microsoft.com/office/drawing/2014/main" id="{C402798B-FCFE-F902-0FA1-AF5854D9D0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093804"/>
      </p:ext>
    </p:extLst>
  </p:cSld>
  <p:clrMapOvr>
    <a:masterClrMapping/>
  </p:clrMapOvr>
</p:sld>
</file>

<file path=ppt/slides/slide7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ndefined">
            <a:extLst>
              <a:ext uri="{FF2B5EF4-FFF2-40B4-BE49-F238E27FC236}">
                <a16:creationId xmlns:a16="http://schemas.microsoft.com/office/drawing/2014/main" id="{42186D20-422B-F32E-251F-3DEDBF47534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641475"/>
            <a:ext cx="12192000" cy="3136713"/>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026CE08B-FFD1-584D-CAFB-5BD9343FEA75}"/>
              </a:ext>
            </a:extLst>
          </p:cNvPr>
          <p:cNvSpPr txBox="1"/>
          <p:nvPr/>
        </p:nvSpPr>
        <p:spPr>
          <a:xfrm>
            <a:off x="4262717" y="4975412"/>
            <a:ext cx="3666565" cy="341632"/>
          </a:xfrm>
          <a:prstGeom prst="rect">
            <a:avLst/>
          </a:prstGeom>
          <a:noFill/>
        </p:spPr>
        <p:txBody>
          <a:bodyPr wrap="square" rtlCol="0">
            <a:spAutoFit/>
          </a:bodyPr>
          <a:lstStyle/>
          <a:p>
            <a:pPr algn="ctr"/>
            <a:r>
              <a:rPr lang="de-DE" b="1" dirty="0" err="1"/>
              <a:t>Longueur d'onde </a:t>
            </a:r>
            <a:r>
              <a:rPr lang="de-DE" b="1" dirty="0"/>
              <a:t>[</a:t>
            </a:r>
            <a:r>
              <a:rPr lang="de-DE" b="1" dirty="0" err="1"/>
              <a:t>nm</a:t>
            </a:r>
            <a:r>
              <a:rPr lang="de-DE" b="1" dirty="0"/>
              <a:t>]</a:t>
            </a:r>
          </a:p>
        </p:txBody>
      </p:sp>
    </p:spTree>
    <p:extLst>
      <p:ext uri="{BB962C8B-B14F-4D97-AF65-F5344CB8AC3E}">
        <p14:creationId xmlns:p14="http://schemas.microsoft.com/office/powerpoint/2010/main" val="1002815757"/>
      </p:ext>
    </p:extLst>
  </p:cSld>
  <p:clrMapOvr>
    <a:masterClrMapping/>
  </p:clrMapOvr>
</p:sld>
</file>

<file path=ppt/slides/slide71.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Kopf mit Zahnrädern Silhouette">
            <a:extLst>
              <a:ext uri="{FF2B5EF4-FFF2-40B4-BE49-F238E27FC236}">
                <a16:creationId xmlns:a16="http://schemas.microsoft.com/office/drawing/2014/main" id="{896F4E0A-0A7D-EDC4-5862-EDAFFB3DE69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5880" y="1866654"/>
            <a:ext cx="3124691" cy="3124691"/>
          </a:xfrm>
          <a:prstGeom prst="rect">
            <a:avLst/>
          </a:prstGeom>
        </p:spPr>
      </p:pic>
      <p:sp>
        <p:nvSpPr>
          <p:cNvPr id="13" name="Titel 1">
            <a:extLst>
              <a:ext uri="{FF2B5EF4-FFF2-40B4-BE49-F238E27FC236}">
                <a16:creationId xmlns:a16="http://schemas.microsoft.com/office/drawing/2014/main" id="{1F1AA0A9-DAD9-00B6-9232-BCDA65D8D4E1}"/>
              </a:ext>
            </a:extLst>
          </p:cNvPr>
          <p:cNvSpPr>
            <a:spLocks noGrp="1"/>
          </p:cNvSpPr>
          <p:nvPr>
            <p:ph type="title"/>
          </p:nvPr>
        </p:nvSpPr>
        <p:spPr>
          <a:xfrm>
            <a:off x="1238249" y="346075"/>
            <a:ext cx="10217156" cy="684000"/>
          </a:xfrm>
        </p:spPr>
        <p:txBody>
          <a:bodyPr/>
          <a:lstStyle/>
          <a:p>
            <a:r>
              <a:rPr lang="de-DE" sz="3600" noProof="0" dirty="0"/>
              <a:t>Analyse des données</a:t>
            </a:r>
            <a:endParaRPr lang="de-DE" sz="3000" noProof="0" dirty="0"/>
          </a:p>
        </p:txBody>
      </p:sp>
      <p:grpSp>
        <p:nvGrpSpPr>
          <p:cNvPr id="4" name="Gruppieren 3">
            <a:extLst>
              <a:ext uri="{FF2B5EF4-FFF2-40B4-BE49-F238E27FC236}">
                <a16:creationId xmlns:a16="http://schemas.microsoft.com/office/drawing/2014/main" id="{D1CC78BE-121D-259B-1229-9E6597669D24}"/>
              </a:ext>
            </a:extLst>
          </p:cNvPr>
          <p:cNvGrpSpPr/>
          <p:nvPr/>
        </p:nvGrpSpPr>
        <p:grpSpPr>
          <a:xfrm>
            <a:off x="1238248" y="1556213"/>
            <a:ext cx="6356352" cy="3637770"/>
            <a:chOff x="1398424" y="1360021"/>
            <a:chExt cx="3822162" cy="3637770"/>
          </a:xfrm>
        </p:grpSpPr>
        <p:sp>
          <p:nvSpPr>
            <p:cNvPr id="2" name="Rechteck: obere Ecken abgerundet 1">
              <a:extLst>
                <a:ext uri="{FF2B5EF4-FFF2-40B4-BE49-F238E27FC236}">
                  <a16:creationId xmlns:a16="http://schemas.microsoft.com/office/drawing/2014/main" id="{9E0DA14F-F80C-468B-353F-71BC4CA40108}"/>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Tâche</a:t>
              </a:r>
              <a:endParaRPr lang="en-US" sz="2400" b="1" dirty="0">
                <a:latin typeface="+mj-lt"/>
              </a:endParaRPr>
            </a:p>
          </p:txBody>
        </p:sp>
        <p:sp>
          <p:nvSpPr>
            <p:cNvPr id="3" name="Rechteck: obere Ecken abgerundet 2">
              <a:extLst>
                <a:ext uri="{FF2B5EF4-FFF2-40B4-BE49-F238E27FC236}">
                  <a16:creationId xmlns:a16="http://schemas.microsoft.com/office/drawing/2014/main" id="{57F897B5-6829-5DB2-915A-D1DE1CE80B7A}"/>
                </a:ext>
              </a:extLst>
            </p:cNvPr>
            <p:cNvSpPr/>
            <p:nvPr/>
          </p:nvSpPr>
          <p:spPr>
            <a:xfrm>
              <a:off x="1398424" y="1873100"/>
              <a:ext cx="3822162" cy="3124691"/>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600" dirty="0" err="1">
                  <a:solidFill>
                    <a:schemeClr val="tx1"/>
                  </a:solidFill>
                </a:rPr>
                <a:t>Analysez </a:t>
              </a:r>
              <a:r>
                <a:rPr lang="en-US" sz="2600" dirty="0">
                  <a:solidFill>
                    <a:schemeClr val="tx1"/>
                  </a:solidFill>
                </a:rPr>
                <a:t>les </a:t>
              </a:r>
              <a:r>
                <a:rPr lang="en-US" sz="2600" dirty="0" err="1">
                  <a:solidFill>
                    <a:schemeClr val="tx1"/>
                  </a:solidFill>
                </a:rPr>
                <a:t>spectres </a:t>
              </a:r>
              <a:r>
                <a:rPr lang="en-US" sz="2600" dirty="0">
                  <a:solidFill>
                    <a:schemeClr val="tx1"/>
                  </a:solidFill>
                </a:rPr>
                <a:t>des </a:t>
              </a:r>
              <a:r>
                <a:rPr lang="en-US" sz="2600" dirty="0" err="1">
                  <a:solidFill>
                    <a:schemeClr val="tx1"/>
                  </a:solidFill>
                </a:rPr>
                <a:t>étoiles </a:t>
              </a:r>
              <a:r>
                <a:rPr lang="en-US" sz="2600" dirty="0">
                  <a:solidFill>
                    <a:schemeClr val="tx1"/>
                  </a:solidFill>
                </a:rPr>
                <a:t>et </a:t>
              </a:r>
              <a:r>
                <a:rPr lang="en-US" sz="2600" dirty="0" err="1">
                  <a:solidFill>
                    <a:schemeClr val="tx1"/>
                  </a:solidFill>
                </a:rPr>
                <a:t>mesurez </a:t>
              </a:r>
              <a:r>
                <a:rPr lang="en-US" sz="2600" dirty="0">
                  <a:solidFill>
                    <a:schemeClr val="tx1"/>
                  </a:solidFill>
                </a:rPr>
                <a:t>les </a:t>
              </a:r>
              <a:r>
                <a:rPr lang="en-US" sz="2600" dirty="0" err="1">
                  <a:solidFill>
                    <a:schemeClr val="tx1"/>
                  </a:solidFill>
                </a:rPr>
                <a:t>abondances élémentaires</a:t>
              </a:r>
              <a:r>
                <a:rPr lang="en-US" sz="2600" dirty="0">
                  <a:solidFill>
                    <a:schemeClr val="tx1"/>
                  </a:solidFill>
                </a:rPr>
                <a:t>. </a:t>
              </a:r>
              <a:r>
                <a:rPr lang="en-US" sz="2600" dirty="0" err="1">
                  <a:solidFill>
                    <a:schemeClr val="tx1"/>
                  </a:solidFill>
                </a:rPr>
                <a:t>Pour ce faire, effectuez </a:t>
              </a:r>
              <a:r>
                <a:rPr lang="en-US" sz="2600" dirty="0">
                  <a:solidFill>
                    <a:schemeClr val="tx1"/>
                  </a:solidFill>
                </a:rPr>
                <a:t>les </a:t>
              </a:r>
              <a:r>
                <a:rPr lang="en-US" sz="2600" dirty="0" err="1">
                  <a:solidFill>
                    <a:schemeClr val="tx1"/>
                  </a:solidFill>
                </a:rPr>
                <a:t>tâches de </a:t>
              </a:r>
              <a:r>
                <a:rPr lang="en-US" sz="2600" dirty="0">
                  <a:solidFill>
                    <a:schemeClr val="tx1"/>
                  </a:solidFill>
                </a:rPr>
                <a:t>la feuille de travail </a:t>
              </a:r>
              <a:br>
                <a:rPr lang="de-DE" sz="2600" dirty="0">
                  <a:solidFill>
                    <a:schemeClr val="tx1"/>
                  </a:solidFill>
                </a:rPr>
              </a:br>
              <a:r>
                <a:rPr lang="de-DE" sz="2600" b="1" dirty="0">
                  <a:solidFill>
                    <a:schemeClr val="tx1"/>
                  </a:solidFill>
                </a:rPr>
                <a:t> 3.1 Fiche d'analyse des données</a:t>
              </a:r>
              <a:br>
                <a:rPr lang="de-DE" sz="2600" b="1" dirty="0">
                  <a:solidFill>
                    <a:schemeClr val="tx1"/>
                  </a:solidFill>
                </a:rPr>
              </a:br>
              <a:r>
                <a:rPr lang="de-DE" sz="2600" dirty="0">
                  <a:solidFill>
                    <a:schemeClr val="tx1"/>
                  </a:solidFill>
                </a:rPr>
                <a:t>en utilisant l'outil en ligne</a:t>
              </a:r>
              <a:br>
                <a:rPr lang="de-DE" sz="2600" dirty="0">
                  <a:solidFill>
                    <a:schemeClr val="tx1"/>
                  </a:solidFill>
                </a:rPr>
              </a:br>
              <a:r>
                <a:rPr lang="de-DE" sz="2600" b="1" dirty="0">
                  <a:solidFill>
                    <a:schemeClr val="tx1"/>
                  </a:solidFill>
                </a:rPr>
                <a:t>3.2 </a:t>
              </a:r>
              <a:r>
                <a:rPr lang="de-DE" sz="2600" b="1" dirty="0" err="1">
                  <a:solidFill>
                    <a:schemeClr val="tx1"/>
                  </a:solidFill>
                </a:rPr>
                <a:t>WebSME</a:t>
              </a:r>
              <a:endParaRPr lang="en-GB" sz="2600" b="1" dirty="0">
                <a:solidFill>
                  <a:schemeClr val="tx1"/>
                </a:solidFill>
              </a:endParaRPr>
            </a:p>
          </p:txBody>
        </p:sp>
      </p:grpSp>
    </p:spTree>
    <p:extLst>
      <p:ext uri="{BB962C8B-B14F-4D97-AF65-F5344CB8AC3E}">
        <p14:creationId xmlns:p14="http://schemas.microsoft.com/office/powerpoint/2010/main" val="2281613540"/>
      </p:ext>
    </p:extLst>
  </p:cSld>
  <p:clrMapOvr>
    <a:masterClrMapping/>
  </p:clrMapOvr>
</p:sld>
</file>

<file path=ppt/slides/slide7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Métallicité</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a:extLst>
              <a:ext uri="{FF2B5EF4-FFF2-40B4-BE49-F238E27FC236}">
                <a16:creationId xmlns:a16="http://schemas.microsoft.com/office/drawing/2014/main" id="{81217A99-456A-4B57-9B96-92E5814C89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0333" y="1257300"/>
            <a:ext cx="11091334" cy="4648200"/>
          </a:xfrm>
          <a:prstGeom prst="rect">
            <a:avLst/>
          </a:prstGeom>
        </p:spPr>
      </p:pic>
    </p:spTree>
    <p:extLst>
      <p:ext uri="{BB962C8B-B14F-4D97-AF65-F5344CB8AC3E}">
        <p14:creationId xmlns:p14="http://schemas.microsoft.com/office/powerpoint/2010/main" val="1678740328"/>
      </p:ext>
    </p:extLst>
  </p:cSld>
  <p:clrMapOvr>
    <a:masterClrMapping/>
  </p:clrMapOvr>
</p:sld>
</file>

<file path=ppt/slides/slide7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Métallicité</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a:extLst>
              <a:ext uri="{FF2B5EF4-FFF2-40B4-BE49-F238E27FC236}">
                <a16:creationId xmlns:a16="http://schemas.microsoft.com/office/drawing/2014/main" id="{81217A99-456A-4B57-9B96-92E5814C89B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0333" y="1257300"/>
            <a:ext cx="11091334" cy="4648200"/>
          </a:xfrm>
          <a:prstGeom prst="rect">
            <a:avLst/>
          </a:prstGeom>
        </p:spPr>
      </p:pic>
      <p:sp>
        <p:nvSpPr>
          <p:cNvPr id="7" name="Rechteck: abgerundete Ecken 6">
            <a:extLst>
              <a:ext uri="{FF2B5EF4-FFF2-40B4-BE49-F238E27FC236}">
                <a16:creationId xmlns:a16="http://schemas.microsoft.com/office/drawing/2014/main" id="{34DE3155-4A25-CFCE-4319-C17099820EB4}"/>
              </a:ext>
            </a:extLst>
          </p:cNvPr>
          <p:cNvSpPr/>
          <p:nvPr/>
        </p:nvSpPr>
        <p:spPr>
          <a:xfrm>
            <a:off x="2275839" y="1828801"/>
            <a:ext cx="7647093" cy="4003039"/>
          </a:xfrm>
          <a:prstGeom prst="roundRect">
            <a:avLst>
              <a:gd name="adj" fmla="val 1348"/>
            </a:avLst>
          </a:prstGeom>
          <a:solidFill>
            <a:schemeClr val="tx2">
              <a:lumMod val="10000"/>
              <a:lumOff val="90000"/>
            </a:scheme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b="1" dirty="0">
                <a:solidFill>
                  <a:srgbClr val="000000"/>
                </a:solidFill>
              </a:rPr>
              <a:t>Métaux</a:t>
            </a:r>
          </a:p>
        </p:txBody>
      </p:sp>
    </p:spTree>
    <p:extLst>
      <p:ext uri="{BB962C8B-B14F-4D97-AF65-F5344CB8AC3E}">
        <p14:creationId xmlns:p14="http://schemas.microsoft.com/office/powerpoint/2010/main" val="2038209401"/>
      </p:ext>
    </p:extLst>
  </p:cSld>
  <p:clrMapOvr>
    <a:masterClrMapping/>
  </p:clrMapOvr>
</p:sld>
</file>

<file path=ppt/slides/slide7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8E7CF-4957-26ED-0252-E7A251A0FB6F}"/>
            </a:ext>
          </a:extLst>
        </p:cNvPr>
        <p:cNvGrpSpPr/>
        <p:nvPr/>
      </p:nvGrpSpPr>
      <p:grpSpPr>
        <a:xfrm>
          <a:off x="0" y="0"/>
          <a:ext cx="0" cy="0"/>
          <a:chOff x="0" y="0"/>
          <a:chExt cx="0" cy="0"/>
        </a:xfrm>
      </p:grpSpPr>
      <p:pic>
        <p:nvPicPr>
          <p:cNvPr id="2050" name="Picture 2" descr="Salzwüste in der Provinz Jujuy (Argentinien).">
            <a:extLst>
              <a:ext uri="{FF2B5EF4-FFF2-40B4-BE49-F238E27FC236}">
                <a16:creationId xmlns:a16="http://schemas.microsoft.com/office/drawing/2014/main" id="{8E4090EB-9832-D358-D5A1-75F0AC8E312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897119" y="947420"/>
            <a:ext cx="7294881" cy="517906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6138116-3553-9493-5111-BC07C2C5AB44}"/>
              </a:ext>
            </a:extLst>
          </p:cNvPr>
          <p:cNvSpPr txBox="1"/>
          <p:nvPr/>
        </p:nvSpPr>
        <p:spPr>
          <a:xfrm>
            <a:off x="242570" y="1091894"/>
            <a:ext cx="4654550" cy="2708434"/>
          </a:xfrm>
          <a:prstGeom prst="rect">
            <a:avLst/>
          </a:prstGeom>
          <a:noFill/>
        </p:spPr>
        <p:txBody>
          <a:bodyPr wrap="square" rtlCol="0">
            <a:spAutoFit/>
          </a:bodyPr>
          <a:lstStyle/>
          <a:p>
            <a:pPr>
              <a:spcAft>
                <a:spcPts val="600"/>
              </a:spcAft>
            </a:pPr>
            <a:r>
              <a:rPr lang="en-US" sz="2000" b="1" dirty="0">
                <a:solidFill>
                  <a:srgbClr val="000000"/>
                </a:solidFill>
              </a:rPr>
              <a:t>... Le </a:t>
            </a:r>
            <a:r>
              <a:rPr lang="en-US" sz="2000" b="1" dirty="0">
                <a:solidFill>
                  <a:srgbClr val="000000"/>
                </a:solidFill>
              </a:rPr>
              <a:t>lithium </a:t>
            </a:r>
            <a:r>
              <a:rPr lang="en-US" sz="2000" b="1" dirty="0" err="1">
                <a:solidFill>
                  <a:srgbClr val="000000"/>
                </a:solidFill>
              </a:rPr>
              <a:t>est rare</a:t>
            </a:r>
            <a:endParaRPr lang="en-US" sz="2000" b="1" dirty="0">
              <a:solidFill>
                <a:srgbClr val="000000"/>
              </a:solidFill>
            </a:endParaRPr>
          </a:p>
          <a:p>
            <a:pPr marL="697230" lvl="1" indent="-285750">
              <a:spcAft>
                <a:spcPts val="600"/>
              </a:spcAft>
              <a:buFont typeface="Arial" panose="020B0604020202020204" pitchFamily="34" charset="0"/>
              <a:buChar char="•"/>
            </a:pPr>
            <a:r>
              <a:rPr lang="de-DE" sz="2000" dirty="0">
                <a:solidFill>
                  <a:srgbClr val="000000"/>
                </a:solidFill>
              </a:rPr>
              <a:t>L'abondance du lithium est principalement due à la nucléosynthèse primordiale</a:t>
            </a:r>
          </a:p>
          <a:p>
            <a:pPr marL="697230" lvl="1" indent="-285750">
              <a:spcAft>
                <a:spcPts val="600"/>
              </a:spcAft>
              <a:buFont typeface="Arial" panose="020B0604020202020204" pitchFamily="34" charset="0"/>
              <a:buChar char="•"/>
            </a:pPr>
            <a:r>
              <a:rPr lang="de-DE" sz="2000" dirty="0">
                <a:solidFill>
                  <a:srgbClr val="000000"/>
                </a:solidFill>
              </a:rPr>
              <a:t>Le modèle du Big Bang prédit une abondance de lithium plus élevée que celle mesurée dans le cosmos</a:t>
            </a:r>
            <a:endParaRPr lang="en-US" sz="2000" b="1" dirty="0">
              <a:solidFill>
                <a:srgbClr val="000000"/>
              </a:solidFill>
            </a:endParaRPr>
          </a:p>
        </p:txBody>
      </p:sp>
    </p:spTree>
    <p:extLst>
      <p:ext uri="{BB962C8B-B14F-4D97-AF65-F5344CB8AC3E}">
        <p14:creationId xmlns:p14="http://schemas.microsoft.com/office/powerpoint/2010/main" val="445018980"/>
      </p:ext>
    </p:extLst>
  </p:cSld>
  <p:clrMapOvr>
    <a:masterClrMapping/>
  </p:clrMapOvr>
</p:sld>
</file>

<file path=ppt/slides/slide7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8E7CF-4957-26ED-0252-E7A251A0FB6F}"/>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96138116-3553-9493-5111-BC07C2C5AB44}"/>
              </a:ext>
            </a:extLst>
          </p:cNvPr>
          <p:cNvSpPr txBox="1"/>
          <p:nvPr/>
        </p:nvSpPr>
        <p:spPr>
          <a:xfrm>
            <a:off x="242570" y="1091894"/>
            <a:ext cx="4654550" cy="4939814"/>
          </a:xfrm>
          <a:prstGeom prst="rect">
            <a:avLst/>
          </a:prstGeom>
          <a:noFill/>
        </p:spPr>
        <p:txBody>
          <a:bodyPr wrap="square" rtlCol="0">
            <a:spAutoFit/>
          </a:bodyPr>
          <a:lstStyle/>
          <a:p>
            <a:pPr>
              <a:spcAft>
                <a:spcPts val="600"/>
              </a:spcAft>
            </a:pPr>
            <a:r>
              <a:rPr lang="en-US" sz="2000" b="1" dirty="0">
                <a:solidFill>
                  <a:srgbClr val="000000"/>
                </a:solidFill>
              </a:rPr>
              <a:t>... Le </a:t>
            </a:r>
            <a:r>
              <a:rPr lang="en-US" sz="2000" b="1" dirty="0">
                <a:solidFill>
                  <a:srgbClr val="000000"/>
                </a:solidFill>
              </a:rPr>
              <a:t>lithium </a:t>
            </a:r>
            <a:r>
              <a:rPr lang="en-US" sz="2000" b="1" dirty="0" err="1">
                <a:solidFill>
                  <a:srgbClr val="000000"/>
                </a:solidFill>
              </a:rPr>
              <a:t>est rare</a:t>
            </a:r>
            <a:endParaRPr lang="en-US" sz="2000" b="1" dirty="0">
              <a:solidFill>
                <a:srgbClr val="000000"/>
              </a:solidFill>
            </a:endParaRPr>
          </a:p>
          <a:p>
            <a:pPr marL="697230" lvl="1" indent="-285750">
              <a:spcAft>
                <a:spcPts val="600"/>
              </a:spcAft>
              <a:buFont typeface="Arial" panose="020B0604020202020204" pitchFamily="34" charset="0"/>
              <a:buChar char="•"/>
            </a:pPr>
            <a:r>
              <a:rPr lang="de-DE" sz="2000" dirty="0">
                <a:solidFill>
                  <a:srgbClr val="000000"/>
                </a:solidFill>
              </a:rPr>
              <a:t>L'abondance du lithium est principalement due à la nucléosynthèse primordiale</a:t>
            </a:r>
          </a:p>
          <a:p>
            <a:pPr marL="697230" lvl="1" indent="-285750">
              <a:spcAft>
                <a:spcPts val="600"/>
              </a:spcAft>
              <a:buFont typeface="Arial" panose="020B0604020202020204" pitchFamily="34" charset="0"/>
              <a:buChar char="•"/>
            </a:pPr>
            <a:r>
              <a:rPr lang="de-DE" sz="2000" dirty="0">
                <a:solidFill>
                  <a:srgbClr val="000000"/>
                </a:solidFill>
              </a:rPr>
              <a:t>Le modèle du Big Bang prédit une abondance de lithium plus élevée que celle mesurée dans le cosmos</a:t>
            </a:r>
            <a:endParaRPr lang="en-US" sz="2000" b="1" dirty="0">
              <a:solidFill>
                <a:srgbClr val="000000"/>
              </a:solidFill>
            </a:endParaRPr>
          </a:p>
          <a:p>
            <a:pPr>
              <a:spcAft>
                <a:spcPts val="600"/>
              </a:spcAft>
            </a:pPr>
            <a:r>
              <a:rPr lang="en-US" sz="2000" b="1" dirty="0">
                <a:solidFill>
                  <a:srgbClr val="000000"/>
                </a:solidFill>
              </a:rPr>
              <a:t>Le </a:t>
            </a:r>
            <a:r>
              <a:rPr lang="en-US" sz="2000" b="1" dirty="0" err="1">
                <a:solidFill>
                  <a:srgbClr val="000000"/>
                </a:solidFill>
              </a:rPr>
              <a:t>problème du lithium primordial</a:t>
            </a:r>
            <a:endParaRPr lang="en-US" sz="2000" b="1" dirty="0">
              <a:solidFill>
                <a:srgbClr val="000000"/>
              </a:solidFill>
            </a:endParaRPr>
          </a:p>
          <a:p>
            <a:pPr marL="697230" lvl="1" indent="-285750">
              <a:spcAft>
                <a:spcPts val="600"/>
              </a:spcAft>
              <a:buFont typeface="Arial" panose="020B0604020202020204" pitchFamily="34" charset="0"/>
              <a:buChar char="•"/>
            </a:pPr>
            <a:r>
              <a:rPr lang="de-DE" sz="2000" dirty="0">
                <a:solidFill>
                  <a:srgbClr val="000000"/>
                </a:solidFill>
              </a:rPr>
              <a:t>Diffusion atomique ?</a:t>
            </a:r>
          </a:p>
          <a:p>
            <a:pPr marL="697230" lvl="1" indent="-285750">
              <a:spcAft>
                <a:spcPts val="600"/>
              </a:spcAft>
              <a:buFont typeface="Arial" panose="020B0604020202020204" pitchFamily="34" charset="0"/>
              <a:buChar char="•"/>
            </a:pPr>
            <a:r>
              <a:rPr lang="de-DE" sz="2000" dirty="0" err="1">
                <a:solidFill>
                  <a:srgbClr val="000000"/>
                </a:solidFill>
              </a:rPr>
              <a:t>Processus de spallation </a:t>
            </a:r>
            <a:r>
              <a:rPr lang="de-DE" sz="2000" dirty="0">
                <a:solidFill>
                  <a:srgbClr val="000000"/>
                </a:solidFill>
              </a:rPr>
              <a:t>?</a:t>
            </a:r>
          </a:p>
          <a:p>
            <a:pPr marL="697230" lvl="1" indent="-285750">
              <a:spcAft>
                <a:spcPts val="600"/>
              </a:spcAft>
              <a:buFont typeface="Arial" panose="020B0604020202020204" pitchFamily="34" charset="0"/>
              <a:buChar char="•"/>
            </a:pPr>
            <a:r>
              <a:rPr lang="de-DE" sz="2000" dirty="0">
                <a:solidFill>
                  <a:srgbClr val="000000"/>
                </a:solidFill>
              </a:rPr>
              <a:t>Les réactions nucléaires ont-elles été déterminées de manière inexacte ?</a:t>
            </a:r>
          </a:p>
          <a:p>
            <a:pPr marL="697230" lvl="1" indent="-285750">
              <a:spcAft>
                <a:spcPts val="600"/>
              </a:spcAft>
              <a:buFont typeface="Arial" panose="020B0604020202020204" pitchFamily="34" charset="0"/>
              <a:buChar char="•"/>
            </a:pPr>
            <a:r>
              <a:rPr lang="de-DE" sz="2000" dirty="0">
                <a:solidFill>
                  <a:srgbClr val="000000"/>
                </a:solidFill>
              </a:rPr>
              <a:t>La théorie du Big Bang est-elle erronée ?</a:t>
            </a:r>
          </a:p>
        </p:txBody>
      </p:sp>
      <p:pic>
        <p:nvPicPr>
          <p:cNvPr id="2" name="Picture 2">
            <a:extLst>
              <a:ext uri="{FF2B5EF4-FFF2-40B4-BE49-F238E27FC236}">
                <a16:creationId xmlns:a16="http://schemas.microsoft.com/office/drawing/2014/main" id="{5AE0B526-5ABB-E766-3147-74E1ABB78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731503" y="947420"/>
            <a:ext cx="5626112" cy="5179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01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a:t>Fréquence des éléments chimiques </a:t>
            </a:r>
            <a:r>
              <a:rPr lang="de-DE" sz="2400" noProof="0" dirty="0"/>
              <a:t>(système solaire)</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Tree>
    <p:extLst>
      <p:ext uri="{BB962C8B-B14F-4D97-AF65-F5344CB8AC3E}">
        <p14:creationId xmlns:p14="http://schemas.microsoft.com/office/powerpoint/2010/main" val="3046584762"/>
      </p:ext>
    </p:extLst>
  </p:cSld>
  <p:clrMapOvr>
    <a:masterClrMapping/>
  </p:clrMapOvr>
</p:sld>
</file>

<file path=ppt/slides/slide77.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012808"/>
      </p:ext>
    </p:extLst>
  </p:cSld>
  <p:clrMapOvr>
    <a:masterClrMapping/>
  </p:clrMapOvr>
</p:sld>
</file>

<file path=ppt/slides/slide7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Q">
            <a:extLst>
              <a:ext uri="{FF2B5EF4-FFF2-40B4-BE49-F238E27FC236}">
                <a16:creationId xmlns:a16="http://schemas.microsoft.com/office/drawing/2014/main" id="{667FD879-81F6-9055-1037-9964A3524B2E}"/>
              </a:ext>
            </a:extLst>
          </p:cNvPr>
          <p:cNvSpPr/>
          <p:nvPr/>
        </p:nvSpPr>
        <p:spPr>
          <a:xfrm>
            <a:off x="1537624" y="18774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6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Pourquoi le lithium est-il si rare ?</a:t>
            </a:r>
          </a:p>
        </p:txBody>
      </p:sp>
      <p:sp>
        <p:nvSpPr>
          <p:cNvPr id="36" name="2Q">
            <a:extLst>
              <a:ext uri="{FF2B5EF4-FFF2-40B4-BE49-F238E27FC236}">
                <a16:creationId xmlns:a16="http://schemas.microsoft.com/office/drawing/2014/main" id="{8E804148-6ABF-7368-35B9-200FBD9D0D41}"/>
              </a:ext>
            </a:extLst>
          </p:cNvPr>
          <p:cNvSpPr/>
          <p:nvPr/>
        </p:nvSpPr>
        <p:spPr>
          <a:xfrm>
            <a:off x="4496400" y="18774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6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Pourquoi les </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étoiles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tournent-elles ?</a:t>
            </a:r>
            <a:endPar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38" name="3Q">
            <a:extLst>
              <a:ext uri="{FF2B5EF4-FFF2-40B4-BE49-F238E27FC236}">
                <a16:creationId xmlns:a16="http://schemas.microsoft.com/office/drawing/2014/main" id="{310337EE-697B-A6A0-0C9A-19B441F723B5}"/>
              </a:ext>
            </a:extLst>
          </p:cNvPr>
          <p:cNvSpPr/>
          <p:nvPr/>
        </p:nvSpPr>
        <p:spPr>
          <a:xfrm>
            <a:off x="7452000" y="18774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40000" lnSpcReduction="20000"/>
          </a:bodyPr>
          <a:lstStyle/>
          <a:p>
            <a:pPr lvl="0" algn="ctr" defTabSz="914400">
              <a:defRPr/>
            </a:pPr>
            <a:r>
              <a:rPr lang="en-US" sz="5000" dirty="0" err="1">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Quels nucléides ont été créés immédiatement après le </a:t>
            </a:r>
            <a:r>
              <a:rPr lang="en-US" sz="5000" dirty="0" err="1">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Big Bang </a:t>
            </a:r>
            <a:r>
              <a:rPr lang="en-US" sz="5000" dirty="0">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a:t>
            </a:r>
            <a:endParaRPr lang="de-DE" sz="5000" dirty="0">
              <a:solidFill>
                <a:srgbClr val="FFC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41" name="4Q">
            <a:extLst>
              <a:ext uri="{FF2B5EF4-FFF2-40B4-BE49-F238E27FC236}">
                <a16:creationId xmlns:a16="http://schemas.microsoft.com/office/drawing/2014/main" id="{55FB3A6E-D591-B182-1275-EF7672EFB3D8}"/>
              </a:ext>
            </a:extLst>
          </p:cNvPr>
          <p:cNvSpPr/>
          <p:nvPr/>
        </p:nvSpPr>
        <p:spPr>
          <a:xfrm>
            <a:off x="1540800" y="33930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Pourquoi le noyau de la Terre est-il principalement constitué de nickel et de fer ?</a:t>
            </a:r>
            <a:endPar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43" name="5Q">
            <a:extLst>
              <a:ext uri="{FF2B5EF4-FFF2-40B4-BE49-F238E27FC236}">
                <a16:creationId xmlns:a16="http://schemas.microsoft.com/office/drawing/2014/main" id="{098DEE00-6D03-8EE9-BC0B-82DA8A150757}"/>
              </a:ext>
            </a:extLst>
          </p:cNvPr>
          <p:cNvSpPr/>
          <p:nvPr/>
        </p:nvSpPr>
        <p:spPr>
          <a:xfrm>
            <a:off x="4496400" y="33930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4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Pourquoi les spectres </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des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étoiles présentent-ils des raies d'absorption </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a:t>
            </a:r>
            <a:endPar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45" name="6Q">
            <a:extLst>
              <a:ext uri="{FF2B5EF4-FFF2-40B4-BE49-F238E27FC236}">
                <a16:creationId xmlns:a16="http://schemas.microsoft.com/office/drawing/2014/main" id="{56AACE6F-5B27-F2DB-3130-3A402167F24C}"/>
              </a:ext>
            </a:extLst>
          </p:cNvPr>
          <p:cNvSpPr/>
          <p:nvPr/>
        </p:nvSpPr>
        <p:spPr>
          <a:xfrm>
            <a:off x="7452000" y="33930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4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Comment </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fonctionne l'</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expansion de l'</a:t>
            </a:r>
            <a:r>
              <a:rPr kumimoji="0" lang="en-US" sz="50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univers </a:t>
            </a:r>
            <a:r>
              <a:rPr kumimoji="0" lang="en-US"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a:t>
            </a:r>
            <a:endPar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47" name="7Q">
            <a:extLst>
              <a:ext uri="{FF2B5EF4-FFF2-40B4-BE49-F238E27FC236}">
                <a16:creationId xmlns:a16="http://schemas.microsoft.com/office/drawing/2014/main" id="{8FC3F33C-52A6-DD55-88C8-10135D7F4380}"/>
              </a:ext>
            </a:extLst>
          </p:cNvPr>
          <p:cNvSpPr/>
          <p:nvPr/>
        </p:nvSpPr>
        <p:spPr>
          <a:xfrm>
            <a:off x="1540800" y="49086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6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Pourquoi la radioactivité existe-t-elle ?</a:t>
            </a:r>
          </a:p>
        </p:txBody>
      </p:sp>
      <p:sp>
        <p:nvSpPr>
          <p:cNvPr id="49" name="8Q">
            <a:extLst>
              <a:ext uri="{FF2B5EF4-FFF2-40B4-BE49-F238E27FC236}">
                <a16:creationId xmlns:a16="http://schemas.microsoft.com/office/drawing/2014/main" id="{3E3993B7-875F-9846-D9D7-E935E20AAEE6}"/>
              </a:ext>
            </a:extLst>
          </p:cNvPr>
          <p:cNvSpPr/>
          <p:nvPr/>
        </p:nvSpPr>
        <p:spPr>
          <a:xfrm>
            <a:off x="4496400" y="49086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Qu'est-ce qu'une étoile ?</a:t>
            </a:r>
          </a:p>
        </p:txBody>
      </p:sp>
      <p:sp>
        <p:nvSpPr>
          <p:cNvPr id="51" name="9Q">
            <a:extLst>
              <a:ext uri="{FF2B5EF4-FFF2-40B4-BE49-F238E27FC236}">
                <a16:creationId xmlns:a16="http://schemas.microsoft.com/office/drawing/2014/main" id="{3821E413-A977-9677-8333-EE0659B2AF33}"/>
              </a:ext>
            </a:extLst>
          </p:cNvPr>
          <p:cNvSpPr/>
          <p:nvPr/>
        </p:nvSpPr>
        <p:spPr>
          <a:xfrm>
            <a:off x="7452000" y="4908665"/>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6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Qu'est-ce qui a précédé le Big Bang ?</a:t>
            </a:r>
          </a:p>
        </p:txBody>
      </p:sp>
      <p:sp>
        <p:nvSpPr>
          <p:cNvPr id="52" name="9P">
            <a:extLst>
              <a:ext uri="{FF2B5EF4-FFF2-40B4-BE49-F238E27FC236}">
                <a16:creationId xmlns:a16="http://schemas.microsoft.com/office/drawing/2014/main" id="{8A83A85F-D96D-50FF-F6A4-28E25DDB56F9}"/>
              </a:ext>
            </a:extLst>
          </p:cNvPr>
          <p:cNvSpPr/>
          <p:nvPr/>
        </p:nvSpPr>
        <p:spPr>
          <a:xfrm>
            <a:off x="7453375" y="4909520"/>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$ 300</a:t>
            </a:r>
          </a:p>
        </p:txBody>
      </p:sp>
      <p:sp>
        <p:nvSpPr>
          <p:cNvPr id="34" name="1P">
            <a:extLst>
              <a:ext uri="{FF2B5EF4-FFF2-40B4-BE49-F238E27FC236}">
                <a16:creationId xmlns:a16="http://schemas.microsoft.com/office/drawing/2014/main" id="{BBE2FBC5-D22E-BAAA-0FBE-00857401B5E2}"/>
              </a:ext>
            </a:extLst>
          </p:cNvPr>
          <p:cNvSpPr/>
          <p:nvPr/>
        </p:nvSpPr>
        <p:spPr>
          <a:xfrm>
            <a:off x="1537624" y="1877465"/>
            <a:ext cx="2880000" cy="1440000"/>
          </a:xfrm>
          <a:prstGeom prst="roundRect">
            <a:avLst>
              <a:gd name="adj" fmla="val 0"/>
            </a:avLst>
          </a:prstGeom>
          <a:solidFill>
            <a:srgbClr val="0070C0"/>
          </a:solidFill>
          <a:ln w="76200">
            <a:solidFill>
              <a:srgbClr val="172C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$ 100</a:t>
            </a:r>
          </a:p>
        </p:txBody>
      </p:sp>
      <p:sp>
        <p:nvSpPr>
          <p:cNvPr id="37" name="2P">
            <a:extLst>
              <a:ext uri="{FF2B5EF4-FFF2-40B4-BE49-F238E27FC236}">
                <a16:creationId xmlns:a16="http://schemas.microsoft.com/office/drawing/2014/main" id="{0DB4C088-9CEC-89B1-A1B8-61F0521BA7BC}"/>
              </a:ext>
            </a:extLst>
          </p:cNvPr>
          <p:cNvSpPr/>
          <p:nvPr/>
        </p:nvSpPr>
        <p:spPr>
          <a:xfrm>
            <a:off x="4497175" y="1878297"/>
            <a:ext cx="2880000" cy="1440000"/>
          </a:xfrm>
          <a:prstGeom prst="roundRect">
            <a:avLst>
              <a:gd name="adj" fmla="val 0"/>
            </a:avLst>
          </a:prstGeom>
          <a:solidFill>
            <a:srgbClr val="0070C0"/>
          </a:solidFill>
          <a:ln w="76200">
            <a:solidFill>
              <a:srgbClr val="172C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$ 100</a:t>
            </a:r>
          </a:p>
        </p:txBody>
      </p:sp>
      <p:sp>
        <p:nvSpPr>
          <p:cNvPr id="39" name="3P">
            <a:extLst>
              <a:ext uri="{FF2B5EF4-FFF2-40B4-BE49-F238E27FC236}">
                <a16:creationId xmlns:a16="http://schemas.microsoft.com/office/drawing/2014/main" id="{7E79329D-9FFB-448B-2E64-482F1586ABD6}"/>
              </a:ext>
            </a:extLst>
          </p:cNvPr>
          <p:cNvSpPr/>
          <p:nvPr/>
        </p:nvSpPr>
        <p:spPr>
          <a:xfrm>
            <a:off x="7452000" y="1878297"/>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$ 100</a:t>
            </a:r>
          </a:p>
        </p:txBody>
      </p:sp>
      <p:sp>
        <p:nvSpPr>
          <p:cNvPr id="42" name="4P">
            <a:extLst>
              <a:ext uri="{FF2B5EF4-FFF2-40B4-BE49-F238E27FC236}">
                <a16:creationId xmlns:a16="http://schemas.microsoft.com/office/drawing/2014/main" id="{7DFFE68B-B777-C295-AE4B-ABBE92EA49F7}"/>
              </a:ext>
            </a:extLst>
          </p:cNvPr>
          <p:cNvSpPr/>
          <p:nvPr/>
        </p:nvSpPr>
        <p:spPr>
          <a:xfrm>
            <a:off x="1539134" y="3393378"/>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$ 200</a:t>
            </a:r>
          </a:p>
        </p:txBody>
      </p:sp>
      <p:sp>
        <p:nvSpPr>
          <p:cNvPr id="44" name="5P">
            <a:extLst>
              <a:ext uri="{FF2B5EF4-FFF2-40B4-BE49-F238E27FC236}">
                <a16:creationId xmlns:a16="http://schemas.microsoft.com/office/drawing/2014/main" id="{77E56693-6CB2-2ED8-A43B-2A57D86DACB7}"/>
              </a:ext>
            </a:extLst>
          </p:cNvPr>
          <p:cNvSpPr/>
          <p:nvPr/>
        </p:nvSpPr>
        <p:spPr>
          <a:xfrm>
            <a:off x="4497175" y="3393378"/>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$ 200</a:t>
            </a:r>
          </a:p>
        </p:txBody>
      </p:sp>
      <p:sp>
        <p:nvSpPr>
          <p:cNvPr id="46" name="6P">
            <a:extLst>
              <a:ext uri="{FF2B5EF4-FFF2-40B4-BE49-F238E27FC236}">
                <a16:creationId xmlns:a16="http://schemas.microsoft.com/office/drawing/2014/main" id="{B5015528-12A5-3DE8-6536-5690FC5AE046}"/>
              </a:ext>
            </a:extLst>
          </p:cNvPr>
          <p:cNvSpPr/>
          <p:nvPr/>
        </p:nvSpPr>
        <p:spPr>
          <a:xfrm>
            <a:off x="7453375" y="3393378"/>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$ 200</a:t>
            </a:r>
          </a:p>
        </p:txBody>
      </p:sp>
      <p:sp>
        <p:nvSpPr>
          <p:cNvPr id="48" name="7P">
            <a:extLst>
              <a:ext uri="{FF2B5EF4-FFF2-40B4-BE49-F238E27FC236}">
                <a16:creationId xmlns:a16="http://schemas.microsoft.com/office/drawing/2014/main" id="{30EE7578-22B0-6B4F-A671-9F851D95D21A}"/>
              </a:ext>
            </a:extLst>
          </p:cNvPr>
          <p:cNvSpPr/>
          <p:nvPr/>
        </p:nvSpPr>
        <p:spPr>
          <a:xfrm>
            <a:off x="1539134" y="4909520"/>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$ 300</a:t>
            </a:r>
          </a:p>
        </p:txBody>
      </p:sp>
      <p:sp>
        <p:nvSpPr>
          <p:cNvPr id="50" name="8P">
            <a:extLst>
              <a:ext uri="{FF2B5EF4-FFF2-40B4-BE49-F238E27FC236}">
                <a16:creationId xmlns:a16="http://schemas.microsoft.com/office/drawing/2014/main" id="{A87D8681-8408-7487-9F5A-B819DA13BC9C}"/>
              </a:ext>
            </a:extLst>
          </p:cNvPr>
          <p:cNvSpPr/>
          <p:nvPr/>
        </p:nvSpPr>
        <p:spPr>
          <a:xfrm>
            <a:off x="4497175" y="4909520"/>
            <a:ext cx="2880000" cy="144000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$ 300</a:t>
            </a:r>
          </a:p>
        </p:txBody>
      </p:sp>
      <p:sp>
        <p:nvSpPr>
          <p:cNvPr id="7" name="Star">
            <a:extLst>
              <a:ext uri="{FF2B5EF4-FFF2-40B4-BE49-F238E27FC236}">
                <a16:creationId xmlns:a16="http://schemas.microsoft.com/office/drawing/2014/main" id="{9348AF2E-3F19-EC6B-B650-B213FAB5D3E1}"/>
              </a:ext>
            </a:extLst>
          </p:cNvPr>
          <p:cNvSpPr/>
          <p:nvPr/>
        </p:nvSpPr>
        <p:spPr>
          <a:xfrm>
            <a:off x="4496400" y="759375"/>
            <a:ext cx="2880000" cy="94994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Étoiles</a:t>
            </a:r>
            <a:endParaRPr kumimoji="0" lang="de-DE"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8" name="Uni">
            <a:extLst>
              <a:ext uri="{FF2B5EF4-FFF2-40B4-BE49-F238E27FC236}">
                <a16:creationId xmlns:a16="http://schemas.microsoft.com/office/drawing/2014/main" id="{62D46386-3950-959B-99B4-9EB248C3220E}"/>
              </a:ext>
            </a:extLst>
          </p:cNvPr>
          <p:cNvSpPr/>
          <p:nvPr/>
        </p:nvSpPr>
        <p:spPr>
          <a:xfrm>
            <a:off x="7452000" y="759375"/>
            <a:ext cx="2880000" cy="94994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Cosmos</a:t>
            </a:r>
            <a:endParaRPr kumimoji="0" lang="de-DE"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10" name="Nuc">
            <a:extLst>
              <a:ext uri="{FF2B5EF4-FFF2-40B4-BE49-F238E27FC236}">
                <a16:creationId xmlns:a16="http://schemas.microsoft.com/office/drawing/2014/main" id="{5E903302-0D05-304B-BC03-F59207C74745}"/>
              </a:ext>
            </a:extLst>
          </p:cNvPr>
          <p:cNvSpPr/>
          <p:nvPr/>
        </p:nvSpPr>
        <p:spPr>
          <a:xfrm>
            <a:off x="1537624" y="760836"/>
            <a:ext cx="2880000" cy="949940"/>
          </a:xfrm>
          <a:prstGeom prst="roundRect">
            <a:avLst>
              <a:gd name="adj" fmla="val 0"/>
            </a:avLst>
          </a:prstGeom>
          <a:solidFill>
            <a:srgbClr val="0070C0"/>
          </a:solidFill>
          <a:ln w="76200"/>
        </p:spPr>
        <p:style>
          <a:lnRef idx="2">
            <a:schemeClr val="accent1">
              <a:shade val="15000"/>
            </a:schemeClr>
          </a:lnRef>
          <a:fillRef idx="1">
            <a:schemeClr val="accent1"/>
          </a:fillRef>
          <a:effectRef idx="0">
            <a:schemeClr val="accent1"/>
          </a:effectRef>
          <a:fontRef idx="minor">
            <a:schemeClr val="lt1"/>
          </a:fontRef>
        </p:style>
        <p:txBody>
          <a:bodyPr lIns="144000" tIns="108000" rIns="144000" bIns="10800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rPr>
              <a:t>Nucléides</a:t>
            </a:r>
            <a:endParaRPr kumimoji="0" lang="de-DE" sz="4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mn-cs"/>
            </a:endParaRPr>
          </a:p>
        </p:txBody>
      </p:sp>
      <p:sp>
        <p:nvSpPr>
          <p:cNvPr id="11" name="Bar">
            <a:extLst>
              <a:ext uri="{FF2B5EF4-FFF2-40B4-BE49-F238E27FC236}">
                <a16:creationId xmlns:a16="http://schemas.microsoft.com/office/drawing/2014/main" id="{23CB0FDB-701F-D7F5-829B-A2EA6B739635}"/>
              </a:ext>
            </a:extLst>
          </p:cNvPr>
          <p:cNvSpPr/>
          <p:nvPr/>
        </p:nvSpPr>
        <p:spPr>
          <a:xfrm>
            <a:off x="1500186" y="1743075"/>
            <a:ext cx="8869364" cy="102658"/>
          </a:xfrm>
          <a:prstGeom prst="rect">
            <a:avLst/>
          </a:prstGeom>
          <a:solidFill>
            <a:srgbClr val="172C51"/>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normAutofit fontScale="2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7981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
                                        <p:tgtEl>
                                          <p:spTgt spid="34"/>
                                        </p:tgtEl>
                                      </p:cBhvr>
                                    </p:animEffect>
                                    <p:set>
                                      <p:cBhvr>
                                        <p:cTn id="7" dur="1" fill="hold">
                                          <p:stCondLst>
                                            <p:cond delay="99"/>
                                          </p:stCondLst>
                                        </p:cTn>
                                        <p:tgtEl>
                                          <p:spTgt spid="34"/>
                                        </p:tgtEl>
                                        <p:attrNameLst>
                                          <p:attrName>style.visibility</p:attrName>
                                        </p:attrNameLst>
                                      </p:cBhvr>
                                      <p:to>
                                        <p:strVal val="hidden"/>
                                      </p:to>
                                    </p:set>
                                  </p:childTnLst>
                                </p:cTn>
                              </p:par>
                              <p:par>
                                <p:cTn id="8" presetID="45"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ppt_w</p:attrName>
                                        </p:attrNameLst>
                                      </p:cBhvr>
                                      <p:tavLst>
                                        <p:tav tm="0" fmla="#ppt_w*sin(2.5*pi*$)">
                                          <p:val>
                                            <p:fltVal val="0"/>
                                          </p:val>
                                        </p:tav>
                                        <p:tav tm="100000">
                                          <p:val>
                                            <p:fltVal val="1"/>
                                          </p:val>
                                        </p:tav>
                                      </p:tavLst>
                                    </p:anim>
                                    <p:anim calcmode="lin" valueType="num">
                                      <p:cBhvr>
                                        <p:cTn id="12" dur="1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4"/>
                  </p:tgtEl>
                </p:cond>
              </p:nextCondLst>
            </p:seq>
            <p:seq concurrent="1" nextAc="seek">
              <p:cTn id="13" restart="whenNotActive" fill="hold" evtFilter="cancelBubble" nodeType="interactiveSeq">
                <p:stCondLst>
                  <p:cond evt="onClick" delay="0">
                    <p:tgtEl>
                      <p:spTgt spid="37"/>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100"/>
                                        <p:tgtEl>
                                          <p:spTgt spid="37"/>
                                        </p:tgtEl>
                                      </p:cBhvr>
                                    </p:animEffect>
                                    <p:set>
                                      <p:cBhvr>
                                        <p:cTn id="18" dur="1" fill="hold">
                                          <p:stCondLst>
                                            <p:cond delay="99"/>
                                          </p:stCondLst>
                                        </p:cTn>
                                        <p:tgtEl>
                                          <p:spTgt spid="37"/>
                                        </p:tgtEl>
                                        <p:attrNameLst>
                                          <p:attrName>style.visibility</p:attrName>
                                        </p:attrNameLst>
                                      </p:cBhvr>
                                      <p:to>
                                        <p:strVal val="hidden"/>
                                      </p:to>
                                    </p:set>
                                  </p:childTnLst>
                                </p:cTn>
                              </p:par>
                              <p:par>
                                <p:cTn id="19" presetID="45"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0"/>
                                        <p:tgtEl>
                                          <p:spTgt spid="36"/>
                                        </p:tgtEl>
                                      </p:cBhvr>
                                    </p:animEffect>
                                    <p:anim calcmode="lin" valueType="num">
                                      <p:cBhvr>
                                        <p:cTn id="22" dur="1000" fill="hold"/>
                                        <p:tgtEl>
                                          <p:spTgt spid="36"/>
                                        </p:tgtEl>
                                        <p:attrNameLst>
                                          <p:attrName>ppt_w</p:attrName>
                                        </p:attrNameLst>
                                      </p:cBhvr>
                                      <p:tavLst>
                                        <p:tav tm="0" fmla="#ppt_w*sin(2.5*pi*$)">
                                          <p:val>
                                            <p:fltVal val="0"/>
                                          </p:val>
                                        </p:tav>
                                        <p:tav tm="100000">
                                          <p:val>
                                            <p:fltVal val="1"/>
                                          </p:val>
                                        </p:tav>
                                      </p:tavLst>
                                    </p:anim>
                                    <p:anim calcmode="lin" valueType="num">
                                      <p:cBhvr>
                                        <p:cTn id="23" dur="1000" fill="hold"/>
                                        <p:tgtEl>
                                          <p:spTgt spid="36"/>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7"/>
                  </p:tgtEl>
                </p:cond>
              </p:nextCondLst>
            </p:seq>
            <p:seq concurrent="1" nextAc="seek">
              <p:cTn id="24" restart="whenNotActive" fill="hold" evtFilter="cancelBubble" nodeType="interactiveSeq">
                <p:stCondLst>
                  <p:cond evt="onClick" delay="0">
                    <p:tgtEl>
                      <p:spTgt spid="36"/>
                    </p:tgtEl>
                  </p:cond>
                </p:stCondLst>
                <p:endSync evt="end" delay="0">
                  <p:rtn val="all"/>
                </p:endSync>
                <p:childTnLst>
                  <p:par>
                    <p:cTn id="25" fill="hold">
                      <p:stCondLst>
                        <p:cond delay="0"/>
                      </p:stCondLst>
                      <p:childTnLst>
                        <p:par>
                          <p:cTn id="26" fill="hold">
                            <p:stCondLst>
                              <p:cond delay="0"/>
                            </p:stCondLst>
                            <p:childTnLst>
                              <p:par>
                                <p:cTn id="27" presetID="25" presetClass="emph" presetSubtype="0" fill="hold" grpId="1" nodeType="clickEffect">
                                  <p:stCondLst>
                                    <p:cond delay="0"/>
                                  </p:stCondLst>
                                  <p:childTnLst>
                                    <p:animClr clrSpc="hsl" dir="cw">
                                      <p:cBhvr override="childStyle">
                                        <p:cTn id="28" dur="500" fill="hold"/>
                                        <p:tgtEl>
                                          <p:spTgt spid="36"/>
                                        </p:tgtEl>
                                        <p:attrNameLst>
                                          <p:attrName>style.color</p:attrName>
                                        </p:attrNameLst>
                                      </p:cBhvr>
                                      <p:by>
                                        <p:hsl h="0" s="-70588" l="0"/>
                                      </p:by>
                                    </p:animClr>
                                    <p:animClr clrSpc="hsl" dir="cw">
                                      <p:cBhvr>
                                        <p:cTn id="29" dur="500" fill="hold"/>
                                        <p:tgtEl>
                                          <p:spTgt spid="36"/>
                                        </p:tgtEl>
                                        <p:attrNameLst>
                                          <p:attrName>fillcolor</p:attrName>
                                        </p:attrNameLst>
                                      </p:cBhvr>
                                      <p:by>
                                        <p:hsl h="0" s="-70588" l="0"/>
                                      </p:by>
                                    </p:animClr>
                                    <p:animClr clrSpc="hsl" dir="cw">
                                      <p:cBhvr>
                                        <p:cTn id="30" dur="500" fill="hold"/>
                                        <p:tgtEl>
                                          <p:spTgt spid="36"/>
                                        </p:tgtEl>
                                        <p:attrNameLst>
                                          <p:attrName>stroke.color</p:attrName>
                                        </p:attrNameLst>
                                      </p:cBhvr>
                                      <p:by>
                                        <p:hsl h="0" s="-70588" l="0"/>
                                      </p:by>
                                    </p:animClr>
                                    <p:set>
                                      <p:cBhvr>
                                        <p:cTn id="31" dur="500" fill="hold"/>
                                        <p:tgtEl>
                                          <p:spTgt spid="36"/>
                                        </p:tgtEl>
                                        <p:attrNameLst>
                                          <p:attrName>fill.type</p:attrName>
                                        </p:attrNameLst>
                                      </p:cBhvr>
                                      <p:to>
                                        <p:strVal val="solid"/>
                                      </p:to>
                                    </p:set>
                                  </p:childTnLst>
                                </p:cTn>
                              </p:par>
                            </p:childTnLst>
                          </p:cTn>
                        </p:par>
                      </p:childTnLst>
                    </p:cTn>
                  </p:par>
                </p:childTnLst>
              </p:cTn>
              <p:nextCondLst>
                <p:cond evt="onClick" delay="0">
                  <p:tgtEl>
                    <p:spTgt spid="36"/>
                  </p:tgtEl>
                </p:cond>
              </p:nextCondLst>
            </p:seq>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100"/>
                                        <p:tgtEl>
                                          <p:spTgt spid="39"/>
                                        </p:tgtEl>
                                      </p:cBhvr>
                                    </p:animEffect>
                                    <p:set>
                                      <p:cBhvr>
                                        <p:cTn id="37" dur="1" fill="hold">
                                          <p:stCondLst>
                                            <p:cond delay="99"/>
                                          </p:stCondLst>
                                        </p:cTn>
                                        <p:tgtEl>
                                          <p:spTgt spid="39"/>
                                        </p:tgtEl>
                                        <p:attrNameLst>
                                          <p:attrName>style.visibility</p:attrName>
                                        </p:attrNameLst>
                                      </p:cBhvr>
                                      <p:to>
                                        <p:strVal val="hidden"/>
                                      </p:to>
                                    </p:set>
                                  </p:childTnLst>
                                </p:cTn>
                              </p:par>
                              <p:par>
                                <p:cTn id="38" presetID="45" presetClass="entr" presetSubtype="0"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ppt_w</p:attrName>
                                        </p:attrNameLst>
                                      </p:cBhvr>
                                      <p:tavLst>
                                        <p:tav tm="0" fmla="#ppt_w*sin(2.5*pi*$)">
                                          <p:val>
                                            <p:fltVal val="0"/>
                                          </p:val>
                                        </p:tav>
                                        <p:tav tm="100000">
                                          <p:val>
                                            <p:fltVal val="1"/>
                                          </p:val>
                                        </p:tav>
                                      </p:tavLst>
                                    </p:anim>
                                    <p:anim calcmode="lin" valueType="num">
                                      <p:cBhvr>
                                        <p:cTn id="42" dur="1000" fill="hold"/>
                                        <p:tgtEl>
                                          <p:spTgt spid="38"/>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9"/>
                  </p:tgtEl>
                </p:cond>
              </p:nextCondLst>
            </p:seq>
            <p:seq concurrent="1" nextAc="seek">
              <p:cTn id="43" restart="whenNotActive" fill="hold" evtFilter="cancelBubble" nodeType="interactiveSeq">
                <p:stCondLst>
                  <p:cond evt="onClick" delay="0">
                    <p:tgtEl>
                      <p:spTgt spid="38"/>
                    </p:tgtEl>
                  </p:cond>
                </p:stCondLst>
                <p:endSync evt="end" delay="0">
                  <p:rtn val="all"/>
                </p:endSync>
                <p:childTnLst>
                  <p:par>
                    <p:cTn id="44" fill="hold">
                      <p:stCondLst>
                        <p:cond delay="0"/>
                      </p:stCondLst>
                      <p:childTnLst>
                        <p:par>
                          <p:cTn id="45" fill="hold">
                            <p:stCondLst>
                              <p:cond delay="0"/>
                            </p:stCondLst>
                            <p:childTnLst>
                              <p:par>
                                <p:cTn id="46" presetID="25" presetClass="emph" presetSubtype="0" fill="hold" grpId="1" nodeType="clickEffect">
                                  <p:stCondLst>
                                    <p:cond delay="0"/>
                                  </p:stCondLst>
                                  <p:childTnLst>
                                    <p:animClr clrSpc="hsl" dir="cw">
                                      <p:cBhvr override="childStyle">
                                        <p:cTn id="47" dur="500" fill="hold"/>
                                        <p:tgtEl>
                                          <p:spTgt spid="38"/>
                                        </p:tgtEl>
                                        <p:attrNameLst>
                                          <p:attrName>style.color</p:attrName>
                                        </p:attrNameLst>
                                      </p:cBhvr>
                                      <p:by>
                                        <p:hsl h="0" s="-70588" l="0"/>
                                      </p:by>
                                    </p:animClr>
                                    <p:animClr clrSpc="hsl" dir="cw">
                                      <p:cBhvr>
                                        <p:cTn id="48" dur="500" fill="hold"/>
                                        <p:tgtEl>
                                          <p:spTgt spid="38"/>
                                        </p:tgtEl>
                                        <p:attrNameLst>
                                          <p:attrName>fillcolor</p:attrName>
                                        </p:attrNameLst>
                                      </p:cBhvr>
                                      <p:by>
                                        <p:hsl h="0" s="-70588" l="0"/>
                                      </p:by>
                                    </p:animClr>
                                    <p:animClr clrSpc="hsl" dir="cw">
                                      <p:cBhvr>
                                        <p:cTn id="49" dur="500" fill="hold"/>
                                        <p:tgtEl>
                                          <p:spTgt spid="38"/>
                                        </p:tgtEl>
                                        <p:attrNameLst>
                                          <p:attrName>stroke.color</p:attrName>
                                        </p:attrNameLst>
                                      </p:cBhvr>
                                      <p:by>
                                        <p:hsl h="0" s="-70588" l="0"/>
                                      </p:by>
                                    </p:animClr>
                                    <p:set>
                                      <p:cBhvr>
                                        <p:cTn id="50" dur="500" fill="hold"/>
                                        <p:tgtEl>
                                          <p:spTgt spid="38"/>
                                        </p:tgtEl>
                                        <p:attrNameLst>
                                          <p:attrName>fill.type</p:attrName>
                                        </p:attrNameLst>
                                      </p:cBhvr>
                                      <p:to>
                                        <p:strVal val="solid"/>
                                      </p:to>
                                    </p:set>
                                  </p:childTnLst>
                                </p:cTn>
                              </p:par>
                            </p:childTnLst>
                          </p:cTn>
                        </p:par>
                      </p:childTnLst>
                    </p:cTn>
                  </p:par>
                </p:childTnLst>
              </p:cTn>
              <p:nextCondLst>
                <p:cond evt="onClick" delay="0">
                  <p:tgtEl>
                    <p:spTgt spid="38"/>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100"/>
                                        <p:tgtEl>
                                          <p:spTgt spid="42"/>
                                        </p:tgtEl>
                                      </p:cBhvr>
                                    </p:animEffect>
                                    <p:set>
                                      <p:cBhvr>
                                        <p:cTn id="56" dur="1" fill="hold">
                                          <p:stCondLst>
                                            <p:cond delay="99"/>
                                          </p:stCondLst>
                                        </p:cTn>
                                        <p:tgtEl>
                                          <p:spTgt spid="42"/>
                                        </p:tgtEl>
                                        <p:attrNameLst>
                                          <p:attrName>style.visibility</p:attrName>
                                        </p:attrNameLst>
                                      </p:cBhvr>
                                      <p:to>
                                        <p:strVal val="hidden"/>
                                      </p:to>
                                    </p:set>
                                  </p:childTnLst>
                                </p:cTn>
                              </p:par>
                              <p:par>
                                <p:cTn id="57" presetID="45"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1000"/>
                                        <p:tgtEl>
                                          <p:spTgt spid="41"/>
                                        </p:tgtEl>
                                      </p:cBhvr>
                                    </p:animEffect>
                                    <p:anim calcmode="lin" valueType="num">
                                      <p:cBhvr>
                                        <p:cTn id="60" dur="1000" fill="hold"/>
                                        <p:tgtEl>
                                          <p:spTgt spid="41"/>
                                        </p:tgtEl>
                                        <p:attrNameLst>
                                          <p:attrName>ppt_w</p:attrName>
                                        </p:attrNameLst>
                                      </p:cBhvr>
                                      <p:tavLst>
                                        <p:tav tm="0" fmla="#ppt_w*sin(2.5*pi*$)">
                                          <p:val>
                                            <p:fltVal val="0"/>
                                          </p:val>
                                        </p:tav>
                                        <p:tav tm="100000">
                                          <p:val>
                                            <p:fltVal val="1"/>
                                          </p:val>
                                        </p:tav>
                                      </p:tavLst>
                                    </p:anim>
                                    <p:anim calcmode="lin" valueType="num">
                                      <p:cBhvr>
                                        <p:cTn id="61" dur="1000" fill="hold"/>
                                        <p:tgtEl>
                                          <p:spTgt spid="4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2"/>
                  </p:tgtEl>
                </p:cond>
              </p:nextCondLst>
            </p:seq>
            <p:seq concurrent="1" nextAc="seek">
              <p:cTn id="62" restart="whenNotActive" fill="hold" evtFilter="cancelBubble" nodeType="interactiveSeq">
                <p:stCondLst>
                  <p:cond evt="onClick" delay="0">
                    <p:tgtEl>
                      <p:spTgt spid="41"/>
                    </p:tgtEl>
                  </p:cond>
                </p:stCondLst>
                <p:endSync evt="end" delay="0">
                  <p:rtn val="all"/>
                </p:endSync>
                <p:childTnLst>
                  <p:par>
                    <p:cTn id="63" fill="hold">
                      <p:stCondLst>
                        <p:cond delay="0"/>
                      </p:stCondLst>
                      <p:childTnLst>
                        <p:par>
                          <p:cTn id="64" fill="hold">
                            <p:stCondLst>
                              <p:cond delay="0"/>
                            </p:stCondLst>
                            <p:childTnLst>
                              <p:par>
                                <p:cTn id="65" presetID="25" presetClass="emph" presetSubtype="0" fill="hold" grpId="1" nodeType="clickEffect">
                                  <p:stCondLst>
                                    <p:cond delay="0"/>
                                  </p:stCondLst>
                                  <p:childTnLst>
                                    <p:animClr clrSpc="hsl" dir="cw">
                                      <p:cBhvr override="childStyle">
                                        <p:cTn id="66" dur="500" fill="hold"/>
                                        <p:tgtEl>
                                          <p:spTgt spid="41"/>
                                        </p:tgtEl>
                                        <p:attrNameLst>
                                          <p:attrName>style.color</p:attrName>
                                        </p:attrNameLst>
                                      </p:cBhvr>
                                      <p:by>
                                        <p:hsl h="0" s="-70588" l="0"/>
                                      </p:by>
                                    </p:animClr>
                                    <p:animClr clrSpc="hsl" dir="cw">
                                      <p:cBhvr>
                                        <p:cTn id="67" dur="500" fill="hold"/>
                                        <p:tgtEl>
                                          <p:spTgt spid="41"/>
                                        </p:tgtEl>
                                        <p:attrNameLst>
                                          <p:attrName>fillcolor</p:attrName>
                                        </p:attrNameLst>
                                      </p:cBhvr>
                                      <p:by>
                                        <p:hsl h="0" s="-70588" l="0"/>
                                      </p:by>
                                    </p:animClr>
                                    <p:animClr clrSpc="hsl" dir="cw">
                                      <p:cBhvr>
                                        <p:cTn id="68" dur="500" fill="hold"/>
                                        <p:tgtEl>
                                          <p:spTgt spid="41"/>
                                        </p:tgtEl>
                                        <p:attrNameLst>
                                          <p:attrName>stroke.color</p:attrName>
                                        </p:attrNameLst>
                                      </p:cBhvr>
                                      <p:by>
                                        <p:hsl h="0" s="-70588" l="0"/>
                                      </p:by>
                                    </p:animClr>
                                    <p:set>
                                      <p:cBhvr>
                                        <p:cTn id="69" dur="500" fill="hold"/>
                                        <p:tgtEl>
                                          <p:spTgt spid="41"/>
                                        </p:tgtEl>
                                        <p:attrNameLst>
                                          <p:attrName>fill.type</p:attrName>
                                        </p:attrNameLst>
                                      </p:cBhvr>
                                      <p:to>
                                        <p:strVal val="solid"/>
                                      </p:to>
                                    </p:set>
                                  </p:childTnLst>
                                </p:cTn>
                              </p:par>
                            </p:childTnLst>
                          </p:cTn>
                        </p:par>
                      </p:childTnLst>
                    </p:cTn>
                  </p:par>
                </p:childTnLst>
              </p:cTn>
              <p:nextCondLst>
                <p:cond evt="onClick" delay="0">
                  <p:tgtEl>
                    <p:spTgt spid="41"/>
                  </p:tgtEl>
                </p:cond>
              </p:nextCondLst>
            </p:seq>
            <p:seq concurrent="1" nextAc="seek">
              <p:cTn id="70" restart="whenNotActive" fill="hold" evtFilter="cancelBubble" nodeType="interactiveSeq">
                <p:stCondLst>
                  <p:cond evt="onClick" delay="0">
                    <p:tgtEl>
                      <p:spTgt spid="44"/>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0" nodeType="clickEffect">
                                  <p:stCondLst>
                                    <p:cond delay="0"/>
                                  </p:stCondLst>
                                  <p:childTnLst>
                                    <p:animEffect transition="out" filter="fade">
                                      <p:cBhvr>
                                        <p:cTn id="74" dur="100"/>
                                        <p:tgtEl>
                                          <p:spTgt spid="44"/>
                                        </p:tgtEl>
                                      </p:cBhvr>
                                    </p:animEffect>
                                    <p:set>
                                      <p:cBhvr>
                                        <p:cTn id="75" dur="1" fill="hold">
                                          <p:stCondLst>
                                            <p:cond delay="99"/>
                                          </p:stCondLst>
                                        </p:cTn>
                                        <p:tgtEl>
                                          <p:spTgt spid="44"/>
                                        </p:tgtEl>
                                        <p:attrNameLst>
                                          <p:attrName>style.visibility</p:attrName>
                                        </p:attrNameLst>
                                      </p:cBhvr>
                                      <p:to>
                                        <p:strVal val="hidden"/>
                                      </p:to>
                                    </p:set>
                                  </p:childTnLst>
                                </p:cTn>
                              </p:par>
                              <p:par>
                                <p:cTn id="76" presetID="45" presetClass="entr" presetSubtype="0" fill="hold" grpId="0" nodeType="with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fade">
                                      <p:cBhvr>
                                        <p:cTn id="78" dur="1000"/>
                                        <p:tgtEl>
                                          <p:spTgt spid="43"/>
                                        </p:tgtEl>
                                      </p:cBhvr>
                                    </p:animEffect>
                                    <p:anim calcmode="lin" valueType="num">
                                      <p:cBhvr>
                                        <p:cTn id="79" dur="1000" fill="hold"/>
                                        <p:tgtEl>
                                          <p:spTgt spid="43"/>
                                        </p:tgtEl>
                                        <p:attrNameLst>
                                          <p:attrName>ppt_w</p:attrName>
                                        </p:attrNameLst>
                                      </p:cBhvr>
                                      <p:tavLst>
                                        <p:tav tm="0" fmla="#ppt_w*sin(2.5*pi*$)">
                                          <p:val>
                                            <p:fltVal val="0"/>
                                          </p:val>
                                        </p:tav>
                                        <p:tav tm="100000">
                                          <p:val>
                                            <p:fltVal val="1"/>
                                          </p:val>
                                        </p:tav>
                                      </p:tavLst>
                                    </p:anim>
                                    <p:anim calcmode="lin" valueType="num">
                                      <p:cBhvr>
                                        <p:cTn id="80" dur="1000" fill="hold"/>
                                        <p:tgtEl>
                                          <p:spTgt spid="4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4"/>
                  </p:tgtEl>
                </p:cond>
              </p:nextCondLst>
            </p:seq>
            <p:seq concurrent="1" nextAc="seek">
              <p:cTn id="81" restart="whenNotActive" fill="hold" evtFilter="cancelBubble" nodeType="interactiveSeq">
                <p:stCondLst>
                  <p:cond evt="onClick" delay="0">
                    <p:tgtEl>
                      <p:spTgt spid="43"/>
                    </p:tgtEl>
                  </p:cond>
                </p:stCondLst>
                <p:endSync evt="end" delay="0">
                  <p:rtn val="all"/>
                </p:endSync>
                <p:childTnLst>
                  <p:par>
                    <p:cTn id="82" fill="hold">
                      <p:stCondLst>
                        <p:cond delay="0"/>
                      </p:stCondLst>
                      <p:childTnLst>
                        <p:par>
                          <p:cTn id="83" fill="hold">
                            <p:stCondLst>
                              <p:cond delay="0"/>
                            </p:stCondLst>
                            <p:childTnLst>
                              <p:par>
                                <p:cTn id="84" presetID="25" presetClass="emph" presetSubtype="0" fill="hold" grpId="1" nodeType="clickEffect">
                                  <p:stCondLst>
                                    <p:cond delay="0"/>
                                  </p:stCondLst>
                                  <p:childTnLst>
                                    <p:animClr clrSpc="hsl" dir="cw">
                                      <p:cBhvr override="childStyle">
                                        <p:cTn id="85" dur="500" fill="hold"/>
                                        <p:tgtEl>
                                          <p:spTgt spid="43"/>
                                        </p:tgtEl>
                                        <p:attrNameLst>
                                          <p:attrName>style.color</p:attrName>
                                        </p:attrNameLst>
                                      </p:cBhvr>
                                      <p:by>
                                        <p:hsl h="0" s="-70588" l="0"/>
                                      </p:by>
                                    </p:animClr>
                                    <p:animClr clrSpc="hsl" dir="cw">
                                      <p:cBhvr>
                                        <p:cTn id="86" dur="500" fill="hold"/>
                                        <p:tgtEl>
                                          <p:spTgt spid="43"/>
                                        </p:tgtEl>
                                        <p:attrNameLst>
                                          <p:attrName>fillcolor</p:attrName>
                                        </p:attrNameLst>
                                      </p:cBhvr>
                                      <p:by>
                                        <p:hsl h="0" s="-70588" l="0"/>
                                      </p:by>
                                    </p:animClr>
                                    <p:animClr clrSpc="hsl" dir="cw">
                                      <p:cBhvr>
                                        <p:cTn id="87" dur="500" fill="hold"/>
                                        <p:tgtEl>
                                          <p:spTgt spid="43"/>
                                        </p:tgtEl>
                                        <p:attrNameLst>
                                          <p:attrName>stroke.color</p:attrName>
                                        </p:attrNameLst>
                                      </p:cBhvr>
                                      <p:by>
                                        <p:hsl h="0" s="-70588" l="0"/>
                                      </p:by>
                                    </p:animClr>
                                    <p:set>
                                      <p:cBhvr>
                                        <p:cTn id="88" dur="500" fill="hold"/>
                                        <p:tgtEl>
                                          <p:spTgt spid="43"/>
                                        </p:tgtEl>
                                        <p:attrNameLst>
                                          <p:attrName>fill.type</p:attrName>
                                        </p:attrNameLst>
                                      </p:cBhvr>
                                      <p:to>
                                        <p:strVal val="solid"/>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6"/>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grpId="0" nodeType="clickEffect">
                                  <p:stCondLst>
                                    <p:cond delay="0"/>
                                  </p:stCondLst>
                                  <p:childTnLst>
                                    <p:animEffect transition="out" filter="fade">
                                      <p:cBhvr>
                                        <p:cTn id="93" dur="100"/>
                                        <p:tgtEl>
                                          <p:spTgt spid="46"/>
                                        </p:tgtEl>
                                      </p:cBhvr>
                                    </p:animEffect>
                                    <p:set>
                                      <p:cBhvr>
                                        <p:cTn id="94" dur="1" fill="hold">
                                          <p:stCondLst>
                                            <p:cond delay="99"/>
                                          </p:stCondLst>
                                        </p:cTn>
                                        <p:tgtEl>
                                          <p:spTgt spid="46"/>
                                        </p:tgtEl>
                                        <p:attrNameLst>
                                          <p:attrName>style.visibility</p:attrName>
                                        </p:attrNameLst>
                                      </p:cBhvr>
                                      <p:to>
                                        <p:strVal val="hidden"/>
                                      </p:to>
                                    </p:set>
                                  </p:childTnLst>
                                </p:cTn>
                              </p:par>
                              <p:par>
                                <p:cTn id="95" presetID="45" presetClass="entr" presetSubtype="0" fill="hold" grpId="0" nodeType="with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fade">
                                      <p:cBhvr>
                                        <p:cTn id="97" dur="1000"/>
                                        <p:tgtEl>
                                          <p:spTgt spid="45"/>
                                        </p:tgtEl>
                                      </p:cBhvr>
                                    </p:animEffect>
                                    <p:anim calcmode="lin" valueType="num">
                                      <p:cBhvr>
                                        <p:cTn id="98" dur="1000" fill="hold"/>
                                        <p:tgtEl>
                                          <p:spTgt spid="45"/>
                                        </p:tgtEl>
                                        <p:attrNameLst>
                                          <p:attrName>ppt_w</p:attrName>
                                        </p:attrNameLst>
                                      </p:cBhvr>
                                      <p:tavLst>
                                        <p:tav tm="0" fmla="#ppt_w*sin(2.5*pi*$)">
                                          <p:val>
                                            <p:fltVal val="0"/>
                                          </p:val>
                                        </p:tav>
                                        <p:tav tm="100000">
                                          <p:val>
                                            <p:fltVal val="1"/>
                                          </p:val>
                                        </p:tav>
                                      </p:tavLst>
                                    </p:anim>
                                    <p:anim calcmode="lin" valueType="num">
                                      <p:cBhvr>
                                        <p:cTn id="99" dur="1000" fill="hold"/>
                                        <p:tgtEl>
                                          <p:spTgt spid="4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6"/>
                  </p:tgtEl>
                </p:cond>
              </p:nextCondLst>
            </p:seq>
            <p:seq concurrent="1" nextAc="seek">
              <p:cTn id="100" restart="whenNotActive" fill="hold" evtFilter="cancelBubble" nodeType="interactiveSeq">
                <p:stCondLst>
                  <p:cond evt="onClick" delay="0">
                    <p:tgtEl>
                      <p:spTgt spid="45"/>
                    </p:tgtEl>
                  </p:cond>
                </p:stCondLst>
                <p:endSync evt="end" delay="0">
                  <p:rtn val="all"/>
                </p:endSync>
                <p:childTnLst>
                  <p:par>
                    <p:cTn id="101" fill="hold">
                      <p:stCondLst>
                        <p:cond delay="0"/>
                      </p:stCondLst>
                      <p:childTnLst>
                        <p:par>
                          <p:cTn id="102" fill="hold">
                            <p:stCondLst>
                              <p:cond delay="0"/>
                            </p:stCondLst>
                            <p:childTnLst>
                              <p:par>
                                <p:cTn id="103" presetID="25" presetClass="emph" presetSubtype="0" fill="hold" grpId="1" nodeType="clickEffect">
                                  <p:stCondLst>
                                    <p:cond delay="0"/>
                                  </p:stCondLst>
                                  <p:childTnLst>
                                    <p:animClr clrSpc="hsl" dir="cw">
                                      <p:cBhvr override="childStyle">
                                        <p:cTn id="104" dur="500" fill="hold"/>
                                        <p:tgtEl>
                                          <p:spTgt spid="45"/>
                                        </p:tgtEl>
                                        <p:attrNameLst>
                                          <p:attrName>style.color</p:attrName>
                                        </p:attrNameLst>
                                      </p:cBhvr>
                                      <p:by>
                                        <p:hsl h="0" s="-70588" l="0"/>
                                      </p:by>
                                    </p:animClr>
                                    <p:animClr clrSpc="hsl" dir="cw">
                                      <p:cBhvr>
                                        <p:cTn id="105" dur="500" fill="hold"/>
                                        <p:tgtEl>
                                          <p:spTgt spid="45"/>
                                        </p:tgtEl>
                                        <p:attrNameLst>
                                          <p:attrName>fillcolor</p:attrName>
                                        </p:attrNameLst>
                                      </p:cBhvr>
                                      <p:by>
                                        <p:hsl h="0" s="-70588" l="0"/>
                                      </p:by>
                                    </p:animClr>
                                    <p:animClr clrSpc="hsl" dir="cw">
                                      <p:cBhvr>
                                        <p:cTn id="106" dur="500" fill="hold"/>
                                        <p:tgtEl>
                                          <p:spTgt spid="45"/>
                                        </p:tgtEl>
                                        <p:attrNameLst>
                                          <p:attrName>stroke.color</p:attrName>
                                        </p:attrNameLst>
                                      </p:cBhvr>
                                      <p:by>
                                        <p:hsl h="0" s="-70588" l="0"/>
                                      </p:by>
                                    </p:animClr>
                                    <p:set>
                                      <p:cBhvr>
                                        <p:cTn id="107" dur="500" fill="hold"/>
                                        <p:tgtEl>
                                          <p:spTgt spid="45"/>
                                        </p:tgtEl>
                                        <p:attrNameLst>
                                          <p:attrName>fill.type</p:attrName>
                                        </p:attrNameLst>
                                      </p:cBhvr>
                                      <p:to>
                                        <p:strVal val="solid"/>
                                      </p:to>
                                    </p:set>
                                  </p:childTnLst>
                                </p:cTn>
                              </p:par>
                            </p:childTnLst>
                          </p:cTn>
                        </p:par>
                      </p:childTnLst>
                    </p:cTn>
                  </p:par>
                </p:childTnLst>
              </p:cTn>
              <p:nextCondLst>
                <p:cond evt="onClick" delay="0">
                  <p:tgtEl>
                    <p:spTgt spid="45"/>
                  </p:tgtEl>
                </p:cond>
              </p:nextCondLst>
            </p:seq>
            <p:seq concurrent="1" nextAc="seek">
              <p:cTn id="108" restart="whenNotActive" fill="hold" evtFilter="cancelBubble" nodeType="interactiveSeq">
                <p:stCondLst>
                  <p:cond evt="onClick" delay="0">
                    <p:tgtEl>
                      <p:spTgt spid="48"/>
                    </p:tgtEl>
                  </p:cond>
                </p:stCondLst>
                <p:endSync evt="end" delay="0">
                  <p:rtn val="all"/>
                </p:endSync>
                <p:childTnLst>
                  <p:par>
                    <p:cTn id="109" fill="hold">
                      <p:stCondLst>
                        <p:cond delay="0"/>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100"/>
                                        <p:tgtEl>
                                          <p:spTgt spid="48"/>
                                        </p:tgtEl>
                                      </p:cBhvr>
                                    </p:animEffect>
                                    <p:set>
                                      <p:cBhvr>
                                        <p:cTn id="113" dur="1" fill="hold">
                                          <p:stCondLst>
                                            <p:cond delay="99"/>
                                          </p:stCondLst>
                                        </p:cTn>
                                        <p:tgtEl>
                                          <p:spTgt spid="48"/>
                                        </p:tgtEl>
                                        <p:attrNameLst>
                                          <p:attrName>style.visibility</p:attrName>
                                        </p:attrNameLst>
                                      </p:cBhvr>
                                      <p:to>
                                        <p:strVal val="hidden"/>
                                      </p:to>
                                    </p:set>
                                  </p:childTnLst>
                                </p:cTn>
                              </p:par>
                              <p:par>
                                <p:cTn id="114" presetID="45" presetClass="entr" presetSubtype="0" fill="hold" grpId="0" nodeType="withEffect">
                                  <p:stCondLst>
                                    <p:cond delay="0"/>
                                  </p:stCondLst>
                                  <p:childTnLst>
                                    <p:set>
                                      <p:cBhvr>
                                        <p:cTn id="115" dur="1" fill="hold">
                                          <p:stCondLst>
                                            <p:cond delay="0"/>
                                          </p:stCondLst>
                                        </p:cTn>
                                        <p:tgtEl>
                                          <p:spTgt spid="47"/>
                                        </p:tgtEl>
                                        <p:attrNameLst>
                                          <p:attrName>style.visibility</p:attrName>
                                        </p:attrNameLst>
                                      </p:cBhvr>
                                      <p:to>
                                        <p:strVal val="visible"/>
                                      </p:to>
                                    </p:set>
                                    <p:animEffect transition="in" filter="fade">
                                      <p:cBhvr>
                                        <p:cTn id="116" dur="1000"/>
                                        <p:tgtEl>
                                          <p:spTgt spid="47"/>
                                        </p:tgtEl>
                                      </p:cBhvr>
                                    </p:animEffect>
                                    <p:anim calcmode="lin" valueType="num">
                                      <p:cBhvr>
                                        <p:cTn id="117" dur="1000" fill="hold"/>
                                        <p:tgtEl>
                                          <p:spTgt spid="47"/>
                                        </p:tgtEl>
                                        <p:attrNameLst>
                                          <p:attrName>ppt_w</p:attrName>
                                        </p:attrNameLst>
                                      </p:cBhvr>
                                      <p:tavLst>
                                        <p:tav tm="0" fmla="#ppt_w*sin(2.5*pi*$)">
                                          <p:val>
                                            <p:fltVal val="0"/>
                                          </p:val>
                                        </p:tav>
                                        <p:tav tm="100000">
                                          <p:val>
                                            <p:fltVal val="1"/>
                                          </p:val>
                                        </p:tav>
                                      </p:tavLst>
                                    </p:anim>
                                    <p:anim calcmode="lin" valueType="num">
                                      <p:cBhvr>
                                        <p:cTn id="118" dur="1000" fill="hold"/>
                                        <p:tgtEl>
                                          <p:spTgt spid="4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8"/>
                  </p:tgtEl>
                </p:cond>
              </p:nextCondLst>
            </p:seq>
            <p:seq concurrent="1" nextAc="seek">
              <p:cTn id="119" restart="whenNotActive" fill="hold" evtFilter="cancelBubble" nodeType="interactiveSeq">
                <p:stCondLst>
                  <p:cond evt="onClick" delay="0">
                    <p:tgtEl>
                      <p:spTgt spid="47"/>
                    </p:tgtEl>
                  </p:cond>
                </p:stCondLst>
                <p:endSync evt="end" delay="0">
                  <p:rtn val="all"/>
                </p:endSync>
                <p:childTnLst>
                  <p:par>
                    <p:cTn id="120" fill="hold">
                      <p:stCondLst>
                        <p:cond delay="0"/>
                      </p:stCondLst>
                      <p:childTnLst>
                        <p:par>
                          <p:cTn id="121" fill="hold">
                            <p:stCondLst>
                              <p:cond delay="0"/>
                            </p:stCondLst>
                            <p:childTnLst>
                              <p:par>
                                <p:cTn id="122" presetID="25" presetClass="emph" presetSubtype="0" fill="hold" grpId="1" nodeType="clickEffect">
                                  <p:stCondLst>
                                    <p:cond delay="0"/>
                                  </p:stCondLst>
                                  <p:childTnLst>
                                    <p:animClr clrSpc="hsl" dir="cw">
                                      <p:cBhvr override="childStyle">
                                        <p:cTn id="123" dur="500" fill="hold"/>
                                        <p:tgtEl>
                                          <p:spTgt spid="47"/>
                                        </p:tgtEl>
                                        <p:attrNameLst>
                                          <p:attrName>style.color</p:attrName>
                                        </p:attrNameLst>
                                      </p:cBhvr>
                                      <p:by>
                                        <p:hsl h="0" s="-70588" l="0"/>
                                      </p:by>
                                    </p:animClr>
                                    <p:animClr clrSpc="hsl" dir="cw">
                                      <p:cBhvr>
                                        <p:cTn id="124" dur="500" fill="hold"/>
                                        <p:tgtEl>
                                          <p:spTgt spid="47"/>
                                        </p:tgtEl>
                                        <p:attrNameLst>
                                          <p:attrName>fillcolor</p:attrName>
                                        </p:attrNameLst>
                                      </p:cBhvr>
                                      <p:by>
                                        <p:hsl h="0" s="-70588" l="0"/>
                                      </p:by>
                                    </p:animClr>
                                    <p:animClr clrSpc="hsl" dir="cw">
                                      <p:cBhvr>
                                        <p:cTn id="125" dur="500" fill="hold"/>
                                        <p:tgtEl>
                                          <p:spTgt spid="47"/>
                                        </p:tgtEl>
                                        <p:attrNameLst>
                                          <p:attrName>stroke.color</p:attrName>
                                        </p:attrNameLst>
                                      </p:cBhvr>
                                      <p:by>
                                        <p:hsl h="0" s="-70588" l="0"/>
                                      </p:by>
                                    </p:animClr>
                                    <p:set>
                                      <p:cBhvr>
                                        <p:cTn id="126" dur="500" fill="hold"/>
                                        <p:tgtEl>
                                          <p:spTgt spid="47"/>
                                        </p:tgtEl>
                                        <p:attrNameLst>
                                          <p:attrName>fill.type</p:attrName>
                                        </p:attrNameLst>
                                      </p:cBhvr>
                                      <p:to>
                                        <p:strVal val="solid"/>
                                      </p:to>
                                    </p:set>
                                  </p:childTnLst>
                                </p:cTn>
                              </p:par>
                            </p:childTnLst>
                          </p:cTn>
                        </p:par>
                      </p:childTnLst>
                    </p:cTn>
                  </p:par>
                </p:childTnLst>
              </p:cTn>
              <p:nextCondLst>
                <p:cond evt="onClick" delay="0">
                  <p:tgtEl>
                    <p:spTgt spid="47"/>
                  </p:tgtEl>
                </p:cond>
              </p:nextCondLst>
            </p:seq>
            <p:seq concurrent="1" nextAc="seek">
              <p:cTn id="127" restart="whenNotActive" fill="hold" evtFilter="cancelBubble" nodeType="interactiveSeq">
                <p:stCondLst>
                  <p:cond evt="onClick" delay="0">
                    <p:tgtEl>
                      <p:spTgt spid="50"/>
                    </p:tgtEl>
                  </p:cond>
                </p:stCondLst>
                <p:endSync evt="end" delay="0">
                  <p:rtn val="all"/>
                </p:endSync>
                <p:childTnLst>
                  <p:par>
                    <p:cTn id="128" fill="hold">
                      <p:stCondLst>
                        <p:cond delay="0"/>
                      </p:stCondLst>
                      <p:childTnLst>
                        <p:par>
                          <p:cTn id="129" fill="hold">
                            <p:stCondLst>
                              <p:cond delay="0"/>
                            </p:stCondLst>
                            <p:childTnLst>
                              <p:par>
                                <p:cTn id="130" presetID="10" presetClass="exit" presetSubtype="0" fill="hold" grpId="0" nodeType="clickEffect">
                                  <p:stCondLst>
                                    <p:cond delay="0"/>
                                  </p:stCondLst>
                                  <p:childTnLst>
                                    <p:animEffect transition="out" filter="fade">
                                      <p:cBhvr>
                                        <p:cTn id="131" dur="100"/>
                                        <p:tgtEl>
                                          <p:spTgt spid="50"/>
                                        </p:tgtEl>
                                      </p:cBhvr>
                                    </p:animEffect>
                                    <p:set>
                                      <p:cBhvr>
                                        <p:cTn id="132" dur="1" fill="hold">
                                          <p:stCondLst>
                                            <p:cond delay="99"/>
                                          </p:stCondLst>
                                        </p:cTn>
                                        <p:tgtEl>
                                          <p:spTgt spid="50"/>
                                        </p:tgtEl>
                                        <p:attrNameLst>
                                          <p:attrName>style.visibility</p:attrName>
                                        </p:attrNameLst>
                                      </p:cBhvr>
                                      <p:to>
                                        <p:strVal val="hidden"/>
                                      </p:to>
                                    </p:set>
                                  </p:childTnLst>
                                </p:cTn>
                              </p:par>
                              <p:par>
                                <p:cTn id="133" presetID="45" presetClass="entr" presetSubtype="0" fill="hold" grpId="0" nodeType="withEffect">
                                  <p:stCondLst>
                                    <p:cond delay="0"/>
                                  </p:stCondLst>
                                  <p:childTnLst>
                                    <p:set>
                                      <p:cBhvr>
                                        <p:cTn id="134" dur="1" fill="hold">
                                          <p:stCondLst>
                                            <p:cond delay="0"/>
                                          </p:stCondLst>
                                        </p:cTn>
                                        <p:tgtEl>
                                          <p:spTgt spid="49"/>
                                        </p:tgtEl>
                                        <p:attrNameLst>
                                          <p:attrName>style.visibility</p:attrName>
                                        </p:attrNameLst>
                                      </p:cBhvr>
                                      <p:to>
                                        <p:strVal val="visible"/>
                                      </p:to>
                                    </p:set>
                                    <p:animEffect transition="in" filter="fade">
                                      <p:cBhvr>
                                        <p:cTn id="135" dur="1000"/>
                                        <p:tgtEl>
                                          <p:spTgt spid="49"/>
                                        </p:tgtEl>
                                      </p:cBhvr>
                                    </p:animEffect>
                                    <p:anim calcmode="lin" valueType="num">
                                      <p:cBhvr>
                                        <p:cTn id="136" dur="1000" fill="hold"/>
                                        <p:tgtEl>
                                          <p:spTgt spid="49"/>
                                        </p:tgtEl>
                                        <p:attrNameLst>
                                          <p:attrName>ppt_w</p:attrName>
                                        </p:attrNameLst>
                                      </p:cBhvr>
                                      <p:tavLst>
                                        <p:tav tm="0" fmla="#ppt_w*sin(2.5*pi*$)">
                                          <p:val>
                                            <p:fltVal val="0"/>
                                          </p:val>
                                        </p:tav>
                                        <p:tav tm="100000">
                                          <p:val>
                                            <p:fltVal val="1"/>
                                          </p:val>
                                        </p:tav>
                                      </p:tavLst>
                                    </p:anim>
                                    <p:anim calcmode="lin" valueType="num">
                                      <p:cBhvr>
                                        <p:cTn id="137" dur="1000" fill="hold"/>
                                        <p:tgtEl>
                                          <p:spTgt spid="4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50"/>
                  </p:tgtEl>
                </p:cond>
              </p:nextCondLst>
            </p:seq>
            <p:seq concurrent="1" nextAc="seek">
              <p:cTn id="138" restart="whenNotActive" fill="hold" evtFilter="cancelBubble" nodeType="interactiveSeq">
                <p:stCondLst>
                  <p:cond evt="onClick" delay="0">
                    <p:tgtEl>
                      <p:spTgt spid="49"/>
                    </p:tgtEl>
                  </p:cond>
                </p:stCondLst>
                <p:endSync evt="end" delay="0">
                  <p:rtn val="all"/>
                </p:endSync>
                <p:childTnLst>
                  <p:par>
                    <p:cTn id="139" fill="hold">
                      <p:stCondLst>
                        <p:cond delay="0"/>
                      </p:stCondLst>
                      <p:childTnLst>
                        <p:par>
                          <p:cTn id="140" fill="hold">
                            <p:stCondLst>
                              <p:cond delay="0"/>
                            </p:stCondLst>
                            <p:childTnLst>
                              <p:par>
                                <p:cTn id="141" presetID="25" presetClass="emph" presetSubtype="0" fill="hold" grpId="1" nodeType="clickEffect">
                                  <p:stCondLst>
                                    <p:cond delay="0"/>
                                  </p:stCondLst>
                                  <p:childTnLst>
                                    <p:animClr clrSpc="hsl" dir="cw">
                                      <p:cBhvr override="childStyle">
                                        <p:cTn id="142" dur="500" fill="hold"/>
                                        <p:tgtEl>
                                          <p:spTgt spid="49"/>
                                        </p:tgtEl>
                                        <p:attrNameLst>
                                          <p:attrName>style.color</p:attrName>
                                        </p:attrNameLst>
                                      </p:cBhvr>
                                      <p:by>
                                        <p:hsl h="0" s="-70588" l="0"/>
                                      </p:by>
                                    </p:animClr>
                                    <p:animClr clrSpc="hsl" dir="cw">
                                      <p:cBhvr>
                                        <p:cTn id="143" dur="500" fill="hold"/>
                                        <p:tgtEl>
                                          <p:spTgt spid="49"/>
                                        </p:tgtEl>
                                        <p:attrNameLst>
                                          <p:attrName>fillcolor</p:attrName>
                                        </p:attrNameLst>
                                      </p:cBhvr>
                                      <p:by>
                                        <p:hsl h="0" s="-70588" l="0"/>
                                      </p:by>
                                    </p:animClr>
                                    <p:animClr clrSpc="hsl" dir="cw">
                                      <p:cBhvr>
                                        <p:cTn id="144" dur="500" fill="hold"/>
                                        <p:tgtEl>
                                          <p:spTgt spid="49"/>
                                        </p:tgtEl>
                                        <p:attrNameLst>
                                          <p:attrName>stroke.color</p:attrName>
                                        </p:attrNameLst>
                                      </p:cBhvr>
                                      <p:by>
                                        <p:hsl h="0" s="-70588" l="0"/>
                                      </p:by>
                                    </p:animClr>
                                    <p:set>
                                      <p:cBhvr>
                                        <p:cTn id="145" dur="500" fill="hold"/>
                                        <p:tgtEl>
                                          <p:spTgt spid="49"/>
                                        </p:tgtEl>
                                        <p:attrNameLst>
                                          <p:attrName>fill.type</p:attrName>
                                        </p:attrNameLst>
                                      </p:cBhvr>
                                      <p:to>
                                        <p:strVal val="solid"/>
                                      </p:to>
                                    </p:set>
                                  </p:childTnLst>
                                </p:cTn>
                              </p:par>
                            </p:childTnLst>
                          </p:cTn>
                        </p:par>
                      </p:childTnLst>
                    </p:cTn>
                  </p:par>
                </p:childTnLst>
              </p:cTn>
              <p:nextCondLst>
                <p:cond evt="onClick" delay="0">
                  <p:tgtEl>
                    <p:spTgt spid="49"/>
                  </p:tgtEl>
                </p:cond>
              </p:nextCondLst>
            </p:seq>
            <p:seq concurrent="1" nextAc="seek">
              <p:cTn id="146" restart="whenNotActive" fill="hold" evtFilter="cancelBubble" nodeType="interactiveSeq">
                <p:stCondLst>
                  <p:cond evt="onClick" delay="0">
                    <p:tgtEl>
                      <p:spTgt spid="52"/>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100"/>
                                        <p:tgtEl>
                                          <p:spTgt spid="52"/>
                                        </p:tgtEl>
                                      </p:cBhvr>
                                    </p:animEffect>
                                    <p:set>
                                      <p:cBhvr>
                                        <p:cTn id="151" dur="1" fill="hold">
                                          <p:stCondLst>
                                            <p:cond delay="99"/>
                                          </p:stCondLst>
                                        </p:cTn>
                                        <p:tgtEl>
                                          <p:spTgt spid="52"/>
                                        </p:tgtEl>
                                        <p:attrNameLst>
                                          <p:attrName>style.visibility</p:attrName>
                                        </p:attrNameLst>
                                      </p:cBhvr>
                                      <p:to>
                                        <p:strVal val="hidden"/>
                                      </p:to>
                                    </p:set>
                                  </p:childTnLst>
                                </p:cTn>
                              </p:par>
                              <p:par>
                                <p:cTn id="152" presetID="45" presetClass="entr" presetSubtype="0" fill="hold" grpId="0" nodeType="withEffect">
                                  <p:stCondLst>
                                    <p:cond delay="0"/>
                                  </p:stCondLst>
                                  <p:childTnLst>
                                    <p:set>
                                      <p:cBhvr>
                                        <p:cTn id="153" dur="1" fill="hold">
                                          <p:stCondLst>
                                            <p:cond delay="0"/>
                                          </p:stCondLst>
                                        </p:cTn>
                                        <p:tgtEl>
                                          <p:spTgt spid="51"/>
                                        </p:tgtEl>
                                        <p:attrNameLst>
                                          <p:attrName>style.visibility</p:attrName>
                                        </p:attrNameLst>
                                      </p:cBhvr>
                                      <p:to>
                                        <p:strVal val="visible"/>
                                      </p:to>
                                    </p:set>
                                    <p:animEffect transition="in" filter="fade">
                                      <p:cBhvr>
                                        <p:cTn id="154" dur="1000"/>
                                        <p:tgtEl>
                                          <p:spTgt spid="51"/>
                                        </p:tgtEl>
                                      </p:cBhvr>
                                    </p:animEffect>
                                    <p:anim calcmode="lin" valueType="num">
                                      <p:cBhvr>
                                        <p:cTn id="155" dur="1000" fill="hold"/>
                                        <p:tgtEl>
                                          <p:spTgt spid="51"/>
                                        </p:tgtEl>
                                        <p:attrNameLst>
                                          <p:attrName>ppt_w</p:attrName>
                                        </p:attrNameLst>
                                      </p:cBhvr>
                                      <p:tavLst>
                                        <p:tav tm="0" fmla="#ppt_w*sin(2.5*pi*$)">
                                          <p:val>
                                            <p:fltVal val="0"/>
                                          </p:val>
                                        </p:tav>
                                        <p:tav tm="100000">
                                          <p:val>
                                            <p:fltVal val="1"/>
                                          </p:val>
                                        </p:tav>
                                      </p:tavLst>
                                    </p:anim>
                                    <p:anim calcmode="lin" valueType="num">
                                      <p:cBhvr>
                                        <p:cTn id="156" dur="1000" fill="hold"/>
                                        <p:tgtEl>
                                          <p:spTgt spid="5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52"/>
                  </p:tgtEl>
                </p:cond>
              </p:nextCondLst>
            </p:seq>
            <p:seq concurrent="1" nextAc="seek">
              <p:cTn id="157" restart="whenNotActive" fill="hold" evtFilter="cancelBubble" nodeType="interactiveSeq">
                <p:stCondLst>
                  <p:cond evt="onClick" delay="0">
                    <p:tgtEl>
                      <p:spTgt spid="51"/>
                    </p:tgtEl>
                  </p:cond>
                </p:stCondLst>
                <p:endSync evt="end" delay="0">
                  <p:rtn val="all"/>
                </p:endSync>
                <p:childTnLst>
                  <p:par>
                    <p:cTn id="158" fill="hold">
                      <p:stCondLst>
                        <p:cond delay="0"/>
                      </p:stCondLst>
                      <p:childTnLst>
                        <p:par>
                          <p:cTn id="159" fill="hold">
                            <p:stCondLst>
                              <p:cond delay="0"/>
                            </p:stCondLst>
                            <p:childTnLst>
                              <p:par>
                                <p:cTn id="160" presetID="25" presetClass="emph" presetSubtype="0" fill="hold" grpId="1" nodeType="clickEffect">
                                  <p:stCondLst>
                                    <p:cond delay="0"/>
                                  </p:stCondLst>
                                  <p:childTnLst>
                                    <p:animClr clrSpc="hsl" dir="cw">
                                      <p:cBhvr override="childStyle">
                                        <p:cTn id="161" dur="500" fill="hold"/>
                                        <p:tgtEl>
                                          <p:spTgt spid="51"/>
                                        </p:tgtEl>
                                        <p:attrNameLst>
                                          <p:attrName>style.color</p:attrName>
                                        </p:attrNameLst>
                                      </p:cBhvr>
                                      <p:by>
                                        <p:hsl h="0" s="-70588" l="0"/>
                                      </p:by>
                                    </p:animClr>
                                    <p:animClr clrSpc="hsl" dir="cw">
                                      <p:cBhvr>
                                        <p:cTn id="162" dur="500" fill="hold"/>
                                        <p:tgtEl>
                                          <p:spTgt spid="51"/>
                                        </p:tgtEl>
                                        <p:attrNameLst>
                                          <p:attrName>fillcolor</p:attrName>
                                        </p:attrNameLst>
                                      </p:cBhvr>
                                      <p:by>
                                        <p:hsl h="0" s="-70588" l="0"/>
                                      </p:by>
                                    </p:animClr>
                                    <p:animClr clrSpc="hsl" dir="cw">
                                      <p:cBhvr>
                                        <p:cTn id="163" dur="500" fill="hold"/>
                                        <p:tgtEl>
                                          <p:spTgt spid="51"/>
                                        </p:tgtEl>
                                        <p:attrNameLst>
                                          <p:attrName>stroke.color</p:attrName>
                                        </p:attrNameLst>
                                      </p:cBhvr>
                                      <p:by>
                                        <p:hsl h="0" s="-70588" l="0"/>
                                      </p:by>
                                    </p:animClr>
                                    <p:set>
                                      <p:cBhvr>
                                        <p:cTn id="164" dur="500" fill="hold"/>
                                        <p:tgtEl>
                                          <p:spTgt spid="51"/>
                                        </p:tgtEl>
                                        <p:attrNameLst>
                                          <p:attrName>fill.type</p:attrName>
                                        </p:attrNameLst>
                                      </p:cBhvr>
                                      <p:to>
                                        <p:strVal val="solid"/>
                                      </p:to>
                                    </p:set>
                                  </p:childTnLst>
                                </p:cTn>
                              </p:par>
                            </p:childTnLst>
                          </p:cTn>
                        </p:par>
                      </p:childTnLst>
                    </p:cTn>
                  </p:par>
                </p:childTnLst>
              </p:cTn>
              <p:nextCondLst>
                <p:cond evt="onClick" delay="0">
                  <p:tgtEl>
                    <p:spTgt spid="51"/>
                  </p:tgtEl>
                </p:cond>
              </p:nextCondLst>
            </p:seq>
            <p:seq concurrent="1" nextAc="seek">
              <p:cTn id="165" restart="whenNotActive" fill="hold" evtFilter="cancelBubble" nodeType="interactiveSeq">
                <p:stCondLst>
                  <p:cond evt="onClick" delay="0">
                    <p:tgtEl>
                      <p:spTgt spid="10"/>
                    </p:tgtEl>
                  </p:cond>
                </p:stCondLst>
                <p:endSync evt="end" delay="0">
                  <p:rtn val="all"/>
                </p:endSync>
                <p:childTnLst>
                  <p:par>
                    <p:cTn id="166" fill="hold">
                      <p:stCondLst>
                        <p:cond delay="0"/>
                      </p:stCondLst>
                      <p:childTnLst>
                        <p:par>
                          <p:cTn id="167" fill="hold">
                            <p:stCondLst>
                              <p:cond delay="0"/>
                            </p:stCondLst>
                            <p:childTnLst>
                              <p:par>
                                <p:cTn id="168" presetID="25" presetClass="emph" presetSubtype="0" fill="hold" grpId="0" nodeType="clickEffect">
                                  <p:stCondLst>
                                    <p:cond delay="0"/>
                                  </p:stCondLst>
                                  <p:childTnLst>
                                    <p:animClr clrSpc="hsl" dir="cw">
                                      <p:cBhvr override="childStyle">
                                        <p:cTn id="169" dur="500" fill="hold"/>
                                        <p:tgtEl>
                                          <p:spTgt spid="10"/>
                                        </p:tgtEl>
                                        <p:attrNameLst>
                                          <p:attrName>style.color</p:attrName>
                                        </p:attrNameLst>
                                      </p:cBhvr>
                                      <p:by>
                                        <p:hsl h="0" s="-70588" l="0"/>
                                      </p:by>
                                    </p:animClr>
                                    <p:animClr clrSpc="hsl" dir="cw">
                                      <p:cBhvr>
                                        <p:cTn id="170" dur="500" fill="hold"/>
                                        <p:tgtEl>
                                          <p:spTgt spid="10"/>
                                        </p:tgtEl>
                                        <p:attrNameLst>
                                          <p:attrName>fillcolor</p:attrName>
                                        </p:attrNameLst>
                                      </p:cBhvr>
                                      <p:by>
                                        <p:hsl h="0" s="-70588" l="0"/>
                                      </p:by>
                                    </p:animClr>
                                    <p:animClr clrSpc="hsl" dir="cw">
                                      <p:cBhvr>
                                        <p:cTn id="171" dur="500" fill="hold"/>
                                        <p:tgtEl>
                                          <p:spTgt spid="10"/>
                                        </p:tgtEl>
                                        <p:attrNameLst>
                                          <p:attrName>stroke.color</p:attrName>
                                        </p:attrNameLst>
                                      </p:cBhvr>
                                      <p:by>
                                        <p:hsl h="0" s="-70588" l="0"/>
                                      </p:by>
                                    </p:animClr>
                                    <p:set>
                                      <p:cBhvr>
                                        <p:cTn id="172" dur="500" fill="hold"/>
                                        <p:tgtEl>
                                          <p:spTgt spid="10"/>
                                        </p:tgtEl>
                                        <p:attrNameLst>
                                          <p:attrName>fill.type</p:attrName>
                                        </p:attrNameLst>
                                      </p:cBhvr>
                                      <p:to>
                                        <p:strVal val="solid"/>
                                      </p:to>
                                    </p:set>
                                  </p:childTnLst>
                                </p:cTn>
                              </p:par>
                            </p:childTnLst>
                          </p:cTn>
                        </p:par>
                      </p:childTnLst>
                    </p:cTn>
                  </p:par>
                </p:childTnLst>
              </p:cTn>
              <p:nextCondLst>
                <p:cond evt="onClick" delay="0">
                  <p:tgtEl>
                    <p:spTgt spid="10"/>
                  </p:tgtEl>
                </p:cond>
              </p:nextCondLst>
            </p:seq>
            <p:seq concurrent="1" nextAc="seek">
              <p:cTn id="173" restart="whenNotActive" fill="hold" evtFilter="cancelBubble" nodeType="interactiveSeq">
                <p:stCondLst>
                  <p:cond evt="onClick" delay="0">
                    <p:tgtEl>
                      <p:spTgt spid="7"/>
                    </p:tgtEl>
                  </p:cond>
                </p:stCondLst>
                <p:endSync evt="end" delay="0">
                  <p:rtn val="all"/>
                </p:endSync>
                <p:childTnLst>
                  <p:par>
                    <p:cTn id="174" fill="hold">
                      <p:stCondLst>
                        <p:cond delay="0"/>
                      </p:stCondLst>
                      <p:childTnLst>
                        <p:par>
                          <p:cTn id="175" fill="hold">
                            <p:stCondLst>
                              <p:cond delay="0"/>
                            </p:stCondLst>
                            <p:childTnLst>
                              <p:par>
                                <p:cTn id="176" presetID="25" presetClass="emph" presetSubtype="0" fill="hold" grpId="0" nodeType="clickEffect">
                                  <p:stCondLst>
                                    <p:cond delay="0"/>
                                  </p:stCondLst>
                                  <p:childTnLst>
                                    <p:animClr clrSpc="hsl" dir="cw">
                                      <p:cBhvr override="childStyle">
                                        <p:cTn id="177" dur="500" fill="hold"/>
                                        <p:tgtEl>
                                          <p:spTgt spid="7"/>
                                        </p:tgtEl>
                                        <p:attrNameLst>
                                          <p:attrName>style.color</p:attrName>
                                        </p:attrNameLst>
                                      </p:cBhvr>
                                      <p:by>
                                        <p:hsl h="0" s="-70588" l="0"/>
                                      </p:by>
                                    </p:animClr>
                                    <p:animClr clrSpc="hsl" dir="cw">
                                      <p:cBhvr>
                                        <p:cTn id="178" dur="500" fill="hold"/>
                                        <p:tgtEl>
                                          <p:spTgt spid="7"/>
                                        </p:tgtEl>
                                        <p:attrNameLst>
                                          <p:attrName>fillcolor</p:attrName>
                                        </p:attrNameLst>
                                      </p:cBhvr>
                                      <p:by>
                                        <p:hsl h="0" s="-70588" l="0"/>
                                      </p:by>
                                    </p:animClr>
                                    <p:animClr clrSpc="hsl" dir="cw">
                                      <p:cBhvr>
                                        <p:cTn id="179" dur="500" fill="hold"/>
                                        <p:tgtEl>
                                          <p:spTgt spid="7"/>
                                        </p:tgtEl>
                                        <p:attrNameLst>
                                          <p:attrName>stroke.color</p:attrName>
                                        </p:attrNameLst>
                                      </p:cBhvr>
                                      <p:by>
                                        <p:hsl h="0" s="-70588" l="0"/>
                                      </p:by>
                                    </p:animClr>
                                    <p:set>
                                      <p:cBhvr>
                                        <p:cTn id="180" dur="500" fill="hold"/>
                                        <p:tgtEl>
                                          <p:spTgt spid="7"/>
                                        </p:tgtEl>
                                        <p:attrNameLst>
                                          <p:attrName>fill.type</p:attrName>
                                        </p:attrNameLst>
                                      </p:cBhvr>
                                      <p:to>
                                        <p:strVal val="solid"/>
                                      </p:to>
                                    </p:set>
                                  </p:childTnLst>
                                </p:cTn>
                              </p:par>
                            </p:childTnLst>
                          </p:cTn>
                        </p:par>
                      </p:childTnLst>
                    </p:cTn>
                  </p:par>
                </p:childTnLst>
              </p:cTn>
              <p:nextCondLst>
                <p:cond evt="onClick" delay="0">
                  <p:tgtEl>
                    <p:spTgt spid="7"/>
                  </p:tgtEl>
                </p:cond>
              </p:nextCondLst>
            </p:seq>
            <p:seq concurrent="1" nextAc="seek">
              <p:cTn id="181" restart="whenNotActive" fill="hold" evtFilter="cancelBubble" nodeType="interactiveSeq">
                <p:stCondLst>
                  <p:cond evt="onClick" delay="0">
                    <p:tgtEl>
                      <p:spTgt spid="8"/>
                    </p:tgtEl>
                  </p:cond>
                </p:stCondLst>
                <p:endSync evt="end" delay="0">
                  <p:rtn val="all"/>
                </p:endSync>
                <p:childTnLst>
                  <p:par>
                    <p:cTn id="182" fill="hold">
                      <p:stCondLst>
                        <p:cond delay="0"/>
                      </p:stCondLst>
                      <p:childTnLst>
                        <p:par>
                          <p:cTn id="183" fill="hold">
                            <p:stCondLst>
                              <p:cond delay="0"/>
                            </p:stCondLst>
                            <p:childTnLst>
                              <p:par>
                                <p:cTn id="184" presetID="25" presetClass="emph" presetSubtype="0" fill="hold" grpId="0" nodeType="clickEffect">
                                  <p:stCondLst>
                                    <p:cond delay="0"/>
                                  </p:stCondLst>
                                  <p:childTnLst>
                                    <p:animClr clrSpc="hsl" dir="cw">
                                      <p:cBhvr override="childStyle">
                                        <p:cTn id="185" dur="500" fill="hold"/>
                                        <p:tgtEl>
                                          <p:spTgt spid="8"/>
                                        </p:tgtEl>
                                        <p:attrNameLst>
                                          <p:attrName>style.color</p:attrName>
                                        </p:attrNameLst>
                                      </p:cBhvr>
                                      <p:by>
                                        <p:hsl h="0" s="-70588" l="0"/>
                                      </p:by>
                                    </p:animClr>
                                    <p:animClr clrSpc="hsl" dir="cw">
                                      <p:cBhvr>
                                        <p:cTn id="186" dur="500" fill="hold"/>
                                        <p:tgtEl>
                                          <p:spTgt spid="8"/>
                                        </p:tgtEl>
                                        <p:attrNameLst>
                                          <p:attrName>fillcolor</p:attrName>
                                        </p:attrNameLst>
                                      </p:cBhvr>
                                      <p:by>
                                        <p:hsl h="0" s="-70588" l="0"/>
                                      </p:by>
                                    </p:animClr>
                                    <p:animClr clrSpc="hsl" dir="cw">
                                      <p:cBhvr>
                                        <p:cTn id="187" dur="500" fill="hold"/>
                                        <p:tgtEl>
                                          <p:spTgt spid="8"/>
                                        </p:tgtEl>
                                        <p:attrNameLst>
                                          <p:attrName>stroke.color</p:attrName>
                                        </p:attrNameLst>
                                      </p:cBhvr>
                                      <p:by>
                                        <p:hsl h="0" s="-70588" l="0"/>
                                      </p:by>
                                    </p:animClr>
                                    <p:set>
                                      <p:cBhvr>
                                        <p:cTn id="188" dur="500" fill="hold"/>
                                        <p:tgtEl>
                                          <p:spTgt spid="8"/>
                                        </p:tgtEl>
                                        <p:attrNameLst>
                                          <p:attrName>fill.type</p:attrName>
                                        </p:attrNameLst>
                                      </p:cBhvr>
                                      <p:to>
                                        <p:strVal val="solid"/>
                                      </p:to>
                                    </p:set>
                                  </p:childTnLst>
                                </p:cTn>
                              </p:par>
                            </p:childTnLst>
                          </p:cTn>
                        </p:par>
                      </p:childTnLst>
                    </p:cTn>
                  </p:par>
                </p:childTnLst>
              </p:cTn>
              <p:nextCondLst>
                <p:cond evt="onClick" delay="0">
                  <p:tgtEl>
                    <p:spTgt spid="8"/>
                  </p:tgtEl>
                </p:cond>
              </p:nextCondLst>
            </p:seq>
            <p:seq concurrent="1" nextAc="seek">
              <p:cTn id="189" restart="whenNotActive" fill="hold" evtFilter="cancelBubble" nodeType="interactiveSeq">
                <p:stCondLst>
                  <p:cond evt="onClick" delay="0">
                    <p:tgtEl>
                      <p:spTgt spid="16"/>
                    </p:tgtEl>
                  </p:cond>
                </p:stCondLst>
                <p:endSync evt="end" delay="0">
                  <p:rtn val="all"/>
                </p:endSync>
                <p:childTnLst>
                  <p:par>
                    <p:cTn id="190" fill="hold">
                      <p:stCondLst>
                        <p:cond delay="0"/>
                      </p:stCondLst>
                      <p:childTnLst>
                        <p:par>
                          <p:cTn id="191" fill="hold">
                            <p:stCondLst>
                              <p:cond delay="0"/>
                            </p:stCondLst>
                            <p:childTnLst>
                              <p:par>
                                <p:cTn id="192" presetID="25" presetClass="emph" presetSubtype="0" fill="hold" grpId="1" nodeType="clickEffect">
                                  <p:stCondLst>
                                    <p:cond delay="0"/>
                                  </p:stCondLst>
                                  <p:childTnLst>
                                    <p:animClr clrSpc="hsl" dir="cw">
                                      <p:cBhvr override="childStyle">
                                        <p:cTn id="193" dur="500" fill="hold"/>
                                        <p:tgtEl>
                                          <p:spTgt spid="16"/>
                                        </p:tgtEl>
                                        <p:attrNameLst>
                                          <p:attrName>style.color</p:attrName>
                                        </p:attrNameLst>
                                      </p:cBhvr>
                                      <p:by>
                                        <p:hsl h="0" s="-70588" l="0"/>
                                      </p:by>
                                    </p:animClr>
                                    <p:animClr clrSpc="hsl" dir="cw">
                                      <p:cBhvr>
                                        <p:cTn id="194" dur="500" fill="hold"/>
                                        <p:tgtEl>
                                          <p:spTgt spid="16"/>
                                        </p:tgtEl>
                                        <p:attrNameLst>
                                          <p:attrName>fillcolor</p:attrName>
                                        </p:attrNameLst>
                                      </p:cBhvr>
                                      <p:by>
                                        <p:hsl h="0" s="-70588" l="0"/>
                                      </p:by>
                                    </p:animClr>
                                    <p:animClr clrSpc="hsl" dir="cw">
                                      <p:cBhvr>
                                        <p:cTn id="195" dur="500" fill="hold"/>
                                        <p:tgtEl>
                                          <p:spTgt spid="16"/>
                                        </p:tgtEl>
                                        <p:attrNameLst>
                                          <p:attrName>stroke.color</p:attrName>
                                        </p:attrNameLst>
                                      </p:cBhvr>
                                      <p:by>
                                        <p:hsl h="0" s="-70588" l="0"/>
                                      </p:by>
                                    </p:animClr>
                                    <p:set>
                                      <p:cBhvr>
                                        <p:cTn id="196" dur="500" fill="hold"/>
                                        <p:tgtEl>
                                          <p:spTgt spid="16"/>
                                        </p:tgtEl>
                                        <p:attrNameLst>
                                          <p:attrName>fill.type</p:attrName>
                                        </p:attrNameLst>
                                      </p:cBhvr>
                                      <p:to>
                                        <p:strVal val="solid"/>
                                      </p:to>
                                    </p:set>
                                  </p:childTnLst>
                                </p:cTn>
                              </p:par>
                            </p:childTnLst>
                          </p:cTn>
                        </p:par>
                      </p:childTnLst>
                    </p:cTn>
                  </p:par>
                </p:childTnLst>
              </p:cTn>
              <p:nextCondLst>
                <p:cond evt="onClick" delay="0">
                  <p:tgtEl>
                    <p:spTgt spid="16"/>
                  </p:tgtEl>
                </p:cond>
              </p:nextCondLst>
            </p:seq>
          </p:childTnLst>
        </p:cTn>
      </p:par>
    </p:tnLst>
    <p:bldLst>
      <p:bldP spid="16" grpId="0" animBg="1"/>
      <p:bldP spid="16" grpId="1" animBg="1"/>
      <p:bldP spid="36" grpId="0" animBg="1"/>
      <p:bldP spid="36" grpId="1" animBg="1"/>
      <p:bldP spid="38" grpId="0" animBg="1"/>
      <p:bldP spid="38" grpId="1" animBg="1"/>
      <p:bldP spid="41" grpId="0" animBg="1"/>
      <p:bldP spid="41" grpId="1" animBg="1"/>
      <p:bldP spid="43" grpId="0" animBg="1"/>
      <p:bldP spid="43" grpId="1" animBg="1"/>
      <p:bldP spid="45" grpId="0" animBg="1"/>
      <p:bldP spid="45" grpId="1" animBg="1"/>
      <p:bldP spid="47" grpId="0" animBg="1"/>
      <p:bldP spid="47" grpId="1" animBg="1"/>
      <p:bldP spid="49" grpId="0" animBg="1"/>
      <p:bldP spid="49" grpId="1" animBg="1"/>
      <p:bldP spid="51" grpId="0" animBg="1"/>
      <p:bldP spid="51" grpId="1" animBg="1"/>
      <p:bldP spid="52" grpId="0" animBg="1"/>
      <p:bldP spid="34" grpId="0" animBg="1"/>
      <p:bldP spid="37" grpId="0" animBg="1"/>
      <p:bldP spid="39" grpId="0" animBg="1"/>
      <p:bldP spid="42" grpId="0" animBg="1"/>
      <p:bldP spid="44" grpId="0" animBg="1"/>
      <p:bldP spid="46" grpId="0" animBg="1"/>
      <p:bldP spid="48" grpId="0" animBg="1"/>
      <p:bldP spid="50" grpId="0" animBg="1"/>
      <p:bldP spid="7" grpId="0" animBg="1"/>
      <p:bldP spid="8" grpId="0" animBg="1"/>
      <p:bldP spid="10" grpId="0" animBg="1"/>
    </p:bldLst>
  </p:timing>
</p:sld>
</file>

<file path=ppt/slides/slide7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484611C-42BF-FC26-9C5A-1C6CED94E4E8}"/>
              </a:ext>
            </a:extLst>
          </p:cNvPr>
          <p:cNvSpPr txBox="1"/>
          <p:nvPr/>
        </p:nvSpPr>
        <p:spPr>
          <a:xfrm>
            <a:off x="1122892" y="643467"/>
            <a:ext cx="7772400" cy="5016758"/>
          </a:xfrm>
          <a:prstGeom prst="rect">
            <a:avLst/>
          </a:prstGeom>
          <a:noFill/>
        </p:spPr>
        <p:txBody>
          <a:bodyPr wrap="square" rtlCol="0">
            <a:spAutoFit/>
          </a:bodyPr>
          <a:lstStyle/>
          <a:p>
            <a:r>
              <a:rPr lang="de-DE"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Astro-Jeopardy : Liste de toutes les </a:t>
            </a:r>
            <a:r>
              <a:rPr lang="de-DE"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questions </a:t>
            </a:r>
            <a:r>
              <a:rPr lang="de-DE"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r>
              <a:rPr lang="de-DE"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cette </a:t>
            </a:r>
            <a:r>
              <a:rPr lang="de-DE"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page </a:t>
            </a:r>
            <a:r>
              <a:rPr lang="de-DE"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sera </a:t>
            </a:r>
            <a:r>
              <a:rPr lang="de-DE"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supprimée </a:t>
            </a:r>
            <a:r>
              <a:rPr lang="de-DE" sz="2000"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ultérieurement</a:t>
            </a:r>
            <a:r>
              <a:rPr lang="de-DE" sz="2000"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p>
          <a:p>
            <a:r>
              <a:rPr lang="de-DE" sz="2000" b="1" dirty="0" err="1">
                <a:latin typeface="Open Sans" panose="020B0606030504020204" pitchFamily="34" charset="0"/>
                <a:ea typeface="Open Sans" panose="020B0606030504020204" pitchFamily="34" charset="0"/>
                <a:cs typeface="Open Sans" panose="020B0606030504020204" pitchFamily="34" charset="0"/>
              </a:rPr>
              <a:t>Nucléides</a:t>
            </a:r>
            <a:endParaRPr lang="de-DE" sz="2000" b="1"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100 : Pourquoi le lithium est-il si rare ?</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200 : Pourquoi le noyau de la Terre est-il principalement constitué de nickel et de fer ?</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300 : Pourquoi la radioactivité existe-t-elle ?</a:t>
            </a:r>
          </a:p>
          <a:p>
            <a:r>
              <a:rPr lang="de-DE" sz="2000" b="1" dirty="0">
                <a:latin typeface="Open Sans" panose="020B0606030504020204" pitchFamily="34" charset="0"/>
                <a:ea typeface="Open Sans" panose="020B0606030504020204" pitchFamily="34" charset="0"/>
                <a:cs typeface="Open Sans" panose="020B0606030504020204" pitchFamily="34" charset="0"/>
              </a:rPr>
              <a:t>Étoiles</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100 : Pourquoi les étoiles tournent-elles ?</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200 : Pourquoi les spectres des étoiles présentent-ils des raies d'absorption ?</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300 : Qu'est-ce qu'une étoile ?</a:t>
            </a:r>
          </a:p>
          <a:p>
            <a:r>
              <a:rPr lang="de-DE" sz="2000" b="1" dirty="0">
                <a:latin typeface="Open Sans" panose="020B0606030504020204" pitchFamily="34" charset="0"/>
                <a:ea typeface="Open Sans" panose="020B0606030504020204" pitchFamily="34" charset="0"/>
                <a:cs typeface="Open Sans" panose="020B0606030504020204" pitchFamily="34" charset="0"/>
              </a:rPr>
              <a:t>Cosmos</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100 : Quels sont les éléments chimiques qui ont été créés immédiatement après le Big Bang ?</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200 : Comment fonctionne l'expansion de l'univers ?</a:t>
            </a:r>
          </a:p>
          <a:p>
            <a:pPr marL="342900" indent="-342900">
              <a:buFont typeface="+mj-lt"/>
              <a:buAutoNum type="arabicPeriod"/>
            </a:pPr>
            <a:r>
              <a:rPr lang="de-DE" sz="2000" dirty="0">
                <a:latin typeface="Open Sans" panose="020B0606030504020204" pitchFamily="34" charset="0"/>
                <a:ea typeface="Open Sans" panose="020B0606030504020204" pitchFamily="34" charset="0"/>
                <a:cs typeface="Open Sans" panose="020B0606030504020204" pitchFamily="34" charset="0"/>
              </a:rPr>
              <a:t>300 : Qu'est-ce qui a précédé le Big Bang ?</a:t>
            </a:r>
          </a:p>
          <a:p>
            <a:endParaRPr lang="de-DE"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78701658"/>
      </p:ext>
    </p:extLst>
  </p:cSld>
  <p:clrMapOvr>
    <a:masterClrMapping/>
  </p:clrMapOvr>
</p:sld>
</file>

<file path=ppt/slides/slide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0FBB45B-5907-43E7-9ACA-E906AE8B3F1D}"/>
              </a:ext>
            </a:extLst>
          </p:cNvPr>
          <p:cNvSpPr>
            <a:spLocks noGrp="1"/>
          </p:cNvSpPr>
          <p:nvPr>
            <p:ph sz="quarter" idx="10"/>
          </p:nvPr>
        </p:nvSpPr>
        <p:spPr>
          <a:xfrm>
            <a:off x="2995448" y="2154239"/>
            <a:ext cx="6201104" cy="2392362"/>
          </a:xfrm>
        </p:spPr>
        <p:txBody>
          <a:bodyPr anchor="ctr"/>
          <a:lstStyle/>
          <a:p>
            <a:pPr algn="ctr"/>
            <a:r>
              <a:rPr lang="de-DE" sz="3600" cap="small" noProof="0" dirty="0"/>
              <a:t>Qu'est-ce qu'un</a:t>
            </a:r>
            <a:br>
              <a:rPr lang="de-DE" sz="3600" cap="small" noProof="0" dirty="0"/>
            </a:br>
            <a:r>
              <a:rPr lang="de-DE" sz="3600" b="1" cap="small" noProof="0" dirty="0"/>
              <a:t>élément chimique </a:t>
            </a:r>
            <a:r>
              <a:rPr lang="de-DE" sz="3600" cap="small" noProof="0" dirty="0"/>
              <a:t>?</a:t>
            </a:r>
            <a:endParaRPr lang="de-DE" sz="3600" b="1" cap="small" noProof="0" dirty="0"/>
          </a:p>
        </p:txBody>
      </p:sp>
    </p:spTree>
    <p:extLst>
      <p:ext uri="{BB962C8B-B14F-4D97-AF65-F5344CB8AC3E}">
        <p14:creationId xmlns:p14="http://schemas.microsoft.com/office/powerpoint/2010/main" val="2360768658"/>
      </p:ext>
    </p:extLst>
  </p:cSld>
  <p:clrMapOvr>
    <a:masterClrMapping/>
  </p:clrMapOvr>
</p:sld>
</file>

<file path=ppt/slides/slide80.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7BDC9FA9-CD08-664A-1D10-DA84FCD5336F}"/>
              </a:ext>
            </a:extLst>
          </p:cNvPr>
          <p:cNvSpPr>
            <a:spLocks noGrp="1"/>
          </p:cNvSpPr>
          <p:nvPr>
            <p:ph type="title"/>
          </p:nvPr>
        </p:nvSpPr>
        <p:spPr>
          <a:xfrm>
            <a:off x="1238249" y="346075"/>
            <a:ext cx="10217156" cy="684000"/>
          </a:xfrm>
        </p:spPr>
        <p:txBody>
          <a:bodyPr/>
          <a:lstStyle/>
          <a:p>
            <a:r>
              <a:rPr lang="de-DE" sz="3600" noProof="0" dirty="0"/>
              <a:t>Remue-méninges</a:t>
            </a:r>
            <a:endParaRPr lang="de-DE" sz="3000" noProof="0" dirty="0"/>
          </a:p>
        </p:txBody>
      </p:sp>
      <p:grpSp>
        <p:nvGrpSpPr>
          <p:cNvPr id="8" name="Gruppieren 7">
            <a:extLst>
              <a:ext uri="{FF2B5EF4-FFF2-40B4-BE49-F238E27FC236}">
                <a16:creationId xmlns:a16="http://schemas.microsoft.com/office/drawing/2014/main" id="{6F22FEF5-D304-682F-1E48-672F24F3AE21}"/>
              </a:ext>
            </a:extLst>
          </p:cNvPr>
          <p:cNvGrpSpPr/>
          <p:nvPr/>
        </p:nvGrpSpPr>
        <p:grpSpPr>
          <a:xfrm>
            <a:off x="1295400" y="1634245"/>
            <a:ext cx="6667500" cy="3671180"/>
            <a:chOff x="1398424" y="1360021"/>
            <a:chExt cx="3822162" cy="3566405"/>
          </a:xfrm>
        </p:grpSpPr>
        <p:sp>
          <p:nvSpPr>
            <p:cNvPr id="9" name="Rechteck: obere Ecken abgerundet 8">
              <a:extLst>
                <a:ext uri="{FF2B5EF4-FFF2-40B4-BE49-F238E27FC236}">
                  <a16:creationId xmlns:a16="http://schemas.microsoft.com/office/drawing/2014/main" id="{CD223EF8-589C-B6D2-0E17-C8DEEAD59D27}"/>
                </a:ext>
              </a:extLst>
            </p:cNvPr>
            <p:cNvSpPr/>
            <p:nvPr/>
          </p:nvSpPr>
          <p:spPr>
            <a:xfrm>
              <a:off x="1398424" y="1360021"/>
              <a:ext cx="3822162" cy="513080"/>
            </a:xfrm>
            <a:prstGeom prst="round2SameRect">
              <a:avLst>
                <a:gd name="adj1" fmla="val 25187"/>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n-ea"/>
                  <a:cs typeface="+mn-cs"/>
                </a:rPr>
                <a:t>Tâche</a:t>
              </a:r>
              <a:endParaRPr kumimoji="0" lang="en-US" sz="2400" b="1" i="0" u="none" strike="noStrike" kern="1200" cap="none" spc="0" normalizeH="0" baseline="0" noProof="0" dirty="0">
                <a:ln>
                  <a:noFill/>
                </a:ln>
                <a:solidFill>
                  <a:srgbClr val="FFFFFF"/>
                </a:solidFill>
                <a:effectLst/>
                <a:uLnTx/>
                <a:uFillTx/>
                <a:latin typeface="Open Sans"/>
                <a:ea typeface="+mn-ea"/>
                <a:cs typeface="+mn-cs"/>
              </a:endParaRPr>
            </a:p>
          </p:txBody>
        </p:sp>
        <p:sp>
          <p:nvSpPr>
            <p:cNvPr id="10" name="Rechteck: obere Ecken abgerundet 9">
              <a:extLst>
                <a:ext uri="{FF2B5EF4-FFF2-40B4-BE49-F238E27FC236}">
                  <a16:creationId xmlns:a16="http://schemas.microsoft.com/office/drawing/2014/main" id="{CA0EF0C2-88A3-FC6C-512F-87938D4334FF}"/>
                </a:ext>
              </a:extLst>
            </p:cNvPr>
            <p:cNvSpPr/>
            <p:nvPr/>
          </p:nvSpPr>
          <p:spPr>
            <a:xfrm>
              <a:off x="1398424" y="1873100"/>
              <a:ext cx="3822162" cy="3053326"/>
            </a:xfrm>
            <a:prstGeom prst="round2SameRect">
              <a:avLst>
                <a:gd name="adj1" fmla="val 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de-DE" sz="2800" b="0" i="0" u="none" strike="noStrike" kern="1200" cap="none" spc="0" normalizeH="0" baseline="0" noProof="0" dirty="0">
                  <a:ln>
                    <a:noFill/>
                  </a:ln>
                  <a:solidFill>
                    <a:srgbClr val="00305E"/>
                  </a:solidFill>
                  <a:effectLst/>
                  <a:uLnTx/>
                  <a:uFillTx/>
                  <a:latin typeface="Open Sans"/>
                  <a:ea typeface="+mn-ea"/>
                  <a:cs typeface="+mn-cs"/>
                </a:rPr>
                <a:t>Ouvrir le</a:t>
              </a:r>
              <a:br>
                <a:rPr kumimoji="0" lang="de-DE" sz="2800" b="0" i="0" u="none" strike="noStrike" kern="1200" cap="none" spc="0" normalizeH="0" baseline="0" noProof="0" dirty="0">
                  <a:ln>
                    <a:noFill/>
                  </a:ln>
                  <a:solidFill>
                    <a:srgbClr val="00305E"/>
                  </a:solidFill>
                  <a:effectLst/>
                  <a:uLnTx/>
                  <a:uFillTx/>
                  <a:latin typeface="Open Sans"/>
                  <a:ea typeface="+mn-ea"/>
                  <a:cs typeface="+mn-cs"/>
                </a:rPr>
              </a:br>
              <a:r>
                <a:rPr kumimoji="0" lang="de-DE" sz="2800" b="1" i="0" u="none" strike="noStrike" kern="1200" cap="none" spc="0" normalizeH="0" baseline="0" noProof="0" dirty="0">
                  <a:ln>
                    <a:noFill/>
                  </a:ln>
                  <a:solidFill>
                    <a:srgbClr val="00305E"/>
                  </a:solidFill>
                  <a:effectLst/>
                  <a:uLnTx/>
                  <a:uFillTx/>
                  <a:latin typeface="Open Sans"/>
                  <a:ea typeface="+mn-ea"/>
                  <a:cs typeface="+mn-cs"/>
                </a:rPr>
                <a:t> 1. tableau de brainstorming</a:t>
              </a:r>
            </a:p>
            <a:p>
              <a:pPr marL="0" marR="0" lvl="0" indent="0" algn="ctr" defTabSz="822960" rtl="0" eaLnBrk="1" fontAlgn="auto" latinLnBrk="0" hangingPunct="1">
                <a:lnSpc>
                  <a:spcPct val="100000"/>
                </a:lnSpc>
                <a:spcBef>
                  <a:spcPts val="0"/>
                </a:spcBef>
                <a:spcAft>
                  <a:spcPts val="1200"/>
                </a:spcAft>
                <a:buClrTx/>
                <a:buSzTx/>
                <a:buFontTx/>
                <a:buNone/>
                <a:tabLst/>
                <a:defRPr/>
              </a:pPr>
              <a:r>
                <a:rPr kumimoji="0" lang="en-GB" sz="2800" b="0" i="0" u="none" strike="noStrike" kern="1200" cap="none" spc="0" normalizeH="0" baseline="0" noProof="0" dirty="0" err="1">
                  <a:ln>
                    <a:noFill/>
                  </a:ln>
                  <a:solidFill>
                    <a:srgbClr val="00305E"/>
                  </a:solidFill>
                  <a:effectLst/>
                  <a:uLnTx/>
                  <a:uFillTx/>
                  <a:latin typeface="Open Sans"/>
                  <a:ea typeface="+mn-ea"/>
                  <a:cs typeface="+mn-cs"/>
                </a:rPr>
                <a:t>Discutez de vos </a:t>
              </a:r>
              <a:r>
                <a:rPr kumimoji="0" lang="en-GB" sz="2800" b="0" i="0" u="none" strike="noStrike" kern="1200" cap="none" spc="0" normalizeH="0" baseline="0" noProof="0" dirty="0">
                  <a:ln>
                    <a:noFill/>
                  </a:ln>
                  <a:solidFill>
                    <a:srgbClr val="00305E"/>
                  </a:solidFill>
                  <a:effectLst/>
                  <a:uLnTx/>
                  <a:uFillTx/>
                  <a:latin typeface="Open Sans"/>
                  <a:ea typeface="+mn-ea"/>
                  <a:cs typeface="+mn-cs"/>
                </a:rPr>
                <a:t>réponses depuis le début. </a:t>
              </a:r>
              <a:r>
                <a:rPr kumimoji="0" lang="en-GB" sz="2800" b="0" i="0" u="none" strike="noStrike" kern="1200" cap="none" spc="0" normalizeH="0" baseline="0" noProof="0" dirty="0">
                  <a:ln>
                    <a:noFill/>
                  </a:ln>
                  <a:solidFill>
                    <a:srgbClr val="00305E"/>
                  </a:solidFill>
                  <a:effectLst/>
                  <a:uLnTx/>
                  <a:uFillTx/>
                  <a:latin typeface="Open Sans"/>
                  <a:ea typeface="+mn-ea"/>
                  <a:cs typeface="+mn-cs"/>
                </a:rPr>
                <a:t>Répondriez-vous différemment à certaines questions aujourd'hui ?</a:t>
              </a:r>
            </a:p>
          </p:txBody>
        </p:sp>
      </p:grpSp>
      <p:pic>
        <p:nvPicPr>
          <p:cNvPr id="14" name="Grafik 13" descr="Kopf mit Zahnrädern Silhouette">
            <a:extLst>
              <a:ext uri="{FF2B5EF4-FFF2-40B4-BE49-F238E27FC236}">
                <a16:creationId xmlns:a16="http://schemas.microsoft.com/office/drawing/2014/main" id="{B23EA05E-FA26-DE5F-93E7-04BC761FF42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21473" y="1923805"/>
            <a:ext cx="3124691" cy="3124691"/>
          </a:xfrm>
          <a:prstGeom prst="rect">
            <a:avLst/>
          </a:prstGeom>
        </p:spPr>
      </p:pic>
    </p:spTree>
    <p:extLst>
      <p:ext uri="{BB962C8B-B14F-4D97-AF65-F5344CB8AC3E}">
        <p14:creationId xmlns:p14="http://schemas.microsoft.com/office/powerpoint/2010/main" val="3251534839"/>
      </p:ext>
    </p:extLst>
  </p:cSld>
  <p:clrMapOvr>
    <a:masterClrMapping/>
  </p:clrMapOvr>
</p:sld>
</file>

<file path=ppt/slides/slide81.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47BBBD6B-7EE4-3F11-D60F-646B93E13254}"/>
              </a:ext>
            </a:extLst>
          </p:cNvPr>
          <p:cNvSpPr/>
          <p:nvPr/>
        </p:nvSpPr>
        <p:spPr>
          <a:xfrm>
            <a:off x="8016611" y="3840479"/>
            <a:ext cx="374468" cy="43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en-GB" sz="1620" b="0" i="0" u="none" strike="noStrike" kern="1200" cap="none" spc="0" normalizeH="0" baseline="0" noProof="0">
              <a:ln>
                <a:noFill/>
              </a:ln>
              <a:solidFill>
                <a:srgbClr val="FFFFFF"/>
              </a:solidFill>
              <a:effectLst/>
              <a:uLnTx/>
              <a:uFillTx/>
              <a:latin typeface="Open Sans"/>
              <a:ea typeface="+mn-ea"/>
              <a:cs typeface="+mn-cs"/>
            </a:endParaRPr>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509734"/>
            <a:ext cx="7710350" cy="3824124"/>
          </a:xfrm>
          <a:prstGeom prst="rect">
            <a:avLst/>
          </a:prstGeom>
          <a:noFill/>
        </p:spPr>
        <p:txBody>
          <a:bodyPr wrap="square" rtlCol="0">
            <a:spAutoFit/>
          </a:bodyPr>
          <a:lstStyle/>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1" i="0" u="none" strike="noStrike" kern="1200" cap="none" spc="0" normalizeH="0" baseline="0" noProof="0" dirty="0">
                <a:ln>
                  <a:noFill/>
                </a:ln>
                <a:solidFill>
                  <a:srgbClr val="00305E"/>
                </a:solidFill>
                <a:effectLst/>
                <a:uLnTx/>
                <a:uFillTx/>
                <a:latin typeface="Open Sans"/>
                <a:ea typeface="+mn-ea"/>
                <a:cs typeface="+mn-cs"/>
              </a:rPr>
              <a:t>L'astrophysique nucléaire </a:t>
            </a:r>
            <a:r>
              <a:rPr kumimoji="0" lang="en-GB" sz="2200" b="0" i="0" u="none" strike="noStrike" kern="1200" cap="none" spc="0" normalizeH="0" baseline="0" noProof="0" dirty="0">
                <a:ln>
                  <a:noFill/>
                </a:ln>
                <a:solidFill>
                  <a:srgbClr val="00305E"/>
                </a:solidFill>
                <a:effectLst/>
                <a:uLnTx/>
                <a:uFillTx/>
                <a:latin typeface="Open Sans"/>
                <a:ea typeface="+mn-ea"/>
                <a:cs typeface="+mn-cs"/>
              </a:rPr>
              <a:t>est une interaction complexe entre les expériences de physique nucléaire, les modèles stellaires, les observations astronomiques, etc.</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1" i="0" u="none" strike="noStrike" kern="1200" cap="none" spc="0" normalizeH="0" baseline="0" noProof="0" dirty="0">
                <a:ln>
                  <a:noFill/>
                </a:ln>
                <a:solidFill>
                  <a:srgbClr val="00305E"/>
                </a:solidFill>
                <a:effectLst/>
                <a:uLnTx/>
                <a:uFillTx/>
                <a:latin typeface="Open Sans"/>
                <a:ea typeface="+mn-ea"/>
                <a:cs typeface="+mn-cs"/>
              </a:rPr>
              <a:t>Les éléments chimiques </a:t>
            </a:r>
            <a:r>
              <a:rPr kumimoji="0" lang="en-GB" sz="2200" b="0" i="0" u="none" strike="noStrike" kern="1200" cap="none" spc="0" normalizeH="0" baseline="0" noProof="0" dirty="0">
                <a:ln>
                  <a:noFill/>
                </a:ln>
                <a:solidFill>
                  <a:srgbClr val="00305E"/>
                </a:solidFill>
                <a:effectLst/>
                <a:uLnTx/>
                <a:uFillTx/>
                <a:latin typeface="Open Sans"/>
                <a:ea typeface="+mn-ea"/>
                <a:cs typeface="+mn-cs"/>
              </a:rPr>
              <a:t>sont créés dans le cadre des processus qui régissent l'ensemble de notre univers</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0" i="0" u="none" strike="noStrike" kern="1200" cap="none" spc="0" normalizeH="0" baseline="0" noProof="0" dirty="0">
                <a:ln>
                  <a:noFill/>
                </a:ln>
                <a:solidFill>
                  <a:srgbClr val="00305E"/>
                </a:solidFill>
                <a:effectLst/>
                <a:uLnTx/>
                <a:uFillTx/>
                <a:latin typeface="Open Sans"/>
                <a:ea typeface="+mn-ea"/>
                <a:cs typeface="+mn-cs"/>
              </a:rPr>
              <a:t>L'abondance des éléments chimiques est un indicateur de l'</a:t>
            </a:r>
            <a:r>
              <a:rPr kumimoji="0" lang="en-GB" sz="2200" b="1" i="0" u="none" strike="noStrike" kern="1200" cap="none" spc="0" normalizeH="0" baseline="0" noProof="0" dirty="0">
                <a:ln>
                  <a:noFill/>
                </a:ln>
                <a:solidFill>
                  <a:srgbClr val="00305E"/>
                </a:solidFill>
                <a:effectLst/>
                <a:uLnTx/>
                <a:uFillTx/>
                <a:latin typeface="Open Sans"/>
                <a:ea typeface="+mn-ea"/>
                <a:cs typeface="+mn-cs"/>
              </a:rPr>
              <a:t>évolution </a:t>
            </a:r>
            <a:r>
              <a:rPr kumimoji="0" lang="en-GB" sz="2200" b="1" i="0" u="none" strike="noStrike" kern="1200" cap="none" spc="0" normalizeH="0" baseline="0" noProof="0" dirty="0" err="1">
                <a:ln>
                  <a:noFill/>
                </a:ln>
                <a:solidFill>
                  <a:srgbClr val="00305E"/>
                </a:solidFill>
                <a:effectLst/>
                <a:uLnTx/>
                <a:uFillTx/>
                <a:latin typeface="Open Sans"/>
                <a:ea typeface="+mn-ea"/>
                <a:cs typeface="+mn-cs"/>
              </a:rPr>
              <a:t>cosmique</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200" b="0" i="0" u="none" strike="noStrike" kern="1200" cap="none" spc="0" normalizeH="0" baseline="0" noProof="0" dirty="0">
                <a:ln>
                  <a:noFill/>
                </a:ln>
                <a:solidFill>
                  <a:srgbClr val="00305E"/>
                </a:solidFill>
                <a:effectLst/>
                <a:uLnTx/>
                <a:uFillTx/>
                <a:latin typeface="Open Sans"/>
                <a:ea typeface="+mn-ea"/>
                <a:cs typeface="+mn-cs"/>
              </a:rPr>
              <a:t>Grâce à l'</a:t>
            </a:r>
            <a:r>
              <a:rPr kumimoji="0" lang="en-GB" sz="2200" b="0" i="0" u="none" strike="noStrike" kern="1200" cap="none" spc="0" normalizeH="0" baseline="0" noProof="0" dirty="0" err="1">
                <a:ln>
                  <a:noFill/>
                </a:ln>
                <a:solidFill>
                  <a:srgbClr val="00305E"/>
                </a:solidFill>
                <a:effectLst/>
                <a:uLnTx/>
                <a:uFillTx/>
                <a:latin typeface="Open Sans"/>
                <a:ea typeface="+mn-ea"/>
                <a:cs typeface="+mn-cs"/>
              </a:rPr>
              <a:t>astrophysique nucléaire, </a:t>
            </a:r>
            <a:r>
              <a:rPr kumimoji="0" lang="en-GB" sz="2200" b="0" i="0" u="none" strike="noStrike" kern="1200" cap="none" spc="0" normalizeH="0" baseline="0" noProof="0" dirty="0">
                <a:ln>
                  <a:noFill/>
                </a:ln>
                <a:solidFill>
                  <a:srgbClr val="00305E"/>
                </a:solidFill>
                <a:effectLst/>
                <a:uLnTx/>
                <a:uFillTx/>
                <a:latin typeface="Open Sans"/>
                <a:ea typeface="+mn-ea"/>
                <a:cs typeface="+mn-cs"/>
              </a:rPr>
              <a:t>nous essayons de reconstituer l'histoire et le développement de notre </a:t>
            </a:r>
            <a:r>
              <a:rPr kumimoji="0" lang="en-GB" sz="2200" b="1" i="0" u="none" strike="noStrike" kern="1200" cap="none" spc="0" normalizeH="0" baseline="0" noProof="0" dirty="0">
                <a:ln>
                  <a:noFill/>
                </a:ln>
                <a:solidFill>
                  <a:srgbClr val="00305E"/>
                </a:solidFill>
                <a:effectLst/>
                <a:uLnTx/>
                <a:uFillTx/>
                <a:latin typeface="Open Sans"/>
                <a:ea typeface="+mn-ea"/>
                <a:cs typeface="+mn-cs"/>
              </a:rPr>
              <a:t>univers.</a:t>
            </a:r>
          </a:p>
        </p:txBody>
      </p:sp>
      <p:pic>
        <p:nvPicPr>
          <p:cNvPr id="11" name="Grafik 10" descr="Klemmbrett teilweise angekreuzt mit einfarbiger Füllung">
            <a:extLst>
              <a:ext uri="{FF2B5EF4-FFF2-40B4-BE49-F238E27FC236}">
                <a16:creationId xmlns:a16="http://schemas.microsoft.com/office/drawing/2014/main" id="{9928ECC8-0647-D93F-517F-9059BCFF098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15375" y="2095500"/>
            <a:ext cx="2667000" cy="2667000"/>
          </a:xfrm>
          <a:prstGeom prst="rect">
            <a:avLst/>
          </a:prstGeom>
        </p:spPr>
      </p:pic>
      <p:sp>
        <p:nvSpPr>
          <p:cNvPr id="6" name="Titel 1">
            <a:extLst>
              <a:ext uri="{FF2B5EF4-FFF2-40B4-BE49-F238E27FC236}">
                <a16:creationId xmlns:a16="http://schemas.microsoft.com/office/drawing/2014/main" id="{B29B6B27-F976-13A8-3E1D-1A9FD6D6CA8A}"/>
              </a:ext>
            </a:extLst>
          </p:cNvPr>
          <p:cNvSpPr>
            <a:spLocks noGrp="1"/>
          </p:cNvSpPr>
          <p:nvPr>
            <p:ph type="title"/>
          </p:nvPr>
        </p:nvSpPr>
        <p:spPr>
          <a:xfrm>
            <a:off x="1238249" y="346075"/>
            <a:ext cx="10217156" cy="684000"/>
          </a:xfrm>
        </p:spPr>
        <p:txBody>
          <a:bodyPr/>
          <a:lstStyle/>
          <a:p>
            <a:r>
              <a:rPr lang="de-DE" sz="3600" dirty="0"/>
              <a:t>Résumé</a:t>
            </a:r>
            <a:endParaRPr lang="de-DE" sz="3000" noProof="0" dirty="0"/>
          </a:p>
        </p:txBody>
      </p:sp>
    </p:spTree>
    <p:extLst>
      <p:ext uri="{BB962C8B-B14F-4D97-AF65-F5344CB8AC3E}">
        <p14:creationId xmlns:p14="http://schemas.microsoft.com/office/powerpoint/2010/main" val="3594334632"/>
      </p:ext>
    </p:extLst>
  </p:cSld>
  <p:clrMapOvr>
    <a:masterClrMapping/>
  </p:clrMapOvr>
</p:sld>
</file>

<file path=ppt/slides/slide82.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0B2162-34D9-4207-8FCB-90ECFCB300CE}"/>
              </a:ext>
            </a:extLst>
          </p:cNvPr>
          <p:cNvSpPr>
            <a:spLocks noGrp="1"/>
          </p:cNvSpPr>
          <p:nvPr>
            <p:ph type="title"/>
          </p:nvPr>
        </p:nvSpPr>
        <p:spPr>
          <a:xfrm>
            <a:off x="1238249" y="346075"/>
            <a:ext cx="10217156" cy="684000"/>
          </a:xfrm>
        </p:spPr>
        <p:txBody>
          <a:bodyPr/>
          <a:lstStyle/>
          <a:p>
            <a:r>
              <a:rPr lang="de-DE" sz="3600" noProof="0" dirty="0" err="1"/>
              <a:t>Abondance </a:t>
            </a:r>
            <a:r>
              <a:rPr lang="de-DE" sz="3600" noProof="0" dirty="0"/>
              <a:t>des éléments chimiques </a:t>
            </a:r>
            <a:r>
              <a:rPr lang="de-DE" sz="2400" noProof="0" dirty="0"/>
              <a:t>(système solaire)</a:t>
            </a:r>
            <a:endParaRPr lang="de-DE" sz="3000" noProof="0" dirty="0"/>
          </a:p>
        </p:txBody>
      </p:sp>
      <p:sp>
        <p:nvSpPr>
          <p:cNvPr id="3" name="AutoShape 2">
            <a:extLst>
              <a:ext uri="{FF2B5EF4-FFF2-40B4-BE49-F238E27FC236}">
                <a16:creationId xmlns:a16="http://schemas.microsoft.com/office/drawing/2014/main" id="{FC26B8E9-9AC0-4F91-BDF7-254BD282CA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37DA5019-7675-2FA1-75E6-FAADBBCF890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292" y="945407"/>
            <a:ext cx="11626886" cy="4943154"/>
          </a:xfrm>
          <a:prstGeom prst="rect">
            <a:avLst/>
          </a:prstGeom>
        </p:spPr>
      </p:pic>
    </p:spTree>
    <p:extLst>
      <p:ext uri="{BB962C8B-B14F-4D97-AF65-F5344CB8AC3E}">
        <p14:creationId xmlns:p14="http://schemas.microsoft.com/office/powerpoint/2010/main" val="3807617600"/>
      </p:ext>
    </p:extLst>
  </p:cSld>
  <p:clrMapOvr>
    <a:masterClrMapping/>
  </p:clrMapOvr>
</p:sld>
</file>

<file path=ppt/slides/slide8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8">
            <a:extLst>
              <a:ext uri="{FF2B5EF4-FFF2-40B4-BE49-F238E27FC236}">
                <a16:creationId xmlns:a16="http://schemas.microsoft.com/office/drawing/2014/main" id="{24264365-DF50-97E0-5D3D-0DAC2D7E77B9}"/>
              </a:ext>
            </a:extLst>
          </p:cNvPr>
          <p:cNvSpPr/>
          <p:nvPr/>
        </p:nvSpPr>
        <p:spPr>
          <a:xfrm>
            <a:off x="4362845" y="1281789"/>
            <a:ext cx="3466310" cy="2353307"/>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0000"/>
              </a:lnSpc>
            </a:pPr>
            <a:r>
              <a:rPr lang="en-US" sz="2400" b="1" cap="small" dirty="0" err="1">
                <a:solidFill>
                  <a:schemeClr val="bg1"/>
                </a:solidFill>
              </a:rPr>
              <a:t>Astrophysique nucléaire</a:t>
            </a:r>
            <a:endParaRPr lang="en-US" sz="2400" b="1" cap="small" dirty="0">
              <a:solidFill>
                <a:schemeClr val="bg1"/>
              </a:solidFill>
            </a:endParaRPr>
          </a:p>
        </p:txBody>
      </p:sp>
      <p:sp>
        <p:nvSpPr>
          <p:cNvPr id="19" name="Rechteck 18">
            <a:extLst>
              <a:ext uri="{FF2B5EF4-FFF2-40B4-BE49-F238E27FC236}">
                <a16:creationId xmlns:a16="http://schemas.microsoft.com/office/drawing/2014/main" id="{C801B84B-EDA0-F6F9-53AD-D637301C3067}"/>
              </a:ext>
            </a:extLst>
          </p:cNvPr>
          <p:cNvSpPr/>
          <p:nvPr/>
        </p:nvSpPr>
        <p:spPr>
          <a:xfrm>
            <a:off x="4563532" y="1780117"/>
            <a:ext cx="3064933" cy="17746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itel 1">
            <a:extLst>
              <a:ext uri="{FF2B5EF4-FFF2-40B4-BE49-F238E27FC236}">
                <a16:creationId xmlns:a16="http://schemas.microsoft.com/office/drawing/2014/main" id="{B29B6B27-F976-13A8-3E1D-1A9FD6D6CA8A}"/>
              </a:ext>
            </a:extLst>
          </p:cNvPr>
          <p:cNvSpPr>
            <a:spLocks noGrp="1"/>
          </p:cNvSpPr>
          <p:nvPr>
            <p:ph type="title"/>
          </p:nvPr>
        </p:nvSpPr>
        <p:spPr>
          <a:xfrm>
            <a:off x="1238249" y="346075"/>
            <a:ext cx="10217156" cy="684000"/>
          </a:xfrm>
        </p:spPr>
        <p:txBody>
          <a:bodyPr/>
          <a:lstStyle/>
          <a:p>
            <a:r>
              <a:rPr lang="de-DE" sz="3600" dirty="0"/>
              <a:t>Astrophysique nucléaire</a:t>
            </a:r>
            <a:endParaRPr lang="de-DE" sz="3000" noProof="0" dirty="0"/>
          </a:p>
        </p:txBody>
      </p:sp>
      <p:sp>
        <p:nvSpPr>
          <p:cNvPr id="3" name="Rechteck 8">
            <a:extLst>
              <a:ext uri="{FF2B5EF4-FFF2-40B4-BE49-F238E27FC236}">
                <a16:creationId xmlns:a16="http://schemas.microsoft.com/office/drawing/2014/main" id="{AE80B339-2823-9938-39E8-CF939561EE15}"/>
              </a:ext>
            </a:extLst>
          </p:cNvPr>
          <p:cNvSpPr/>
          <p:nvPr/>
        </p:nvSpPr>
        <p:spPr>
          <a:xfrm>
            <a:off x="485975" y="1259801"/>
            <a:ext cx="3492478" cy="2603896"/>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0000"/>
              </a:lnSpc>
            </a:pPr>
            <a:r>
              <a:rPr lang="en-US" sz="1800" b="1" dirty="0" err="1">
                <a:solidFill>
                  <a:schemeClr val="tx1"/>
                </a:solidFill>
              </a:rPr>
              <a:t>Observation astronomique</a:t>
            </a:r>
            <a:endParaRPr lang="en-US" sz="1800" b="1" dirty="0">
              <a:solidFill>
                <a:schemeClr val="tx1"/>
              </a:solidFill>
            </a:endParaRPr>
          </a:p>
        </p:txBody>
      </p:sp>
      <p:sp>
        <p:nvSpPr>
          <p:cNvPr id="4" name="Rechteck 8">
            <a:extLst>
              <a:ext uri="{FF2B5EF4-FFF2-40B4-BE49-F238E27FC236}">
                <a16:creationId xmlns:a16="http://schemas.microsoft.com/office/drawing/2014/main" id="{110562BF-B5D0-453F-148C-A83E1D462BE5}"/>
              </a:ext>
            </a:extLst>
          </p:cNvPr>
          <p:cNvSpPr/>
          <p:nvPr/>
        </p:nvSpPr>
        <p:spPr>
          <a:xfrm>
            <a:off x="8228364" y="1236581"/>
            <a:ext cx="3492000" cy="2603897"/>
          </a:xfrm>
          <a:prstGeom prst="rect">
            <a:avLst/>
          </a:prstGeom>
          <a:no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0000"/>
              </a:lnSpc>
            </a:pPr>
            <a:r>
              <a:rPr lang="en-US" sz="1800" b="1" dirty="0">
                <a:solidFill>
                  <a:schemeClr val="tx1"/>
                </a:solidFill>
              </a:rPr>
              <a:t>Modélisation informatique</a:t>
            </a:r>
          </a:p>
        </p:txBody>
      </p:sp>
      <p:sp>
        <p:nvSpPr>
          <p:cNvPr id="8" name="Rechteck 8">
            <a:extLst>
              <a:ext uri="{FF2B5EF4-FFF2-40B4-BE49-F238E27FC236}">
                <a16:creationId xmlns:a16="http://schemas.microsoft.com/office/drawing/2014/main" id="{F7DF4863-0863-3D59-E46C-D945D727C1DB}"/>
              </a:ext>
            </a:extLst>
          </p:cNvPr>
          <p:cNvSpPr/>
          <p:nvPr/>
        </p:nvSpPr>
        <p:spPr>
          <a:xfrm>
            <a:off x="4478865" y="3997640"/>
            <a:ext cx="3234268" cy="2081830"/>
          </a:xfrm>
          <a:prstGeom prst="rect">
            <a:avLst/>
          </a:prstGeom>
          <a:no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10000"/>
              </a:lnSpc>
            </a:pPr>
            <a:r>
              <a:rPr lang="en-US" sz="1800" b="1" dirty="0" err="1">
                <a:solidFill>
                  <a:schemeClr val="tx1"/>
                </a:solidFill>
              </a:rPr>
              <a:t>Réactions nucléaires</a:t>
            </a:r>
            <a:endParaRPr lang="en-US" sz="1800" b="1" dirty="0">
              <a:solidFill>
                <a:schemeClr val="tx1"/>
              </a:solidFill>
            </a:endParaRPr>
          </a:p>
        </p:txBody>
      </p:sp>
      <p:pic>
        <p:nvPicPr>
          <p:cNvPr id="1026" name="Picture 2">
            <a:extLst>
              <a:ext uri="{FF2B5EF4-FFF2-40B4-BE49-F238E27FC236}">
                <a16:creationId xmlns:a16="http://schemas.microsoft.com/office/drawing/2014/main" id="{C6A1DDBD-B7DA-2A61-7613-2EFDABD13DE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24053" y="1664233"/>
            <a:ext cx="3416322" cy="20831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ortnite und Dragon Ball: Hier findet ihr Kamehameha und Nimbuswolke">
            <a:extLst>
              <a:ext uri="{FF2B5EF4-FFF2-40B4-BE49-F238E27FC236}">
                <a16:creationId xmlns:a16="http://schemas.microsoft.com/office/drawing/2014/main" id="{D4E20E56-5DDA-D9A8-2E27-63692477E0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3533" y="4341688"/>
            <a:ext cx="3064934" cy="17187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ide the Pain Harold&quot;: Wie ein Elektroingenieur aus Ungarn ...">
            <a:extLst>
              <a:ext uri="{FF2B5EF4-FFF2-40B4-BE49-F238E27FC236}">
                <a16:creationId xmlns:a16="http://schemas.microsoft.com/office/drawing/2014/main" id="{CC0DC9B8-3495-87A0-281F-9118EEA033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4968" y="1610522"/>
            <a:ext cx="3188977" cy="21259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d String Meme Generator - Imgflip">
            <a:extLst>
              <a:ext uri="{FF2B5EF4-FFF2-40B4-BE49-F238E27FC236}">
                <a16:creationId xmlns:a16="http://schemas.microsoft.com/office/drawing/2014/main" id="{CFA12DA0-AADF-8F27-FBA7-17A2956883B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563533" y="1780117"/>
            <a:ext cx="3064934" cy="177461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Gerade Verbindung mit Pfeil 9">
            <a:extLst>
              <a:ext uri="{FF2B5EF4-FFF2-40B4-BE49-F238E27FC236}">
                <a16:creationId xmlns:a16="http://schemas.microsoft.com/office/drawing/2014/main" id="{2FEE234D-7322-12AB-9AA5-59F8A61F21AD}"/>
              </a:ext>
            </a:extLst>
          </p:cNvPr>
          <p:cNvCxnSpPr>
            <a:cxnSpLocks/>
            <a:stCxn id="8" idx="0"/>
            <a:endCxn id="2" idx="2"/>
          </p:cNvCxnSpPr>
          <p:nvPr/>
        </p:nvCxnSpPr>
        <p:spPr>
          <a:xfrm flipV="1">
            <a:off x="6095999" y="3635096"/>
            <a:ext cx="1" cy="362544"/>
          </a:xfrm>
          <a:prstGeom prst="straightConnector1">
            <a:avLst/>
          </a:prstGeom>
          <a:ln w="381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94C755DA-889A-0B9D-E150-3B7BE010AE03}"/>
              </a:ext>
            </a:extLst>
          </p:cNvPr>
          <p:cNvCxnSpPr>
            <a:cxnSpLocks/>
            <a:stCxn id="3" idx="3"/>
            <a:endCxn id="2" idx="1"/>
          </p:cNvCxnSpPr>
          <p:nvPr/>
        </p:nvCxnSpPr>
        <p:spPr>
          <a:xfrm flipV="1">
            <a:off x="3978453" y="2458443"/>
            <a:ext cx="384392" cy="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54332907-7A77-7CCD-A45D-CCFBA3F5E331}"/>
              </a:ext>
            </a:extLst>
          </p:cNvPr>
          <p:cNvCxnSpPr>
            <a:cxnSpLocks/>
          </p:cNvCxnSpPr>
          <p:nvPr/>
        </p:nvCxnSpPr>
        <p:spPr>
          <a:xfrm flipH="1" flipV="1">
            <a:off x="7829155" y="2501346"/>
            <a:ext cx="384392" cy="0"/>
          </a:xfrm>
          <a:prstGeom prst="straightConnector1">
            <a:avLst/>
          </a:prstGeom>
          <a:ln w="38100">
            <a:solidFill>
              <a:schemeClr val="accent4">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639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500"/>
                                        <p:tgtEl>
                                          <p:spTgt spid="10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32"/>
                                        </p:tgtEl>
                                        <p:attrNameLst>
                                          <p:attrName>style.visibility</p:attrName>
                                        </p:attrNameLst>
                                      </p:cBhvr>
                                      <p:to>
                                        <p:strVal val="visible"/>
                                      </p:to>
                                    </p:set>
                                    <p:animEffect transition="in" filter="fade">
                                      <p:cBhvr>
                                        <p:cTn id="40"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Lst>
  </p:timing>
</p:sld>
</file>

<file path=ppt/slides/slide8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ieren 15">
            <a:extLst>
              <a:ext uri="{FF2B5EF4-FFF2-40B4-BE49-F238E27FC236}">
                <a16:creationId xmlns:a16="http://schemas.microsoft.com/office/drawing/2014/main" id="{03DD3E23-B672-A444-887C-7E34E8D10AA6}"/>
              </a:ext>
            </a:extLst>
          </p:cNvPr>
          <p:cNvGrpSpPr/>
          <p:nvPr/>
        </p:nvGrpSpPr>
        <p:grpSpPr>
          <a:xfrm>
            <a:off x="6419777" y="1681184"/>
            <a:ext cx="5700575" cy="3762641"/>
            <a:chOff x="6419777" y="1681184"/>
            <a:chExt cx="5700575" cy="3762641"/>
          </a:xfrm>
        </p:grpSpPr>
        <p:pic>
          <p:nvPicPr>
            <p:cNvPr id="22532" name="Picture 4" descr="Big Bang - Wikipedia">
              <a:extLst>
                <a:ext uri="{FF2B5EF4-FFF2-40B4-BE49-F238E27FC236}">
                  <a16:creationId xmlns:a16="http://schemas.microsoft.com/office/drawing/2014/main" id="{8C914581-A024-316C-AC27-1707E4AF1DC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19777" y="1681184"/>
              <a:ext cx="5700575" cy="3762641"/>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a:extLst>
                <a:ext uri="{FF2B5EF4-FFF2-40B4-BE49-F238E27FC236}">
                  <a16:creationId xmlns:a16="http://schemas.microsoft.com/office/drawing/2014/main" id="{797F9F18-E6E7-D593-31B9-4FF93AF41A8D}"/>
                </a:ext>
              </a:extLst>
            </p:cNvPr>
            <p:cNvSpPr txBox="1"/>
            <p:nvPr/>
          </p:nvSpPr>
          <p:spPr>
            <a:xfrm>
              <a:off x="11558964" y="5098724"/>
              <a:ext cx="536569" cy="307777"/>
            </a:xfrm>
            <a:prstGeom prst="rect">
              <a:avLst/>
            </a:prstGeom>
            <a:noFill/>
          </p:spPr>
          <p:txBody>
            <a:bodyPr wrap="square" rtlCol="0">
              <a:spAutoFit/>
            </a:bodyPr>
            <a:lstStyle/>
            <a:p>
              <a:pPr marL="0" marR="0" lvl="0" indent="0" algn="ct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dirty="0">
                  <a:ln>
                    <a:noFill/>
                  </a:ln>
                  <a:solidFill>
                    <a:srgbClr val="FFFFFF"/>
                  </a:solidFill>
                  <a:effectLst/>
                  <a:uLnTx/>
                  <a:uFillTx/>
                  <a:latin typeface="Open Sans"/>
                  <a:ea typeface="+mn-ea"/>
                  <a:cs typeface="+mn-cs"/>
                </a:rPr>
                <a:t>[26]</a:t>
              </a:r>
            </a:p>
          </p:txBody>
        </p:sp>
      </p:grpSp>
      <p:pic>
        <p:nvPicPr>
          <p:cNvPr id="13" name="Grafik 12">
            <a:extLst>
              <a:ext uri="{FF2B5EF4-FFF2-40B4-BE49-F238E27FC236}">
                <a16:creationId xmlns:a16="http://schemas.microsoft.com/office/drawing/2014/main" id="{3C2C1FD6-1534-8A5B-2441-9BD95D010A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52338" y="930413"/>
            <a:ext cx="4977687" cy="5191572"/>
          </a:xfrm>
          <a:prstGeom prst="rect">
            <a:avLst/>
          </a:prstGeom>
        </p:spPr>
      </p:pic>
      <p:grpSp>
        <p:nvGrpSpPr>
          <p:cNvPr id="4" name="Gruppieren 3">
            <a:extLst>
              <a:ext uri="{FF2B5EF4-FFF2-40B4-BE49-F238E27FC236}">
                <a16:creationId xmlns:a16="http://schemas.microsoft.com/office/drawing/2014/main" id="{1B003AF0-699B-A2CF-9268-27D4825F0C86}"/>
              </a:ext>
            </a:extLst>
          </p:cNvPr>
          <p:cNvGrpSpPr/>
          <p:nvPr/>
        </p:nvGrpSpPr>
        <p:grpSpPr>
          <a:xfrm>
            <a:off x="5741989" y="1121860"/>
            <a:ext cx="6002268" cy="4646825"/>
            <a:chOff x="5751514" y="1045660"/>
            <a:chExt cx="6002268" cy="4646825"/>
          </a:xfrm>
        </p:grpSpPr>
        <p:pic>
          <p:nvPicPr>
            <p:cNvPr id="22530" name="Picture 2" descr="Happy Sweet Sixteen, Hubble Telescope! – Starburst Galaxy M82">
              <a:extLst>
                <a:ext uri="{FF2B5EF4-FFF2-40B4-BE49-F238E27FC236}">
                  <a16:creationId xmlns:a16="http://schemas.microsoft.com/office/drawing/2014/main" id="{F43E6EE3-D2FD-00FF-D817-E2CAF9E37FF6}"/>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751514" y="1045660"/>
              <a:ext cx="5981699" cy="4635977"/>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95771222-D15E-B965-DA05-6E4F059E5201}"/>
                </a:ext>
              </a:extLst>
            </p:cNvPr>
            <p:cNvSpPr txBox="1"/>
            <p:nvPr/>
          </p:nvSpPr>
          <p:spPr>
            <a:xfrm>
              <a:off x="9210675" y="5384708"/>
              <a:ext cx="2543107" cy="307777"/>
            </a:xfrm>
            <a:prstGeom prst="rect">
              <a:avLst/>
            </a:prstGeom>
            <a:noFill/>
          </p:spPr>
          <p:txBody>
            <a:bodyPr wrap="square" rtlCol="0">
              <a:spAutoFit/>
            </a:bodyPr>
            <a:lstStyle/>
            <a:p>
              <a:pPr marL="0" marR="0" lvl="0" indent="0" algn="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dirty="0">
                  <a:ln>
                    <a:noFill/>
                  </a:ln>
                  <a:solidFill>
                    <a:srgbClr val="FFFFFF"/>
                  </a:solidFill>
                  <a:effectLst/>
                  <a:uLnTx/>
                  <a:uFillTx/>
                  <a:latin typeface="Open Sans"/>
                  <a:ea typeface="+mn-ea"/>
                  <a:cs typeface="+mn-cs"/>
                </a:rPr>
                <a:t>[25] </a:t>
              </a:r>
              <a:r>
                <a:rPr kumimoji="0" lang="de-DE" sz="1400" b="0" i="1" u="none" strike="noStrike" kern="1200" cap="none" spc="0" normalizeH="0" baseline="0" noProof="0" dirty="0">
                  <a:ln>
                    <a:noFill/>
                  </a:ln>
                  <a:solidFill>
                    <a:srgbClr val="FFFFFF"/>
                  </a:solidFill>
                  <a:effectLst/>
                  <a:uLnTx/>
                  <a:uFillTx/>
                  <a:latin typeface="Open Sans"/>
                  <a:ea typeface="+mn-ea"/>
                  <a:cs typeface="+mn-cs"/>
                </a:rPr>
                <a:t>Galaxie </a:t>
              </a:r>
              <a:r>
                <a:rPr kumimoji="0" lang="de-DE" sz="1400" b="0" i="1" u="none" strike="noStrike" kern="1200" cap="none" spc="0" normalizeH="0" baseline="0" noProof="0" dirty="0" err="1">
                  <a:ln>
                    <a:noFill/>
                  </a:ln>
                  <a:solidFill>
                    <a:srgbClr val="FFFFFF"/>
                  </a:solidFill>
                  <a:effectLst/>
                  <a:uLnTx/>
                  <a:uFillTx/>
                  <a:latin typeface="Open Sans"/>
                  <a:ea typeface="+mn-ea"/>
                  <a:cs typeface="+mn-cs"/>
                </a:rPr>
                <a:t>des étoiles </a:t>
              </a:r>
              <a:r>
                <a:rPr kumimoji="0" lang="de-DE" sz="1400" b="0" i="1" u="none" strike="noStrike" kern="1200" cap="none" spc="0" normalizeH="0" baseline="0" noProof="0" dirty="0">
                  <a:ln>
                    <a:noFill/>
                  </a:ln>
                  <a:solidFill>
                    <a:srgbClr val="FFFFFF"/>
                  </a:solidFill>
                  <a:effectLst/>
                  <a:uLnTx/>
                  <a:uFillTx/>
                  <a:latin typeface="Open Sans"/>
                  <a:ea typeface="+mn-ea"/>
                  <a:cs typeface="+mn-cs"/>
                </a:rPr>
                <a:t>M82</a:t>
              </a:r>
            </a:p>
          </p:txBody>
        </p:sp>
      </p:grpSp>
      <p:pic>
        <p:nvPicPr>
          <p:cNvPr id="14" name="Picture 6">
            <a:extLst>
              <a:ext uri="{FF2B5EF4-FFF2-40B4-BE49-F238E27FC236}">
                <a16:creationId xmlns:a16="http://schemas.microsoft.com/office/drawing/2014/main" id="{D20DFE76-35D2-EF65-CAE0-C107656659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70144" y="1179090"/>
            <a:ext cx="6417810" cy="4811876"/>
          </a:xfrm>
          <a:prstGeom prst="rect">
            <a:avLst/>
          </a:prstGeom>
        </p:spPr>
      </p:pic>
      <p:pic>
        <p:nvPicPr>
          <p:cNvPr id="8" name="Grafik 7">
            <a:extLst>
              <a:ext uri="{FF2B5EF4-FFF2-40B4-BE49-F238E27FC236}">
                <a16:creationId xmlns:a16="http://schemas.microsoft.com/office/drawing/2014/main" id="{025D1630-5BAD-9388-6D11-831062A9565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319940" y="1378709"/>
            <a:ext cx="5403748" cy="4372354"/>
          </a:xfrm>
          <a:prstGeom prst="rect">
            <a:avLst/>
          </a:prstGeom>
        </p:spPr>
      </p:pic>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dirty="0"/>
              <a:t>Beaucoup de questions sans réponse</a:t>
            </a:r>
            <a:endParaRPr lang="de-DE" sz="3000" noProof="0" dirty="0"/>
          </a:p>
        </p:txBody>
      </p:sp>
      <p:sp>
        <p:nvSpPr>
          <p:cNvPr id="17" name="Textfeld 16">
            <a:extLst>
              <a:ext uri="{FF2B5EF4-FFF2-40B4-BE49-F238E27FC236}">
                <a16:creationId xmlns:a16="http://schemas.microsoft.com/office/drawing/2014/main" id="{66F33DFC-D6FE-350A-4033-0733DFA2D107}"/>
              </a:ext>
            </a:extLst>
          </p:cNvPr>
          <p:cNvSpPr txBox="1"/>
          <p:nvPr/>
        </p:nvSpPr>
        <p:spPr>
          <a:xfrm>
            <a:off x="9074223" y="5813939"/>
            <a:ext cx="2543107" cy="307777"/>
          </a:xfrm>
          <a:prstGeom prst="rect">
            <a:avLst/>
          </a:prstGeom>
          <a:noFill/>
        </p:spPr>
        <p:txBody>
          <a:bodyPr wrap="square" rtlCol="0">
            <a:spAutoFit/>
          </a:bodyPr>
          <a:lstStyle/>
          <a:p>
            <a:pPr marL="0" marR="0" lvl="0" indent="0" algn="r" defTabSz="82296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dirty="0">
                <a:ln>
                  <a:noFill/>
                </a:ln>
                <a:solidFill>
                  <a:srgbClr val="FFFFFF"/>
                </a:solidFill>
                <a:effectLst/>
                <a:uLnTx/>
                <a:uFillTx/>
                <a:latin typeface="Open Sans"/>
                <a:ea typeface="+mn-ea"/>
                <a:cs typeface="+mn-cs"/>
              </a:rPr>
              <a:t>[01] Les piliers de </a:t>
            </a:r>
            <a:r>
              <a:rPr kumimoji="0" lang="de-DE" sz="1400" b="0" i="1" u="none" strike="noStrike" kern="1200" cap="none" spc="0" normalizeH="0" baseline="0" noProof="0" dirty="0" err="1">
                <a:ln>
                  <a:noFill/>
                </a:ln>
                <a:solidFill>
                  <a:srgbClr val="FFFFFF"/>
                </a:solidFill>
                <a:effectLst/>
                <a:uLnTx/>
                <a:uFillTx/>
                <a:latin typeface="Open Sans"/>
                <a:ea typeface="+mn-ea"/>
                <a:cs typeface="+mn-cs"/>
              </a:rPr>
              <a:t>la création</a:t>
            </a:r>
            <a:endParaRPr kumimoji="0" lang="de-DE" sz="1400" b="0" i="1" u="none" strike="noStrike" kern="1200" cap="none" spc="0" normalizeH="0" baseline="0" noProof="0" dirty="0">
              <a:ln>
                <a:noFill/>
              </a:ln>
              <a:solidFill>
                <a:srgbClr val="FFFFFF"/>
              </a:solidFill>
              <a:effectLst/>
              <a:uLnTx/>
              <a:uFillTx/>
              <a:latin typeface="Open Sans"/>
              <a:ea typeface="+mn-ea"/>
              <a:cs typeface="+mn-cs"/>
            </a:endParaRPr>
          </a:p>
        </p:txBody>
      </p:sp>
      <p:sp>
        <p:nvSpPr>
          <p:cNvPr id="7" name="Textfeld 6">
            <a:extLst>
              <a:ext uri="{FF2B5EF4-FFF2-40B4-BE49-F238E27FC236}">
                <a16:creationId xmlns:a16="http://schemas.microsoft.com/office/drawing/2014/main" id="{27D10DB4-DE00-11DD-8400-26CBFE1A5470}"/>
              </a:ext>
            </a:extLst>
          </p:cNvPr>
          <p:cNvSpPr txBox="1"/>
          <p:nvPr/>
        </p:nvSpPr>
        <p:spPr>
          <a:xfrm>
            <a:off x="881200" y="1317289"/>
            <a:ext cx="4860789" cy="4555093"/>
          </a:xfrm>
          <a:prstGeom prst="rect">
            <a:avLst/>
          </a:prstGeom>
          <a:noFill/>
        </p:spPr>
        <p:txBody>
          <a:bodyPr wrap="square" rtlCol="0">
            <a:spAutoFit/>
          </a:bodyPr>
          <a:lstStyle/>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305E"/>
                </a:solidFill>
                <a:effectLst/>
                <a:uLnTx/>
                <a:uFillTx/>
                <a:latin typeface="Open Sans"/>
                <a:ea typeface="+mn-ea"/>
                <a:cs typeface="+mn-cs"/>
              </a:rPr>
              <a:t>Comment </a:t>
            </a:r>
            <a:r>
              <a:rPr kumimoji="0" lang="en-GB" sz="2000" b="0" i="0" u="none" strike="noStrike" kern="1200" cap="none" spc="0" normalizeH="0" baseline="0" noProof="0" dirty="0">
                <a:ln>
                  <a:noFill/>
                </a:ln>
                <a:solidFill>
                  <a:srgbClr val="00305E"/>
                </a:solidFill>
                <a:effectLst/>
                <a:uLnTx/>
                <a:uFillTx/>
                <a:latin typeface="Open Sans"/>
                <a:ea typeface="+mn-ea"/>
                <a:cs typeface="+mn-cs"/>
              </a:rPr>
              <a:t>les </a:t>
            </a:r>
            <a:r>
              <a:rPr kumimoji="0" lang="en-GB" sz="2000" b="0" i="0" u="none" strike="noStrike" kern="1200" cap="none" spc="0" normalizeH="0" baseline="0" noProof="0" dirty="0" err="1">
                <a:ln>
                  <a:noFill/>
                </a:ln>
                <a:solidFill>
                  <a:srgbClr val="00305E"/>
                </a:solidFill>
                <a:effectLst/>
                <a:uLnTx/>
                <a:uFillTx/>
                <a:latin typeface="Open Sans"/>
                <a:ea typeface="+mn-ea"/>
                <a:cs typeface="+mn-cs"/>
              </a:rPr>
              <a:t>éléments </a:t>
            </a:r>
            <a:r>
              <a:rPr kumimoji="0" lang="en-GB" sz="2000" b="1" i="0" u="none" strike="noStrike" kern="1200" cap="none" spc="0" normalizeH="0" baseline="0" noProof="0" dirty="0" err="1">
                <a:ln>
                  <a:noFill/>
                </a:ln>
                <a:solidFill>
                  <a:srgbClr val="00305E"/>
                </a:solidFill>
                <a:effectLst/>
                <a:uLnTx/>
                <a:uFillTx/>
                <a:latin typeface="Open Sans"/>
                <a:ea typeface="+mn-ea"/>
                <a:cs typeface="+mn-cs"/>
              </a:rPr>
              <a:t>lourds </a:t>
            </a:r>
            <a:r>
              <a:rPr kumimoji="0" lang="en-GB" sz="2000" b="0" i="0" u="none" strike="noStrike" kern="1200" cap="none" spc="0" normalizeH="0" baseline="0" noProof="0" dirty="0" err="1">
                <a:ln>
                  <a:noFill/>
                </a:ln>
                <a:solidFill>
                  <a:srgbClr val="00305E"/>
                </a:solidFill>
                <a:effectLst/>
                <a:uLnTx/>
                <a:uFillTx/>
                <a:latin typeface="Open Sans"/>
                <a:ea typeface="+mn-ea"/>
                <a:cs typeface="+mn-cs"/>
              </a:rPr>
              <a:t>sont-ils </a:t>
            </a:r>
            <a:r>
              <a:rPr kumimoji="0" lang="en-GB" sz="2000" b="0" i="0" u="none" strike="noStrike" kern="1200" cap="none" spc="0" normalizeH="0" baseline="0" noProof="0" dirty="0" err="1">
                <a:ln>
                  <a:noFill/>
                </a:ln>
                <a:solidFill>
                  <a:srgbClr val="00305E"/>
                </a:solidFill>
                <a:effectLst/>
                <a:uLnTx/>
                <a:uFillTx/>
                <a:latin typeface="Open Sans"/>
                <a:ea typeface="+mn-ea"/>
                <a:cs typeface="+mn-cs"/>
              </a:rPr>
              <a:t>créés </a:t>
            </a:r>
            <a:r>
              <a:rPr kumimoji="0" lang="en-GB" sz="2000" b="0" i="0" u="none" strike="noStrike" kern="1200" cap="none" spc="0" normalizeH="0" baseline="0" noProof="0" dirty="0">
                <a:ln>
                  <a:noFill/>
                </a:ln>
                <a:solidFill>
                  <a:srgbClr val="00305E"/>
                </a:solidFill>
                <a:effectLst/>
                <a:uLnTx/>
                <a:uFillTx/>
                <a:latin typeface="Open Sans"/>
                <a:ea typeface="+mn-ea"/>
                <a:cs typeface="+mn-cs"/>
              </a:rPr>
              <a:t>?</a:t>
            </a:r>
          </a:p>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i="0" u="none" strike="noStrike" kern="1200" cap="none" spc="0" normalizeH="0" baseline="0" noProof="0" dirty="0">
                <a:ln>
                  <a:noFill/>
                </a:ln>
                <a:solidFill>
                  <a:srgbClr val="00305E"/>
                </a:solidFill>
                <a:effectLst/>
                <a:uLnTx/>
                <a:uFillTx/>
                <a:latin typeface="Open Sans"/>
                <a:ea typeface="+mn-ea"/>
                <a:cs typeface="+mn-cs"/>
              </a:rPr>
              <a:t>Comment une </a:t>
            </a:r>
            <a:r>
              <a:rPr kumimoji="0" lang="en-GB" sz="2000" b="1" i="0" u="none" strike="noStrike" kern="1200" cap="none" spc="0" normalizeH="0" baseline="0" noProof="0" dirty="0">
                <a:ln>
                  <a:noFill/>
                </a:ln>
                <a:solidFill>
                  <a:srgbClr val="00305E"/>
                </a:solidFill>
                <a:effectLst/>
                <a:uLnTx/>
                <a:uFillTx/>
                <a:latin typeface="Open Sans"/>
                <a:ea typeface="+mn-ea"/>
                <a:cs typeface="+mn-cs"/>
              </a:rPr>
              <a:t>galaxie évolue-t-elle ?</a:t>
            </a:r>
          </a:p>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305E"/>
                </a:solidFill>
                <a:effectLst/>
                <a:uLnTx/>
                <a:uFillTx/>
                <a:latin typeface="Open Sans"/>
                <a:ea typeface="+mn-ea"/>
                <a:cs typeface="+mn-cs"/>
              </a:rPr>
              <a:t>Que se passe-t-il dans une </a:t>
            </a:r>
            <a:r>
              <a:rPr kumimoji="0" lang="en-GB" sz="2000" b="1" i="0" u="none" strike="noStrike" kern="1200" cap="none" spc="0" normalizeH="0" baseline="0" noProof="0" dirty="0">
                <a:ln>
                  <a:noFill/>
                </a:ln>
                <a:solidFill>
                  <a:srgbClr val="00305E"/>
                </a:solidFill>
                <a:effectLst/>
                <a:uLnTx/>
                <a:uFillTx/>
                <a:latin typeface="Open Sans"/>
                <a:ea typeface="+mn-ea"/>
                <a:cs typeface="+mn-cs"/>
              </a:rPr>
              <a:t>étoile à neutrons </a:t>
            </a:r>
            <a:r>
              <a:rPr kumimoji="0" lang="en-GB" sz="2000" b="0" i="0" u="none" strike="noStrike" kern="1200" cap="none" spc="0" normalizeH="0" baseline="0" noProof="0" dirty="0">
                <a:ln>
                  <a:noFill/>
                </a:ln>
                <a:solidFill>
                  <a:srgbClr val="00305E"/>
                </a:solidFill>
                <a:effectLst/>
                <a:uLnTx/>
                <a:uFillTx/>
                <a:latin typeface="Open Sans"/>
                <a:ea typeface="+mn-ea"/>
                <a:cs typeface="+mn-cs"/>
              </a:rPr>
              <a:t>et lorsque des étoiles à neutrons fusionnent ?</a:t>
            </a:r>
          </a:p>
          <a:p>
            <a:pPr marL="342900" marR="0" lvl="0" indent="-342900" algn="l" defTabSz="82296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305E"/>
                </a:solidFill>
                <a:effectLst/>
                <a:uLnTx/>
                <a:uFillTx/>
                <a:latin typeface="Open Sans"/>
                <a:ea typeface="+mn-ea"/>
                <a:cs typeface="+mn-cs"/>
              </a:rPr>
              <a:t>Que peut-on apprendre sur le </a:t>
            </a:r>
            <a:r>
              <a:rPr kumimoji="0" lang="en-GB" sz="2000" b="1" i="0" u="none" strike="noStrike" kern="1200" cap="none" spc="0" normalizeH="0" baseline="0" noProof="0" dirty="0">
                <a:ln>
                  <a:noFill/>
                </a:ln>
                <a:solidFill>
                  <a:srgbClr val="00305E"/>
                </a:solidFill>
                <a:effectLst/>
                <a:uLnTx/>
                <a:uFillTx/>
                <a:latin typeface="Open Sans"/>
                <a:ea typeface="+mn-ea"/>
                <a:cs typeface="+mn-cs"/>
              </a:rPr>
              <a:t>Big Bang grâce </a:t>
            </a:r>
            <a:r>
              <a:rPr kumimoji="0" lang="en-GB" sz="2000" b="0" i="0" u="none" strike="noStrike" kern="1200" cap="none" spc="0" normalizeH="0" baseline="0" noProof="0" dirty="0">
                <a:ln>
                  <a:noFill/>
                </a:ln>
                <a:solidFill>
                  <a:srgbClr val="00305E"/>
                </a:solidFill>
                <a:effectLst/>
                <a:uLnTx/>
                <a:uFillTx/>
                <a:latin typeface="Open Sans"/>
                <a:ea typeface="+mn-ea"/>
                <a:cs typeface="+mn-cs"/>
              </a:rPr>
              <a:t>à l'</a:t>
            </a:r>
            <a:r>
              <a:rPr kumimoji="0" lang="en-GB" sz="2000" b="0" i="0" u="none" strike="noStrike" kern="1200" cap="none" spc="0" normalizeH="0" baseline="0" noProof="0" dirty="0" err="1">
                <a:ln>
                  <a:noFill/>
                </a:ln>
                <a:solidFill>
                  <a:srgbClr val="00305E"/>
                </a:solidFill>
                <a:effectLst/>
                <a:uLnTx/>
                <a:uFillTx/>
                <a:latin typeface="Open Sans"/>
                <a:ea typeface="+mn-ea"/>
                <a:cs typeface="+mn-cs"/>
              </a:rPr>
              <a:t>astrophysique </a:t>
            </a:r>
            <a:r>
              <a:rPr lang="en-GB" sz="2000" dirty="0" err="1">
                <a:solidFill>
                  <a:srgbClr val="00305E"/>
                </a:solidFill>
                <a:latin typeface="Open Sans"/>
              </a:rPr>
              <a:t>nucléaire </a:t>
            </a:r>
            <a:r>
              <a:rPr kumimoji="0" lang="en-GB" sz="2000" b="0" i="0" u="none" strike="noStrike" kern="1200" cap="none" spc="0" normalizeH="0" baseline="0" noProof="0" dirty="0">
                <a:ln>
                  <a:noFill/>
                </a:ln>
                <a:solidFill>
                  <a:srgbClr val="00305E"/>
                </a:solidFill>
                <a:effectLst/>
                <a:uLnTx/>
                <a:uFillTx/>
                <a:latin typeface="Open Sans"/>
                <a:ea typeface="+mn-ea"/>
                <a:cs typeface="+mn-cs"/>
              </a:rPr>
              <a:t>?</a:t>
            </a:r>
          </a:p>
          <a:p>
            <a:pPr marL="342900" marR="0" lvl="0" indent="-342900" algn="l" defTabSz="822960" rtl="0" eaLnBrk="1" fontAlgn="auto" latinLnBrk="0" hangingPunct="1">
              <a:lnSpc>
                <a:spcPct val="100000"/>
              </a:lnSpc>
              <a:spcBef>
                <a:spcPts val="0"/>
              </a:spcBef>
              <a:spcAft>
                <a:spcPts val="900"/>
              </a:spcAft>
              <a:buClrTx/>
              <a:buSzTx/>
              <a:buFont typeface="Wingdings" panose="05000000000000000000" pitchFamily="2" charset="2"/>
              <a:buChar char="Ø"/>
              <a:tabLst/>
              <a:defRPr/>
            </a:pPr>
            <a:r>
              <a:rPr kumimoji="0" lang="en-GB" sz="2000" b="0" i="1" u="none" strike="noStrike" kern="1200" cap="none" spc="0" normalizeH="0" baseline="0" noProof="0" dirty="0">
                <a:ln>
                  <a:noFill/>
                </a:ln>
                <a:solidFill>
                  <a:srgbClr val="00305E"/>
                </a:solidFill>
                <a:effectLst/>
                <a:uLnTx/>
                <a:uFillTx/>
                <a:latin typeface="Open Sans"/>
                <a:ea typeface="+mn-ea"/>
                <a:cs typeface="+mn-cs"/>
              </a:rPr>
              <a:t>Aujourd'hui, nous n'avons fait qu'effleurer le monde de l'</a:t>
            </a:r>
            <a:r>
              <a:rPr kumimoji="0" lang="en-GB" sz="2000" b="0" i="1" u="none" strike="noStrike" kern="1200" cap="none" spc="0" normalizeH="0" baseline="0" noProof="0" dirty="0" err="1">
                <a:ln>
                  <a:noFill/>
                </a:ln>
                <a:solidFill>
                  <a:srgbClr val="00305E"/>
                </a:solidFill>
                <a:effectLst/>
                <a:uLnTx/>
                <a:uFillTx/>
                <a:latin typeface="Open Sans"/>
                <a:ea typeface="+mn-ea"/>
                <a:cs typeface="+mn-cs"/>
              </a:rPr>
              <a:t>astrophysique nucléaire </a:t>
            </a:r>
            <a:r>
              <a:rPr kumimoji="0" lang="en-GB" sz="2000" b="0" i="1" u="none" strike="noStrike" kern="1200" cap="none" spc="0" normalizeH="0" baseline="0" noProof="0" dirty="0">
                <a:ln>
                  <a:noFill/>
                </a:ln>
                <a:solidFill>
                  <a:srgbClr val="00305E"/>
                </a:solidFill>
                <a:effectLst/>
                <a:uLnTx/>
                <a:uFillTx/>
                <a:latin typeface="Open Sans"/>
                <a:ea typeface="+mn-ea"/>
                <a:cs typeface="+mn-cs"/>
              </a:rPr>
              <a:t>!</a:t>
            </a:r>
            <a:endParaRPr kumimoji="0" lang="en-GB" sz="2000" b="1" i="1" u="none" strike="noStrike" kern="1200" cap="none" spc="0" normalizeH="0" baseline="0" noProof="0" dirty="0">
              <a:ln>
                <a:noFill/>
              </a:ln>
              <a:solidFill>
                <a:srgbClr val="00305E"/>
              </a:solidFill>
              <a:effectLst/>
              <a:uLnTx/>
              <a:uFillTx/>
              <a:latin typeface="Open Sans"/>
              <a:ea typeface="+mn-ea"/>
              <a:cs typeface="+mn-cs"/>
            </a:endParaRPr>
          </a:p>
        </p:txBody>
      </p:sp>
    </p:spTree>
    <p:extLst>
      <p:ext uri="{BB962C8B-B14F-4D97-AF65-F5344CB8AC3E}">
        <p14:creationId xmlns:p14="http://schemas.microsoft.com/office/powerpoint/2010/main" val="300238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xit" presetSubtype="0" fill="hold" nodeType="with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500"/>
                                        <p:tgtEl>
                                          <p:spTgt spid="7">
                                            <p:txEl>
                                              <p:pRg st="3" end="3"/>
                                            </p:txEl>
                                          </p:spTgt>
                                        </p:tgtEl>
                                      </p:cBhvr>
                                    </p:animEffect>
                                  </p:childTnLst>
                                </p:cTn>
                              </p:par>
                              <p:par>
                                <p:cTn id="30" presetID="10" presetClass="exit" presetSubtype="0" fill="hold"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fade">
                                      <p:cBhvr>
                                        <p:cTn id="40" dur="500"/>
                                        <p:tgtEl>
                                          <p:spTgt spid="7">
                                            <p:txEl>
                                              <p:pRg st="4" end="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xit" presetSubtype="0" fill="hold" nodeType="withEffect">
                                  <p:stCondLst>
                                    <p:cond delay="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6435405-FD66-8A05-F7A4-C0B4C2A0336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7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a:extLst>
              <a:ext uri="{FF2B5EF4-FFF2-40B4-BE49-F238E27FC236}">
                <a16:creationId xmlns:a16="http://schemas.microsoft.com/office/drawing/2014/main" id="{CBC85CC9-E9E9-43E2-894F-DBA9E7F22FAD}"/>
              </a:ext>
            </a:extLst>
          </p:cNvPr>
          <p:cNvSpPr txBox="1">
            <a:spLocks/>
          </p:cNvSpPr>
          <p:nvPr/>
        </p:nvSpPr>
        <p:spPr>
          <a:xfrm>
            <a:off x="461304" y="3757492"/>
            <a:ext cx="11548792" cy="4344987"/>
          </a:xfrm>
          <a:prstGeom prst="rect">
            <a:avLst/>
          </a:prstGeom>
        </p:spPr>
        <p:txBody>
          <a:bodyPr anchor="ct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600" kern="1200">
                <a:solidFill>
                  <a:schemeClr val="tx2"/>
                </a:solidFill>
                <a:latin typeface="Open Sans" panose="020B0606030504020204" pitchFamily="34" charset="0"/>
                <a:ea typeface="+mn-ea"/>
                <a:cs typeface="+mn-cs"/>
              </a:defRPr>
            </a:lvl1pPr>
            <a:lvl2pPr marL="396000" marR="0" indent="-324000" algn="l" defTabSz="914400" rtl="0" eaLnBrk="1" fontAlgn="auto" latinLnBrk="0" hangingPunct="1">
              <a:lnSpc>
                <a:spcPct val="100000"/>
              </a:lnSpc>
              <a:spcBef>
                <a:spcPts val="300"/>
              </a:spcBef>
              <a:spcAft>
                <a:spcPts val="0"/>
              </a:spcAft>
              <a:buClrTx/>
              <a:buSzTx/>
              <a:buFont typeface="Open Sans" panose="020B0606030504020204" pitchFamily="34" charset="0"/>
              <a:buChar char="—"/>
              <a:tabLst/>
              <a:defRPr sz="1600" kern="1200">
                <a:solidFill>
                  <a:schemeClr val="tx2"/>
                </a:solidFill>
                <a:latin typeface="Open Sans" panose="020B0606030504020204" pitchFamily="34" charset="0"/>
                <a:ea typeface="+mn-ea"/>
                <a:cs typeface="+mn-cs"/>
              </a:defRPr>
            </a:lvl2pPr>
            <a:lvl3pPr marL="468000" marR="0" indent="-216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rgbClr val="1B1F22"/>
                </a:solidFill>
                <a:latin typeface="Open Sans" panose="020B0606030504020204" pitchFamily="34" charset="0"/>
                <a:ea typeface="+mn-ea"/>
                <a:cs typeface="+mn-cs"/>
              </a:defRPr>
            </a:lvl3pPr>
            <a:lvl4pPr marL="576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a:solidFill>
                  <a:schemeClr val="tx2"/>
                </a:solidFill>
                <a:latin typeface="Open Sans" panose="020B0606030504020204" pitchFamily="34" charset="0"/>
                <a:ea typeface="+mn-ea"/>
                <a:cs typeface="+mn-cs"/>
              </a:defRPr>
            </a:lvl4pPr>
            <a:lvl5pPr marL="648000" marR="0" indent="-2520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sz="1400" kern="1200" baseline="0">
                <a:solidFill>
                  <a:schemeClr val="tx2"/>
                </a:solidFill>
                <a:latin typeface="Open Sans" panose="020B0606030504020204" pitchFamily="34" charset="0"/>
                <a:ea typeface="+mn-ea"/>
                <a:cs typeface="+mn-cs"/>
              </a:defRPr>
            </a:lvl5pPr>
            <a:lvl6pPr marL="358775"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br>
              <a:rPr kumimoji="0" lang="de-DE" sz="48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br>
            <a:r>
              <a:rPr kumimoji="0" lang="de-DE" sz="3600" b="0"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La fin d'</a:t>
            </a:r>
            <a:r>
              <a:rPr kumimoji="0" lang="de-DE" sz="3600" b="0" i="0" u="none" strike="noStrike" kern="1200" cap="small" spc="0" normalizeH="0" baseline="0" noProof="0" dirty="0" err="1">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un </a:t>
            </a:r>
            <a:r>
              <a:rPr kumimoji="0" lang="de-DE" sz="3600" b="0"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voyage </a:t>
            </a:r>
            <a:r>
              <a:rPr kumimoji="0" lang="de-DE" sz="3600" b="0" i="0" u="none" strike="noStrike" kern="1200" cap="small" spc="0" normalizeH="0" baseline="0" noProof="0" dirty="0" err="1">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à travers les </a:t>
            </a:r>
            <a:r>
              <a:rPr kumimoji="0" lang="de-DE" sz="3600" b="0"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rPr>
              <a:t>éléments</a:t>
            </a:r>
            <a:endParaRPr kumimoji="0" lang="de-DE" sz="36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Open Sans"/>
              <a:ea typeface="Source Sans Pro" panose="020B0503030403020204" pitchFamily="34" charset="0"/>
              <a:cs typeface="+mn-cs"/>
            </a:endParaRPr>
          </a:p>
        </p:txBody>
      </p:sp>
    </p:spTree>
    <p:extLst>
      <p:ext uri="{BB962C8B-B14F-4D97-AF65-F5344CB8AC3E}">
        <p14:creationId xmlns:p14="http://schemas.microsoft.com/office/powerpoint/2010/main" val="567818675"/>
      </p:ext>
    </p:extLst>
  </p:cSld>
  <p:clrMapOvr>
    <a:masterClrMapping/>
  </p:clrMapOvr>
</p:sld>
</file>

<file path=ppt/slides/slide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1CF3DBB-E442-4A66-A53C-4F6ECC151C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11153" y="1135924"/>
            <a:ext cx="4884847" cy="4586152"/>
          </a:xfrm>
          <a:prstGeom prst="rect">
            <a:avLst/>
          </a:prstGeom>
        </p:spPr>
      </p:pic>
      <p:sp>
        <p:nvSpPr>
          <p:cNvPr id="7" name="Textfeld 6">
            <a:extLst>
              <a:ext uri="{FF2B5EF4-FFF2-40B4-BE49-F238E27FC236}">
                <a16:creationId xmlns:a16="http://schemas.microsoft.com/office/drawing/2014/main" id="{04FB350F-D80F-4CE1-9F15-6DDEA2E6433B}"/>
              </a:ext>
            </a:extLst>
          </p:cNvPr>
          <p:cNvSpPr txBox="1"/>
          <p:nvPr/>
        </p:nvSpPr>
        <p:spPr>
          <a:xfrm>
            <a:off x="6756953" y="1225882"/>
            <a:ext cx="4884847" cy="4632037"/>
          </a:xfrm>
          <a:prstGeom prst="rect">
            <a:avLst/>
          </a:prstGeom>
          <a:noFill/>
        </p:spPr>
        <p:txBody>
          <a:bodyPr wrap="square" rtlCol="0" anchor="ctr">
            <a:spAutoFit/>
          </a:bodyPr>
          <a:lstStyle/>
          <a:p>
            <a:pPr>
              <a:spcAft>
                <a:spcPts val="1800"/>
              </a:spcAft>
            </a:pPr>
            <a:r>
              <a:rPr lang="de-DE" sz="2400" b="1" dirty="0"/>
              <a:t>Le </a:t>
            </a:r>
            <a:r>
              <a:rPr lang="de-DE" sz="2400" b="1" dirty="0" err="1"/>
              <a:t>cosmos aristotélicien</a:t>
            </a:r>
            <a:endParaRPr lang="de-DE" sz="2400" b="1" dirty="0"/>
          </a:p>
          <a:p>
            <a:pPr marL="285750" indent="-285750">
              <a:buFont typeface="Arial" panose="020B0604020202020204" pitchFamily="34" charset="0"/>
              <a:buChar char="•"/>
            </a:pPr>
            <a:r>
              <a:rPr lang="de-DE" sz="2000" dirty="0" err="1"/>
              <a:t>L'idée géocentrique </a:t>
            </a:r>
            <a:r>
              <a:rPr lang="de-DE" sz="2000" dirty="0"/>
              <a:t>d'un </a:t>
            </a:r>
            <a:r>
              <a:rPr lang="de-DE" sz="2000" dirty="0" err="1"/>
              <a:t>cosmos </a:t>
            </a:r>
            <a:r>
              <a:rPr lang="de-DE" sz="2000" dirty="0"/>
              <a:t>en pelure d'oignon</a:t>
            </a:r>
            <a:endParaRPr lang="de-DE" sz="2000" dirty="0"/>
          </a:p>
          <a:p>
            <a:pPr marL="285750" indent="-285750">
              <a:buFont typeface="Arial" panose="020B0604020202020204" pitchFamily="34" charset="0"/>
              <a:buChar char="•"/>
            </a:pPr>
            <a:r>
              <a:rPr lang="en-US" sz="2000" dirty="0"/>
              <a:t>Les </a:t>
            </a:r>
            <a:r>
              <a:rPr lang="en-US" sz="2000" b="1" dirty="0"/>
              <a:t>quatre éléments terrestres </a:t>
            </a:r>
            <a:r>
              <a:rPr lang="en-US" sz="2000" dirty="0"/>
              <a:t>forment la </a:t>
            </a:r>
            <a:r>
              <a:rPr lang="en-US" sz="2000" dirty="0" err="1"/>
              <a:t>matière</a:t>
            </a:r>
            <a:endParaRPr lang="en-US" sz="2000" dirty="0"/>
          </a:p>
          <a:p>
            <a:pPr marL="285750" indent="-285750">
              <a:buFont typeface="Arial" panose="020B0604020202020204" pitchFamily="34" charset="0"/>
              <a:buChar char="•"/>
            </a:pPr>
            <a:r>
              <a:rPr lang="en-US" sz="2000" dirty="0"/>
              <a:t>L'</a:t>
            </a:r>
            <a:r>
              <a:rPr lang="en-US" sz="2000" b="1" dirty="0" err="1"/>
              <a:t>éther</a:t>
            </a:r>
            <a:r>
              <a:rPr lang="en-US" sz="2000" dirty="0" err="1"/>
              <a:t>, cinquième </a:t>
            </a:r>
            <a:r>
              <a:rPr lang="en-US" sz="2000" dirty="0"/>
              <a:t>élément, </a:t>
            </a:r>
            <a:r>
              <a:rPr lang="en-US" sz="2000" dirty="0" err="1"/>
              <a:t>remplit le </a:t>
            </a:r>
            <a:r>
              <a:rPr lang="en-US" sz="2000" dirty="0"/>
              <a:t>ciel</a:t>
            </a:r>
          </a:p>
          <a:p>
            <a:pPr marL="285750" indent="-285750">
              <a:buFont typeface="Arial" panose="020B0604020202020204" pitchFamily="34" charset="0"/>
              <a:buChar char="•"/>
            </a:pPr>
            <a:r>
              <a:rPr lang="en-US" sz="2000" dirty="0"/>
              <a:t>Chaque substance est constituée d'éléments, dont la composition détermine les propriétés de la substance.</a:t>
            </a:r>
          </a:p>
          <a:p>
            <a:pPr marL="285750" indent="-285750">
              <a:buFont typeface="Arial" panose="020B0604020202020204" pitchFamily="34" charset="0"/>
              <a:buChar char="•"/>
            </a:pPr>
            <a:r>
              <a:rPr lang="en-US" sz="2000" dirty="0"/>
              <a:t>Tous les corps célestes </a:t>
            </a:r>
            <a:r>
              <a:rPr lang="en-US" sz="2000" b="1" dirty="0"/>
              <a:t>se déplacent d'</a:t>
            </a:r>
            <a:r>
              <a:rPr lang="en-US" sz="2000" dirty="0"/>
              <a:t>eux-mêmes</a:t>
            </a:r>
          </a:p>
          <a:p>
            <a:pPr marL="697230" lvl="1" indent="-285750">
              <a:buFont typeface="Arial" panose="020B0604020202020204" pitchFamily="34" charset="0"/>
              <a:buChar char="•"/>
            </a:pPr>
            <a:r>
              <a:rPr lang="en-US" sz="1800" dirty="0"/>
              <a:t>Mouvement initial provoqué par un </a:t>
            </a:r>
            <a:r>
              <a:rPr lang="en-US" sz="1800" i="1" dirty="0"/>
              <a:t>mobile immobile</a:t>
            </a:r>
            <a:endParaRPr lang="de-DE" sz="1800" i="1" dirty="0"/>
          </a:p>
        </p:txBody>
      </p:sp>
      <p:sp>
        <p:nvSpPr>
          <p:cNvPr id="9" name="Titel 1">
            <a:extLst>
              <a:ext uri="{FF2B5EF4-FFF2-40B4-BE49-F238E27FC236}">
                <a16:creationId xmlns:a16="http://schemas.microsoft.com/office/drawing/2014/main" id="{FC6FF913-D9FA-4163-8E11-C570EDD59111}"/>
              </a:ext>
            </a:extLst>
          </p:cNvPr>
          <p:cNvSpPr>
            <a:spLocks noGrp="1"/>
          </p:cNvSpPr>
          <p:nvPr>
            <p:ph type="title"/>
          </p:nvPr>
        </p:nvSpPr>
        <p:spPr>
          <a:xfrm>
            <a:off x="1238249" y="346075"/>
            <a:ext cx="10217156" cy="684000"/>
          </a:xfrm>
        </p:spPr>
        <p:txBody>
          <a:bodyPr/>
          <a:lstStyle/>
          <a:p>
            <a:r>
              <a:rPr lang="de-DE" sz="3600" noProof="0" dirty="0"/>
              <a:t>Les éléments dans l'Antiquité (vers 350 av. J.-C.)</a:t>
            </a:r>
            <a:endParaRPr lang="de-DE" sz="3000" noProof="0" dirty="0"/>
          </a:p>
        </p:txBody>
      </p:sp>
      <p:sp>
        <p:nvSpPr>
          <p:cNvPr id="8" name="Textfeld 7">
            <a:extLst>
              <a:ext uri="{FF2B5EF4-FFF2-40B4-BE49-F238E27FC236}">
                <a16:creationId xmlns:a16="http://schemas.microsoft.com/office/drawing/2014/main" id="{134C8771-7DCF-4339-B940-1485AC9E09C2}"/>
              </a:ext>
            </a:extLst>
          </p:cNvPr>
          <p:cNvSpPr txBox="1"/>
          <p:nvPr/>
        </p:nvSpPr>
        <p:spPr>
          <a:xfrm>
            <a:off x="1211153" y="5722076"/>
            <a:ext cx="4884847" cy="341632"/>
          </a:xfrm>
          <a:prstGeom prst="rect">
            <a:avLst/>
          </a:prstGeom>
          <a:noFill/>
        </p:spPr>
        <p:txBody>
          <a:bodyPr wrap="square" rtlCol="0">
            <a:spAutoFit/>
          </a:bodyPr>
          <a:lstStyle/>
          <a:p>
            <a:pPr algn="ctr"/>
            <a:r>
              <a:rPr lang="fr-FR" i="1" dirty="0"/>
              <a:t>[04] La </a:t>
            </a:r>
            <a:r>
              <a:rPr lang="fr-FR" i="1" dirty="0" err="1"/>
              <a:t>sphère du </a:t>
            </a:r>
            <a:r>
              <a:rPr lang="fr-FR" i="1" dirty="0"/>
              <a:t>monde, par Oronce Fine, 1549</a:t>
            </a:r>
            <a:endParaRPr lang="de-DE" i="1" dirty="0"/>
          </a:p>
        </p:txBody>
      </p:sp>
    </p:spTree>
    <p:extLst>
      <p:ext uri="{BB962C8B-B14F-4D97-AF65-F5344CB8AC3E}">
        <p14:creationId xmlns:p14="http://schemas.microsoft.com/office/powerpoint/2010/main" val="4049188294"/>
      </p:ext>
    </p:extLst>
  </p:cSld>
  <p:clrMapOvr>
    <a:masterClrMapping/>
  </p:clrMapOvr>
</p:sld>
</file>

<file path=ppt/theme/theme1.xml><?xml version="1.0" encoding="utf-8"?>
<a:theme xmlns:a="http://schemas.openxmlformats.org/drawingml/2006/main" name="TUD_2018_16zu9">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2.xml><?xml version="1.0" encoding="utf-8"?>
<a:theme xmlns:a="http://schemas.openxmlformats.org/drawingml/2006/main" name="chapter">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57C8D47D-C401-4EE1-BDE7-44A31DD9F0E9}" vid="{32192CAF-097F-4FAF-B79D-D16E995EDBE8}"/>
    </a:ext>
  </a:extLst>
</a:theme>
</file>

<file path=ppt/theme/theme3.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ap:Properties xmlns:vt="http://schemas.openxmlformats.org/officeDocument/2006/docPropsVTypes" xmlns:ap="http://schemas.openxmlformats.org/officeDocument/2006/extended-properties">
  <ap:Template>Praesentationsvorlagen16zu9</ap:Template>
  <ap:TotalTime>0</ap:TotalTime>
  <ap:Words>4258</ap:Words>
  <ap:Application>Microsoft Office PowerPoint</ap:Application>
  <ap:PresentationFormat>Breitbild</ap:PresentationFormat>
  <ap:Paragraphs>542</ap:Paragraphs>
  <ap:Slides>85</ap:Slides>
  <ap:Notes>54</ap:Notes>
  <ap:HiddenSlides>0</ap:HiddenSlides>
  <ap:MMClips>0</ap:MMClips>
  <ap:ScaleCrop>false</ap:ScaleCrop>
  <ap:HeadingPairs>
    <vt:vector baseType="variant" size="6">
      <vt:variant>
        <vt:lpstr>Verwendete Schriftarten</vt:lpstr>
      </vt:variant>
      <vt:variant>
        <vt:i4>8</vt:i4>
      </vt:variant>
      <vt:variant>
        <vt:lpstr>Design</vt:lpstr>
      </vt:variant>
      <vt:variant>
        <vt:i4>4</vt:i4>
      </vt:variant>
      <vt:variant>
        <vt:lpstr>Folientitel</vt:lpstr>
      </vt:variant>
      <vt:variant>
        <vt:i4>85</vt:i4>
      </vt:variant>
    </vt:vector>
  </ap:HeadingPairs>
  <ap:TitlesOfParts>
    <vt:vector baseType="lpstr" size="97">
      <vt:lpstr>Open Sans</vt:lpstr>
      <vt:lpstr>Wingdings</vt:lpstr>
      <vt:lpstr>Cambria Math</vt:lpstr>
      <vt:lpstr>Calibri Light</vt:lpstr>
      <vt:lpstr>Symbol</vt:lpstr>
      <vt:lpstr>Arial</vt:lpstr>
      <vt:lpstr>Calibri</vt:lpstr>
      <vt:lpstr>Segoe UI Black</vt:lpstr>
      <vt:lpstr>TUD_2018_16zu9</vt:lpstr>
      <vt:lpstr>chapter</vt:lpstr>
      <vt:lpstr>Benutzerdefiniertes Design</vt:lpstr>
      <vt:lpstr>Office</vt:lpstr>
      <vt:lpstr>PowerPoint-Präsentation</vt:lpstr>
      <vt:lpstr>PowerPoint-Präsentation</vt:lpstr>
      <vt:lpstr>Time Schedule</vt:lpstr>
      <vt:lpstr>Brainstorming</vt:lpstr>
      <vt:lpstr>PowerPoint-Präsentation</vt:lpstr>
      <vt:lpstr>What is nuclear astrophysics?</vt:lpstr>
      <vt:lpstr>PowerPoint-Präsentation</vt:lpstr>
      <vt:lpstr>PowerPoint-Präsentation</vt:lpstr>
      <vt:lpstr>Elements in antiquity (ca. 350 BC)</vt:lpstr>
      <vt:lpstr>The periodic table of the elements</vt:lpstr>
      <vt:lpstr>Abundance of chemical elements (solar system)</vt:lpstr>
      <vt:lpstr>Abundance of the chemical elements (solar system)</vt:lpstr>
      <vt:lpstr>Abundance of the chemical elements</vt:lpstr>
      <vt:lpstr>PowerPoint-Präsentation</vt:lpstr>
      <vt:lpstr>PowerPoint-Präsentation</vt:lpstr>
      <vt:lpstr>The atomic nucleus</vt:lpstr>
      <vt:lpstr>Labeling of atomic nuclei</vt:lpstr>
      <vt:lpstr>Labeling of atomic nuclei</vt:lpstr>
      <vt:lpstr>Labeling of atomic nuclei</vt:lpstr>
      <vt:lpstr>Labeling of atomic nuclei</vt:lpstr>
      <vt:lpstr>Labeling of atomic nuclei</vt:lpstr>
      <vt:lpstr>Labeling of atomic nuclei</vt:lpstr>
      <vt:lpstr>PowerPoint-Präsentation</vt:lpstr>
      <vt:lpstr>Nuclear reactions</vt:lpstr>
      <vt:lpstr>PowerPoint-Präsentation</vt:lpstr>
      <vt:lpstr>Formation of stars</vt:lpstr>
      <vt:lpstr>Birth of the sun</vt:lpstr>
      <vt:lpstr>Birth of the sun</vt:lpstr>
      <vt:lpstr>First nuclear fusion</vt:lpstr>
      <vt:lpstr>Yellow dwarf (Today)</vt:lpstr>
      <vt:lpstr>Nuclear fusion</vt:lpstr>
      <vt:lpstr>Transition phase</vt:lpstr>
      <vt:lpstr>Red giant</vt:lpstr>
      <vt:lpstr>Red giant</vt:lpstr>
      <vt:lpstr>Planetary nebula</vt:lpstr>
      <vt:lpstr>Planetary nebula</vt:lpstr>
      <vt:lpstr>White dwarf</vt:lpstr>
      <vt:lpstr>Development of stars</vt:lpstr>
      <vt:lpstr>Development of stars</vt:lpstr>
      <vt:lpstr>Abundance of the chemical elements (solar system)</vt:lpstr>
      <vt:lpstr>Abundance of chemical elements (solar system)</vt:lpstr>
      <vt:lpstr>Abundance of the chemical elements (solar system)</vt:lpstr>
      <vt:lpstr>Abundance of chemical elements (solar system)</vt:lpstr>
      <vt:lpstr>PowerPoint-Präsentation</vt:lpstr>
      <vt:lpstr>PowerPoint-Präsentation</vt:lpstr>
      <vt:lpstr>PowerPoint-Präsentation</vt:lpstr>
      <vt:lpstr>PowerPoint-Präsentation</vt:lpstr>
      <vt:lpstr>Nuclear reactions</vt:lpstr>
      <vt:lpstr>Nuclear reactions</vt:lpstr>
      <vt:lpstr>Nuclear reactions</vt:lpstr>
      <vt:lpstr>Nuclear reactions</vt:lpstr>
      <vt:lpstr>The Primordial Puzzle</vt:lpstr>
      <vt:lpstr>Nuclear reactions</vt:lpstr>
      <vt:lpstr>Solution: Primordial nucleosynthesis</vt:lpstr>
      <vt:lpstr>Primordial nucleosynthesis</vt:lpstr>
      <vt:lpstr>PowerPoint-Präsentation</vt:lpstr>
      <vt:lpstr>B²FH-Paper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Light is ...</vt:lpstr>
      <vt:lpstr>Light is ...</vt:lpstr>
      <vt:lpstr>Light is ...</vt:lpstr>
      <vt:lpstr>PowerPoint-Präsentation</vt:lpstr>
      <vt:lpstr>Light is ...</vt:lpstr>
      <vt:lpstr>PowerPoint-Präsentation</vt:lpstr>
      <vt:lpstr>Data analysis</vt:lpstr>
      <vt:lpstr>Metallicity</vt:lpstr>
      <vt:lpstr>Metallicity</vt:lpstr>
      <vt:lpstr>PowerPoint-Präsentation</vt:lpstr>
      <vt:lpstr>PowerPoint-Präsentation</vt:lpstr>
      <vt:lpstr>Frequency of chemical elements (solar system)</vt:lpstr>
      <vt:lpstr>PowerPoint-Präsentation</vt:lpstr>
      <vt:lpstr>PowerPoint-Präsentation</vt:lpstr>
      <vt:lpstr>PowerPoint-Präsentation</vt:lpstr>
      <vt:lpstr>Brainstorming</vt:lpstr>
      <vt:lpstr>Summary</vt:lpstr>
      <vt:lpstr>Abundance of the chemical elements (solar system)</vt:lpstr>
      <vt:lpstr>Nuclear astrophysics</vt:lpstr>
      <vt:lpstr>A lot of unanswered questions</vt:lpstr>
      <vt:lpstr>PowerPoint-Präsentation</vt:lpstr>
    </vt:vector>
  </ap:TitlesOfParts>
  <ap:Company/>
  <ap:LinksUpToDate>false</ap:LinksUpToDate>
  <ap:SharedDoc>false</ap:SharedDoc>
  <ap:HyperlinksChanged>false</ap:HyperlinksChanged>
  <ap:AppVersion>16.0000</ap:AppVersion>
</ap:Properties>
</file>

<file path=docProps/core.xml><?xml version="1.0" encoding="utf-8"?>
<coreProperties xmlns:dc="http://purl.org/dc/elements/1.1/" xmlns:dcterms="http://purl.org/dc/terms/" xmlns:xsi="http://www.w3.org/2001/XMLSchema-instance" xmlns="http://schemas.openxmlformats.org/package/2006/metadata/core-properties">
  <dc:title>Nuclear Astrophysics - A Journey through the Elements</dc:title>
  <dc:creator>Hannes Nitsche</dc:creator>
  <keywords>docId:45F94D9BC240D17DA7A895026903E4AE</keywords>
  <lastModifiedBy>Hannes Nitsche</lastModifiedBy>
  <revision>2802</revision>
  <dcterms:created xsi:type="dcterms:W3CDTF">2018-06-15T09:17:35.0000000Z</dcterms:created>
  <dcterms:modified xsi:type="dcterms:W3CDTF">2024-05-28T07:57:09.0000000Z</dcterms:modified>
</coreProperties>
</file>