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  <p:sldMasterId id="2147483917" r:id="rId2"/>
    <p:sldMasterId id="2147483907" r:id="rId3"/>
    <p:sldMasterId id="2147483921" r:id="rId4"/>
  </p:sldMasterIdLst>
  <p:notesMasterIdLst>
    <p:notesMasterId r:id="rId90"/>
  </p:notesMasterIdLst>
  <p:handoutMasterIdLst>
    <p:handoutMasterId r:id="rId91"/>
  </p:handoutMasterIdLst>
  <p:sldIdLst>
    <p:sldId id="400" r:id="rId5"/>
    <p:sldId id="256" r:id="rId6"/>
    <p:sldId id="600" r:id="rId7"/>
    <p:sldId id="648" r:id="rId8"/>
    <p:sldId id="361" r:id="rId9"/>
    <p:sldId id="362" r:id="rId10"/>
    <p:sldId id="636" r:id="rId11"/>
    <p:sldId id="482" r:id="rId12"/>
    <p:sldId id="484" r:id="rId13"/>
    <p:sldId id="343" r:id="rId14"/>
    <p:sldId id="372" r:id="rId15"/>
    <p:sldId id="500" r:id="rId16"/>
    <p:sldId id="404" r:id="rId17"/>
    <p:sldId id="529" r:id="rId18"/>
    <p:sldId id="376" r:id="rId19"/>
    <p:sldId id="407" r:id="rId20"/>
    <p:sldId id="408" r:id="rId21"/>
    <p:sldId id="409" r:id="rId22"/>
    <p:sldId id="489" r:id="rId23"/>
    <p:sldId id="411" r:id="rId24"/>
    <p:sldId id="406" r:id="rId25"/>
    <p:sldId id="415" r:id="rId26"/>
    <p:sldId id="378" r:id="rId27"/>
    <p:sldId id="420" r:id="rId28"/>
    <p:sldId id="532" r:id="rId29"/>
    <p:sldId id="422" r:id="rId30"/>
    <p:sldId id="620" r:id="rId31"/>
    <p:sldId id="621" r:id="rId32"/>
    <p:sldId id="622" r:id="rId33"/>
    <p:sldId id="612" r:id="rId34"/>
    <p:sldId id="570" r:id="rId35"/>
    <p:sldId id="613" r:id="rId36"/>
    <p:sldId id="623" r:id="rId37"/>
    <p:sldId id="624" r:id="rId38"/>
    <p:sldId id="625" r:id="rId39"/>
    <p:sldId id="428" r:id="rId40"/>
    <p:sldId id="618" r:id="rId41"/>
    <p:sldId id="427" r:id="rId42"/>
    <p:sldId id="426" r:id="rId43"/>
    <p:sldId id="440" r:id="rId44"/>
    <p:sldId id="516" r:id="rId45"/>
    <p:sldId id="517" r:id="rId46"/>
    <p:sldId id="607" r:id="rId47"/>
    <p:sldId id="642" r:id="rId48"/>
    <p:sldId id="639" r:id="rId49"/>
    <p:sldId id="641" r:id="rId50"/>
    <p:sldId id="606" r:id="rId51"/>
    <p:sldId id="572" r:id="rId52"/>
    <p:sldId id="573" r:id="rId53"/>
    <p:sldId id="574" r:id="rId54"/>
    <p:sldId id="575" r:id="rId55"/>
    <p:sldId id="578" r:id="rId56"/>
    <p:sldId id="577" r:id="rId57"/>
    <p:sldId id="610" r:id="rId58"/>
    <p:sldId id="644" r:id="rId59"/>
    <p:sldId id="609" r:id="rId60"/>
    <p:sldId id="504" r:id="rId61"/>
    <p:sldId id="595" r:id="rId62"/>
    <p:sldId id="597" r:id="rId63"/>
    <p:sldId id="583" r:id="rId64"/>
    <p:sldId id="584" r:id="rId65"/>
    <p:sldId id="585" r:id="rId66"/>
    <p:sldId id="586" r:id="rId67"/>
    <p:sldId id="598" r:id="rId68"/>
    <p:sldId id="643" r:id="rId69"/>
    <p:sldId id="588" r:id="rId70"/>
    <p:sldId id="591" r:id="rId71"/>
    <p:sldId id="599" r:id="rId72"/>
    <p:sldId id="589" r:id="rId73"/>
    <p:sldId id="601" r:id="rId74"/>
    <p:sldId id="646" r:id="rId75"/>
    <p:sldId id="637" r:id="rId76"/>
    <p:sldId id="638" r:id="rId77"/>
    <p:sldId id="614" r:id="rId78"/>
    <p:sldId id="647" r:id="rId79"/>
    <p:sldId id="640" r:id="rId80"/>
    <p:sldId id="257" r:id="rId81"/>
    <p:sldId id="626" r:id="rId82"/>
    <p:sldId id="258" r:id="rId83"/>
    <p:sldId id="550" r:id="rId84"/>
    <p:sldId id="566" r:id="rId85"/>
    <p:sldId id="611" r:id="rId86"/>
    <p:sldId id="567" r:id="rId87"/>
    <p:sldId id="552" r:id="rId88"/>
    <p:sldId id="543" r:id="rId89"/>
  </p:sldIdLst>
  <p:sldSz cx="12192000" cy="6858000"/>
  <p:notesSz cx="6858000" cy="9144000"/>
  <p:embeddedFontLst>
    <p:embeddedFont>
      <p:font typeface="Cambria Math" panose="02040503050406030204" pitchFamily="18" charset="0"/>
      <p:regular r:id="rId92"/>
    </p:embeddedFont>
    <p:embeddedFont>
      <p:font typeface="Open Sans" panose="020B0606030504020204" pitchFamily="34" charset="0"/>
      <p:regular r:id="rId93"/>
      <p:bold r:id="rId94"/>
      <p:italic r:id="rId95"/>
      <p:boldItalic r:id="rId96"/>
    </p:embeddedFont>
    <p:embeddedFont>
      <p:font typeface="Segoe UI Black" panose="020B0A02040204020203" pitchFamily="34" charset="0"/>
      <p:bold r:id="rId97"/>
      <p:boldItalic r:id="rId98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00"/>
            <p14:sldId id="256"/>
            <p14:sldId id="600"/>
            <p14:sldId id="648"/>
            <p14:sldId id="361"/>
            <p14:sldId id="362"/>
            <p14:sldId id="636"/>
            <p14:sldId id="482"/>
            <p14:sldId id="484"/>
            <p14:sldId id="343"/>
            <p14:sldId id="372"/>
            <p14:sldId id="500"/>
            <p14:sldId id="404"/>
            <p14:sldId id="529"/>
            <p14:sldId id="376"/>
            <p14:sldId id="407"/>
            <p14:sldId id="408"/>
            <p14:sldId id="409"/>
            <p14:sldId id="489"/>
            <p14:sldId id="411"/>
            <p14:sldId id="406"/>
            <p14:sldId id="415"/>
            <p14:sldId id="378"/>
            <p14:sldId id="420"/>
            <p14:sldId id="532"/>
            <p14:sldId id="422"/>
            <p14:sldId id="620"/>
            <p14:sldId id="621"/>
            <p14:sldId id="622"/>
            <p14:sldId id="612"/>
            <p14:sldId id="570"/>
            <p14:sldId id="613"/>
            <p14:sldId id="623"/>
            <p14:sldId id="624"/>
            <p14:sldId id="625"/>
            <p14:sldId id="428"/>
            <p14:sldId id="618"/>
            <p14:sldId id="427"/>
            <p14:sldId id="426"/>
            <p14:sldId id="440"/>
            <p14:sldId id="516"/>
            <p14:sldId id="517"/>
            <p14:sldId id="607"/>
            <p14:sldId id="642"/>
            <p14:sldId id="639"/>
            <p14:sldId id="641"/>
            <p14:sldId id="606"/>
            <p14:sldId id="572"/>
            <p14:sldId id="573"/>
            <p14:sldId id="574"/>
            <p14:sldId id="575"/>
            <p14:sldId id="578"/>
            <p14:sldId id="577"/>
            <p14:sldId id="610"/>
            <p14:sldId id="644"/>
            <p14:sldId id="609"/>
            <p14:sldId id="504"/>
            <p14:sldId id="595"/>
            <p14:sldId id="597"/>
            <p14:sldId id="583"/>
            <p14:sldId id="584"/>
            <p14:sldId id="585"/>
            <p14:sldId id="586"/>
            <p14:sldId id="598"/>
            <p14:sldId id="643"/>
            <p14:sldId id="588"/>
            <p14:sldId id="591"/>
            <p14:sldId id="599"/>
            <p14:sldId id="589"/>
            <p14:sldId id="601"/>
            <p14:sldId id="646"/>
            <p14:sldId id="637"/>
            <p14:sldId id="638"/>
            <p14:sldId id="614"/>
            <p14:sldId id="647"/>
            <p14:sldId id="640"/>
          </p14:sldIdLst>
        </p14:section>
        <p14:section name="JP" id="{A8E7721C-9506-4C10-BE80-44F96FBDE11F}">
          <p14:sldIdLst>
            <p14:sldId id="257"/>
            <p14:sldId id="626"/>
            <p14:sldId id="258"/>
          </p14:sldIdLst>
        </p14:section>
        <p14:section name="Standardabschnitt" id="{22617EE6-5CF4-4249-A08E-D1CCA72465A7}">
          <p14:sldIdLst>
            <p14:sldId id="550"/>
            <p14:sldId id="566"/>
            <p14:sldId id="611"/>
            <p14:sldId id="567"/>
            <p14:sldId id="552"/>
            <p14:sldId id="5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B200"/>
    <a:srgbClr val="47FF47"/>
    <a:srgbClr val="80FF80"/>
    <a:srgbClr val="FF6565"/>
    <a:srgbClr val="004070"/>
    <a:srgbClr val="DFD6F2"/>
    <a:srgbClr val="FFEBAB"/>
    <a:srgbClr val="FFE697"/>
    <a:srgbClr val="009EE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3447" autoAdjust="0"/>
  </p:normalViewPr>
  <p:slideViewPr>
    <p:cSldViewPr snapToGrid="0" snapToObjects="1">
      <p:cViewPr varScale="1">
        <p:scale>
          <a:sx n="107" d="100"/>
          <a:sy n="107" d="100"/>
        </p:scale>
        <p:origin x="8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3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6.fntdata"/><Relationship Id="rId10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s Nitsche" userId="da26802d02218cca" providerId="LiveId" clId="{515C667C-1568-4F39-A1C7-D052F6709B7A}"/>
    <pc:docChg chg="undo custSel addSld delSld modSld sldOrd modSection">
      <pc:chgData name="Hannes Nitsche" userId="da26802d02218cca" providerId="LiveId" clId="{515C667C-1568-4F39-A1C7-D052F6709B7A}" dt="2022-05-13T11:43:28.881" v="1349" actId="20577"/>
      <pc:docMkLst>
        <pc:docMk/>
      </pc:docMkLst>
      <pc:sldChg chg="addSp delSp modSp add mod">
        <pc:chgData name="Hannes Nitsche" userId="da26802d02218cca" providerId="LiveId" clId="{515C667C-1568-4F39-A1C7-D052F6709B7A}" dt="2022-05-13T09:46:16.576" v="116" actId="20577"/>
        <pc:sldMkLst>
          <pc:docMk/>
          <pc:sldMk cId="20392342" sldId="305"/>
        </pc:sldMkLst>
        <pc:spChg chg="mod">
          <ac:chgData name="Hannes Nitsche" userId="da26802d02218cca" providerId="LiveId" clId="{515C667C-1568-4F39-A1C7-D052F6709B7A}" dt="2022-05-13T09:46:16.576" v="116" actId="20577"/>
          <ac:spMkLst>
            <pc:docMk/>
            <pc:sldMk cId="20392342" sldId="305"/>
            <ac:spMk id="3" creationId="{94B42CE0-63DD-415A-A2FD-01EDAF7A72CA}"/>
          </ac:spMkLst>
        </pc:spChg>
        <pc:spChg chg="mod">
          <ac:chgData name="Hannes Nitsche" userId="da26802d02218cca" providerId="LiveId" clId="{515C667C-1568-4F39-A1C7-D052F6709B7A}" dt="2022-05-13T08:11:22.382" v="115" actId="14100"/>
          <ac:spMkLst>
            <pc:docMk/>
            <pc:sldMk cId="20392342" sldId="305"/>
            <ac:spMk id="5" creationId="{8CA2363D-87BC-41C1-BC5E-658C0E81D775}"/>
          </ac:spMkLst>
        </pc:spChg>
        <pc:spChg chg="add del mod">
          <ac:chgData name="Hannes Nitsche" userId="da26802d02218cca" providerId="LiveId" clId="{515C667C-1568-4F39-A1C7-D052F6709B7A}" dt="2022-05-13T08:10:50.106" v="108" actId="20577"/>
          <ac:spMkLst>
            <pc:docMk/>
            <pc:sldMk cId="20392342" sldId="305"/>
            <ac:spMk id="6" creationId="{65BB951B-CE7A-4A83-991B-5932F47FCFDC}"/>
          </ac:spMkLst>
        </pc:spChg>
        <pc:spChg chg="add mod">
          <ac:chgData name="Hannes Nitsche" userId="da26802d02218cca" providerId="LiveId" clId="{515C667C-1568-4F39-A1C7-D052F6709B7A}" dt="2022-05-13T08:11:18.519" v="113" actId="571"/>
          <ac:spMkLst>
            <pc:docMk/>
            <pc:sldMk cId="20392342" sldId="305"/>
            <ac:spMk id="7" creationId="{090C962F-5F0E-4752-B88D-591CA5C1D156}"/>
          </ac:spMkLst>
        </pc:spChg>
        <pc:spChg chg="del">
          <ac:chgData name="Hannes Nitsche" userId="da26802d02218cca" providerId="LiveId" clId="{515C667C-1568-4F39-A1C7-D052F6709B7A}" dt="2022-05-13T08:10:13.106" v="88" actId="478"/>
          <ac:spMkLst>
            <pc:docMk/>
            <pc:sldMk cId="20392342" sldId="305"/>
            <ac:spMk id="8" creationId="{75EF01DB-B600-4A50-9247-4623A4119441}"/>
          </ac:spMkLst>
        </pc:spChg>
      </pc:sldChg>
      <pc:sldChg chg="ord">
        <pc:chgData name="Hannes Nitsche" userId="da26802d02218cca" providerId="LiveId" clId="{515C667C-1568-4F39-A1C7-D052F6709B7A}" dt="2022-05-13T07:54:29.185" v="1"/>
        <pc:sldMkLst>
          <pc:docMk/>
          <pc:sldMk cId="1364364908" sldId="393"/>
        </pc:sldMkLst>
      </pc:sldChg>
      <pc:sldChg chg="modSp mod ord">
        <pc:chgData name="Hannes Nitsche" userId="da26802d02218cca" providerId="LiveId" clId="{515C667C-1568-4F39-A1C7-D052F6709B7A}" dt="2022-05-13T08:01:49.787" v="38" actId="20577"/>
        <pc:sldMkLst>
          <pc:docMk/>
          <pc:sldMk cId="1610550951" sldId="394"/>
        </pc:sldMkLst>
        <pc:graphicFrameChg chg="modGraphic">
          <ac:chgData name="Hannes Nitsche" userId="da26802d02218cca" providerId="LiveId" clId="{515C667C-1568-4F39-A1C7-D052F6709B7A}" dt="2022-05-13T08:01:49.787" v="38" actId="20577"/>
          <ac:graphicFrameMkLst>
            <pc:docMk/>
            <pc:sldMk cId="1610550951" sldId="394"/>
            <ac:graphicFrameMk id="5" creationId="{A88DDD0E-55DA-40C3-B0DF-1BCB1C75046C}"/>
          </ac:graphicFrameMkLst>
        </pc:graphicFrameChg>
      </pc:sldChg>
      <pc:sldChg chg="delSp modSp mod">
        <pc:chgData name="Hannes Nitsche" userId="da26802d02218cca" providerId="LiveId" clId="{515C667C-1568-4F39-A1C7-D052F6709B7A}" dt="2022-05-13T08:02:18.439" v="72" actId="20577"/>
        <pc:sldMkLst>
          <pc:docMk/>
          <pc:sldMk cId="1686796069" sldId="395"/>
        </pc:sldMkLst>
        <pc:spChg chg="mod">
          <ac:chgData name="Hannes Nitsche" userId="da26802d02218cca" providerId="LiveId" clId="{515C667C-1568-4F39-A1C7-D052F6709B7A}" dt="2022-05-13T08:02:18.439" v="72" actId="20577"/>
          <ac:spMkLst>
            <pc:docMk/>
            <pc:sldMk cId="1686796069" sldId="395"/>
            <ac:spMk id="2" creationId="{A273F72C-D140-584B-EF85-489A34941A1A}"/>
          </ac:spMkLst>
        </pc:spChg>
        <pc:spChg chg="del mod">
          <ac:chgData name="Hannes Nitsche" userId="da26802d02218cca" providerId="LiveId" clId="{515C667C-1568-4F39-A1C7-D052F6709B7A}" dt="2022-05-13T08:02:09.867" v="40" actId="478"/>
          <ac:spMkLst>
            <pc:docMk/>
            <pc:sldMk cId="1686796069" sldId="395"/>
            <ac:spMk id="14" creationId="{5EB24453-BCCC-6336-BDF6-54FAD67772C7}"/>
          </ac:spMkLst>
        </pc:spChg>
      </pc:sldChg>
      <pc:sldChg chg="new del">
        <pc:chgData name="Hannes Nitsche" userId="da26802d02218cca" providerId="LiveId" clId="{515C667C-1568-4F39-A1C7-D052F6709B7A}" dt="2022-05-13T10:13:14.653" v="118" actId="2696"/>
        <pc:sldMkLst>
          <pc:docMk/>
          <pc:sldMk cId="195829401" sldId="396"/>
        </pc:sldMkLst>
      </pc:sldChg>
      <pc:sldChg chg="modSp add mod">
        <pc:chgData name="Hannes Nitsche" userId="da26802d02218cca" providerId="LiveId" clId="{515C667C-1568-4F39-A1C7-D052F6709B7A}" dt="2022-05-13T10:24:16.255" v="1026" actId="403"/>
        <pc:sldMkLst>
          <pc:docMk/>
          <pc:sldMk cId="1269673281" sldId="396"/>
        </pc:sldMkLst>
        <pc:spChg chg="mod">
          <ac:chgData name="Hannes Nitsche" userId="da26802d02218cca" providerId="LiveId" clId="{515C667C-1568-4F39-A1C7-D052F6709B7A}" dt="2022-05-13T10:13:27.738" v="136" actId="20577"/>
          <ac:spMkLst>
            <pc:docMk/>
            <pc:sldMk cId="1269673281" sldId="396"/>
            <ac:spMk id="2" creationId="{1A7CAFF5-FDB0-4634-96C3-92F9EA103898}"/>
          </ac:spMkLst>
        </pc:spChg>
        <pc:spChg chg="mod">
          <ac:chgData name="Hannes Nitsche" userId="da26802d02218cca" providerId="LiveId" clId="{515C667C-1568-4F39-A1C7-D052F6709B7A}" dt="2022-05-13T10:24:16.255" v="1026" actId="403"/>
          <ac:spMkLst>
            <pc:docMk/>
            <pc:sldMk cId="1269673281" sldId="396"/>
            <ac:spMk id="3" creationId="{B301DDEB-9730-496B-A04E-FD5DB905B10A}"/>
          </ac:spMkLst>
        </pc:spChg>
      </pc:sldChg>
      <pc:sldChg chg="modSp add mod">
        <pc:chgData name="Hannes Nitsche" userId="da26802d02218cca" providerId="LiveId" clId="{515C667C-1568-4F39-A1C7-D052F6709B7A}" dt="2022-05-13T10:50:34.357" v="1029" actId="20577"/>
        <pc:sldMkLst>
          <pc:docMk/>
          <pc:sldMk cId="2244524446" sldId="397"/>
        </pc:sldMkLst>
        <pc:spChg chg="mod">
          <ac:chgData name="Hannes Nitsche" userId="da26802d02218cca" providerId="LiveId" clId="{515C667C-1568-4F39-A1C7-D052F6709B7A}" dt="2022-05-13T10:50:34.357" v="1029" actId="20577"/>
          <ac:spMkLst>
            <pc:docMk/>
            <pc:sldMk cId="2244524446" sldId="397"/>
            <ac:spMk id="3" creationId="{B301DDEB-9730-496B-A04E-FD5DB905B10A}"/>
          </ac:spMkLst>
        </pc:spChg>
      </pc:sldChg>
      <pc:sldChg chg="addSp delSp modSp new mod">
        <pc:chgData name="Hannes Nitsche" userId="da26802d02218cca" providerId="LiveId" clId="{515C667C-1568-4F39-A1C7-D052F6709B7A}" dt="2022-05-13T11:43:05.083" v="1303" actId="20577"/>
        <pc:sldMkLst>
          <pc:docMk/>
          <pc:sldMk cId="3887031965" sldId="398"/>
        </pc:sldMkLst>
        <pc:spChg chg="add del mod">
          <ac:chgData name="Hannes Nitsche" userId="da26802d02218cca" providerId="LiveId" clId="{515C667C-1568-4F39-A1C7-D052F6709B7A}" dt="2022-05-13T11:43:05.083" v="1303" actId="20577"/>
          <ac:spMkLst>
            <pc:docMk/>
            <pc:sldMk cId="3887031965" sldId="398"/>
            <ac:spMk id="2" creationId="{DACE64D0-FA2B-4AF8-B609-D1F436274D79}"/>
          </ac:spMkLst>
        </pc:spChg>
        <pc:spChg chg="mod">
          <ac:chgData name="Hannes Nitsche" userId="da26802d02218cca" providerId="LiveId" clId="{515C667C-1568-4F39-A1C7-D052F6709B7A}" dt="2022-05-13T11:33:46.758" v="1282" actId="14100"/>
          <ac:spMkLst>
            <pc:docMk/>
            <pc:sldMk cId="3887031965" sldId="398"/>
            <ac:spMk id="3" creationId="{8A5EEF8B-7B91-4BAD-BEBF-0997022B8CD5}"/>
          </ac:spMkLst>
        </pc:spChg>
        <pc:spChg chg="add del">
          <ac:chgData name="Hannes Nitsche" userId="da26802d02218cca" providerId="LiveId" clId="{515C667C-1568-4F39-A1C7-D052F6709B7A}" dt="2022-05-13T11:31:47.762" v="1032"/>
          <ac:spMkLst>
            <pc:docMk/>
            <pc:sldMk cId="3887031965" sldId="398"/>
            <ac:spMk id="4" creationId="{61E739A4-1F1E-4979-B852-1F716FAFD02D}"/>
          </ac:spMkLst>
        </pc:spChg>
        <pc:picChg chg="add mod">
          <ac:chgData name="Hannes Nitsche" userId="da26802d02218cca" providerId="LiveId" clId="{515C667C-1568-4F39-A1C7-D052F6709B7A}" dt="2022-05-13T11:31:50.820" v="1034" actId="1076"/>
          <ac:picMkLst>
            <pc:docMk/>
            <pc:sldMk cId="3887031965" sldId="398"/>
            <ac:picMk id="5" creationId="{22E8B255-7CE3-4411-AB24-599E39E73F68}"/>
          </ac:picMkLst>
        </pc:picChg>
      </pc:sldChg>
      <pc:sldChg chg="modSp add mod">
        <pc:chgData name="Hannes Nitsche" userId="da26802d02218cca" providerId="LiveId" clId="{515C667C-1568-4F39-A1C7-D052F6709B7A}" dt="2022-05-13T11:43:28.881" v="1349" actId="20577"/>
        <pc:sldMkLst>
          <pc:docMk/>
          <pc:sldMk cId="2437365522" sldId="399"/>
        </pc:sldMkLst>
        <pc:spChg chg="mod">
          <ac:chgData name="Hannes Nitsche" userId="da26802d02218cca" providerId="LiveId" clId="{515C667C-1568-4F39-A1C7-D052F6709B7A}" dt="2022-05-13T11:43:28.881" v="1349" actId="20577"/>
          <ac:spMkLst>
            <pc:docMk/>
            <pc:sldMk cId="2437365522" sldId="399"/>
            <ac:spMk id="2" creationId="{DACE64D0-FA2B-4AF8-B609-D1F436274D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Szövegmester formátum szerkesztése</a:t>
            </a:r>
          </a:p>
          <a:p>
            <a:pPr lvl="1"/>
            <a:r>
              <a:rPr lang="de-DE"/>
              <a:t>Második szint</a:t>
            </a:r>
          </a:p>
          <a:p>
            <a:pPr lvl="2"/>
            <a:r>
              <a:rPr lang="de-DE"/>
              <a:t>Harmadik szint</a:t>
            </a:r>
          </a:p>
          <a:p>
            <a:pPr lvl="3"/>
            <a:r>
              <a:rPr lang="de-DE"/>
              <a:t>Negyedik szint</a:t>
            </a:r>
          </a:p>
          <a:p>
            <a:pPr lvl="4"/>
            <a:r>
              <a:rPr lang="de-DE"/>
              <a:t>Ötödik szint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60420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Haladó diákok számára: A Bohr-féle atommodell kritikus megvitatása és a kvantummechanikai tulajdonságok rövid áttekintése.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Az elektronpályákkal való (elavult) ábrázolást itt csak azért használjuk, hogy kapcsolódjunk az atomokról alkotott képhez, amelyet sok diák a kémiaórákról ismer. Nyugodtan törölheti.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434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23842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Nagyon </a:t>
            </a:r>
            <a:r>
              <a:rPr lang="en-GB" dirty="0"/>
              <a:t>fontos, hogy a tanulók megértsék és használni tudják a jelöléseket.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84597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Adj nekik néhány percet, hogy felfedezzék az interaktív nuklidtérképet. Használja </a:t>
            </a:r>
            <a:r>
              <a:rPr lang="de-DE" dirty="0" err="1"/>
              <a:t>ezt </a:t>
            </a:r>
            <a:r>
              <a:rPr lang="de-DE" dirty="0" err="1"/>
              <a:t>átvezetésként a következő feladathoz, a nukleáris reakciókhoz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013292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26561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következő diákon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különböző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csillagászati objektumok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bemutatására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több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képet használunk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Megnézheted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hivatkozott forrásokat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és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szeretnéd,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további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információkkal 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egészítheted ki őket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889757"/>
      </p:ext>
    </p:extLst>
  </p:cSld>
  <p:clrMapOvr>
    <a:masterClrMapping/>
  </p:clrMapOvr>
</p:notes>
</file>

<file path=ppt/notesSlides/notesSlide1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E1D2-3491-E540-3BC5-C481D604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2F0187-32EA-0D56-8558-BE6FC169D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65327B-6534-6CF6-8E17-3C36C1237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B2972-D71C-2857-93D9-D7B6F77F0F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336726"/>
      </p:ext>
    </p:extLst>
  </p:cSld>
  <p:clrMapOvr>
    <a:masterClrMapping/>
  </p:clrMapOvr>
</p:notes>
</file>

<file path=ppt/notesSlides/notesSlide1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4E73-A158-B8B7-1BDA-FD28CBAE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438866-0FDE-A234-E4A5-E4C21B79A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647F1B-3B5F-E20A-626B-3B55EC07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845952-B125-B91D-8B41-1DBAED434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789242"/>
      </p:ext>
    </p:extLst>
  </p:cSld>
  <p:clrMapOvr>
    <a:masterClrMapping/>
  </p:clrMapOvr>
</p:notes>
</file>

<file path=ppt/notesSlides/notesSlide1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5279-6785-CC82-3929-78E27EBC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96CB0C-772F-48EE-2F23-CE5C8A2C4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20956D-10FF-DC34-8AC4-BF97E9380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6A59ED-CAEC-E860-7C64-A8AD230DF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073855"/>
      </p:ext>
    </p:extLst>
  </p:cSld>
  <p:clrMapOvr>
    <a:masterClrMapping/>
  </p:clrMapOvr>
</p:notes>
</file>

<file path=ppt/notesSlides/notesSlide19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4C35-B587-1371-8870-179750194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F3FFD4-9761-99C7-68E4-AC80432CA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6FAEA5-FE11-D1B0-87F2-9BFB141BF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2A3359-D065-A81A-7F09-B44DBFB50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730737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57812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Csak általánosságban foglalkozzon a bemutatott reakciólánccal. A tanulóknak nem kell bemagolniuk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Magyarázza meg egy csillag stabil állapotát: </a:t>
            </a:r>
            <a:r>
              <a:rPr lang="de-DE" dirty="0" err="1"/>
              <a:t>gravitációs erő </a:t>
            </a:r>
            <a:r>
              <a:rPr lang="de-DE" dirty="0"/>
              <a:t>= </a:t>
            </a:r>
            <a:r>
              <a:rPr lang="de-DE" dirty="0" err="1"/>
              <a:t>sugárzási nyomás</a:t>
            </a:r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e-DE" dirty="0"/>
              <a:t>=&gt; A </a:t>
            </a:r>
            <a:r>
              <a:rPr lang="en-GB" dirty="0"/>
              <a:t>csillagnak fúziós folyamatokra van szüksége a stabil állapothoz!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99982"/>
      </p:ext>
    </p:extLst>
  </p:cSld>
  <p:clrMapOvr>
    <a:masterClrMapping/>
  </p:clrMapOvr>
</p:notes>
</file>

<file path=ppt/notesSlides/notesSlide2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708D-5F86-1F8A-6CFC-717DF484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CF3093-3DF7-7B38-3F5C-BB50F08B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8B9AB-AD62-E01C-6A7D-90639A78E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0597FF-E61D-063C-586A-19BF3B01F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469474"/>
      </p:ext>
    </p:extLst>
  </p:cSld>
  <p:clrMapOvr>
    <a:masterClrMapping/>
  </p:clrMapOvr>
</p:notes>
</file>

<file path=ppt/notesSlides/notesSlide2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8274-D00A-0512-72EE-48F62600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F37B52-7BA6-8554-FF3F-03EB9B5DD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9308C7-79BC-CE0F-AEAD-140E8BFC9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402287-1F1C-59BB-AC6F-F62B715A7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415313"/>
      </p:ext>
    </p:extLst>
  </p:cSld>
  <p:clrMapOvr>
    <a:masterClrMapping/>
  </p:clrMapOvr>
</p:notes>
</file>

<file path=ppt/notesSlides/notesSlide23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3691B-822A-D848-20AB-EF4321B5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17B903-4FF5-86D0-FB4B-0A134CD90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44BEE3-C0DE-B88C-96C8-766DD95FF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4D8312-7159-892F-075E-62D8F7268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408668"/>
      </p:ext>
    </p:extLst>
  </p:cSld>
  <p:clrMapOvr>
    <a:masterClrMapping/>
  </p:clrMapOvr>
</p:notes>
</file>

<file path=ppt/notesSlides/notesSlide24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F7C9-0BEF-88D3-E735-98F98261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E0727E-4384-BCD2-A8C1-8A546FF24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1AF3DF-2320-8587-46E5-D120ADB8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30E1EF-DEA5-535E-D249-392B11432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8390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Ezek az objektumok példaként szolgálnak, hogy a diákok </a:t>
            </a:r>
            <a:r>
              <a:rPr lang="de-DE" dirty="0" err="1"/>
              <a:t>betekintést nyer</a:t>
            </a:r>
            <a:r>
              <a:rPr lang="de-DE" dirty="0"/>
              <a:t>jenek a </a:t>
            </a:r>
            <a:r>
              <a:rPr lang="de-DE" dirty="0" err="1"/>
              <a:t>csillagfejlődés </a:t>
            </a:r>
            <a:r>
              <a:rPr lang="de-DE" dirty="0"/>
              <a:t>különböző </a:t>
            </a:r>
            <a:r>
              <a:rPr lang="de-DE" dirty="0" err="1"/>
              <a:t>jelenségeibe.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574465"/>
      </p:ext>
    </p:extLst>
  </p:cSld>
  <p:clrMapOvr>
    <a:masterClrMapping/>
  </p:clrMapOvr>
</p:notes>
</file>

<file path=ppt/notesSlides/notesSlide2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67BF-10AD-700A-DF87-8033B929D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EC644A-A1B1-307B-D67C-A107CFCF6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453564-C931-A83F-D51D-A684A24EE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/>
              <a:t>Megjegyzések a közvetítők számára</a:t>
            </a:r>
            <a:r>
              <a:rPr lang="en-GB" sz="14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termodinamikai folyamatok magyarázatát az ismert fizikai alapmennyiségek (tömeg, sűrűség, hőmérséklet) kölcsönhatására redukálja.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0816-15BD-9625-BAFA-2F5C15CC9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728842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949562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381870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A csillagokban lejátszódó </a:t>
            </a:r>
            <a:r>
              <a:rPr lang="de-DE" dirty="0" err="1"/>
              <a:t>folyamatokról szerzett ismereteinket most felhasználhatjuk az </a:t>
            </a:r>
            <a:r>
              <a:rPr lang="de-DE" dirty="0" err="1"/>
              <a:t>elemek bőségének magyarázatára</a:t>
            </a:r>
            <a:r>
              <a:rPr lang="de-DE" dirty="0"/>
              <a:t>. </a:t>
            </a:r>
            <a:r>
              <a:rPr lang="de-DE" dirty="0"/>
              <a:t>A lítiumhiány a </a:t>
            </a:r>
            <a:r>
              <a:rPr lang="de-DE" dirty="0"/>
              <a:t>3a folyamattal </a:t>
            </a:r>
            <a:r>
              <a:rPr lang="de-DE" dirty="0" err="1"/>
              <a:t>magyarázható, </a:t>
            </a:r>
            <a:r>
              <a:rPr lang="de-DE" dirty="0" err="1"/>
              <a:t>amely kihagyja </a:t>
            </a:r>
            <a:r>
              <a:rPr lang="de-DE" dirty="0"/>
              <a:t>a Li-t és a Be-t. </a:t>
            </a:r>
            <a:r>
              <a:rPr lang="de-DE" dirty="0" err="1"/>
              <a:t>A </a:t>
            </a:r>
            <a:r>
              <a:rPr lang="de-DE" dirty="0"/>
              <a:t>Be8 </a:t>
            </a:r>
            <a:r>
              <a:rPr lang="de-DE" dirty="0"/>
              <a:t>csak egy </a:t>
            </a:r>
            <a:r>
              <a:rPr lang="de-DE" dirty="0" err="1"/>
              <a:t>instabil köztes állapot </a:t>
            </a:r>
            <a:r>
              <a:rPr lang="de-DE" dirty="0"/>
              <a:t>(a </a:t>
            </a:r>
            <a:r>
              <a:rPr lang="de-DE" dirty="0"/>
              <a:t>hélium </a:t>
            </a:r>
            <a:r>
              <a:rPr lang="de-DE" dirty="0" err="1"/>
              <a:t>magasabb </a:t>
            </a:r>
            <a:r>
              <a:rPr lang="de-DE" dirty="0"/>
              <a:t>kötési </a:t>
            </a:r>
            <a:r>
              <a:rPr lang="de-DE" dirty="0" err="1"/>
              <a:t>energiája miatt).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3092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Jegyezze fel a tanulók erre a kérdésre adott válaszait a brainstorming táblára, és a definíció megadása előtt vitassa meg azokat.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kérdésfóliák többször is felhasználásra kerülnek a mesterkurzus strukturálására, és közös témát adnak neki. Céljuk a következő tartalmak motiválása és bemutatása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87227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 "</a:t>
            </a:r>
            <a:r>
              <a:rPr lang="en-GB" sz="1200" dirty="0"/>
              <a:t>csillagászati folyamatok</a:t>
            </a:r>
            <a:r>
              <a:rPr lang="en-GB" dirty="0"/>
              <a:t>" kifejezést </a:t>
            </a:r>
            <a:r>
              <a:rPr lang="en-GB" dirty="0"/>
              <a:t>itt nagyon általános értelemben használjuk.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Természetesen a legtöbb kémiai elem nem stabil csillagok egyszerű összeolvadása során keletkezik, ahogyan azt korábban bemutattuk, hanem felrobbanó tömeges csillagokban, felrobbanó fehér törpékben stb.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A diákok tudásszintjétől függően döntse el, hogy mennyire részletezi a témát.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716581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 "</a:t>
            </a:r>
            <a:r>
              <a:rPr lang="en-GB" sz="1200" dirty="0"/>
              <a:t>csillagászati folyamatok</a:t>
            </a:r>
            <a:r>
              <a:rPr lang="en-GB" dirty="0"/>
              <a:t>" kifejezést </a:t>
            </a:r>
            <a:r>
              <a:rPr lang="en-GB" dirty="0"/>
              <a:t>itt nagyon általános értelemben használjuk.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Természetesen a legtöbb kémiai elem nem stabil csillagok egyszerű összeolvadása során keletkezik, ahogyan azt korábban bemutattuk, hanem felrobbanó tömeges csillagokban, felrobbanó fehér törpékben stb.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A diákok tudásszintjétől függően döntse el, hogy mennyire részletezi a témát.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667723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11063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59123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045948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527293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182441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Ha </a:t>
            </a:r>
            <a:r>
              <a:rPr lang="en-GB" dirty="0"/>
              <a:t>le akarod egyszerűsíteni, használd a "gördeszka a félcsőben" hasonlatot. A gördeszka a cső közepén lévő "legalacsonyabb állapotba" akar menni, és csak akkor megy felfelé, ha ösztönzik. </a:t>
            </a:r>
            <a:r>
              <a:rPr lang="en-GB" dirty="0" err="1"/>
              <a:t>Általánosságban </a:t>
            </a:r>
            <a:r>
              <a:rPr lang="en-GB" dirty="0"/>
              <a:t>(erősen </a:t>
            </a:r>
            <a:r>
              <a:rPr lang="en-GB" dirty="0" err="1"/>
              <a:t>leegyszerűsítve)</a:t>
            </a:r>
            <a:r>
              <a:rPr lang="en-GB" dirty="0"/>
              <a:t>, minél távolabb van egy nuklid a völgytől, annál instabilabb</a:t>
            </a:r>
            <a:r>
              <a:rPr lang="en-GB" dirty="0" err="1"/>
              <a:t>.</a:t>
            </a:r>
            <a:r>
              <a:rPr lang="en-GB" dirty="0"/>
              <a:t> Ugyanez vonatkozik a gördeszkára is, amely gyorsabb, ha a halfpipe tetején indul.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0312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014335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 csillagfejlődésről szóló rész után </a:t>
            </a:r>
            <a:r>
              <a:rPr lang="de-DE" dirty="0" err="1"/>
              <a:t>a </a:t>
            </a:r>
            <a:r>
              <a:rPr lang="de-DE" dirty="0"/>
              <a:t>kötési energia </a:t>
            </a:r>
            <a:r>
              <a:rPr lang="de-DE" dirty="0" err="1"/>
              <a:t>fogalmát </a:t>
            </a:r>
            <a:r>
              <a:rPr lang="de-DE" dirty="0" err="1"/>
              <a:t>használjuk a kémiai bőségek magyarázatára</a:t>
            </a:r>
            <a:r>
              <a:rPr lang="de-DE" dirty="0"/>
              <a:t>. </a:t>
            </a:r>
            <a:r>
              <a:rPr lang="de-DE" dirty="0"/>
              <a:t>De </a:t>
            </a:r>
            <a:r>
              <a:rPr lang="de-DE" dirty="0" err="1"/>
              <a:t>ezen a ponton már meg tudná magyarázni a </a:t>
            </a:r>
            <a:r>
              <a:rPr lang="de-DE" dirty="0"/>
              <a:t>vascsúcsot és a lítiumrést.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870834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Itt egy olyan meghatározást használunk, amely a mesterkurzus közös vezérfonalaként szolgál.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Ha szeretné, ezt a meghatározást egy általánosabb és tudományosan pontosabb meghatározással helyettesítheti.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2621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 csillagfejlődésről szóló rész után </a:t>
            </a:r>
            <a:r>
              <a:rPr lang="de-DE" dirty="0" err="1"/>
              <a:t>a </a:t>
            </a:r>
            <a:r>
              <a:rPr lang="de-DE" dirty="0"/>
              <a:t>kötési energia </a:t>
            </a:r>
            <a:r>
              <a:rPr lang="de-DE" dirty="0" err="1"/>
              <a:t>fogalmát </a:t>
            </a:r>
            <a:r>
              <a:rPr lang="de-DE" dirty="0" err="1"/>
              <a:t>használjuk a kémiai bőségek magyarázatára</a:t>
            </a:r>
            <a:r>
              <a:rPr lang="de-DE" dirty="0"/>
              <a:t>. </a:t>
            </a:r>
            <a:r>
              <a:rPr lang="de-DE" dirty="0"/>
              <a:t>De </a:t>
            </a:r>
            <a:r>
              <a:rPr lang="de-DE" dirty="0" err="1"/>
              <a:t>ezen a ponton már meg tudná magyarázni a </a:t>
            </a:r>
            <a:r>
              <a:rPr lang="de-DE" dirty="0"/>
              <a:t>vascsúcsot és a lítiumrést.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6785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Ha </a:t>
            </a:r>
            <a:r>
              <a:rPr lang="en-GB" dirty="0"/>
              <a:t>le akarod egyszerűsíteni, használd a "gördeszka a félcsőben" hasonlatot. A gördeszka a cső közepén lévő "legalacsonyabb állapotba" akar menni, és csak akkor megy felfelé, ha ösztönzik. </a:t>
            </a:r>
            <a:r>
              <a:rPr lang="en-GB" dirty="0" err="1"/>
              <a:t>Általánosságban </a:t>
            </a:r>
            <a:r>
              <a:rPr lang="en-GB" dirty="0"/>
              <a:t>(erősen </a:t>
            </a:r>
            <a:r>
              <a:rPr lang="en-GB" dirty="0" err="1"/>
              <a:t>leegyszerűsítve)</a:t>
            </a:r>
            <a:r>
              <a:rPr lang="en-GB" dirty="0"/>
              <a:t>, minél távolabb van egy nuklid a völgytől, annál instabilabb</a:t>
            </a:r>
            <a:r>
              <a:rPr lang="en-GB" dirty="0" err="1"/>
              <a:t>.</a:t>
            </a:r>
            <a:r>
              <a:rPr lang="en-GB" dirty="0"/>
              <a:t> Ugyanez vonatkozik a gördeszkára is, amely gyorsabb, ha a halfpipe tetején indul.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8328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636663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261890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445749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458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Adjon időt a tanulóknak, hogy elgondolkodjanak a kérdésen.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 emlékeznek a Coulomb-határértékre és a különböző magreakciókra a csoportos rejtvényből, akkor eszükbe kell jutnia, hogy a neutronbefogás fontos folyamat lehet ebben.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1337"/>
      </p:ext>
    </p:extLst>
  </p:cSld>
  <p:clrMapOvr>
    <a:masterClrMapping/>
  </p:clrMapOvr>
</p:notes>
</file>

<file path=ppt/notesSlides/notesSlide4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Adjon időt a tanulóknak, hogy elgondolkodjanak a kérdésen.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 emlékeznek a Coulomb-határértékre és a különböző magreakciókra a csoportos rejtvényből, akkor eszükbe kell jutnia, hogy a neutronbefogás fontos folyamat lehet ebben.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4200"/>
      </p:ext>
    </p:extLst>
  </p:cSld>
  <p:clrMapOvr>
    <a:masterClrMapping/>
  </p:clrMapOvr>
</p:notes>
</file>

<file path=ppt/notesSlides/notesSlide4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stabilitási elv magyarázza, hogy a HRD-ben miért csak bizonyos területeket "foglalnak el" a csillagok.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641609"/>
      </p:ext>
    </p:extLst>
  </p:cSld>
  <p:clrMapOvr>
    <a:masterClrMapping/>
  </p:clrMapOvr>
</p:notes>
</file>

<file path=ppt/notesSlides/notesSlide4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Adj nekik néhány percet, hogy felfedezzék az interaktív nuklidtérképet. Használja </a:t>
            </a:r>
            <a:r>
              <a:rPr lang="de-DE" dirty="0" err="1"/>
              <a:t>ezt </a:t>
            </a:r>
            <a:r>
              <a:rPr lang="de-DE" dirty="0" err="1"/>
              <a:t>átvezetésként a következő feladathoz, a nukleáris reakciókhoz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443831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Az alábbi rövid előadás a kémiai elemek fogalmának évszázadok során bekövetkezett fejlődését tárgyalja, és levezeti a kémiai elem modern képét.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 err="1"/>
              <a:t>A tudomány természete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Emellett a metafizikai elképzelések segítségével bemutathatja, hogy miről szól a modern tudomány, és megvitathatja a diákokkal, hogy a megközelítések miért nem felelnek meg a mai szemszögből nézve a tudományos minőségi kritériumoknak.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80416"/>
      </p:ext>
    </p:extLst>
  </p:cSld>
  <p:clrMapOvr>
    <a:masterClrMapping/>
  </p:clrMapOvr>
</p:notes>
</file>

<file path=ppt/notesSlides/notesSlide50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stabilitási elv magyarázza, hogy a HRD-ben miért csak bizonyos területeket "foglalnak el" a csillagok.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199577"/>
      </p:ext>
    </p:extLst>
  </p:cSld>
  <p:clrMapOvr>
    <a:masterClrMapping/>
  </p:clrMapOvr>
</p:notes>
</file>

<file path=ppt/notesSlides/notesSlide51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3AD18-69F3-ECA3-B5F3-2019CD4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6F0554-4142-CB05-B094-EB236493C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7A45-9E4C-E9BD-F21C-15E306EC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/>
              <a:t>Megjegyzések a közvetítők számára</a:t>
            </a:r>
            <a:r>
              <a:rPr lang="en-GB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stabilitási elv magyarázza, hogy a HRD-ben miért csak bizonyos területeket "foglalnak el" a csillagok.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39482-30E3-2C99-F6D7-3C44644E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919261"/>
      </p:ext>
    </p:extLst>
  </p:cSld>
  <p:clrMapOvr>
    <a:masterClrMapping/>
  </p:clrMapOvr>
</p:notes>
</file>

<file path=ppt/notesSlides/notesSlide5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69777"/>
      </p:ext>
    </p:extLst>
  </p:cSld>
  <p:clrMapOvr>
    <a:masterClrMapping/>
  </p:clrMapOvr>
</p:notes>
</file>

<file path=ppt/notesSlides/notesSlide5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4316"/>
      </p:ext>
    </p:extLst>
  </p:cSld>
  <p:clrMapOvr>
    <a:masterClrMapping/>
  </p:clrMapOvr>
</p:notes>
</file>

<file path=ppt/notesSlides/notesSlide5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Figyelem, néhány animáció ezen a dián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Fontos, hogy a hallgatókkal megértessük, hogy mi csak egy lábujjhegyet tettünk bele a nukleáris asztrofizika tudományos területébe.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cél nem az, hogy minden kérdésre választ adjunk, hanem inkább az, hogy további kérdéseket tegyünk fel, hogy a mesterkurzus után is motiváljuk az embereket a témával való foglalkozásra.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AC09-DF60-43F4-96BF-67D4D9A7409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42235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84895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Magyarázza meg a logaritmikus skálát!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kémiai bőségek az egyik legfontosabb megfigyelés a nukleáris asztrofizikában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00000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Megjegyzések a közvetítők számára</a:t>
            </a:r>
            <a:r>
              <a:rPr lang="en-GB" b="1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Ehhez a feladathoz térjen vissza az előző diára a nagyobb kép megtekintéséhez.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Amit a diákoknak szem előtt kell tartaniuk: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Általában a frekvencia az atomszám növekedésével csökken.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vasban van egy csúcs, amelyet a szürke vonal jelöl.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lítium és berillium hiányosságai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Néhány elem esetében a gyakoriság nulla (feltehetjük a kérdést: "Honnan tudjuk, hogy ezek az elemek valóban léteznek?")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 páros atomszámú elemek esetében a frekvencia magasabb.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Nem kell megmagyarázni a megfigyeléseket. De itt elmondhatod nekik, hogy a </a:t>
            </a:r>
            <a:r>
              <a:rPr lang="en-GB" dirty="0"/>
              <a:t>mesterkurzuson </a:t>
            </a:r>
            <a:r>
              <a:rPr lang="en-GB" dirty="0"/>
              <a:t>meg fogjuk találni ennek a </a:t>
            </a:r>
            <a:r>
              <a:rPr lang="en-GB" dirty="0" err="1"/>
              <a:t>kémiai gyakorisági eloszlásnak </a:t>
            </a:r>
            <a:r>
              <a:rPr lang="en-GB" dirty="0"/>
              <a:t>az okait.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53176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117319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8" y="349731"/>
            <a:ext cx="1764739" cy="513188"/>
          </a:xfrm>
          <a:prstGeom prst="rect">
            <a:avLst/>
          </a:prstGeom>
        </p:spPr>
      </p:pic>
      <p:sp>
        <p:nvSpPr>
          <p:cNvPr id="16" name="Textfeld 19"/>
          <p:cNvSpPr txBox="1">
            <a:spLocks noChangeArrowheads="1"/>
          </p:cNvSpPr>
          <p:nvPr userDrawn="1"/>
        </p:nvSpPr>
        <p:spPr bwMode="auto">
          <a:xfrm>
            <a:off x="863606" y="5245714"/>
            <a:ext cx="651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verantwortlicher Hochschullehrer:</a:t>
            </a:r>
          </a:p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Betreuer:</a:t>
            </a:r>
          </a:p>
        </p:txBody>
      </p:sp>
      <p:sp>
        <p:nvSpPr>
          <p:cNvPr id="17" name="Textfeld 20"/>
          <p:cNvSpPr txBox="1">
            <a:spLocks noChangeArrowheads="1"/>
          </p:cNvSpPr>
          <p:nvPr userDrawn="1"/>
        </p:nvSpPr>
        <p:spPr bwMode="auto">
          <a:xfrm>
            <a:off x="863599" y="4730194"/>
            <a:ext cx="6516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600" dirty="0">
                <a:solidFill>
                  <a:schemeClr val="bg1">
                    <a:alpha val="80000"/>
                  </a:schemeClr>
                </a:solidFill>
                <a:latin typeface="+mj-lt"/>
              </a:rPr>
              <a:t>Vorname Name //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CD46-9E4C-4E26-9533-B81FB4115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9154" y="95407"/>
            <a:ext cx="1143897" cy="9823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03E58D2-3308-42BD-B326-0516E609C052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31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4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41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C1C37-2AB7-ACCA-F2F6-B8D75EE1B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CA3932-A69B-E537-348E-547060FB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C5098D-8B09-D592-3062-34CF21AC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983F1-DC5E-8A9D-52E4-850713A3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E3B2A-607B-199A-135D-6A91C1EF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49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F740D-0190-B1CB-B26B-1BC23F78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49A4ED-FF31-7B66-29A5-F56E35F5B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243938-EB94-D7D1-31FA-7BE5CE36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F4848-FCA7-9699-341C-021EDB3F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86B342-121D-D7D0-A446-4085B4C4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979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F2FC4-6417-BF2D-7711-5E6A7CA6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B09EC6-91EA-E3E3-E12E-9D0F5CF4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1A05F1-E61A-8EDF-570F-3C833EB6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3AAEB0-03E2-036F-2EC2-F8E84D92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3D44A9-BFE6-B9A5-4129-7FD3E405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09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EE1F7-3D8A-85E5-9693-A395B8AD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0EF39-4FE9-AB6B-E4E0-B93FAE34D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27B0FB-ACA3-F0FE-B719-39DDF4031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993083-1B97-1A6E-3EE7-E1A61B5E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5F0F8B-14BA-65F3-092E-04E75A4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0C1C0F-E60A-AD45-B94B-A548B89D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901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49E39-EE76-D539-F9EE-4CFCC45A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ABAEB9-7807-DA8D-3FC8-E1190689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2D64FF-98D2-9134-BD11-0BF8ECF88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D6F511-9673-669E-B8A4-033455BDF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BF812E-F369-B82D-E7A7-D476D37BF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F7615A-622F-3FEE-90AE-429557BB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8339932-C4EC-A414-CA03-CE8FD1C3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8254BD1-45D8-A2D1-6D16-A4D799A7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000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41005-8697-1C04-90E8-07DE7948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ADB9D2-31E7-95FC-C76A-13B6AE0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E45CAB-B199-4991-E517-60CAAABA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94157-48E4-88F0-A5F9-83A536BC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1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 anchor="ctr"/>
          <a:lstStyle>
            <a:lvl1pPr>
              <a:defRPr sz="2800" cap="sm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1pPr>
            <a:lvl2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2pPr>
            <a:lvl3pPr marR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3pPr>
            <a:lvl4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4pPr>
            <a:lvl5pPr marR="0" algn="l" defTabSz="914354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 kumimoji="0" lang="de-DE" sz="1600" b="0" i="0" u="none" strike="noStrike" kern="1200" cap="none" spc="0" normalizeH="0" baseline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80508B-E804-E103-2DB7-CC9DE4A1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E24FA0-10C6-E723-1D92-A3A386C4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384E93-4681-F8D4-1FBF-4FB4C310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60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9BFF7-6221-81D0-51FE-902ACA6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CB7C6-0A63-CF9F-5D40-8C571CC2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AB6F99-741D-5A41-0613-11701D9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90FCF-D540-388A-7D56-B6D753A4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B38CEA-3956-15AE-BE66-1C973B0A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DED004-4579-B49A-D20C-DB89777C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75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B239D-5A6B-D8FA-DA6A-EB1833C2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A7678C-38DF-A852-3A9D-D9C83F699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81D38B-1B78-3E3A-55EC-FAAD9BEC0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7ABE35-F589-E4BC-554D-73E0CD24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1F74F5-6974-6196-CEBC-A5EDE3E5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65EA72-846C-23B5-93D3-9C63E458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7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C924C-5ACF-984D-130F-DE7D45B1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E9324F-4CD6-4768-3291-28031B268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AA6D3-1FAF-1308-E987-F29C52BA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876AF4-9E90-EA27-FF12-BBB10C60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C221D3-FEB6-8F4F-FA6E-9F7ED7D3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22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DABF81-8929-0554-0D33-BDB487499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6EA7BA-41BE-60FE-159A-A9F90E5DB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457409-2535-571C-44BF-68686065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099219-4ACD-DFC6-1FD1-5173DF77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7AADC-802C-2DFF-4A8A-CAF19936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2586-A92E-476A-82A1-DC15F9F3F1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6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54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3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7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6" y="4402058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54" y="1484314"/>
            <a:ext cx="5187951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8" y="346075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8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4" y="1484315"/>
            <a:ext cx="51879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54" y="1484315"/>
            <a:ext cx="3384551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3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8" y="346076"/>
            <a:ext cx="10580687" cy="684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4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17C7DD3-1FC9-424C-9F05-8307036781F0}"/>
              </a:ext>
            </a:extLst>
          </p:cNvPr>
          <p:cNvSpPr/>
          <p:nvPr userDrawn="1"/>
        </p:nvSpPr>
        <p:spPr>
          <a:xfrm>
            <a:off x="0" y="6116985"/>
            <a:ext cx="12192000" cy="741023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8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Első szövegszint (16pt)</a:t>
            </a:r>
          </a:p>
          <a:p>
            <a:pPr marL="395981" marR="0" lvl="1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 felsorolások második szövegszintje</a:t>
            </a:r>
          </a:p>
          <a:p>
            <a:pPr marL="467976" marR="0" lvl="2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Harmadik szövegréteg sok szöveggel (14pt)</a:t>
            </a:r>
          </a:p>
          <a:p>
            <a:pPr marL="575972" marR="0" lvl="3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Negyedik szövegszint a sok szöveget tartalmazó felsorolásokhoz</a:t>
            </a:r>
          </a:p>
          <a:p>
            <a:pPr marL="647968" marR="0" lvl="4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Ötödik szint</a:t>
            </a:r>
          </a:p>
          <a:p>
            <a:pPr lvl="6"/>
            <a:r>
              <a:rPr lang="de-DE" dirty="0"/>
              <a:t>n következő bemutatási szakasz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40203" y="6354920"/>
            <a:ext cx="331159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noProof="0" dirty="0">
                <a:solidFill>
                  <a:schemeClr val="bg1"/>
                </a:solidFill>
                <a:latin typeface="+mj-lt"/>
              </a:rPr>
              <a:t>Nukleáris asztrofizika</a:t>
            </a:r>
            <a:br>
              <a:rPr lang="en-US" sz="900" noProof="0" dirty="0">
                <a:solidFill>
                  <a:schemeClr val="bg1"/>
                </a:solidFill>
                <a:latin typeface="+mj-lt"/>
              </a:rPr>
            </a:br>
            <a:r>
              <a:rPr lang="en-US" sz="900" noProof="0" dirty="0">
                <a:solidFill>
                  <a:schemeClr val="bg1"/>
                </a:solidFill>
                <a:latin typeface="+mj-lt"/>
              </a:rPr>
              <a:t>Utazás az elemeken keresztül</a:t>
            </a:r>
            <a:endParaRPr lang="en-US" sz="90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'Nr.'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" y="6328390"/>
            <a:ext cx="1115691" cy="324444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874718" y="346083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Ez egy főcím</a:t>
            </a:r>
            <a:br>
              <a:rPr lang="de-DE" dirty="0"/>
            </a:br>
            <a:r>
              <a:rPr lang="de-DE" dirty="0"/>
              <a:t>két sorban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0" y="0"/>
            <a:ext cx="12192000" cy="94890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D5090B8-5C33-422A-99A4-D85FAD94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30" y="6303363"/>
            <a:ext cx="614975" cy="5281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C51D0C-412B-DEB1-D0BD-9C30682B4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6219091"/>
            <a:ext cx="1681930" cy="5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B3A395-6E86-C910-A199-DD1535B4B1C2}"/>
              </a:ext>
            </a:extLst>
          </p:cNvPr>
          <p:cNvSpPr txBox="1"/>
          <p:nvPr userDrawn="1"/>
        </p:nvSpPr>
        <p:spPr>
          <a:xfrm>
            <a:off x="8488392" y="6431864"/>
            <a:ext cx="1193203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99AE4-6304-4584-A86D-33B80B14D05E}" type="datetime3">
              <a:rPr lang="en-US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május 28. 2024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4" r:id="rId2"/>
    <p:sldLayoutId id="2147483896" r:id="rId3"/>
    <p:sldLayoutId id="2147483897" r:id="rId4"/>
    <p:sldLayoutId id="2147483898" r:id="rId5"/>
    <p:sldLayoutId id="2147483899" r:id="rId6"/>
    <p:sldLayoutId id="2147483901" r:id="rId7"/>
    <p:sldLayoutId id="2147483902" r:id="rId8"/>
    <p:sldLayoutId id="2147483903" r:id="rId9"/>
    <p:sldLayoutId id="2147483916" r:id="rId10"/>
    <p:sldLayoutId id="2147483920" r:id="rId1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16="http://schemas.microsoft.com/office/drawing/2014/main"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10004123" y="6431864"/>
            <a:ext cx="54610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</a:t>
            </a:r>
            <a:fld id="{3542CFA3-295A-4B74-AF0A-02AD4B3A5846}" type="slidenum">
              <a:rPr lang="de-DE" sz="8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'Nr.'</a:t>
            </a:fld>
            <a:endParaRPr lang="de-DE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0349220-E48B-4D7A-B565-9780F08B26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1216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hf hdr="0"/>
  <p:txStyles>
    <p:titleStyle>
      <a:lvl1pPr algn="l" defTabSz="914224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marR="0" indent="0" algn="l" defTabSz="914354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81" marR="0" indent="-323984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Open Sans" panose="020B0606030504020204" pitchFamily="34" charset="0"/>
        <a:buChar char="—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467976" marR="0" indent="-215989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rgbClr val="1B1F22"/>
          </a:solidFill>
          <a:latin typeface="Open Sans" panose="020B0606030504020204" pitchFamily="34" charset="0"/>
          <a:ea typeface="+mn-ea"/>
          <a:cs typeface="+mn-cs"/>
        </a:defRPr>
      </a:lvl3pPr>
      <a:lvl4pPr marL="575972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647968" marR="0" indent="-251988" algn="l" defTabSz="914354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58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06" indent="0" algn="l" defTabSz="914224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33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2" indent="-228556" algn="l" defTabSz="9142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4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8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6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7" algn="l" defTabSz="914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 userDrawn="1">
          <p15:clr>
            <a:srgbClr val="F26B43"/>
          </p15:clr>
        </p15:guide>
        <p15:guide id="7" pos="1120" userDrawn="1">
          <p15:clr>
            <a:srgbClr val="F26B43"/>
          </p15:clr>
        </p15:guide>
        <p15:guide id="8" pos="167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252" userDrawn="1">
          <p15:clr>
            <a:srgbClr val="F26B43"/>
          </p15:clr>
        </p15:guide>
        <p15:guide id="11" pos="2128" userDrawn="1">
          <p15:clr>
            <a:srgbClr val="F26B43"/>
          </p15:clr>
        </p15:guide>
        <p15:guide id="16" pos="3824" userDrawn="1">
          <p15:clr>
            <a:srgbClr val="F26B43"/>
          </p15:clr>
        </p15:guide>
        <p15:guide id="17" pos="3948" userDrawn="1">
          <p15:clr>
            <a:srgbClr val="F26B43"/>
          </p15:clr>
        </p15:guide>
        <p15:guide id="20" pos="4384" userDrawn="1">
          <p15:clr>
            <a:srgbClr val="F26B43"/>
          </p15:clr>
        </p15:guide>
        <p15:guide id="21" pos="4508" userDrawn="1">
          <p15:clr>
            <a:srgbClr val="F26B43"/>
          </p15:clr>
        </p15:guide>
        <p15:guide id="22" pos="6780" userDrawn="1">
          <p15:clr>
            <a:srgbClr val="F26B43"/>
          </p15:clr>
        </p15:guide>
        <p15:guide id="23" pos="6656" userDrawn="1">
          <p15:clr>
            <a:srgbClr val="F26B43"/>
          </p15:clr>
        </p15:guide>
        <p15:guide id="24" pos="4960" userDrawn="1">
          <p15:clr>
            <a:srgbClr val="F26B43"/>
          </p15:clr>
        </p15:guide>
        <p15:guide id="25" pos="5084" userDrawn="1">
          <p15:clr>
            <a:srgbClr val="F26B43"/>
          </p15:clr>
        </p15:guide>
        <p15:guide id="30" orient="horz" pos="538" userDrawn="1">
          <p15:clr>
            <a:srgbClr val="F26B43"/>
          </p15:clr>
        </p15:guide>
        <p15:guide id="31" pos="551" userDrawn="1">
          <p15:clr>
            <a:srgbClr val="F26B43"/>
          </p15:clr>
        </p15:guide>
        <p15:guide id="39" pos="6092" userDrawn="1">
          <p15:clr>
            <a:srgbClr val="F26B43"/>
          </p15:clr>
        </p15:guide>
        <p15:guide id="40" pos="6216" userDrawn="1">
          <p15:clr>
            <a:srgbClr val="F26B43"/>
          </p15:clr>
        </p15:guide>
        <p15:guide id="41" pos="2692" userDrawn="1">
          <p15:clr>
            <a:srgbClr val="F26B43"/>
          </p15:clr>
        </p15:guide>
        <p15:guide id="42" pos="2808" userDrawn="1">
          <p15:clr>
            <a:srgbClr val="F26B43"/>
          </p15:clr>
        </p15:guide>
        <p15:guide id="43" pos="3260" userDrawn="1">
          <p15:clr>
            <a:srgbClr val="F26B43"/>
          </p15:clr>
        </p15:guide>
        <p15:guide id="44" pos="3380" userDrawn="1">
          <p15:clr>
            <a:srgbClr val="F26B43"/>
          </p15:clr>
        </p15:guide>
        <p15:guide id="50" pos="5520" userDrawn="1">
          <p15:clr>
            <a:srgbClr val="F26B43"/>
          </p15:clr>
        </p15:guide>
        <p15:guide id="52" orient="horz" pos="933" userDrawn="1">
          <p15:clr>
            <a:srgbClr val="F26B43"/>
          </p15:clr>
        </p15:guide>
        <p15:guide id="53" orient="horz" pos="759" userDrawn="1">
          <p15:clr>
            <a:srgbClr val="F26B43"/>
          </p15:clr>
        </p15:guide>
        <p15:guide id="58" orient="horz" pos="218" userDrawn="1">
          <p15:clr>
            <a:srgbClr val="F26B43"/>
          </p15:clr>
        </p15:guide>
        <p15:guide id="59" orient="horz" pos="3680" userDrawn="1">
          <p15:clr>
            <a:srgbClr val="F26B43"/>
          </p15:clr>
        </p15:guide>
        <p15:guide id="60" orient="horz" pos="3861" userDrawn="1">
          <p15:clr>
            <a:srgbClr val="F26B43"/>
          </p15:clr>
        </p15:guide>
        <p15:guide id="62" orient="horz" pos="2130" userDrawn="1">
          <p15:clr>
            <a:srgbClr val="F26B43"/>
          </p15:clr>
        </p15:guide>
        <p15:guide id="65" pos="5648" userDrawn="1">
          <p15:clr>
            <a:srgbClr val="F26B43"/>
          </p15:clr>
        </p15:guide>
        <p15:guide id="66" orient="horz" pos="649" userDrawn="1">
          <p15:clr>
            <a:srgbClr val="F26B43"/>
          </p15:clr>
        </p15:guide>
        <p15:guide id="67" pos="7216" userDrawn="1">
          <p15:clr>
            <a:srgbClr val="F26B43"/>
          </p15:clr>
        </p15:guide>
        <p15:guide id="69" orient="horz" pos="3988" userDrawn="1">
          <p15:clr>
            <a:srgbClr val="F26B43"/>
          </p15:clr>
        </p15:guide>
        <p15:guide id="70" orient="horz" pos="4196" userDrawn="1">
          <p15:clr>
            <a:srgbClr val="F26B43"/>
          </p15:clr>
        </p15:guide>
        <p15:guide id="71" pos="319" userDrawn="1">
          <p15:clr>
            <a:srgbClr val="F26B43"/>
          </p15:clr>
        </p15:guide>
        <p15:guide id="72" orient="horz" pos="41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3E16631-44C1-C16B-2132-473ADBC9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Főcím formátum szerkesztése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A73D7A-7DC6-7676-46D9-72A587DF6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Törzsszöveg formátum szerkesztése</a:t>
            </a:r>
          </a:p>
          <a:p>
            <a:pPr lvl="1"/>
            <a:r>
              <a:rPr lang="de-DE"/>
              <a:t>Második szint</a:t>
            </a:r>
          </a:p>
          <a:p>
            <a:pPr lvl="2"/>
            <a:r>
              <a:rPr lang="de-DE"/>
              <a:t>Harmadik szint</a:t>
            </a:r>
          </a:p>
          <a:p>
            <a:pPr lvl="3"/>
            <a:r>
              <a:rPr lang="de-DE"/>
              <a:t>Negyedik szint</a:t>
            </a:r>
          </a:p>
          <a:p>
            <a:pPr lvl="4"/>
            <a:r>
              <a:rPr lang="de-DE"/>
              <a:t>Ötödik szint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77A98-CE69-9E07-EE46-95DCBB7C9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B96-0693-4619-8E87-3C81B6C85959}" type="datetimeFigureOut">
              <a:rPr lang="de-DE" smtClean="0"/>
              <a:t>28.05.2024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9D338B-DBBF-3B86-B260-CEDFE7871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4DB8A8-C3B2-2BEA-69ED-76809B996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E2586-A92E-476A-82A1-DC15F9F3F1E0}" type="slidenum">
              <a:rPr lang="de-DE" smtClean="0"/>
              <a:t>"Nr.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96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c.chetec-infra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8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8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2007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opo1335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potw2107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ahubble.org/images/heic0910h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7at8bzfixw&amp;list=PLy6RW7KnCL_e2aiOvCsDPcn7R08HHbBJZ&amp;index=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sahubble.org/images/heic1102a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0" y="1827092"/>
            <a:ext cx="12192000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cap="small" dirty="0">
                <a:solidFill>
                  <a:schemeClr val="tx1"/>
                </a:solidFill>
                <a:latin typeface="+mj-lt"/>
              </a:rPr>
              <a:t>Nukleáris asztrofizika</a:t>
            </a:r>
            <a:br>
              <a:rPr lang="en-US" sz="4400" b="1" cap="small" dirty="0">
                <a:solidFill>
                  <a:schemeClr val="tx1"/>
                </a:solidFill>
                <a:latin typeface="+mj-lt"/>
              </a:rPr>
            </a:br>
            <a:r>
              <a:rPr lang="en-US" sz="3200" cap="small" dirty="0">
                <a:solidFill>
                  <a:schemeClr val="tx1"/>
                </a:solidFill>
                <a:latin typeface="+mj-lt"/>
              </a:rPr>
              <a:t>A csillagok </a:t>
            </a:r>
            <a:r>
              <a:rPr lang="en-US" sz="3200" cap="small" dirty="0" err="1">
                <a:solidFill>
                  <a:schemeClr val="tx1"/>
                </a:solidFill>
                <a:latin typeface="+mj-lt"/>
              </a:rPr>
              <a:t>ujjlenyomata</a:t>
            </a: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br>
              <a:rPr lang="en-US" sz="2400" b="1" cap="small" dirty="0">
                <a:solidFill>
                  <a:schemeClr val="tx1"/>
                </a:solidFill>
                <a:latin typeface="+mj-lt"/>
              </a:rPr>
            </a:br>
            <a:endParaRPr lang="en-US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FC8645-8ADB-C23E-69FE-DC918324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144" y="47461"/>
            <a:ext cx="3033712" cy="9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07CB7E-5A86-48BB-052E-1925C67B76B6}"/>
              </a:ext>
            </a:extLst>
          </p:cNvPr>
          <p:cNvSpPr txBox="1"/>
          <p:nvPr/>
        </p:nvSpPr>
        <p:spPr>
          <a:xfrm>
            <a:off x="619125" y="5756732"/>
            <a:ext cx="109537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Ez a projekt az Európai Unió Horizont 2020 kutatási és innovációs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programjának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támogatását élvezi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101008324 számú támogatási megállapodás keretében 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ChETEC-INFRA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F2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).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1B1F2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19373C-0FBD-1076-F871-08F42AFEDE99}"/>
              </a:ext>
            </a:extLst>
          </p:cNvPr>
          <p:cNvSpPr txBox="1"/>
          <p:nvPr/>
        </p:nvSpPr>
        <p:spPr>
          <a:xfrm>
            <a:off x="3047114" y="5145580"/>
            <a:ext cx="609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http://mc.chetec-infra.eu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390572373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Az elemek periódusos rendszere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945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4B77D0-71F9-4A26-8EF0-E1364C0B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B2ECD-519E-4CC2-95A6-66DEBF9268D5}"/>
              </a:ext>
            </a:extLst>
          </p:cNvPr>
          <p:cNvSpPr txBox="1"/>
          <p:nvPr/>
        </p:nvSpPr>
        <p:spPr>
          <a:xfrm rot="16200000">
            <a:off x="-2177304" y="3362635"/>
            <a:ext cx="4744072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Relatív gyakoriság (logaritmikus)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0C1B24-1D6E-4CD9-A02A-BEA97D25AE63}"/>
              </a:ext>
            </a:extLst>
          </p:cNvPr>
          <p:cNvSpPr txBox="1"/>
          <p:nvPr/>
        </p:nvSpPr>
        <p:spPr>
          <a:xfrm>
            <a:off x="448293" y="5827927"/>
            <a:ext cx="1172655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/>
              <a:t>Rendszám </a:t>
            </a:r>
            <a:r>
              <a:rPr lang="de-DE" sz="1400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62586932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AE502-3E2A-256E-2AA0-F103F097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pic>
        <p:nvPicPr>
          <p:cNvPr id="4" name="Grafik 3" descr="Kopf mit Zahnrädern Silhouette">
            <a:extLst>
              <a:ext uri="{FF2B5EF4-FFF2-40B4-BE49-F238E27FC236}">
                <a16:creationId xmlns:a16="http://schemas.microsoft.com/office/drawing/2014/main" id="{0377FDCB-3152-CEE8-C2CD-23FF97E9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1287" y="3902255"/>
            <a:ext cx="2016436" cy="2016434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16CFCF5C-EA8F-D9BD-E197-0B63B9EEFBD8}"/>
              </a:ext>
            </a:extLst>
          </p:cNvPr>
          <p:cNvSpPr/>
          <p:nvPr/>
        </p:nvSpPr>
        <p:spPr>
          <a:xfrm>
            <a:off x="1256435" y="1360021"/>
            <a:ext cx="4106140" cy="513080"/>
          </a:xfrm>
          <a:prstGeom prst="round2SameRect">
            <a:avLst>
              <a:gd name="adj1" fmla="val 25187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Feladat</a:t>
            </a:r>
            <a:endParaRPr lang="en-US" sz="2400" b="1" dirty="0">
              <a:latin typeface="+mj-lt"/>
            </a:endParaRPr>
          </a:p>
        </p:txBody>
      </p:sp>
      <p:sp>
        <p:nvSpPr>
          <p:cNvPr id="9" name="Rechteck: obere Ecken abgerundet 8">
            <a:extLst>
              <a:ext uri="{FF2B5EF4-FFF2-40B4-BE49-F238E27FC236}">
                <a16:creationId xmlns:a16="http://schemas.microsoft.com/office/drawing/2014/main" id="{9C378F9B-1E52-B1CE-49D0-6D3544BAE426}"/>
              </a:ext>
            </a:extLst>
          </p:cNvPr>
          <p:cNvSpPr/>
          <p:nvPr/>
        </p:nvSpPr>
        <p:spPr>
          <a:xfrm>
            <a:off x="1256435" y="1873100"/>
            <a:ext cx="4106140" cy="169671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Nézze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meg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a </a:t>
            </a:r>
            <a:r>
              <a:rPr lang="en-GB" sz="2800" b="1" dirty="0">
                <a:solidFill>
                  <a:schemeClr val="tx1"/>
                </a:solidFill>
                <a:latin typeface="+mj-lt"/>
              </a:rPr>
              <a:t>bőség eloszlását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Mi </a:t>
            </a:r>
            <a:r>
              <a:rPr lang="en-GB" sz="2800" dirty="0" err="1">
                <a:solidFill>
                  <a:schemeClr val="tx1"/>
                </a:solidFill>
                <a:latin typeface="+mj-lt"/>
              </a:rPr>
              <a:t>tűnik ki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A073E8-BB74-E554-E942-A833C2F5F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t="16776" r="7285"/>
          <a:stretch/>
        </p:blipFill>
        <p:spPr>
          <a:xfrm>
            <a:off x="5572732" y="2437453"/>
            <a:ext cx="6427483" cy="2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2124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98" name="Picture 2" descr="Clear Science! — You are made of elements, along with everything...">
            <a:extLst>
              <a:ext uri="{FF2B5EF4-FFF2-40B4-BE49-F238E27FC236}">
                <a16:creationId xmlns:a16="http://schemas.microsoft.com/office/drawing/2014/main" id="{5A59FA42-A7CC-C888-0096-C90D34E6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231114"/>
            <a:ext cx="8248650" cy="29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9FBBA2-237B-1FAF-C937-B435285C3B9E}"/>
              </a:ext>
            </a:extLst>
          </p:cNvPr>
          <p:cNvSpPr txBox="1"/>
          <p:nvPr/>
        </p:nvSpPr>
        <p:spPr>
          <a:xfrm>
            <a:off x="2254249" y="1646650"/>
            <a:ext cx="2209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Emberek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78C7B3-730B-B830-6E70-731DF0B9A880}"/>
              </a:ext>
            </a:extLst>
          </p:cNvPr>
          <p:cNvSpPr txBox="1"/>
          <p:nvPr/>
        </p:nvSpPr>
        <p:spPr>
          <a:xfrm>
            <a:off x="5105401" y="1646650"/>
            <a:ext cx="2127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 err="1"/>
              <a:t>Földkéreg</a:t>
            </a:r>
            <a:endParaRPr lang="de-DE" sz="2400" b="1" cap="small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17FACA-AA9A-A1D1-7632-9405BACFB130}"/>
              </a:ext>
            </a:extLst>
          </p:cNvPr>
          <p:cNvSpPr txBox="1"/>
          <p:nvPr/>
        </p:nvSpPr>
        <p:spPr>
          <a:xfrm>
            <a:off x="7677151" y="1646650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cap="small" dirty="0"/>
              <a:t>Univerzum</a:t>
            </a:r>
          </a:p>
        </p:txBody>
      </p:sp>
    </p:spTree>
    <p:extLst>
      <p:ext uri="{BB962C8B-B14F-4D97-AF65-F5344CB8AC3E}">
        <p14:creationId xmlns:p14="http://schemas.microsoft.com/office/powerpoint/2010/main" val="2104554014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492760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>
                <a:solidFill>
                  <a:schemeClr val="bg1"/>
                </a:solidFill>
              </a:rPr>
              <a:t>Atommagok &amp;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sajátosságaik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CE6500-62B6-80A4-B3F3-096D7ACF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445"/>
            <a:ext cx="7264400" cy="68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9449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867" y="1989139"/>
            <a:ext cx="3996266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Mi </a:t>
            </a:r>
            <a:r>
              <a:rPr lang="de-DE" sz="3600" b="1" cap="small" noProof="0" dirty="0"/>
              <a:t>alkotja </a:t>
            </a:r>
            <a:r>
              <a:rPr lang="de-DE" sz="3600" cap="small" noProof="0" dirty="0"/>
              <a:t>a kémiai elemet?</a:t>
            </a:r>
          </a:p>
        </p:txBody>
      </p:sp>
    </p:spTree>
    <p:extLst>
      <p:ext uri="{BB962C8B-B14F-4D97-AF65-F5344CB8AC3E}">
        <p14:creationId xmlns:p14="http://schemas.microsoft.com/office/powerpoint/2010/main" val="3462665087"/>
      </p:ext>
    </p:extLst>
  </p:cSld>
  <p:clrMapOvr>
    <a:masterClrMapping/>
  </p:clrMapOvr>
</p:sld>
</file>

<file path=ppt/slides/slide1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Egy elemet az </a:t>
            </a:r>
            <a:r>
              <a:rPr lang="en-US" sz="2400" dirty="0"/>
              <a:t>atommagban lévő </a:t>
            </a:r>
            <a:r>
              <a:rPr lang="en-US" sz="2400" b="1" dirty="0"/>
              <a:t>protonok száma </a:t>
            </a:r>
            <a:r>
              <a:rPr lang="en-US" sz="2400" dirty="0"/>
              <a:t>jellemez.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Az atommag</a:t>
            </a:r>
            <a:endParaRPr lang="de-DE" sz="3000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2CFEFF-E7D4-1B2D-9520-FDB57B3E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4151" y="365542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ufbau von Atomen">
            <a:extLst>
              <a:ext uri="{FF2B5EF4-FFF2-40B4-BE49-F238E27FC236}">
                <a16:creationId xmlns:a16="http://schemas.microsoft.com/office/drawing/2014/main" id="{ABD82B60-5110-1334-7632-D178E9BD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927" y="1184683"/>
            <a:ext cx="2415894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67122A-90CE-E4C2-E481-3F1086D5E9B1}"/>
              </a:ext>
            </a:extLst>
          </p:cNvPr>
          <p:cNvSpPr/>
          <p:nvPr/>
        </p:nvSpPr>
        <p:spPr>
          <a:xfrm>
            <a:off x="1765378" y="2654744"/>
            <a:ext cx="3983490" cy="13773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Példa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Az oxigén a periódusos rendszer 8. eleme, és 8 protonja van.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9BC5C2-254F-E67B-14BD-F49702ED42EB}"/>
              </a:ext>
            </a:extLst>
          </p:cNvPr>
          <p:cNvSpPr txBox="1"/>
          <p:nvPr/>
        </p:nvSpPr>
        <p:spPr>
          <a:xfrm>
            <a:off x="1167179" y="3878329"/>
            <a:ext cx="7113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Atommag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az atom középpontjában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az atom méretének 1/10000-ed része.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az atom </a:t>
            </a:r>
            <a:r>
              <a:rPr lang="en-US" sz="2000" dirty="0"/>
              <a:t>szinte </a:t>
            </a:r>
            <a:r>
              <a:rPr lang="en-US" sz="2000" dirty="0" err="1"/>
              <a:t>teljes </a:t>
            </a:r>
            <a:r>
              <a:rPr lang="en-US" sz="2000" dirty="0"/>
              <a:t>tömegét </a:t>
            </a:r>
            <a:r>
              <a:rPr lang="en-US" sz="2000" dirty="0" err="1"/>
              <a:t>magában </a:t>
            </a:r>
            <a:r>
              <a:rPr lang="en-US" sz="2000" dirty="0" err="1"/>
              <a:t>egyesíti.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891954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atommagok </a:t>
            </a:r>
            <a:r>
              <a:rPr lang="en-US" sz="2400" b="1" dirty="0"/>
              <a:t>protonokból </a:t>
            </a:r>
            <a:r>
              <a:rPr lang="en-US" sz="2400" dirty="0"/>
              <a:t>és </a:t>
            </a:r>
            <a:r>
              <a:rPr lang="en-US" sz="2400" b="1" dirty="0"/>
              <a:t>neutronokból állnak.</a:t>
            </a: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Atommagok jelölése</a:t>
            </a:r>
            <a:endParaRPr lang="de-DE" sz="3000" noProof="0" dirty="0"/>
          </a:p>
        </p:txBody>
      </p:sp>
      <p:pic>
        <p:nvPicPr>
          <p:cNvPr id="6146" name="Picture 2" descr="Atomkerne und ihre Bausteine">
            <a:extLst>
              <a:ext uri="{FF2B5EF4-FFF2-40B4-BE49-F238E27FC236}">
                <a16:creationId xmlns:a16="http://schemas.microsoft.com/office/drawing/2014/main" id="{344B54AA-4B87-0CC3-64BA-321AC5654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439A3F5-70DC-1590-7724-7DF21D7A8151}"/>
              </a:ext>
            </a:extLst>
          </p:cNvPr>
          <p:cNvSpPr/>
          <p:nvPr/>
        </p:nvSpPr>
        <p:spPr>
          <a:xfrm>
            <a:off x="1601131" y="2726809"/>
            <a:ext cx="4242319" cy="1261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Példa</a:t>
            </a:r>
            <a:r>
              <a:rPr lang="de-DE" sz="2000" b="1" dirty="0">
                <a:solidFill>
                  <a:schemeClr val="tx1"/>
                </a:solidFill>
              </a:rPr>
              <a:t>: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Az oxigénnek 8 protonja és 4-18 neutronja van.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0478"/>
      </p:ext>
    </p:extLst>
  </p:cSld>
  <p:clrMapOvr>
    <a:masterClrMapping/>
  </p:clrMapOvr>
</p:sld>
</file>

<file path=ppt/slides/slide1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atommagok egyik típusát </a:t>
            </a:r>
            <a:r>
              <a:rPr lang="en-US" sz="2400" b="1" dirty="0"/>
              <a:t>nuklidnak </a:t>
            </a:r>
            <a:r>
              <a:rPr lang="en-US" sz="2400" dirty="0"/>
              <a:t>nevezzük.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protonok és neutronok száma határozza meg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Atommagok jelölése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 err="1">
                    <a:solidFill>
                      <a:schemeClr val="tx1"/>
                    </a:solidFill>
                  </a:rPr>
                  <a:t>Példa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Az oxigén-16 nevű nuklidnak 8 protonja és 8 neutronja van.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35255"/>
      </p:ext>
    </p:extLst>
  </p:cSld>
  <p:clrMapOvr>
    <a:masterClrMapping/>
  </p:clrMapOvr>
</p:sld>
</file>

<file path=ppt/slides/slide1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8" y="1684564"/>
            <a:ext cx="711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Az atommagok egyik típusát </a:t>
            </a:r>
            <a:r>
              <a:rPr lang="en-US" sz="2400" b="1" dirty="0"/>
              <a:t>nuklidnak </a:t>
            </a:r>
            <a:r>
              <a:rPr lang="en-US" sz="2400" dirty="0"/>
              <a:t>nevezzük.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protonok és neutronok száma határozza meg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Atommagok jelölése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/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 xmlns:mc="http://schemas.openxmlformats.org/markup-compatibility/2006" xmlns:a14="http://schemas.microsoft.com/office/drawing/2010/main">
                <a:pPr algn="ctr">
                  <a:spcAft>
                    <a:spcPts val="1200"/>
                  </a:spcAft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Példa: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en-US" sz="2000" dirty="0">
                    <a:solidFill>
                      <a:schemeClr val="tx1"/>
                    </a:solidFill>
                  </a:rPr>
                  <a:t>Az </a:t>
                </a:r>
                <a:r>
                  <a:rPr lang="en-US" sz="2000" dirty="0">
                    <a:solidFill>
                      <a:schemeClr val="tx1"/>
                    </a:solidFill>
                  </a:rPr>
                  <a:t>oxigén-17 nukle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oidnak </a:t>
                </a:r>
                <a:r>
                  <a:rPr lang="en-US" sz="2000" dirty="0">
                    <a:solidFill>
                      <a:schemeClr val="tx1"/>
                    </a:solidFill>
                  </a:rPr>
                  <a:t>8 protonja és 9 neutronja van.</a:t>
                </a:r>
                <a:endParaRPr lang="en-GB" sz="2000" b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xmlns:a="http://schemas.openxmlformats.org/drawingml/2006/main" lang="de-DE" sz="6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xmlns:a="http://schemas.openxmlformats.org/drawingml/2006/main" lang="de-DE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6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𝐎</m:t>
                              </m:r>
                            </m:e>
                            <m:sub>
                              <m:r>
                                <a:rPr xmlns:a="http://schemas.openxmlformats.org/drawingml/2006/main" lang="de-DE" sz="6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BAA652D4-D60D-1A6B-42D5-ED9B888DA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034" y="3082801"/>
                <a:ext cx="4120401" cy="27800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93382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Nukleáris asztrofizika</a:t>
            </a:r>
            <a:br>
              <a:rPr lang="de-DE" sz="4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</a:br>
            <a:r>
              <a:rPr lang="de-DE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ource Sans Pro" panose="020B0503030403020204" pitchFamily="34" charset="0"/>
              </a:rPr>
              <a:t>A csillagok ujjlenyomata</a:t>
            </a:r>
            <a:endParaRPr lang="de-DE" sz="36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0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Az atommagok egyik típusát </a:t>
                </a:r>
                <a:r>
                  <a:rPr lang="en-US" sz="2400" b="1" dirty="0"/>
                  <a:t>nuklidnak </a:t>
                </a:r>
                <a:r>
                  <a:rPr lang="en-US" sz="2400" dirty="0"/>
                  <a:t>nevezzük.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 protonok és neutronok száma határozza meg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Írjuk</a:t>
                </a:r>
                <a:r>
                  <a:rPr lang="de-DE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𝐙</m:t>
                          </m:r>
                        </m:sub>
                        <m:sup>
                          <m:r>
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𝐗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6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𝐍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8" y="1684564"/>
                <a:ext cx="7113271" cy="2545825"/>
              </a:xfrm>
              <a:prstGeom prst="rect">
                <a:avLst/>
              </a:prstGeom>
              <a:blipFill>
                <a:blip r:embed="rId3"/>
                <a:stretch>
                  <a:fillRect l="-1114" t="-1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Atommagok jelölése</a:t>
            </a:r>
            <a:endParaRPr lang="de-DE" sz="3000" noProof="0" dirty="0"/>
          </a:p>
        </p:txBody>
      </p:sp>
      <p:pic>
        <p:nvPicPr>
          <p:cNvPr id="2" name="Picture 2" descr="Atomkerne und ihre Bausteine">
            <a:extLst>
              <a:ext uri="{FF2B5EF4-FFF2-40B4-BE49-F238E27FC236}">
                <a16:creationId xmlns:a16="http://schemas.microsoft.com/office/drawing/2014/main" id="{A0E39E1E-BF50-6818-5E0D-F8AFD2AD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074" y="1869419"/>
            <a:ext cx="2408795" cy="23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B3BFF99-B58E-61BE-0545-6CF1EE44E337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9A921F-AE62-2830-F43B-6E4428BC7D18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AF7995-E5D8-E460-F14D-3A08BA321553}"/>
              </a:ext>
            </a:extLst>
          </p:cNvPr>
          <p:cNvSpPr txBox="1"/>
          <p:nvPr/>
        </p:nvSpPr>
        <p:spPr>
          <a:xfrm>
            <a:off x="1258028" y="4373411"/>
            <a:ext cx="7113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X... </a:t>
            </a:r>
            <a:r>
              <a:rPr lang="de-DE" sz="2400" dirty="0"/>
              <a:t>Elem szimbólum</a:t>
            </a:r>
            <a:br>
              <a:rPr lang="de-DE" sz="2400" dirty="0"/>
            </a:br>
            <a:r>
              <a:rPr lang="de-DE" sz="2400" b="1" dirty="0"/>
              <a:t>Z... </a:t>
            </a:r>
            <a:r>
              <a:rPr lang="de-DE" sz="2400" dirty="0" err="1"/>
              <a:t>Atomszám </a:t>
            </a:r>
            <a:r>
              <a:rPr lang="de-DE" sz="2400" dirty="0"/>
              <a:t>/ </a:t>
            </a:r>
            <a:r>
              <a:rPr lang="de-DE" sz="2400" dirty="0" err="1"/>
              <a:t>protonszám</a:t>
            </a:r>
            <a:br>
              <a:rPr lang="de-DE" sz="2400" dirty="0"/>
            </a:br>
            <a:r>
              <a:rPr lang="de-DE" sz="2400" b="1" dirty="0"/>
              <a:t>N... </a:t>
            </a:r>
            <a:r>
              <a:rPr lang="de-DE" sz="2400" dirty="0" err="1"/>
              <a:t>Neutronszám</a:t>
            </a:r>
            <a:br>
              <a:rPr lang="de-DE" sz="2400" dirty="0"/>
            </a:br>
            <a:r>
              <a:rPr lang="de-DE" sz="2400" b="1" dirty="0"/>
              <a:t>A... </a:t>
            </a:r>
            <a:r>
              <a:rPr lang="de-DE" sz="2400" dirty="0" err="1"/>
              <a:t>Tömegszám</a:t>
            </a:r>
            <a:br>
              <a:rPr lang="de-DE" sz="2400" dirty="0"/>
            </a:br>
            <a:endParaRPr lang="de-DE" sz="24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A53C82-8EAE-BC84-BCB7-188F5E097A93}"/>
              </a:ext>
            </a:extLst>
          </p:cNvPr>
          <p:cNvSpPr txBox="1"/>
          <p:nvPr/>
        </p:nvSpPr>
        <p:spPr>
          <a:xfrm>
            <a:off x="6336090" y="469527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A = Z + 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292783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BE2AE0-BB7C-F16F-3781-C06E61A47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91" y="3053138"/>
            <a:ext cx="4760551" cy="2390808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D35BD5B-021F-F70D-24AB-062C63789B17}"/>
              </a:ext>
            </a:extLst>
          </p:cNvPr>
          <p:cNvSpPr/>
          <p:nvPr/>
        </p:nvSpPr>
        <p:spPr>
          <a:xfrm>
            <a:off x="1139382" y="1456811"/>
            <a:ext cx="6775893" cy="441058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t"/>
          <a:lstStyle/>
          <a:p>
            <a:pPr algn="ctr">
              <a:spcAft>
                <a:spcPts val="1200"/>
              </a:spcAft>
            </a:pPr>
            <a:r>
              <a:rPr lang="de-DE" sz="2800" b="1" u="sng" dirty="0">
                <a:solidFill>
                  <a:srgbClr val="000000"/>
                </a:solidFill>
              </a:rPr>
              <a:t>Feladat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Hány neutron van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van az </a:t>
            </a:r>
            <a:r>
              <a:rPr lang="en-US" sz="2800" dirty="0">
                <a:solidFill>
                  <a:schemeClr val="tx1"/>
                </a:solidFill>
              </a:rPr>
              <a:t>urán-238-ban</a:t>
            </a:r>
            <a:r>
              <a:rPr lang="de-DE" sz="2800" dirty="0">
                <a:solidFill>
                  <a:schemeClr val="tx1"/>
                </a:solidFill>
              </a:rPr>
              <a:t>?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023" y="1993409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Atommagok jelölése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0C41D0-9B62-4B1B-BE12-B16B84DF2D3D}"/>
              </a:ext>
            </a:extLst>
          </p:cNvPr>
          <p:cNvSpPr txBox="1"/>
          <p:nvPr/>
        </p:nvSpPr>
        <p:spPr>
          <a:xfrm>
            <a:off x="2336799" y="3141133"/>
            <a:ext cx="1735666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Tömegszám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BDC9A8-F6EE-4F2E-84F2-29842E907739}"/>
              </a:ext>
            </a:extLst>
          </p:cNvPr>
          <p:cNvSpPr txBox="1"/>
          <p:nvPr/>
        </p:nvSpPr>
        <p:spPr>
          <a:xfrm>
            <a:off x="1964266" y="5007290"/>
            <a:ext cx="2319867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Protonszám 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1256E-482A-4F9C-8FDA-E4B37F64D81E}"/>
              </a:ext>
            </a:extLst>
          </p:cNvPr>
          <p:cNvSpPr txBox="1"/>
          <p:nvPr/>
        </p:nvSpPr>
        <p:spPr>
          <a:xfrm>
            <a:off x="4846347" y="4102735"/>
            <a:ext cx="2006599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Kémiai jel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554694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Atommagok jelölése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Vessen </a:t>
              </a:r>
              <a:r>
                <a:rPr lang="en-US" sz="2800" dirty="0">
                  <a:solidFill>
                    <a:schemeClr val="tx1"/>
                  </a:solidFill>
                </a:rPr>
                <a:t>egy pillantást a </a:t>
              </a:r>
              <a:r>
                <a:rPr lang="en-US" sz="2800" dirty="0" err="1">
                  <a:solidFill>
                    <a:schemeClr val="tx1"/>
                  </a:solidFill>
                </a:rPr>
                <a:t>nuklidtérképre</a:t>
              </a:r>
              <a:r>
                <a:rPr lang="en-US" sz="2800" dirty="0">
                  <a:solidFill>
                    <a:schemeClr val="tx1"/>
                  </a:solidFill>
                </a:rPr>
                <a:t>. </a:t>
              </a:r>
              <a:r>
                <a:rPr lang="en-US" sz="2800" dirty="0">
                  <a:solidFill>
                    <a:schemeClr val="tx1"/>
                  </a:solidFill>
                </a:rPr>
                <a:t>Ehhez </a:t>
              </a:r>
              <a:r>
                <a:rPr lang="en-US" sz="2800" dirty="0" err="1">
                  <a:solidFill>
                    <a:schemeClr val="tx1"/>
                  </a:solidFill>
                </a:rPr>
                <a:t>nyissa meg a</a:t>
              </a:r>
              <a:br>
                <a:rPr lang="de-DE" sz="2800" dirty="0">
                  <a:solidFill>
                    <a:schemeClr val="tx1"/>
                  </a:solidFill>
                </a:rPr>
              </a:br>
              <a:r>
                <a:rPr lang="de-DE" sz="2800" b="1" dirty="0">
                  <a:solidFill>
                    <a:schemeClr val="tx1"/>
                  </a:solidFill>
                </a:rPr>
                <a:t> 2.1 Interaktív </a:t>
              </a:r>
              <a:r>
                <a:rPr lang="de-DE" sz="2800" b="1" dirty="0" err="1">
                  <a:solidFill>
                    <a:schemeClr val="tx1"/>
                  </a:solidFill>
                </a:rPr>
                <a:t>nuklidtérkép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99497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19891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Hol </a:t>
            </a:r>
            <a:r>
              <a:rPr lang="de-DE" sz="3600" cap="small" noProof="0" dirty="0"/>
              <a:t>vannak a </a:t>
            </a:r>
            <a:br>
              <a:rPr lang="de-DE" sz="3600" cap="small" noProof="0" dirty="0"/>
            </a:br>
            <a:r>
              <a:rPr lang="de-DE" sz="3600" cap="small" noProof="0" dirty="0" err="1"/>
              <a:t>kémiai </a:t>
            </a:r>
            <a:r>
              <a:rPr lang="de-DE" sz="3600" cap="small" noProof="0" dirty="0" err="1"/>
              <a:t>elemek</a:t>
            </a:r>
            <a:br>
              <a:rPr lang="de-DE" sz="3600" cap="small" dirty="0"/>
            </a:br>
            <a:r>
              <a:rPr lang="de-DE" sz="3600" cap="small" noProof="0" dirty="0" err="1"/>
              <a:t>keletkeznek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09390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238249" y="1684564"/>
            <a:ext cx="56959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 magfúzió </a:t>
            </a:r>
            <a:r>
              <a:rPr lang="en-US" sz="2800" dirty="0"/>
              <a:t>vagy más </a:t>
            </a:r>
            <a:r>
              <a:rPr lang="en-US" sz="2800" b="1" dirty="0"/>
              <a:t>nukleáris reakciók </a:t>
            </a:r>
            <a:r>
              <a:rPr lang="en-US" sz="2800" dirty="0"/>
              <a:t>új atommagokat hozhatnak létre.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Ezek a folyamatok képezik az </a:t>
            </a:r>
            <a:r>
              <a:rPr lang="en-US" sz="2800" b="1" dirty="0"/>
              <a:t>új elemek kialakulásának </a:t>
            </a:r>
            <a:r>
              <a:rPr lang="en-US" sz="2800" dirty="0"/>
              <a:t>alapját</a:t>
            </a:r>
            <a:r>
              <a:rPr lang="en-US" sz="2800" dirty="0"/>
              <a:t>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Nukleáris reakciók</a:t>
            </a:r>
            <a:endParaRPr lang="de-DE" sz="3000" noProof="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52C327D-87D9-191E-962C-ADC11A69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5F7191-9225-7A48-779D-1B2D5BD6D4DE}"/>
              </a:ext>
            </a:extLst>
          </p:cNvPr>
          <p:cNvSpPr txBox="1"/>
          <p:nvPr/>
        </p:nvSpPr>
        <p:spPr>
          <a:xfrm>
            <a:off x="7017938" y="5826080"/>
            <a:ext cx="517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>
                <a:solidFill>
                  <a:schemeClr val="bg1"/>
                </a:solidFill>
              </a:rPr>
              <a:t>[06] Illusztráció az Antares vörös szuperóriásról</a:t>
            </a:r>
          </a:p>
        </p:txBody>
      </p:sp>
    </p:spTree>
    <p:extLst>
      <p:ext uri="{BB962C8B-B14F-4D97-AF65-F5344CB8AC3E}">
        <p14:creationId xmlns:p14="http://schemas.microsoft.com/office/powerpoint/2010/main" val="2540387646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163787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II.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Stellar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evolúció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786" y="0"/>
            <a:ext cx="702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5236"/>
      </p:ext>
    </p:extLst>
  </p:cSld>
  <p:clrMapOvr>
    <a:masterClrMapping/>
  </p:clrMapOvr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1080594" y="1666148"/>
            <a:ext cx="47366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Tejútrendszerünkben évente </a:t>
            </a:r>
            <a:r>
              <a:rPr lang="en-US" sz="2000" dirty="0"/>
              <a:t>körülbelül </a:t>
            </a:r>
            <a:r>
              <a:rPr lang="en-US" sz="2000" b="1" dirty="0"/>
              <a:t>5 csillag keletkezik.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formáció kb.</a:t>
            </a:r>
            <a:br>
              <a:rPr lang="en-US" sz="2000" dirty="0"/>
            </a:br>
            <a:r>
              <a:rPr lang="en-US" sz="2000" dirty="0"/>
              <a:t>1 millió - 100 millió 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Eredetileg a </a:t>
            </a:r>
            <a:r>
              <a:rPr lang="en-US" sz="2000" dirty="0" err="1"/>
              <a:t>csillagközi gázfelhők </a:t>
            </a:r>
            <a:r>
              <a:rPr lang="en-US" sz="2000" dirty="0"/>
              <a:t>összehúzódása </a:t>
            </a:r>
            <a:r>
              <a:rPr lang="en-US" sz="2000" dirty="0"/>
              <a:t>(gravitáció) </a:t>
            </a:r>
            <a:r>
              <a:rPr lang="en-US" sz="2000" dirty="0"/>
              <a:t>okozta.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Az egyik ilyen </a:t>
            </a:r>
            <a:r>
              <a:rPr lang="en-US" sz="2000" dirty="0"/>
              <a:t>csillag </a:t>
            </a:r>
            <a:r>
              <a:rPr lang="en-US" sz="2000" dirty="0"/>
              <a:t>a </a:t>
            </a:r>
            <a:r>
              <a:rPr lang="en-US" sz="2000" b="1" dirty="0" err="1"/>
              <a:t>Nap, </a:t>
            </a:r>
            <a:r>
              <a:rPr lang="en-US" sz="2000" dirty="0"/>
              <a:t>amely </a:t>
            </a:r>
            <a:r>
              <a:rPr lang="en-US" sz="2000" dirty="0"/>
              <a:t>körülbelül </a:t>
            </a:r>
            <a:r>
              <a:rPr lang="en-US" sz="2000" b="1" dirty="0"/>
              <a:t>4,6 </a:t>
            </a:r>
            <a:r>
              <a:rPr lang="en-US" sz="2000" b="1" dirty="0" err="1"/>
              <a:t>milliárd </a:t>
            </a:r>
            <a:r>
              <a:rPr lang="en-US" sz="2000" b="1" dirty="0"/>
              <a:t>évvel </a:t>
            </a:r>
            <a:r>
              <a:rPr lang="en-US" sz="2000" dirty="0" err="1"/>
              <a:t>ezelőtt </a:t>
            </a:r>
            <a:r>
              <a:rPr lang="en-US" sz="2000" dirty="0" err="1"/>
              <a:t>született.</a:t>
            </a:r>
            <a:endParaRPr lang="de-DE" sz="20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csillagok kialakulása</a:t>
            </a:r>
            <a:endParaRPr lang="de-DE" sz="3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70B3AE-EDD1-4983-A2AA-0E928395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67641"/>
            <a:ext cx="5192305" cy="35671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CD3926-0269-42B3-BFC8-6127F4912535}"/>
              </a:ext>
            </a:extLst>
          </p:cNvPr>
          <p:cNvSpPr txBox="1"/>
          <p:nvPr/>
        </p:nvSpPr>
        <p:spPr>
          <a:xfrm>
            <a:off x="6096000" y="5050953"/>
            <a:ext cx="519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00305E"/>
                </a:solidFill>
                <a:latin typeface="Open Sans"/>
              </a:rPr>
              <a:t>[08]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Az NGC 2014 és az NGC 2020 ködök a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Nagy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Magellán-felhőben, a Tejútrendszer 163 000 fényévre lévő galaxisában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található csillagkeletkezési régió részei.</a:t>
            </a:r>
            <a:b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Hubble/ESA, 2020 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44176"/>
      </p:ext>
    </p:extLst>
  </p:cSld>
  <p:clrMapOvr>
    <a:masterClrMapping/>
  </p:clrMapOvr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1FFE-1672-7AB5-F13F-FDBD8696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769D780-6EA6-7C85-3EB5-E22D796E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Nap születése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BC554F-E3B0-6AAD-BFA0-FE00145CD314}"/>
              </a:ext>
            </a:extLst>
          </p:cNvPr>
          <p:cNvSpPr txBox="1"/>
          <p:nvPr/>
        </p:nvSpPr>
        <p:spPr>
          <a:xfrm>
            <a:off x="1080593" y="2385732"/>
            <a:ext cx="51085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 err="1"/>
              <a:t>gázfelhő </a:t>
            </a:r>
            <a:r>
              <a:rPr lang="en-US" sz="2000" dirty="0" err="1"/>
              <a:t>összehúzódása </a:t>
            </a:r>
            <a:r>
              <a:rPr lang="en-US" sz="2000" dirty="0"/>
              <a:t>egy </a:t>
            </a:r>
            <a:r>
              <a:rPr lang="en-US" sz="2000" dirty="0" err="1"/>
              <a:t>nagyobb sűrűségű </a:t>
            </a:r>
            <a:r>
              <a:rPr lang="en-US" sz="2000" dirty="0"/>
              <a:t>magot </a:t>
            </a:r>
            <a:r>
              <a:rPr lang="en-US" sz="2000" dirty="0" err="1"/>
              <a:t>hoz létre.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Ha </a:t>
            </a:r>
            <a:r>
              <a:rPr lang="en-US" sz="2000" dirty="0"/>
              <a:t>a tömeg elég nagy, a felhő összeomlik és </a:t>
            </a:r>
            <a:r>
              <a:rPr lang="en-US" sz="2000" dirty="0" err="1"/>
              <a:t>hőenergia szabadul fel </a:t>
            </a:r>
            <a:r>
              <a:rPr lang="en-US" sz="2000" dirty="0"/>
              <a:t>(</a:t>
            </a:r>
            <a:r>
              <a:rPr lang="en-US" sz="2000" dirty="0" err="1"/>
              <a:t>gravitációs összeomlás</a:t>
            </a:r>
            <a:r>
              <a:rPr lang="en-US" sz="2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 a csillag sűrűsége elég nagy, a sugárzás már nem tud elmenekülni a burokból, így a csillag tovább melegszik.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BBAD6A-ABDC-3906-CC69-E9962E4A957B}"/>
              </a:ext>
            </a:extLst>
          </p:cNvPr>
          <p:cNvSpPr txBox="1"/>
          <p:nvPr/>
        </p:nvSpPr>
        <p:spPr>
          <a:xfrm>
            <a:off x="6473757" y="5219710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[09] Az úgynevezett "kozmikus hernyó" gázfelhő feje egy protocsillag, amely még mindig anyagot vesz fel a külső burkából, és lassan kondenzálódik.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2013 </a:t>
            </a:r>
            <a:endParaRPr lang="de-DE" sz="1200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B830D7-640B-F914-D3C4-170701F7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1" b="10336"/>
          <a:stretch/>
        </p:blipFill>
        <p:spPr>
          <a:xfrm>
            <a:off x="6473757" y="2452172"/>
            <a:ext cx="4981648" cy="2753202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B9B95CD-185C-37C8-48B5-AE6938D2CD2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3215319-5026-F651-F524-5E753737990D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94D475-0A58-8B96-5B4B-F06D5CC2F57B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51E4EA-E190-707D-B982-D45199F7035A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84D357-DA2E-17EC-5ECD-F01CB77A7D6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19D543-4311-91ED-2325-04969C3D465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13B011-3C3E-9969-8F69-8515E6A5D8F9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46F674-69BD-A341-3C1B-D6891195A434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BBDB44-75FA-2A82-427B-15127FEC004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32BC11-1543-5FF7-1E4E-C8A4E3EBA839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74319"/>
      </p:ext>
    </p:extLst>
  </p:cSld>
  <p:clrMapOvr>
    <a:masterClrMapping/>
  </p:clrMapOvr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31CF-D6E3-BF78-4F2E-F76347E2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1659E5B-3998-296F-548F-5B157052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Nap születése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08E4D9-0FE4-EBD6-D7A6-0A312729BF68}"/>
              </a:ext>
            </a:extLst>
          </p:cNvPr>
          <p:cNvSpPr txBox="1"/>
          <p:nvPr/>
        </p:nvSpPr>
        <p:spPr>
          <a:xfrm>
            <a:off x="1080593" y="2561425"/>
            <a:ext cx="5108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Egy </a:t>
            </a:r>
            <a:r>
              <a:rPr lang="en-US" sz="2000" b="1" dirty="0" err="1"/>
              <a:t>protocsillag </a:t>
            </a:r>
            <a:r>
              <a:rPr lang="en-US" sz="2000" dirty="0" err="1"/>
              <a:t>keletkezik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 gravitációs erő növekszik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 külső molekulák </a:t>
            </a:r>
            <a:r>
              <a:rPr lang="en-US" sz="2000" dirty="0"/>
              <a:t>beleütköznek a sejtmagba.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Több ezer </a:t>
            </a:r>
            <a:r>
              <a:rPr lang="en-US" sz="2000" dirty="0"/>
              <a:t>Kelvin, fény </a:t>
            </a:r>
            <a:r>
              <a:rPr lang="en-US" sz="2000" dirty="0" err="1"/>
              <a:t>főként az infravörös tartományban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 err="1"/>
              <a:t>hőmérsékletet </a:t>
            </a:r>
            <a:r>
              <a:rPr lang="en-US" sz="2000" dirty="0"/>
              <a:t>addig </a:t>
            </a:r>
            <a:r>
              <a:rPr lang="en-US" sz="2000" dirty="0" err="1"/>
              <a:t>növeljük</a:t>
            </a:r>
            <a:r>
              <a:rPr lang="en-US" sz="2000" dirty="0"/>
              <a:t>, amíg a gáz </a:t>
            </a:r>
            <a:r>
              <a:rPr lang="en-US" sz="2000" dirty="0" err="1"/>
              <a:t>ionizálódik</a:t>
            </a:r>
            <a:r>
              <a:rPr lang="en-US" sz="2000" dirty="0"/>
              <a:t>, a gáz </a:t>
            </a:r>
            <a:r>
              <a:rPr lang="en-US" sz="2000" dirty="0"/>
              <a:t>plazmává </a:t>
            </a:r>
            <a:r>
              <a:rPr lang="en-US" sz="2000" dirty="0" err="1"/>
              <a:t>válik.</a:t>
            </a: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C59AF3-D47C-6682-73CE-D805AB56E8CB}"/>
              </a:ext>
            </a:extLst>
          </p:cNvPr>
          <p:cNvSpPr txBox="1"/>
          <p:nvPr/>
        </p:nvSpPr>
        <p:spPr>
          <a:xfrm>
            <a:off x="6473757" y="5301188"/>
            <a:ext cx="498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[10] A </a:t>
            </a:r>
            <a:r>
              <a:rPr lang="en-US" sz="1200" i="1" dirty="0" err="1"/>
              <a:t>protocsillagból kilökődő </a:t>
            </a:r>
            <a:r>
              <a:rPr lang="en-US" sz="1200" i="1" dirty="0"/>
              <a:t>gáz</a:t>
            </a:r>
            <a:r>
              <a:rPr lang="en-US" sz="1200" i="1" dirty="0"/>
              <a:t>, amely </a:t>
            </a:r>
            <a:r>
              <a:rPr lang="en-US" sz="1200" i="1" dirty="0" err="1"/>
              <a:t>porfelhőkbe csapódik</a:t>
            </a:r>
            <a:r>
              <a:rPr lang="en-US" sz="1200" i="1" dirty="0"/>
              <a:t>. </a:t>
            </a:r>
            <a:r>
              <a:rPr lang="en-US" sz="1200" i="1" dirty="0" err="1"/>
              <a:t>Két </a:t>
            </a:r>
            <a:r>
              <a:rPr lang="en-US" sz="1200" i="1" dirty="0"/>
              <a:t>jet </a:t>
            </a:r>
            <a:r>
              <a:rPr lang="en-US" sz="1200" i="1" dirty="0" err="1"/>
              <a:t>látható</a:t>
            </a:r>
            <a:r>
              <a:rPr lang="en-US" sz="1200" i="1" dirty="0"/>
              <a:t>, amelyek </a:t>
            </a:r>
            <a:r>
              <a:rPr lang="en-US" sz="1200" i="1" dirty="0"/>
              <a:t>átlósan </a:t>
            </a:r>
            <a:r>
              <a:rPr lang="en-US" sz="1200" i="1" dirty="0" err="1"/>
              <a:t>távolodnak a középen lévő protocsillagtól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>
                <a:hlinkClick r:id="rId3"/>
              </a:rPr>
              <a:t>Hubble/ESA, 2021 </a:t>
            </a:r>
            <a:endParaRPr lang="de-DE" sz="1200" i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2B6CD1D-CB47-9639-13BD-65C58749777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9A64D4E9-7685-8A5A-68D3-1878B44177B5}"/>
              </a:ext>
            </a:extLst>
          </p:cNvPr>
          <p:cNvSpPr/>
          <p:nvPr/>
        </p:nvSpPr>
        <p:spPr>
          <a:xfrm>
            <a:off x="2731263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7F25A1-3727-6558-8475-8A462315EE2D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C5CCAD-45EC-2B9F-2D5A-00FA9F10FDA7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789C7A-4472-1B6C-69F2-CA4E1923B12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9CAA31-942E-16F4-178E-12BFA144065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0337BE-2C8D-0BCC-6205-E708CA03234C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3B5AFF5-34D8-4F03-0D30-45EA0B766273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AE244A-2E19-C983-F6BD-C27D007B156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5741BC-9D5B-D8C4-3F1D-85FC17EC3AB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44325A-DE8C-78B1-95FF-D5897DAD1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4" b="3453"/>
          <a:stretch/>
        </p:blipFill>
        <p:spPr>
          <a:xfrm>
            <a:off x="6724649" y="2467210"/>
            <a:ext cx="4538495" cy="27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2549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1915-B5A8-7219-4F47-D9152C98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40AF8C7-1D61-E451-2F87-300C50EB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Az első magfúzió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C732FA-7545-8F5E-9D27-FD0449429A25}"/>
              </a:ext>
            </a:extLst>
          </p:cNvPr>
          <p:cNvSpPr txBox="1"/>
          <p:nvPr/>
        </p:nvSpPr>
        <p:spPr>
          <a:xfrm>
            <a:off x="1080593" y="2457685"/>
            <a:ext cx="510857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A hőmérséklet </a:t>
            </a:r>
            <a:r>
              <a:rPr lang="en-US" sz="1900" dirty="0"/>
              <a:t>és a </a:t>
            </a:r>
            <a:r>
              <a:rPr lang="en-US" sz="1900" dirty="0" err="1"/>
              <a:t>sűrűség elég magas ahhoz, hogy az </a:t>
            </a:r>
            <a:r>
              <a:rPr lang="en-US" sz="1900" dirty="0" err="1"/>
              <a:t>atommagok leküzdjék </a:t>
            </a:r>
            <a:r>
              <a:rPr lang="en-US" sz="1900" dirty="0"/>
              <a:t>a </a:t>
            </a:r>
            <a:r>
              <a:rPr lang="en-US" sz="1900" dirty="0"/>
              <a:t>Coulomb-gátat.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err="1"/>
              <a:t>Hidrogén </a:t>
            </a:r>
            <a:r>
              <a:rPr lang="en-US" sz="1900" b="1" dirty="0"/>
              <a:t>fúziója</a:t>
            </a:r>
            <a:r>
              <a:rPr lang="en-US" sz="1900" b="1" dirty="0"/>
              <a:t>: </a:t>
            </a:r>
            <a:r>
              <a:rPr lang="en-US" sz="1900" dirty="0"/>
              <a:t>Hélium </a:t>
            </a:r>
            <a:r>
              <a:rPr lang="en-US" sz="1900" dirty="0" err="1"/>
              <a:t>keletkezik </a:t>
            </a:r>
            <a:r>
              <a:rPr lang="en-US" sz="1900" dirty="0"/>
              <a:t>és </a:t>
            </a:r>
            <a:r>
              <a:rPr lang="en-US" sz="1900" dirty="0" err="1"/>
              <a:t>felhalmozódik az </a:t>
            </a:r>
            <a:r>
              <a:rPr lang="en-US" sz="1900" dirty="0"/>
              <a:t>atommagban.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Sugárzás </a:t>
            </a:r>
            <a:r>
              <a:rPr lang="en-US" sz="1900" dirty="0"/>
              <a:t>és </a:t>
            </a:r>
            <a:r>
              <a:rPr lang="en-US" sz="1900" dirty="0" err="1"/>
              <a:t>gáznyomás mint a gravitációs erő ellenhatása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 csillag </a:t>
            </a:r>
            <a:r>
              <a:rPr lang="en-US" sz="1900" dirty="0" err="1"/>
              <a:t>elérte a stabil állapotot</a:t>
            </a:r>
            <a:r>
              <a:rPr lang="en-US" sz="1900" dirty="0"/>
              <a:t>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b="1" dirty="0" err="1"/>
              <a:t>Hidrosztatikai egyensúly</a:t>
            </a:r>
            <a:r>
              <a:rPr lang="en-US" sz="1900" dirty="0"/>
              <a:t>: a gravitáció és a </a:t>
            </a:r>
            <a:r>
              <a:rPr lang="en-US" sz="1900" dirty="0" err="1"/>
              <a:t>nyomás egyensúlyban van.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22F18D3-8689-88AD-EEDB-9FA5F035AD24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30EC06A-7FCE-0A43-80B1-1A4D8E3DC7A6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90FD5E-2810-C5BB-1F30-86604DED5A33}"/>
              </a:ext>
            </a:extLst>
          </p:cNvPr>
          <p:cNvSpPr/>
          <p:nvPr/>
        </p:nvSpPr>
        <p:spPr>
          <a:xfrm>
            <a:off x="4260492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C217617-2F25-74AE-E768-90B2E45712F4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461C6A-7C0C-F330-D616-4752FC343C3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DD6A0D-BEBC-8278-4A09-677C01BE3B1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AA0971-02E1-9D0C-CA4F-893929949A88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75E18EB-375A-4D81-6B40-BE9B9C59AFB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77500EF-119F-FDC8-615C-5F826ADEE26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E00B7-57B4-585C-E403-1F80DC00D75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E6B7C6-FF94-FDC9-BCE4-A4134728A971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4656376-AB49-7D3D-F535-0AD7358CB57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A72183C-AE12-499F-49D2-DAF98A88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473FA69-C8B0-4178-7838-B66422DD2698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26774C40-2F0C-33E6-2F2E-80E9E925F7D0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637759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Időbeosztás</a:t>
            </a:r>
            <a:endParaRPr lang="de-DE" sz="3000" noProof="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AC4D31D-753F-1D8C-9977-213A8E737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078219"/>
              </p:ext>
            </p:extLst>
          </p:nvPr>
        </p:nvGraphicFramePr>
        <p:xfrm>
          <a:off x="2231390" y="1097852"/>
          <a:ext cx="7226119" cy="4709160"/>
        </p:xfrm>
        <a:graphic>
          <a:graphicData uri="http://schemas.openxmlformats.org/drawingml/2006/table">
            <a:tbl>
              <a:tblPr firstRow="1" bandRow="1"/>
              <a:tblGrid>
                <a:gridCol w="2277817">
                  <a:extLst>
                    <a:ext uri="{9D8B030D-6E8A-4147-A177-3AD203B41FA5}">
                      <a16:colId xmlns:a16="http://schemas.microsoft.com/office/drawing/2014/main" val="2785176710"/>
                    </a:ext>
                  </a:extLst>
                </a:gridCol>
                <a:gridCol w="4948302">
                  <a:extLst>
                    <a:ext uri="{9D8B030D-6E8A-4147-A177-3AD203B41FA5}">
                      <a16:colId xmlns:a16="http://schemas.microsoft.com/office/drawing/2014/main" val="993756295"/>
                    </a:ext>
                  </a:extLst>
                </a:gridCol>
              </a:tblGrid>
              <a:tr h="19826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Idő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800" b="1" cap="sm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Tartalom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646057"/>
                  </a:ext>
                </a:extLst>
              </a:tr>
              <a:tr h="282898"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11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2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3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44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58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6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76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87" algn="l" defTabSz="91422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Bevezetés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81518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Atommagok és sajátosságaik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5123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Szünet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070147"/>
                  </a:ext>
                </a:extLst>
              </a:tr>
              <a:tr h="273063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II.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Csillagfejlődés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3048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III.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Primordiális nukleoszintézis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351153"/>
                  </a:ext>
                </a:extLst>
              </a:tr>
              <a:tr h="297402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Ebédszünet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55700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IV.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csillagok ujjlenyomata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63158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Szünet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1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IV. rész</a:t>
                      </a:r>
                      <a:b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50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csillagok ujjlenyomata - Folytatás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516916"/>
                  </a:ext>
                </a:extLst>
              </a:tr>
              <a:tr h="173484"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15'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dirty="0" err="1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Következtetés</a:t>
                      </a:r>
                      <a:endParaRPr lang="de-DE" sz="1500" b="0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445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4171"/>
      </p:ext>
    </p:extLst>
  </p:cSld>
  <p:clrMapOvr>
    <a:masterClrMapping/>
  </p:clrMapOvr>
</p:sld>
</file>

<file path=ppt/slides/slide3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3C0FB-3E9A-32BA-A2BF-A7E0EC2D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1C47B34-B689-1AAC-1D84-FE18114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Sárga törpe (Ma)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/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 Nap </a:t>
                </a:r>
                <a:r>
                  <a:rPr lang="en-US" sz="1900" b="1" dirty="0" err="1"/>
                  <a:t>hidrogént </a:t>
                </a:r>
                <a:r>
                  <a:rPr lang="en-US" sz="1900" b="1" dirty="0"/>
                  <a:t>héliummá </a:t>
                </a:r>
                <a:r>
                  <a:rPr lang="en-US" sz="1900" dirty="0" err="1"/>
                  <a:t>fuzionál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stabil állapotban </a:t>
                </a:r>
                <a:r>
                  <a:rPr lang="en-US" sz="1900" dirty="0"/>
                  <a:t>van </a:t>
                </a:r>
                <a:r>
                  <a:rPr lang="en-US" sz="1900" dirty="0"/>
                  <a:t>(</a:t>
                </a:r>
                <a:r>
                  <a:rPr lang="en-US" sz="1900" b="1" dirty="0" err="1"/>
                  <a:t>hidrosztatikus egyensúly</a:t>
                </a:r>
                <a:r>
                  <a:rPr lang="en-US" sz="1900" b="1" dirty="0"/>
                  <a:t>)</a:t>
                </a:r>
                <a:br>
                  <a:rPr lang="en-US" sz="1900" b="1" dirty="0"/>
                </a:b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Radius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Hőmérséklet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Földi hőmérséklet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0835DA7-9750-6B35-CC50-23164467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738340"/>
                <a:ext cx="5108579" cy="2468240"/>
              </a:xfrm>
              <a:prstGeom prst="rect">
                <a:avLst/>
              </a:prstGeom>
              <a:blipFill>
                <a:blip r:embed="rId3"/>
                <a:stretch>
                  <a:fillRect l="-835" t="-1481" r="-4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B5DC2FC-A6E3-0C0E-4507-D8DD5185D3C0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7E43300-20BF-B833-EE83-5A6D6169F1D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C91264-E958-4081-2AC0-ACBB2F156EFC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5E24DE3-E14B-5A13-E132-55CABA053271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B4DAE7-9D2B-D23B-74E5-6FD3826F3E30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477982-5A42-0D6C-215F-B7B506763889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D40797B-82D9-49CA-87EE-BE7E465AFFE8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570374B-EFD7-786B-7279-DEB6C53873F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764FED6-77F0-2E99-71A6-671799F97E02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2DEC7F-A986-4A11-B87D-2C867CF323D2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1462967-DCCA-20FC-5BAA-04C7F8B33EAC}"/>
              </a:ext>
            </a:extLst>
          </p:cNvPr>
          <p:cNvGrpSpPr/>
          <p:nvPr/>
        </p:nvGrpSpPr>
        <p:grpSpPr>
          <a:xfrm>
            <a:off x="6688089" y="2351707"/>
            <a:ext cx="2964586" cy="3757033"/>
            <a:chOff x="7458075" y="1209510"/>
            <a:chExt cx="3540014" cy="44862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DC71934-E05A-A2D8-FEA3-46206476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082" y="1209510"/>
              <a:ext cx="3140000" cy="4486275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2F4FBAB-8F42-70C2-3DE9-72AA069324E1}"/>
                </a:ext>
              </a:extLst>
            </p:cNvPr>
            <p:cNvSpPr/>
            <p:nvPr/>
          </p:nvSpPr>
          <p:spPr>
            <a:xfrm>
              <a:off x="7458075" y="5114925"/>
              <a:ext cx="1085849" cy="580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CF523E7-CE10-61E9-386C-F64FDA0CECC9}"/>
                </a:ext>
              </a:extLst>
            </p:cNvPr>
            <p:cNvSpPr/>
            <p:nvPr/>
          </p:nvSpPr>
          <p:spPr>
            <a:xfrm>
              <a:off x="9912240" y="5248440"/>
              <a:ext cx="1085849" cy="43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C22D4C70-055B-9AEA-4799-5938D3737A00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7473CEF-9DA4-58EF-596D-58473D2B626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69993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Nukleáris fúzió</a:t>
            </a:r>
            <a:endParaRPr lang="de-DE" sz="3000" noProof="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7A96B-AF17-E275-C0BA-0E8999F81E60}"/>
              </a:ext>
            </a:extLst>
          </p:cNvPr>
          <p:cNvGrpSpPr/>
          <p:nvPr/>
        </p:nvGrpSpPr>
        <p:grpSpPr>
          <a:xfrm>
            <a:off x="1124798" y="1114352"/>
            <a:ext cx="3887470" cy="4782571"/>
            <a:chOff x="7458075" y="1209510"/>
            <a:chExt cx="3540014" cy="435511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0BA08A4-091E-4836-91F6-F787BEEF0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4"/>
            <a:stretch/>
          </p:blipFill>
          <p:spPr>
            <a:xfrm>
              <a:off x="7658082" y="1209510"/>
              <a:ext cx="3140000" cy="4295845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0EBA496-61C8-E7EB-3A84-8F4727C2DCF0}"/>
                </a:ext>
              </a:extLst>
            </p:cNvPr>
            <p:cNvSpPr/>
            <p:nvPr/>
          </p:nvSpPr>
          <p:spPr>
            <a:xfrm>
              <a:off x="7458075" y="5114925"/>
              <a:ext cx="1085850" cy="44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B26D02A-497F-76E3-E113-E4776B335D70}"/>
                </a:ext>
              </a:extLst>
            </p:cNvPr>
            <p:cNvSpPr/>
            <p:nvPr/>
          </p:nvSpPr>
          <p:spPr>
            <a:xfrm>
              <a:off x="9912239" y="5248440"/>
              <a:ext cx="1085850" cy="316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/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CA2FE1-7DE6-490B-B019-1271BFD1B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27" y="2280920"/>
                <a:ext cx="100989" cy="249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/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5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kumimoji="0" lang="de-DE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305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 i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  <m:r>
                                <a:rPr xmlns:a="http://schemas.openxmlformats.org/drawingml/2006/main" lang="de-DE" sz="2400" b="1" i="0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 i="1" smtClean="0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xmlns:a="http://schemas.openxmlformats.org/drawingml/2006/main" lang="de-DE" sz="2400" b="1" i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xmlns:a="http://schemas.openxmlformats.org/drawingml/2006/main" lang="de-DE" sz="2400" b="1">
                                  <a:solidFill>
                                    <a:srgbClr val="00305E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0F9F0A6-0D78-67A8-1B76-D88B51CCA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56501"/>
                <a:ext cx="4944533" cy="487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419D27A-6D1B-2F8A-E6A8-C92D1EDCA85D}"/>
              </a:ext>
            </a:extLst>
          </p:cNvPr>
          <p:cNvCxnSpPr>
            <a:cxnSpLocks/>
          </p:cNvCxnSpPr>
          <p:nvPr/>
        </p:nvCxnSpPr>
        <p:spPr>
          <a:xfrm flipV="1">
            <a:off x="4196615" y="4500125"/>
            <a:ext cx="175179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/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kumimoji="0" lang="de-DE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305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xmlns:a="http://schemas.openxmlformats.org/drawingml/2006/main" lang="de-DE" sz="2400" b="1" i="0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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B5DC349-613A-4DDC-6801-59FDEBD34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2941751"/>
                <a:ext cx="4693705" cy="487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A19A77CE-D698-5C8F-8EA3-12CF48B06B4F}"/>
              </a:ext>
            </a:extLst>
          </p:cNvPr>
          <p:cNvCxnSpPr>
            <a:cxnSpLocks/>
          </p:cNvCxnSpPr>
          <p:nvPr/>
        </p:nvCxnSpPr>
        <p:spPr>
          <a:xfrm>
            <a:off x="4455957" y="3185375"/>
            <a:ext cx="2349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/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0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xmlns:a="http://schemas.openxmlformats.org/drawingml/2006/main" lang="de-DE" sz="2400" b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xmlns:a="http://schemas.openxmlformats.org/drawingml/2006/main" lang="de-DE" sz="2400" b="1" i="1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xmlns:a="http://schemas.openxmlformats.org/drawingml/2006/main" lang="de-DE" sz="2400" b="1" i="1" smtClean="0">
                              <a:solidFill>
                                <a:srgbClr val="0030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lang="de-DE" sz="2400" b="1" i="1" smtClean="0">
                          <a:solidFill>
                            <a:srgbClr val="00305E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4E4C557-F400-FDF8-0F92-757461D7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414" y="1627481"/>
                <a:ext cx="4693705" cy="4982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214DC3E-F402-D17A-FB74-497D988ED41F}"/>
              </a:ext>
            </a:extLst>
          </p:cNvPr>
          <p:cNvCxnSpPr>
            <a:cxnSpLocks/>
          </p:cNvCxnSpPr>
          <p:nvPr/>
        </p:nvCxnSpPr>
        <p:spPr>
          <a:xfrm>
            <a:off x="4608357" y="1874427"/>
            <a:ext cx="20908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4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0" grpId="0"/>
    </p:bldLst>
  </p:timing>
</p:sld>
</file>

<file path=ppt/slides/slide32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5396-096F-3A16-4CEC-D1931B87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0094237-601A-C4FF-F0BE-1643E97D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Átmeneti szakasz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/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 hélium a </a:t>
                </a:r>
                <a:r>
                  <a:rPr lang="en-US" sz="1900" dirty="0" err="1"/>
                  <a:t>Nap </a:t>
                </a:r>
                <a:r>
                  <a:rPr lang="en-US" sz="1900" dirty="0" err="1"/>
                  <a:t>közepén kondenzálódik.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A hidrogénfúzió </a:t>
                </a:r>
                <a:r>
                  <a:rPr lang="en-US" sz="1900" dirty="0"/>
                  <a:t>a </a:t>
                </a:r>
                <a:r>
                  <a:rPr lang="en-US" sz="1900" dirty="0" err="1"/>
                  <a:t>héliummag </a:t>
                </a:r>
                <a:r>
                  <a:rPr lang="en-US" sz="1900" dirty="0"/>
                  <a:t>körül </a:t>
                </a:r>
                <a:r>
                  <a:rPr lang="en-US" sz="1900" dirty="0" err="1"/>
                  <a:t>egy héj alakú területen zajlik.</a:t>
                </a: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 </a:t>
                </a:r>
                <a:r>
                  <a:rPr lang="en-US" sz="1900" dirty="0" err="1"/>
                  <a:t>hidrogénfúzió </a:t>
                </a:r>
                <a:r>
                  <a:rPr lang="en-US" sz="1900" dirty="0" err="1"/>
                  <a:t>energiaforgalma </a:t>
                </a:r>
                <a:r>
                  <a:rPr lang="en-US" sz="1900" dirty="0" err="1"/>
                  <a:t>növekszik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a Nap felfúvódik </a:t>
                </a:r>
                <a:r>
                  <a:rPr lang="en-US" sz="1900" dirty="0"/>
                  <a:t>és </a:t>
                </a:r>
                <a:r>
                  <a:rPr lang="en-US" sz="1900" dirty="0" err="1"/>
                  <a:t>vöröses színűvé válik.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/>
                  <a:t>Radius 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Hőmérséklet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Földi hőmérséklet</a:t>
                </a:r>
                <a:r>
                  <a:rPr lang="en-US" sz="1900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3EF58B9-EAAD-1778-E354-19535607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403365"/>
                <a:ext cx="5108579" cy="3637791"/>
              </a:xfrm>
              <a:prstGeom prst="rect">
                <a:avLst/>
              </a:prstGeom>
              <a:blipFill>
                <a:blip r:embed="rId3"/>
                <a:stretch>
                  <a:fillRect l="-835" t="-10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3E8051-E7F8-B782-73F1-F08BC81CF796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72061D7-C775-7B61-4721-587CA71708C9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A864252-D9CF-46F6-DEAB-F91999B4F27D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1DD8EB7-5C97-F5FD-2103-EEECD488FDFB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EA57CC-E727-7D1B-F739-8F9C4CC86D16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D190D-C5CE-F123-B737-1D7DF96AF110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28CF6A-6C89-96E9-ECA7-B10043D65B7D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2DFE64-0175-60BE-0440-C02E09D81896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316DD6-7DC4-17FB-3B6E-3050C44F1680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70D850-6592-67CD-1BCD-45FD87CCDBA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BC598B2-93F0-2763-4771-93E96B1371F3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54C37C4-9F55-2C7C-374D-1948EFCEF778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95DFCE-A9D8-BC17-DFE8-472DE3FA1DDC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CF00E0-B802-C333-B136-A8E66F35E182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9D73C3-BFA1-93A8-5EF4-4D9265CB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65" y="2537087"/>
            <a:ext cx="3365537" cy="33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61090"/>
      </p:ext>
    </p:extLst>
  </p:cSld>
  <p:clrMapOvr>
    <a:masterClrMapping/>
  </p:clrMapOvr>
</p:sld>
</file>

<file path=ppt/slides/slide3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1532-DFD0-8480-47E8-D8763A12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629E96D-85BB-8B3B-F94F-423EE77B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Vörös óriás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 mag </a:t>
                </a:r>
                <a:r>
                  <a:rPr lang="en-US" sz="1900" dirty="0" err="1"/>
                  <a:t>tovább zsugorodik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a hőmérséklet elég magas </a:t>
                </a:r>
                <a:r>
                  <a:rPr lang="en-US" sz="1900" dirty="0"/>
                  <a:t>a </a:t>
                </a:r>
                <a:r>
                  <a:rPr lang="en-US" sz="1900" b="1" dirty="0" err="1"/>
                  <a:t>héliumfúzióhoz.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 sugár és a </a:t>
                </a:r>
                <a:r>
                  <a:rPr lang="en-US" sz="1900" dirty="0" err="1"/>
                  <a:t>fényesség </a:t>
                </a:r>
                <a:r>
                  <a:rPr lang="en-US" sz="1900" dirty="0"/>
                  <a:t>jelentősen </a:t>
                </a:r>
                <a:r>
                  <a:rPr lang="en-US" sz="1900" dirty="0" err="1"/>
                  <a:t>megnő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 err="1"/>
                  <a:t>Szén- </a:t>
                </a:r>
                <a:r>
                  <a:rPr lang="en-US" sz="1900" dirty="0"/>
                  <a:t>és </a:t>
                </a:r>
                <a:r>
                  <a:rPr lang="en-US" sz="1900" dirty="0"/>
                  <a:t>oxigénmag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Fényerősség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Sugár </a:t>
                </a:r>
                <a:r>
                  <a:rPr lang="de-DE" sz="1900" dirty="0"/>
                  <a:t>(a </a:t>
                </a:r>
                <a:r>
                  <a:rPr lang="de-DE" sz="1900" i="1" dirty="0"/>
                  <a:t>Vénusz pályája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Hőmérséklet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Föld</a:t>
                </a:r>
                <a:r>
                  <a:rPr lang="en-US" sz="1900" dirty="0"/>
                  <a:t>: A </a:t>
                </a:r>
                <a:r>
                  <a:rPr lang="en-US" sz="1900" dirty="0" err="1"/>
                  <a:t>földkéreg lávaóceánná válik</a:t>
                </a:r>
                <a:r>
                  <a:rPr lang="en-US" sz="1900" dirty="0"/>
                  <a:t>, a vörös </a:t>
                </a:r>
                <a:r>
                  <a:rPr lang="en-US" sz="1900" dirty="0" err="1"/>
                  <a:t>nap elfoglalja </a:t>
                </a:r>
                <a:r>
                  <a:rPr lang="en-US" sz="1900" dirty="0"/>
                  <a:t>az </a:t>
                </a:r>
                <a:r>
                  <a:rPr lang="en-US" sz="1900" dirty="0" err="1"/>
                  <a:t>égbolt </a:t>
                </a:r>
                <a:r>
                  <a:rPr lang="en-US" sz="1900" dirty="0" err="1"/>
                  <a:t>nagy részét.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3C00C44-E1C2-2131-11F5-A28082113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9817B92-2C84-AE5E-C6F0-09C78B20D45D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4DAC1AD6-4B91-93B1-A47D-411012828508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531749-EB1C-CD82-7866-F171F75BFF4F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A3A13A-4E29-6AA2-740B-0704AFDF743E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C80C22-1293-98DF-09C5-CAABDB395CF1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860A27-1C36-0E38-8C59-210E9AA4364B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141B97-5234-4D6C-12E3-D6322D90B542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B743653-1E74-10D4-2BC8-62A0B60F5FB3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43BE74-A184-F64F-9FB3-FF22BB36B514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1D091DB-2E4F-CD6B-B5EF-84E51D45B643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9C4EF1-DA87-D781-15A0-76DA906925CD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51A83A7-29AB-81F4-465D-C9B5507E93A6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6B903F-941F-7C43-7BBD-2316AE9A955D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ED0AB5-D68E-9EF3-903D-A46692EB5FB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69CD13-126B-6AC9-622A-9BEF2C9551D0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73462E-F3F1-9B52-F511-CD0255AEE42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6D620E-B8ED-333A-6103-B0706A10D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005" y="2713470"/>
            <a:ext cx="5495009" cy="25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0920"/>
      </p:ext>
    </p:extLst>
  </p:cSld>
  <p:clrMapOvr>
    <a:masterClrMapping/>
  </p:clrMapOvr>
</p:sld>
</file>

<file path=ppt/slides/slide34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5785-DEBA-AC1B-5B81-55CC7EB5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0BDC674-079B-E927-646F-B681379E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Vörös óriás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/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 mag </a:t>
                </a:r>
                <a:r>
                  <a:rPr lang="en-US" sz="1900" dirty="0" err="1"/>
                  <a:t>tovább zsugorodik</a:t>
                </a:r>
                <a:r>
                  <a:rPr lang="en-US" sz="1900" dirty="0"/>
                  <a:t>, </a:t>
                </a:r>
                <a:r>
                  <a:rPr lang="en-US" sz="1900" dirty="0" err="1"/>
                  <a:t>a hőmérséklet elég magas </a:t>
                </a:r>
                <a:r>
                  <a:rPr lang="en-US" sz="1900" dirty="0"/>
                  <a:t>a </a:t>
                </a:r>
                <a:r>
                  <a:rPr lang="en-US" sz="1900" b="1" dirty="0" err="1"/>
                  <a:t>héliumfúzióhoz.</a:t>
                </a:r>
                <a:endParaRPr lang="en-US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 sugár és a </a:t>
                </a:r>
                <a:r>
                  <a:rPr lang="en-US" sz="1900" dirty="0" err="1"/>
                  <a:t>fényesség </a:t>
                </a:r>
                <a:r>
                  <a:rPr lang="en-US" sz="1900" dirty="0"/>
                  <a:t>jelentősen </a:t>
                </a:r>
                <a:r>
                  <a:rPr lang="en-US" sz="1900" dirty="0" err="1"/>
                  <a:t>megnő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b="1" dirty="0" err="1"/>
                  <a:t>Szén- </a:t>
                </a:r>
                <a:r>
                  <a:rPr lang="en-US" sz="1900" dirty="0"/>
                  <a:t>és </a:t>
                </a:r>
                <a:r>
                  <a:rPr lang="en-US" sz="1900" dirty="0"/>
                  <a:t>oxigénmag</a:t>
                </a:r>
                <a:br>
                  <a:rPr lang="en-US" sz="1900" dirty="0"/>
                </a:br>
                <a:endParaRPr lang="en-US" sz="1900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Fényerősség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Sugár </a:t>
                </a:r>
                <a:r>
                  <a:rPr lang="de-DE" sz="1900" dirty="0"/>
                  <a:t>(a </a:t>
                </a:r>
                <a:r>
                  <a:rPr lang="de-DE" sz="1900" i="1" dirty="0"/>
                  <a:t>Vénusz pályája</a:t>
                </a:r>
                <a:r>
                  <a:rPr lang="de-DE" sz="1900" dirty="0"/>
                  <a:t>)</a:t>
                </a:r>
                <a:endParaRPr lang="de-DE" sz="1900" b="1" dirty="0"/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/>
                  <a:t>Hőmérséklet </a:t>
                </a:r>
              </a:p>
              <a:p xmlns:mc="http://schemas.openxmlformats.org/markup-compatibility/2006" xmlns:a14="http://schemas.microsoft.com/office/drawing/2010/main"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 err="1"/>
                  <a:t>Föld</a:t>
                </a:r>
                <a:r>
                  <a:rPr lang="en-US" sz="1900" dirty="0"/>
                  <a:t>: A </a:t>
                </a:r>
                <a:r>
                  <a:rPr lang="en-US" sz="1900" dirty="0" err="1"/>
                  <a:t>földkéreg lávaóceánná válik</a:t>
                </a:r>
                <a:r>
                  <a:rPr lang="en-US" sz="1900" dirty="0"/>
                  <a:t>, a vörös </a:t>
                </a:r>
                <a:r>
                  <a:rPr lang="en-US" sz="1900" dirty="0" err="1"/>
                  <a:t>nap elfoglalja </a:t>
                </a:r>
                <a:r>
                  <a:rPr lang="en-US" sz="1900" dirty="0"/>
                  <a:t>az </a:t>
                </a:r>
                <a:r>
                  <a:rPr lang="en-US" sz="1900" dirty="0" err="1"/>
                  <a:t>égbolt </a:t>
                </a:r>
                <a:r>
                  <a:rPr lang="en-US" sz="1900" dirty="0" err="1"/>
                  <a:t>nagy részét.</a:t>
                </a:r>
                <a:endParaRPr lang="en-US" sz="19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FD3EB0E-E3B8-8EBD-506D-9F5E9AB0A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93" y="2584435"/>
                <a:ext cx="5537490" cy="3071418"/>
              </a:xfrm>
              <a:prstGeom prst="rect">
                <a:avLst/>
              </a:prstGeom>
              <a:blipFill>
                <a:blip r:embed="rId3"/>
                <a:stretch>
                  <a:fillRect l="-770" t="-1190" b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478B541-AB3E-37BF-DE9C-D5B08A559A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A35E62C-5D31-8DC5-F179-090724413991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E6940D3-37FB-D504-5E5E-A30DB0F3E4B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9AB5CE-36A2-56DD-BCAA-81DF8DA29BB8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2208112-C37C-36D5-9CD3-2245E25FB218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C0B0A5-E602-8CF7-58DD-D8FBC6AEABCA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2AAC18-AC58-5CFA-2D6A-B79DE9946317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5D220A2-9476-563B-51FE-B877FF935525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57B1BE6-5A76-C8E3-4EA8-B9160FD4F541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E9BA3A9-3ADF-FE7B-513F-5BF49D27E9DE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7BBD639-E4A8-D5CB-E244-731A45578FBA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C69D15A-DBC2-BC7F-9F9B-BC96E93EA68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B15E00-D28C-74E2-5072-BDB814F77EB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CC81BF-BAF5-2824-10A9-F7C7512FBEAE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1C25F4-BD07-B559-D887-8BC10E21BC09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5E7D282-75D1-0642-56A3-058AF3037A5D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Andromedagalaxie - Astronomie, Mond, Sterne, Andromedagalaxie und ...">
            <a:extLst>
              <a:ext uri="{FF2B5EF4-FFF2-40B4-BE49-F238E27FC236}">
                <a16:creationId xmlns:a16="http://schemas.microsoft.com/office/drawing/2014/main" id="{3B6F8DBC-6C98-678D-E3EA-5FB7759F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63" y="2584435"/>
            <a:ext cx="3260274" cy="32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67662"/>
      </p:ext>
    </p:extLst>
  </p:cSld>
  <p:clrMapOvr>
    <a:masterClrMapping/>
  </p:clrMapOvr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DED0-0833-1609-A769-A10C6DAA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CD34D68-DB9D-C395-44C4-2DF44935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Bolygóköd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FA33F6-C8DB-FACC-8983-1EFA90299C0D}"/>
              </a:ext>
            </a:extLst>
          </p:cNvPr>
          <p:cNvSpPr txBox="1"/>
          <p:nvPr/>
        </p:nvSpPr>
        <p:spPr>
          <a:xfrm>
            <a:off x="1080593" y="2584435"/>
            <a:ext cx="55374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A Nap a </a:t>
            </a:r>
            <a:r>
              <a:rPr lang="en-US" sz="1900" dirty="0" err="1"/>
              <a:t>hélium égése </a:t>
            </a:r>
            <a:r>
              <a:rPr lang="en-US" sz="1900" dirty="0"/>
              <a:t>során </a:t>
            </a:r>
            <a:r>
              <a:rPr lang="en-US" sz="1900" dirty="0" err="1"/>
              <a:t>instabil </a:t>
            </a:r>
            <a:r>
              <a:rPr lang="en-US" sz="1900" dirty="0"/>
              <a:t>fázison </a:t>
            </a:r>
            <a:r>
              <a:rPr lang="en-US" sz="1900" dirty="0" err="1"/>
              <a:t>megy keresztül, </a:t>
            </a:r>
            <a:r>
              <a:rPr lang="en-US" sz="1900" dirty="0"/>
              <a:t>amelyben a sugár, a </a:t>
            </a:r>
            <a:r>
              <a:rPr lang="en-US" sz="1900" dirty="0" err="1"/>
              <a:t>hőmérséklet </a:t>
            </a:r>
            <a:r>
              <a:rPr lang="en-US" sz="1900" dirty="0"/>
              <a:t>és </a:t>
            </a:r>
            <a:r>
              <a:rPr lang="en-US" sz="1900" dirty="0" err="1"/>
              <a:t>a fényerősség rendkívül ingadozik.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Az </a:t>
            </a:r>
            <a:r>
              <a:rPr lang="en-US" sz="1900" dirty="0" err="1"/>
              <a:t>instabil </a:t>
            </a:r>
            <a:r>
              <a:rPr lang="en-US" sz="1900" dirty="0"/>
              <a:t>fázis végén a csillag kilöki a </a:t>
            </a:r>
            <a:r>
              <a:rPr lang="en-US" sz="1900" dirty="0" err="1"/>
              <a:t>burkát.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 </a:t>
            </a:r>
            <a:r>
              <a:rPr lang="en-US" sz="1900" dirty="0" err="1"/>
              <a:t>szén </a:t>
            </a:r>
            <a:r>
              <a:rPr lang="en-US" sz="1900" dirty="0"/>
              <a:t>és az </a:t>
            </a:r>
            <a:r>
              <a:rPr lang="en-US" sz="1900" dirty="0" err="1"/>
              <a:t>oxigén </a:t>
            </a:r>
            <a:r>
              <a:rPr lang="en-US" sz="1900" dirty="0" err="1"/>
              <a:t>belső </a:t>
            </a:r>
            <a:r>
              <a:rPr lang="en-US" sz="1900" dirty="0"/>
              <a:t>magja </a:t>
            </a:r>
            <a:r>
              <a:rPr lang="en-US" sz="1900" dirty="0" err="1"/>
              <a:t>felszabadul</a:t>
            </a:r>
            <a:endParaRPr lang="en-US" sz="1900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D459D64-E4C9-1452-A8BA-A0AFC9E8D9D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1B6AAB0-338B-0B84-03C6-F50E8983FB7E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CCCDA2F-F1E6-12A4-BC72-175B167E1C37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02B2721-04CE-5561-8216-1C0EAF42D667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83607D-8D47-C5DB-B7C3-8D5FCAF94AAE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3C789A3-1A0F-455B-22C7-5519BB597FCE}"/>
              </a:ext>
            </a:extLst>
          </p:cNvPr>
          <p:cNvSpPr/>
          <p:nvPr/>
        </p:nvSpPr>
        <p:spPr>
          <a:xfrm>
            <a:off x="1027782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41ED47-9B37-DAB1-0456-12FE22BCD5FA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03729BE-61BA-B0C8-DADC-2DE32272C950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9B84B2-EEDC-75E2-97EC-889AFD63F387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48A930D-35D2-0CB5-57EF-FDCE274702B6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2532A8-CD01-377E-D891-B36DD54AFF62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23546E-FA23-681D-6427-836A5F0C675C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4FF535-94D2-ED36-1A51-58785BE606DF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B2A01E-A6AD-30DA-2BEB-C696421F6955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BC8FA6-F4F3-5269-C05D-BC640D99C51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BAEF30-0D3C-11E6-15B4-345D94041A77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D546AF8-1AE3-8322-C2E6-23927FB8858D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79B06D-13C4-87F5-86E2-7BDA00DBADC0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165997-75D1-BDFD-42E2-4470BE43E03B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7104673-D3F8-EEC9-AEBA-28A7E8691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92144" y="2136104"/>
            <a:ext cx="3434817" cy="40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5742"/>
      </p:ext>
    </p:extLst>
  </p:cSld>
  <p:clrMapOvr>
    <a:masterClrMapping/>
  </p:clrMapOvr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Bolygóköd</a:t>
            </a:r>
            <a:endParaRPr lang="de-DE" sz="3000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6B1E15-9D92-4AE1-AB23-12095B651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48937" y="651615"/>
            <a:ext cx="4959245" cy="578062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7018870" y="2024933"/>
            <a:ext cx="49614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[13] Az </a:t>
            </a:r>
            <a:r>
              <a:rPr lang="en-US" sz="2000" i="1" dirty="0"/>
              <a:t>NGC 6302 </a:t>
            </a:r>
            <a:r>
              <a:rPr lang="en-US" sz="2000" i="1" dirty="0" err="1"/>
              <a:t>planetáris </a:t>
            </a:r>
            <a:r>
              <a:rPr lang="en-US" sz="2000" i="1" dirty="0"/>
              <a:t>köd, más néven Pillangó-köd, a Tejútrendszerünkben található, mintegy 3800 </a:t>
            </a:r>
            <a:r>
              <a:rPr lang="en-US" sz="2000" i="1" dirty="0" err="1"/>
              <a:t>Lj </a:t>
            </a:r>
            <a:r>
              <a:rPr lang="en-US" sz="2000" i="1" dirty="0"/>
              <a:t>távolságra. </a:t>
            </a:r>
            <a:r>
              <a:rPr lang="en-US" sz="2000" i="1" dirty="0" err="1"/>
              <a:t>Középpontjában </a:t>
            </a:r>
            <a:r>
              <a:rPr lang="en-US" sz="2000" i="1" dirty="0"/>
              <a:t>egy haldokló csillag </a:t>
            </a:r>
            <a:r>
              <a:rPr lang="en-US" sz="2000" i="1" dirty="0" err="1"/>
              <a:t>található, </a:t>
            </a:r>
            <a:r>
              <a:rPr lang="en-US" sz="2000" i="1" dirty="0"/>
              <a:t>amelynek tömege ötszöröse volt a Napénak. A csillag </a:t>
            </a:r>
            <a:r>
              <a:rPr lang="en-US" sz="2000" i="1" dirty="0" err="1"/>
              <a:t>levetette </a:t>
            </a:r>
            <a:r>
              <a:rPr lang="en-US" sz="2000" i="1" dirty="0" err="1"/>
              <a:t>gázburokját</a:t>
            </a:r>
            <a:r>
              <a:rPr lang="en-US" sz="2000" i="1" dirty="0"/>
              <a:t>, és most UV-sugárzást bocsát ki, amely láthatóvá teszi a kilökött anyagot.</a:t>
            </a:r>
            <a:br>
              <a:rPr lang="de-DE" sz="2000" i="1" dirty="0"/>
            </a:br>
            <a:r>
              <a:rPr lang="de-DE" sz="2000" i="1" dirty="0">
                <a:hlinkClick r:id="rId4"/>
              </a:rPr>
              <a:t>Hubble/ESA, 2009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1987550981"/>
      </p:ext>
    </p:extLst>
  </p:cSld>
  <p:clrMapOvr>
    <a:masterClrMapping/>
  </p:clrMapOvr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38A4-1B18-E70D-1033-6929441E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327DE0A-F1FB-C849-DB1D-1510246E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Fehér törpe</a:t>
            </a:r>
            <a:endParaRPr lang="de-DE" sz="3000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29FE8C-6EC3-2634-6A8A-3BCBA733380D}"/>
              </a:ext>
            </a:extLst>
          </p:cNvPr>
          <p:cNvSpPr txBox="1"/>
          <p:nvPr/>
        </p:nvSpPr>
        <p:spPr>
          <a:xfrm>
            <a:off x="1080593" y="2412423"/>
            <a:ext cx="50154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Az exponált </a:t>
            </a:r>
            <a:r>
              <a:rPr lang="en-US" sz="1900" dirty="0"/>
              <a:t>mag </a:t>
            </a:r>
            <a:r>
              <a:rPr lang="en-US" sz="1900" b="1" dirty="0" err="1"/>
              <a:t>fehér törpét </a:t>
            </a:r>
            <a:r>
              <a:rPr lang="en-US" sz="1900" dirty="0" err="1"/>
              <a:t>képez.</a:t>
            </a:r>
            <a:endParaRPr lang="en-US" sz="1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 err="1"/>
              <a:t>Nincs </a:t>
            </a:r>
            <a:r>
              <a:rPr lang="en-US" sz="1900" dirty="0" err="1"/>
              <a:t>többé </a:t>
            </a:r>
            <a:r>
              <a:rPr lang="en-US" sz="1900" b="1" dirty="0" err="1"/>
              <a:t>nukleáris fúziós </a:t>
            </a:r>
            <a:r>
              <a:rPr lang="en-US" sz="1900" dirty="0"/>
              <a:t>"</a:t>
            </a:r>
            <a:r>
              <a:rPr lang="en-US" sz="1900" dirty="0" err="1"/>
              <a:t>kiégett csillag hullája</a:t>
            </a:r>
            <a:r>
              <a:rPr lang="en-US" sz="1900" dirty="0"/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Rendkívül nagy tömegsűrűség</a:t>
            </a:r>
            <a:r>
              <a:rPr lang="en-US" sz="1900" dirty="0"/>
              <a:t>, a </a:t>
            </a:r>
            <a:r>
              <a:rPr lang="en-US" sz="1900" dirty="0" err="1"/>
              <a:t>degenerációs nyomás miatt stabil állapotban </a:t>
            </a:r>
            <a:r>
              <a:rPr lang="en-US" sz="1900" dirty="0" err="1"/>
              <a:t>marad.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Körülbelül </a:t>
            </a:r>
            <a:r>
              <a:rPr lang="en-US" sz="1900" dirty="0"/>
              <a:t>0,5-1-szerese a </a:t>
            </a:r>
            <a:r>
              <a:rPr lang="en-US" sz="1900" dirty="0" err="1"/>
              <a:t>mai Nap </a:t>
            </a:r>
            <a:r>
              <a:rPr lang="en-US" sz="1900" dirty="0"/>
              <a:t>tömegének </a:t>
            </a:r>
            <a:r>
              <a:rPr lang="en-US" sz="1900" dirty="0"/>
              <a:t>és a </a:t>
            </a:r>
            <a:r>
              <a:rPr lang="en-US" sz="1900" dirty="0" err="1"/>
              <a:t>Föld </a:t>
            </a:r>
            <a:r>
              <a:rPr lang="en-US" sz="1900" dirty="0"/>
              <a:t>sugarának.</a:t>
            </a: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err="1"/>
              <a:t>Nincs energiaforrás</a:t>
            </a:r>
            <a:r>
              <a:rPr lang="en-US" sz="1900" dirty="0"/>
              <a:t>, </a:t>
            </a:r>
            <a:r>
              <a:rPr lang="en-US" sz="1900" dirty="0" err="1"/>
              <a:t>lassan kialszik </a:t>
            </a:r>
            <a:r>
              <a:rPr lang="en-US" sz="1900" dirty="0"/>
              <a:t>és </a:t>
            </a:r>
            <a:r>
              <a:rPr lang="en-US" sz="1900" b="1" dirty="0" err="1"/>
              <a:t>fekete törpévé </a:t>
            </a:r>
            <a:r>
              <a:rPr lang="en-US" sz="1900" dirty="0" err="1"/>
              <a:t>válik.</a:t>
            </a:r>
            <a:endParaRPr lang="en-US" sz="1900" b="1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EBBC37F-9AF6-837B-7D79-35C916B51298}"/>
              </a:ext>
            </a:extLst>
          </p:cNvPr>
          <p:cNvCxnSpPr>
            <a:cxnSpLocks/>
          </p:cNvCxnSpPr>
          <p:nvPr/>
        </p:nvCxnSpPr>
        <p:spPr>
          <a:xfrm>
            <a:off x="0" y="1492524"/>
            <a:ext cx="117785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E8EFA1A-735D-95F9-3E04-100BB4AF7553}"/>
              </a:ext>
            </a:extLst>
          </p:cNvPr>
          <p:cNvSpPr txBox="1"/>
          <p:nvPr/>
        </p:nvSpPr>
        <p:spPr>
          <a:xfrm>
            <a:off x="10969782" y="1857062"/>
            <a:ext cx="139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Évmilliárdok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8DF8275-93BB-0E62-3622-78BB02E4183E}"/>
              </a:ext>
            </a:extLst>
          </p:cNvPr>
          <p:cNvSpPr/>
          <p:nvPr/>
        </p:nvSpPr>
        <p:spPr>
          <a:xfrm>
            <a:off x="5762561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14F04C7-CE69-387B-3634-71F5C6477764}"/>
              </a:ext>
            </a:extLst>
          </p:cNvPr>
          <p:cNvSpPr/>
          <p:nvPr/>
        </p:nvSpPr>
        <p:spPr>
          <a:xfrm>
            <a:off x="7264629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0445A6-D28B-E38E-53A6-67BDE7887794}"/>
              </a:ext>
            </a:extLst>
          </p:cNvPr>
          <p:cNvSpPr/>
          <p:nvPr/>
        </p:nvSpPr>
        <p:spPr>
          <a:xfrm>
            <a:off x="8766698" y="1163465"/>
            <a:ext cx="612000" cy="612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C14630-3AC9-69FA-0740-8FE435BF0175}"/>
              </a:ext>
            </a:extLst>
          </p:cNvPr>
          <p:cNvSpPr txBox="1"/>
          <p:nvPr/>
        </p:nvSpPr>
        <p:spPr>
          <a:xfrm>
            <a:off x="116582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C9A51EA-141E-C49E-79EF-1E5EE48A24D1}"/>
              </a:ext>
            </a:extLst>
          </p:cNvPr>
          <p:cNvSpPr/>
          <p:nvPr/>
        </p:nvSpPr>
        <p:spPr>
          <a:xfrm>
            <a:off x="1220140" y="1163465"/>
            <a:ext cx="612000" cy="612000"/>
          </a:xfrm>
          <a:prstGeom prst="ellipse">
            <a:avLst/>
          </a:prstGeom>
          <a:gradFill>
            <a:gsLst>
              <a:gs pos="0">
                <a:srgbClr val="FFFF00">
                  <a:lumMod val="70000"/>
                  <a:lumOff val="30000"/>
                </a:srgbClr>
              </a:gs>
              <a:gs pos="100000">
                <a:srgbClr val="FFFF00">
                  <a:lumMod val="10000"/>
                  <a:lumOff val="9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B2592C-0772-DB49-80CD-3B694589AB98}"/>
              </a:ext>
            </a:extLst>
          </p:cNvPr>
          <p:cNvSpPr txBox="1"/>
          <p:nvPr/>
        </p:nvSpPr>
        <p:spPr>
          <a:xfrm>
            <a:off x="2676945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0,01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917D71-F006-01B5-6C91-84D3214289C1}"/>
              </a:ext>
            </a:extLst>
          </p:cNvPr>
          <p:cNvSpPr txBox="1"/>
          <p:nvPr/>
        </p:nvSpPr>
        <p:spPr>
          <a:xfrm>
            <a:off x="4188067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4,6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00DD4D5-9C84-75FF-775D-2FD948A50F49}"/>
              </a:ext>
            </a:extLst>
          </p:cNvPr>
          <p:cNvSpPr/>
          <p:nvPr/>
        </p:nvSpPr>
        <p:spPr>
          <a:xfrm>
            <a:off x="2776316" y="1222524"/>
            <a:ext cx="540000" cy="540000"/>
          </a:xfrm>
          <a:prstGeom prst="ellipse">
            <a:avLst/>
          </a:prstGeom>
          <a:gradFill>
            <a:gsLst>
              <a:gs pos="10000">
                <a:srgbClr val="FFFF00"/>
              </a:gs>
              <a:gs pos="100000">
                <a:srgbClr val="FFFF00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A3D2DE4-9B30-9784-29FA-5C9D045EC3BD}"/>
              </a:ext>
            </a:extLst>
          </p:cNvPr>
          <p:cNvSpPr/>
          <p:nvPr/>
        </p:nvSpPr>
        <p:spPr>
          <a:xfrm>
            <a:off x="4242067" y="1192372"/>
            <a:ext cx="612000" cy="612000"/>
          </a:xfrm>
          <a:prstGeom prst="ellipse">
            <a:avLst/>
          </a:prstGeom>
          <a:gradFill>
            <a:gsLst>
              <a:gs pos="10000">
                <a:srgbClr val="FFFF00">
                  <a:lumMod val="90000"/>
                </a:srgbClr>
              </a:gs>
              <a:gs pos="100000">
                <a:srgbClr val="FFFF00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7A5442-874B-5B32-42B4-A50AEB445DD4}"/>
              </a:ext>
            </a:extLst>
          </p:cNvPr>
          <p:cNvSpPr txBox="1"/>
          <p:nvPr/>
        </p:nvSpPr>
        <p:spPr>
          <a:xfrm>
            <a:off x="5699189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1AA800-492C-47B1-33BA-8B9669211899}"/>
              </a:ext>
            </a:extLst>
          </p:cNvPr>
          <p:cNvSpPr/>
          <p:nvPr/>
        </p:nvSpPr>
        <p:spPr>
          <a:xfrm>
            <a:off x="5735068" y="1118667"/>
            <a:ext cx="720000" cy="720000"/>
          </a:xfrm>
          <a:prstGeom prst="ellipse">
            <a:avLst/>
          </a:prstGeom>
          <a:gradFill>
            <a:gsLst>
              <a:gs pos="10000">
                <a:srgbClr val="FFC000"/>
              </a:gs>
              <a:gs pos="100000">
                <a:srgbClr val="FFFF00">
                  <a:lumMod val="50000"/>
                  <a:lumOff val="5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BD46CC-1E5E-74B9-2F5B-1769907B79BE}"/>
              </a:ext>
            </a:extLst>
          </p:cNvPr>
          <p:cNvSpPr txBox="1"/>
          <p:nvPr/>
        </p:nvSpPr>
        <p:spPr>
          <a:xfrm>
            <a:off x="7210311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051616-5A02-F8BE-006E-6F5A3CC6F57B}"/>
              </a:ext>
            </a:extLst>
          </p:cNvPr>
          <p:cNvSpPr/>
          <p:nvPr/>
        </p:nvSpPr>
        <p:spPr>
          <a:xfrm>
            <a:off x="7089004" y="981019"/>
            <a:ext cx="972000" cy="972000"/>
          </a:xfrm>
          <a:prstGeom prst="ellipse">
            <a:avLst/>
          </a:prstGeom>
          <a:gradFill>
            <a:gsLst>
              <a:gs pos="20000">
                <a:srgbClr val="FF0000">
                  <a:lumMod val="80000"/>
                  <a:lumOff val="20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E09C23-4402-97DA-BB19-B1BE31DFFCC9}"/>
              </a:ext>
            </a:extLst>
          </p:cNvPr>
          <p:cNvSpPr/>
          <p:nvPr/>
        </p:nvSpPr>
        <p:spPr>
          <a:xfrm>
            <a:off x="8591786" y="1002633"/>
            <a:ext cx="972000" cy="972000"/>
          </a:xfrm>
          <a:prstGeom prst="ellipse">
            <a:avLst/>
          </a:prstGeom>
          <a:gradFill>
            <a:gsLst>
              <a:gs pos="4800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2A207D-211D-6DC8-0953-275F53C2DB5C}"/>
              </a:ext>
            </a:extLst>
          </p:cNvPr>
          <p:cNvSpPr/>
          <p:nvPr/>
        </p:nvSpPr>
        <p:spPr>
          <a:xfrm>
            <a:off x="8861786" y="1281234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E23C344-FD33-29BD-D5C6-23EDE711BF8C}"/>
              </a:ext>
            </a:extLst>
          </p:cNvPr>
          <p:cNvSpPr txBox="1"/>
          <p:nvPr/>
        </p:nvSpPr>
        <p:spPr>
          <a:xfrm>
            <a:off x="8721433" y="192041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3CE1E762-450B-3594-1033-9FE2571E6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7751" y="2419906"/>
            <a:ext cx="3095535" cy="28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6C9C3E-5909-EF8B-23A2-0146728680D8}"/>
              </a:ext>
            </a:extLst>
          </p:cNvPr>
          <p:cNvSpPr txBox="1"/>
          <p:nvPr/>
        </p:nvSpPr>
        <p:spPr>
          <a:xfrm>
            <a:off x="6590609" y="5320946"/>
            <a:ext cx="4981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[14] </a:t>
            </a:r>
            <a:r>
              <a:rPr lang="en-US" sz="1200" i="1" dirty="0" err="1"/>
              <a:t>Kettős csillagrendszer </a:t>
            </a:r>
            <a:r>
              <a:rPr lang="en-US" sz="1200" i="1" dirty="0"/>
              <a:t>Szíriusz A és Szíriusz B. A Szíriusz B </a:t>
            </a:r>
            <a:r>
              <a:rPr lang="en-US" sz="1200" i="1" dirty="0" err="1"/>
              <a:t>egy fehér </a:t>
            </a:r>
            <a:r>
              <a:rPr lang="en-US" sz="1200" i="1" dirty="0"/>
              <a:t>törpeA </a:t>
            </a:r>
            <a:r>
              <a:rPr lang="en-US" sz="1200" i="1" dirty="0" err="1"/>
              <a:t>protocsillagból kilökődött </a:t>
            </a:r>
            <a:r>
              <a:rPr lang="en-US" sz="1200" i="1" dirty="0"/>
              <a:t>gáz</a:t>
            </a:r>
            <a:r>
              <a:rPr lang="en-US" sz="1200" i="1" dirty="0"/>
              <a:t>, amely </a:t>
            </a:r>
            <a:r>
              <a:rPr lang="en-US" sz="1200" i="1" dirty="0" err="1"/>
              <a:t>porfelhőkkel találkozik</a:t>
            </a:r>
            <a:r>
              <a:rPr lang="en-US" sz="1200" i="1" dirty="0"/>
              <a:t>. </a:t>
            </a:r>
            <a:r>
              <a:rPr lang="en-US" sz="1200" i="1" dirty="0" err="1"/>
              <a:t>Két </a:t>
            </a:r>
            <a:r>
              <a:rPr lang="en-US" sz="1200" i="1" dirty="0"/>
              <a:t>jet </a:t>
            </a:r>
            <a:r>
              <a:rPr lang="en-US" sz="1200" i="1" dirty="0" err="1"/>
              <a:t>látható, amelyek a </a:t>
            </a:r>
            <a:r>
              <a:rPr lang="en-US" sz="1200" i="1" dirty="0" err="1"/>
              <a:t>középen lévő protocsillagtól </a:t>
            </a:r>
            <a:r>
              <a:rPr lang="en-US" sz="1200" i="1" dirty="0"/>
              <a:t>átlósan </a:t>
            </a:r>
            <a:r>
              <a:rPr lang="en-US" sz="1200" i="1" dirty="0" err="1"/>
              <a:t>távolodnak</a:t>
            </a:r>
            <a:r>
              <a:rPr lang="en-US" sz="1200" i="1" dirty="0"/>
              <a:t>.</a:t>
            </a:r>
            <a:br>
              <a:rPr lang="de-DE" sz="1200" i="1" dirty="0"/>
            </a:br>
            <a:r>
              <a:rPr lang="de-DE" sz="1200" i="1" dirty="0"/>
              <a:t>Hubble/ESA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C3E246F-62A9-A6BA-FF93-A40135BA2033}"/>
              </a:ext>
            </a:extLst>
          </p:cNvPr>
          <p:cNvSpPr/>
          <p:nvPr/>
        </p:nvSpPr>
        <p:spPr>
          <a:xfrm>
            <a:off x="10376555" y="1285342"/>
            <a:ext cx="432000" cy="432000"/>
          </a:xfrm>
          <a:prstGeom prst="ellipse">
            <a:avLst/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5D2038-7E6F-8368-7C28-670AD0AF0635}"/>
              </a:ext>
            </a:extLst>
          </p:cNvPr>
          <p:cNvSpPr txBox="1"/>
          <p:nvPr/>
        </p:nvSpPr>
        <p:spPr>
          <a:xfrm>
            <a:off x="9885929" y="1925296"/>
            <a:ext cx="14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/>
              <a:t>12,4 - 14</a:t>
            </a:r>
          </a:p>
        </p:txBody>
      </p:sp>
    </p:spTree>
    <p:extLst>
      <p:ext uri="{BB962C8B-B14F-4D97-AF65-F5344CB8AC3E}">
        <p14:creationId xmlns:p14="http://schemas.microsoft.com/office/powerpoint/2010/main" val="1665751966"/>
      </p:ext>
    </p:extLst>
  </p:cSld>
  <p:clrMapOvr>
    <a:masterClrMapping/>
  </p:clrMapOvr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csillagok fejlődése</a:t>
            </a:r>
            <a:endParaRPr lang="de-DE" sz="3000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D358C9-1BD9-405D-B16B-23D454721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5" b="5895"/>
          <a:stretch/>
        </p:blipFill>
        <p:spPr>
          <a:xfrm>
            <a:off x="1738434" y="1081567"/>
            <a:ext cx="8715131" cy="47743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92BE580-A3C3-CB60-BC6F-F5B9CBE5F9A6}"/>
              </a:ext>
            </a:extLst>
          </p:cNvPr>
          <p:cNvSpPr txBox="1"/>
          <p:nvPr/>
        </p:nvSpPr>
        <p:spPr>
          <a:xfrm>
            <a:off x="10574220" y="5292570"/>
            <a:ext cx="145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[15] A csillagok életfázisai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911487435"/>
      </p:ext>
    </p:extLst>
  </p:cSld>
  <p:clrMapOvr>
    <a:masterClrMapping/>
  </p:clrMapOvr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csillagok fejlődése</a:t>
            </a:r>
            <a:endParaRPr lang="de-DE" sz="3000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DE56FB-8F45-4B0B-BE87-052F1D4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258" y="1585913"/>
            <a:ext cx="3638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35C72-B966-CA4D-2EFB-ABE0C2E697A4}"/>
              </a:ext>
            </a:extLst>
          </p:cNvPr>
          <p:cNvSpPr txBox="1"/>
          <p:nvPr/>
        </p:nvSpPr>
        <p:spPr>
          <a:xfrm>
            <a:off x="1080593" y="1546569"/>
            <a:ext cx="57297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Minél magasabb a </a:t>
            </a:r>
            <a:r>
              <a:rPr lang="en-US" sz="2400" dirty="0" err="1"/>
              <a:t>kémiai </a:t>
            </a:r>
            <a:r>
              <a:rPr lang="en-US" sz="2400" dirty="0"/>
              <a:t>elem, annál magasabb a </a:t>
            </a:r>
            <a:r>
              <a:rPr lang="en-US" sz="2400" b="1" dirty="0"/>
              <a:t>Coulomb-gát.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Ha </a:t>
            </a:r>
            <a:r>
              <a:rPr lang="de-DE" sz="2400" dirty="0" err="1"/>
              <a:t>a</a:t>
            </a:r>
            <a:r>
              <a:rPr lang="de-DE" sz="2400" dirty="0" err="1"/>
              <a:t> hőmérséklet </a:t>
            </a:r>
            <a:r>
              <a:rPr lang="de-DE" sz="2400" dirty="0"/>
              <a:t>és a sűrűség </a:t>
            </a:r>
            <a:r>
              <a:rPr lang="de-DE" sz="2400" dirty="0" err="1"/>
              <a:t>elég </a:t>
            </a:r>
            <a:r>
              <a:rPr lang="de-DE" sz="2400" dirty="0"/>
              <a:t>magas</a:t>
            </a:r>
            <a:r>
              <a:rPr lang="de-DE" sz="2400" dirty="0"/>
              <a:t>, a </a:t>
            </a:r>
            <a:r>
              <a:rPr lang="de-DE" sz="2400" dirty="0" err="1"/>
              <a:t>héliumfúzió </a:t>
            </a:r>
            <a:r>
              <a:rPr lang="de-DE" sz="2400" dirty="0"/>
              <a:t>lehetővé válik.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csillag tömegétől függően további elemek is összeolvadhatnak.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csillag az </a:t>
            </a:r>
            <a:r>
              <a:rPr lang="en-US" sz="2400" b="1" dirty="0"/>
              <a:t>élet </a:t>
            </a:r>
            <a:r>
              <a:rPr lang="en-US" sz="2400" dirty="0"/>
              <a:t>olyan </a:t>
            </a:r>
            <a:r>
              <a:rPr lang="en-US" sz="2400" b="1" dirty="0"/>
              <a:t>fázisain </a:t>
            </a:r>
            <a:r>
              <a:rPr lang="en-US" sz="2400" dirty="0"/>
              <a:t>megy keresztül, amelyek a </a:t>
            </a:r>
            <a:r>
              <a:rPr lang="en-US" sz="2400" dirty="0"/>
              <a:t>magfúziós folyamatokhoz kapcsolódnak.</a:t>
            </a:r>
          </a:p>
        </p:txBody>
      </p:sp>
    </p:spTree>
    <p:extLst>
      <p:ext uri="{BB962C8B-B14F-4D97-AF65-F5344CB8AC3E}">
        <p14:creationId xmlns:p14="http://schemas.microsoft.com/office/powerpoint/2010/main" val="2278544936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2317640"/>
            <a:ext cx="5750293" cy="2119608"/>
            <a:chOff x="1398424" y="1360021"/>
            <a:chExt cx="3822162" cy="205911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Feladat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154603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Nyissa meg a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Brainstorming táblát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092" y="1866654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38881"/>
      </p:ext>
    </p:extLst>
  </p:cSld>
  <p:clrMapOvr>
    <a:masterClrMapping/>
  </p:clrMapOvr>
</p:sld>
</file>

<file path=ppt/slides/slide4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2097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9175" y="1377922"/>
            <a:ext cx="921548" cy="461382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1ECC4E-38B7-AE1F-E152-EFE5FB8DAC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446" y="1782248"/>
            <a:ext cx="5175322" cy="32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096"/>
      </p:ext>
    </p:extLst>
  </p:cSld>
  <p:clrMapOvr>
    <a:masterClrMapping/>
  </p:clrMapOvr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981450" y="2676525"/>
            <a:ext cx="581025" cy="30480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0873FF-8972-86D0-2398-5C25CE1E06BA}"/>
              </a:ext>
            </a:extLst>
          </p:cNvPr>
          <p:cNvSpPr txBox="1"/>
          <p:nvPr/>
        </p:nvSpPr>
        <p:spPr>
          <a:xfrm>
            <a:off x="6769789" y="2299619"/>
            <a:ext cx="5469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A vasig</a:t>
            </a:r>
            <a:r>
              <a:rPr lang="en-GB" sz="2400" dirty="0"/>
              <a:t> terjedő </a:t>
            </a:r>
            <a:r>
              <a:rPr lang="en-GB" sz="2400" dirty="0"/>
              <a:t>elemek </a:t>
            </a:r>
            <a:r>
              <a:rPr lang="en-GB" sz="2400" dirty="0"/>
              <a:t>csillagászati folyamatok során magfúzióval szintetizálhatók.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Ez </a:t>
            </a:r>
            <a:r>
              <a:rPr lang="en-GB" sz="2400" dirty="0"/>
              <a:t>megnövekedett vastartalmat </a:t>
            </a:r>
            <a:r>
              <a:rPr lang="en-GB" sz="2400" dirty="0" err="1"/>
              <a:t>eredményez</a:t>
            </a:r>
          </a:p>
        </p:txBody>
      </p:sp>
    </p:spTree>
    <p:extLst>
      <p:ext uri="{BB962C8B-B14F-4D97-AF65-F5344CB8AC3E}">
        <p14:creationId xmlns:p14="http://schemas.microsoft.com/office/powerpoint/2010/main" val="2388553990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5957271" cy="491246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36595" y="945406"/>
            <a:ext cx="581025" cy="479499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Grafik 6" descr="Fragezeichen mit einfarbiger Füllung">
            <a:extLst>
              <a:ext uri="{FF2B5EF4-FFF2-40B4-BE49-F238E27FC236}">
                <a16:creationId xmlns:a16="http://schemas.microsoft.com/office/drawing/2014/main" id="{49F22F74-DCF2-032D-64F2-664B7C5C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3520" y="1998980"/>
            <a:ext cx="2860040" cy="28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5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779" y="-88900"/>
            <a:ext cx="71009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4187"/>
      </p:ext>
    </p:extLst>
  </p:cSld>
  <p:clrMapOvr>
    <a:masterClrMapping/>
  </p:clrMapOvr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25" y="-88900"/>
            <a:ext cx="893926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3930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5A2042-37CC-7F6E-A28E-9167A0DC3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129" y="-88900"/>
            <a:ext cx="7838251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7655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02A1CC0-977C-9405-F079-EE4024E56627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7191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III.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Primordiális nukleoszintézis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FC4AA-DB17-F28C-58BA-7289AF7AF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191" y="0"/>
            <a:ext cx="683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4592"/>
      </p:ext>
    </p:extLst>
  </p:cSld>
  <p:clrMapOvr>
    <a:masterClrMapping/>
  </p:clrMapOvr>
</p:sld>
</file>

<file path=ppt/slides/slide48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Nukleáris reakciók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Az atommagok </a:t>
                </a:r>
                <a:r>
                  <a:rPr lang="en-US" sz="2000" dirty="0" err="1"/>
                  <a:t>egy stabil alapállapot felé tendálnak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Az atommagok különböző magreakciók révén stabilabb állapotokat érhetnek el.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Különbséget </a:t>
                </a:r>
                <a:r>
                  <a:rPr lang="en-US" sz="2400" dirty="0" err="1"/>
                  <a:t>kell</a:t>
                </a:r>
                <a:r>
                  <a:rPr lang="en-US" sz="2400" dirty="0" err="1"/>
                  <a:t> tenni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Nukleáris fúzió </a:t>
                </a:r>
                <a:r>
                  <a:rPr lang="en-US" sz="1600" i="1" dirty="0"/>
                  <a:t>kettőtől egyig</a:t>
                </a:r>
                <a:br>
                  <a:rPr lang="en-US" sz="1600" i="1" dirty="0"/>
                </a:br>
                <a:br>
                  <a:rPr lang="en-US" sz="1600" i="1" dirty="0"/>
                </a:br>
                <a14:m xmlns:a14="http://schemas.microsoft.com/office/drawing/2010/main"/>
                <a:endParaRPr lang="en-US" sz="2600" i="1" dirty="0"/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043975"/>
              </a:xfrm>
              <a:prstGeom prst="rect">
                <a:avLst/>
              </a:prstGeom>
              <a:blipFill>
                <a:blip r:embed="rId3"/>
                <a:stretch>
                  <a:fillRect l="-1509" t="-1202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FDF24CF4-8BEA-9BE9-2C6A-8EA99C90C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938" y="933504"/>
            <a:ext cx="5174061" cy="52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88833"/>
      </p:ext>
    </p:extLst>
  </p:cSld>
  <p:clrMapOvr>
    <a:masterClrMapping/>
  </p:clrMapOvr>
</p:sld>
</file>

<file path=ppt/slides/slide49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Nukleáris reakciók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Az atommagok </a:t>
                </a:r>
                <a:r>
                  <a:rPr lang="en-US" sz="2000" dirty="0" err="1"/>
                  <a:t>egy stabil alapállapot felé tendálnak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Az atommagok különböző magreakciók révén stabilabb állapotokat érhetnek el.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Különbséget </a:t>
                </a:r>
                <a:r>
                  <a:rPr lang="en-US" sz="2400" dirty="0" err="1"/>
                  <a:t>kell</a:t>
                </a:r>
                <a:r>
                  <a:rPr lang="en-US" sz="2400" dirty="0" err="1"/>
                  <a:t> tenni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Nukleáris fúzió </a:t>
                </a:r>
                <a:r>
                  <a:rPr lang="en-US" sz="1600" i="1" dirty="0"/>
                  <a:t>kettőtől egyig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Atommaghasadás </a:t>
                </a:r>
                <a:r>
                  <a:rPr lang="en-US" sz="1600" i="1" dirty="0">
                    <a:solidFill>
                      <a:srgbClr val="00305E"/>
                    </a:solidFill>
                  </a:rPr>
                  <a:t>egyről többszörösre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14:m xmlns:a14="http://schemas.microsoft.com/office/drawing/2010/main"/>
                <a:r>
                  <a:rPr lang="de-DE" sz="2600" b="1" dirty="0">
                    <a:solidFill>
                      <a:srgbClr val="00305E"/>
                    </a:solidFill>
                  </a:rPr>
                  <a:t>  </a:t>
                </a:r>
                <a14:m xmlns:a14="http://schemas.microsoft.com/office/drawing/2010/main"/>
                <a:endParaRPr kumimoji="0" lang="en-US" sz="2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5832388" cy="3424079"/>
              </a:xfrm>
              <a:prstGeom prst="rect">
                <a:avLst/>
              </a:prstGeom>
              <a:blipFill>
                <a:blip r:embed="rId3"/>
                <a:stretch>
                  <a:fillRect l="-1464" t="-10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4DCF5EE-318A-B912-252B-5750CDFBE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8552" y="952164"/>
            <a:ext cx="5733449" cy="51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52554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b="1" cap="small" noProof="0" dirty="0"/>
              <a:t>Mi az</a:t>
            </a:r>
            <a:br>
              <a:rPr lang="de-DE" sz="3600" b="1" cap="small" noProof="0" dirty="0"/>
            </a:br>
            <a:r>
              <a:rPr lang="de-DE" sz="3600" cap="small" noProof="0" dirty="0" err="1"/>
              <a:t>Nukleáris </a:t>
            </a:r>
            <a:r>
              <a:rPr lang="de-DE" sz="3600" cap="small" noProof="0" dirty="0" err="1"/>
              <a:t>asztrofizika</a:t>
            </a:r>
            <a:br>
              <a:rPr lang="de-DE" sz="3600" cap="small" noProof="0" dirty="0"/>
            </a:br>
            <a:r>
              <a:rPr lang="de-DE" sz="3600" cap="small" noProof="0" dirty="0"/>
              <a:t>valójában?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3613228892"/>
      </p:ext>
    </p:extLst>
  </p:cSld>
  <p:clrMapOvr>
    <a:masterClrMapping/>
  </p:clrMapOvr>
</p:sld>
</file>

<file path=ppt/slides/slide50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Nukleáris reakciók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Az atommagok egy stabil alapállapot felé tendálnak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Az atommagok különböző magreakciók révén stabilabb állapotokat érhetnek el.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Különbséget </a:t>
                </a:r>
                <a:r>
                  <a:rPr lang="en-US" sz="2400" dirty="0" err="1"/>
                  <a:t>kell</a:t>
                </a:r>
                <a:r>
                  <a:rPr lang="en-US" sz="2400" dirty="0" err="1"/>
                  <a:t> tenni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Nukleáris fúzió </a:t>
                </a:r>
                <a:r>
                  <a:rPr lang="en-US" sz="1600" i="1" dirty="0"/>
                  <a:t>kettőtől egyig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 err="1"/>
                  <a:t>Atommaghasadás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egyről többszörösre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Nukleáris átalakítás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egyről egybe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47207"/>
              </a:xfrm>
              <a:prstGeom prst="rect">
                <a:avLst/>
              </a:prstGeom>
              <a:blipFill>
                <a:blip r:embed="rId3"/>
                <a:stretch>
                  <a:fillRect l="-1509" t="-951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59137"/>
      </p:ext>
    </p:extLst>
  </p:cSld>
  <p:clrMapOvr>
    <a:masterClrMapping/>
  </p:clrMapOvr>
</p:sld>
</file>

<file path=ppt/slides/slide51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Nukleáris reakciók</a:t>
            </a:r>
            <a:endParaRPr lang="de-DE" sz="3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Az atommagok </a:t>
                </a:r>
                <a:r>
                  <a:rPr lang="en-US" sz="2000" dirty="0" err="1"/>
                  <a:t>egy stabil alapállapot felé tendálnak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Az atommagok különböző magreakciók révén stabilabb állapotokat érhetnek el.</a:t>
                </a:r>
                <a:endParaRPr lang="en-US" sz="2000" dirty="0"/>
              </a:p>
              <a:p xmlns:a14="http://schemas.microsoft.com/office/drawing/2010/main" xmlns:mc="http://schemas.openxmlformats.org/markup-compatibility/2006"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Különbséget </a:t>
                </a:r>
                <a:r>
                  <a:rPr lang="en-US" sz="2400" dirty="0" err="1"/>
                  <a:t>kell</a:t>
                </a:r>
                <a:r>
                  <a:rPr lang="en-US" sz="2400" dirty="0" err="1"/>
                  <a:t> tenni</a:t>
                </a:r>
                <a:r>
                  <a:rPr lang="en-US" sz="2400" dirty="0"/>
                  <a:t>: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b="1" dirty="0"/>
                  <a:t>Nukleáris fúzió </a:t>
                </a:r>
                <a:r>
                  <a:rPr lang="en-US" sz="1600" i="1" dirty="0"/>
                  <a:t>kettőtől egyig</a:t>
                </a:r>
              </a:p>
              <a:p xmlns:a14="http://schemas.microsoft.com/office/drawing/2010/main" xmlns:mc="http://schemas.openxmlformats.org/markup-compatibility/2006">
                <a:pPr marL="868680" marR="0" lvl="1" indent="-45720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2400" b="1" dirty="0"/>
                  <a:t>Atommaghasadás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egyről többszörösre</a:t>
                </a:r>
              </a:p>
              <a:p xmlns:a14="http://schemas.microsoft.com/office/drawing/2010/main" xmlns:mc="http://schemas.openxmlformats.org/markup-compatibility/2006">
                <a:pPr marL="868680" lvl="1" indent="-457200">
                  <a:spcAft>
                    <a:spcPts val="600"/>
                  </a:spcAft>
                  <a:buFont typeface="+mj-lt"/>
                  <a:buAutoNum type="arabicPeriod"/>
                  <a:defRPr/>
                </a:pPr>
                <a:r>
                  <a:rPr lang="en-US" sz="2400" b="1" dirty="0"/>
                  <a:t>Nukleáris átalakítás </a:t>
                </a:r>
                <a:r>
                  <a:rPr kumimoji="0" lang="en-US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egyről egybe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14:m xmlns:a14="http://schemas.microsoft.com/office/drawing/2010/main"/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1566563"/>
                <a:ext cx="5659133" cy="3872791"/>
              </a:xfrm>
              <a:prstGeom prst="rect">
                <a:avLst/>
              </a:prstGeom>
              <a:blipFill>
                <a:blip r:embed="rId3"/>
                <a:stretch>
                  <a:fillRect l="-1509" t="-945" r="-12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A6FEE8CB-96FA-F2D3-CD41-E3081CF4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24" y="1658408"/>
            <a:ext cx="3765246" cy="32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958"/>
      </p:ext>
    </p:extLst>
  </p:cSld>
  <p:clrMapOvr>
    <a:masterClrMapping/>
  </p:clrMapOvr>
</p:sld>
</file>

<file path=ppt/slides/slide5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Az ősi rejtvény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2089613"/>
            <a:ext cx="5775737" cy="2523490"/>
            <a:chOff x="1398424" y="1360021"/>
            <a:chExt cx="3822162" cy="252349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201041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schemeClr val="tx1"/>
                  </a:solidFill>
                </a:rPr>
                <a:t>Rekonstruálja </a:t>
              </a:r>
              <a:r>
                <a:rPr lang="en-US" sz="2800" dirty="0">
                  <a:solidFill>
                    <a:schemeClr val="tx1"/>
                  </a:solidFill>
                </a:rPr>
                <a:t>a </a:t>
              </a:r>
              <a:r>
                <a:rPr lang="en-US" sz="2800" b="1" dirty="0" err="1">
                  <a:solidFill>
                    <a:schemeClr val="tx1"/>
                  </a:solidFill>
                </a:rPr>
                <a:t>primordiális nukleoszintézis </a:t>
              </a:r>
              <a:r>
                <a:rPr lang="en-US" sz="2800" dirty="0">
                  <a:solidFill>
                    <a:schemeClr val="tx1"/>
                  </a:solidFill>
                </a:rPr>
                <a:t>reakcióhálózatát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164622"/>
      </p:ext>
    </p:extLst>
  </p:cSld>
  <p:clrMapOvr>
    <a:masterClrMapping/>
  </p:clrMapOvr>
</p:sld>
</file>

<file path=ppt/slides/slide53.xml><?xml version="1.0" encoding="utf-8"?>
<p:sld xmlns:a16="http://schemas.microsoft.com/office/drawing/2014/main" xmlns:mc="http://schemas.openxmlformats.org/markup-compatibility/2006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Nukleáris reakciók</a:t>
            </a:r>
            <a:endParaRPr lang="de-DE" sz="3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/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A reakcióegyenlet </a:t>
                </a:r>
                <a:r>
                  <a:rPr lang="en-US" sz="2000" dirty="0" err="1"/>
                  <a:t>teljes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F06021E-B2C1-4B22-A421-52434D89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1566563"/>
                <a:ext cx="3954302" cy="1087414"/>
              </a:xfrm>
              <a:prstGeom prst="rect">
                <a:avLst/>
              </a:prstGeom>
              <a:blipFill>
                <a:blip r:embed="rId3"/>
                <a:stretch>
                  <a:fillRect l="-1698" t="-3371" r="-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/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 err="1"/>
                  <a:t>Reakcióegyenlet egyszerű</a:t>
                </a:r>
                <a:r>
                  <a:rPr lang="en-US" sz="2000" dirty="0"/>
                  <a:t>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6859010A-B24A-6563-922E-BFF966666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3093335"/>
                <a:ext cx="3677891" cy="1110689"/>
              </a:xfrm>
              <a:prstGeom prst="rect">
                <a:avLst/>
              </a:prstGeom>
              <a:blipFill>
                <a:blip r:embed="rId4"/>
                <a:stretch>
                  <a:fillRect l="-1824" t="-2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/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pPr>
                  <a:spcAft>
                    <a:spcPts val="600"/>
                  </a:spcAft>
                </a:pPr>
                <a:r>
                  <a:rPr lang="en-US" sz="2000" dirty="0"/>
                  <a:t>Rövidítés:</a:t>
                </a:r>
                <a:b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</a:br>
                <a:br>
                  <a:rPr lang="en-US" sz="1400" i="1" dirty="0">
                    <a:solidFill>
                      <a:srgbClr val="00305E"/>
                    </a:solidFill>
                  </a:rPr>
                </a:br>
                <a:endPara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737BD6C-8840-BDDD-2972-A394344CD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5" y="4356424"/>
                <a:ext cx="3677891" cy="1110689"/>
              </a:xfrm>
              <a:prstGeom prst="rect">
                <a:avLst/>
              </a:prstGeom>
              <a:blipFill>
                <a:blip r:embed="rId5"/>
                <a:stretch>
                  <a:fillRect l="-1824" t="-32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26F4F247-9B23-DF7B-2C80-6CADA8672405}"/>
              </a:ext>
            </a:extLst>
          </p:cNvPr>
          <p:cNvSpPr txBox="1"/>
          <p:nvPr/>
        </p:nvSpPr>
        <p:spPr>
          <a:xfrm>
            <a:off x="6197232" y="1543288"/>
            <a:ext cx="4157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/>
              <a:t>Reakcióegyenlet vizualizálva</a:t>
            </a:r>
            <a:r>
              <a:rPr lang="en-US" sz="2000" dirty="0"/>
              <a:t>: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br>
              <a:rPr lang="en-US" sz="1400" i="1" dirty="0">
                <a:solidFill>
                  <a:srgbClr val="00305E"/>
                </a:solidFill>
              </a:rPr>
            </a:b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1FE7120-3BA8-F5A0-55A3-0C3B67A73B5F}"/>
              </a:ext>
            </a:extLst>
          </p:cNvPr>
          <p:cNvCxnSpPr>
            <a:cxnSpLocks/>
          </p:cNvCxnSpPr>
          <p:nvPr/>
        </p:nvCxnSpPr>
        <p:spPr>
          <a:xfrm flipV="1">
            <a:off x="6527800" y="2540000"/>
            <a:ext cx="0" cy="24807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E25DD1A-F608-A0BB-EE6F-77F2EF596060}"/>
              </a:ext>
            </a:extLst>
          </p:cNvPr>
          <p:cNvCxnSpPr>
            <a:cxnSpLocks/>
          </p:cNvCxnSpPr>
          <p:nvPr/>
        </p:nvCxnSpPr>
        <p:spPr>
          <a:xfrm>
            <a:off x="6527800" y="5020733"/>
            <a:ext cx="31411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0B0500B-548A-8F45-861E-1BC106E782F8}"/>
              </a:ext>
            </a:extLst>
          </p:cNvPr>
          <p:cNvSpPr txBox="1"/>
          <p:nvPr/>
        </p:nvSpPr>
        <p:spPr>
          <a:xfrm>
            <a:off x="6346827" y="2137855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82EB946-09AD-87A6-AA54-86074E2A807B}"/>
              </a:ext>
            </a:extLst>
          </p:cNvPr>
          <p:cNvSpPr txBox="1"/>
          <p:nvPr/>
        </p:nvSpPr>
        <p:spPr>
          <a:xfrm>
            <a:off x="9838267" y="4820678"/>
            <a:ext cx="51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/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74FEA0BD-885E-415A-B7E6-494D41C89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4204023"/>
                <a:ext cx="468000" cy="468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rgbClr val="7B380B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/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lIns="36000" rtlCol="0" anchor="ctr"/>
              <a:lstStyle/>
              <a:p>
                <a:pPr marL="0" marR="0" lvl="0" indent="0" algn="ctr" defTabSz="457117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xmlns:a="http://schemas.openxmlformats.org/drawingml/2006/main"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kumimoji="0" lang="de-DE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34F0442-665C-AE10-A836-1524FCDE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70" y="2707565"/>
                <a:ext cx="468000" cy="468000"/>
              </a:xfrm>
              <a:prstGeom prst="rect">
                <a:avLst/>
              </a:prstGeom>
              <a:blipFill>
                <a:blip r:embed="rId7"/>
                <a:stretch>
                  <a:fillRect l="-10000" r="-5000"/>
                </a:stretch>
              </a:blipFill>
              <a:ln w="1905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4C5D854-DE35-9D19-51F3-BDFC0D0E82AC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V="1">
            <a:off x="7677970" y="3175565"/>
            <a:ext cx="0" cy="102845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/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xmlns:a="http://schemas.openxmlformats.org/drawingml/2006/main"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xmlns:a="http://schemas.openxmlformats.org/drawingml/2006/main" lang="de-DE" sz="18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xmlns:a="http://schemas.openxmlformats.org/drawingml/2006/main" lang="de-DE" sz="1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  <m:r>
                        <a:rPr xmlns:a="http://schemas.openxmlformats.org/drawingml/2006/main" lang="de-DE" sz="1800" b="1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lang="de-DE" sz="1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𝛄</m:t>
                      </m:r>
                      <m:r>
                        <a:rPr xmlns:a="http://schemas.openxmlformats.org/drawingml/2006/main" lang="de-DE" sz="1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00" b="1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5442297-F2C6-2EDC-D7B1-747D628CB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12373" y="3577050"/>
                <a:ext cx="756000" cy="404598"/>
              </a:xfrm>
              <a:prstGeom prst="rect">
                <a:avLst/>
              </a:prstGeom>
              <a:blipFill>
                <a:blip r:embed="rId8"/>
                <a:stretch>
                  <a:fillRect t="-24194" r="-10448" b="-24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616376"/>
      </p:ext>
    </p:extLst>
  </p:cSld>
  <p:clrMapOvr>
    <a:masterClrMapping/>
  </p:clrMapOvr>
</p:sld>
</file>

<file path=ppt/slides/slide5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Megoldás: Primordiális nukleoszintézis</a:t>
            </a:r>
            <a:endParaRPr lang="de-DE" sz="3000" noProof="0" dirty="0"/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AC7DA064-D3AB-0B64-7443-46D8451C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97" y="1061601"/>
            <a:ext cx="6071859" cy="4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35747"/>
      </p:ext>
    </p:extLst>
  </p:cSld>
  <p:clrMapOvr>
    <a:masterClrMapping/>
  </p:clrMapOvr>
</p:sld>
</file>

<file path=ppt/slides/slide5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Primordiális nukleoszintézis</a:t>
            </a:r>
            <a:endParaRPr lang="de-DE" sz="3000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A3ADB7-61D1-65AE-B109-E8A679B69593}"/>
              </a:ext>
            </a:extLst>
          </p:cNvPr>
          <p:cNvSpPr txBox="1"/>
          <p:nvPr/>
        </p:nvSpPr>
        <p:spPr>
          <a:xfrm>
            <a:off x="3044456" y="2828835"/>
            <a:ext cx="610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hlinkClick r:id="rId3"/>
              </a:rPr>
              <a:t>https://www.youtube.com/watch?v=37at8bzfixw&amp;list=PLy6RW7KnCL_e2aiOvCsDPcn7R08HHbBJZ&amp;index=3 </a:t>
            </a:r>
          </a:p>
        </p:txBody>
      </p:sp>
    </p:spTree>
    <p:extLst>
      <p:ext uri="{BB962C8B-B14F-4D97-AF65-F5344CB8AC3E}">
        <p14:creationId xmlns:p14="http://schemas.microsoft.com/office/powerpoint/2010/main" val="3320878744"/>
      </p:ext>
    </p:extLst>
  </p:cSld>
  <p:clrMapOvr>
    <a:masterClrMapping/>
  </p:clrMapOvr>
</p:sld>
</file>

<file path=ppt/slides/slide5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08A57AC-FC7D-2E22-0FC9-1D27F74E4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F223C4-9289-4520-AEC8-BE41DF0F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501510"/>
            <a:ext cx="8568266" cy="58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28126"/>
      </p:ext>
    </p:extLst>
  </p:cSld>
  <p:clrMapOvr>
    <a:masterClrMapping/>
  </p:clrMapOvr>
</p:sld>
</file>

<file path=ppt/slides/slide5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B²FH-Paper</a:t>
            </a:r>
            <a:endParaRPr lang="de-DE" sz="3000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E847A7-B81E-006E-C92B-80F3CAEB6B7B}"/>
              </a:ext>
            </a:extLst>
          </p:cNvPr>
          <p:cNvSpPr txBox="1"/>
          <p:nvPr/>
        </p:nvSpPr>
        <p:spPr>
          <a:xfrm>
            <a:off x="626164" y="1236950"/>
            <a:ext cx="70446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/>
              <a:t>"A csillagok, a felettünk lévő csillagok irányítják a körülményeinket"</a:t>
            </a:r>
            <a:br>
              <a:rPr lang="en-US" sz="2000" i="1" dirty="0"/>
            </a:br>
            <a:r>
              <a:rPr lang="en-US" sz="2000" dirty="0"/>
              <a:t>	- Lear király (Shakespeare), IV. felvonás, 3. jelenet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1957-ben</a:t>
            </a:r>
            <a:r>
              <a:rPr lang="en-US" sz="2000" dirty="0" err="1"/>
              <a:t> megjelent műszaki cikk</a:t>
            </a:r>
            <a:br>
              <a:rPr lang="en-US" sz="2000" dirty="0"/>
            </a:br>
            <a:r>
              <a:rPr lang="en-US" sz="2000" dirty="0"/>
              <a:t>"</a:t>
            </a:r>
            <a:r>
              <a:rPr lang="en-US" sz="2000" b="1" dirty="0"/>
              <a:t>Az elemek szintézise a csillagokban</a:t>
            </a:r>
            <a:r>
              <a:rPr lang="en-US" sz="2000" dirty="0"/>
              <a:t>" (</a:t>
            </a:r>
            <a:r>
              <a:rPr lang="en-US" sz="2000" dirty="0" err="1"/>
              <a:t>Margaert </a:t>
            </a:r>
            <a:r>
              <a:rPr lang="en-US" sz="2000" dirty="0"/>
              <a:t>&amp; Geoffrey Burbidge, William Fowler &amp; Fred Hoyle)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Az </a:t>
            </a:r>
            <a:r>
              <a:rPr lang="en-US" sz="2000" dirty="0" err="1"/>
              <a:t>elemek </a:t>
            </a:r>
            <a:r>
              <a:rPr lang="en-US" sz="2000" dirty="0" err="1"/>
              <a:t>kialakulásának </a:t>
            </a:r>
            <a:r>
              <a:rPr lang="en-US" sz="2000" dirty="0" err="1"/>
              <a:t>magyarázata</a:t>
            </a:r>
            <a:r>
              <a:rPr lang="en-US" sz="2000" dirty="0"/>
              <a:t>: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Magfúzió </a:t>
            </a:r>
            <a:r>
              <a:rPr lang="en-US" sz="1800" dirty="0"/>
              <a:t>(</a:t>
            </a:r>
            <a:r>
              <a:rPr lang="en-US" sz="1800" dirty="0"/>
              <a:t>3-alfa folyamat </a:t>
            </a:r>
            <a:r>
              <a:rPr lang="en-US" sz="1800" dirty="0" err="1"/>
              <a:t>is</a:t>
            </a:r>
            <a:r>
              <a:rPr lang="en-US" sz="1800" dirty="0"/>
              <a:t>), valamint a </a:t>
            </a:r>
            <a:r>
              <a:rPr lang="en-US" sz="1800" dirty="0" err="1"/>
              <a:t>magasabb rendű elemek nukleoszintézisének első elméletei.</a:t>
            </a:r>
            <a:endParaRPr lang="en-US" sz="1800" dirty="0"/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</a:t>
            </a:r>
            <a:r>
              <a:rPr lang="en-US" sz="1800" dirty="0" err="1"/>
              <a:t>kémiai elemek relatív gyakoriságának </a:t>
            </a:r>
            <a:r>
              <a:rPr lang="en-US" sz="1800" dirty="0" err="1"/>
              <a:t>magyarázata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2000" dirty="0"/>
              <a:t>Fred Hoyle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Az</a:t>
            </a:r>
            <a:r>
              <a:rPr lang="en-US" sz="1800" dirty="0" err="1"/>
              <a:t> ősrobbanás elmélet </a:t>
            </a:r>
            <a:r>
              <a:rPr lang="en-US" sz="1800" dirty="0" err="1"/>
              <a:t>kritikusa </a:t>
            </a:r>
            <a:r>
              <a:rPr lang="en-US" sz="1800" dirty="0" err="1"/>
              <a:t>és </a:t>
            </a:r>
            <a:r>
              <a:rPr lang="en-US" sz="1800" dirty="0"/>
              <a:t>nevének </a:t>
            </a:r>
            <a:r>
              <a:rPr lang="en-US" sz="1800" dirty="0" err="1"/>
              <a:t>kitalálója </a:t>
            </a:r>
          </a:p>
          <a:p>
            <a:pPr marL="75438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Állandósult állapot </a:t>
            </a:r>
            <a:r>
              <a:rPr lang="en-US" sz="1800" dirty="0"/>
              <a:t>elmélet</a:t>
            </a:r>
          </a:p>
        </p:txBody>
      </p:sp>
      <p:pic>
        <p:nvPicPr>
          <p:cNvPr id="1026" name="Picture 2" descr="Fred Hoyle | Hachette UK">
            <a:extLst>
              <a:ext uri="{FF2B5EF4-FFF2-40B4-BE49-F238E27FC236}">
                <a16:creationId xmlns:a16="http://schemas.microsoft.com/office/drawing/2014/main" id="{2B09A0DC-1399-B39D-A39D-397BFEF8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41" y="1246224"/>
            <a:ext cx="3942464" cy="39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FD2199-FECD-6813-CA1B-8ACA740DC822}"/>
              </a:ext>
            </a:extLst>
          </p:cNvPr>
          <p:cNvSpPr txBox="1"/>
          <p:nvPr/>
        </p:nvSpPr>
        <p:spPr>
          <a:xfrm>
            <a:off x="7804741" y="5249330"/>
            <a:ext cx="3942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Fred </a:t>
            </a:r>
            <a:r>
              <a:rPr lang="de-DE" i="1" dirty="0" err="1"/>
              <a:t>Hoyle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2356732979"/>
      </p:ext>
    </p:extLst>
  </p:cSld>
  <p:clrMapOvr>
    <a:masterClrMapping/>
  </p:clrMapOvr>
</p:sld>
</file>

<file path=ppt/slides/slide5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 Hubble image of NGC 2174">
            <a:extLst>
              <a:ext uri="{FF2B5EF4-FFF2-40B4-BE49-F238E27FC236}">
                <a16:creationId xmlns:a16="http://schemas.microsoft.com/office/drawing/2014/main" id="{4EDB404A-4C6B-8A74-38F4-1119E3B4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42" y="0"/>
            <a:ext cx="6833958" cy="68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072DE-61FC-B4C6-B25F-B8689BC44038}"/>
              </a:ext>
            </a:extLst>
          </p:cNvPr>
          <p:cNvSpPr txBox="1">
            <a:spLocks/>
          </p:cNvSpPr>
          <p:nvPr/>
        </p:nvSpPr>
        <p:spPr>
          <a:xfrm>
            <a:off x="-1" y="1806366"/>
            <a:ext cx="5358043" cy="2392362"/>
          </a:xfrm>
          <a:prstGeom prst="rect">
            <a:avLst/>
          </a:prstGeo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81" marR="0" indent="-323984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7976" marR="0" indent="-215989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5972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7968" marR="0" indent="-25198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58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06" indent="0" algn="l" defTabSz="914224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33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42" indent="-228556" algn="l" defTabSz="9142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3600" b="1" cap="small" dirty="0">
                <a:solidFill>
                  <a:schemeClr val="bg1"/>
                </a:solidFill>
              </a:rPr>
              <a:t>IV. rész</a:t>
            </a:r>
          </a:p>
          <a:p>
            <a:pPr algn="ctr">
              <a:spcAft>
                <a:spcPts val="600"/>
              </a:spcAft>
            </a:pPr>
            <a:r>
              <a:rPr lang="en-US" sz="3600" cap="small" dirty="0" err="1">
                <a:solidFill>
                  <a:schemeClr val="bg1"/>
                </a:solidFill>
              </a:rPr>
              <a:t>Ujjlenyomatok</a:t>
            </a:r>
            <a:br>
              <a:rPr lang="en-US" sz="36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a csillagok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16729"/>
      </p:ext>
    </p:extLst>
  </p:cSld>
  <p:clrMapOvr>
    <a:masterClrMapping/>
  </p:clrMapOvr>
</p:sld>
</file>

<file path=ppt/slides/slide5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bble snaps image of space oddity">
            <a:extLst>
              <a:ext uri="{FF2B5EF4-FFF2-40B4-BE49-F238E27FC236}">
                <a16:creationId xmlns:a16="http://schemas.microsoft.com/office/drawing/2014/main" id="{862E8E2C-618F-3A88-7907-D5F115FF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95" y="-320322"/>
            <a:ext cx="5430611" cy="76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16188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Mi az a nukleáris asztrofizika?</a:t>
            </a:r>
            <a:endParaRPr lang="de-DE" sz="3000" noProof="0" dirty="0"/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545B338F-7113-4CF9-9FBB-D43B6FF41E1F}"/>
              </a:ext>
            </a:extLst>
          </p:cNvPr>
          <p:cNvSpPr/>
          <p:nvPr/>
        </p:nvSpPr>
        <p:spPr>
          <a:xfrm>
            <a:off x="1238249" y="1945909"/>
            <a:ext cx="4152142" cy="1313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A nukleáris asztrofizika a </a:t>
            </a:r>
            <a:r>
              <a:rPr lang="en-US" sz="2000" b="1" i="1" dirty="0">
                <a:solidFill>
                  <a:schemeClr val="tx1"/>
                </a:solidFill>
              </a:rPr>
              <a:t>kémiai elemek eredetét vizsgálja.</a:t>
            </a:r>
          </a:p>
        </p:txBody>
      </p:sp>
      <p:sp>
        <p:nvSpPr>
          <p:cNvPr id="13" name="Rechteck 8">
            <a:extLst>
              <a:ext uri="{FF2B5EF4-FFF2-40B4-BE49-F238E27FC236}">
                <a16:creationId xmlns:a16="http://schemas.microsoft.com/office/drawing/2014/main" id="{24134EFF-DB21-494E-B12F-9A5E95DA8632}"/>
              </a:ext>
            </a:extLst>
          </p:cNvPr>
          <p:cNvSpPr/>
          <p:nvPr/>
        </p:nvSpPr>
        <p:spPr>
          <a:xfrm>
            <a:off x="1238249" y="3569579"/>
            <a:ext cx="4152142" cy="1313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000" b="1" i="1" dirty="0" err="1">
                <a:solidFill>
                  <a:schemeClr val="tx1"/>
                </a:solidFill>
              </a:rPr>
              <a:t>A nukleáris asztrofizika </a:t>
            </a:r>
            <a:r>
              <a:rPr lang="en-US" sz="2000" b="1" i="1" dirty="0">
                <a:solidFill>
                  <a:schemeClr val="tx1"/>
                </a:solidFill>
              </a:rPr>
              <a:t>mélyen belenéz a világegyetembe, hogy megválaszolja ezt a kérdést.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6410A-7BEF-4473-BE15-C5A719D8D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97" y="924910"/>
            <a:ext cx="5896303" cy="48789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8DE390-7707-4BE0-AD34-F745E0793DC5}"/>
              </a:ext>
            </a:extLst>
          </p:cNvPr>
          <p:cNvSpPr txBox="1"/>
          <p:nvPr/>
        </p:nvSpPr>
        <p:spPr>
          <a:xfrm>
            <a:off x="6295698" y="5797505"/>
            <a:ext cx="589630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[02] </a:t>
            </a:r>
            <a:r>
              <a:rPr lang="de-DE" i="1" dirty="0" err="1"/>
              <a:t>Orion-köd</a:t>
            </a:r>
            <a:r>
              <a:rPr lang="de-DE" i="1" dirty="0"/>
              <a:t>, ESA/Hubble</a:t>
            </a:r>
          </a:p>
        </p:txBody>
      </p:sp>
    </p:spTree>
    <p:extLst>
      <p:ext uri="{BB962C8B-B14F-4D97-AF65-F5344CB8AC3E}">
        <p14:creationId xmlns:p14="http://schemas.microsoft.com/office/powerpoint/2010/main" val="2759960880"/>
      </p:ext>
    </p:extLst>
  </p:cSld>
  <p:clrMapOvr>
    <a:masterClrMapping/>
  </p:clrMapOvr>
</p:sld>
</file>

<file path=ppt/slides/slide6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4B24819-0789-4487-8EEC-015079505E3D}"/>
              </a:ext>
            </a:extLst>
          </p:cNvPr>
          <p:cNvSpPr txBox="1"/>
          <p:nvPr/>
        </p:nvSpPr>
        <p:spPr>
          <a:xfrm>
            <a:off x="6548365" y="1643933"/>
            <a:ext cx="496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[21] A </a:t>
            </a:r>
            <a:r>
              <a:rPr lang="de-DE" sz="2000" i="1" dirty="0" err="1"/>
              <a:t>Hanny's Voorwerp az </a:t>
            </a:r>
            <a:r>
              <a:rPr lang="de-DE" sz="2000" i="1" dirty="0"/>
              <a:t>egyetlen látható része annak a gázfelhőnek, amely az IC 2497 galaxis körül húzódik 300 000 fényév távolságban. Az objektum azért látható, mert a galaxis magjából érkező sugárnyaláb megvilágítja. Ez a sugár egy kvazárból származik, amely valószínűleg az elmúlt 200 000 évben kialudt. </a:t>
            </a:r>
            <a:r>
              <a:rPr lang="de-DE" sz="2000" i="1" dirty="0" err="1"/>
              <a:t>A Henny's Voorwerp </a:t>
            </a:r>
            <a:r>
              <a:rPr lang="de-DE" sz="2000" i="1" dirty="0"/>
              <a:t>akkora, mint a Tejútrendszer, és élénkzöld színe az izzó oxigénből származik.</a:t>
            </a:r>
            <a:br>
              <a:rPr lang="de-DE" sz="2000" i="1" dirty="0"/>
            </a:br>
            <a:r>
              <a:rPr lang="de-DE" sz="2000" i="1" dirty="0">
                <a:hlinkClick r:id="rId3"/>
              </a:rPr>
              <a:t>Hubble/ESA, 2011</a:t>
            </a:r>
            <a:endParaRPr lang="de-DE" sz="2000" i="1" dirty="0"/>
          </a:p>
        </p:txBody>
      </p:sp>
      <p:pic>
        <p:nvPicPr>
          <p:cNvPr id="2" name="Picture 2" descr="Hubble snaps image of space oddity">
            <a:extLst>
              <a:ext uri="{FF2B5EF4-FFF2-40B4-BE49-F238E27FC236}">
                <a16:creationId xmlns:a16="http://schemas.microsoft.com/office/drawing/2014/main" id="{578781BF-2E08-783E-04B5-371673D1F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5313" y="1030075"/>
            <a:ext cx="4045552" cy="49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922975082"/>
      </p:ext>
    </p:extLst>
  </p:cSld>
  <p:clrMapOvr>
    <a:masterClrMapping/>
  </p:clrMapOvr>
</p:sld>
</file>

<file path=ppt/slides/slide6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F74DE7D-5DA7-C9C6-C7EF-1B4DAE9B3831}"/>
              </a:ext>
            </a:extLst>
          </p:cNvPr>
          <p:cNvSpPr txBox="1">
            <a:spLocks/>
          </p:cNvSpPr>
          <p:nvPr/>
        </p:nvSpPr>
        <p:spPr>
          <a:xfrm>
            <a:off x="1238249" y="346075"/>
            <a:ext cx="10217156" cy="684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224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 err="1"/>
              <a:t>Hanny's Voorwerp</a:t>
            </a:r>
            <a:endParaRPr lang="de-DE" sz="3000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AEE63F46-5939-CFA3-CCF6-DC3B775BF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75" y="970280"/>
            <a:ext cx="11423650" cy="510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22453"/>
      </p:ext>
    </p:extLst>
  </p:cSld>
  <p:clrMapOvr>
    <a:masterClrMapping/>
  </p:clrMapOvr>
</p:sld>
</file>

<file path=ppt/slides/slide62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Kopf mit Zahnrädern Silhouette">
            <a:extLst>
              <a:ext uri="{FF2B5EF4-FFF2-40B4-BE49-F238E27FC236}">
                <a16:creationId xmlns:a16="http://schemas.microsoft.com/office/drawing/2014/main" id="{C7ADFE61-0DAF-65AC-8A3E-8183BFD15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3614" y="3549973"/>
            <a:ext cx="2327253" cy="232725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Kérdés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Hogyan ismerhetjük meg a kozmoszt?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226176"/>
      </p:ext>
    </p:extLst>
  </p:cSld>
  <p:clrMapOvr>
    <a:masterClrMapping/>
  </p:clrMapOvr>
</p:sld>
</file>

<file path=ppt/slides/slide6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Hubble image of NGC 2174">
            <a:extLst>
              <a:ext uri="{FF2B5EF4-FFF2-40B4-BE49-F238E27FC236}">
                <a16:creationId xmlns:a16="http://schemas.microsoft.com/office/drawing/2014/main" id="{B0D6A18F-DDCC-A22B-058B-8FF16017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" y="980773"/>
            <a:ext cx="4896453" cy="4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015AF2-654F-5CD3-8341-B09409065056}"/>
              </a:ext>
            </a:extLst>
          </p:cNvPr>
          <p:cNvGrpSpPr/>
          <p:nvPr/>
        </p:nvGrpSpPr>
        <p:grpSpPr>
          <a:xfrm>
            <a:off x="6613332" y="1403813"/>
            <a:ext cx="4896453" cy="2025187"/>
            <a:chOff x="1398424" y="1360021"/>
            <a:chExt cx="3822162" cy="2523490"/>
          </a:xfrm>
        </p:grpSpPr>
        <p:sp>
          <p:nvSpPr>
            <p:cNvPr id="6" name="Rechteck: obere Ecken abgerundet 5">
              <a:extLst>
                <a:ext uri="{FF2B5EF4-FFF2-40B4-BE49-F238E27FC236}">
                  <a16:creationId xmlns:a16="http://schemas.microsoft.com/office/drawing/2014/main" id="{4D2376FA-8DE1-8759-B134-DA6619FA741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Kérdés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" name="Rechteck: obere Ecken abgerundet 6">
              <a:extLst>
                <a:ext uri="{FF2B5EF4-FFF2-40B4-BE49-F238E27FC236}">
                  <a16:creationId xmlns:a16="http://schemas.microsoft.com/office/drawing/2014/main" id="{2C6AC66C-720E-3794-9599-4C17E7BF9BD6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dirty="0">
                  <a:solidFill>
                    <a:schemeClr val="tx1"/>
                  </a:solidFill>
                </a:rPr>
                <a:t>Hogyan ismerhetjük meg a kozmoszt?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DA04A7-C0D3-CBB6-C889-E6FC376C5340}"/>
              </a:ext>
            </a:extLst>
          </p:cNvPr>
          <p:cNvGrpSpPr/>
          <p:nvPr/>
        </p:nvGrpSpPr>
        <p:grpSpPr>
          <a:xfrm>
            <a:off x="6613331" y="3829709"/>
            <a:ext cx="4896453" cy="2025187"/>
            <a:chOff x="1398424" y="1360021"/>
            <a:chExt cx="3822162" cy="2523490"/>
          </a:xfrm>
        </p:grpSpPr>
        <p:sp>
          <p:nvSpPr>
            <p:cNvPr id="4" name="Rechteck: obere Ecken abgerundet 3">
              <a:extLst>
                <a:ext uri="{FF2B5EF4-FFF2-40B4-BE49-F238E27FC236}">
                  <a16:creationId xmlns:a16="http://schemas.microsoft.com/office/drawing/2014/main" id="{0A4F4C67-BC9C-AEC5-5463-50798743F901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+mj-lt"/>
                </a:rPr>
                <a:t>Válasz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8" name="Rechteck: obere Ecken abgerundet 7">
              <a:extLst>
                <a:ext uri="{FF2B5EF4-FFF2-40B4-BE49-F238E27FC236}">
                  <a16:creationId xmlns:a16="http://schemas.microsoft.com/office/drawing/2014/main" id="{A82D649A-9A07-8D9E-1477-37D4B1F34803}"/>
                </a:ext>
              </a:extLst>
            </p:cNvPr>
            <p:cNvSpPr/>
            <p:nvPr/>
          </p:nvSpPr>
          <p:spPr>
            <a:xfrm>
              <a:off x="1398424" y="1873102"/>
              <a:ext cx="3822162" cy="2010409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de-DE" sz="2800" b="1" dirty="0">
                  <a:solidFill>
                    <a:schemeClr val="tx1"/>
                  </a:solidFill>
                </a:rPr>
                <a:t>Fényt!</a:t>
              </a:r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344192"/>
      </p:ext>
    </p:extLst>
  </p:cSld>
  <p:clrMapOvr>
    <a:masterClrMapping/>
  </p:clrMapOvr>
</p:sld>
</file>

<file path=ppt/slides/slide6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Mi </a:t>
            </a:r>
            <a:r>
              <a:rPr lang="de-DE" sz="3600" cap="small" noProof="0" dirty="0" err="1"/>
              <a:t>a </a:t>
            </a:r>
            <a:r>
              <a:rPr lang="de-DE" sz="3600" b="1" cap="small" noProof="0" dirty="0"/>
              <a:t>fény?</a:t>
            </a:r>
            <a:endParaRPr lang="de-DE" sz="3600" cap="small" noProof="0" dirty="0"/>
          </a:p>
        </p:txBody>
      </p:sp>
    </p:spTree>
    <p:extLst>
      <p:ext uri="{BB962C8B-B14F-4D97-AF65-F5344CB8AC3E}">
        <p14:creationId xmlns:p14="http://schemas.microsoft.com/office/powerpoint/2010/main" val="3974161784"/>
      </p:ext>
    </p:extLst>
  </p:cSld>
  <p:clrMapOvr>
    <a:masterClrMapping/>
  </p:clrMapOvr>
</p:sld>
</file>

<file path=ppt/slides/slide65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egy elektromágneses hullám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egy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elektromos </a:t>
                </a:r>
                <a:r>
                  <a:rPr lang="de-DE" sz="2000" dirty="0">
                    <a:solidFill>
                      <a:srgbClr val="000000"/>
                    </a:solidFill>
                  </a:rPr>
                  <a:t>és egy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mágneses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mező, </a:t>
                </a:r>
                <a:r>
                  <a:rPr lang="de-DE" sz="2000" dirty="0">
                    <a:solidFill>
                      <a:srgbClr val="000000"/>
                    </a:solidFill>
                  </a:rPr>
                  <a:t>amelyek egymásra merőlegesen oszcillálnak.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a térben (fázisban)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Szóródások 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fénysebességgel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vákuumban: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>
                <a:pPr marL="116586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xmlns:a="http://schemas.openxmlformats.org/drawingml/2006/main" lang="de-DE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xmlns:a="http://schemas.openxmlformats.org/drawingml/2006/main" lang="de-DE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num>
                      <m:den>
                        <m:r>
                          <a:rPr xmlns:a="http://schemas.openxmlformats.org/drawingml/2006/main" lang="de-DE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𝛌</m:t>
                        </m:r>
                      </m:den>
                    </m:f>
                  </m:oMath>
                </a14:m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3929537"/>
              </a:xfrm>
              <a:prstGeom prst="rect">
                <a:avLst/>
              </a:prstGeom>
              <a:blipFill>
                <a:blip r:embed="rId2"/>
                <a:stretch>
                  <a:fillRect l="-1714" t="-1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fény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dirty="0">
                    <a:solidFill>
                      <a:schemeClr val="tx2"/>
                    </a:solidFill>
                  </a:rPr>
                  <a:t> ... Planck hatáskvantuma</a:t>
                </a:r>
                <a:br>
                  <a:rPr lang="de-DE" sz="1400" dirty="0">
                    <a:solidFill>
                      <a:schemeClr val="tx2"/>
                    </a:solidFill>
                  </a:rPr>
                </a:br>
                <a:endParaRPr lang="de-DE" sz="1400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113" y="4953082"/>
                <a:ext cx="3147247" cy="523220"/>
              </a:xfrm>
              <a:prstGeom prst="rect">
                <a:avLst/>
              </a:prstGeom>
              <a:blipFill>
                <a:blip r:embed="rId4"/>
                <a:stretch>
                  <a:fillRect t="-2353" b="-47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7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egy elektromágneses hullám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4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egy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elektromos </a:t>
                </a:r>
                <a:r>
                  <a:rPr lang="de-DE" sz="2000" dirty="0">
                    <a:solidFill>
                      <a:srgbClr val="000000"/>
                    </a:solidFill>
                  </a:rPr>
                  <a:t>és egy </a:t>
                </a:r>
                <a:r>
                  <a:rPr lang="de-DE" sz="2000" b="1" dirty="0">
                    <a:solidFill>
                      <a:srgbClr val="FF0000"/>
                    </a:solidFill>
                  </a:rPr>
                  <a:t>mágneses </a:t>
                </a:r>
                <a:r>
                  <a:rPr lang="de-DE" sz="2000" b="1" dirty="0">
                    <a:solidFill>
                      <a:schemeClr val="accent2"/>
                    </a:solidFill>
                  </a:rPr>
                  <a:t>mező, </a:t>
                </a:r>
                <a:r>
                  <a:rPr lang="de-DE" sz="2000" dirty="0">
                    <a:solidFill>
                      <a:srgbClr val="000000"/>
                    </a:solidFill>
                  </a:rPr>
                  <a:t>amelyek egymásra merőlegesen oszcillálnak.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a térben (fázisban)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Szóródások a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r>
                  <a:rPr lang="de-DE" sz="2000" dirty="0">
                    <a:solidFill>
                      <a:srgbClr val="000000"/>
                    </a:solidFill>
                  </a:rPr>
                  <a:t>fénysebességgel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vákuumban: </a:t>
                </a:r>
                <a:br>
                  <a:rPr lang="de-DE" sz="2000" dirty="0">
                    <a:solidFill>
                      <a:srgbClr val="000000"/>
                    </a:solidFill>
                  </a:rPr>
                </a:br>
                <a:endParaRPr lang="de-DE" sz="2000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1165860" lvl="2" indent="-34290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Általános: </a:t>
                </a: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247894"/>
              </a:xfrm>
              <a:prstGeom prst="rect">
                <a:avLst/>
              </a:prstGeom>
              <a:blipFill>
                <a:blip r:embed="rId2"/>
                <a:stretch>
                  <a:fillRect l="-1714" t="-11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fény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/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400" i="1" dirty="0">
                    <a:solidFill>
                      <a:srgbClr val="000000"/>
                    </a:solidFill>
                  </a:rPr>
                  <a:t> ... elektromos térállandó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mágneses térállandó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permeabilitás</a:t>
                </a:r>
                <a:br>
                  <a:rPr lang="de-DE" sz="1400" i="1" dirty="0">
                    <a:solidFill>
                      <a:srgbClr val="000000"/>
                    </a:solidFill>
                  </a:rPr>
                </a:br>
                <a:r>
                  <a:rPr lang="de-DE" sz="1400" i="1" dirty="0">
                    <a:solidFill>
                      <a:srgbClr val="000000"/>
                    </a:solidFill>
                  </a:rPr>
                  <a:t> ... dielektromos állandó</a:t>
                </a: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87642E28-A0B8-64D6-A793-56F68A88F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236" y="4921183"/>
                <a:ext cx="3147247" cy="954107"/>
              </a:xfrm>
              <a:prstGeom prst="rect">
                <a:avLst/>
              </a:prstGeom>
              <a:blipFill>
                <a:blip r:embed="rId4"/>
                <a:stretch>
                  <a:fillRect t="-637" b="-5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42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mc="http://schemas.openxmlformats.org/markup-compatibility/2006"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/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en-US" sz="2400" b="1" dirty="0">
                    <a:solidFill>
                      <a:srgbClr val="000000"/>
                    </a:solidFill>
                  </a:rPr>
                  <a:t>...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egy részecske</a:t>
                </a:r>
                <a:br>
                  <a:rPr lang="en-US" sz="2400" b="1" dirty="0">
                    <a:solidFill>
                      <a:srgbClr val="000000"/>
                    </a:solidFill>
                  </a:rPr>
                </a:br>
                <a:endParaRPr lang="en-US" sz="2000" b="1" dirty="0">
                  <a:solidFill>
                    <a:srgbClr val="000000"/>
                  </a:solidFill>
                </a:endParaRP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= elektromágneses sugárzás, amely 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rezgő energiakvantumokból </a:t>
                </a:r>
                <a:r>
                  <a:rPr lang="de-DE" sz="2000" dirty="0">
                    <a:solidFill>
                      <a:srgbClr val="000000"/>
                    </a:solidFill>
                  </a:rPr>
                  <a:t>áll.</a:t>
                </a:r>
              </a:p>
              <a:p xmlns:mc="http://schemas.openxmlformats.org/markup-compatibility/2006" xmlns:a14="http://schemas.microsoft.com/office/drawing/2010/main">
                <a:pPr marL="1108710" lvl="2" indent="-285750">
                  <a:buFont typeface="Arial" panose="020B0604020202020204" pitchFamily="34" charset="0"/>
                  <a:buChar char="•"/>
                </a:pPr>
                <a:r>
                  <a:rPr lang="de-DE" sz="2000" b="1" dirty="0">
                    <a:solidFill>
                      <a:srgbClr val="000000"/>
                    </a:solidFill>
                  </a:rPr>
                  <a:t>Fotonok 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i="1" dirty="0">
                    <a:solidFill>
                      <a:srgbClr val="000000"/>
                    </a:solidFill>
                  </a:rPr>
                  <a:t>Észlelés: Fényelektromos hatás</a:t>
                </a:r>
              </a:p>
              <a:p xmlns:mc="http://schemas.openxmlformats.org/markup-compatibility/2006" xmlns:a14="http://schemas.microsoft.com/office/drawing/2010/main">
                <a:pPr marL="697230" lvl="1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olidFill>
                      <a:srgbClr val="000000"/>
                    </a:solidFill>
                  </a:rPr>
                  <a:t>A fotonok "energiaadagokat" hordoznak</a:t>
                </a:r>
                <a:br>
                  <a:rPr lang="de-DE" sz="2200" dirty="0">
                    <a:solidFill>
                      <a:srgbClr val="000000"/>
                    </a:solidFill>
                  </a:rPr>
                </a:br>
                <a:br>
                  <a:rPr lang="de-DE" sz="2200" dirty="0">
                    <a:solidFill>
                      <a:srgbClr val="000000"/>
                    </a:solidFill>
                  </a:rPr>
                </a:br>
                <a:r>
                  <a:rPr lang="de-DE" sz="2600" b="1" dirty="0">
                    <a:solidFill>
                      <a:srgbClr val="000000"/>
                    </a:solidFill>
                  </a:rPr>
                  <a:t> 	</a:t>
                </a:r>
                <a:endParaRPr lang="de-DE" sz="1800" b="1" dirty="0">
                  <a:solidFill>
                    <a:srgbClr val="000000"/>
                  </a:solidFill>
                </a:endParaRPr>
              </a:p>
              <a:p>
                <a:pPr marL="697230" lvl="1" indent="-285750">
                  <a:buFont typeface="Arial" panose="020B0604020202020204" pitchFamily="34" charset="0"/>
                  <a:buChar char="•"/>
                </a:pPr>
                <a:endParaRPr lang="de-DE" sz="2200" b="1" dirty="0">
                  <a:solidFill>
                    <a:srgbClr val="000000"/>
                  </a:solidFill>
                </a:endParaRPr>
              </a:p>
              <a:p>
                <a:pPr marL="754380" lvl="1" indent="-342900">
                  <a:buFont typeface="Arial" panose="020B0604020202020204" pitchFamily="34" charset="0"/>
                  <a:buChar char="•"/>
                </a:pP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4FB350F-D80F-4CE1-9F15-6DDEA2E64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1684564"/>
                <a:ext cx="5335296" cy="4134593"/>
              </a:xfrm>
              <a:prstGeom prst="rect">
                <a:avLst/>
              </a:prstGeom>
              <a:blipFill>
                <a:blip r:embed="rId2"/>
                <a:stretch>
                  <a:fillRect l="-1714" t="-1178" r="-13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fény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6C01A0-A412-5DAD-A16D-F222D333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63" y="979486"/>
            <a:ext cx="5335296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/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 xmlns:mc="http://schemas.openxmlformats.org/markup-compatibility/2006" xmlns:a14="http://schemas.microsoft.com/office/drawing/2010/main">
                <a:r>
                  <a:rPr lang="de-DE" sz="1600" i="1" dirty="0">
                    <a:solidFill>
                      <a:schemeClr val="tx2"/>
                    </a:solidFill>
                  </a:rPr>
                  <a:t> ... Planck hatáskvantuma</a:t>
                </a:r>
                <a:br>
                  <a:rPr lang="de-DE" sz="1600" i="1" dirty="0">
                    <a:solidFill>
                      <a:schemeClr val="tx2"/>
                    </a:solidFill>
                  </a:rPr>
                </a:br>
                <a:endParaRPr lang="de-DE" dirty="0"/>
              </a:p>
            </p:txBody>
          </p:sp>
        </mc:Choice>
        <mc:Fallback xmlns:a16="http://schemas.microsoft.com/office/drawing/2014/main" xmlns:p14="http://schemas.microsoft.com/office/powerpoint/2010/main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CCB1FD6-2A01-8907-8653-5412F772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39" y="4516524"/>
                <a:ext cx="3406371" cy="584775"/>
              </a:xfrm>
              <a:prstGeom prst="rect">
                <a:avLst/>
              </a:prstGeom>
              <a:blipFill>
                <a:blip r:embed="rId4"/>
                <a:stretch>
                  <a:fillRect t="-3125" b="-5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1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01143" y="2093646"/>
            <a:ext cx="478971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Milyen </a:t>
            </a:r>
            <a:r>
              <a:rPr lang="de-DE" sz="3600" b="1" cap="small" noProof="0" dirty="0"/>
              <a:t>színű </a:t>
            </a:r>
            <a:r>
              <a:rPr lang="de-DE" sz="3600" cap="small" noProof="0" dirty="0"/>
              <a:t>a </a:t>
            </a:r>
            <a:r>
              <a:rPr lang="de-DE" sz="3600" b="1" cap="small" noProof="0" dirty="0"/>
              <a:t>csillag</a:t>
            </a:r>
            <a:r>
              <a:rPr lang="de-DE" sz="3600" cap="small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518038"/>
      </p:ext>
    </p:extLst>
  </p:cSld>
  <p:clrMapOvr>
    <a:masterClrMapping/>
  </p:clrMapOvr>
</p:sld>
</file>

<file path=ppt/slides/slide69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fény ...</a:t>
            </a:r>
            <a:endParaRPr lang="de-DE" sz="3000" noProof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104AD2-081D-E661-A23D-8020824CBC50}"/>
              </a:ext>
            </a:extLst>
          </p:cNvPr>
          <p:cNvSpPr/>
          <p:nvPr/>
        </p:nvSpPr>
        <p:spPr>
          <a:xfrm>
            <a:off x="8016611" y="3988526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FADCBA-0D0E-F85B-898C-F3F034425B4B}"/>
              </a:ext>
            </a:extLst>
          </p:cNvPr>
          <p:cNvSpPr/>
          <p:nvPr/>
        </p:nvSpPr>
        <p:spPr>
          <a:xfrm>
            <a:off x="10525422" y="411252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 descr="Übersicht mit sichtbarem Spektrum im Detail">
            <a:extLst>
              <a:ext uri="{FF2B5EF4-FFF2-40B4-BE49-F238E27FC236}">
                <a16:creationId xmlns:a16="http://schemas.microsoft.com/office/drawing/2014/main" id="{DD62D95C-C635-00C1-3578-2636AABD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3" y="1398472"/>
            <a:ext cx="10536455" cy="32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B4FADF4-AB29-CDB4-5613-8F8AE434D5B5}"/>
              </a:ext>
            </a:extLst>
          </p:cNvPr>
          <p:cNvGrpSpPr/>
          <p:nvPr/>
        </p:nvGrpSpPr>
        <p:grpSpPr>
          <a:xfrm>
            <a:off x="3592629" y="4758644"/>
            <a:ext cx="5006742" cy="1157422"/>
            <a:chOff x="3501991" y="4720144"/>
            <a:chExt cx="5006742" cy="1157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/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r>
                    <a:rPr lang="de-DE" sz="2800" b="1" dirty="0"/>
                    <a:t>  </a:t>
                  </a:r>
                  <a14:m>
                    <m:oMath xmlns:m="http://schemas.openxmlformats.org/officeDocument/2006/math"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lang="de-DE" sz="2800" b="1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xmlns:a="http://schemas.openxmlformats.org/drawingml/2006/main" lang="de-DE" sz="28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a14:m>
                  <a:endParaRPr lang="de-DE" sz="2800" b="1" dirty="0"/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5105B449-3469-E295-5116-8046BB89D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1991" y="4720144"/>
                  <a:ext cx="5006742" cy="1157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/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 xmlns:mc="http://schemas.openxmlformats.org/markup-compatibility/2006" xmlns:a14="http://schemas.microsoft.com/office/drawing/2010/main">
                  <a:r>
                    <a:rPr lang="de-DE" sz="1800" i="1" dirty="0">
                      <a:solidFill>
                        <a:schemeClr val="tx2"/>
                      </a:solidFill>
                    </a:rPr>
                    <a:t> ... fénysebesség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hullámhossz</a:t>
                  </a:r>
                  <a:br>
                    <a:rPr lang="de-DE" sz="1800" i="1" dirty="0">
                      <a:solidFill>
                        <a:schemeClr val="tx2"/>
                      </a:solidFill>
                    </a:rPr>
                  </a:br>
                  <a:r>
                    <a:rPr lang="de-DE" sz="1800" i="1" dirty="0">
                      <a:solidFill>
                        <a:schemeClr val="tx2"/>
                      </a:solidFill>
                    </a:rPr>
                    <a:t> ... frekvencia</a:t>
                  </a:r>
                  <a:endParaRPr lang="de-DE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:a16="http://schemas.microsoft.com/office/drawing/2014/main" xmlns:p14="http://schemas.microsoft.com/office/powerpoint/2010/main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94B45346-8411-C57A-3803-983C1A551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003" y="4837190"/>
                  <a:ext cx="2772076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661" t="-3974" b="-99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94069357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5CED86-0DE0-4F20-2445-B8EBB87BAC8B}"/>
              </a:ext>
            </a:extLst>
          </p:cNvPr>
          <p:cNvSpPr/>
          <p:nvPr/>
        </p:nvSpPr>
        <p:spPr>
          <a:xfrm>
            <a:off x="0" y="-88900"/>
            <a:ext cx="12382500" cy="712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2798B-FCFE-F902-0FA1-AF5854D9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93804"/>
      </p:ext>
    </p:extLst>
  </p:cSld>
  <p:clrMapOvr>
    <a:masterClrMapping/>
  </p:clrMapOvr>
</p:sld>
</file>

<file path=ppt/slides/slide7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2186D20-422B-F32E-251F-3DEDBF47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41475"/>
            <a:ext cx="12192000" cy="31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6CE08B-FFD1-584D-CAFB-5BD9343FEA75}"/>
              </a:ext>
            </a:extLst>
          </p:cNvPr>
          <p:cNvSpPr txBox="1"/>
          <p:nvPr/>
        </p:nvSpPr>
        <p:spPr>
          <a:xfrm>
            <a:off x="4262717" y="4975412"/>
            <a:ext cx="36665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Hullámhossz </a:t>
            </a:r>
            <a:r>
              <a:rPr lang="de-DE" b="1" dirty="0"/>
              <a:t>[</a:t>
            </a:r>
            <a:r>
              <a:rPr lang="de-DE" b="1" dirty="0" err="1"/>
              <a:t>nm</a:t>
            </a:r>
            <a:r>
              <a:rPr lang="de-DE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2815757"/>
      </p:ext>
    </p:extLst>
  </p:cSld>
  <p:clrMapOvr>
    <a:masterClrMapping/>
  </p:clrMapOvr>
</p:sld>
</file>

<file path=ppt/slides/slide7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Kopf mit Zahnrädern Silhouette">
            <a:extLst>
              <a:ext uri="{FF2B5EF4-FFF2-40B4-BE49-F238E27FC236}">
                <a16:creationId xmlns:a16="http://schemas.microsoft.com/office/drawing/2014/main" id="{896F4E0A-0A7D-EDC4-5862-EDAFFB3D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5880" y="1866654"/>
            <a:ext cx="3124691" cy="31246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F1AA0A9-DAD9-00B6-9232-BCDA65D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Adatelemzés</a:t>
            </a:r>
            <a:endParaRPr lang="de-DE" sz="30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CC78BE-121D-259B-1229-9E6597669D24}"/>
              </a:ext>
            </a:extLst>
          </p:cNvPr>
          <p:cNvGrpSpPr/>
          <p:nvPr/>
        </p:nvGrpSpPr>
        <p:grpSpPr>
          <a:xfrm>
            <a:off x="1238248" y="1556213"/>
            <a:ext cx="6356352" cy="3637770"/>
            <a:chOff x="1398424" y="1360021"/>
            <a:chExt cx="3822162" cy="3637770"/>
          </a:xfrm>
        </p:grpSpPr>
        <p:sp>
          <p:nvSpPr>
            <p:cNvPr id="2" name="Rechteck: obere Ecken abgerundet 1">
              <a:extLst>
                <a:ext uri="{FF2B5EF4-FFF2-40B4-BE49-F238E27FC236}">
                  <a16:creationId xmlns:a16="http://schemas.microsoft.com/office/drawing/2014/main" id="{9E0DA14F-F80C-468B-353F-71BC4CA40108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+mj-lt"/>
                </a:rPr>
                <a:t>Feladat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3" name="Rechteck: obere Ecken abgerundet 2">
              <a:extLst>
                <a:ext uri="{FF2B5EF4-FFF2-40B4-BE49-F238E27FC236}">
                  <a16:creationId xmlns:a16="http://schemas.microsoft.com/office/drawing/2014/main" id="{57F897B5-6829-5DB2-915A-D1DE1CE80B7A}"/>
                </a:ext>
              </a:extLst>
            </p:cNvPr>
            <p:cNvSpPr/>
            <p:nvPr/>
          </p:nvSpPr>
          <p:spPr>
            <a:xfrm>
              <a:off x="1398424" y="1873100"/>
              <a:ext cx="3822162" cy="3124691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600" dirty="0" err="1">
                  <a:solidFill>
                    <a:schemeClr val="tx1"/>
                  </a:solidFill>
                </a:rPr>
                <a:t>Elemezze </a:t>
              </a:r>
              <a:r>
                <a:rPr lang="en-US" sz="2600" dirty="0">
                  <a:solidFill>
                    <a:schemeClr val="tx1"/>
                  </a:solidFill>
                </a:rPr>
                <a:t>a </a:t>
              </a:r>
              <a:r>
                <a:rPr lang="en-US" sz="2600" dirty="0" err="1">
                  <a:solidFill>
                    <a:schemeClr val="tx1"/>
                  </a:solidFill>
                </a:rPr>
                <a:t>csillagok </a:t>
              </a:r>
              <a:r>
                <a:rPr lang="en-US" sz="2600" dirty="0" err="1">
                  <a:solidFill>
                    <a:schemeClr val="tx1"/>
                  </a:solidFill>
                </a:rPr>
                <a:t>színképét</a:t>
              </a:r>
              <a:r>
                <a:rPr lang="en-US" sz="2600" dirty="0">
                  <a:solidFill>
                    <a:schemeClr val="tx1"/>
                  </a:solidFill>
                </a:rPr>
                <a:t>, és </a:t>
              </a:r>
              <a:r>
                <a:rPr lang="en-US" sz="2600" dirty="0" err="1">
                  <a:solidFill>
                    <a:schemeClr val="tx1"/>
                  </a:solidFill>
                </a:rPr>
                <a:t>mérje meg </a:t>
              </a:r>
              <a:r>
                <a:rPr lang="en-US" sz="2600" dirty="0">
                  <a:solidFill>
                    <a:schemeClr val="tx1"/>
                  </a:solidFill>
                </a:rPr>
                <a:t>az </a:t>
              </a:r>
              <a:r>
                <a:rPr lang="en-US" sz="2600" dirty="0" err="1">
                  <a:solidFill>
                    <a:schemeClr val="tx1"/>
                  </a:solidFill>
                </a:rPr>
                <a:t>elemek bőségét</a:t>
              </a:r>
              <a:r>
                <a:rPr lang="en-US" sz="2600" dirty="0">
                  <a:solidFill>
                    <a:schemeClr val="tx1"/>
                  </a:solidFill>
                </a:rPr>
                <a:t>. Ehhez </a:t>
              </a:r>
              <a:r>
                <a:rPr lang="en-US" sz="2600" dirty="0" err="1">
                  <a:solidFill>
                    <a:schemeClr val="tx1"/>
                  </a:solidFill>
                </a:rPr>
                <a:t>töltse ki </a:t>
              </a:r>
              <a:r>
                <a:rPr lang="en-US" sz="2600" dirty="0">
                  <a:solidFill>
                    <a:schemeClr val="tx1"/>
                  </a:solidFill>
                </a:rPr>
                <a:t>a </a:t>
              </a:r>
              <a:r>
                <a:rPr lang="en-US" sz="2600" dirty="0" err="1">
                  <a:solidFill>
                    <a:schemeClr val="tx1"/>
                  </a:solidFill>
                </a:rPr>
                <a:t>feladatokat </a:t>
              </a:r>
              <a:r>
                <a:rPr lang="en-US" sz="2600" dirty="0">
                  <a:solidFill>
                    <a:schemeClr val="tx1"/>
                  </a:solidFill>
                </a:rPr>
                <a:t>a 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 3.1. Adatelemzés feladatlap</a:t>
              </a:r>
              <a:br>
                <a:rPr lang="de-DE" sz="2600" b="1" dirty="0">
                  <a:solidFill>
                    <a:schemeClr val="tx1"/>
                  </a:solidFill>
                </a:rPr>
              </a:br>
              <a:r>
                <a:rPr lang="de-DE" sz="2600" dirty="0">
                  <a:solidFill>
                    <a:schemeClr val="tx1"/>
                  </a:solidFill>
                </a:rPr>
                <a:t>az online eszköz segítségével</a:t>
              </a:r>
              <a:br>
                <a:rPr lang="de-DE" sz="2600" dirty="0">
                  <a:solidFill>
                    <a:schemeClr val="tx1"/>
                  </a:solidFill>
                </a:rPr>
              </a:br>
              <a:r>
                <a:rPr lang="de-DE" sz="2600" b="1" dirty="0">
                  <a:solidFill>
                    <a:schemeClr val="tx1"/>
                  </a:solidFill>
                </a:rPr>
                <a:t>3.2 </a:t>
              </a:r>
              <a:r>
                <a:rPr lang="de-DE" sz="2600" b="1" dirty="0" err="1">
                  <a:solidFill>
                    <a:schemeClr val="tx1"/>
                  </a:solidFill>
                </a:rPr>
                <a:t>WebSME</a:t>
              </a:r>
              <a:endParaRPr lang="en-GB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613540"/>
      </p:ext>
    </p:extLst>
  </p:cSld>
  <p:clrMapOvr>
    <a:masterClrMapping/>
  </p:clrMapOvr>
</p:sld>
</file>

<file path=ppt/slides/slide7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Fémesség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0328"/>
      </p:ext>
    </p:extLst>
  </p:cSld>
  <p:clrMapOvr>
    <a:masterClrMapping/>
  </p:clrMapOvr>
</p:sld>
</file>

<file path=ppt/slides/slide7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Fémesség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217A99-456A-4B57-9B96-92E5814C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33" y="1257300"/>
            <a:ext cx="11091334" cy="46482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4DE3155-4A25-CFCE-4319-C17099820EB4}"/>
              </a:ext>
            </a:extLst>
          </p:cNvPr>
          <p:cNvSpPr/>
          <p:nvPr/>
        </p:nvSpPr>
        <p:spPr>
          <a:xfrm>
            <a:off x="2275839" y="1828801"/>
            <a:ext cx="7647093" cy="4003039"/>
          </a:xfrm>
          <a:prstGeom prst="roundRect">
            <a:avLst>
              <a:gd name="adj" fmla="val 1348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000000"/>
                </a:solidFill>
              </a:rPr>
              <a:t>Fémek</a:t>
            </a:r>
          </a:p>
        </p:txBody>
      </p:sp>
    </p:spTree>
    <p:extLst>
      <p:ext uri="{BB962C8B-B14F-4D97-AF65-F5344CB8AC3E}">
        <p14:creationId xmlns:p14="http://schemas.microsoft.com/office/powerpoint/2010/main" val="2038209401"/>
      </p:ext>
    </p:extLst>
  </p:cSld>
  <p:clrMapOvr>
    <a:masterClrMapping/>
  </p:clrMapOvr>
</p:sld>
</file>

<file path=ppt/slides/slide7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lzwüste in der Provinz Jujuy (Argentinien).">
            <a:extLst>
              <a:ext uri="{FF2B5EF4-FFF2-40B4-BE49-F238E27FC236}">
                <a16:creationId xmlns:a16="http://schemas.microsoft.com/office/drawing/2014/main" id="{8E4090EB-9832-D358-D5A1-75F0AC8E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7119" y="947420"/>
            <a:ext cx="7294881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A </a:t>
            </a:r>
            <a:r>
              <a:rPr lang="en-US" sz="2000" b="1" dirty="0">
                <a:solidFill>
                  <a:srgbClr val="000000"/>
                </a:solidFill>
              </a:rPr>
              <a:t>lítium </a:t>
            </a:r>
            <a:r>
              <a:rPr lang="en-US" sz="2000" b="1" dirty="0" err="1">
                <a:solidFill>
                  <a:srgbClr val="000000"/>
                </a:solidFill>
              </a:rPr>
              <a:t>ritka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 lítiumbőség elsősorban a primordiális nukleoszintézisnek köszönhető.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Az ősrobbanás modellje a kozmoszban mértnél nagyobb lítium-bőséget jósol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18980"/>
      </p:ext>
    </p:extLst>
  </p:cSld>
  <p:clrMapOvr>
    <a:masterClrMapping/>
  </p:clrMapOvr>
</p:sld>
</file>

<file path=ppt/slides/slide7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E7CF-4957-26ED-0252-E7A251A0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138116-3553-9493-5111-BC07C2C5AB44}"/>
              </a:ext>
            </a:extLst>
          </p:cNvPr>
          <p:cNvSpPr txBox="1"/>
          <p:nvPr/>
        </p:nvSpPr>
        <p:spPr>
          <a:xfrm>
            <a:off x="242570" y="1091894"/>
            <a:ext cx="465455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... A </a:t>
            </a:r>
            <a:r>
              <a:rPr lang="en-US" sz="2000" b="1" dirty="0">
                <a:solidFill>
                  <a:srgbClr val="000000"/>
                </a:solidFill>
              </a:rPr>
              <a:t>lítium </a:t>
            </a:r>
            <a:r>
              <a:rPr lang="en-US" sz="2000" b="1" dirty="0" err="1">
                <a:solidFill>
                  <a:srgbClr val="000000"/>
                </a:solidFill>
              </a:rPr>
              <a:t>ritka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 lítiumbőség elsősorban a primordiális nukleoszintézisnek köszönhető.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Az ősrobbanás modellje a kozmoszban mértnél nagyobb lítium-bőséget jósol</a:t>
            </a:r>
            <a:endParaRPr lang="en-US" sz="20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Az</a:t>
            </a:r>
            <a:r>
              <a:rPr lang="en-US" sz="2000" b="1" dirty="0" err="1">
                <a:solidFill>
                  <a:srgbClr val="000000"/>
                </a:solidFill>
              </a:rPr>
              <a:t> őslítium-probléma</a:t>
            </a:r>
            <a:endParaRPr lang="en-US" sz="2000" b="1" dirty="0">
              <a:solidFill>
                <a:srgbClr val="000000"/>
              </a:solidFill>
            </a:endParaRP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Atomdiffúzió?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000000"/>
                </a:solidFill>
              </a:rPr>
              <a:t>Spallációs folyamatok</a:t>
            </a:r>
            <a:r>
              <a:rPr lang="de-DE" sz="2000" dirty="0">
                <a:solidFill>
                  <a:srgbClr val="000000"/>
                </a:solidFill>
              </a:rPr>
              <a:t>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Nukleáris reakciók pontatlanul meghatározva?</a:t>
            </a:r>
          </a:p>
          <a:p>
            <a:pPr marL="69723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Az ősrobbanás elmélet hibás?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E0B526-5ABB-E766-3147-74E1ABB7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1503" y="947420"/>
            <a:ext cx="5626112" cy="5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gyakorisága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4762"/>
      </p:ext>
    </p:extLst>
  </p:cSld>
  <p:clrMapOvr>
    <a:masterClrMapping/>
  </p:clrMapOvr>
</p:sld>
</file>

<file path=ppt/slides/slide7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12808"/>
      </p:ext>
    </p:extLst>
  </p:cSld>
  <p:clrMapOvr>
    <a:masterClrMapping/>
  </p:clrMapOvr>
</p:sld>
</file>

<file path=ppt/slides/slide7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Q">
            <a:extLst>
              <a:ext uri="{FF2B5EF4-FFF2-40B4-BE49-F238E27FC236}">
                <a16:creationId xmlns:a16="http://schemas.microsoft.com/office/drawing/2014/main" id="{667FD879-81F6-9055-1037-9964A3524B2E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Miért olyan ritka a lítium?</a:t>
            </a:r>
          </a:p>
        </p:txBody>
      </p:sp>
      <p:sp>
        <p:nvSpPr>
          <p:cNvPr id="36" name="2Q">
            <a:extLst>
              <a:ext uri="{FF2B5EF4-FFF2-40B4-BE49-F238E27FC236}">
                <a16:creationId xmlns:a16="http://schemas.microsoft.com/office/drawing/2014/main" id="{8E804148-6ABF-7368-35B9-200FBD9D0D41}"/>
              </a:ext>
            </a:extLst>
          </p:cNvPr>
          <p:cNvSpPr/>
          <p:nvPr/>
        </p:nvSpPr>
        <p:spPr>
          <a:xfrm>
            <a:off x="44964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Miért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forognak a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csillagok?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8" name="3Q">
            <a:extLst>
              <a:ext uri="{FF2B5EF4-FFF2-40B4-BE49-F238E27FC236}">
                <a16:creationId xmlns:a16="http://schemas.microsoft.com/office/drawing/2014/main" id="{310337EE-697B-A6A0-0C9A-19B441F723B5}"/>
              </a:ext>
            </a:extLst>
          </p:cNvPr>
          <p:cNvSpPr/>
          <p:nvPr/>
        </p:nvSpPr>
        <p:spPr>
          <a:xfrm>
            <a:off x="7452000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lvl="0" algn="ctr" defTabSz="914400">
              <a:defRPr/>
            </a:pP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Melyik nuklidok keletkeztek közvetlenül 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az</a:t>
            </a: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ősrobbanás </a:t>
            </a:r>
            <a:r>
              <a:rPr lang="en-US" sz="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után</a:t>
            </a:r>
            <a:r>
              <a:rPr lang="en-US" sz="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lang="de-DE" sz="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4Q">
            <a:extLst>
              <a:ext uri="{FF2B5EF4-FFF2-40B4-BE49-F238E27FC236}">
                <a16:creationId xmlns:a16="http://schemas.microsoft.com/office/drawing/2014/main" id="{55FB3A6E-D591-B182-1275-EF7672EFB3D8}"/>
              </a:ext>
            </a:extLst>
          </p:cNvPr>
          <p:cNvSpPr/>
          <p:nvPr/>
        </p:nvSpPr>
        <p:spPr>
          <a:xfrm>
            <a:off x="15408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Miért áll a Föld magja főként nikkelből és vasból?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3" name="5Q">
            <a:extLst>
              <a:ext uri="{FF2B5EF4-FFF2-40B4-BE49-F238E27FC236}">
                <a16:creationId xmlns:a16="http://schemas.microsoft.com/office/drawing/2014/main" id="{098DEE00-6D03-8EE9-BC0B-82DA8A150757}"/>
              </a:ext>
            </a:extLst>
          </p:cNvPr>
          <p:cNvSpPr/>
          <p:nvPr/>
        </p:nvSpPr>
        <p:spPr>
          <a:xfrm>
            <a:off x="44964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Miért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vannak a csillagok szín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képében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abszorpciós vonalak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5" name="6Q">
            <a:extLst>
              <a:ext uri="{FF2B5EF4-FFF2-40B4-BE49-F238E27FC236}">
                <a16:creationId xmlns:a16="http://schemas.microsoft.com/office/drawing/2014/main" id="{56AACE6F-5B27-F2DB-3130-3A402167F24C}"/>
              </a:ext>
            </a:extLst>
          </p:cNvPr>
          <p:cNvSpPr/>
          <p:nvPr/>
        </p:nvSpPr>
        <p:spPr>
          <a:xfrm>
            <a:off x="7452000" y="33930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Hogyan működik a világegyetem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tágulása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de-DE" sz="5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7" name="7Q">
            <a:extLst>
              <a:ext uri="{FF2B5EF4-FFF2-40B4-BE49-F238E27FC236}">
                <a16:creationId xmlns:a16="http://schemas.microsoft.com/office/drawing/2014/main" id="{8FC3F33C-52A6-DD55-88C8-10135D7F4380}"/>
              </a:ext>
            </a:extLst>
          </p:cNvPr>
          <p:cNvSpPr/>
          <p:nvPr/>
        </p:nvSpPr>
        <p:spPr>
          <a:xfrm>
            <a:off x="15408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Miért létezik egyáltalán a radioaktivitás?</a:t>
            </a:r>
          </a:p>
        </p:txBody>
      </p:sp>
      <p:sp>
        <p:nvSpPr>
          <p:cNvPr id="49" name="8Q">
            <a:extLst>
              <a:ext uri="{FF2B5EF4-FFF2-40B4-BE49-F238E27FC236}">
                <a16:creationId xmlns:a16="http://schemas.microsoft.com/office/drawing/2014/main" id="{3E3993B7-875F-9846-D9D7-E935E20AAEE6}"/>
              </a:ext>
            </a:extLst>
          </p:cNvPr>
          <p:cNvSpPr/>
          <p:nvPr/>
        </p:nvSpPr>
        <p:spPr>
          <a:xfrm>
            <a:off x="44964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 az a csillag?</a:t>
            </a:r>
          </a:p>
        </p:txBody>
      </p:sp>
      <p:sp>
        <p:nvSpPr>
          <p:cNvPr id="51" name="9Q">
            <a:extLst>
              <a:ext uri="{FF2B5EF4-FFF2-40B4-BE49-F238E27FC236}">
                <a16:creationId xmlns:a16="http://schemas.microsoft.com/office/drawing/2014/main" id="{3821E413-A977-9677-8333-EE0659B2AF33}"/>
              </a:ext>
            </a:extLst>
          </p:cNvPr>
          <p:cNvSpPr/>
          <p:nvPr/>
        </p:nvSpPr>
        <p:spPr>
          <a:xfrm>
            <a:off x="7452000" y="49086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 volt az ősrobbanás előtt?</a:t>
            </a:r>
          </a:p>
        </p:txBody>
      </p:sp>
      <p:sp>
        <p:nvSpPr>
          <p:cNvPr id="52" name="9P">
            <a:extLst>
              <a:ext uri="{FF2B5EF4-FFF2-40B4-BE49-F238E27FC236}">
                <a16:creationId xmlns:a16="http://schemas.microsoft.com/office/drawing/2014/main" id="{8A83A85F-D96D-50FF-F6A4-28E25DDB56F9}"/>
              </a:ext>
            </a:extLst>
          </p:cNvPr>
          <p:cNvSpPr/>
          <p:nvPr/>
        </p:nvSpPr>
        <p:spPr>
          <a:xfrm>
            <a:off x="74533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34" name="1P">
            <a:extLst>
              <a:ext uri="{FF2B5EF4-FFF2-40B4-BE49-F238E27FC236}">
                <a16:creationId xmlns:a16="http://schemas.microsoft.com/office/drawing/2014/main" id="{BBE2FBC5-D22E-BAAA-0FBE-00857401B5E2}"/>
              </a:ext>
            </a:extLst>
          </p:cNvPr>
          <p:cNvSpPr/>
          <p:nvPr/>
        </p:nvSpPr>
        <p:spPr>
          <a:xfrm>
            <a:off x="1537624" y="1877465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7" name="2P">
            <a:extLst>
              <a:ext uri="{FF2B5EF4-FFF2-40B4-BE49-F238E27FC236}">
                <a16:creationId xmlns:a16="http://schemas.microsoft.com/office/drawing/2014/main" id="{0DB4C088-9CEC-89B1-A1B8-61F0521BA7BC}"/>
              </a:ext>
            </a:extLst>
          </p:cNvPr>
          <p:cNvSpPr/>
          <p:nvPr/>
        </p:nvSpPr>
        <p:spPr>
          <a:xfrm>
            <a:off x="4497175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39" name="3P">
            <a:extLst>
              <a:ext uri="{FF2B5EF4-FFF2-40B4-BE49-F238E27FC236}">
                <a16:creationId xmlns:a16="http://schemas.microsoft.com/office/drawing/2014/main" id="{7E79329D-9FFB-448B-2E64-482F1586ABD6}"/>
              </a:ext>
            </a:extLst>
          </p:cNvPr>
          <p:cNvSpPr/>
          <p:nvPr/>
        </p:nvSpPr>
        <p:spPr>
          <a:xfrm>
            <a:off x="7452000" y="1878297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$ 100</a:t>
            </a:r>
          </a:p>
        </p:txBody>
      </p:sp>
      <p:sp>
        <p:nvSpPr>
          <p:cNvPr id="42" name="4P">
            <a:extLst>
              <a:ext uri="{FF2B5EF4-FFF2-40B4-BE49-F238E27FC236}">
                <a16:creationId xmlns:a16="http://schemas.microsoft.com/office/drawing/2014/main" id="{7DFFE68B-B777-C295-AE4B-ABBE92EA49F7}"/>
              </a:ext>
            </a:extLst>
          </p:cNvPr>
          <p:cNvSpPr/>
          <p:nvPr/>
        </p:nvSpPr>
        <p:spPr>
          <a:xfrm>
            <a:off x="1539134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4" name="5P">
            <a:extLst>
              <a:ext uri="{FF2B5EF4-FFF2-40B4-BE49-F238E27FC236}">
                <a16:creationId xmlns:a16="http://schemas.microsoft.com/office/drawing/2014/main" id="{77E56693-6CB2-2ED8-A43B-2A57D86DACB7}"/>
              </a:ext>
            </a:extLst>
          </p:cNvPr>
          <p:cNvSpPr/>
          <p:nvPr/>
        </p:nvSpPr>
        <p:spPr>
          <a:xfrm>
            <a:off x="44971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6" name="6P">
            <a:extLst>
              <a:ext uri="{FF2B5EF4-FFF2-40B4-BE49-F238E27FC236}">
                <a16:creationId xmlns:a16="http://schemas.microsoft.com/office/drawing/2014/main" id="{B5015528-12A5-3DE8-6536-5690FC5AE046}"/>
              </a:ext>
            </a:extLst>
          </p:cNvPr>
          <p:cNvSpPr/>
          <p:nvPr/>
        </p:nvSpPr>
        <p:spPr>
          <a:xfrm>
            <a:off x="7453375" y="3393378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$ 200</a:t>
            </a:r>
          </a:p>
        </p:txBody>
      </p:sp>
      <p:sp>
        <p:nvSpPr>
          <p:cNvPr id="48" name="7P">
            <a:extLst>
              <a:ext uri="{FF2B5EF4-FFF2-40B4-BE49-F238E27FC236}">
                <a16:creationId xmlns:a16="http://schemas.microsoft.com/office/drawing/2014/main" id="{30EE7578-22B0-6B4F-A671-9F851D95D21A}"/>
              </a:ext>
            </a:extLst>
          </p:cNvPr>
          <p:cNvSpPr/>
          <p:nvPr/>
        </p:nvSpPr>
        <p:spPr>
          <a:xfrm>
            <a:off x="1539134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50" name="8P">
            <a:extLst>
              <a:ext uri="{FF2B5EF4-FFF2-40B4-BE49-F238E27FC236}">
                <a16:creationId xmlns:a16="http://schemas.microsoft.com/office/drawing/2014/main" id="{A87D8681-8408-7487-9F5A-B819DA13BC9C}"/>
              </a:ext>
            </a:extLst>
          </p:cNvPr>
          <p:cNvSpPr/>
          <p:nvPr/>
        </p:nvSpPr>
        <p:spPr>
          <a:xfrm>
            <a:off x="4497175" y="4909520"/>
            <a:ext cx="2880000" cy="14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$ 300</a:t>
            </a:r>
          </a:p>
        </p:txBody>
      </p:sp>
      <p:sp>
        <p:nvSpPr>
          <p:cNvPr id="7" name="Star">
            <a:extLst>
              <a:ext uri="{FF2B5EF4-FFF2-40B4-BE49-F238E27FC236}">
                <a16:creationId xmlns:a16="http://schemas.microsoft.com/office/drawing/2014/main" id="{9348AF2E-3F19-EC6B-B650-B213FAB5D3E1}"/>
              </a:ext>
            </a:extLst>
          </p:cNvPr>
          <p:cNvSpPr/>
          <p:nvPr/>
        </p:nvSpPr>
        <p:spPr>
          <a:xfrm>
            <a:off x="44964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Csillagok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Uni">
            <a:extLst>
              <a:ext uri="{FF2B5EF4-FFF2-40B4-BE49-F238E27FC236}">
                <a16:creationId xmlns:a16="http://schemas.microsoft.com/office/drawing/2014/main" id="{62D46386-3950-959B-99B4-9EB248C3220E}"/>
              </a:ext>
            </a:extLst>
          </p:cNvPr>
          <p:cNvSpPr/>
          <p:nvPr/>
        </p:nvSpPr>
        <p:spPr>
          <a:xfrm>
            <a:off x="7452000" y="759375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Cosmos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0" name="Nuc">
            <a:extLst>
              <a:ext uri="{FF2B5EF4-FFF2-40B4-BE49-F238E27FC236}">
                <a16:creationId xmlns:a16="http://schemas.microsoft.com/office/drawing/2014/main" id="{5E903302-0D05-304B-BC03-F59207C74745}"/>
              </a:ext>
            </a:extLst>
          </p:cNvPr>
          <p:cNvSpPr/>
          <p:nvPr/>
        </p:nvSpPr>
        <p:spPr>
          <a:xfrm>
            <a:off x="1537624" y="760836"/>
            <a:ext cx="2880000" cy="94994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Nuklidok</a:t>
            </a:r>
            <a:endParaRPr kumimoji="0" lang="de-DE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Bar">
            <a:extLst>
              <a:ext uri="{FF2B5EF4-FFF2-40B4-BE49-F238E27FC236}">
                <a16:creationId xmlns:a16="http://schemas.microsoft.com/office/drawing/2014/main" id="{23CB0FDB-701F-D7F5-829B-A2EA6B739635}"/>
              </a:ext>
            </a:extLst>
          </p:cNvPr>
          <p:cNvSpPr/>
          <p:nvPr/>
        </p:nvSpPr>
        <p:spPr>
          <a:xfrm>
            <a:off x="1500186" y="1743075"/>
            <a:ext cx="8869364" cy="102658"/>
          </a:xfrm>
          <a:prstGeom prst="rect">
            <a:avLst/>
          </a:prstGeom>
          <a:solidFill>
            <a:srgbClr val="172C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7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6" grpId="0" animBg="1"/>
      <p:bldP spid="36" grpId="1" animBg="1"/>
      <p:bldP spid="38" grpId="0" animBg="1"/>
      <p:bldP spid="38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34" grpId="0" animBg="1"/>
      <p:bldP spid="37" grpId="0" animBg="1"/>
      <p:bldP spid="39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7" grpId="0" animBg="1"/>
      <p:bldP spid="8" grpId="0" animBg="1"/>
      <p:bldP spid="10" grpId="0" animBg="1"/>
    </p:bldLst>
  </p:timing>
</p:sld>
</file>

<file path=ppt/slides/slide7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84611C-42BF-FC26-9C5A-1C6CED94E4E8}"/>
              </a:ext>
            </a:extLst>
          </p:cNvPr>
          <p:cNvSpPr txBox="1"/>
          <p:nvPr/>
        </p:nvSpPr>
        <p:spPr>
          <a:xfrm>
            <a:off x="1122892" y="643467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Asztro-Jeopardy: 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az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oldal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később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törlésre </a:t>
            </a:r>
            <a:r>
              <a:rPr lang="de-DE" sz="20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kerül</a:t>
            </a:r>
            <a:r>
              <a:rPr lang="de-DE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de-DE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Nuklidok</a:t>
            </a:r>
            <a:endParaRPr lang="de-D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Miért olyan ritka a lítium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Miért áll a Föld magja főként nikkelből és vasból?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Miért létezik egyáltalán radioaktivitás?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Csillagok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Miért forognak a csillagok?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Miért vannak a csillagok színképében abszorpciós vonalak?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Mi az a csillag?</a:t>
            </a:r>
          </a:p>
          <a:p>
            <a:r>
              <a:rPr 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Cosmos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100: Mely kémiai elemek keletkeztek közvetlenül az ősrobbanás után?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200: Hogyan működik a világegyetem tágulása?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300: Mi volt az ősrobbanás előtt?</a:t>
            </a:r>
          </a:p>
          <a:p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01658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B45B-5907-43E7-9ACA-E906AE8B3F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95448" y="2154239"/>
            <a:ext cx="6201104" cy="2392362"/>
          </a:xfrm>
        </p:spPr>
        <p:txBody>
          <a:bodyPr anchor="ctr"/>
          <a:lstStyle/>
          <a:p>
            <a:pPr algn="ctr"/>
            <a:r>
              <a:rPr lang="de-DE" sz="3600" cap="small" noProof="0" dirty="0"/>
              <a:t>Mi az a</a:t>
            </a:r>
            <a:br>
              <a:rPr lang="de-DE" sz="3600" cap="small" noProof="0" dirty="0"/>
            </a:br>
            <a:r>
              <a:rPr lang="de-DE" sz="3600" b="1" cap="small" noProof="0" dirty="0"/>
              <a:t>kémiai elem</a:t>
            </a:r>
            <a:r>
              <a:rPr lang="de-DE" sz="3600" cap="small" noProof="0" dirty="0"/>
              <a:t>?</a:t>
            </a:r>
            <a:endParaRPr lang="de-DE" sz="3600" b="1" cap="small" noProof="0" dirty="0"/>
          </a:p>
        </p:txBody>
      </p:sp>
    </p:spTree>
    <p:extLst>
      <p:ext uri="{BB962C8B-B14F-4D97-AF65-F5344CB8AC3E}">
        <p14:creationId xmlns:p14="http://schemas.microsoft.com/office/powerpoint/2010/main" val="2360768658"/>
      </p:ext>
    </p:extLst>
  </p:cSld>
  <p:clrMapOvr>
    <a:masterClrMapping/>
  </p:clrMapOvr>
</p:sld>
</file>

<file path=ppt/slides/slide80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BDC9FA9-CD08-664A-1D10-DA84FCD5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Brainstorming</a:t>
            </a:r>
            <a:endParaRPr lang="de-DE" sz="3000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22FEF5-D304-682F-1E48-672F24F3AE21}"/>
              </a:ext>
            </a:extLst>
          </p:cNvPr>
          <p:cNvGrpSpPr/>
          <p:nvPr/>
        </p:nvGrpSpPr>
        <p:grpSpPr>
          <a:xfrm>
            <a:off x="1295400" y="1634245"/>
            <a:ext cx="6667500" cy="3671180"/>
            <a:chOff x="1398424" y="1360021"/>
            <a:chExt cx="3822162" cy="3566405"/>
          </a:xfrm>
        </p:grpSpPr>
        <p:sp>
          <p:nvSpPr>
            <p:cNvPr id="9" name="Rechteck: obere Ecken abgerundet 8">
              <a:extLst>
                <a:ext uri="{FF2B5EF4-FFF2-40B4-BE49-F238E27FC236}">
                  <a16:creationId xmlns:a16="http://schemas.microsoft.com/office/drawing/2014/main" id="{CD223EF8-589C-B6D2-0E17-C8DEEAD59D27}"/>
                </a:ext>
              </a:extLst>
            </p:cNvPr>
            <p:cNvSpPr/>
            <p:nvPr/>
          </p:nvSpPr>
          <p:spPr>
            <a:xfrm>
              <a:off x="1398424" y="1360021"/>
              <a:ext cx="3822162" cy="513080"/>
            </a:xfrm>
            <a:prstGeom prst="round2SameRect">
              <a:avLst>
                <a:gd name="adj1" fmla="val 25187"/>
                <a:gd name="adj2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Feladat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hteck: obere Ecken abgerundet 9">
              <a:extLst>
                <a:ext uri="{FF2B5EF4-FFF2-40B4-BE49-F238E27FC236}">
                  <a16:creationId xmlns:a16="http://schemas.microsoft.com/office/drawing/2014/main" id="{CA0EF0C2-88A3-FC6C-512F-87938D4334FF}"/>
                </a:ext>
              </a:extLst>
            </p:cNvPr>
            <p:cNvSpPr/>
            <p:nvPr/>
          </p:nvSpPr>
          <p:spPr>
            <a:xfrm>
              <a:off x="1398424" y="1873100"/>
              <a:ext cx="3822162" cy="305332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Nyissa meg a</a:t>
              </a:r>
              <a:b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1. ötletbörze</a:t>
              </a:r>
            </a:p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Beszéljétek meg a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válaszaitokat az elejétől kezdve.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Most másképp válaszolnál néhány kérdésre?</a:t>
              </a:r>
            </a:p>
          </p:txBody>
        </p:sp>
      </p:grpSp>
      <p:pic>
        <p:nvPicPr>
          <p:cNvPr id="14" name="Grafik 13" descr="Kopf mit Zahnrädern Silhouette">
            <a:extLst>
              <a:ext uri="{FF2B5EF4-FFF2-40B4-BE49-F238E27FC236}">
                <a16:creationId xmlns:a16="http://schemas.microsoft.com/office/drawing/2014/main" id="{B23EA05E-FA26-DE5F-93E7-04BC761F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1473" y="1923805"/>
            <a:ext cx="3124691" cy="3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4839"/>
      </p:ext>
    </p:extLst>
  </p:cSld>
  <p:clrMapOvr>
    <a:masterClrMapping/>
  </p:clrMapOvr>
</p:sld>
</file>

<file path=ppt/slides/slide81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7BBBD6B-7EE4-3F11-D60F-646B93E13254}"/>
              </a:ext>
            </a:extLst>
          </p:cNvPr>
          <p:cNvSpPr/>
          <p:nvPr/>
        </p:nvSpPr>
        <p:spPr>
          <a:xfrm>
            <a:off x="8016611" y="3840479"/>
            <a:ext cx="374468" cy="432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509734"/>
            <a:ext cx="771035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nukleáris asztrofizika a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nukleáris fizikai kísérletek, csillagmodellek, csillagászati megfigyelések stb. összetett összjátéka.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Kémiai elemek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jönnek létre azokban a folyamatokban, amelyek az egész világegyetemünket mozgatják.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kémiai elemek gyakorisága a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kozmikus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evolúció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egyik mutatója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nukleáris asztrofizika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segítségével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megpróbáljuk rekonstruálni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világegyetemünk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történetét és fejlődését.</a:t>
            </a:r>
          </a:p>
        </p:txBody>
      </p:sp>
      <p:pic>
        <p:nvPicPr>
          <p:cNvPr id="11" name="Grafik 10" descr="Klemmbrett teilweise angekreuzt mit einfarbiger Füllung">
            <a:extLst>
              <a:ext uri="{FF2B5EF4-FFF2-40B4-BE49-F238E27FC236}">
                <a16:creationId xmlns:a16="http://schemas.microsoft.com/office/drawing/2014/main" id="{9928ECC8-0647-D93F-517F-9059BCFF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5375" y="2095500"/>
            <a:ext cx="2667000" cy="2667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Összefoglaló</a:t>
            </a:r>
            <a:endParaRPr lang="de-DE" sz="3000" noProof="0" dirty="0"/>
          </a:p>
        </p:txBody>
      </p:sp>
    </p:spTree>
    <p:extLst>
      <p:ext uri="{BB962C8B-B14F-4D97-AF65-F5344CB8AC3E}">
        <p14:creationId xmlns:p14="http://schemas.microsoft.com/office/powerpoint/2010/main" val="3594334632"/>
      </p:ext>
    </p:extLst>
  </p:cSld>
  <p:clrMapOvr>
    <a:masterClrMapping/>
  </p:clrMapOvr>
</p:sld>
</file>

<file path=ppt/slides/slide8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2162-34D9-4207-8FCB-90ECFCB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A kémiai elemek </a:t>
            </a:r>
            <a:r>
              <a:rPr lang="de-DE" sz="3600" noProof="0" dirty="0" err="1"/>
              <a:t>mennyisége </a:t>
            </a:r>
            <a:r>
              <a:rPr lang="de-DE" sz="2400" noProof="0" dirty="0"/>
              <a:t>(Naprendszer)</a:t>
            </a:r>
            <a:endParaRPr lang="de-DE" sz="3000" noProof="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C26B8E9-9AC0-4F91-BDF7-254BD282C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DA5019-7675-2FA1-75E6-FAADBBCF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92" y="945407"/>
            <a:ext cx="11626886" cy="49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7600"/>
      </p:ext>
    </p:extLst>
  </p:cSld>
  <p:clrMapOvr>
    <a:masterClrMapping/>
  </p:clrMapOvr>
</p:sld>
</file>

<file path=ppt/slides/slide8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24264365-DF50-97E0-5D3D-0DAC2D7E77B9}"/>
              </a:ext>
            </a:extLst>
          </p:cNvPr>
          <p:cNvSpPr/>
          <p:nvPr/>
        </p:nvSpPr>
        <p:spPr>
          <a:xfrm>
            <a:off x="4362845" y="1281789"/>
            <a:ext cx="3466310" cy="235330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2400" b="1" cap="small" dirty="0" err="1">
                <a:solidFill>
                  <a:schemeClr val="bg1"/>
                </a:solidFill>
              </a:rPr>
              <a:t>Nukleáris asztrofizika</a:t>
            </a:r>
            <a:endParaRPr lang="en-US" sz="2400" b="1" cap="small" dirty="0">
              <a:solidFill>
                <a:schemeClr val="bg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801B84B-EDA0-F6F9-53AD-D637301C3067}"/>
              </a:ext>
            </a:extLst>
          </p:cNvPr>
          <p:cNvSpPr/>
          <p:nvPr/>
        </p:nvSpPr>
        <p:spPr>
          <a:xfrm>
            <a:off x="4563532" y="1780117"/>
            <a:ext cx="3064933" cy="17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29B6B27-F976-13A8-3E1D-1A9FD6D6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Nukleáris asztrofizika</a:t>
            </a:r>
            <a:endParaRPr lang="de-DE" sz="3000" noProof="0" dirty="0"/>
          </a:p>
        </p:txBody>
      </p:sp>
      <p:sp>
        <p:nvSpPr>
          <p:cNvPr id="3" name="Rechteck 8">
            <a:extLst>
              <a:ext uri="{FF2B5EF4-FFF2-40B4-BE49-F238E27FC236}">
                <a16:creationId xmlns:a16="http://schemas.microsoft.com/office/drawing/2014/main" id="{AE80B339-2823-9938-39E8-CF939561EE15}"/>
              </a:ext>
            </a:extLst>
          </p:cNvPr>
          <p:cNvSpPr/>
          <p:nvPr/>
        </p:nvSpPr>
        <p:spPr>
          <a:xfrm>
            <a:off x="485975" y="1259801"/>
            <a:ext cx="3492478" cy="26038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Csillagászati megfigyelés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echteck 8">
            <a:extLst>
              <a:ext uri="{FF2B5EF4-FFF2-40B4-BE49-F238E27FC236}">
                <a16:creationId xmlns:a16="http://schemas.microsoft.com/office/drawing/2014/main" id="{110562BF-B5D0-453F-148C-A83E1D462BE5}"/>
              </a:ext>
            </a:extLst>
          </p:cNvPr>
          <p:cNvSpPr/>
          <p:nvPr/>
        </p:nvSpPr>
        <p:spPr>
          <a:xfrm>
            <a:off x="8228364" y="1236581"/>
            <a:ext cx="3492000" cy="2603897"/>
          </a:xfrm>
          <a:prstGeom prst="rect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chemeClr val="tx1"/>
                </a:solidFill>
              </a:rPr>
              <a:t>Számítógépes modellezés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F7DF4863-0863-3D59-E46C-D945D727C1DB}"/>
              </a:ext>
            </a:extLst>
          </p:cNvPr>
          <p:cNvSpPr/>
          <p:nvPr/>
        </p:nvSpPr>
        <p:spPr>
          <a:xfrm>
            <a:off x="4478865" y="3997640"/>
            <a:ext cx="3234268" cy="20818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Nukleáris reakciók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A1DDBD-B7DA-2A61-7613-2EFDABD13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053" y="1664233"/>
            <a:ext cx="3416322" cy="20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tnite und Dragon Ball: Hier findet ihr Kamehameha und Nimbuswolke">
            <a:extLst>
              <a:ext uri="{FF2B5EF4-FFF2-40B4-BE49-F238E27FC236}">
                <a16:creationId xmlns:a16="http://schemas.microsoft.com/office/drawing/2014/main" id="{D4E20E56-5DDA-D9A8-2E27-63692477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3" y="4341688"/>
            <a:ext cx="3064934" cy="17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de the Pain Harold&quot;: Wie ein Elektroingenieur aus Ungarn ...">
            <a:extLst>
              <a:ext uri="{FF2B5EF4-FFF2-40B4-BE49-F238E27FC236}">
                <a16:creationId xmlns:a16="http://schemas.microsoft.com/office/drawing/2014/main" id="{CC0DC9B8-3495-87A0-281F-9118EEA0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68" y="1610522"/>
            <a:ext cx="3188977" cy="212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 String Meme Generator - Imgflip">
            <a:extLst>
              <a:ext uri="{FF2B5EF4-FFF2-40B4-BE49-F238E27FC236}">
                <a16:creationId xmlns:a16="http://schemas.microsoft.com/office/drawing/2014/main" id="{CFA12DA0-AADF-8F27-FBA7-17A29568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3533" y="1780117"/>
            <a:ext cx="3064934" cy="177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FEE234D-7322-12AB-9AA5-59F8A61F21AD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flipV="1">
            <a:off x="6095999" y="3635096"/>
            <a:ext cx="1" cy="362544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4C755DA-889A-0B9D-E150-3B7BE010AE03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 flipV="1">
            <a:off x="3978453" y="2458443"/>
            <a:ext cx="38439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4332907-7A77-7CCD-A45D-CCFBA3F5E331}"/>
              </a:ext>
            </a:extLst>
          </p:cNvPr>
          <p:cNvCxnSpPr>
            <a:cxnSpLocks/>
          </p:cNvCxnSpPr>
          <p:nvPr/>
        </p:nvCxnSpPr>
        <p:spPr>
          <a:xfrm flipH="1" flipV="1">
            <a:off x="7829155" y="2501346"/>
            <a:ext cx="384392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8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3DD3E23-B672-A444-887C-7E34E8D10AA6}"/>
              </a:ext>
            </a:extLst>
          </p:cNvPr>
          <p:cNvGrpSpPr/>
          <p:nvPr/>
        </p:nvGrpSpPr>
        <p:grpSpPr>
          <a:xfrm>
            <a:off x="6419777" y="1681184"/>
            <a:ext cx="5700575" cy="3762641"/>
            <a:chOff x="6419777" y="1681184"/>
            <a:chExt cx="5700575" cy="3762641"/>
          </a:xfrm>
        </p:grpSpPr>
        <p:pic>
          <p:nvPicPr>
            <p:cNvPr id="22532" name="Picture 4" descr="Big Bang - Wikipedia">
              <a:extLst>
                <a:ext uri="{FF2B5EF4-FFF2-40B4-BE49-F238E27FC236}">
                  <a16:creationId xmlns:a16="http://schemas.microsoft.com/office/drawing/2014/main" id="{8C914581-A024-316C-AC27-1707E4AF1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777" y="1681184"/>
              <a:ext cx="5700575" cy="376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97F9F18-E6E7-D593-31B9-4FF93AF41A8D}"/>
                </a:ext>
              </a:extLst>
            </p:cNvPr>
            <p:cNvSpPr txBox="1"/>
            <p:nvPr/>
          </p:nvSpPr>
          <p:spPr>
            <a:xfrm>
              <a:off x="11558964" y="5098724"/>
              <a:ext cx="536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[26]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3C2C1FD6-1534-8A5B-2441-9BD95D010A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338" y="930413"/>
            <a:ext cx="4977687" cy="51915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003AF0-699B-A2CF-9268-27D4825F0C86}"/>
              </a:ext>
            </a:extLst>
          </p:cNvPr>
          <p:cNvGrpSpPr/>
          <p:nvPr/>
        </p:nvGrpSpPr>
        <p:grpSpPr>
          <a:xfrm>
            <a:off x="5741989" y="1121860"/>
            <a:ext cx="6002268" cy="4646825"/>
            <a:chOff x="5751514" y="1045660"/>
            <a:chExt cx="6002268" cy="4646825"/>
          </a:xfrm>
        </p:grpSpPr>
        <p:pic>
          <p:nvPicPr>
            <p:cNvPr id="22530" name="Picture 2" descr="Happy Sweet Sixteen, Hubble Telescope! – Starburst Galaxy M82">
              <a:extLst>
                <a:ext uri="{FF2B5EF4-FFF2-40B4-BE49-F238E27FC236}">
                  <a16:creationId xmlns:a16="http://schemas.microsoft.com/office/drawing/2014/main" id="{F43E6EE3-D2FD-00FF-D817-E2CAF9E37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51514" y="1045660"/>
              <a:ext cx="5981699" cy="463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5771222-D15E-B965-DA05-6E4F059E5201}"/>
                </a:ext>
              </a:extLst>
            </p:cNvPr>
            <p:cNvSpPr txBox="1"/>
            <p:nvPr/>
          </p:nvSpPr>
          <p:spPr>
            <a:xfrm>
              <a:off x="9210675" y="5384708"/>
              <a:ext cx="2543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[25] </a:t>
              </a:r>
              <a:r>
                <a:rPr kumimoji="0" lang="de-DE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M82 csillaggalaxis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D20DFE76-35D2-EF65-CAE0-C107656659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144" y="1179090"/>
            <a:ext cx="6417810" cy="481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5D1630-5BAD-9388-6D11-831062A95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940" y="1378709"/>
            <a:ext cx="5403748" cy="43723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dirty="0"/>
              <a:t>Sok megválaszolatlan kérdés</a:t>
            </a:r>
            <a:endParaRPr lang="de-DE" sz="3000" noProof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F33DFC-D6FE-350A-4033-0733DFA2D107}"/>
              </a:ext>
            </a:extLst>
          </p:cNvPr>
          <p:cNvSpPr txBox="1"/>
          <p:nvPr/>
        </p:nvSpPr>
        <p:spPr>
          <a:xfrm>
            <a:off x="9074223" y="5813939"/>
            <a:ext cx="254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[01]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teremtés pill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érei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D10DB4-DE00-11DD-8400-26CBFE1A5470}"/>
              </a:ext>
            </a:extLst>
          </p:cNvPr>
          <p:cNvSpPr txBox="1"/>
          <p:nvPr/>
        </p:nvSpPr>
        <p:spPr>
          <a:xfrm>
            <a:off x="881200" y="1317289"/>
            <a:ext cx="486078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Hogyan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jönnek létre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nehéz elemek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Hogyan fejlődik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egy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galaxis?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 történik egy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neutroncsillagban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és a neutroncsillagok összeolvadásakor?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Mit tudhatunk meg az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ősrobbanásról a </a:t>
            </a:r>
            <a:r>
              <a:rPr lang="en-GB" sz="2000" dirty="0" err="1">
                <a:solidFill>
                  <a:srgbClr val="00305E"/>
                </a:solidFill>
                <a:latin typeface="Open Sans"/>
              </a:rPr>
              <a:t>nukleáris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asztrofizika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segítségével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?</a:t>
            </a:r>
          </a:p>
          <a:p>
            <a:pPr marL="342900" marR="0" lvl="0" indent="-3429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 még csak a felszínét karcoltuk 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nukleáris asztrofizika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világának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!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6435405-FD66-8A05-F7A4-C0B4C2A0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85CC9-E9E9-43E2-894F-DBA9E7F22FAD}"/>
              </a:ext>
            </a:extLst>
          </p:cNvPr>
          <p:cNvSpPr txBox="1">
            <a:spLocks/>
          </p:cNvSpPr>
          <p:nvPr/>
        </p:nvSpPr>
        <p:spPr>
          <a:xfrm>
            <a:off x="461304" y="3757492"/>
            <a:ext cx="11548792" cy="4344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marR="0" indent="-324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468000" marR="0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rgbClr val="1B1F2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576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648000" marR="0" indent="-25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de-DE" sz="48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</a:b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Egy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utazás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vége az </a:t>
            </a:r>
            <a:r>
              <a:rPr kumimoji="0" lang="de-DE" sz="36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elemeken </a:t>
            </a:r>
            <a:r>
              <a:rPr kumimoji="0" lang="de-DE" sz="3600" b="0" i="0" u="none" strike="noStrike" kern="1200" cap="sm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Source Sans Pro" panose="020B0503030403020204" pitchFamily="34" charset="0"/>
                <a:cs typeface="+mn-cs"/>
              </a:rPr>
              <a:t>keresztül</a:t>
            </a:r>
            <a:endParaRPr kumimoji="0" lang="de-DE" sz="3600" b="1" i="0" u="none" strike="noStrike" kern="1200" cap="small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18675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1CF3DBB-E442-4A66-A53C-4F6ECC151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153" y="1135924"/>
            <a:ext cx="4884847" cy="4586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FB350F-D80F-4CE1-9F15-6DDEA2E6433B}"/>
              </a:ext>
            </a:extLst>
          </p:cNvPr>
          <p:cNvSpPr txBox="1"/>
          <p:nvPr/>
        </p:nvSpPr>
        <p:spPr>
          <a:xfrm>
            <a:off x="6756953" y="1225882"/>
            <a:ext cx="4884847" cy="4632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/>
              <a:t>Az </a:t>
            </a:r>
            <a:r>
              <a:rPr lang="de-DE" sz="2400" b="1" dirty="0" err="1"/>
              <a:t>arisztotelészi kozmosz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A hagymahéj-kozmosz </a:t>
            </a:r>
            <a:r>
              <a:rPr lang="de-DE" sz="2000" dirty="0" err="1"/>
              <a:t>geocentrikus elképzelése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b="1" dirty="0"/>
              <a:t>négy földi elem </a:t>
            </a:r>
            <a:r>
              <a:rPr lang="en-US" sz="2000" dirty="0"/>
              <a:t>alkotja </a:t>
            </a:r>
            <a:r>
              <a:rPr lang="en-US" sz="2000" dirty="0" err="1"/>
              <a:t>az anyagot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Az </a:t>
            </a:r>
            <a:r>
              <a:rPr lang="en-US" sz="2000" dirty="0" err="1"/>
              <a:t>ötödik </a:t>
            </a:r>
            <a:r>
              <a:rPr lang="en-US" sz="2000" dirty="0"/>
              <a:t>elem, az </a:t>
            </a:r>
            <a:r>
              <a:rPr lang="en-US" sz="2000" b="1" dirty="0" err="1"/>
              <a:t>éter </a:t>
            </a:r>
            <a:r>
              <a:rPr lang="en-US" sz="2000" dirty="0" err="1"/>
              <a:t>betölti </a:t>
            </a:r>
            <a:r>
              <a:rPr lang="en-US" sz="2000" dirty="0"/>
              <a:t>az eget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Minden anyag elemekből áll, az összetétel határozza meg az anyag tulajdonságait.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Minden égitest </a:t>
            </a:r>
            <a:r>
              <a:rPr lang="en-US" sz="2000" dirty="0"/>
              <a:t>magától</a:t>
            </a:r>
            <a:r>
              <a:rPr lang="en-US" sz="2000" b="1" dirty="0"/>
              <a:t> mozog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800" i="1" dirty="0"/>
              <a:t>Mozdulatlan mozgató </a:t>
            </a:r>
            <a:r>
              <a:rPr lang="en-US" sz="1800" dirty="0"/>
              <a:t>által okozott kezdeti mozgás</a:t>
            </a:r>
            <a:endParaRPr lang="de-DE" sz="1800" i="1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6FF913-D9FA-4163-8E11-C570EDD5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9" y="346075"/>
            <a:ext cx="10217156" cy="684000"/>
          </a:xfrm>
        </p:spPr>
        <p:txBody>
          <a:bodyPr/>
          <a:lstStyle/>
          <a:p>
            <a:r>
              <a:rPr lang="de-DE" sz="3600" noProof="0" dirty="0"/>
              <a:t>Elemek az ókorban (kb. i. e. 350)</a:t>
            </a:r>
            <a:endParaRPr lang="de-DE" sz="3000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C8771-7DCF-4339-B940-1485AC9E09C2}"/>
              </a:ext>
            </a:extLst>
          </p:cNvPr>
          <p:cNvSpPr txBox="1"/>
          <p:nvPr/>
        </p:nvSpPr>
        <p:spPr>
          <a:xfrm>
            <a:off x="1211153" y="5722076"/>
            <a:ext cx="48848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[04] A </a:t>
            </a:r>
            <a:r>
              <a:rPr lang="fr-FR" i="1" dirty="0"/>
              <a:t>világ sz</a:t>
            </a:r>
            <a:r>
              <a:rPr lang="fr-FR" i="1" dirty="0" err="1"/>
              <a:t>férája</a:t>
            </a:r>
            <a:r>
              <a:rPr lang="fr-FR" i="1" dirty="0"/>
              <a:t>, Oronce Fine, 1549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4049188294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chapter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emplate>Praesentationsvorlagen16zu9</ap:Template>
  <ap:TotalTime>0</ap:TotalTime>
  <ap:Words>4258</ap:Words>
  <ap:Application>Microsoft Office PowerPoint</ap:Application>
  <ap:PresentationFormat>Breitbild</ap:PresentationFormat>
  <ap:Paragraphs>542</ap:Paragraphs>
  <ap:Slides>85</ap:Slides>
  <ap:Notes>54</ap:Notes>
  <ap:HiddenSlides>0</ap:HiddenSlides>
  <ap:MMClips>0</ap:MMClips>
  <ap:ScaleCrop>false</ap:ScaleCrop>
  <ap:HeadingPairs>
    <vt:vector baseType="variant" size="6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85</vt:i4>
      </vt:variant>
    </vt:vector>
  </ap:HeadingPairs>
  <ap:TitlesOfParts>
    <vt:vector baseType="lpstr" size="97">
      <vt:lpstr>Open Sans</vt:lpstr>
      <vt:lpstr>Wingdings</vt:lpstr>
      <vt:lpstr>Cambria Math</vt:lpstr>
      <vt:lpstr>Calibri Light</vt:lpstr>
      <vt:lpstr>Symbol</vt:lpstr>
      <vt:lpstr>Arial</vt:lpstr>
      <vt:lpstr>Calibri</vt:lpstr>
      <vt:lpstr>Segoe UI Black</vt:lpstr>
      <vt:lpstr>TUD_2018_16zu9</vt:lpstr>
      <vt:lpstr>chapter</vt:lpstr>
      <vt:lpstr>Benutzerdefiniertes Design</vt:lpstr>
      <vt:lpstr>Office</vt:lpstr>
      <vt:lpstr>PowerPoint-Präsentation</vt:lpstr>
      <vt:lpstr>PowerPoint-Präsentation</vt:lpstr>
      <vt:lpstr>Time Schedule</vt:lpstr>
      <vt:lpstr>Brainstorming</vt:lpstr>
      <vt:lpstr>PowerPoint-Präsentation</vt:lpstr>
      <vt:lpstr>What is nuclear astrophysics?</vt:lpstr>
      <vt:lpstr>PowerPoint-Präsentation</vt:lpstr>
      <vt:lpstr>PowerPoint-Präsentation</vt:lpstr>
      <vt:lpstr>Elements in antiquity (ca. 350 BC)</vt:lpstr>
      <vt:lpstr>The periodic table of the elements</vt:lpstr>
      <vt:lpstr>Abundance of chemical elements (solar system)</vt:lpstr>
      <vt:lpstr>Abundance of the chemical elements (solar system)</vt:lpstr>
      <vt:lpstr>Abundance of the chemical elements</vt:lpstr>
      <vt:lpstr>PowerPoint-Präsentation</vt:lpstr>
      <vt:lpstr>PowerPoint-Präsentation</vt:lpstr>
      <vt:lpstr>The atomic nucleus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Labeling of atomic nuclei</vt:lpstr>
      <vt:lpstr>PowerPoint-Präsentation</vt:lpstr>
      <vt:lpstr>Nuclear reactions</vt:lpstr>
      <vt:lpstr>PowerPoint-Präsentation</vt:lpstr>
      <vt:lpstr>Formation of stars</vt:lpstr>
      <vt:lpstr>Birth of the sun</vt:lpstr>
      <vt:lpstr>Birth of the sun</vt:lpstr>
      <vt:lpstr>First nuclear fusion</vt:lpstr>
      <vt:lpstr>Yellow dwarf (Today)</vt:lpstr>
      <vt:lpstr>Nuclear fusion</vt:lpstr>
      <vt:lpstr>Transition phase</vt:lpstr>
      <vt:lpstr>Red giant</vt:lpstr>
      <vt:lpstr>Red giant</vt:lpstr>
      <vt:lpstr>Planetary nebula</vt:lpstr>
      <vt:lpstr>Planetary nebula</vt:lpstr>
      <vt:lpstr>White dwarf</vt:lpstr>
      <vt:lpstr>Development of stars</vt:lpstr>
      <vt:lpstr>Development of stars</vt:lpstr>
      <vt:lpstr>Abundance of the chemical elements (solar system)</vt:lpstr>
      <vt:lpstr>Abundance of chemical elements (solar system)</vt:lpstr>
      <vt:lpstr>Abundance of the chemical elements (solar system)</vt:lpstr>
      <vt:lpstr>Abundance of chemical elements (solar system)</vt:lpstr>
      <vt:lpstr>PowerPoint-Präsentation</vt:lpstr>
      <vt:lpstr>PowerPoint-Präsentation</vt:lpstr>
      <vt:lpstr>PowerPoint-Präsentation</vt:lpstr>
      <vt:lpstr>PowerPoint-Präsentation</vt:lpstr>
      <vt:lpstr>Nuclear reactions</vt:lpstr>
      <vt:lpstr>Nuclear reactions</vt:lpstr>
      <vt:lpstr>Nuclear reactions</vt:lpstr>
      <vt:lpstr>Nuclear reactions</vt:lpstr>
      <vt:lpstr>The Primordial Puzzle</vt:lpstr>
      <vt:lpstr>Nuclear reactions</vt:lpstr>
      <vt:lpstr>Solution: Primordial nucleosynthesis</vt:lpstr>
      <vt:lpstr>Primordial nucleosynthesis</vt:lpstr>
      <vt:lpstr>PowerPoint-Präsentation</vt:lpstr>
      <vt:lpstr>B²FH-Paper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Light is ...</vt:lpstr>
      <vt:lpstr>Light is ...</vt:lpstr>
      <vt:lpstr>Light is ...</vt:lpstr>
      <vt:lpstr>PowerPoint-Präsentation</vt:lpstr>
      <vt:lpstr>Light is ...</vt:lpstr>
      <vt:lpstr>PowerPoint-Präsentation</vt:lpstr>
      <vt:lpstr>Data analysis</vt:lpstr>
      <vt:lpstr>Metallicity</vt:lpstr>
      <vt:lpstr>Metallicity</vt:lpstr>
      <vt:lpstr>PowerPoint-Präsentation</vt:lpstr>
      <vt:lpstr>PowerPoint-Präsentation</vt:lpstr>
      <vt:lpstr>Frequency of chemical elements (solar system)</vt:lpstr>
      <vt:lpstr>PowerPoint-Präsentation</vt:lpstr>
      <vt:lpstr>PowerPoint-Präsentation</vt:lpstr>
      <vt:lpstr>PowerPoint-Präsentation</vt:lpstr>
      <vt:lpstr>Brainstorming</vt:lpstr>
      <vt:lpstr>Summary</vt:lpstr>
      <vt:lpstr>Abundance of the chemical elements (solar system)</vt:lpstr>
      <vt:lpstr>Nuclear astrophysics</vt:lpstr>
      <vt:lpstr>A lot of unanswered questions</vt:lpstr>
      <vt:lpstr>PowerPoint-Präsentation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Nuclear Astrophysics - A Journey through the Elements</dc:title>
  <dc:creator>Hannes Nitsche</dc:creator>
  <keywords>docId:25BE2674DB30132326DB9F9C7442A481</keywords>
  <lastModifiedBy>Hannes Nitsche</lastModifiedBy>
  <revision>2802</revision>
  <dcterms:created xsi:type="dcterms:W3CDTF">2018-06-15T09:17:35.0000000Z</dcterms:created>
  <dcterms:modified xsi:type="dcterms:W3CDTF">2024-05-28T07:57:09.0000000Z</dcterms:modified>
</coreProperties>
</file>