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91" r:id="rId1"/>
    <p:sldMasterId id="2147483917" r:id="rId2"/>
    <p:sldMasterId id="2147483907" r:id="rId3"/>
    <p:sldMasterId id="2147483921" r:id="rId4"/>
  </p:sldMasterIdLst>
  <p:notesMasterIdLst>
    <p:notesMasterId r:id="rId90"/>
  </p:notesMasterIdLst>
  <p:handoutMasterIdLst>
    <p:handoutMasterId r:id="rId91"/>
  </p:handoutMasterIdLst>
  <p:sldIdLst>
    <p:sldId id="400" r:id="rId5"/>
    <p:sldId id="256" r:id="rId6"/>
    <p:sldId id="600" r:id="rId7"/>
    <p:sldId id="648" r:id="rId8"/>
    <p:sldId id="361" r:id="rId9"/>
    <p:sldId id="362" r:id="rId10"/>
    <p:sldId id="636" r:id="rId11"/>
    <p:sldId id="482" r:id="rId12"/>
    <p:sldId id="484" r:id="rId13"/>
    <p:sldId id="343" r:id="rId14"/>
    <p:sldId id="372" r:id="rId15"/>
    <p:sldId id="500" r:id="rId16"/>
    <p:sldId id="404" r:id="rId17"/>
    <p:sldId id="529" r:id="rId18"/>
    <p:sldId id="376" r:id="rId19"/>
    <p:sldId id="407" r:id="rId20"/>
    <p:sldId id="408" r:id="rId21"/>
    <p:sldId id="409" r:id="rId22"/>
    <p:sldId id="489" r:id="rId23"/>
    <p:sldId id="411" r:id="rId24"/>
    <p:sldId id="406" r:id="rId25"/>
    <p:sldId id="415" r:id="rId26"/>
    <p:sldId id="378" r:id="rId27"/>
    <p:sldId id="420" r:id="rId28"/>
    <p:sldId id="532" r:id="rId29"/>
    <p:sldId id="422" r:id="rId30"/>
    <p:sldId id="620" r:id="rId31"/>
    <p:sldId id="621" r:id="rId32"/>
    <p:sldId id="622" r:id="rId33"/>
    <p:sldId id="612" r:id="rId34"/>
    <p:sldId id="570" r:id="rId35"/>
    <p:sldId id="613" r:id="rId36"/>
    <p:sldId id="623" r:id="rId37"/>
    <p:sldId id="624" r:id="rId38"/>
    <p:sldId id="625" r:id="rId39"/>
    <p:sldId id="428" r:id="rId40"/>
    <p:sldId id="618" r:id="rId41"/>
    <p:sldId id="427" r:id="rId42"/>
    <p:sldId id="426" r:id="rId43"/>
    <p:sldId id="440" r:id="rId44"/>
    <p:sldId id="516" r:id="rId45"/>
    <p:sldId id="517" r:id="rId46"/>
    <p:sldId id="607" r:id="rId47"/>
    <p:sldId id="642" r:id="rId48"/>
    <p:sldId id="639" r:id="rId49"/>
    <p:sldId id="641" r:id="rId50"/>
    <p:sldId id="606" r:id="rId51"/>
    <p:sldId id="572" r:id="rId52"/>
    <p:sldId id="573" r:id="rId53"/>
    <p:sldId id="574" r:id="rId54"/>
    <p:sldId id="575" r:id="rId55"/>
    <p:sldId id="578" r:id="rId56"/>
    <p:sldId id="577" r:id="rId57"/>
    <p:sldId id="610" r:id="rId58"/>
    <p:sldId id="644" r:id="rId59"/>
    <p:sldId id="609" r:id="rId60"/>
    <p:sldId id="504" r:id="rId61"/>
    <p:sldId id="595" r:id="rId62"/>
    <p:sldId id="597" r:id="rId63"/>
    <p:sldId id="583" r:id="rId64"/>
    <p:sldId id="584" r:id="rId65"/>
    <p:sldId id="585" r:id="rId66"/>
    <p:sldId id="586" r:id="rId67"/>
    <p:sldId id="598" r:id="rId68"/>
    <p:sldId id="643" r:id="rId69"/>
    <p:sldId id="588" r:id="rId70"/>
    <p:sldId id="591" r:id="rId71"/>
    <p:sldId id="599" r:id="rId72"/>
    <p:sldId id="589" r:id="rId73"/>
    <p:sldId id="601" r:id="rId74"/>
    <p:sldId id="646" r:id="rId75"/>
    <p:sldId id="637" r:id="rId76"/>
    <p:sldId id="638" r:id="rId77"/>
    <p:sldId id="614" r:id="rId78"/>
    <p:sldId id="647" r:id="rId79"/>
    <p:sldId id="640" r:id="rId80"/>
    <p:sldId id="257" r:id="rId81"/>
    <p:sldId id="626" r:id="rId82"/>
    <p:sldId id="258" r:id="rId83"/>
    <p:sldId id="550" r:id="rId84"/>
    <p:sldId id="566" r:id="rId85"/>
    <p:sldId id="611" r:id="rId86"/>
    <p:sldId id="567" r:id="rId87"/>
    <p:sldId id="552" r:id="rId88"/>
    <p:sldId id="543" r:id="rId89"/>
  </p:sldIdLst>
  <p:sldSz cx="12192000" cy="6858000"/>
  <p:notesSz cx="6858000" cy="9144000"/>
  <p:embeddedFontLst>
    <p:embeddedFont>
      <p:font typeface="Cambria Math" panose="02040503050406030204" pitchFamily="18" charset="0"/>
      <p:regular r:id="rId92"/>
    </p:embeddedFont>
    <p:embeddedFont>
      <p:font typeface="Open Sans" panose="020B0606030504020204" pitchFamily="34" charset="0"/>
      <p:regular r:id="rId93"/>
      <p:bold r:id="rId94"/>
      <p:italic r:id="rId95"/>
      <p:boldItalic r:id="rId96"/>
    </p:embeddedFont>
    <p:embeddedFont>
      <p:font typeface="Segoe UI Black" panose="020B0A02040204020203" pitchFamily="34" charset="0"/>
      <p:bold r:id="rId97"/>
      <p:boldItalic r:id="rId98"/>
    </p:embeddedFont>
  </p:embeddedFontLst>
  <p:defaultTextStyle>
    <a:defPPr>
      <a:defRPr lang="de-DE"/>
    </a:defPPr>
    <a:lvl1pPr marL="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2939B5E8-EF71-43FF-B7B6-C3DB42F2B419}">
          <p14:sldIdLst>
            <p14:sldId id="400"/>
            <p14:sldId id="256"/>
            <p14:sldId id="600"/>
            <p14:sldId id="648"/>
            <p14:sldId id="361"/>
            <p14:sldId id="362"/>
            <p14:sldId id="636"/>
            <p14:sldId id="482"/>
            <p14:sldId id="484"/>
            <p14:sldId id="343"/>
            <p14:sldId id="372"/>
            <p14:sldId id="500"/>
            <p14:sldId id="404"/>
            <p14:sldId id="529"/>
            <p14:sldId id="376"/>
            <p14:sldId id="407"/>
            <p14:sldId id="408"/>
            <p14:sldId id="409"/>
            <p14:sldId id="489"/>
            <p14:sldId id="411"/>
            <p14:sldId id="406"/>
            <p14:sldId id="415"/>
            <p14:sldId id="378"/>
            <p14:sldId id="420"/>
            <p14:sldId id="532"/>
            <p14:sldId id="422"/>
            <p14:sldId id="620"/>
            <p14:sldId id="621"/>
            <p14:sldId id="622"/>
            <p14:sldId id="612"/>
            <p14:sldId id="570"/>
            <p14:sldId id="613"/>
            <p14:sldId id="623"/>
            <p14:sldId id="624"/>
            <p14:sldId id="625"/>
            <p14:sldId id="428"/>
            <p14:sldId id="618"/>
            <p14:sldId id="427"/>
            <p14:sldId id="426"/>
            <p14:sldId id="440"/>
            <p14:sldId id="516"/>
            <p14:sldId id="517"/>
            <p14:sldId id="607"/>
            <p14:sldId id="642"/>
            <p14:sldId id="639"/>
            <p14:sldId id="641"/>
            <p14:sldId id="606"/>
            <p14:sldId id="572"/>
            <p14:sldId id="573"/>
            <p14:sldId id="574"/>
            <p14:sldId id="575"/>
            <p14:sldId id="578"/>
            <p14:sldId id="577"/>
            <p14:sldId id="610"/>
            <p14:sldId id="644"/>
            <p14:sldId id="609"/>
            <p14:sldId id="504"/>
            <p14:sldId id="595"/>
            <p14:sldId id="597"/>
            <p14:sldId id="583"/>
            <p14:sldId id="584"/>
            <p14:sldId id="585"/>
            <p14:sldId id="586"/>
            <p14:sldId id="598"/>
            <p14:sldId id="643"/>
            <p14:sldId id="588"/>
            <p14:sldId id="591"/>
            <p14:sldId id="599"/>
            <p14:sldId id="589"/>
            <p14:sldId id="601"/>
            <p14:sldId id="646"/>
            <p14:sldId id="637"/>
            <p14:sldId id="638"/>
            <p14:sldId id="614"/>
            <p14:sldId id="647"/>
            <p14:sldId id="640"/>
          </p14:sldIdLst>
        </p14:section>
        <p14:section name="JP" id="{A8E7721C-9506-4C10-BE80-44F96FBDE11F}">
          <p14:sldIdLst>
            <p14:sldId id="257"/>
            <p14:sldId id="626"/>
            <p14:sldId id="258"/>
          </p14:sldIdLst>
        </p14:section>
        <p14:section name="Standardabschnitt" id="{22617EE6-5CF4-4249-A08E-D1CCA72465A7}">
          <p14:sldIdLst>
            <p14:sldId id="550"/>
            <p14:sldId id="566"/>
            <p14:sldId id="611"/>
            <p14:sldId id="567"/>
            <p14:sldId id="552"/>
            <p14:sldId id="54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nöfel,Anja" initials="K" lastIdx="10" clrIdx="0">
    <p:extLst>
      <p:ext uri="{19B8F6BF-5375-455C-9EA6-DF929625EA0E}">
        <p15:presenceInfo xmlns:p15="http://schemas.microsoft.com/office/powerpoint/2012/main" userId="S-1-5-21-1982228756-150042506-1537001085-188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AB200"/>
    <a:srgbClr val="47FF47"/>
    <a:srgbClr val="80FF80"/>
    <a:srgbClr val="FF6565"/>
    <a:srgbClr val="004070"/>
    <a:srgbClr val="DFD6F2"/>
    <a:srgbClr val="FFEBAB"/>
    <a:srgbClr val="FFE697"/>
    <a:srgbClr val="009EE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3447" autoAdjust="0"/>
  </p:normalViewPr>
  <p:slideViewPr>
    <p:cSldViewPr snapToGrid="0" snapToObjects="1">
      <p:cViewPr varScale="1">
        <p:scale>
          <a:sx n="107" d="100"/>
          <a:sy n="107" d="100"/>
        </p:scale>
        <p:origin x="83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38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theme" Target="theme/theme1.xml"/><Relationship Id="rId5" Type="http://schemas.openxmlformats.org/officeDocument/2006/relationships/slide" Target="slides/slide1.xml"/><Relationship Id="rId90" Type="http://schemas.openxmlformats.org/officeDocument/2006/relationships/notesMaster" Target="notesMasters/notesMaster1.xml"/><Relationship Id="rId95" Type="http://schemas.openxmlformats.org/officeDocument/2006/relationships/font" Target="fonts/font4.fntdata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handoutMaster" Target="handoutMasters/handoutMaster1.xml"/><Relationship Id="rId96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font" Target="fonts/font3.fntdata"/><Relationship Id="rId99" Type="http://schemas.openxmlformats.org/officeDocument/2006/relationships/commentAuthors" Target="commentAuthors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font" Target="fonts/font6.fntdata"/><Relationship Id="rId104" Type="http://schemas.microsoft.com/office/2016/11/relationships/changesInfo" Target="changesInfos/changesInfo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font" Target="fonts/font2.fntdata"/><Relationship Id="rId98" Type="http://schemas.openxmlformats.org/officeDocument/2006/relationships/font" Target="fonts/font7.fntdata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es Nitsche" userId="da26802d02218cca" providerId="LiveId" clId="{515C667C-1568-4F39-A1C7-D052F6709B7A}"/>
    <pc:docChg chg="undo custSel addSld delSld modSld sldOrd modSection">
      <pc:chgData name="Hannes Nitsche" userId="da26802d02218cca" providerId="LiveId" clId="{515C667C-1568-4F39-A1C7-D052F6709B7A}" dt="2022-05-13T11:43:28.881" v="1349" actId="20577"/>
      <pc:docMkLst>
        <pc:docMk/>
      </pc:docMkLst>
      <pc:sldChg chg="addSp delSp modSp add mod">
        <pc:chgData name="Hannes Nitsche" userId="da26802d02218cca" providerId="LiveId" clId="{515C667C-1568-4F39-A1C7-D052F6709B7A}" dt="2022-05-13T09:46:16.576" v="116" actId="20577"/>
        <pc:sldMkLst>
          <pc:docMk/>
          <pc:sldMk cId="20392342" sldId="305"/>
        </pc:sldMkLst>
        <pc:spChg chg="mod">
          <ac:chgData name="Hannes Nitsche" userId="da26802d02218cca" providerId="LiveId" clId="{515C667C-1568-4F39-A1C7-D052F6709B7A}" dt="2022-05-13T09:46:16.576" v="116" actId="20577"/>
          <ac:spMkLst>
            <pc:docMk/>
            <pc:sldMk cId="20392342" sldId="305"/>
            <ac:spMk id="3" creationId="{94B42CE0-63DD-415A-A2FD-01EDAF7A72CA}"/>
          </ac:spMkLst>
        </pc:spChg>
        <pc:spChg chg="mod">
          <ac:chgData name="Hannes Nitsche" userId="da26802d02218cca" providerId="LiveId" clId="{515C667C-1568-4F39-A1C7-D052F6709B7A}" dt="2022-05-13T08:11:22.382" v="115" actId="14100"/>
          <ac:spMkLst>
            <pc:docMk/>
            <pc:sldMk cId="20392342" sldId="305"/>
            <ac:spMk id="5" creationId="{8CA2363D-87BC-41C1-BC5E-658C0E81D775}"/>
          </ac:spMkLst>
        </pc:spChg>
        <pc:spChg chg="add del mod">
          <ac:chgData name="Hannes Nitsche" userId="da26802d02218cca" providerId="LiveId" clId="{515C667C-1568-4F39-A1C7-D052F6709B7A}" dt="2022-05-13T08:10:50.106" v="108" actId="20577"/>
          <ac:spMkLst>
            <pc:docMk/>
            <pc:sldMk cId="20392342" sldId="305"/>
            <ac:spMk id="6" creationId="{65BB951B-CE7A-4A83-991B-5932F47FCFDC}"/>
          </ac:spMkLst>
        </pc:spChg>
        <pc:spChg chg="add mod">
          <ac:chgData name="Hannes Nitsche" userId="da26802d02218cca" providerId="LiveId" clId="{515C667C-1568-4F39-A1C7-D052F6709B7A}" dt="2022-05-13T08:11:18.519" v="113" actId="571"/>
          <ac:spMkLst>
            <pc:docMk/>
            <pc:sldMk cId="20392342" sldId="305"/>
            <ac:spMk id="7" creationId="{090C962F-5F0E-4752-B88D-591CA5C1D156}"/>
          </ac:spMkLst>
        </pc:spChg>
        <pc:spChg chg="del">
          <ac:chgData name="Hannes Nitsche" userId="da26802d02218cca" providerId="LiveId" clId="{515C667C-1568-4F39-A1C7-D052F6709B7A}" dt="2022-05-13T08:10:13.106" v="88" actId="478"/>
          <ac:spMkLst>
            <pc:docMk/>
            <pc:sldMk cId="20392342" sldId="305"/>
            <ac:spMk id="8" creationId="{75EF01DB-B600-4A50-9247-4623A4119441}"/>
          </ac:spMkLst>
        </pc:spChg>
      </pc:sldChg>
      <pc:sldChg chg="ord">
        <pc:chgData name="Hannes Nitsche" userId="da26802d02218cca" providerId="LiveId" clId="{515C667C-1568-4F39-A1C7-D052F6709B7A}" dt="2022-05-13T07:54:29.185" v="1"/>
        <pc:sldMkLst>
          <pc:docMk/>
          <pc:sldMk cId="1364364908" sldId="393"/>
        </pc:sldMkLst>
      </pc:sldChg>
      <pc:sldChg chg="modSp mod ord">
        <pc:chgData name="Hannes Nitsche" userId="da26802d02218cca" providerId="LiveId" clId="{515C667C-1568-4F39-A1C7-D052F6709B7A}" dt="2022-05-13T08:01:49.787" v="38" actId="20577"/>
        <pc:sldMkLst>
          <pc:docMk/>
          <pc:sldMk cId="1610550951" sldId="394"/>
        </pc:sldMkLst>
        <pc:graphicFrameChg chg="modGraphic">
          <ac:chgData name="Hannes Nitsche" userId="da26802d02218cca" providerId="LiveId" clId="{515C667C-1568-4F39-A1C7-D052F6709B7A}" dt="2022-05-13T08:01:49.787" v="38" actId="20577"/>
          <ac:graphicFrameMkLst>
            <pc:docMk/>
            <pc:sldMk cId="1610550951" sldId="394"/>
            <ac:graphicFrameMk id="5" creationId="{A88DDD0E-55DA-40C3-B0DF-1BCB1C75046C}"/>
          </ac:graphicFrameMkLst>
        </pc:graphicFrameChg>
      </pc:sldChg>
      <pc:sldChg chg="delSp modSp mod">
        <pc:chgData name="Hannes Nitsche" userId="da26802d02218cca" providerId="LiveId" clId="{515C667C-1568-4F39-A1C7-D052F6709B7A}" dt="2022-05-13T08:02:18.439" v="72" actId="20577"/>
        <pc:sldMkLst>
          <pc:docMk/>
          <pc:sldMk cId="1686796069" sldId="395"/>
        </pc:sldMkLst>
        <pc:spChg chg="mod">
          <ac:chgData name="Hannes Nitsche" userId="da26802d02218cca" providerId="LiveId" clId="{515C667C-1568-4F39-A1C7-D052F6709B7A}" dt="2022-05-13T08:02:18.439" v="72" actId="20577"/>
          <ac:spMkLst>
            <pc:docMk/>
            <pc:sldMk cId="1686796069" sldId="395"/>
            <ac:spMk id="2" creationId="{A273F72C-D140-584B-EF85-489A34941A1A}"/>
          </ac:spMkLst>
        </pc:spChg>
        <pc:spChg chg="del mod">
          <ac:chgData name="Hannes Nitsche" userId="da26802d02218cca" providerId="LiveId" clId="{515C667C-1568-4F39-A1C7-D052F6709B7A}" dt="2022-05-13T08:02:09.867" v="40" actId="478"/>
          <ac:spMkLst>
            <pc:docMk/>
            <pc:sldMk cId="1686796069" sldId="395"/>
            <ac:spMk id="14" creationId="{5EB24453-BCCC-6336-BDF6-54FAD67772C7}"/>
          </ac:spMkLst>
        </pc:spChg>
      </pc:sldChg>
      <pc:sldChg chg="new del">
        <pc:chgData name="Hannes Nitsche" userId="da26802d02218cca" providerId="LiveId" clId="{515C667C-1568-4F39-A1C7-D052F6709B7A}" dt="2022-05-13T10:13:14.653" v="118" actId="2696"/>
        <pc:sldMkLst>
          <pc:docMk/>
          <pc:sldMk cId="195829401" sldId="396"/>
        </pc:sldMkLst>
      </pc:sldChg>
      <pc:sldChg chg="modSp add mod">
        <pc:chgData name="Hannes Nitsche" userId="da26802d02218cca" providerId="LiveId" clId="{515C667C-1568-4F39-A1C7-D052F6709B7A}" dt="2022-05-13T10:24:16.255" v="1026" actId="403"/>
        <pc:sldMkLst>
          <pc:docMk/>
          <pc:sldMk cId="1269673281" sldId="396"/>
        </pc:sldMkLst>
        <pc:spChg chg="mod">
          <ac:chgData name="Hannes Nitsche" userId="da26802d02218cca" providerId="LiveId" clId="{515C667C-1568-4F39-A1C7-D052F6709B7A}" dt="2022-05-13T10:13:27.738" v="136" actId="20577"/>
          <ac:spMkLst>
            <pc:docMk/>
            <pc:sldMk cId="1269673281" sldId="396"/>
            <ac:spMk id="2" creationId="{1A7CAFF5-FDB0-4634-96C3-92F9EA103898}"/>
          </ac:spMkLst>
        </pc:spChg>
        <pc:spChg chg="mod">
          <ac:chgData name="Hannes Nitsche" userId="da26802d02218cca" providerId="LiveId" clId="{515C667C-1568-4F39-A1C7-D052F6709B7A}" dt="2022-05-13T10:24:16.255" v="1026" actId="403"/>
          <ac:spMkLst>
            <pc:docMk/>
            <pc:sldMk cId="1269673281" sldId="396"/>
            <ac:spMk id="3" creationId="{B301DDEB-9730-496B-A04E-FD5DB905B10A}"/>
          </ac:spMkLst>
        </pc:spChg>
      </pc:sldChg>
      <pc:sldChg chg="modSp add mod">
        <pc:chgData name="Hannes Nitsche" userId="da26802d02218cca" providerId="LiveId" clId="{515C667C-1568-4F39-A1C7-D052F6709B7A}" dt="2022-05-13T10:50:34.357" v="1029" actId="20577"/>
        <pc:sldMkLst>
          <pc:docMk/>
          <pc:sldMk cId="2244524446" sldId="397"/>
        </pc:sldMkLst>
        <pc:spChg chg="mod">
          <ac:chgData name="Hannes Nitsche" userId="da26802d02218cca" providerId="LiveId" clId="{515C667C-1568-4F39-A1C7-D052F6709B7A}" dt="2022-05-13T10:50:34.357" v="1029" actId="20577"/>
          <ac:spMkLst>
            <pc:docMk/>
            <pc:sldMk cId="2244524446" sldId="397"/>
            <ac:spMk id="3" creationId="{B301DDEB-9730-496B-A04E-FD5DB905B10A}"/>
          </ac:spMkLst>
        </pc:spChg>
      </pc:sldChg>
      <pc:sldChg chg="addSp delSp modSp new mod">
        <pc:chgData name="Hannes Nitsche" userId="da26802d02218cca" providerId="LiveId" clId="{515C667C-1568-4F39-A1C7-D052F6709B7A}" dt="2022-05-13T11:43:05.083" v="1303" actId="20577"/>
        <pc:sldMkLst>
          <pc:docMk/>
          <pc:sldMk cId="3887031965" sldId="398"/>
        </pc:sldMkLst>
        <pc:spChg chg="add del mod">
          <ac:chgData name="Hannes Nitsche" userId="da26802d02218cca" providerId="LiveId" clId="{515C667C-1568-4F39-A1C7-D052F6709B7A}" dt="2022-05-13T11:43:05.083" v="1303" actId="20577"/>
          <ac:spMkLst>
            <pc:docMk/>
            <pc:sldMk cId="3887031965" sldId="398"/>
            <ac:spMk id="2" creationId="{DACE64D0-FA2B-4AF8-B609-D1F436274D79}"/>
          </ac:spMkLst>
        </pc:spChg>
        <pc:spChg chg="mod">
          <ac:chgData name="Hannes Nitsche" userId="da26802d02218cca" providerId="LiveId" clId="{515C667C-1568-4F39-A1C7-D052F6709B7A}" dt="2022-05-13T11:33:46.758" v="1282" actId="14100"/>
          <ac:spMkLst>
            <pc:docMk/>
            <pc:sldMk cId="3887031965" sldId="398"/>
            <ac:spMk id="3" creationId="{8A5EEF8B-7B91-4BAD-BEBF-0997022B8CD5}"/>
          </ac:spMkLst>
        </pc:spChg>
        <pc:spChg chg="add del">
          <ac:chgData name="Hannes Nitsche" userId="da26802d02218cca" providerId="LiveId" clId="{515C667C-1568-4F39-A1C7-D052F6709B7A}" dt="2022-05-13T11:31:47.762" v="1032"/>
          <ac:spMkLst>
            <pc:docMk/>
            <pc:sldMk cId="3887031965" sldId="398"/>
            <ac:spMk id="4" creationId="{61E739A4-1F1E-4979-B852-1F716FAFD02D}"/>
          </ac:spMkLst>
        </pc:spChg>
        <pc:picChg chg="add mod">
          <ac:chgData name="Hannes Nitsche" userId="da26802d02218cca" providerId="LiveId" clId="{515C667C-1568-4F39-A1C7-D052F6709B7A}" dt="2022-05-13T11:31:50.820" v="1034" actId="1076"/>
          <ac:picMkLst>
            <pc:docMk/>
            <pc:sldMk cId="3887031965" sldId="398"/>
            <ac:picMk id="5" creationId="{22E8B255-7CE3-4411-AB24-599E39E73F68}"/>
          </ac:picMkLst>
        </pc:picChg>
      </pc:sldChg>
      <pc:sldChg chg="modSp add mod">
        <pc:chgData name="Hannes Nitsche" userId="da26802d02218cca" providerId="LiveId" clId="{515C667C-1568-4F39-A1C7-D052F6709B7A}" dt="2022-05-13T11:43:28.881" v="1349" actId="20577"/>
        <pc:sldMkLst>
          <pc:docMk/>
          <pc:sldMk cId="2437365522" sldId="399"/>
        </pc:sldMkLst>
        <pc:spChg chg="mod">
          <ac:chgData name="Hannes Nitsche" userId="da26802d02218cca" providerId="LiveId" clId="{515C667C-1568-4F39-A1C7-D052F6709B7A}" dt="2022-05-13T11:43:28.881" v="1349" actId="20577"/>
          <ac:spMkLst>
            <pc:docMk/>
            <pc:sldMk cId="2437365522" sldId="399"/>
            <ac:spMk id="2" creationId="{DACE64D0-FA2B-4AF8-B609-D1F436274D7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C6211-610F-44E5-BF19-D3CDF6EDD281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61AA8-FB04-42D1-9939-D1A1356F80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1560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435D3-23A6-45D3-8DFA-7317DC1E7A64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Modifica del formato master del testo</a:t>
            </a:r>
          </a:p>
          <a:p>
            <a:pPr lvl="1"/>
            <a:r>
              <a:rPr lang="de-DE"/>
              <a:t>Secondo livello</a:t>
            </a:r>
          </a:p>
          <a:p>
            <a:pPr lvl="2"/>
            <a:r>
              <a:rPr lang="de-DE"/>
              <a:t>Terzo livello</a:t>
            </a:r>
          </a:p>
          <a:p>
            <a:pPr lvl="3"/>
            <a:r>
              <a:rPr lang="de-DE"/>
              <a:t>Quarto livello</a:t>
            </a:r>
          </a:p>
          <a:p>
            <a:pPr lvl="4"/>
            <a:r>
              <a:rPr lang="de-DE"/>
              <a:t>Quinto livello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9AC09-DF60-43F4-96BF-67D4D9A74094}" type="slidenum">
              <a:rPr lang="de-DE" smtClean="0"/>
              <a:t>'Nr.'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31825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0560420"/>
      </p:ext>
    </p:extLst>
  </p:cSld>
  <p:clrMapOvr>
    <a:masterClrMapping/>
  </p:clrMapOvr>
</p:notes>
</file>

<file path=ppt/notesSlides/notesSlide1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Note per gli intermediari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Per studenti avanzati: Discutere criticamente il modello atomico di Bohr e dare una breve occhiata alle proprietà meccaniche quantistiche.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La rappresentazione (ormai obsoleta) con gli orbitali degli elettroni viene utilizzata qui solo per collegarsi all'immagine degli atomi che molti studenti hanno dalle lezioni di chimica. Potete tranquillamente eliminarla.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1574345"/>
      </p:ext>
    </p:extLst>
  </p:cSld>
  <p:clrMapOvr>
    <a:masterClrMapping/>
  </p:clrMapOvr>
</p:notes>
</file>

<file path=ppt/notesSlides/notesSlide1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7423842"/>
      </p:ext>
    </p:extLst>
  </p:cSld>
  <p:clrMapOvr>
    <a:masterClrMapping/>
  </p:clrMapOvr>
</p:notes>
</file>

<file path=ppt/notesSlides/notesSlide1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Note per gli intermediari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È </a:t>
            </a:r>
            <a:r>
              <a:rPr lang="en-GB" b="1" dirty="0"/>
              <a:t>molto </a:t>
            </a:r>
            <a:r>
              <a:rPr lang="en-GB" dirty="0"/>
              <a:t>importante che gli studenti capiscano e sappiano utilizzare la notazione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3484597"/>
      </p:ext>
    </p:extLst>
  </p:cSld>
  <p:clrMapOvr>
    <a:masterClrMapping/>
  </p:clrMapOvr>
</p:notes>
</file>

<file path=ppt/notesSlides/notesSlide1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Note per gli intermediari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Lasciate loro qualche minuto per esplorare la mappa interattiva dei nuclidi. </a:t>
            </a:r>
            <a:r>
              <a:rPr lang="de-DE" dirty="0" err="1"/>
              <a:t>Utilizzatela </a:t>
            </a:r>
            <a:r>
              <a:rPr lang="de-DE" dirty="0"/>
              <a:t>come </a:t>
            </a:r>
            <a:r>
              <a:rPr lang="de-DE" dirty="0" err="1"/>
              <a:t>passaggio al compito successivo con le reazioni nucleari</a:t>
            </a:r>
            <a:r>
              <a:rPr lang="de-DE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7013292"/>
      </p:ext>
    </p:extLst>
  </p:cSld>
  <p:clrMapOvr>
    <a:masterClrMapping/>
  </p:clrMapOvr>
</p:notes>
</file>

<file path=ppt/notesSlides/notesSlide1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3926561"/>
      </p:ext>
    </p:extLst>
  </p:cSld>
  <p:clrMapOvr>
    <a:masterClrMapping/>
  </p:clrMapOvr>
</p:notes>
</file>

<file path=ppt/notesSlides/notesSlide1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/>
              <a:t>Note per gli intermediari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Nelle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diapositive seguenti vengono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utilizzate 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diverse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immagini per mostrare 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diversi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oggetti astronomici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Potete 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consultare le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fonti collegate 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aggiungere ulteriori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informazioni, se lo desiderate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3889757"/>
      </p:ext>
    </p:extLst>
  </p:cSld>
  <p:clrMapOvr>
    <a:masterClrMapping/>
  </p:clrMapOvr>
</p:notes>
</file>

<file path=ppt/notesSlides/notesSlide16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BE1D2-3491-E540-3BC5-C481D6047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92F0187-32EA-0D56-8558-BE6FC169D6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D65327B-6534-6CF6-8E17-3C36C1237F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Note per gli intermediari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Ridurre la spiegazione dei processi termodinamici all'interazione delle grandezze fisiche di base conosciute (massa, densità, temperatura).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1B2972-D71C-2857-93D9-D7B6F77F0F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0336726"/>
      </p:ext>
    </p:extLst>
  </p:cSld>
  <p:clrMapOvr>
    <a:masterClrMapping/>
  </p:clrMapOvr>
</p:notes>
</file>

<file path=ppt/notesSlides/notesSlide17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14E73-A158-B8B7-1BDA-FD28CBAE8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0438866-0FDE-A234-E4A5-E4C21B79AE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F647F1B-3B5F-E20A-626B-3B55EC07A8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Note per gli intermediari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Ridurre la spiegazione dei processi termodinamici all'interazione delle grandezze fisiche di base conosciute (massa, densità, temperatura).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845952-B125-B91D-8B41-1DBAED434C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1789242"/>
      </p:ext>
    </p:extLst>
  </p:cSld>
  <p:clrMapOvr>
    <a:masterClrMapping/>
  </p:clrMapOvr>
</p:notes>
</file>

<file path=ppt/notesSlides/notesSlide18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45279-6785-CC82-3929-78E27EBC2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F96CB0C-772F-48EE-2F23-CE5C8A2C4D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D20956D-10FF-DC34-8AC4-BF97E93803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Note per gli intermediari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Ridurre la spiegazione dei processi termodinamici all'interazione delle grandezze fisiche di base conosciute (massa, densità, temperatura).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6A59ED-CAEC-E860-7C64-A8AD230DFD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3073855"/>
      </p:ext>
    </p:extLst>
  </p:cSld>
  <p:clrMapOvr>
    <a:masterClrMapping/>
  </p:clrMapOvr>
</p:notes>
</file>

<file path=ppt/notesSlides/notesSlide19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24C35-B587-1371-8870-179750194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FF3FFD4-9761-99C7-68E4-AC80432CA6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A6FAEA5-FE11-D1B0-87F2-9BFB141BFB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Note per gli intermediari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Ridurre la spiegazione dei processi termodinamici all'interazione delle grandezze fisiche di base conosciute (massa, densità, temperatura).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32A3359-D065-A81A-7F09-B44DBFB508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7730737"/>
      </p:ext>
    </p:extLst>
  </p:cSld>
  <p:clrMapOvr>
    <a:masterClrMapping/>
  </p:clrMapOvr>
</p:notes>
</file>

<file path=ppt/notesSlides/notesSlide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5357812"/>
      </p:ext>
    </p:extLst>
  </p:cSld>
  <p:clrMapOvr>
    <a:masterClrMapping/>
  </p:clrMapOvr>
</p:notes>
</file>

<file path=ppt/notesSlides/notesSlide2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/>
              <a:t>Note per gli intermediari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Trattare la catena di reazione mostrata solo in termini generali. Gli studenti non devono memorizzarla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Spiegare lo stato di stabilità di una stella: </a:t>
            </a:r>
            <a:r>
              <a:rPr lang="de-DE" dirty="0" err="1"/>
              <a:t>forza gravitazionale </a:t>
            </a:r>
            <a:r>
              <a:rPr lang="de-DE" dirty="0"/>
              <a:t>= </a:t>
            </a:r>
            <a:r>
              <a:rPr lang="de-DE" dirty="0" err="1"/>
              <a:t>pressione di radiazione</a:t>
            </a:r>
            <a:endParaRPr lang="de-DE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de-DE" dirty="0"/>
              <a:t>=&gt; La </a:t>
            </a:r>
            <a:r>
              <a:rPr lang="en-GB" dirty="0"/>
              <a:t>stella ha bisogno di processi di fusione per essere stabile!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299982"/>
      </p:ext>
    </p:extLst>
  </p:cSld>
  <p:clrMapOvr>
    <a:masterClrMapping/>
  </p:clrMapOvr>
</p:notes>
</file>

<file path=ppt/notesSlides/notesSlide21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9708D-5F86-1F8A-6CFC-717DF4847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ECF3093-3DF7-7B38-3F5C-BB50F08B0E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F48B9AB-AD62-E01C-6A7D-90639A78E9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Note per gli intermediari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Ridurre la spiegazione dei processi termodinamici all'interazione delle grandezze fisiche di base conosciute (massa, densità, temperatura).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0597FF-E61D-063C-586A-19BF3B01F5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5469474"/>
      </p:ext>
    </p:extLst>
  </p:cSld>
  <p:clrMapOvr>
    <a:masterClrMapping/>
  </p:clrMapOvr>
</p:notes>
</file>

<file path=ppt/notesSlides/notesSlide22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18274-D00A-0512-72EE-48F62600E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6F37B52-7BA6-8554-FF3F-03EB9B5DDB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69308C7-79BC-CE0F-AEAD-140E8BFC9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Note per gli intermediari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Ridurre la spiegazione dei processi termodinamici all'interazione delle grandezze fisiche di base conosciute (massa, densità, temperatura).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6402287-1F1C-59BB-AC6F-F62B715A7D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7415313"/>
      </p:ext>
    </p:extLst>
  </p:cSld>
  <p:clrMapOvr>
    <a:masterClrMapping/>
  </p:clrMapOvr>
</p:notes>
</file>

<file path=ppt/notesSlides/notesSlide23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3691B-822A-D848-20AB-EF4321B50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717B903-4FF5-86D0-FB4B-0A134CD904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044BEE3-C0DE-B88C-96C8-766DD95FF8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Note per gli intermediari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Ridurre la spiegazione dei processi termodinamici all'interazione delle grandezze fisiche di base conosciute (massa, densità, temperatura).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24D8312-7159-892F-075E-62D8F72682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9408668"/>
      </p:ext>
    </p:extLst>
  </p:cSld>
  <p:clrMapOvr>
    <a:masterClrMapping/>
  </p:clrMapOvr>
</p:notes>
</file>

<file path=ppt/notesSlides/notesSlide24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CF7C9-0BEF-88D3-E735-98F982610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FE0727E-4384-BCD2-A8C1-8A546FF249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31AF3DF-2320-8587-46E5-D120ADB89B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Note per gli intermediari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Ridurre la spiegazione dei processi termodinamici all'interazione delle grandezze fisiche di base conosciute (massa, densità, temperatura).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E30E1EF-DEA5-535E-D249-392B114323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383909"/>
      </p:ext>
    </p:extLst>
  </p:cSld>
  <p:clrMapOvr>
    <a:masterClrMapping/>
  </p:clrMapOvr>
</p:notes>
</file>

<file path=ppt/notesSlides/notesSlide2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/>
              <a:t>Note per gli intermediari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err="1"/>
              <a:t>Questi oggetti sono utilizzati come esempi per dare agli studenti </a:t>
            </a:r>
            <a:r>
              <a:rPr lang="de-DE" dirty="0"/>
              <a:t>una </a:t>
            </a:r>
            <a:r>
              <a:rPr lang="de-DE" dirty="0" err="1"/>
              <a:t>visione </a:t>
            </a:r>
            <a:r>
              <a:rPr lang="de-DE" dirty="0"/>
              <a:t>dei </a:t>
            </a:r>
            <a:r>
              <a:rPr lang="de-DE" dirty="0"/>
              <a:t>vari </a:t>
            </a:r>
            <a:r>
              <a:rPr lang="de-DE" dirty="0" err="1"/>
              <a:t>fenomeni dell'evoluzione stellare.</a:t>
            </a: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5574465"/>
      </p:ext>
    </p:extLst>
  </p:cSld>
  <p:clrMapOvr>
    <a:masterClrMapping/>
  </p:clrMapOvr>
</p:notes>
</file>

<file path=ppt/notesSlides/notesSlide26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D67BF-10AD-700A-DF87-8033B929D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2EC644A-A1B1-307B-D67C-A107CFCF62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0453564-C931-A83F-D51D-A684A24EE8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Note per gli intermediari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Ridurre la spiegazione dei processi termodinamici all'interazione delle grandezze fisiche di base conosciute (massa, densità, temperatura).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8B0816-15BD-9625-BAFA-2F5C15CC90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728842"/>
      </p:ext>
    </p:extLst>
  </p:cSld>
  <p:clrMapOvr>
    <a:masterClrMapping/>
  </p:clrMapOvr>
</p:notes>
</file>

<file path=ppt/notesSlides/notesSlide2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9949562"/>
      </p:ext>
    </p:extLst>
  </p:cSld>
  <p:clrMapOvr>
    <a:masterClrMapping/>
  </p:clrMapOvr>
</p:notes>
</file>

<file path=ppt/notesSlides/notesSlide2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4381870"/>
      </p:ext>
    </p:extLst>
  </p:cSld>
  <p:clrMapOvr>
    <a:masterClrMapping/>
  </p:clrMapOvr>
</p:notes>
</file>

<file path=ppt/notesSlides/notesSlide2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/>
              <a:t>Note per gli intermediari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err="1"/>
              <a:t>Ora possiamo usare la nostra comprensione dei processi </a:t>
            </a:r>
            <a:r>
              <a:rPr lang="de-DE" dirty="0"/>
              <a:t>nelle </a:t>
            </a:r>
            <a:r>
              <a:rPr lang="de-DE" dirty="0" err="1"/>
              <a:t>stelle per spiegare le abbondanze elementari</a:t>
            </a:r>
            <a:r>
              <a:rPr lang="de-DE" dirty="0"/>
              <a:t>. </a:t>
            </a:r>
            <a:r>
              <a:rPr lang="de-DE" dirty="0"/>
              <a:t>Il gap di litio </a:t>
            </a:r>
            <a:r>
              <a:rPr lang="de-DE" dirty="0" err="1"/>
              <a:t>può essere spiegato dal </a:t>
            </a:r>
            <a:r>
              <a:rPr lang="de-DE" dirty="0"/>
              <a:t>processo 3a</a:t>
            </a:r>
            <a:r>
              <a:rPr lang="de-DE" dirty="0" err="1"/>
              <a:t>, che salta </a:t>
            </a:r>
            <a:r>
              <a:rPr lang="de-DE" dirty="0"/>
              <a:t>Li e Be. Be8 </a:t>
            </a:r>
            <a:r>
              <a:rPr lang="de-DE" dirty="0" err="1"/>
              <a:t>è </a:t>
            </a:r>
            <a:r>
              <a:rPr lang="de-DE" dirty="0"/>
              <a:t>solo uno </a:t>
            </a:r>
            <a:r>
              <a:rPr lang="de-DE" dirty="0" err="1"/>
              <a:t>stato intermedio instabile </a:t>
            </a:r>
            <a:r>
              <a:rPr lang="de-DE" dirty="0"/>
              <a:t>(a causa della </a:t>
            </a:r>
            <a:r>
              <a:rPr lang="de-DE" dirty="0" err="1"/>
              <a:t>maggiore </a:t>
            </a:r>
            <a:r>
              <a:rPr lang="de-DE" dirty="0"/>
              <a:t>energia di legame </a:t>
            </a:r>
            <a:r>
              <a:rPr lang="de-DE" dirty="0" err="1"/>
              <a:t>dell'</a:t>
            </a:r>
            <a:r>
              <a:rPr lang="de-DE" dirty="0"/>
              <a:t>elio).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523092"/>
      </p:ext>
    </p:extLst>
  </p:cSld>
  <p:clrMapOvr>
    <a:masterClrMapping/>
  </p:clrMapOvr>
</p:notes>
</file>

<file path=ppt/notesSlides/notesSlide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Note per gli intermediari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Riportate le risposte degli studenti a questa domanda sulla lavagna di brainstorming e discutetele prima di dare la definizione.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Le diapositive con le domande vengono utilizzate ripetutamente per strutturare la masterclass e darle un filo conduttore. Hanno lo scopo di motivare e introdurre i seguenti contenuti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1487227"/>
      </p:ext>
    </p:extLst>
  </p:cSld>
  <p:clrMapOvr>
    <a:masterClrMapping/>
  </p:clrMapOvr>
</p:notes>
</file>

<file path=ppt/notesSlides/notesSlide3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 err="1"/>
              <a:t>Note per gli intermediari</a:t>
            </a:r>
            <a:r>
              <a:rPr lang="en-GB" sz="1200" b="1" dirty="0"/>
              <a:t>: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Il termine "</a:t>
            </a:r>
            <a:r>
              <a:rPr lang="en-GB" sz="1200" dirty="0"/>
              <a:t>processi stellari" </a:t>
            </a:r>
            <a:r>
              <a:rPr lang="en-GB" dirty="0"/>
              <a:t>viene qui utilizzato in senso molto generale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Naturalmente, la maggior parte degli elementi chimici non si forma per semplice fusione in stelle stabili, come mostrato in precedenza, ma in stelle massicce che esplodono, nane bianche che esplodono, ecc.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Decidete quanto volete essere dettagliati, a seconda del livello di conoscenza degli studenti.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0716581"/>
      </p:ext>
    </p:extLst>
  </p:cSld>
  <p:clrMapOvr>
    <a:masterClrMapping/>
  </p:clrMapOvr>
</p:notes>
</file>

<file path=ppt/notesSlides/notesSlide3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 err="1"/>
              <a:t>Note per gli intermediari</a:t>
            </a:r>
            <a:r>
              <a:rPr lang="en-GB" sz="1200" b="1" dirty="0"/>
              <a:t>: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Il termine "</a:t>
            </a:r>
            <a:r>
              <a:rPr lang="en-GB" sz="1200" dirty="0"/>
              <a:t>processi stellari" </a:t>
            </a:r>
            <a:r>
              <a:rPr lang="en-GB" dirty="0"/>
              <a:t>viene qui utilizzato in senso molto generale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Naturalmente, la maggior parte degli elementi chimici non si forma per semplice fusione in stelle stabili, come mostrato in precedenza, ma in stelle massicce che esplodono, nane bianche che esplodono, ecc.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Decidete quanto volete essere dettagliati, a seconda del livello di conoscenza degli studenti.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7667723"/>
      </p:ext>
    </p:extLst>
  </p:cSld>
  <p:clrMapOvr>
    <a:masterClrMapping/>
  </p:clrMapOvr>
</p:notes>
</file>

<file path=ppt/notesSlides/notesSlide3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711063"/>
      </p:ext>
    </p:extLst>
  </p:cSld>
  <p:clrMapOvr>
    <a:masterClrMapping/>
  </p:clrMapOvr>
</p:notes>
</file>

<file path=ppt/notesSlides/notesSlide3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959123"/>
      </p:ext>
    </p:extLst>
  </p:cSld>
  <p:clrMapOvr>
    <a:masterClrMapping/>
  </p:clrMapOvr>
</p:notes>
</file>

<file path=ppt/notesSlides/notesSlide3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8045948"/>
      </p:ext>
    </p:extLst>
  </p:cSld>
  <p:clrMapOvr>
    <a:masterClrMapping/>
  </p:clrMapOvr>
</p:notes>
</file>

<file path=ppt/notesSlides/notesSlide3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4527293"/>
      </p:ext>
    </p:extLst>
  </p:cSld>
  <p:clrMapOvr>
    <a:masterClrMapping/>
  </p:clrMapOvr>
</p:notes>
</file>

<file path=ppt/notesSlides/notesSlide3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3182441"/>
      </p:ext>
    </p:extLst>
  </p:cSld>
  <p:clrMapOvr>
    <a:masterClrMapping/>
  </p:clrMapOvr>
</p:notes>
</file>

<file path=ppt/notesSlides/notesSlide3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Note per gli intermediari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Se </a:t>
            </a:r>
            <a:r>
              <a:rPr lang="en-GB" dirty="0"/>
              <a:t>volete semplificare, usate l'analogia dello "skateboard in un halfpipe". Lo skateboard vuole raggiungere lo "stato più basso" al centro del tubo e non sale se non viene stimolato. In </a:t>
            </a:r>
            <a:r>
              <a:rPr lang="en-GB" dirty="0" err="1"/>
              <a:t>generale </a:t>
            </a:r>
            <a:r>
              <a:rPr lang="en-GB" dirty="0"/>
              <a:t>(</a:t>
            </a:r>
            <a:r>
              <a:rPr lang="en-GB" dirty="0" err="1"/>
              <a:t>semplificando </a:t>
            </a:r>
            <a:r>
              <a:rPr lang="en-GB" dirty="0"/>
              <a:t>molto</a:t>
            </a:r>
            <a:r>
              <a:rPr lang="en-GB" dirty="0"/>
              <a:t>), più un nuclide è lontano dalla valle, più è instabile</a:t>
            </a:r>
            <a:r>
              <a:rPr lang="en-GB" dirty="0" err="1"/>
              <a:t>.</a:t>
            </a:r>
            <a:r>
              <a:rPr lang="en-GB" dirty="0"/>
              <a:t> Lo stesso vale per lo skateboard, che è più veloce quando parte dalla cima dell'halfpipe.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090312"/>
      </p:ext>
    </p:extLst>
  </p:cSld>
  <p:clrMapOvr>
    <a:masterClrMapping/>
  </p:clrMapOvr>
</p:notes>
</file>

<file path=ppt/notesSlides/notesSlide3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8014335"/>
      </p:ext>
    </p:extLst>
  </p:cSld>
  <p:clrMapOvr>
    <a:masterClrMapping/>
  </p:clrMapOvr>
</p:notes>
</file>

<file path=ppt/notesSlides/notesSlide3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Note per gli intermediari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Dopo la parte sull'evoluzione stellare, </a:t>
            </a:r>
            <a:r>
              <a:rPr lang="de-DE" dirty="0" err="1"/>
              <a:t>il </a:t>
            </a:r>
            <a:r>
              <a:rPr lang="de-DE" dirty="0"/>
              <a:t>concetto </a:t>
            </a:r>
            <a:r>
              <a:rPr lang="de-DE" dirty="0" err="1"/>
              <a:t>di </a:t>
            </a:r>
            <a:r>
              <a:rPr lang="de-DE" dirty="0"/>
              <a:t>energia di legame </a:t>
            </a:r>
            <a:r>
              <a:rPr lang="de-DE" dirty="0" err="1"/>
              <a:t>viene utilizzato per spiegare le abbondanze chimiche</a:t>
            </a:r>
            <a:r>
              <a:rPr lang="de-DE" dirty="0"/>
              <a:t>. </a:t>
            </a:r>
            <a:r>
              <a:rPr lang="de-DE" dirty="0"/>
              <a:t>Ma a </a:t>
            </a:r>
            <a:r>
              <a:rPr lang="de-DE" dirty="0" err="1"/>
              <a:t>questo punto si potrebbe già spiegare il </a:t>
            </a:r>
            <a:r>
              <a:rPr lang="de-DE" dirty="0"/>
              <a:t>picco del ferro e la lacuna del litio.</a:t>
            </a: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8870834"/>
      </p:ext>
    </p:extLst>
  </p:cSld>
  <p:clrMapOvr>
    <a:masterClrMapping/>
  </p:clrMapOvr>
</p:notes>
</file>

<file path=ppt/notesSlides/notesSlide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Note per gli intermediari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Qui viene utilizzata una definizione che funge da filo conduttore per la masterclass.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Se volete, potete sostituire questa definizione con una più generale e scientificamente precisa.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032621"/>
      </p:ext>
    </p:extLst>
  </p:cSld>
  <p:clrMapOvr>
    <a:masterClrMapping/>
  </p:clrMapOvr>
</p:notes>
</file>

<file path=ppt/notesSlides/notesSlide4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Note per gli intermediari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Dopo la parte sull'evoluzione stellare, </a:t>
            </a:r>
            <a:r>
              <a:rPr lang="de-DE" dirty="0" err="1"/>
              <a:t>il </a:t>
            </a:r>
            <a:r>
              <a:rPr lang="de-DE" dirty="0"/>
              <a:t>concetto </a:t>
            </a:r>
            <a:r>
              <a:rPr lang="de-DE" dirty="0" err="1"/>
              <a:t>di </a:t>
            </a:r>
            <a:r>
              <a:rPr lang="de-DE" dirty="0"/>
              <a:t>energia di legame </a:t>
            </a:r>
            <a:r>
              <a:rPr lang="de-DE" dirty="0" err="1"/>
              <a:t>viene utilizzato per spiegare le abbondanze chimiche</a:t>
            </a:r>
            <a:r>
              <a:rPr lang="de-DE" dirty="0"/>
              <a:t>. </a:t>
            </a:r>
            <a:r>
              <a:rPr lang="de-DE" dirty="0"/>
              <a:t>Ma a </a:t>
            </a:r>
            <a:r>
              <a:rPr lang="de-DE" dirty="0" err="1"/>
              <a:t>questo punto si potrebbe già spiegare il </a:t>
            </a:r>
            <a:r>
              <a:rPr lang="de-DE" dirty="0"/>
              <a:t>picco del ferro e la lacuna del litio.</a:t>
            </a: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126785"/>
      </p:ext>
    </p:extLst>
  </p:cSld>
  <p:clrMapOvr>
    <a:masterClrMapping/>
  </p:clrMapOvr>
</p:notes>
</file>

<file path=ppt/notesSlides/notesSlide4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Note per gli intermediari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Se </a:t>
            </a:r>
            <a:r>
              <a:rPr lang="en-GB" dirty="0"/>
              <a:t>volete semplificare, usate l'analogia dello "skateboard in un halfpipe". Lo skateboard vuole raggiungere lo "stato più basso" al centro del tubo e non sale se non viene stimolato. In </a:t>
            </a:r>
            <a:r>
              <a:rPr lang="en-GB" dirty="0" err="1"/>
              <a:t>generale </a:t>
            </a:r>
            <a:r>
              <a:rPr lang="en-GB" dirty="0"/>
              <a:t>(</a:t>
            </a:r>
            <a:r>
              <a:rPr lang="en-GB" dirty="0" err="1"/>
              <a:t>semplificando </a:t>
            </a:r>
            <a:r>
              <a:rPr lang="en-GB" dirty="0"/>
              <a:t>molto</a:t>
            </a:r>
            <a:r>
              <a:rPr lang="en-GB" dirty="0"/>
              <a:t>), più un nuclide è lontano dalla valle, più è instabile</a:t>
            </a:r>
            <a:r>
              <a:rPr lang="en-GB" dirty="0" err="1"/>
              <a:t>.</a:t>
            </a:r>
            <a:r>
              <a:rPr lang="en-GB" dirty="0"/>
              <a:t> Lo stesso vale per lo skateboard, che è più veloce quando parte dalla cima dell'halfpipe.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128328"/>
      </p:ext>
    </p:extLst>
  </p:cSld>
  <p:clrMapOvr>
    <a:masterClrMapping/>
  </p:clrMapOvr>
</p:notes>
</file>

<file path=ppt/notesSlides/notesSlide4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3636663"/>
      </p:ext>
    </p:extLst>
  </p:cSld>
  <p:clrMapOvr>
    <a:masterClrMapping/>
  </p:clrMapOvr>
</p:notes>
</file>

<file path=ppt/notesSlides/notesSlide4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1261890"/>
      </p:ext>
    </p:extLst>
  </p:cSld>
  <p:clrMapOvr>
    <a:masterClrMapping/>
  </p:clrMapOvr>
</p:notes>
</file>

<file path=ppt/notesSlides/notesSlide4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0445749"/>
      </p:ext>
    </p:extLst>
  </p:cSld>
  <p:clrMapOvr>
    <a:masterClrMapping/>
  </p:clrMapOvr>
</p:notes>
</file>

<file path=ppt/notesSlides/notesSlide4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4389458"/>
      </p:ext>
    </p:extLst>
  </p:cSld>
  <p:clrMapOvr>
    <a:masterClrMapping/>
  </p:clrMapOvr>
</p:notes>
</file>

<file path=ppt/notesSlides/notesSlide4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 err="1"/>
              <a:t>Note per gli intermediari</a:t>
            </a:r>
            <a:r>
              <a:rPr lang="en-GB" sz="1200" b="1" dirty="0"/>
              <a:t>: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Lasciate agli studenti il tempo di riflettere su questa domanda.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 riescono a ricordare il limite di Coulomb e le varie reazioni nucleari del puzzle di gruppo, dovrebbero capire che la cattura dei neutroni potrebbe essere un processo importante per questo.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69AC09-DF60-43F4-96BF-67D4D9A7409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1337"/>
      </p:ext>
    </p:extLst>
  </p:cSld>
  <p:clrMapOvr>
    <a:masterClrMapping/>
  </p:clrMapOvr>
</p:notes>
</file>

<file path=ppt/notesSlides/notesSlide4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 err="1"/>
              <a:t>Note per gli intermediari</a:t>
            </a:r>
            <a:r>
              <a:rPr lang="en-GB" sz="1200" b="1" dirty="0"/>
              <a:t>: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Lasciate agli studenti il tempo di riflettere su questa domanda.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 riescono a ricordare il limite di Coulomb e le varie reazioni nucleari del puzzle di gruppo, dovrebbero capire che la cattura dei neutroni potrebbe essere un processo importante per questo.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69AC09-DF60-43F4-96BF-67D4D9A7409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34200"/>
      </p:ext>
    </p:extLst>
  </p:cSld>
  <p:clrMapOvr>
    <a:masterClrMapping/>
  </p:clrMapOvr>
</p:notes>
</file>

<file path=ppt/notesSlides/notesSlide4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/>
              <a:t>Note per gli intermediari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Il principio di stabilità spiega perché solo alcune aree della HRD sono "occupate" dalle stelle.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0641609"/>
      </p:ext>
    </p:extLst>
  </p:cSld>
  <p:clrMapOvr>
    <a:masterClrMapping/>
  </p:clrMapOvr>
</p:notes>
</file>

<file path=ppt/notesSlides/notesSlide4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Note per gli intermediari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Lasciate loro qualche minuto per esplorare la mappa interattiva dei nuclidi. </a:t>
            </a:r>
            <a:r>
              <a:rPr lang="de-DE" dirty="0" err="1"/>
              <a:t>Utilizzatela </a:t>
            </a:r>
            <a:r>
              <a:rPr lang="de-DE" dirty="0"/>
              <a:t>come </a:t>
            </a:r>
            <a:r>
              <a:rPr lang="de-DE" dirty="0" err="1"/>
              <a:t>passaggio al compito successivo con le reazioni nucleari</a:t>
            </a:r>
            <a:r>
              <a:rPr lang="de-DE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6443831"/>
      </p:ext>
    </p:extLst>
  </p:cSld>
  <p:clrMapOvr>
    <a:masterClrMapping/>
  </p:clrMapOvr>
</p:notes>
</file>

<file path=ppt/notesSlides/notesSlide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Note per gli intermediari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La breve lezione che segue serve a discutere lo sviluppo dell'idea di elemento chimico nel corso dei secoli e a ricavare l'immagine moderna di un elemento chimico.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="1" dirty="0"/>
              <a:t>Aspetto </a:t>
            </a:r>
            <a:r>
              <a:rPr lang="en-GB" b="1" dirty="0" err="1"/>
              <a:t>della natura della scienza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Inoltre, si possono usare le idee metafisiche per mostrare cosa sia la scienza moderna e discutere con gli studenti perché gli approcci non soddisfano i criteri di qualità scientifica dal punto di vista odierno.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3680416"/>
      </p:ext>
    </p:extLst>
  </p:cSld>
  <p:clrMapOvr>
    <a:masterClrMapping/>
  </p:clrMapOvr>
</p:notes>
</file>

<file path=ppt/notesSlides/notesSlide50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3AD18-69F3-ECA3-B5F3-2019CD4B2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E6F0554-4142-CB05-B094-EB236493C8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65C7A45-9E4C-E9BD-F21C-15E306ECB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/>
              <a:t>Note per gli intermediari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Il principio di stabilità spiega perché solo alcune aree della HRD sono "occupate" dalle stelle.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839482-30E3-2C99-F6D7-3C44644E22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7199577"/>
      </p:ext>
    </p:extLst>
  </p:cSld>
  <p:clrMapOvr>
    <a:masterClrMapping/>
  </p:clrMapOvr>
</p:notes>
</file>

<file path=ppt/notesSlides/notesSlide51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3AD18-69F3-ECA3-B5F3-2019CD4B2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E6F0554-4142-CB05-B094-EB236493C8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65C7A45-9E4C-E9BD-F21C-15E306ECB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/>
              <a:t>Note per gli intermediari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Il principio di stabilità spiega perché solo alcune aree della HRD sono "occupate" dalle stelle.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839482-30E3-2C99-F6D7-3C44644E22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8919261"/>
      </p:ext>
    </p:extLst>
  </p:cSld>
  <p:clrMapOvr>
    <a:masterClrMapping/>
  </p:clrMapOvr>
</p:notes>
</file>

<file path=ppt/notesSlides/notesSlide5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69AC09-DF60-43F4-96BF-67D4D9A7409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769777"/>
      </p:ext>
    </p:extLst>
  </p:cSld>
  <p:clrMapOvr>
    <a:masterClrMapping/>
  </p:clrMapOvr>
</p:notes>
</file>

<file path=ppt/notesSlides/notesSlide5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69AC09-DF60-43F4-96BF-67D4D9A7409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774316"/>
      </p:ext>
    </p:extLst>
  </p:cSld>
  <p:clrMapOvr>
    <a:masterClrMapping/>
  </p:clrMapOvr>
</p:notes>
</file>

<file path=ppt/notesSlides/notesSlide5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Note per gli intermediari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Attenzione, alcune animazioni in questa diapositiva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È importante far capire agli studenti che abbiamo messo solo un dito nel campo scientifico dell'astrofisica nucleare.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L'obiettivo non è quello di rispondere a tutte le domande, ma piuttosto di sollevarne altre per motivare le persone a impegnarsi sul tema anche dopo la masterclass.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69AC09-DF60-43F4-96BF-67D4D9A7409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542235"/>
      </p:ext>
    </p:extLst>
  </p:cSld>
  <p:clrMapOvr>
    <a:masterClrMapping/>
  </p:clrMapOvr>
</p:notes>
</file>

<file path=ppt/notesSlides/notesSlide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8884895"/>
      </p:ext>
    </p:extLst>
  </p:cSld>
  <p:clrMapOvr>
    <a:masterClrMapping/>
  </p:clrMapOvr>
</p:notes>
</file>

<file path=ppt/notesSlides/notesSlide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b="1" dirty="0" err="1"/>
              <a:t>Note per gli intermediari</a:t>
            </a:r>
            <a:r>
              <a:rPr lang="en-GB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Spiegate la scala logaritmica!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Le abbondanze chimiche sono una delle osservazioni più importanti dell'astrofisica nucleare.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0900000"/>
      </p:ext>
    </p:extLst>
  </p:cSld>
  <p:clrMapOvr>
    <a:masterClrMapping/>
  </p:clrMapOvr>
</p:notes>
</file>

<file path=ppt/notesSlides/notesSlide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Note per gli intermediari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Per questo compito, tornare alla diapositiva precedente per visualizzare l'immagine ingrandita.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Cosa devono tenere a mente gli studenti: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In generale, la frequenza diminuisce con l'aumento del numero atomico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C'è un picco nel ferro, segnato dalla linea grigia.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Una lacuna nel litio e nel berillio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Per alcuni elementi, la frequenza è pari a zero (si potrebbe porre la domanda: "Come facciamo a sapere che questi elementi esistono davvero?").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La frequenza è più alta per gli elementi con un numero atomico pari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Non è necessario spiegare le osservazioni. Ma potete dire loro che scopriremo le ragioni di questa </a:t>
            </a:r>
            <a:r>
              <a:rPr lang="en-GB" dirty="0" err="1"/>
              <a:t>distribuzione di frequenza chimica </a:t>
            </a:r>
            <a:r>
              <a:rPr lang="en-GB" dirty="0"/>
              <a:t>durante la masterclass.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9353176"/>
      </p:ext>
    </p:extLst>
  </p:cSld>
  <p:clrMapOvr>
    <a:masterClrMapping/>
  </p:clrMapOvr>
</p:notes>
</file>

<file path=ppt/notesSlides/notesSlide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93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0"/>
            <a:ext cx="12192000" cy="1173192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8" y="349731"/>
            <a:ext cx="1764739" cy="513188"/>
          </a:xfrm>
          <a:prstGeom prst="rect">
            <a:avLst/>
          </a:prstGeom>
        </p:spPr>
      </p:pic>
      <p:sp>
        <p:nvSpPr>
          <p:cNvPr id="16" name="Textfeld 19"/>
          <p:cNvSpPr txBox="1">
            <a:spLocks noChangeArrowheads="1"/>
          </p:cNvSpPr>
          <p:nvPr userDrawn="1"/>
        </p:nvSpPr>
        <p:spPr bwMode="auto">
          <a:xfrm>
            <a:off x="863606" y="5245714"/>
            <a:ext cx="65166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de-DE" altLang="en-US" sz="16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verantwortlicher Hochschullehrer:</a:t>
            </a:r>
          </a:p>
          <a:p>
            <a:pPr eaLnBrk="1" hangingPunct="1">
              <a:defRPr/>
            </a:pPr>
            <a:r>
              <a:rPr lang="de-DE" altLang="en-US" sz="16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Betreuer:</a:t>
            </a:r>
          </a:p>
        </p:txBody>
      </p:sp>
      <p:sp>
        <p:nvSpPr>
          <p:cNvPr id="17" name="Textfeld 20"/>
          <p:cNvSpPr txBox="1">
            <a:spLocks noChangeArrowheads="1"/>
          </p:cNvSpPr>
          <p:nvPr userDrawn="1"/>
        </p:nvSpPr>
        <p:spPr bwMode="auto">
          <a:xfrm>
            <a:off x="863599" y="4730194"/>
            <a:ext cx="65166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de-DE" altLang="en-US" sz="16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Vorname Name // Ort, Datum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22ECD46-9E4C-4E26-9533-B81FB41151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9154" y="95407"/>
            <a:ext cx="1143897" cy="982378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103E58D2-3308-42BD-B326-0516E609C052}"/>
              </a:ext>
            </a:extLst>
          </p:cNvPr>
          <p:cNvSpPr/>
          <p:nvPr userDrawn="1"/>
        </p:nvSpPr>
        <p:spPr>
          <a:xfrm>
            <a:off x="0" y="6116985"/>
            <a:ext cx="12192000" cy="741023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1330912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880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315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6847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741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C1C37-2AB7-ACCA-F2F6-B8D75EE1B0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7CA3932-A69B-E537-348E-547060FB1A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C5098D-8B09-D592-3062-34CF21AC6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6983F1-DC5E-8A9D-52E4-850713A31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2E3B2A-607B-199A-135D-6A91C1EFF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3493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CF740D-0190-B1CB-B26B-1BC23F787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49A4ED-FF31-7B66-29A5-F56E35F5B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243938-EB94-D7D1-31FA-7BE5CE36C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4F4848-FCA7-9699-341C-021EDB3F2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A86B342-121D-D7D0-A446-4085B4C4C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5979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4F2FC4-6417-BF2D-7711-5E6A7CA67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2B09EC6-91EA-E3E3-E12E-9D0F5CF43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A1A05F1-E61A-8EDF-570F-3C833EB61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3AAEB0-03E2-036F-2EC2-F8E84D92E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43D44A9-BFE6-B9A5-4129-7FD3E405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7092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9EE1F7-3D8A-85E5-9693-A395B8ADD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50EF39-4FE9-AB6B-E4E0-B93FAE34D1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F27B0FB-ACA3-F0FE-B719-39DDF4031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9993083-1B97-1A6E-3EE7-E1A61B5E9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15F0F8B-14BA-65F3-092E-04E75A4F5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50C1C0F-E60A-AD45-B94B-A548B89D0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6901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849E39-EE76-D539-F9EE-4CFCC45A5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ABAEB9-7807-DA8D-3FC8-E1190689D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E2D64FF-98D2-9134-BD11-0BF8ECF88E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BD6F511-9673-669E-B8A4-033455BDF1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5BF812E-F369-B82D-E7A7-D476D37BF2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1F7615A-622F-3FEE-90AE-429557BBF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8339932-C4EC-A414-CA03-CE8FD1C3D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8254BD1-45D8-A2D1-6D16-A4D799A76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1000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441005-8697-1C04-90E8-07DE7948D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3ADB9D2-31E7-95FC-C76A-13B6AE08F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E45CAB-B199-4991-E517-60CAAABA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F94157-48E4-88F0-A5F9-83A536BC2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2119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874718" y="346075"/>
            <a:ext cx="10580687" cy="684000"/>
          </a:xfrm>
          <a:prstGeom prst="rect">
            <a:avLst/>
          </a:prstGeom>
        </p:spPr>
        <p:txBody>
          <a:bodyPr anchor="ctr"/>
          <a:lstStyle>
            <a:lvl1pPr>
              <a:defRPr sz="2800" cap="sm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10580688" cy="4344987"/>
          </a:xfrm>
        </p:spPr>
        <p:txBody>
          <a:bodyPr/>
          <a:lstStyle>
            <a:lvl1pPr marR="0" algn="l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defRPr>
            </a:lvl1pPr>
            <a:lvl2pPr marR="0" algn="l" defTabSz="914354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defRPr>
            </a:lvl2pPr>
            <a:lvl3pPr marR="0" algn="l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defRPr>
            </a:lvl3pPr>
            <a:lvl4pPr marR="0" algn="l" defTabSz="914354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defRPr>
            </a:lvl4pPr>
            <a:lvl5pPr marR="0" algn="l" defTabSz="914354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281199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280508B-E804-E103-2DB7-CC9DE4A1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5E24FA0-10C6-E723-1D92-A3A386C48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0384E93-4681-F8D4-1FBF-4FB4C3109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46057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29BFF7-6221-81D0-51FE-902ACA647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2CB7C6-0A63-CF9F-5D40-8C571CC2D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2AB6F99-741D-5A41-0613-11701D92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7A90FCF-D540-388A-7D56-B6D753A40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2B38CEA-3956-15AE-BE66-1C973B0AF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6DED004-4579-B49A-D20C-DB89777C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2759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4B239D-5A6B-D8FA-DA6A-EB1833C22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AA7678C-38DF-A852-3A9D-D9C83F699C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81D38B-1B78-3E3A-55EC-FAAD9BEC0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B7ABE35-F589-E4BC-554D-73E0CD244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61F74F5-6974-6196-CEBC-A5EDE3E5E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965EA72-846C-23B5-93D3-9C63E4580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39707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8C924C-5ACF-984D-130F-DE7D45B14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CE9324F-4CD6-4768-3291-28031B268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EAA6D3-1FAF-1308-E987-F29C52BAF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876AF4-9E90-EA27-FF12-BBB10C606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7C221D3-FEB6-8F4F-FA6E-9F7ED7D31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7227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ADABF81-8929-0554-0D33-BDB4874993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E6EA7BA-41BE-60FE-159A-A9F90E5DBA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457409-2535-571C-44BF-68686065F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099219-4ACD-DFC6-1FD1-5173DF77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37AADC-802C-2DFF-4A8A-CAF19936B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3763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5754" y="1484313"/>
            <a:ext cx="6089649" cy="434498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74713" y="1484313"/>
            <a:ext cx="4300539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4"/>
          </p:nvPr>
        </p:nvSpPr>
        <p:spPr>
          <a:xfrm>
            <a:off x="874717" y="2943181"/>
            <a:ext cx="4300537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5"/>
          </p:nvPr>
        </p:nvSpPr>
        <p:spPr>
          <a:xfrm>
            <a:off x="874716" y="4402058"/>
            <a:ext cx="4300537" cy="1427249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74718" y="346075"/>
            <a:ext cx="10580687" cy="684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91138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8" y="346075"/>
            <a:ext cx="10580687" cy="684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267454" y="1484314"/>
            <a:ext cx="5187951" cy="434498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874718" y="1484314"/>
            <a:ext cx="5195887" cy="434498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0242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74718" y="346075"/>
            <a:ext cx="10580687" cy="684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8" y="1484314"/>
            <a:ext cx="5195887" cy="434498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267454" y="1484315"/>
            <a:ext cx="5187951" cy="434498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661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8" y="346083"/>
            <a:ext cx="10580687" cy="684213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2" y="1484314"/>
            <a:ext cx="3399576" cy="434498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8070854" y="1484315"/>
            <a:ext cx="3384551" cy="434498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4457703" y="1484315"/>
            <a:ext cx="3416300" cy="434498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359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8" y="346076"/>
            <a:ext cx="10580687" cy="684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59847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8" y="346076"/>
            <a:ext cx="10580687" cy="684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0" y="1030288"/>
            <a:ext cx="12192000" cy="509905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258956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14"/>
            <a:ext cx="12192000" cy="6129331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679611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16="http://schemas.microsoft.com/office/drawing/2014/main" xmlns:a14="http://schemas.microsoft.com/office/drawing/2010/main"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017C7DD3-1FC9-424C-9F05-8307036781F0}"/>
              </a:ext>
            </a:extLst>
          </p:cNvPr>
          <p:cNvSpPr/>
          <p:nvPr userDrawn="1"/>
        </p:nvSpPr>
        <p:spPr>
          <a:xfrm>
            <a:off x="0" y="6116985"/>
            <a:ext cx="12192000" cy="741023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74718" y="1481138"/>
            <a:ext cx="10580687" cy="436086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Primo livello di testo (16pt)</a:t>
            </a:r>
          </a:p>
          <a:p>
            <a:pPr marL="395981" marR="0" lvl="1" indent="-323984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Secondo livello di testo per le enumerazioni</a:t>
            </a:r>
          </a:p>
          <a:p>
            <a:pPr marL="467976" marR="0" lvl="2" indent="-215989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Terzo livello di testo con molto testo (14pt)</a:t>
            </a:r>
          </a:p>
          <a:p>
            <a:pPr marL="575972" marR="0" lvl="3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Quarto livello di testo per le enumerazioni con molto testo</a:t>
            </a:r>
          </a:p>
          <a:p>
            <a:pPr marL="647968" marR="0" lvl="4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Quinto livello</a:t>
            </a:r>
          </a:p>
          <a:p>
            <a:pPr lvl="6"/>
            <a:r>
              <a:rPr lang="de-DE" dirty="0"/>
              <a:t>a prossima sezione di presentazione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4440203" y="6354920"/>
            <a:ext cx="3311594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4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noProof="0" dirty="0">
                <a:solidFill>
                  <a:schemeClr val="bg1"/>
                </a:solidFill>
                <a:latin typeface="+mj-lt"/>
              </a:rPr>
              <a:t>Astrofisica nucleare</a:t>
            </a:r>
            <a:br>
              <a:rPr lang="en-US" sz="900" noProof="0" dirty="0">
                <a:solidFill>
                  <a:schemeClr val="bg1"/>
                </a:solidFill>
                <a:latin typeface="+mj-lt"/>
              </a:rPr>
            </a:br>
            <a:r>
              <a:rPr lang="en-US" sz="900" noProof="0" dirty="0">
                <a:solidFill>
                  <a:schemeClr val="bg1"/>
                </a:solidFill>
                <a:latin typeface="+mj-lt"/>
              </a:rPr>
              <a:t>Un viaggio attraverso gli elementi</a:t>
            </a:r>
            <a:endParaRPr lang="en-US" sz="900" noProof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6123216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10004123" y="6431864"/>
            <a:ext cx="546102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r" defTabSz="914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Diapositiva</a:t>
            </a:r>
            <a:fld id="{3542CFA3-295A-4B74-AF0A-02AD4B3A5846}" type="slidenum">
              <a:rPr lang="de-DE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'Nr.'</a:t>
            </a:fld>
            <a:endParaRPr lang="de-DE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569" y="6328390"/>
            <a:ext cx="1115691" cy="324444"/>
          </a:xfrm>
          <a:prstGeom prst="rect">
            <a:avLst/>
          </a:prstGeom>
        </p:spPr>
      </p:pic>
      <p:sp>
        <p:nvSpPr>
          <p:cNvPr id="14" name="Titelplatzhalter 1"/>
          <p:cNvSpPr>
            <a:spLocks noGrp="1"/>
          </p:cNvSpPr>
          <p:nvPr>
            <p:ph type="title"/>
          </p:nvPr>
        </p:nvSpPr>
        <p:spPr>
          <a:xfrm>
            <a:off x="874718" y="346083"/>
            <a:ext cx="10580687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Questo è un titolo</a:t>
            </a:r>
            <a:br>
              <a:rPr lang="de-DE" dirty="0"/>
            </a:br>
            <a:r>
              <a:rPr lang="de-DE" dirty="0"/>
              <a:t>in due righe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0349220-E48B-4D7A-B565-9780F08B2642}"/>
              </a:ext>
            </a:extLst>
          </p:cNvPr>
          <p:cNvSpPr/>
          <p:nvPr userDrawn="1"/>
        </p:nvSpPr>
        <p:spPr>
          <a:xfrm>
            <a:off x="0" y="0"/>
            <a:ext cx="12192000" cy="948906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D5090B8-5C33-422A-99A4-D85FAD94D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0430" y="6303363"/>
            <a:ext cx="614975" cy="52814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5C51D0C-412B-DEB1-D0BD-9C30682B4D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5050" y="6219091"/>
            <a:ext cx="1681930" cy="52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EB3A395-6E86-C910-A199-DD1535B4B1C2}"/>
              </a:ext>
            </a:extLst>
          </p:cNvPr>
          <p:cNvSpPr txBox="1"/>
          <p:nvPr userDrawn="1"/>
        </p:nvSpPr>
        <p:spPr>
          <a:xfrm>
            <a:off x="8488392" y="6431864"/>
            <a:ext cx="1193203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r" defTabSz="914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899AE4-6304-4584-A86D-33B80B14D05E}" type="datetime3">
              <a:rPr lang="en-US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 maggio 2024</a:t>
            </a:fld>
            <a:endParaRPr lang="de-DE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89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4" r:id="rId2"/>
    <p:sldLayoutId id="2147483896" r:id="rId3"/>
    <p:sldLayoutId id="2147483897" r:id="rId4"/>
    <p:sldLayoutId id="2147483898" r:id="rId5"/>
    <p:sldLayoutId id="2147483899" r:id="rId6"/>
    <p:sldLayoutId id="2147483901" r:id="rId7"/>
    <p:sldLayoutId id="2147483902" r:id="rId8"/>
    <p:sldLayoutId id="2147483903" r:id="rId9"/>
    <p:sldLayoutId id="2147483916" r:id="rId10"/>
    <p:sldLayoutId id="2147483920" r:id="rId11"/>
  </p:sldLayoutIdLst>
  <p:hf hdr="0"/>
  <p:txStyles>
    <p:titleStyle>
      <a:lvl1pPr algn="l" defTabSz="914224" rtl="0" eaLnBrk="1" latinLnBrk="0" hangingPunct="1">
        <a:spcBef>
          <a:spcPct val="0"/>
        </a:spcBef>
        <a:buNone/>
        <a:defRPr sz="2400" b="1" kern="1200" baseline="0">
          <a:solidFill>
            <a:schemeClr val="tx2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0" marR="0" indent="0" algn="l" defTabSz="914354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1pPr>
      <a:lvl2pPr marL="395981" marR="0" indent="-323984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Open Sans" panose="020B0606030504020204" pitchFamily="34" charset="0"/>
        <a:buChar char="—"/>
        <a:tabLst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2pPr>
      <a:lvl3pPr marL="467976" marR="0" indent="-215989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>
          <a:solidFill>
            <a:srgbClr val="1B1F22"/>
          </a:solidFill>
          <a:latin typeface="Open Sans" panose="020B0606030504020204" pitchFamily="34" charset="0"/>
          <a:ea typeface="+mn-ea"/>
          <a:cs typeface="+mn-cs"/>
        </a:defRPr>
      </a:lvl3pPr>
      <a:lvl4pPr marL="575972" marR="0" indent="-251988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4pPr>
      <a:lvl5pPr marL="647968" marR="0" indent="-251988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 baseline="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5pPr>
      <a:lvl6pPr marL="358758" marR="0" indent="0" algn="l" defTabSz="914354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6pPr>
      <a:lvl7pPr marL="358706" indent="0" algn="l" defTabSz="914224" rtl="0" eaLnBrk="1" latinLnBrk="0" hangingPunct="1">
        <a:spcBef>
          <a:spcPts val="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7pPr>
      <a:lvl8pPr marL="3428332" indent="-228556" algn="l" defTabSz="9142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42" indent="-228556" algn="l" defTabSz="9142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1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8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66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76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87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992" userDrawn="1">
          <p15:clr>
            <a:srgbClr val="F26B43"/>
          </p15:clr>
        </p15:guide>
        <p15:guide id="7" pos="1120" userDrawn="1">
          <p15:clr>
            <a:srgbClr val="F26B43"/>
          </p15:clr>
        </p15:guide>
        <p15:guide id="8" pos="1676" userDrawn="1">
          <p15:clr>
            <a:srgbClr val="F26B43"/>
          </p15:clr>
        </p15:guide>
        <p15:guide id="9" pos="1556" userDrawn="1">
          <p15:clr>
            <a:srgbClr val="F26B43"/>
          </p15:clr>
        </p15:guide>
        <p15:guide id="10" pos="2252" userDrawn="1">
          <p15:clr>
            <a:srgbClr val="F26B43"/>
          </p15:clr>
        </p15:guide>
        <p15:guide id="11" pos="2128" userDrawn="1">
          <p15:clr>
            <a:srgbClr val="F26B43"/>
          </p15:clr>
        </p15:guide>
        <p15:guide id="16" pos="3824" userDrawn="1">
          <p15:clr>
            <a:srgbClr val="F26B43"/>
          </p15:clr>
        </p15:guide>
        <p15:guide id="17" pos="3948" userDrawn="1">
          <p15:clr>
            <a:srgbClr val="F26B43"/>
          </p15:clr>
        </p15:guide>
        <p15:guide id="20" pos="4384" userDrawn="1">
          <p15:clr>
            <a:srgbClr val="F26B43"/>
          </p15:clr>
        </p15:guide>
        <p15:guide id="21" pos="4508" userDrawn="1">
          <p15:clr>
            <a:srgbClr val="F26B43"/>
          </p15:clr>
        </p15:guide>
        <p15:guide id="22" pos="6780" userDrawn="1">
          <p15:clr>
            <a:srgbClr val="F26B43"/>
          </p15:clr>
        </p15:guide>
        <p15:guide id="23" pos="6656" userDrawn="1">
          <p15:clr>
            <a:srgbClr val="F26B43"/>
          </p15:clr>
        </p15:guide>
        <p15:guide id="24" pos="4960" userDrawn="1">
          <p15:clr>
            <a:srgbClr val="F26B43"/>
          </p15:clr>
        </p15:guide>
        <p15:guide id="25" pos="5084" userDrawn="1">
          <p15:clr>
            <a:srgbClr val="F26B43"/>
          </p15:clr>
        </p15:guide>
        <p15:guide id="30" orient="horz" pos="538" userDrawn="1">
          <p15:clr>
            <a:srgbClr val="F26B43"/>
          </p15:clr>
        </p15:guide>
        <p15:guide id="31" pos="551" userDrawn="1">
          <p15:clr>
            <a:srgbClr val="F26B43"/>
          </p15:clr>
        </p15:guide>
        <p15:guide id="39" pos="6092" userDrawn="1">
          <p15:clr>
            <a:srgbClr val="F26B43"/>
          </p15:clr>
        </p15:guide>
        <p15:guide id="40" pos="6216" userDrawn="1">
          <p15:clr>
            <a:srgbClr val="F26B43"/>
          </p15:clr>
        </p15:guide>
        <p15:guide id="41" pos="2692" userDrawn="1">
          <p15:clr>
            <a:srgbClr val="F26B43"/>
          </p15:clr>
        </p15:guide>
        <p15:guide id="42" pos="2808" userDrawn="1">
          <p15:clr>
            <a:srgbClr val="F26B43"/>
          </p15:clr>
        </p15:guide>
        <p15:guide id="43" pos="3260" userDrawn="1">
          <p15:clr>
            <a:srgbClr val="F26B43"/>
          </p15:clr>
        </p15:guide>
        <p15:guide id="44" pos="3380" userDrawn="1">
          <p15:clr>
            <a:srgbClr val="F26B43"/>
          </p15:clr>
        </p15:guide>
        <p15:guide id="50" pos="5520" userDrawn="1">
          <p15:clr>
            <a:srgbClr val="F26B43"/>
          </p15:clr>
        </p15:guide>
        <p15:guide id="52" orient="horz" pos="933" userDrawn="1">
          <p15:clr>
            <a:srgbClr val="F26B43"/>
          </p15:clr>
        </p15:guide>
        <p15:guide id="53" orient="horz" pos="759" userDrawn="1">
          <p15:clr>
            <a:srgbClr val="F26B43"/>
          </p15:clr>
        </p15:guide>
        <p15:guide id="58" orient="horz" pos="218" userDrawn="1">
          <p15:clr>
            <a:srgbClr val="F26B43"/>
          </p15:clr>
        </p15:guide>
        <p15:guide id="59" orient="horz" pos="3680" userDrawn="1">
          <p15:clr>
            <a:srgbClr val="F26B43"/>
          </p15:clr>
        </p15:guide>
        <p15:guide id="60" orient="horz" pos="3861" userDrawn="1">
          <p15:clr>
            <a:srgbClr val="F26B43"/>
          </p15:clr>
        </p15:guide>
        <p15:guide id="62" orient="horz" pos="2130" userDrawn="1">
          <p15:clr>
            <a:srgbClr val="F26B43"/>
          </p15:clr>
        </p15:guide>
        <p15:guide id="65" pos="5648" userDrawn="1">
          <p15:clr>
            <a:srgbClr val="F26B43"/>
          </p15:clr>
        </p15:guide>
        <p15:guide id="66" orient="horz" pos="649" userDrawn="1">
          <p15:clr>
            <a:srgbClr val="F26B43"/>
          </p15:clr>
        </p15:guide>
        <p15:guide id="67" pos="7216" userDrawn="1">
          <p15:clr>
            <a:srgbClr val="F26B43"/>
          </p15:clr>
        </p15:guide>
        <p15:guide id="69" orient="horz" pos="3988" userDrawn="1">
          <p15:clr>
            <a:srgbClr val="F26B43"/>
          </p15:clr>
        </p15:guide>
        <p15:guide id="70" orient="horz" pos="4196" userDrawn="1">
          <p15:clr>
            <a:srgbClr val="F26B43"/>
          </p15:clr>
        </p15:guide>
        <p15:guide id="71" pos="319" userDrawn="1">
          <p15:clr>
            <a:srgbClr val="F26B43"/>
          </p15:clr>
        </p15:guide>
        <p15:guide id="72" orient="horz" pos="411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16="http://schemas.microsoft.com/office/drawing/2014/main"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/>
          <p:cNvSpPr txBox="1"/>
          <p:nvPr/>
        </p:nvSpPr>
        <p:spPr>
          <a:xfrm>
            <a:off x="10004123" y="6431864"/>
            <a:ext cx="546102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r" defTabSz="914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Diapositiva</a:t>
            </a:r>
            <a:fld id="{3542CFA3-295A-4B74-AF0A-02AD4B3A5846}" type="slidenum">
              <a:rPr lang="de-DE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'Nr.'</a:t>
            </a:fld>
            <a:endParaRPr lang="de-DE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0349220-E48B-4D7A-B565-9780F08B2642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312165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</p:sldLayoutIdLst>
  <p:hf hdr="0"/>
  <p:txStyles>
    <p:titleStyle>
      <a:lvl1pPr algn="l" defTabSz="914224" rtl="0" eaLnBrk="1" latinLnBrk="0" hangingPunct="1">
        <a:spcBef>
          <a:spcPct val="0"/>
        </a:spcBef>
        <a:buNone/>
        <a:defRPr sz="2400" b="1" kern="1200" baseline="0">
          <a:solidFill>
            <a:schemeClr val="tx2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0" marR="0" indent="0" algn="l" defTabSz="914354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1pPr>
      <a:lvl2pPr marL="395981" marR="0" indent="-323984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Open Sans" panose="020B0606030504020204" pitchFamily="34" charset="0"/>
        <a:buChar char="—"/>
        <a:tabLst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2pPr>
      <a:lvl3pPr marL="467976" marR="0" indent="-215989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>
          <a:solidFill>
            <a:srgbClr val="1B1F22"/>
          </a:solidFill>
          <a:latin typeface="Open Sans" panose="020B0606030504020204" pitchFamily="34" charset="0"/>
          <a:ea typeface="+mn-ea"/>
          <a:cs typeface="+mn-cs"/>
        </a:defRPr>
      </a:lvl3pPr>
      <a:lvl4pPr marL="575972" marR="0" indent="-251988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4pPr>
      <a:lvl5pPr marL="647968" marR="0" indent="-251988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 baseline="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5pPr>
      <a:lvl6pPr marL="358758" marR="0" indent="0" algn="l" defTabSz="914354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6pPr>
      <a:lvl7pPr marL="358706" indent="0" algn="l" defTabSz="914224" rtl="0" eaLnBrk="1" latinLnBrk="0" hangingPunct="1">
        <a:spcBef>
          <a:spcPts val="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7pPr>
      <a:lvl8pPr marL="3428332" indent="-228556" algn="l" defTabSz="9142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42" indent="-228556" algn="l" defTabSz="9142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1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8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66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76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87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992" userDrawn="1">
          <p15:clr>
            <a:srgbClr val="F26B43"/>
          </p15:clr>
        </p15:guide>
        <p15:guide id="7" pos="1120" userDrawn="1">
          <p15:clr>
            <a:srgbClr val="F26B43"/>
          </p15:clr>
        </p15:guide>
        <p15:guide id="8" pos="1676" userDrawn="1">
          <p15:clr>
            <a:srgbClr val="F26B43"/>
          </p15:clr>
        </p15:guide>
        <p15:guide id="9" pos="1556" userDrawn="1">
          <p15:clr>
            <a:srgbClr val="F26B43"/>
          </p15:clr>
        </p15:guide>
        <p15:guide id="10" pos="2252" userDrawn="1">
          <p15:clr>
            <a:srgbClr val="F26B43"/>
          </p15:clr>
        </p15:guide>
        <p15:guide id="11" pos="2128" userDrawn="1">
          <p15:clr>
            <a:srgbClr val="F26B43"/>
          </p15:clr>
        </p15:guide>
        <p15:guide id="16" pos="3824" userDrawn="1">
          <p15:clr>
            <a:srgbClr val="F26B43"/>
          </p15:clr>
        </p15:guide>
        <p15:guide id="17" pos="3948" userDrawn="1">
          <p15:clr>
            <a:srgbClr val="F26B43"/>
          </p15:clr>
        </p15:guide>
        <p15:guide id="20" pos="4384" userDrawn="1">
          <p15:clr>
            <a:srgbClr val="F26B43"/>
          </p15:clr>
        </p15:guide>
        <p15:guide id="21" pos="4508" userDrawn="1">
          <p15:clr>
            <a:srgbClr val="F26B43"/>
          </p15:clr>
        </p15:guide>
        <p15:guide id="22" pos="6780" userDrawn="1">
          <p15:clr>
            <a:srgbClr val="F26B43"/>
          </p15:clr>
        </p15:guide>
        <p15:guide id="23" pos="6656" userDrawn="1">
          <p15:clr>
            <a:srgbClr val="F26B43"/>
          </p15:clr>
        </p15:guide>
        <p15:guide id="24" pos="4960" userDrawn="1">
          <p15:clr>
            <a:srgbClr val="F26B43"/>
          </p15:clr>
        </p15:guide>
        <p15:guide id="25" pos="5084" userDrawn="1">
          <p15:clr>
            <a:srgbClr val="F26B43"/>
          </p15:clr>
        </p15:guide>
        <p15:guide id="30" orient="horz" pos="538" userDrawn="1">
          <p15:clr>
            <a:srgbClr val="F26B43"/>
          </p15:clr>
        </p15:guide>
        <p15:guide id="31" pos="551" userDrawn="1">
          <p15:clr>
            <a:srgbClr val="F26B43"/>
          </p15:clr>
        </p15:guide>
        <p15:guide id="39" pos="6092" userDrawn="1">
          <p15:clr>
            <a:srgbClr val="F26B43"/>
          </p15:clr>
        </p15:guide>
        <p15:guide id="40" pos="6216" userDrawn="1">
          <p15:clr>
            <a:srgbClr val="F26B43"/>
          </p15:clr>
        </p15:guide>
        <p15:guide id="41" pos="2692" userDrawn="1">
          <p15:clr>
            <a:srgbClr val="F26B43"/>
          </p15:clr>
        </p15:guide>
        <p15:guide id="42" pos="2808" userDrawn="1">
          <p15:clr>
            <a:srgbClr val="F26B43"/>
          </p15:clr>
        </p15:guide>
        <p15:guide id="43" pos="3260" userDrawn="1">
          <p15:clr>
            <a:srgbClr val="F26B43"/>
          </p15:clr>
        </p15:guide>
        <p15:guide id="44" pos="3380" userDrawn="1">
          <p15:clr>
            <a:srgbClr val="F26B43"/>
          </p15:clr>
        </p15:guide>
        <p15:guide id="50" pos="5520" userDrawn="1">
          <p15:clr>
            <a:srgbClr val="F26B43"/>
          </p15:clr>
        </p15:guide>
        <p15:guide id="52" orient="horz" pos="933" userDrawn="1">
          <p15:clr>
            <a:srgbClr val="F26B43"/>
          </p15:clr>
        </p15:guide>
        <p15:guide id="53" orient="horz" pos="759" userDrawn="1">
          <p15:clr>
            <a:srgbClr val="F26B43"/>
          </p15:clr>
        </p15:guide>
        <p15:guide id="58" orient="horz" pos="218" userDrawn="1">
          <p15:clr>
            <a:srgbClr val="F26B43"/>
          </p15:clr>
        </p15:guide>
        <p15:guide id="59" orient="horz" pos="3680" userDrawn="1">
          <p15:clr>
            <a:srgbClr val="F26B43"/>
          </p15:clr>
        </p15:guide>
        <p15:guide id="60" orient="horz" pos="3861" userDrawn="1">
          <p15:clr>
            <a:srgbClr val="F26B43"/>
          </p15:clr>
        </p15:guide>
        <p15:guide id="62" orient="horz" pos="2130" userDrawn="1">
          <p15:clr>
            <a:srgbClr val="F26B43"/>
          </p15:clr>
        </p15:guide>
        <p15:guide id="65" pos="5648" userDrawn="1">
          <p15:clr>
            <a:srgbClr val="F26B43"/>
          </p15:clr>
        </p15:guide>
        <p15:guide id="66" orient="horz" pos="649" userDrawn="1">
          <p15:clr>
            <a:srgbClr val="F26B43"/>
          </p15:clr>
        </p15:guide>
        <p15:guide id="67" pos="7216" userDrawn="1">
          <p15:clr>
            <a:srgbClr val="F26B43"/>
          </p15:clr>
        </p15:guide>
        <p15:guide id="69" orient="horz" pos="3988" userDrawn="1">
          <p15:clr>
            <a:srgbClr val="F26B43"/>
          </p15:clr>
        </p15:guide>
        <p15:guide id="70" orient="horz" pos="4196" userDrawn="1">
          <p15:clr>
            <a:srgbClr val="F26B43"/>
          </p15:clr>
        </p15:guide>
        <p15:guide id="71" pos="319" userDrawn="1">
          <p15:clr>
            <a:srgbClr val="F26B43"/>
          </p15:clr>
        </p15:guide>
        <p15:guide id="72" orient="horz" pos="411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212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3E16631-44C1-C16B-2132-473ADBC90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Modifica del formato del titolo master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5A73D7A-7DC6-7676-46D9-72A587DF6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Modifica del formato del testo master</a:t>
            </a:r>
          </a:p>
          <a:p>
            <a:pPr lvl="1"/>
            <a:r>
              <a:rPr lang="de-DE"/>
              <a:t>Secondo livello</a:t>
            </a:r>
          </a:p>
          <a:p>
            <a:pPr lvl="2"/>
            <a:r>
              <a:rPr lang="de-DE"/>
              <a:t>Terzo livello</a:t>
            </a:r>
          </a:p>
          <a:p>
            <a:pPr lvl="3"/>
            <a:r>
              <a:rPr lang="de-DE"/>
              <a:t>Quarto livello</a:t>
            </a:r>
          </a:p>
          <a:p>
            <a:pPr lvl="4"/>
            <a:r>
              <a:rPr lang="de-DE"/>
              <a:t>Quinto livello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F077A98-CE69-9E07-EE46-95DCBB7C9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9D338B-DBBF-3B86-B260-CEDFE78714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4DB8A8-C3B2-2BEA-69ED-76809B9969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E2586-A92E-476A-82A1-DC15F9F3F1E0}" type="slidenum">
              <a:rPr lang="de-DE" smtClean="0"/>
              <a:t>'Nr.'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496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mc.chetec-infra.eu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8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8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sahubble.org/images/heic2007a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sahubble.org/images/opo1335a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sahubble.org/images/potw2107a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sahubble.org/images/heic0910h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470.png"/><Relationship Id="rId7" Type="http://schemas.openxmlformats.org/officeDocument/2006/relationships/image" Target="../media/image5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7at8bzfixw&amp;list=PLy6RW7KnCL_e2aiOvCsDPcn7R08HHbBJZ&amp;index=3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esahubble.org/images/heic1102a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sv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C85CC9-E9E9-43E2-894F-DBA9E7F22FAD}"/>
              </a:ext>
            </a:extLst>
          </p:cNvPr>
          <p:cNvSpPr txBox="1">
            <a:spLocks/>
          </p:cNvSpPr>
          <p:nvPr/>
        </p:nvSpPr>
        <p:spPr>
          <a:xfrm>
            <a:off x="0" y="1827092"/>
            <a:ext cx="12192000" cy="4344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6000" marR="0" indent="-324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8000" marR="0" indent="-216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6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8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75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cap="small" dirty="0">
                <a:solidFill>
                  <a:schemeClr val="tx1"/>
                </a:solidFill>
                <a:latin typeface="+mj-lt"/>
              </a:rPr>
              <a:t>Astrofisica nucleare</a:t>
            </a:r>
            <a:br>
              <a:rPr lang="en-US" sz="4400" b="1" cap="small" dirty="0">
                <a:solidFill>
                  <a:schemeClr val="tx1"/>
                </a:solidFill>
                <a:latin typeface="+mj-lt"/>
              </a:rPr>
            </a:br>
            <a:r>
              <a:rPr lang="en-US" sz="3200" cap="small" dirty="0" err="1">
                <a:solidFill>
                  <a:schemeClr val="tx1"/>
                </a:solidFill>
                <a:latin typeface="+mj-lt"/>
              </a:rPr>
              <a:t>Impronte digitali delle </a:t>
            </a:r>
            <a:r>
              <a:rPr lang="en-US" sz="3200" cap="small" dirty="0">
                <a:solidFill>
                  <a:schemeClr val="tx1"/>
                </a:solidFill>
                <a:latin typeface="+mj-lt"/>
              </a:rPr>
              <a:t>stelle</a:t>
            </a:r>
            <a:br>
              <a:rPr lang="en-US" sz="2400" b="1" cap="small" dirty="0">
                <a:solidFill>
                  <a:schemeClr val="tx1"/>
                </a:solidFill>
                <a:latin typeface="+mj-lt"/>
              </a:rPr>
            </a:br>
            <a:br>
              <a:rPr lang="en-US" sz="2400" b="1" cap="small" dirty="0">
                <a:solidFill>
                  <a:schemeClr val="tx1"/>
                </a:solidFill>
                <a:latin typeface="+mj-lt"/>
              </a:rPr>
            </a:br>
            <a:br>
              <a:rPr lang="en-US" sz="2400" b="1" cap="small" dirty="0">
                <a:solidFill>
                  <a:schemeClr val="tx1"/>
                </a:solidFill>
                <a:latin typeface="+mj-lt"/>
              </a:rPr>
            </a:br>
            <a:endParaRPr lang="en-US" i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CFC8645-8ADB-C23E-69FE-DC9183240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9144" y="47461"/>
            <a:ext cx="3033712" cy="95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107CB7E-5A86-48BB-052E-1925C67B76B6}"/>
              </a:ext>
            </a:extLst>
          </p:cNvPr>
          <p:cNvSpPr txBox="1"/>
          <p:nvPr/>
        </p:nvSpPr>
        <p:spPr>
          <a:xfrm>
            <a:off x="619125" y="5756732"/>
            <a:ext cx="1095375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Questo progetto è stato finanziato dal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programma di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ricerca e innovazione Horizon 2020 dell'Unione Europea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con l'accordo di sovvenzione n. 101008324 (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ChETEC-INFRA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).</a:t>
            </a:r>
            <a:endParaRPr kumimoji="0" lang="de-DE" sz="1100" b="0" i="1" u="none" strike="noStrike" kern="1200" cap="none" spc="0" normalizeH="0" baseline="0" noProof="0" dirty="0">
              <a:ln>
                <a:noFill/>
              </a:ln>
              <a:solidFill>
                <a:srgbClr val="1B1F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119373C-0FBD-1076-F871-08F42AFEDE99}"/>
              </a:ext>
            </a:extLst>
          </p:cNvPr>
          <p:cNvSpPr txBox="1"/>
          <p:nvPr/>
        </p:nvSpPr>
        <p:spPr>
          <a:xfrm>
            <a:off x="3047114" y="5145580"/>
            <a:ext cx="60977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  <a:hlinkClick r:id="rId4"/>
              </a:rPr>
              <a:t>http://mc.chetec-infra.eu 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390572373"/>
      </p:ext>
    </p:extLst>
  </p:cSld>
  <p:clrMapOvr>
    <a:masterClrMapping/>
  </p:clrMapOvr>
</p:sld>
</file>

<file path=ppt/slides/slide1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La tavola periodica degli elementi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1217A99-456A-4B57-9B96-92E5814C89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333" y="1257300"/>
            <a:ext cx="11091334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02945"/>
      </p:ext>
    </p:extLst>
  </p:cSld>
  <p:clrMapOvr>
    <a:masterClrMapping/>
  </p:clrMapOvr>
</p:sld>
</file>

<file path=ppt/slides/slide1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 err="1"/>
              <a:t>Abbondanza </a:t>
            </a:r>
            <a:r>
              <a:rPr lang="de-DE" sz="3600" noProof="0" dirty="0"/>
              <a:t>degli elementi chimici </a:t>
            </a:r>
            <a:r>
              <a:rPr lang="de-DE" sz="2400" noProof="0" dirty="0"/>
              <a:t>(sistema solare)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74B77D0-71F9-4A26-8EF0-E1364C0BBA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11626886" cy="4943154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594B2ECD-519E-4CC2-95A6-66DEBF9268D5}"/>
              </a:ext>
            </a:extLst>
          </p:cNvPr>
          <p:cNvSpPr txBox="1"/>
          <p:nvPr/>
        </p:nvSpPr>
        <p:spPr>
          <a:xfrm rot="16200000">
            <a:off x="-2177304" y="3362635"/>
            <a:ext cx="4744072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Frequenza relativa (logaritmica)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60C1B24-1D6E-4CD9-A02A-BEA97D25AE63}"/>
              </a:ext>
            </a:extLst>
          </p:cNvPr>
          <p:cNvSpPr txBox="1"/>
          <p:nvPr/>
        </p:nvSpPr>
        <p:spPr>
          <a:xfrm>
            <a:off x="448293" y="5827927"/>
            <a:ext cx="11726556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/>
              <a:t>Numero ordinale </a:t>
            </a:r>
            <a:r>
              <a:rPr lang="de-DE" sz="1400" b="1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262586932"/>
      </p:ext>
    </p:extLst>
  </p:cSld>
  <p:clrMapOvr>
    <a:masterClrMapping/>
  </p:clrMapOvr>
</p:sld>
</file>

<file path=ppt/slides/slide12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DAE502-3E2A-256E-2AA0-F103F0973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 err="1"/>
              <a:t>Abbondanza </a:t>
            </a:r>
            <a:r>
              <a:rPr lang="de-DE" sz="3600" noProof="0" dirty="0"/>
              <a:t>degli elementi chimici </a:t>
            </a:r>
            <a:r>
              <a:rPr lang="de-DE" sz="2400" noProof="0" dirty="0"/>
              <a:t>(sistema solare)</a:t>
            </a:r>
            <a:endParaRPr lang="de-DE" sz="3000" noProof="0" dirty="0"/>
          </a:p>
        </p:txBody>
      </p:sp>
      <p:pic>
        <p:nvPicPr>
          <p:cNvPr id="4" name="Grafik 3" descr="Kopf mit Zahnrädern Silhouette">
            <a:extLst>
              <a:ext uri="{FF2B5EF4-FFF2-40B4-BE49-F238E27FC236}">
                <a16:creationId xmlns:a16="http://schemas.microsoft.com/office/drawing/2014/main" id="{0377FDCB-3152-CEE8-C2CD-23FF97E94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01287" y="3902255"/>
            <a:ext cx="2016436" cy="2016434"/>
          </a:xfrm>
          <a:prstGeom prst="rect">
            <a:avLst/>
          </a:prstGeom>
        </p:spPr>
      </p:pic>
      <p:sp>
        <p:nvSpPr>
          <p:cNvPr id="7" name="Rechteck: obere Ecken abgerundet 6">
            <a:extLst>
              <a:ext uri="{FF2B5EF4-FFF2-40B4-BE49-F238E27FC236}">
                <a16:creationId xmlns:a16="http://schemas.microsoft.com/office/drawing/2014/main" id="{16CFCF5C-EA8F-D9BD-E197-0B63B9EEFBD8}"/>
              </a:ext>
            </a:extLst>
          </p:cNvPr>
          <p:cNvSpPr/>
          <p:nvPr/>
        </p:nvSpPr>
        <p:spPr>
          <a:xfrm>
            <a:off x="1256435" y="1360021"/>
            <a:ext cx="4106140" cy="513080"/>
          </a:xfrm>
          <a:prstGeom prst="round2SameRect">
            <a:avLst>
              <a:gd name="adj1" fmla="val 25187"/>
              <a:gd name="adj2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+mj-lt"/>
              </a:rPr>
              <a:t>Compito</a:t>
            </a:r>
            <a:endParaRPr lang="en-US" sz="2400" b="1" dirty="0">
              <a:latin typeface="+mj-lt"/>
            </a:endParaRPr>
          </a:p>
        </p:txBody>
      </p:sp>
      <p:sp>
        <p:nvSpPr>
          <p:cNvPr id="9" name="Rechteck: obere Ecken abgerundet 8">
            <a:extLst>
              <a:ext uri="{FF2B5EF4-FFF2-40B4-BE49-F238E27FC236}">
                <a16:creationId xmlns:a16="http://schemas.microsoft.com/office/drawing/2014/main" id="{9C378F9B-1E52-B1CE-49D0-6D3544BAE426}"/>
              </a:ext>
            </a:extLst>
          </p:cNvPr>
          <p:cNvSpPr/>
          <p:nvPr/>
        </p:nvSpPr>
        <p:spPr>
          <a:xfrm>
            <a:off x="1256435" y="1873100"/>
            <a:ext cx="4106140" cy="1696719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GB" sz="2800" dirty="0">
                <a:solidFill>
                  <a:schemeClr val="tx1"/>
                </a:solidFill>
                <a:latin typeface="+mj-lt"/>
              </a:rPr>
              <a:t>Date un'occhiata </a:t>
            </a:r>
            <a:r>
              <a:rPr lang="en-GB" sz="2800" dirty="0">
                <a:solidFill>
                  <a:schemeClr val="tx1"/>
                </a:solidFill>
                <a:latin typeface="+mj-lt"/>
              </a:rPr>
              <a:t>alla </a:t>
            </a:r>
            <a:r>
              <a:rPr lang="en-GB" sz="2800" b="1" dirty="0">
                <a:solidFill>
                  <a:schemeClr val="tx1"/>
                </a:solidFill>
                <a:latin typeface="+mj-lt"/>
              </a:rPr>
              <a:t>distribuzione dell'abbondanza</a:t>
            </a:r>
            <a:r>
              <a:rPr lang="en-GB" sz="2800" dirty="0">
                <a:solidFill>
                  <a:schemeClr val="tx1"/>
                </a:solidFill>
                <a:latin typeface="+mj-lt"/>
              </a:rPr>
              <a:t>. </a:t>
            </a:r>
            <a:r>
              <a:rPr lang="en-GB" sz="2800" dirty="0">
                <a:solidFill>
                  <a:schemeClr val="tx1"/>
                </a:solidFill>
                <a:latin typeface="+mj-lt"/>
              </a:rPr>
              <a:t>Cosa </a:t>
            </a:r>
            <a:r>
              <a:rPr lang="en-GB" sz="2800" dirty="0" err="1">
                <a:solidFill>
                  <a:schemeClr val="tx1"/>
                </a:solidFill>
                <a:latin typeface="+mj-lt"/>
              </a:rPr>
              <a:t>spicca</a:t>
            </a:r>
            <a:r>
              <a:rPr lang="en-GB" sz="2800" dirty="0">
                <a:solidFill>
                  <a:schemeClr val="tx1"/>
                </a:solidFill>
                <a:latin typeface="+mj-lt"/>
              </a:rPr>
              <a:t>?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3A073E8-BB74-E554-E942-A833C2F5F7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0" t="16776" r="7285"/>
          <a:stretch/>
        </p:blipFill>
        <p:spPr>
          <a:xfrm>
            <a:off x="5572732" y="2437453"/>
            <a:ext cx="6427483" cy="292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72124"/>
      </p:ext>
    </p:extLst>
  </p:cSld>
  <p:clrMapOvr>
    <a:masterClrMapping/>
  </p:clrMapOvr>
</p:sld>
</file>

<file path=ppt/slides/slide1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 err="1"/>
              <a:t>Abbondanza </a:t>
            </a:r>
            <a:r>
              <a:rPr lang="de-DE" sz="3600" noProof="0" dirty="0"/>
              <a:t>degli elementi chimici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098" name="Picture 2" descr="Clear Science! — You are made of elements, along with everything...">
            <a:extLst>
              <a:ext uri="{FF2B5EF4-FFF2-40B4-BE49-F238E27FC236}">
                <a16:creationId xmlns:a16="http://schemas.microsoft.com/office/drawing/2014/main" id="{5A59FA42-A7CC-C888-0096-C90D34E6E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1675" y="2231114"/>
            <a:ext cx="8248650" cy="298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D9FBBA2-237B-1FAF-C937-B435285C3B9E}"/>
              </a:ext>
            </a:extLst>
          </p:cNvPr>
          <p:cNvSpPr txBox="1"/>
          <p:nvPr/>
        </p:nvSpPr>
        <p:spPr>
          <a:xfrm>
            <a:off x="2254249" y="1646650"/>
            <a:ext cx="22098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b="1" cap="small" dirty="0"/>
              <a:t>Persone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E78C7B3-730B-B830-6E70-731DF0B9A880}"/>
              </a:ext>
            </a:extLst>
          </p:cNvPr>
          <p:cNvSpPr txBox="1"/>
          <p:nvPr/>
        </p:nvSpPr>
        <p:spPr>
          <a:xfrm>
            <a:off x="5105401" y="1646650"/>
            <a:ext cx="2127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b="1" cap="small" dirty="0" err="1"/>
              <a:t>Crosta terrestre</a:t>
            </a:r>
            <a:endParaRPr lang="de-DE" sz="2400" b="1" cap="small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017FACA-AA9A-A1D1-7632-9405BACFB130}"/>
              </a:ext>
            </a:extLst>
          </p:cNvPr>
          <p:cNvSpPr txBox="1"/>
          <p:nvPr/>
        </p:nvSpPr>
        <p:spPr>
          <a:xfrm>
            <a:off x="7677151" y="1646650"/>
            <a:ext cx="2438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b="1" cap="small" dirty="0"/>
              <a:t>Universo</a:t>
            </a:r>
          </a:p>
        </p:txBody>
      </p:sp>
    </p:spTree>
    <p:extLst>
      <p:ext uri="{BB962C8B-B14F-4D97-AF65-F5344CB8AC3E}">
        <p14:creationId xmlns:p14="http://schemas.microsoft.com/office/powerpoint/2010/main" val="2104554014"/>
      </p:ext>
    </p:extLst>
  </p:cSld>
  <p:clrMapOvr>
    <a:masterClrMapping/>
  </p:clrMapOvr>
</p:sld>
</file>

<file path=ppt/slides/slide1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F02A1CC0-977C-9405-F079-EE4024E56627}"/>
              </a:ext>
            </a:extLst>
          </p:cNvPr>
          <p:cNvSpPr txBox="1">
            <a:spLocks/>
          </p:cNvSpPr>
          <p:nvPr/>
        </p:nvSpPr>
        <p:spPr>
          <a:xfrm>
            <a:off x="-1" y="1806366"/>
            <a:ext cx="4927601" cy="2392362"/>
          </a:xfrm>
          <a:prstGeom prst="rect">
            <a:avLst/>
          </a:prstGeo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81" marR="0" indent="-323984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7976" marR="0" indent="-215989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5972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7968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58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06" indent="0" algn="l" defTabSz="914224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33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4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3600" b="1" cap="small" dirty="0">
                <a:solidFill>
                  <a:schemeClr val="bg1"/>
                </a:solidFill>
              </a:rPr>
              <a:t>Parte I</a:t>
            </a:r>
          </a:p>
          <a:p>
            <a:pPr algn="ctr">
              <a:spcAft>
                <a:spcPts val="600"/>
              </a:spcAft>
            </a:pPr>
            <a:r>
              <a:rPr lang="en-US" sz="3600" cap="small" dirty="0">
                <a:solidFill>
                  <a:schemeClr val="bg1"/>
                </a:solidFill>
              </a:rPr>
              <a:t>Nuclei atomici e</a:t>
            </a:r>
            <a:br>
              <a:rPr lang="en-US" sz="3600" cap="small" dirty="0">
                <a:solidFill>
                  <a:schemeClr val="bg1"/>
                </a:solidFill>
              </a:rPr>
            </a:br>
            <a:r>
              <a:rPr lang="en-US" sz="3600" cap="small" dirty="0">
                <a:solidFill>
                  <a:schemeClr val="bg1"/>
                </a:solidFill>
              </a:rPr>
              <a:t>le loro peculiarità</a:t>
            </a:r>
            <a:endParaRPr lang="en-US" sz="3600" b="1" cap="small" dirty="0">
              <a:solidFill>
                <a:schemeClr val="bg1"/>
              </a:solidFill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36CE6500-62B6-80A4-B3F3-096D7ACF30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27600" y="2445"/>
            <a:ext cx="7264400" cy="685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19449"/>
      </p:ext>
    </p:extLst>
  </p:cSld>
  <p:clrMapOvr>
    <a:masterClrMapping/>
  </p:clrMapOvr>
</p:sld>
</file>

<file path=ppt/slides/slide1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97867" y="1989139"/>
            <a:ext cx="3996266" cy="2392362"/>
          </a:xfrm>
        </p:spPr>
        <p:txBody>
          <a:bodyPr anchor="ctr"/>
          <a:lstStyle/>
          <a:p>
            <a:pPr algn="ctr"/>
            <a:r>
              <a:rPr lang="de-DE" sz="3600" cap="small" noProof="0" dirty="0"/>
              <a:t>Che cos'</a:t>
            </a:r>
            <a:r>
              <a:rPr lang="de-DE" sz="3600" b="1" cap="small" noProof="0" dirty="0"/>
              <a:t>è </a:t>
            </a:r>
            <a:r>
              <a:rPr lang="de-DE" sz="3600" cap="small" noProof="0" dirty="0"/>
              <a:t>un elemento chimico?</a:t>
            </a:r>
          </a:p>
        </p:txBody>
      </p:sp>
    </p:spTree>
    <p:extLst>
      <p:ext uri="{BB962C8B-B14F-4D97-AF65-F5344CB8AC3E}">
        <p14:creationId xmlns:p14="http://schemas.microsoft.com/office/powerpoint/2010/main" val="3462665087"/>
      </p:ext>
    </p:extLst>
  </p:cSld>
  <p:clrMapOvr>
    <a:masterClrMapping/>
  </p:clrMapOvr>
</p:sld>
</file>

<file path=ppt/slides/slide1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38248" y="1684564"/>
            <a:ext cx="71132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Un elemento è caratterizzato dal </a:t>
            </a:r>
            <a:r>
              <a:rPr lang="en-US" sz="2400" b="1" dirty="0"/>
              <a:t>numero di protoni </a:t>
            </a:r>
            <a:r>
              <a:rPr lang="en-US" sz="2400" dirty="0"/>
              <a:t>presenti nel nucleo atomico</a:t>
            </a:r>
            <a:br>
              <a:rPr lang="de-DE" sz="2400" dirty="0"/>
            </a:br>
            <a:br>
              <a:rPr lang="de-DE" sz="2400" dirty="0"/>
            </a:br>
            <a:br>
              <a:rPr lang="de-DE" sz="2400" dirty="0"/>
            </a:br>
            <a:br>
              <a:rPr lang="de-DE" sz="2400" dirty="0"/>
            </a:br>
            <a:endParaRPr lang="de-DE" sz="24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Il nucleo atomico</a:t>
            </a:r>
            <a:endParaRPr lang="de-DE" sz="3000" noProof="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C2CFEFF-E7D4-1B2D-9520-FDB57B3E2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4151" y="3655422"/>
            <a:ext cx="2205446" cy="220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ufbau von Atomen">
            <a:extLst>
              <a:ext uri="{FF2B5EF4-FFF2-40B4-BE49-F238E27FC236}">
                <a16:creationId xmlns:a16="http://schemas.microsoft.com/office/drawing/2014/main" id="{ABD82B60-5110-1334-7632-D178E9BDE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8927" y="1184683"/>
            <a:ext cx="2415894" cy="239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DE67122A-90CE-E4C2-E481-3F1086D5E9B1}"/>
              </a:ext>
            </a:extLst>
          </p:cNvPr>
          <p:cNvSpPr/>
          <p:nvPr/>
        </p:nvSpPr>
        <p:spPr>
          <a:xfrm>
            <a:off x="1765378" y="2654744"/>
            <a:ext cx="3983490" cy="137732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err="1">
                <a:solidFill>
                  <a:schemeClr val="tx1"/>
                </a:solidFill>
              </a:rPr>
              <a:t>Esempio</a:t>
            </a:r>
            <a:r>
              <a:rPr lang="de-DE" sz="2000" b="1" dirty="0">
                <a:solidFill>
                  <a:schemeClr val="tx1"/>
                </a:solidFill>
              </a:rPr>
              <a:t>: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L'ossigeno è l'ottavo elemento della tavola periodica e ha 8 protoni.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29BC5C2-254F-E67B-14BD-F49702ED42EB}"/>
              </a:ext>
            </a:extLst>
          </p:cNvPr>
          <p:cNvSpPr txBox="1"/>
          <p:nvPr/>
        </p:nvSpPr>
        <p:spPr>
          <a:xfrm>
            <a:off x="1167179" y="3878329"/>
            <a:ext cx="71132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Nucleo atomico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al centro dell'atomo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è 1/10000 della dimensione dell'atomo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combina </a:t>
            </a:r>
            <a:r>
              <a:rPr lang="en-US" sz="2000" dirty="0"/>
              <a:t>in </a:t>
            </a:r>
            <a:r>
              <a:rPr lang="en-US" sz="2000" dirty="0" err="1"/>
              <a:t>sé </a:t>
            </a:r>
            <a:r>
              <a:rPr lang="en-US" sz="2000" dirty="0"/>
              <a:t>quasi l'</a:t>
            </a:r>
            <a:r>
              <a:rPr lang="en-US" sz="2000" dirty="0" err="1"/>
              <a:t>intera </a:t>
            </a:r>
            <a:r>
              <a:rPr lang="en-US" sz="2000" dirty="0"/>
              <a:t>massa dell'atomo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40891954"/>
      </p:ext>
    </p:extLst>
  </p:cSld>
  <p:clrMapOvr>
    <a:masterClrMapping/>
  </p:clrMapOvr>
</p:sld>
</file>

<file path=ppt/slides/slide1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38248" y="1684564"/>
            <a:ext cx="7113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 nuclei atomici sono costituiti da </a:t>
            </a:r>
            <a:r>
              <a:rPr lang="en-US" sz="2400" b="1" dirty="0"/>
              <a:t>protoni </a:t>
            </a:r>
            <a:r>
              <a:rPr lang="en-US" sz="2400" dirty="0"/>
              <a:t>e </a:t>
            </a:r>
            <a:r>
              <a:rPr lang="en-US" sz="2400" b="1" dirty="0"/>
              <a:t>neutroni</a:t>
            </a:r>
            <a:br>
              <a:rPr lang="de-DE" sz="2000" b="1" dirty="0"/>
            </a:br>
            <a:br>
              <a:rPr lang="de-DE" sz="2000" b="1" dirty="0"/>
            </a:br>
            <a:br>
              <a:rPr lang="de-DE" sz="2000" b="1" dirty="0"/>
            </a:br>
            <a:br>
              <a:rPr lang="de-DE" sz="2000" b="1" dirty="0"/>
            </a:br>
            <a:endParaRPr lang="de-DE" sz="2000" b="1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Etichettatura dei nuclei atomici</a:t>
            </a:r>
            <a:endParaRPr lang="de-DE" sz="3000" noProof="0" dirty="0"/>
          </a:p>
        </p:txBody>
      </p:sp>
      <p:pic>
        <p:nvPicPr>
          <p:cNvPr id="6146" name="Picture 2" descr="Atomkerne und ihre Bausteine">
            <a:extLst>
              <a:ext uri="{FF2B5EF4-FFF2-40B4-BE49-F238E27FC236}">
                <a16:creationId xmlns:a16="http://schemas.microsoft.com/office/drawing/2014/main" id="{344B54AA-4B87-0CC3-64BA-321AC5654D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82074" y="1869419"/>
            <a:ext cx="2408795" cy="23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0439A3F5-70DC-1590-7724-7DF21D7A8151}"/>
              </a:ext>
            </a:extLst>
          </p:cNvPr>
          <p:cNvSpPr/>
          <p:nvPr/>
        </p:nvSpPr>
        <p:spPr>
          <a:xfrm>
            <a:off x="1601131" y="2726809"/>
            <a:ext cx="4242319" cy="126171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err="1">
                <a:solidFill>
                  <a:schemeClr val="tx1"/>
                </a:solidFill>
              </a:rPr>
              <a:t>Esempio</a:t>
            </a:r>
            <a:r>
              <a:rPr lang="de-DE" sz="2000" b="1" dirty="0">
                <a:solidFill>
                  <a:schemeClr val="tx1"/>
                </a:solidFill>
              </a:rPr>
              <a:t>: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L'ossigeno ha 8 protoni e da 4 a 18 neutroni.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3104AD2-081D-E661-A23D-8020824CBC50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EFADCBA-0D0E-F85B-898C-F3F034425B4B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130478"/>
      </p:ext>
    </p:extLst>
  </p:cSld>
  <p:clrMapOvr>
    <a:masterClrMapping/>
  </p:clrMapOvr>
</p:sld>
</file>

<file path=ppt/slides/slide18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38248" y="1684564"/>
            <a:ext cx="7113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Un tipo di nucleo atomico viene chiamato </a:t>
            </a:r>
            <a:r>
              <a:rPr lang="en-US" sz="2400" b="1" dirty="0"/>
              <a:t>nuclide.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è determinato dal numero di protoni e di neutroni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Etichettatura dei nuclei atomici</a:t>
            </a:r>
            <a:endParaRPr lang="de-DE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hteck: abgerundete Ecken 14">
                <a:extLst>
                  <a:ext uri="{FF2B5EF4-FFF2-40B4-BE49-F238E27FC236}">
                    <a16:creationId xmlns:a16="http://schemas.microsoft.com/office/drawing/2014/main" id="{BAA652D4-D60D-1A6B-42D5-ED9B888DA152}"/>
                  </a:ext>
                </a:extLst>
              </p:cNvPr>
              <p:cNvSpPr/>
              <p:nvPr/>
            </p:nvSpPr>
            <p:spPr>
              <a:xfrm>
                <a:off x="2662034" y="3082801"/>
                <a:ext cx="4120401" cy="278000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 xmlns:mc="http://schemas.openxmlformats.org/markup-compatibility/2006" xmlns:a14="http://schemas.microsoft.com/office/drawing/2010/main">
                <a:pPr algn="ctr">
                  <a:spcAft>
                    <a:spcPts val="1200"/>
                  </a:spcAft>
                </a:pPr>
                <a:r>
                  <a:rPr lang="de-DE" sz="2000" b="1" dirty="0" err="1">
                    <a:solidFill>
                      <a:schemeClr val="tx1"/>
                    </a:solidFill>
                  </a:rPr>
                  <a:t>Esempio</a:t>
                </a:r>
                <a:r>
                  <a:rPr lang="de-DE" sz="2000" b="1" dirty="0">
                    <a:solidFill>
                      <a:schemeClr val="tx1"/>
                    </a:solidFill>
                  </a:rPr>
                  <a:t>:</a:t>
                </a:r>
                <a:br>
                  <a:rPr lang="de-DE" sz="2000" dirty="0">
                    <a:solidFill>
                      <a:schemeClr val="tx1"/>
                    </a:solidFill>
                  </a:rPr>
                </a:br>
                <a:r>
                  <a:rPr lang="en-US" sz="2000" dirty="0">
                    <a:solidFill>
                      <a:schemeClr val="tx1"/>
                    </a:solidFill>
                  </a:rPr>
                  <a:t>Il nuclide ossigeno-16 ha 8 protoni e 8 neutroni.</a:t>
                </a:r>
                <a:endParaRPr lang="en-GB" sz="2000" b="1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lang="de-DE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6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sub>
                        <m:sup>
                          <m:r>
                            <a:rPr xmlns:a="http://schemas.openxmlformats.org/drawingml/2006/main" lang="de-DE" sz="6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lang="de-DE" sz="6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lang="de-DE" sz="66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𝐎</m:t>
                              </m:r>
                            </m:e>
                            <m:sub>
                              <m:r>
                                <a:rPr xmlns:a="http://schemas.openxmlformats.org/drawingml/2006/main" lang="de-DE" sz="66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de-DE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15" name="Rechteck: abgerundete Ecken 14">
                <a:extLst>
                  <a:ext uri="{FF2B5EF4-FFF2-40B4-BE49-F238E27FC236}">
                    <a16:creationId xmlns:a16="http://schemas.microsoft.com/office/drawing/2014/main" id="{BAA652D4-D60D-1A6B-42D5-ED9B888DA1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034" y="3082801"/>
                <a:ext cx="4120401" cy="278000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Atomkerne und ihre Bausteine">
            <a:extLst>
              <a:ext uri="{FF2B5EF4-FFF2-40B4-BE49-F238E27FC236}">
                <a16:creationId xmlns:a16="http://schemas.microsoft.com/office/drawing/2014/main" id="{A0E39E1E-BF50-6818-5E0D-F8AFD2ADA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82074" y="1869419"/>
            <a:ext cx="2408795" cy="23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B3BFF99-B58E-61BE-0545-6CF1EE44E337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A9A921F-AE62-2830-F43B-6E4428BC7D18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035255"/>
      </p:ext>
    </p:extLst>
  </p:cSld>
  <p:clrMapOvr>
    <a:masterClrMapping/>
  </p:clrMapOvr>
</p:sld>
</file>

<file path=ppt/slides/slide19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38248" y="1684564"/>
            <a:ext cx="7113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Un tipo di nucleo atomico è chiamato </a:t>
            </a:r>
            <a:r>
              <a:rPr lang="en-US" sz="2400" b="1" dirty="0"/>
              <a:t>nuclide.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è determinata dal numero di protoni e neutroni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Etichettatura dei nuclei atomici</a:t>
            </a:r>
            <a:endParaRPr lang="de-DE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hteck: abgerundete Ecken 14">
                <a:extLst>
                  <a:ext uri="{FF2B5EF4-FFF2-40B4-BE49-F238E27FC236}">
                    <a16:creationId xmlns:a16="http://schemas.microsoft.com/office/drawing/2014/main" id="{BAA652D4-D60D-1A6B-42D5-ED9B888DA152}"/>
                  </a:ext>
                </a:extLst>
              </p:cNvPr>
              <p:cNvSpPr/>
              <p:nvPr/>
            </p:nvSpPr>
            <p:spPr>
              <a:xfrm>
                <a:off x="2662034" y="3082801"/>
                <a:ext cx="4120401" cy="278000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 xmlns:mc="http://schemas.openxmlformats.org/markup-compatibility/2006" xmlns:a14="http://schemas.microsoft.com/office/drawing/2010/main">
                <a:pPr algn="ctr">
                  <a:spcAft>
                    <a:spcPts val="1200"/>
                  </a:spcAft>
                </a:pPr>
                <a:r>
                  <a:rPr lang="de-DE" sz="2000" b="1" dirty="0">
                    <a:solidFill>
                      <a:schemeClr val="tx1"/>
                    </a:solidFill>
                  </a:rPr>
                  <a:t>Esempio:</a:t>
                </a:r>
                <a:br>
                  <a:rPr lang="de-DE" sz="2000" dirty="0">
                    <a:solidFill>
                      <a:schemeClr val="tx1"/>
                    </a:solidFill>
                  </a:rPr>
                </a:br>
                <a:r>
                  <a:rPr lang="en-US" sz="2000" dirty="0">
                    <a:solidFill>
                      <a:schemeClr val="tx1"/>
                    </a:solidFill>
                  </a:rPr>
                  <a:t>Il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nuclide </a:t>
                </a:r>
                <a:r>
                  <a:rPr lang="en-US" sz="2000" dirty="0">
                    <a:solidFill>
                      <a:schemeClr val="tx1"/>
                    </a:solidFill>
                  </a:rPr>
                  <a:t>ossigeno-17 ha 8 protoni e 9 neutroni.</a:t>
                </a:r>
                <a:endParaRPr lang="en-GB" sz="2000" b="1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lang="de-DE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6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sub>
                        <m:sup>
                          <m:r>
                            <a:rPr xmlns:a="http://schemas.openxmlformats.org/drawingml/2006/main" lang="de-DE" sz="6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xmlns:a="http://schemas.openxmlformats.org/drawingml/2006/main" lang="de-DE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lang="de-DE" sz="6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lang="de-DE" sz="66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𝐎</m:t>
                              </m:r>
                            </m:e>
                            <m:sub>
                              <m:r>
                                <a:rPr xmlns:a="http://schemas.openxmlformats.org/drawingml/2006/main" lang="de-DE" sz="6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de-DE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15" name="Rechteck: abgerundete Ecken 14">
                <a:extLst>
                  <a:ext uri="{FF2B5EF4-FFF2-40B4-BE49-F238E27FC236}">
                    <a16:creationId xmlns:a16="http://schemas.microsoft.com/office/drawing/2014/main" id="{BAA652D4-D60D-1A6B-42D5-ED9B888DA1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034" y="3082801"/>
                <a:ext cx="4120401" cy="278000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Atomkerne und ihre Bausteine">
            <a:extLst>
              <a:ext uri="{FF2B5EF4-FFF2-40B4-BE49-F238E27FC236}">
                <a16:creationId xmlns:a16="http://schemas.microsoft.com/office/drawing/2014/main" id="{A0E39E1E-BF50-6818-5E0D-F8AFD2ADA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82074" y="1869419"/>
            <a:ext cx="2408795" cy="23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B3BFF99-B58E-61BE-0545-6CF1EE44E337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A9A921F-AE62-2830-F43B-6E4428BC7D18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893382"/>
      </p:ext>
    </p:extLst>
  </p:cSld>
  <p:clrMapOvr>
    <a:masterClrMapping/>
  </p:clrMapOvr>
</p:sld>
</file>

<file path=ppt/slides/slide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6435405-FD66-8A05-F7A4-C0B4C2A03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C85CC9-E9E9-43E2-894F-DBA9E7F22FAD}"/>
              </a:ext>
            </a:extLst>
          </p:cNvPr>
          <p:cNvSpPr txBox="1">
            <a:spLocks/>
          </p:cNvSpPr>
          <p:nvPr/>
        </p:nvSpPr>
        <p:spPr>
          <a:xfrm>
            <a:off x="461304" y="3757492"/>
            <a:ext cx="11548792" cy="4344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6000" marR="0" indent="-324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8000" marR="0" indent="-216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6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8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75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48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Astrofisica nucleare</a:t>
            </a:r>
            <a:br>
              <a:rPr lang="de-DE" sz="48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</a:br>
            <a:r>
              <a:rPr lang="de-DE" sz="36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Impronte digitali delle stelle</a:t>
            </a:r>
            <a:endParaRPr lang="de-DE" sz="3600" b="1" cap="sm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022722"/>
      </p:ext>
    </p:extLst>
  </p:cSld>
  <p:clrMapOvr>
    <a:masterClrMapping/>
  </p:clrMapOvr>
</p:sld>
</file>

<file path=ppt/slides/slide20.xml><?xml version="1.0" encoding="utf-8"?>
<p:sld xmlns:mc="http://schemas.openxmlformats.org/markup-compatibility/2006" xmlns:a14="http://schemas.microsoft.com/office/drawing/2010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/>
              <p:nvPr/>
            </p:nvSpPr>
            <p:spPr>
              <a:xfrm>
                <a:off x="1238248" y="1684564"/>
                <a:ext cx="7113271" cy="2545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Un tipo di nucleo atomico viene chiamato </a:t>
                </a:r>
                <a:r>
                  <a:rPr lang="en-US" sz="2400" b="1" dirty="0"/>
                  <a:t>nuclide.</a:t>
                </a: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è determinata dal numero di protoni e di neutroni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 err="1"/>
                  <a:t>Scriviamo</a:t>
                </a:r>
                <a:r>
                  <a:rPr lang="de-DE" sz="24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kumimoji="0" lang="de-DE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>
                          <m:r>
                            <a:rPr xmlns:a="http://schemas.openxmlformats.org/drawingml/2006/main" kumimoji="0" lang="de-DE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𝐙</m:t>
                          </m:r>
                        </m:sub>
                        <m:sup>
                          <m:r>
                            <a:rPr xmlns:a="http://schemas.openxmlformats.org/drawingml/2006/main" kumimoji="0" lang="de-DE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𝑨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kumimoji="0" lang="de-DE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kumimoji="0" lang="de-DE" sz="6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𝐗</m:t>
                              </m:r>
                            </m:e>
                            <m:sub>
                              <m:r>
                                <a:rPr xmlns:a="http://schemas.openxmlformats.org/drawingml/2006/main" kumimoji="0" lang="de-DE" sz="6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𝐍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de-DE" sz="24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48" y="1684564"/>
                <a:ext cx="7113271" cy="2545825"/>
              </a:xfrm>
              <a:prstGeom prst="rect">
                <a:avLst/>
              </a:prstGeom>
              <a:blipFill>
                <a:blip r:embed="rId3"/>
                <a:stretch>
                  <a:fillRect l="-1114" t="-19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Etichettatura dei nuclei atomici</a:t>
            </a:r>
            <a:endParaRPr lang="de-DE" sz="3000" noProof="0" dirty="0"/>
          </a:p>
        </p:txBody>
      </p:sp>
      <p:pic>
        <p:nvPicPr>
          <p:cNvPr id="2" name="Picture 2" descr="Atomkerne und ihre Bausteine">
            <a:extLst>
              <a:ext uri="{FF2B5EF4-FFF2-40B4-BE49-F238E27FC236}">
                <a16:creationId xmlns:a16="http://schemas.microsoft.com/office/drawing/2014/main" id="{A0E39E1E-BF50-6818-5E0D-F8AFD2ADA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82074" y="1869419"/>
            <a:ext cx="2408795" cy="23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B3BFF99-B58E-61BE-0545-6CF1EE44E337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A9A921F-AE62-2830-F43B-6E4428BC7D18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3AF7995-E5D8-E460-F14D-3A08BA321553}"/>
              </a:ext>
            </a:extLst>
          </p:cNvPr>
          <p:cNvSpPr txBox="1"/>
          <p:nvPr/>
        </p:nvSpPr>
        <p:spPr>
          <a:xfrm>
            <a:off x="1258028" y="4373411"/>
            <a:ext cx="71132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X... </a:t>
            </a:r>
            <a:r>
              <a:rPr lang="de-DE" sz="2400" dirty="0"/>
              <a:t>Simbolo dell'elemento</a:t>
            </a:r>
            <a:br>
              <a:rPr lang="de-DE" sz="2400" dirty="0"/>
            </a:br>
            <a:r>
              <a:rPr lang="de-DE" sz="2400" b="1" dirty="0"/>
              <a:t>Z... </a:t>
            </a:r>
            <a:r>
              <a:rPr lang="de-DE" sz="2400" dirty="0" err="1"/>
              <a:t>Numero atomico </a:t>
            </a:r>
            <a:r>
              <a:rPr lang="de-DE" sz="2400" dirty="0"/>
              <a:t>/ </a:t>
            </a:r>
            <a:r>
              <a:rPr lang="de-DE" sz="2400" dirty="0" err="1"/>
              <a:t>numero di protoni</a:t>
            </a:r>
            <a:br>
              <a:rPr lang="de-DE" sz="2400" dirty="0"/>
            </a:br>
            <a:r>
              <a:rPr lang="de-DE" sz="2400" b="1" dirty="0"/>
              <a:t>N... </a:t>
            </a:r>
            <a:r>
              <a:rPr lang="de-DE" sz="2400" dirty="0" err="1"/>
              <a:t>Numero di neutroni</a:t>
            </a:r>
            <a:br>
              <a:rPr lang="de-DE" sz="2400" dirty="0"/>
            </a:br>
            <a:r>
              <a:rPr lang="de-DE" sz="2400" b="1" dirty="0"/>
              <a:t>A... </a:t>
            </a:r>
            <a:r>
              <a:rPr lang="de-DE" sz="2400" dirty="0" err="1"/>
              <a:t>Numero di massa</a:t>
            </a:r>
            <a:br>
              <a:rPr lang="de-DE" sz="2400" dirty="0"/>
            </a:br>
            <a:endParaRPr lang="de-DE" sz="2400" b="1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CA53C82-8EAE-BC84-BCB7-188F5E097A93}"/>
              </a:ext>
            </a:extLst>
          </p:cNvPr>
          <p:cNvSpPr txBox="1"/>
          <p:nvPr/>
        </p:nvSpPr>
        <p:spPr>
          <a:xfrm>
            <a:off x="6336090" y="4695276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800" b="1" dirty="0"/>
              <a:t>A = Z + 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02927834"/>
      </p:ext>
    </p:extLst>
  </p:cSld>
  <p:clrMapOvr>
    <a:masterClrMapping/>
  </p:clrMapOvr>
</p:sld>
</file>

<file path=ppt/slides/slide21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0BE2AE0-BB7C-F16F-3781-C06E61A47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691" y="3053138"/>
            <a:ext cx="4760551" cy="2390808"/>
          </a:xfrm>
          <a:prstGeom prst="rect">
            <a:avLst/>
          </a:prstGeom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FD35BD5B-021F-F70D-24AB-062C63789B17}"/>
              </a:ext>
            </a:extLst>
          </p:cNvPr>
          <p:cNvSpPr/>
          <p:nvPr/>
        </p:nvSpPr>
        <p:spPr>
          <a:xfrm>
            <a:off x="1139382" y="1456811"/>
            <a:ext cx="6775893" cy="4410589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" rtlCol="0" anchor="t"/>
          <a:lstStyle/>
          <a:p>
            <a:pPr algn="ctr">
              <a:spcAft>
                <a:spcPts val="1200"/>
              </a:spcAft>
            </a:pPr>
            <a:r>
              <a:rPr lang="de-DE" sz="2800" b="1" u="sng" dirty="0">
                <a:solidFill>
                  <a:srgbClr val="000000"/>
                </a:solidFill>
              </a:rPr>
              <a:t>Compito</a:t>
            </a:r>
            <a:br>
              <a:rPr lang="de-DE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Quanti neutroni ha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de-DE" sz="2800" b="1" dirty="0">
                <a:solidFill>
                  <a:schemeClr val="tx1"/>
                </a:solidFill>
              </a:rPr>
              <a:t>uranio-238</a:t>
            </a:r>
            <a:r>
              <a:rPr lang="de-DE" sz="2800" dirty="0">
                <a:solidFill>
                  <a:schemeClr val="tx1"/>
                </a:solidFill>
              </a:rPr>
              <a:t>? 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11" name="Grafik 10" descr="Kopf mit Zahnrädern Silhouette">
            <a:extLst>
              <a:ext uri="{FF2B5EF4-FFF2-40B4-BE49-F238E27FC236}">
                <a16:creationId xmlns:a16="http://schemas.microsoft.com/office/drawing/2014/main" id="{896F4E0A-0A7D-EDC4-5862-EDAFFB3D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31023" y="1993409"/>
            <a:ext cx="3124691" cy="3124691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1F1AA0A9-DAD9-00B6-9232-BCDA65D8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Etichettatura dei nuclei atomici</a:t>
            </a:r>
            <a:endParaRPr lang="de-DE" sz="3000" noProof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D0C41D0-9B62-4B1B-BE12-B16B84DF2D3D}"/>
              </a:ext>
            </a:extLst>
          </p:cNvPr>
          <p:cNvSpPr txBox="1"/>
          <p:nvPr/>
        </p:nvSpPr>
        <p:spPr>
          <a:xfrm>
            <a:off x="2336799" y="3141133"/>
            <a:ext cx="1735666" cy="3416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Numero di massa A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EBDC9A8-F6EE-4F2E-84F2-29842E907739}"/>
              </a:ext>
            </a:extLst>
          </p:cNvPr>
          <p:cNvSpPr txBox="1"/>
          <p:nvPr/>
        </p:nvSpPr>
        <p:spPr>
          <a:xfrm>
            <a:off x="1964266" y="5007290"/>
            <a:ext cx="2319867" cy="3416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Numero di protoni Z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A51256E-482A-4F9C-8FDA-E4B37F64D81E}"/>
              </a:ext>
            </a:extLst>
          </p:cNvPr>
          <p:cNvSpPr txBox="1"/>
          <p:nvPr/>
        </p:nvSpPr>
        <p:spPr>
          <a:xfrm>
            <a:off x="4846347" y="4102735"/>
            <a:ext cx="2006599" cy="5909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Simbolo chimico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0554694"/>
      </p:ext>
    </p:extLst>
  </p:cSld>
  <p:clrMapOvr>
    <a:masterClrMapping/>
  </p:clrMapOvr>
</p:sld>
</file>

<file path=ppt/slides/slide22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Kopf mit Zahnrädern Silhouette">
            <a:extLst>
              <a:ext uri="{FF2B5EF4-FFF2-40B4-BE49-F238E27FC236}">
                <a16:creationId xmlns:a16="http://schemas.microsoft.com/office/drawing/2014/main" id="{896F4E0A-0A7D-EDC4-5862-EDAFFB3D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5880" y="1866654"/>
            <a:ext cx="3124691" cy="3124691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1F1AA0A9-DAD9-00B6-9232-BCDA65D8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Etichettatura dei nuclei atomici</a:t>
            </a:r>
            <a:endParaRPr lang="de-DE" sz="3000" noProof="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1CC78BE-121D-259B-1229-9E6597669D24}"/>
              </a:ext>
            </a:extLst>
          </p:cNvPr>
          <p:cNvGrpSpPr/>
          <p:nvPr/>
        </p:nvGrpSpPr>
        <p:grpSpPr>
          <a:xfrm>
            <a:off x="1238248" y="2089613"/>
            <a:ext cx="5775737" cy="2523490"/>
            <a:chOff x="1398424" y="1360021"/>
            <a:chExt cx="3822162" cy="2523490"/>
          </a:xfrm>
        </p:grpSpPr>
        <p:sp>
          <p:nvSpPr>
            <p:cNvPr id="2" name="Rechteck: obere Ecken abgerundet 1">
              <a:extLst>
                <a:ext uri="{FF2B5EF4-FFF2-40B4-BE49-F238E27FC236}">
                  <a16:creationId xmlns:a16="http://schemas.microsoft.com/office/drawing/2014/main" id="{9E0DA14F-F80C-468B-353F-71BC4CA40108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Compito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3" name="Rechteck: obere Ecken abgerundet 2">
              <a:extLst>
                <a:ext uri="{FF2B5EF4-FFF2-40B4-BE49-F238E27FC236}">
                  <a16:creationId xmlns:a16="http://schemas.microsoft.com/office/drawing/2014/main" id="{57F897B5-6829-5DB2-915A-D1DE1CE80B7A}"/>
                </a:ext>
              </a:extLst>
            </p:cNvPr>
            <p:cNvSpPr/>
            <p:nvPr/>
          </p:nvSpPr>
          <p:spPr>
            <a:xfrm>
              <a:off x="1398424" y="1873100"/>
              <a:ext cx="3822162" cy="2010411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en-US" sz="2800" dirty="0" err="1">
                  <a:solidFill>
                    <a:schemeClr val="tx1"/>
                  </a:solidFill>
                </a:rPr>
                <a:t>Date </a:t>
              </a:r>
              <a:r>
                <a:rPr lang="en-US" sz="2800" dirty="0">
                  <a:solidFill>
                    <a:schemeClr val="tx1"/>
                  </a:solidFill>
                </a:rPr>
                <a:t>un'occhiata alla </a:t>
              </a:r>
              <a:r>
                <a:rPr lang="en-US" sz="2800" dirty="0" err="1">
                  <a:solidFill>
                    <a:schemeClr val="tx1"/>
                  </a:solidFill>
                </a:rPr>
                <a:t>mappa dei nuclidi</a:t>
              </a:r>
              <a:r>
                <a:rPr lang="en-US" sz="2800" dirty="0">
                  <a:solidFill>
                    <a:schemeClr val="tx1"/>
                  </a:solidFill>
                </a:rPr>
                <a:t>. </a:t>
              </a:r>
              <a:r>
                <a:rPr lang="en-US" sz="2800" dirty="0">
                  <a:solidFill>
                    <a:schemeClr val="tx1"/>
                  </a:solidFill>
                </a:rPr>
                <a:t>Per farlo, </a:t>
              </a:r>
              <a:r>
                <a:rPr lang="en-US" sz="2800" dirty="0" err="1">
                  <a:solidFill>
                    <a:schemeClr val="tx1"/>
                  </a:solidFill>
                </a:rPr>
                <a:t>aprire</a:t>
              </a:r>
              <a:br>
                <a:rPr lang="de-DE" sz="2800" dirty="0">
                  <a:solidFill>
                    <a:schemeClr val="tx1"/>
                  </a:solidFill>
                </a:rPr>
              </a:br>
              <a:r>
                <a:rPr lang="de-DE" sz="2800" b="1" dirty="0">
                  <a:solidFill>
                    <a:schemeClr val="tx1"/>
                  </a:solidFill>
                </a:rPr>
                <a:t> 2.1 </a:t>
              </a:r>
              <a:r>
                <a:rPr lang="de-DE" sz="2800" b="1" dirty="0" err="1">
                  <a:solidFill>
                    <a:schemeClr val="tx1"/>
                  </a:solidFill>
                </a:rPr>
                <a:t>Carta </a:t>
              </a:r>
              <a:r>
                <a:rPr lang="de-DE" sz="2800" b="1" dirty="0" err="1">
                  <a:solidFill>
                    <a:schemeClr val="tx1"/>
                  </a:solidFill>
                </a:rPr>
                <a:t>dei nuclidi </a:t>
              </a:r>
              <a:r>
                <a:rPr lang="de-DE" sz="2800" b="1" dirty="0">
                  <a:solidFill>
                    <a:schemeClr val="tx1"/>
                  </a:solidFill>
                </a:rPr>
                <a:t>interattiva</a:t>
              </a:r>
              <a:endParaRPr lang="en-GB" sz="28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899497"/>
      </p:ext>
    </p:extLst>
  </p:cSld>
  <p:clrMapOvr>
    <a:masterClrMapping/>
  </p:clrMapOvr>
</p:sld>
</file>

<file path=ppt/slides/slide2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95448" y="1989139"/>
            <a:ext cx="6201104" cy="2392362"/>
          </a:xfrm>
        </p:spPr>
        <p:txBody>
          <a:bodyPr anchor="ctr"/>
          <a:lstStyle/>
          <a:p>
            <a:pPr algn="ctr"/>
            <a:r>
              <a:rPr lang="de-DE" sz="3600" b="1" cap="small" noProof="0" dirty="0"/>
              <a:t>Dove </a:t>
            </a:r>
            <a:r>
              <a:rPr lang="de-DE" sz="3600" cap="small" noProof="0" dirty="0"/>
              <a:t>si trovano gli </a:t>
            </a:r>
            <a:br>
              <a:rPr lang="de-DE" sz="3600" cap="small" noProof="0" dirty="0"/>
            </a:br>
            <a:r>
              <a:rPr lang="de-DE" sz="3600" cap="small" noProof="0" dirty="0" err="1"/>
              <a:t>elementi </a:t>
            </a:r>
            <a:r>
              <a:rPr lang="de-DE" sz="3600" cap="small" noProof="0" dirty="0" err="1"/>
              <a:t>chimici</a:t>
            </a:r>
            <a:br>
              <a:rPr lang="de-DE" sz="3600" cap="small" dirty="0"/>
            </a:br>
            <a:r>
              <a:rPr lang="de-DE" sz="3600" cap="small" noProof="0" dirty="0" err="1"/>
              <a:t>creati</a:t>
            </a:r>
            <a:r>
              <a:rPr lang="de-DE" sz="3600" cap="small" noProof="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7209390"/>
      </p:ext>
    </p:extLst>
  </p:cSld>
  <p:clrMapOvr>
    <a:masterClrMapping/>
  </p:clrMapOvr>
</p:sld>
</file>

<file path=ppt/slides/slide2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38249" y="1684564"/>
            <a:ext cx="569595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La fusione nucleare </a:t>
            </a:r>
            <a:r>
              <a:rPr lang="en-US" sz="2800" dirty="0"/>
              <a:t>o altre </a:t>
            </a:r>
            <a:r>
              <a:rPr lang="en-US" sz="2800" b="1" dirty="0"/>
              <a:t>reazioni nucleari </a:t>
            </a:r>
            <a:r>
              <a:rPr lang="en-US" sz="2800" dirty="0"/>
              <a:t>possono creare nuovi nuclei atomici.</a:t>
            </a:r>
            <a:br>
              <a:rPr lang="en-US" sz="2800" dirty="0"/>
            </a:b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Questi processi sono alla base della </a:t>
            </a:r>
            <a:r>
              <a:rPr lang="en-US" sz="2800" b="1" dirty="0"/>
              <a:t>formazione di nuovi elementi</a:t>
            </a:r>
            <a:r>
              <a:rPr lang="en-US" sz="2800" dirty="0"/>
              <a:t>!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Reazioni nucleari</a:t>
            </a:r>
            <a:endParaRPr lang="de-DE" sz="3000" noProof="0" dirty="0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B52C327D-87D9-191E-962C-ADC11A692B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17938" y="933504"/>
            <a:ext cx="5174061" cy="520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65F7191-9225-7A48-779D-1B2D5BD6D4DE}"/>
              </a:ext>
            </a:extLst>
          </p:cNvPr>
          <p:cNvSpPr txBox="1"/>
          <p:nvPr/>
        </p:nvSpPr>
        <p:spPr>
          <a:xfrm>
            <a:off x="7017938" y="5826080"/>
            <a:ext cx="5174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i="1" dirty="0">
                <a:solidFill>
                  <a:schemeClr val="bg1"/>
                </a:solidFill>
              </a:rPr>
              <a:t>[06] Illustrazione della supergigante rossa Antares</a:t>
            </a:r>
          </a:p>
        </p:txBody>
      </p:sp>
    </p:spTree>
    <p:extLst>
      <p:ext uri="{BB962C8B-B14F-4D97-AF65-F5344CB8AC3E}">
        <p14:creationId xmlns:p14="http://schemas.microsoft.com/office/powerpoint/2010/main" val="2540387646"/>
      </p:ext>
    </p:extLst>
  </p:cSld>
  <p:clrMapOvr>
    <a:masterClrMapping/>
  </p:clrMapOvr>
</p:sld>
</file>

<file path=ppt/slides/slide2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F02A1CC0-977C-9405-F079-EE4024E56627}"/>
              </a:ext>
            </a:extLst>
          </p:cNvPr>
          <p:cNvSpPr txBox="1">
            <a:spLocks/>
          </p:cNvSpPr>
          <p:nvPr/>
        </p:nvSpPr>
        <p:spPr>
          <a:xfrm>
            <a:off x="-1" y="1806366"/>
            <a:ext cx="5163787" cy="2392362"/>
          </a:xfrm>
          <a:prstGeom prst="rect">
            <a:avLst/>
          </a:prstGeo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81" marR="0" indent="-323984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7976" marR="0" indent="-215989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5972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7968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58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06" indent="0" algn="l" defTabSz="914224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33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4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3600" b="1" cap="small" dirty="0">
                <a:solidFill>
                  <a:schemeClr val="bg1"/>
                </a:solidFill>
              </a:rPr>
              <a:t>Parte II</a:t>
            </a:r>
          </a:p>
          <a:p>
            <a:pPr algn="ctr">
              <a:spcAft>
                <a:spcPts val="600"/>
              </a:spcAft>
            </a:pPr>
            <a:r>
              <a:rPr lang="en-US" sz="3600" cap="small" dirty="0" err="1">
                <a:solidFill>
                  <a:schemeClr val="bg1"/>
                </a:solidFill>
              </a:rPr>
              <a:t>L'evoluzione stellare</a:t>
            </a:r>
            <a:br>
              <a:rPr lang="en-US" sz="3600" cap="small" dirty="0">
                <a:solidFill>
                  <a:schemeClr val="bg1"/>
                </a:solidFill>
              </a:rPr>
            </a:br>
            <a:r>
              <a:rPr lang="en-US" sz="3600" cap="small" dirty="0">
                <a:solidFill>
                  <a:schemeClr val="bg1"/>
                </a:solidFill>
              </a:rPr>
              <a:t>evoluzione</a:t>
            </a:r>
            <a:endParaRPr lang="en-US" sz="3600" b="1" cap="small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9DFC4AA-DB17-F28C-58BA-7289AF7AFE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3786" y="0"/>
            <a:ext cx="7028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45236"/>
      </p:ext>
    </p:extLst>
  </p:cSld>
  <p:clrMapOvr>
    <a:masterClrMapping/>
  </p:clrMapOvr>
</p:sld>
</file>

<file path=ppt/slides/slide2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080594" y="1666148"/>
            <a:ext cx="47366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Nella nostra Via Lattea si </a:t>
            </a:r>
            <a:r>
              <a:rPr lang="en-US" sz="2000" b="1" dirty="0"/>
              <a:t>formano </a:t>
            </a:r>
            <a:r>
              <a:rPr lang="en-US" sz="2000" dirty="0"/>
              <a:t>circa </a:t>
            </a:r>
            <a:r>
              <a:rPr lang="en-US" sz="2000" b="1" dirty="0"/>
              <a:t>5 stelle all</a:t>
            </a:r>
            <a:r>
              <a:rPr lang="en-US" sz="2000" dirty="0"/>
              <a:t>'</a:t>
            </a:r>
            <a:r>
              <a:rPr lang="en-US" sz="2000" dirty="0"/>
              <a:t>anno.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La formazione avviene in circa</a:t>
            </a:r>
            <a:br>
              <a:rPr lang="en-US" sz="2000" dirty="0"/>
            </a:br>
            <a:r>
              <a:rPr lang="en-US" sz="2000" dirty="0"/>
              <a:t>1 milione - 100 milioni di anni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Originariamente causata dalla contrazione delle </a:t>
            </a:r>
            <a:r>
              <a:rPr lang="en-US" sz="2000" dirty="0" err="1"/>
              <a:t>nubi di gas interstellari </a:t>
            </a:r>
            <a:r>
              <a:rPr lang="en-US" sz="2000" dirty="0"/>
              <a:t>(gravitazione).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Una di queste </a:t>
            </a:r>
            <a:r>
              <a:rPr lang="en-US" sz="2000" dirty="0"/>
              <a:t>stelle </a:t>
            </a:r>
            <a:r>
              <a:rPr lang="en-US" sz="2000" dirty="0" err="1"/>
              <a:t>è </a:t>
            </a:r>
            <a:r>
              <a:rPr lang="en-US" sz="2000" dirty="0"/>
              <a:t>il </a:t>
            </a:r>
            <a:r>
              <a:rPr lang="en-US" sz="2000" b="1" dirty="0" err="1"/>
              <a:t>Sole</a:t>
            </a:r>
            <a:r>
              <a:rPr lang="en-US" sz="2000" dirty="0"/>
              <a:t>, </a:t>
            </a:r>
            <a:r>
              <a:rPr lang="en-US" sz="2000" dirty="0" err="1"/>
              <a:t>nato </a:t>
            </a:r>
            <a:r>
              <a:rPr lang="en-US" sz="2000" dirty="0"/>
              <a:t>circa </a:t>
            </a:r>
            <a:r>
              <a:rPr lang="en-US" sz="2000" b="1" dirty="0"/>
              <a:t>4,6 </a:t>
            </a:r>
            <a:r>
              <a:rPr lang="en-US" sz="2000" b="1" dirty="0" err="1"/>
              <a:t>miliardi di </a:t>
            </a:r>
            <a:r>
              <a:rPr lang="en-US" sz="2000" b="1" dirty="0"/>
              <a:t>anni </a:t>
            </a:r>
            <a:r>
              <a:rPr lang="en-US" sz="2000" dirty="0" err="1"/>
              <a:t>fa.</a:t>
            </a:r>
            <a:endParaRPr lang="de-DE" sz="20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Formazione delle stelle</a:t>
            </a:r>
            <a:endParaRPr lang="de-DE" sz="3000" noProof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570B3AE-EDD1-4983-A2AA-0E928395E6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467641"/>
            <a:ext cx="5192305" cy="356711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5CD3926-0269-42B3-BFC8-6127F4912535}"/>
              </a:ext>
            </a:extLst>
          </p:cNvPr>
          <p:cNvSpPr txBox="1"/>
          <p:nvPr/>
        </p:nvSpPr>
        <p:spPr>
          <a:xfrm>
            <a:off x="6096000" y="5050953"/>
            <a:ext cx="5192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[Le due nebulose NGC 2014 e NGC 2020 fanno parte di una regione di formazione stellare nella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Grande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Nube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di Magellano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, una galassia distante 163.000 anni luce dalla Via Lattea.</a:t>
            </a:r>
            <a:b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  <a:hlinkClick r:id="rId4"/>
              </a:rPr>
              <a:t>Hubble/ESA, 2020 </a:t>
            </a:r>
            <a:endParaRPr kumimoji="0" lang="de-DE" sz="1400" b="0" i="1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344176"/>
      </p:ext>
    </p:extLst>
  </p:cSld>
  <p:clrMapOvr>
    <a:masterClrMapping/>
  </p:clrMapOvr>
</p:sld>
</file>

<file path=ppt/slides/slide2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71FFE-1672-7AB5-F13F-FDBD86964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4769D780-6EA6-7C85-3EB5-E22D796EC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Nascita del sole</a:t>
            </a:r>
            <a:endParaRPr lang="de-DE" sz="3000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BBC554F-E3B0-6AAD-BFA0-FE00145CD314}"/>
              </a:ext>
            </a:extLst>
          </p:cNvPr>
          <p:cNvSpPr txBox="1"/>
          <p:nvPr/>
        </p:nvSpPr>
        <p:spPr>
          <a:xfrm>
            <a:off x="1080593" y="2385732"/>
            <a:ext cx="510857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La </a:t>
            </a:r>
            <a:r>
              <a:rPr lang="en-US" sz="2000" dirty="0" err="1"/>
              <a:t>contrazione </a:t>
            </a:r>
            <a:r>
              <a:rPr lang="en-US" sz="2000" dirty="0"/>
              <a:t>della </a:t>
            </a:r>
            <a:r>
              <a:rPr lang="en-US" sz="2000" dirty="0" err="1"/>
              <a:t>nube di gas crea </a:t>
            </a:r>
            <a:r>
              <a:rPr lang="en-US" sz="2000" dirty="0"/>
              <a:t>un nucleo con una </a:t>
            </a:r>
            <a:r>
              <a:rPr lang="en-US" sz="2000" dirty="0" err="1"/>
              <a:t>densità più elevata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Se </a:t>
            </a:r>
            <a:r>
              <a:rPr lang="en-US" sz="2000" dirty="0"/>
              <a:t>la massa è sufficientemente grande, la nube collassa e </a:t>
            </a:r>
            <a:r>
              <a:rPr lang="en-US" sz="2000" dirty="0" err="1"/>
              <a:t>viene rilasciata energia termica </a:t>
            </a:r>
            <a:r>
              <a:rPr lang="en-US" sz="2000" dirty="0"/>
              <a:t>(</a:t>
            </a:r>
            <a:r>
              <a:rPr lang="en-US" sz="2000" dirty="0" err="1"/>
              <a:t>collasso gravitazionale</a:t>
            </a:r>
            <a:r>
              <a:rPr lang="en-US" sz="2000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 la densità della stella è sufficientemente alta, la radiazione non può più sfuggire dall'involucro e la stella si riscalda ulteriormente.</a:t>
            </a:r>
            <a:endParaRPr lang="de-DE" sz="20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ABBAD6A-ABDC-3906-CC69-E9962E4A957B}"/>
              </a:ext>
            </a:extLst>
          </p:cNvPr>
          <p:cNvSpPr txBox="1"/>
          <p:nvPr/>
        </p:nvSpPr>
        <p:spPr>
          <a:xfrm>
            <a:off x="6473757" y="5219710"/>
            <a:ext cx="4981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[La testa della cosiddetta nube di gas "Caterpillar cosmico" è una protostella che sta ancora assorbendo materiale dal suo guscio esterno e si sta condensando lentamente.</a:t>
            </a:r>
            <a:br>
              <a:rPr lang="de-DE" sz="1200" i="1" dirty="0"/>
            </a:br>
            <a:r>
              <a:rPr lang="de-DE" sz="1200" i="1" dirty="0">
                <a:hlinkClick r:id="rId3"/>
              </a:rPr>
              <a:t>Hubble/ESA, 2013 </a:t>
            </a:r>
            <a:endParaRPr lang="de-DE" sz="1200" i="1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4B830D7-640B-F914-D3C4-170701F700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11" b="10336"/>
          <a:stretch/>
        </p:blipFill>
        <p:spPr>
          <a:xfrm>
            <a:off x="6473757" y="2452172"/>
            <a:ext cx="4981648" cy="2753202"/>
          </a:xfrm>
          <a:prstGeom prst="rect">
            <a:avLst/>
          </a:prstGeo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6B9B95CD-185C-37C8-48B5-AE6938D2CD20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83215319-5026-F651-F524-5E753737990D}"/>
              </a:ext>
            </a:extLst>
          </p:cNvPr>
          <p:cNvSpPr/>
          <p:nvPr/>
        </p:nvSpPr>
        <p:spPr>
          <a:xfrm>
            <a:off x="2731263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594D475-0A58-8B96-5B4B-F06D5CC2F57B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Miliardi di anni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D51E4EA-E190-707D-B982-D45199F7035A}"/>
              </a:ext>
            </a:extLst>
          </p:cNvPr>
          <p:cNvSpPr/>
          <p:nvPr/>
        </p:nvSpPr>
        <p:spPr>
          <a:xfrm>
            <a:off x="4260492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E84D357-DA2E-17EC-5ECD-F01CB77A7D67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B19D543-4311-91ED-2325-04969C3D465B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313B011-3C3E-9969-8F69-8515E6A5D8F9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446F674-69BD-A341-3C1B-D6891195A434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2BBDB44-75FA-2A82-427B-15127FEC004D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A32BC11-1543-5FF7-1E4E-C8A4E3EBA839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774319"/>
      </p:ext>
    </p:extLst>
  </p:cSld>
  <p:clrMapOvr>
    <a:masterClrMapping/>
  </p:clrMapOvr>
</p:sld>
</file>

<file path=ppt/slides/slide2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931CF-D6E3-BF78-4F2E-F76347E22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61659E5B-3998-296F-548F-5B157052C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Nascita del sole</a:t>
            </a:r>
            <a:endParaRPr lang="de-DE" sz="3000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508E4D9-0FE4-EBD6-D7A6-0A312729BF68}"/>
              </a:ext>
            </a:extLst>
          </p:cNvPr>
          <p:cNvSpPr txBox="1"/>
          <p:nvPr/>
        </p:nvSpPr>
        <p:spPr>
          <a:xfrm>
            <a:off x="1080593" y="2561425"/>
            <a:ext cx="51085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Si forma </a:t>
            </a:r>
            <a:r>
              <a:rPr lang="en-US" sz="2000" dirty="0"/>
              <a:t>una </a:t>
            </a:r>
            <a:r>
              <a:rPr lang="en-US" sz="2000" b="1" dirty="0" err="1"/>
              <a:t>protostella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La forza gravitazionale aumenta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Le molecole esterne si schiantano </a:t>
            </a:r>
            <a:r>
              <a:rPr lang="en-US" sz="2000" dirty="0"/>
              <a:t>contro il nucleo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Diverse migliaia di </a:t>
            </a:r>
            <a:r>
              <a:rPr lang="en-US" sz="2000" dirty="0"/>
              <a:t>Kelvin, luce </a:t>
            </a:r>
            <a:r>
              <a:rPr lang="en-US" sz="2000" dirty="0" err="1"/>
              <a:t>prevalentemente nell'intervallo dell'infrarosso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La </a:t>
            </a:r>
            <a:r>
              <a:rPr lang="en-US" sz="2000" dirty="0" err="1"/>
              <a:t>temperatura viene aumentata </a:t>
            </a:r>
            <a:r>
              <a:rPr lang="en-US" sz="2000" dirty="0"/>
              <a:t>fino a quando il gas </a:t>
            </a:r>
            <a:r>
              <a:rPr lang="en-US" sz="2000" dirty="0" err="1"/>
              <a:t>all'interno viene ionizzato</a:t>
            </a:r>
            <a:r>
              <a:rPr lang="en-US" sz="2000" dirty="0"/>
              <a:t>, il gas </a:t>
            </a:r>
            <a:r>
              <a:rPr lang="en-US" sz="2000" dirty="0" err="1"/>
              <a:t>si trasforma in </a:t>
            </a:r>
            <a:r>
              <a:rPr lang="en-US" sz="2000" dirty="0"/>
              <a:t>plasma.</a:t>
            </a:r>
            <a:endParaRPr lang="de-DE" sz="20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9C59AF3-D47C-6682-73CE-D805AB56E8CB}"/>
              </a:ext>
            </a:extLst>
          </p:cNvPr>
          <p:cNvSpPr txBox="1"/>
          <p:nvPr/>
        </p:nvSpPr>
        <p:spPr>
          <a:xfrm>
            <a:off x="6473757" y="5301188"/>
            <a:ext cx="4981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[Gas </a:t>
            </a:r>
            <a:r>
              <a:rPr lang="en-US" sz="1200" i="1" dirty="0" err="1"/>
              <a:t>espulso dalla protostella </a:t>
            </a:r>
            <a:r>
              <a:rPr lang="en-US" sz="1200" i="1" dirty="0"/>
              <a:t>che </a:t>
            </a:r>
            <a:r>
              <a:rPr lang="en-US" sz="1200" i="1" dirty="0" err="1"/>
              <a:t>colpisce nubi di polvere</a:t>
            </a:r>
            <a:r>
              <a:rPr lang="en-US" sz="1200" i="1" dirty="0"/>
              <a:t>. </a:t>
            </a:r>
            <a:r>
              <a:rPr lang="en-US" sz="1200" i="1" dirty="0" err="1"/>
              <a:t>Sono visibili </a:t>
            </a:r>
            <a:r>
              <a:rPr lang="en-US" sz="1200" i="1" dirty="0" err="1"/>
              <a:t>due </a:t>
            </a:r>
            <a:r>
              <a:rPr lang="en-US" sz="1200" i="1" dirty="0"/>
              <a:t>getti </a:t>
            </a:r>
            <a:r>
              <a:rPr lang="en-US" sz="1200" i="1" dirty="0"/>
              <a:t>che si </a:t>
            </a:r>
            <a:r>
              <a:rPr lang="en-US" sz="1200" i="1" dirty="0" err="1"/>
              <a:t>allontanano </a:t>
            </a:r>
            <a:r>
              <a:rPr lang="en-US" sz="1200" i="1" dirty="0"/>
              <a:t>diametralmente </a:t>
            </a:r>
            <a:r>
              <a:rPr lang="en-US" sz="1200" i="1" dirty="0" err="1"/>
              <a:t>dalla protostella al centro</a:t>
            </a:r>
            <a:r>
              <a:rPr lang="en-US" sz="1200" i="1" dirty="0"/>
              <a:t>.</a:t>
            </a:r>
            <a:br>
              <a:rPr lang="de-DE" sz="1200" i="1" dirty="0"/>
            </a:br>
            <a:r>
              <a:rPr lang="de-DE" sz="1200" i="1" dirty="0">
                <a:hlinkClick r:id="rId3"/>
              </a:rPr>
              <a:t>Hubble/ESA, 2021 </a:t>
            </a:r>
            <a:endParaRPr lang="de-DE" sz="1200" i="1" dirty="0"/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92B6CD1D-CB47-9639-13BD-65C58749777D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9A64D4E9-7685-8A5A-68D3-1878B44177B5}"/>
              </a:ext>
            </a:extLst>
          </p:cNvPr>
          <p:cNvSpPr/>
          <p:nvPr/>
        </p:nvSpPr>
        <p:spPr>
          <a:xfrm>
            <a:off x="2731263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F7F25A1-3727-6558-8475-8A462315EE2D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Miliardi di anni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FC5CCAD-45EC-2B9F-2D5A-00FA9F10FDA7}"/>
              </a:ext>
            </a:extLst>
          </p:cNvPr>
          <p:cNvSpPr/>
          <p:nvPr/>
        </p:nvSpPr>
        <p:spPr>
          <a:xfrm>
            <a:off x="4260492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9789C7A-4472-1B6C-69F2-CA4E1923B12D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29CAA31-942E-16F4-178E-12BFA1440654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90337BE-2C8D-0BCC-6205-E708CA03234C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3B5AFF5-34D8-4F03-0D30-45EA0B766273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9AE244A-2E19-C983-F6BD-C27D007B1568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85741BC-9D5B-D8C4-3F1D-85FC17EC3AB5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144325A-DE8C-78B1-95FF-D5897DAD19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84" b="3453"/>
          <a:stretch/>
        </p:blipFill>
        <p:spPr>
          <a:xfrm>
            <a:off x="6724649" y="2467210"/>
            <a:ext cx="4538495" cy="275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12549"/>
      </p:ext>
    </p:extLst>
  </p:cSld>
  <p:clrMapOvr>
    <a:masterClrMapping/>
  </p:clrMapOvr>
</p:sld>
</file>

<file path=ppt/slides/slide2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E1915-B5A8-7219-4F47-D9152C987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040AF8C7-1D61-E451-2F87-300C50EB9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Prima fusione nucleare</a:t>
            </a:r>
            <a:endParaRPr lang="de-DE" sz="3000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0C732FA-7545-8F5E-9D27-FD0449429A25}"/>
              </a:ext>
            </a:extLst>
          </p:cNvPr>
          <p:cNvSpPr txBox="1"/>
          <p:nvPr/>
        </p:nvSpPr>
        <p:spPr>
          <a:xfrm>
            <a:off x="1080593" y="2457685"/>
            <a:ext cx="5108579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La temperatura </a:t>
            </a:r>
            <a:r>
              <a:rPr lang="en-US" sz="1900" dirty="0"/>
              <a:t>e la </a:t>
            </a:r>
            <a:r>
              <a:rPr lang="en-US" sz="1900" dirty="0" err="1"/>
              <a:t>densità sono sufficientemente elevate perché </a:t>
            </a:r>
            <a:r>
              <a:rPr lang="en-US" sz="1900" dirty="0"/>
              <a:t>i nuclei </a:t>
            </a:r>
            <a:r>
              <a:rPr lang="en-US" sz="1900" dirty="0" err="1"/>
              <a:t>atomici superino la </a:t>
            </a:r>
            <a:r>
              <a:rPr lang="en-US" sz="1900" dirty="0"/>
              <a:t>barriera </a:t>
            </a:r>
            <a:r>
              <a:rPr lang="en-US" sz="1900" dirty="0"/>
              <a:t>di </a:t>
            </a:r>
            <a:r>
              <a:rPr lang="en-US" sz="1900" dirty="0" err="1"/>
              <a:t>Coulomb.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1" dirty="0"/>
              <a:t>Fusione dell'</a:t>
            </a:r>
            <a:r>
              <a:rPr lang="en-US" sz="1900" b="1" dirty="0" err="1"/>
              <a:t>idrogeno</a:t>
            </a:r>
            <a:r>
              <a:rPr lang="en-US" sz="1900" b="1" dirty="0"/>
              <a:t>: </a:t>
            </a:r>
            <a:r>
              <a:rPr lang="en-US" sz="1900" dirty="0"/>
              <a:t>l'elio </a:t>
            </a:r>
            <a:r>
              <a:rPr lang="en-US" sz="1900" dirty="0" err="1"/>
              <a:t>si forma </a:t>
            </a:r>
            <a:r>
              <a:rPr lang="en-US" sz="1900" dirty="0"/>
              <a:t>e si </a:t>
            </a:r>
            <a:r>
              <a:rPr lang="en-US" sz="1900" dirty="0" err="1"/>
              <a:t>accumula nel </a:t>
            </a:r>
            <a:r>
              <a:rPr lang="en-US" sz="1900" dirty="0"/>
              <a:t>nucleo.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Radiazione </a:t>
            </a:r>
            <a:r>
              <a:rPr lang="en-US" sz="1900" dirty="0"/>
              <a:t>e </a:t>
            </a:r>
            <a:r>
              <a:rPr lang="en-US" sz="1900" dirty="0" err="1"/>
              <a:t>pressione dei gas come forza contraria alla forza gravitazionale</a:t>
            </a:r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La stella ha </a:t>
            </a:r>
            <a:r>
              <a:rPr lang="en-US" sz="1900" dirty="0" err="1"/>
              <a:t>raggiunto uno stato stabile</a:t>
            </a:r>
            <a:r>
              <a:rPr lang="en-US" sz="1900" dirty="0"/>
              <a:t>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900" b="1" dirty="0" err="1"/>
              <a:t>Equilibrio idrostatico</a:t>
            </a:r>
            <a:r>
              <a:rPr lang="en-US" sz="1900" dirty="0"/>
              <a:t>: gravità e </a:t>
            </a:r>
            <a:r>
              <a:rPr lang="en-US" sz="1900" dirty="0" err="1"/>
              <a:t>pressione in equilibrio</a:t>
            </a:r>
            <a:endParaRPr lang="en-US" sz="1900" dirty="0"/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622F18D3-8689-88AD-EEDB-9FA5F035AD24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830EC06A-7FCE-0A43-80B1-1A4D8E3DC7A6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Miliardi di anni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190FD5E-2810-C5BB-1F30-86604DED5A33}"/>
              </a:ext>
            </a:extLst>
          </p:cNvPr>
          <p:cNvSpPr/>
          <p:nvPr/>
        </p:nvSpPr>
        <p:spPr>
          <a:xfrm>
            <a:off x="4260492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C217617-2F25-74AE-E768-90B2E45712F4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F461C6A-7C0C-F330-D616-4752FC343C31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0DD6A0D-BEBC-8278-4A09-677C01BE3B14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DAA0971-02E1-9D0C-CA4F-893929949A88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75E18EB-375A-4D81-6B40-BE9B9C59AFBA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77500EF-119F-FDC8-615C-5F826ADEE261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17E00B7-57B4-585C-E403-1F80DC00D758}"/>
              </a:ext>
            </a:extLst>
          </p:cNvPr>
          <p:cNvSpPr txBox="1"/>
          <p:nvPr/>
        </p:nvSpPr>
        <p:spPr>
          <a:xfrm>
            <a:off x="2676945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0,01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CE6B7C6-FF94-FDC9-BCE4-A4134728A971}"/>
              </a:ext>
            </a:extLst>
          </p:cNvPr>
          <p:cNvSpPr/>
          <p:nvPr/>
        </p:nvSpPr>
        <p:spPr>
          <a:xfrm>
            <a:off x="2776316" y="1222524"/>
            <a:ext cx="540000" cy="540000"/>
          </a:xfrm>
          <a:prstGeom prst="ellipse">
            <a:avLst/>
          </a:prstGeom>
          <a:gradFill>
            <a:gsLst>
              <a:gs pos="10000">
                <a:srgbClr val="FFFF00"/>
              </a:gs>
              <a:gs pos="100000">
                <a:srgbClr val="FFFF00"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24656376-AB49-7D3D-F535-0AD7358CB57C}"/>
              </a:ext>
            </a:extLst>
          </p:cNvPr>
          <p:cNvGrpSpPr/>
          <p:nvPr/>
        </p:nvGrpSpPr>
        <p:grpSpPr>
          <a:xfrm>
            <a:off x="6688089" y="2351707"/>
            <a:ext cx="2964586" cy="3757033"/>
            <a:chOff x="7458075" y="1209510"/>
            <a:chExt cx="3540014" cy="4486275"/>
          </a:xfrm>
        </p:grpSpPr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FA72183C-AE12-499F-49D2-DAF98A884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8082" y="1209510"/>
              <a:ext cx="3140000" cy="4486275"/>
            </a:xfrm>
            <a:prstGeom prst="rect">
              <a:avLst/>
            </a:prstGeom>
          </p:spPr>
        </p:pic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F473FA69-C8B0-4178-7838-B66422DD2698}"/>
                </a:ext>
              </a:extLst>
            </p:cNvPr>
            <p:cNvSpPr/>
            <p:nvPr/>
          </p:nvSpPr>
          <p:spPr>
            <a:xfrm>
              <a:off x="7458075" y="5114925"/>
              <a:ext cx="1085849" cy="5808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26774C40-2F0C-33E6-2F2E-80E9E925F7D0}"/>
                </a:ext>
              </a:extLst>
            </p:cNvPr>
            <p:cNvSpPr/>
            <p:nvPr/>
          </p:nvSpPr>
          <p:spPr>
            <a:xfrm>
              <a:off x="9912240" y="5248440"/>
              <a:ext cx="1085849" cy="437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89637759"/>
      </p:ext>
    </p:extLst>
  </p:cSld>
  <p:clrMapOvr>
    <a:masterClrMapping/>
  </p:clrMapOvr>
</p:sld>
</file>

<file path=ppt/slides/slide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BDC9FA9-CD08-664A-1D10-DA84FCD5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Orario</a:t>
            </a:r>
            <a:endParaRPr lang="de-DE" sz="3000" noProof="0" dirty="0"/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7AC4D31D-753F-1D8C-9977-213A8E737E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078219"/>
              </p:ext>
            </p:extLst>
          </p:nvPr>
        </p:nvGraphicFramePr>
        <p:xfrm>
          <a:off x="2231390" y="1097852"/>
          <a:ext cx="7226119" cy="4709160"/>
        </p:xfrm>
        <a:graphic>
          <a:graphicData uri="http://schemas.openxmlformats.org/drawingml/2006/table">
            <a:tbl>
              <a:tblPr firstRow="1" bandRow="1"/>
              <a:tblGrid>
                <a:gridCol w="2277817">
                  <a:extLst>
                    <a:ext uri="{9D8B030D-6E8A-4147-A177-3AD203B41FA5}">
                      <a16:colId xmlns:a16="http://schemas.microsoft.com/office/drawing/2014/main" val="2785176710"/>
                    </a:ext>
                  </a:extLst>
                </a:gridCol>
                <a:gridCol w="4948302">
                  <a:extLst>
                    <a:ext uri="{9D8B030D-6E8A-4147-A177-3AD203B41FA5}">
                      <a16:colId xmlns:a16="http://schemas.microsoft.com/office/drawing/2014/main" val="993756295"/>
                    </a:ext>
                  </a:extLst>
                </a:gridCol>
              </a:tblGrid>
              <a:tr h="198268">
                <a:tc>
                  <a:txBody>
                    <a:bodyPr/>
                    <a:lstStyle>
                      <a:lvl1pPr marL="0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11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2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3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4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58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6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7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87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DE" sz="1800" b="1" cap="small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Tempo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11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2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3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4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58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6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7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87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DE" sz="1800" b="1" cap="small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Contenuto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646057"/>
                  </a:ext>
                </a:extLst>
              </a:tr>
              <a:tr h="282898">
                <a:tc>
                  <a:txBody>
                    <a:bodyPr/>
                    <a:lstStyle>
                      <a:lvl1pPr marL="0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11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2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3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4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58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6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7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87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11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2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3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4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58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6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7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87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DE" sz="1500" b="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Introduzione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3181518"/>
                  </a:ext>
                </a:extLst>
              </a:tr>
              <a:tr h="297402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Parte I</a:t>
                      </a:r>
                      <a:b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5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Nuclei atomici e loro peculiarità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7151233"/>
                  </a:ext>
                </a:extLst>
              </a:tr>
              <a:tr h="297402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Pausa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070147"/>
                  </a:ext>
                </a:extLst>
              </a:tr>
              <a:tr h="273063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Parte II</a:t>
                      </a:r>
                      <a:b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5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L'evoluzione stellare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6930483"/>
                  </a:ext>
                </a:extLst>
              </a:tr>
              <a:tr h="297402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Parte III</a:t>
                      </a:r>
                      <a:b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5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Nucleosintesi primordiale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9351153"/>
                  </a:ext>
                </a:extLst>
              </a:tr>
              <a:tr h="297402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Pausa pranzo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455700"/>
                  </a:ext>
                </a:extLst>
              </a:tr>
              <a:tr h="173484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Parte IV</a:t>
                      </a:r>
                      <a:b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5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Le impronte delle stelle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7263158"/>
                  </a:ext>
                </a:extLst>
              </a:tr>
              <a:tr h="173484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Pausa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5155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75'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Parte IV</a:t>
                      </a:r>
                      <a:b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5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Le impronte delle stelle - Continua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3516916"/>
                  </a:ext>
                </a:extLst>
              </a:tr>
              <a:tr h="173484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Conclusione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4445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694171"/>
      </p:ext>
    </p:extLst>
  </p:cSld>
  <p:clrMapOvr>
    <a:masterClrMapping/>
  </p:clrMapOvr>
</p:sld>
</file>

<file path=ppt/slides/slide30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3C0FB-3E9A-32BA-A2BF-A7E0EC2DF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1C47B34-B689-1AAC-1D84-FE18114D5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Nana gialla (oggi)</a:t>
            </a:r>
            <a:endParaRPr lang="de-DE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A0835DA7-9750-6B35-CC50-231644678862}"/>
                  </a:ext>
                </a:extLst>
              </p:cNvPr>
              <p:cNvSpPr txBox="1"/>
              <p:nvPr/>
            </p:nvSpPr>
            <p:spPr>
              <a:xfrm>
                <a:off x="1080593" y="2738340"/>
                <a:ext cx="5108579" cy="2468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Il Sole </a:t>
                </a:r>
                <a:r>
                  <a:rPr lang="en-US" sz="1900" dirty="0" err="1"/>
                  <a:t>fonde l'</a:t>
                </a:r>
                <a:r>
                  <a:rPr lang="en-US" sz="1900" b="1" dirty="0" err="1"/>
                  <a:t>idrogeno </a:t>
                </a:r>
                <a:r>
                  <a:rPr lang="en-US" sz="1900" dirty="0" err="1"/>
                  <a:t>in </a:t>
                </a:r>
                <a:r>
                  <a:rPr lang="en-US" sz="1900" b="1" dirty="0"/>
                  <a:t>elio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 err="1"/>
                  <a:t>È </a:t>
                </a:r>
                <a:r>
                  <a:rPr lang="en-US" sz="1900" dirty="0"/>
                  <a:t>in </a:t>
                </a:r>
                <a:r>
                  <a:rPr lang="en-US" sz="1900" dirty="0" err="1"/>
                  <a:t>uno stato stabile </a:t>
                </a:r>
                <a:r>
                  <a:rPr lang="en-US" sz="1900" dirty="0"/>
                  <a:t>(</a:t>
                </a:r>
                <a:r>
                  <a:rPr lang="en-US" sz="1900" b="1" dirty="0" err="1"/>
                  <a:t>equilibrio idrostatico</a:t>
                </a:r>
                <a:r>
                  <a:rPr lang="en-US" sz="1900" b="1" dirty="0"/>
                  <a:t>)</a:t>
                </a:r>
                <a:br>
                  <a:rPr lang="en-US" sz="1900" b="1" dirty="0"/>
                </a:br>
                <a:endParaRPr lang="en-US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b="1" dirty="0"/>
                  <a:t>Raggio </a:t>
                </a:r>
                <a:endParaRPr lang="de-DE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Temperatura </a:t>
                </a:r>
                <a:endParaRPr lang="de-DE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 err="1"/>
                  <a:t>Temperatura della Terra</a:t>
                </a:r>
                <a:r>
                  <a:rPr lang="en-US" sz="1900" dirty="0"/>
                  <a:t>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9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A0835DA7-9750-6B35-CC50-231644678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593" y="2738340"/>
                <a:ext cx="5108579" cy="2468240"/>
              </a:xfrm>
              <a:prstGeom prst="rect">
                <a:avLst/>
              </a:prstGeom>
              <a:blipFill>
                <a:blip r:embed="rId3"/>
                <a:stretch>
                  <a:fillRect l="-835" t="-1481" r="-4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1B5DC2FC-A6E3-0C0E-4507-D8DD5185D3C0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F7E43300-20BF-B833-EE83-5A6D6169F1D9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Miliardi di anni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4C91264-E958-4081-2AC0-ACBB2F156EFC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5E24DE3-E14B-5A13-E132-55CABA053271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7B4DAE7-9D2B-D23B-74E5-6FD3826F3E30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2477982-5A42-0D6C-215F-B7B506763889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D40797B-82D9-49CA-87EE-BE7E465AFFE8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570374B-EFD7-786B-7279-DEB6C53873F6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764FED6-77F0-2E99-71A6-671799F97E02}"/>
              </a:ext>
            </a:extLst>
          </p:cNvPr>
          <p:cNvSpPr txBox="1"/>
          <p:nvPr/>
        </p:nvSpPr>
        <p:spPr>
          <a:xfrm>
            <a:off x="2676945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0,01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32DEC7F-A986-4A11-B87D-2C867CF323D2}"/>
              </a:ext>
            </a:extLst>
          </p:cNvPr>
          <p:cNvSpPr txBox="1"/>
          <p:nvPr/>
        </p:nvSpPr>
        <p:spPr>
          <a:xfrm>
            <a:off x="4188067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4,6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1462967-DCCA-20FC-5BAA-04C7F8B33EAC}"/>
              </a:ext>
            </a:extLst>
          </p:cNvPr>
          <p:cNvGrpSpPr/>
          <p:nvPr/>
        </p:nvGrpSpPr>
        <p:grpSpPr>
          <a:xfrm>
            <a:off x="6688089" y="2351707"/>
            <a:ext cx="2964586" cy="3757033"/>
            <a:chOff x="7458075" y="1209510"/>
            <a:chExt cx="3540014" cy="4486275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9DC71934-E05A-A2D8-FEA3-462064766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8082" y="1209510"/>
              <a:ext cx="3140000" cy="4486275"/>
            </a:xfrm>
            <a:prstGeom prst="rect">
              <a:avLst/>
            </a:prstGeom>
          </p:spPr>
        </p:pic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D2F4FBAB-8F42-70C2-3DE9-72AA069324E1}"/>
                </a:ext>
              </a:extLst>
            </p:cNvPr>
            <p:cNvSpPr/>
            <p:nvPr/>
          </p:nvSpPr>
          <p:spPr>
            <a:xfrm>
              <a:off x="7458075" y="5114925"/>
              <a:ext cx="1085849" cy="5808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9CF523E7-CE10-61E9-386C-F64FDA0CECC9}"/>
                </a:ext>
              </a:extLst>
            </p:cNvPr>
            <p:cNvSpPr/>
            <p:nvPr/>
          </p:nvSpPr>
          <p:spPr>
            <a:xfrm>
              <a:off x="9912240" y="5248440"/>
              <a:ext cx="1085849" cy="437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Ellipse 25">
            <a:extLst>
              <a:ext uri="{FF2B5EF4-FFF2-40B4-BE49-F238E27FC236}">
                <a16:creationId xmlns:a16="http://schemas.microsoft.com/office/drawing/2014/main" id="{C22D4C70-055B-9AEA-4799-5938D3737A00}"/>
              </a:ext>
            </a:extLst>
          </p:cNvPr>
          <p:cNvSpPr/>
          <p:nvPr/>
        </p:nvSpPr>
        <p:spPr>
          <a:xfrm>
            <a:off x="2776316" y="1222524"/>
            <a:ext cx="540000" cy="540000"/>
          </a:xfrm>
          <a:prstGeom prst="ellipse">
            <a:avLst/>
          </a:prstGeom>
          <a:gradFill>
            <a:gsLst>
              <a:gs pos="10000">
                <a:srgbClr val="FFFF00"/>
              </a:gs>
              <a:gs pos="100000">
                <a:srgbClr val="FFFF00"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7473CEF-9DA4-58EF-596D-58473D2B626C}"/>
              </a:ext>
            </a:extLst>
          </p:cNvPr>
          <p:cNvSpPr/>
          <p:nvPr/>
        </p:nvSpPr>
        <p:spPr>
          <a:xfrm>
            <a:off x="4242067" y="1192372"/>
            <a:ext cx="612000" cy="612000"/>
          </a:xfrm>
          <a:prstGeom prst="ellipse">
            <a:avLst/>
          </a:prstGeom>
          <a:gradFill>
            <a:gsLst>
              <a:gs pos="10000">
                <a:srgbClr val="FFFF00">
                  <a:lumMod val="90000"/>
                </a:srgbClr>
              </a:gs>
              <a:gs pos="100000">
                <a:srgbClr val="FFFF00">
                  <a:lumMod val="30000"/>
                  <a:lumOff val="70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869993"/>
      </p:ext>
    </p:extLst>
  </p:cSld>
  <p:clrMapOvr>
    <a:masterClrMapping/>
  </p:clrMapOvr>
</p:sld>
</file>

<file path=ppt/slides/slide31.xml><?xml version="1.0" encoding="utf-8"?>
<p:sld xmlns:a16="http://schemas.microsoft.com/office/drawing/2014/main" xmlns:a14="http://schemas.microsoft.com/office/drawing/2010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Fusione nucleare</a:t>
            </a:r>
            <a:endParaRPr lang="de-DE" sz="3000" noProof="0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4F7A96B-AF17-E275-C0BA-0E8999F81E60}"/>
              </a:ext>
            </a:extLst>
          </p:cNvPr>
          <p:cNvGrpSpPr/>
          <p:nvPr/>
        </p:nvGrpSpPr>
        <p:grpSpPr>
          <a:xfrm>
            <a:off x="1124798" y="1114352"/>
            <a:ext cx="3887470" cy="4782571"/>
            <a:chOff x="7458075" y="1209510"/>
            <a:chExt cx="3540014" cy="4355112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F0BA08A4-091E-4836-91F6-F787BEEF0F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244"/>
            <a:stretch/>
          </p:blipFill>
          <p:spPr>
            <a:xfrm>
              <a:off x="7658082" y="1209510"/>
              <a:ext cx="3140000" cy="4295845"/>
            </a:xfrm>
            <a:prstGeom prst="rect">
              <a:avLst/>
            </a:prstGeom>
          </p:spPr>
        </p:pic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30EBA496-61C8-E7EB-3A84-8F4727C2DCF0}"/>
                </a:ext>
              </a:extLst>
            </p:cNvPr>
            <p:cNvSpPr/>
            <p:nvPr/>
          </p:nvSpPr>
          <p:spPr>
            <a:xfrm>
              <a:off x="7458075" y="5114925"/>
              <a:ext cx="1085850" cy="4496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FB26D02A-497F-76E3-E113-E4776B335D70}"/>
                </a:ext>
              </a:extLst>
            </p:cNvPr>
            <p:cNvSpPr/>
            <p:nvPr/>
          </p:nvSpPr>
          <p:spPr>
            <a:xfrm>
              <a:off x="9912239" y="5248440"/>
              <a:ext cx="1085850" cy="316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7BCA2FE1-7DE6-490B-B019-1271BFD1BBA0}"/>
                  </a:ext>
                </a:extLst>
              </p:cNvPr>
              <p:cNvSpPr txBox="1"/>
              <p:nvPr/>
            </p:nvSpPr>
            <p:spPr>
              <a:xfrm>
                <a:off x="6346827" y="2280920"/>
                <a:ext cx="100989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xmlns:a="http://schemas.openxmlformats.org/drawingml/2006/main"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7BCA2FE1-7DE6-490B-B019-1271BFD1BB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6827" y="2280920"/>
                <a:ext cx="100989" cy="2492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90F9F0A6-0D78-67A8-1B76-D88B51CCA531}"/>
                  </a:ext>
                </a:extLst>
              </p:cNvPr>
              <p:cNvSpPr txBox="1"/>
              <p:nvPr/>
            </p:nvSpPr>
            <p:spPr>
              <a:xfrm>
                <a:off x="6096000" y="4256501"/>
                <a:ext cx="4944533" cy="487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kumimoji="0" lang="de-DE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kumimoji="0" lang="de-DE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xmlns:a="http://schemas.openxmlformats.org/drawingml/2006/main" kumimoji="0" lang="de-DE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kumimoji="0" lang="de-DE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kumimoji="0" lang="de-DE" sz="24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𝐇𝐞</m:t>
                              </m:r>
                            </m:e>
                            <m:sub>
                              <m:r>
                                <a:rPr xmlns:a="http://schemas.openxmlformats.org/drawingml/2006/main" kumimoji="0" lang="de-DE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sPre>
                      <m:r>
                        <a:rPr xmlns:a="http://schemas.openxmlformats.org/drawingml/2006/main" kumimoji="0" lang="de-DE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305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lang="de-DE" sz="2400" b="1" i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lang="de-DE" sz="2400" b="1" i="0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𝐇</m:t>
                              </m:r>
                              <m:r>
                                <a:rPr xmlns:a="http://schemas.openxmlformats.org/drawingml/2006/main" lang="de-DE" sz="2400" b="1" i="0" smtClean="0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𝐞</m:t>
                              </m:r>
                            </m:e>
                            <m:sub>
                              <m:r>
                                <a:rPr xmlns:a="http://schemas.openxmlformats.org/drawingml/2006/main" lang="de-DE" sz="2400" b="1" i="1" smtClean="0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sPre>
                      <m:r>
                        <a:rPr xmlns:a="http://schemas.openxmlformats.org/drawingml/2006/main" lang="de-DE" sz="2400" b="1" i="0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lang="de-DE" sz="2400" b="1" i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lang="de-DE" sz="2400" b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𝐇𝐞</m:t>
                              </m:r>
                            </m:e>
                            <m:sub>
                              <m:r>
                                <a:rPr xmlns:a="http://schemas.openxmlformats.org/drawingml/2006/main" lang="de-DE" sz="2400" b="1" i="1" smtClean="0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sPre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lang="de-DE" sz="2400" b="1" i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lang="de-DE" sz="2400" b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𝐇</m:t>
                              </m:r>
                            </m:e>
                            <m:sub>
                              <m:r>
                                <a:rPr xmlns:a="http://schemas.openxmlformats.org/drawingml/2006/main" lang="de-DE" sz="2400" b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e>
                      </m:sPre>
                      <m:r>
                        <a:rPr xmlns:a="http://schemas.openxmlformats.org/drawingml/2006/main" lang="de-DE" sz="2400" b="1" i="1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lang="de-DE" sz="2400" b="1" i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lang="de-DE" sz="2400" b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𝐇</m:t>
                              </m:r>
                            </m:e>
                            <m:sub>
                              <m:r>
                                <a:rPr xmlns:a="http://schemas.openxmlformats.org/drawingml/2006/main" lang="de-DE" sz="2400" b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de-DE" sz="16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90F9F0A6-0D78-67A8-1B76-D88B51CCA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256501"/>
                <a:ext cx="4944533" cy="4872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C419D27A-6D1B-2F8A-E6A8-C92D1EDCA85D}"/>
              </a:ext>
            </a:extLst>
          </p:cNvPr>
          <p:cNvCxnSpPr>
            <a:cxnSpLocks/>
          </p:cNvCxnSpPr>
          <p:nvPr/>
        </p:nvCxnSpPr>
        <p:spPr>
          <a:xfrm flipV="1">
            <a:off x="4196615" y="4500125"/>
            <a:ext cx="175179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2B5DC349-613A-4DDC-6801-59FDEBD344DC}"/>
                  </a:ext>
                </a:extLst>
              </p:cNvPr>
              <p:cNvSpPr txBox="1"/>
              <p:nvPr/>
            </p:nvSpPr>
            <p:spPr>
              <a:xfrm>
                <a:off x="6221414" y="2941751"/>
                <a:ext cx="4693705" cy="487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xmlns:a="http://schemas.openxmlformats.org/drawingml/2006/main" lang="de-DE" sz="2400" b="1" i="0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  <m:e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</m:sPre>
                      <m:r>
                        <a:rPr xmlns:a="http://schemas.openxmlformats.org/drawingml/2006/main" kumimoji="0" lang="de-DE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305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 i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xmlns:a="http://schemas.openxmlformats.org/drawingml/2006/main" lang="de-DE" sz="2400" b="1" i="0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xmlns:a="http://schemas.openxmlformats.org/drawingml/2006/main" lang="de-DE" sz="2400" b="1" i="0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</m:sPre>
                      <m:r>
                        <a:rPr xmlns:a="http://schemas.openxmlformats.org/drawingml/2006/main" lang="de-DE" sz="2400" b="1" i="0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r>
                            <a:rPr xmlns:a="http://schemas.openxmlformats.org/drawingml/2006/main" lang="de-DE" sz="2400" b="1" i="0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sPre>
                      <m:r>
                        <a:rPr xmlns:a="http://schemas.openxmlformats.org/drawingml/2006/main" lang="de-DE" sz="2400" b="1" i="1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</m:t>
                      </m:r>
                    </m:oMath>
                  </m:oMathPara>
                </a14:m>
                <a:endParaRPr lang="de-DE" sz="16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2B5DC349-613A-4DDC-6801-59FDEBD344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414" y="2941751"/>
                <a:ext cx="4693705" cy="4872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A19A77CE-D698-5C8F-8EA3-12CF48B06B4F}"/>
              </a:ext>
            </a:extLst>
          </p:cNvPr>
          <p:cNvCxnSpPr>
            <a:cxnSpLocks/>
          </p:cNvCxnSpPr>
          <p:nvPr/>
        </p:nvCxnSpPr>
        <p:spPr>
          <a:xfrm>
            <a:off x="4455957" y="3185375"/>
            <a:ext cx="234910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74E4C557-F400-FDF8-0F92-757461D75D66}"/>
                  </a:ext>
                </a:extLst>
              </p:cNvPr>
              <p:cNvSpPr txBox="1"/>
              <p:nvPr/>
            </p:nvSpPr>
            <p:spPr>
              <a:xfrm>
                <a:off x="6221414" y="1627481"/>
                <a:ext cx="4693705" cy="4982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</m:sPre>
                      <m:r>
                        <a:rPr xmlns:a="http://schemas.openxmlformats.org/drawingml/2006/main" lang="de-DE" sz="2400" b="1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</m:sPre>
                      <m:r>
                        <a:rPr xmlns:a="http://schemas.openxmlformats.org/drawingml/2006/main" lang="de-DE" sz="2400" b="1" i="0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  <m:e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</m:sPre>
                      <m:r>
                        <a:rPr xmlns:a="http://schemas.openxmlformats.org/drawingml/2006/main" lang="de-DE" sz="2400" b="1" i="1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xmlns:a="http://schemas.openxmlformats.org/drawingml/2006/main" lang="de-DE" sz="2400" b="1" i="1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xmlns:a="http://schemas.openxmlformats.org/drawingml/2006/main" lang="de-DE" sz="2400" b="1" i="1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𝝂</m:t>
                      </m:r>
                    </m:oMath>
                  </m:oMathPara>
                </a14:m>
                <a:endParaRPr lang="de-DE" sz="16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74E4C557-F400-FDF8-0F92-757461D75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414" y="1627481"/>
                <a:ext cx="4693705" cy="4982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2214DC3E-F402-D17A-FB74-497D988ED41F}"/>
              </a:ext>
            </a:extLst>
          </p:cNvPr>
          <p:cNvCxnSpPr>
            <a:cxnSpLocks/>
          </p:cNvCxnSpPr>
          <p:nvPr/>
        </p:nvCxnSpPr>
        <p:spPr>
          <a:xfrm>
            <a:off x="4608357" y="1874427"/>
            <a:ext cx="209082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42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20" grpId="0"/>
    </p:bldLst>
  </p:timing>
</p:sld>
</file>

<file path=ppt/slides/slide32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C5396-096F-3A16-4CEC-D1931B876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70094237-601A-C4FF-F0BE-1643E97DB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Fase di transizione</a:t>
            </a:r>
            <a:endParaRPr lang="de-DE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D3EF58B9-EAAD-1778-E354-195356075B0F}"/>
                  </a:ext>
                </a:extLst>
              </p:cNvPr>
              <p:cNvSpPr txBox="1"/>
              <p:nvPr/>
            </p:nvSpPr>
            <p:spPr>
              <a:xfrm>
                <a:off x="1080593" y="2403365"/>
                <a:ext cx="5108579" cy="3637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L'elio </a:t>
                </a:r>
                <a:r>
                  <a:rPr lang="en-US" sz="1900" dirty="0" err="1"/>
                  <a:t>si condensa al centro </a:t>
                </a:r>
                <a:r>
                  <a:rPr lang="en-US" sz="1900" dirty="0"/>
                  <a:t>del </a:t>
                </a:r>
                <a:r>
                  <a:rPr lang="en-US" sz="1900" dirty="0" err="1"/>
                  <a:t>sole</a:t>
                </a:r>
                <a:endParaRPr lang="en-US" sz="1900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 err="1"/>
                  <a:t>La fusione dell'idrogeno avviene </a:t>
                </a:r>
                <a:r>
                  <a:rPr lang="en-US" sz="1900" dirty="0"/>
                  <a:t>in </a:t>
                </a:r>
                <a:r>
                  <a:rPr lang="en-US" sz="1900" dirty="0" err="1"/>
                  <a:t>un'area a forma di guscio </a:t>
                </a:r>
                <a:r>
                  <a:rPr lang="en-US" sz="1900" dirty="0"/>
                  <a:t>intorno al </a:t>
                </a:r>
                <a:r>
                  <a:rPr lang="en-US" sz="1900" dirty="0" err="1"/>
                  <a:t>nucleo di elio</a:t>
                </a:r>
                <a:endParaRPr lang="en-US" sz="1900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 err="1"/>
                  <a:t>Il ricambio energetico </a:t>
                </a:r>
                <a:r>
                  <a:rPr lang="en-US" sz="1900" dirty="0"/>
                  <a:t>della </a:t>
                </a:r>
                <a:r>
                  <a:rPr lang="en-US" sz="1900" dirty="0" err="1"/>
                  <a:t>fusione dell'idrogeno aumenta</a:t>
                </a:r>
                <a:r>
                  <a:rPr lang="en-US" sz="1900" dirty="0"/>
                  <a:t>, il </a:t>
                </a:r>
                <a:r>
                  <a:rPr lang="en-US" sz="1900" dirty="0" err="1"/>
                  <a:t>sole si gonfia </a:t>
                </a:r>
                <a:r>
                  <a:rPr lang="en-US" sz="1900" dirty="0"/>
                  <a:t>e </a:t>
                </a:r>
                <a:r>
                  <a:rPr lang="en-US" sz="1900" dirty="0" err="1"/>
                  <a:t>diventa rossastro</a:t>
                </a:r>
                <a:br>
                  <a:rPr lang="en-US" sz="1900" dirty="0"/>
                </a:br>
                <a:endParaRPr lang="en-US" sz="1900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b="1" dirty="0"/>
                  <a:t>Raggio </a:t>
                </a:r>
                <a:endParaRPr lang="de-DE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Temperatura 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 err="1"/>
                  <a:t>Temperatura della Terra</a:t>
                </a:r>
                <a:r>
                  <a:rPr lang="en-US" sz="1900" dirty="0"/>
                  <a:t>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9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D3EF58B9-EAAD-1778-E354-195356075B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593" y="2403365"/>
                <a:ext cx="5108579" cy="3637791"/>
              </a:xfrm>
              <a:prstGeom prst="rect">
                <a:avLst/>
              </a:prstGeom>
              <a:blipFill>
                <a:blip r:embed="rId3"/>
                <a:stretch>
                  <a:fillRect l="-835" t="-100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A23E8051-E7F8-B782-73F1-F08BC81CF796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372061D7-C775-7B61-4721-587CA71708C9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Miliardi di anni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A864252-D9CF-46F6-DEAB-F91999B4F27D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1DD8EB7-5C97-F5FD-2103-EEECD488FDFB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CEA57CC-E727-7D1B-F739-8F9C4CC86D16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A3D190D-C5CE-F123-B737-1D7DF96AF110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E28CF6A-6C89-96E9-ECA7-B10043D65B7D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22DFE64-0175-60BE-0440-C02E09D81896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8316DD6-7DC4-17FB-3B6E-3050C44F1680}"/>
              </a:ext>
            </a:extLst>
          </p:cNvPr>
          <p:cNvSpPr txBox="1"/>
          <p:nvPr/>
        </p:nvSpPr>
        <p:spPr>
          <a:xfrm>
            <a:off x="2676945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0,01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A70D850-6592-67CD-1BCD-45FD87CCDBA1}"/>
              </a:ext>
            </a:extLst>
          </p:cNvPr>
          <p:cNvSpPr txBox="1"/>
          <p:nvPr/>
        </p:nvSpPr>
        <p:spPr>
          <a:xfrm>
            <a:off x="4188067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4,6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BC598B2-93F0-2763-4771-93E96B1371F3}"/>
              </a:ext>
            </a:extLst>
          </p:cNvPr>
          <p:cNvSpPr/>
          <p:nvPr/>
        </p:nvSpPr>
        <p:spPr>
          <a:xfrm>
            <a:off x="2776316" y="1222524"/>
            <a:ext cx="540000" cy="540000"/>
          </a:xfrm>
          <a:prstGeom prst="ellipse">
            <a:avLst/>
          </a:prstGeom>
          <a:gradFill>
            <a:gsLst>
              <a:gs pos="10000">
                <a:srgbClr val="FFFF00"/>
              </a:gs>
              <a:gs pos="100000">
                <a:srgbClr val="FFFF00"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54C37C4-9F55-2C7C-374D-1948EFCEF778}"/>
              </a:ext>
            </a:extLst>
          </p:cNvPr>
          <p:cNvSpPr/>
          <p:nvPr/>
        </p:nvSpPr>
        <p:spPr>
          <a:xfrm>
            <a:off x="4242067" y="1192372"/>
            <a:ext cx="612000" cy="612000"/>
          </a:xfrm>
          <a:prstGeom prst="ellipse">
            <a:avLst/>
          </a:prstGeom>
          <a:gradFill>
            <a:gsLst>
              <a:gs pos="10000">
                <a:srgbClr val="FFFF00">
                  <a:lumMod val="90000"/>
                </a:srgbClr>
              </a:gs>
              <a:gs pos="100000">
                <a:srgbClr val="FFFF00">
                  <a:lumMod val="30000"/>
                  <a:lumOff val="7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B95DFCE-A9D8-BC17-DFE8-472DE3FA1DDC}"/>
              </a:ext>
            </a:extLst>
          </p:cNvPr>
          <p:cNvSpPr txBox="1"/>
          <p:nvPr/>
        </p:nvSpPr>
        <p:spPr>
          <a:xfrm>
            <a:off x="5699189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5CF00E0-B802-C333-B136-A8E66F35E182}"/>
              </a:ext>
            </a:extLst>
          </p:cNvPr>
          <p:cNvSpPr/>
          <p:nvPr/>
        </p:nvSpPr>
        <p:spPr>
          <a:xfrm>
            <a:off x="5735068" y="1118667"/>
            <a:ext cx="720000" cy="720000"/>
          </a:xfrm>
          <a:prstGeom prst="ellipse">
            <a:avLst/>
          </a:prstGeom>
          <a:gradFill>
            <a:gsLst>
              <a:gs pos="10000">
                <a:srgbClr val="FFC000"/>
              </a:gs>
              <a:gs pos="100000">
                <a:srgbClr val="FFFF00">
                  <a:lumMod val="50000"/>
                  <a:lumOff val="50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19D73C3-BFA1-93A8-5EF4-4D9265CBD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765" y="2537087"/>
            <a:ext cx="3365537" cy="337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461090"/>
      </p:ext>
    </p:extLst>
  </p:cSld>
  <p:clrMapOvr>
    <a:masterClrMapping/>
  </p:clrMapOvr>
</p:sld>
</file>

<file path=ppt/slides/slide33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C1532-DFD0-8480-47E8-D8763A127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D629E96D-85BB-8B3B-F94F-423EE77BF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Gigante rosso</a:t>
            </a:r>
            <a:endParaRPr lang="de-DE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B3C00C44-E1C2-2131-11F5-A28082113908}"/>
                  </a:ext>
                </a:extLst>
              </p:cNvPr>
              <p:cNvSpPr txBox="1"/>
              <p:nvPr/>
            </p:nvSpPr>
            <p:spPr>
              <a:xfrm>
                <a:off x="1080593" y="2584435"/>
                <a:ext cx="5537490" cy="3071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Il nucleo </a:t>
                </a:r>
                <a:r>
                  <a:rPr lang="en-US" sz="1900" dirty="0" err="1"/>
                  <a:t>continua a contrarsi</a:t>
                </a:r>
                <a:r>
                  <a:rPr lang="en-US" sz="1900" dirty="0"/>
                  <a:t>, la </a:t>
                </a:r>
                <a:r>
                  <a:rPr lang="en-US" sz="1900" dirty="0" err="1"/>
                  <a:t>temperatura è sufficientemente alta </a:t>
                </a:r>
                <a:r>
                  <a:rPr lang="en-US" sz="1900" dirty="0"/>
                  <a:t>per la </a:t>
                </a:r>
                <a:r>
                  <a:rPr lang="en-US" sz="1900" b="1" dirty="0" err="1"/>
                  <a:t>fusione dell'elio</a:t>
                </a:r>
                <a:endParaRPr lang="en-US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Raggio e </a:t>
                </a:r>
                <a:r>
                  <a:rPr lang="en-US" sz="1900" dirty="0" err="1"/>
                  <a:t>luminosità aumentano </a:t>
                </a:r>
                <a:r>
                  <a:rPr lang="en-US" sz="1900" dirty="0"/>
                  <a:t>in modo significativo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Nucleo di </a:t>
                </a:r>
                <a:r>
                  <a:rPr lang="en-US" sz="1900" b="1" dirty="0" err="1"/>
                  <a:t>carbonio </a:t>
                </a:r>
                <a:r>
                  <a:rPr lang="en-US" sz="1900" dirty="0"/>
                  <a:t>e </a:t>
                </a:r>
                <a:r>
                  <a:rPr lang="en-US" sz="1900" b="1" dirty="0" err="1"/>
                  <a:t>ossigeno</a:t>
                </a:r>
                <a:br>
                  <a:rPr lang="en-US" sz="1900" dirty="0"/>
                </a:br>
                <a:endParaRPr lang="en-US" sz="1900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Luminosità 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Raggio </a:t>
                </a:r>
                <a:r>
                  <a:rPr lang="de-DE" sz="1900" dirty="0"/>
                  <a:t>(</a:t>
                </a:r>
                <a:r>
                  <a:rPr lang="de-DE" sz="1900" i="1" dirty="0"/>
                  <a:t>orbita di Venere</a:t>
                </a:r>
                <a:r>
                  <a:rPr lang="de-DE" sz="1900" dirty="0"/>
                  <a:t>)</a:t>
                </a:r>
                <a:endParaRPr lang="de-DE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Temperatura 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 err="1"/>
                  <a:t>Terra</a:t>
                </a:r>
                <a:r>
                  <a:rPr lang="en-US" sz="1900" dirty="0"/>
                  <a:t>: </a:t>
                </a:r>
                <a:r>
                  <a:rPr lang="en-US" sz="1900" dirty="0"/>
                  <a:t>La </a:t>
                </a:r>
                <a:r>
                  <a:rPr lang="en-US" sz="1900" dirty="0" err="1"/>
                  <a:t>crosta terrestre diventa un oceano di lava</a:t>
                </a:r>
                <a:r>
                  <a:rPr lang="en-US" sz="1900" dirty="0"/>
                  <a:t>, il </a:t>
                </a:r>
                <a:r>
                  <a:rPr lang="en-US" sz="1900" dirty="0" err="1"/>
                  <a:t>sole </a:t>
                </a:r>
                <a:r>
                  <a:rPr lang="en-US" sz="1900" dirty="0"/>
                  <a:t>rosso </a:t>
                </a:r>
                <a:r>
                  <a:rPr lang="en-US" sz="1900" dirty="0" err="1"/>
                  <a:t>occupa la maggior parte del </a:t>
                </a:r>
                <a:r>
                  <a:rPr lang="en-US" sz="1900" dirty="0" err="1"/>
                  <a:t>cielo</a:t>
                </a:r>
                <a:endParaRPr lang="en-US" sz="19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B3C00C44-E1C2-2131-11F5-A280821139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593" y="2584435"/>
                <a:ext cx="5537490" cy="3071418"/>
              </a:xfrm>
              <a:prstGeom prst="rect">
                <a:avLst/>
              </a:prstGeom>
              <a:blipFill>
                <a:blip r:embed="rId3"/>
                <a:stretch>
                  <a:fillRect l="-770" t="-1190" b="-17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29817B92-2C84-AE5E-C6F0-09C78B20D45D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4DAC1AD6-4B91-93B1-A47D-411012828508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Miliardi di anni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8531749-EB1C-CD82-7866-F171F75BFF4F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8A3A13A-4E29-6AA2-740B-0704AFDF743E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FC80C22-1293-98DF-09C5-CAABDB395CF1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1860A27-1C36-0E38-8C59-210E9AA4364B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D141B97-5234-4D6C-12E3-D6322D90B542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B743653-1E74-10D4-2BC8-62A0B60F5FB3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243BE74-A184-F64F-9FB3-FF22BB36B514}"/>
              </a:ext>
            </a:extLst>
          </p:cNvPr>
          <p:cNvSpPr txBox="1"/>
          <p:nvPr/>
        </p:nvSpPr>
        <p:spPr>
          <a:xfrm>
            <a:off x="2676945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0,01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1D091DB-2E4F-CD6B-B5EF-84E51D45B643}"/>
              </a:ext>
            </a:extLst>
          </p:cNvPr>
          <p:cNvSpPr txBox="1"/>
          <p:nvPr/>
        </p:nvSpPr>
        <p:spPr>
          <a:xfrm>
            <a:off x="4188067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4,6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39C4EF1-DA87-D781-15A0-76DA906925CD}"/>
              </a:ext>
            </a:extLst>
          </p:cNvPr>
          <p:cNvSpPr/>
          <p:nvPr/>
        </p:nvSpPr>
        <p:spPr>
          <a:xfrm>
            <a:off x="2776316" y="1222524"/>
            <a:ext cx="540000" cy="540000"/>
          </a:xfrm>
          <a:prstGeom prst="ellipse">
            <a:avLst/>
          </a:prstGeom>
          <a:gradFill>
            <a:gsLst>
              <a:gs pos="10000">
                <a:srgbClr val="FFFF00"/>
              </a:gs>
              <a:gs pos="100000">
                <a:srgbClr val="FFFF00"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51A83A7-29AB-81F4-465D-C9B5507E93A6}"/>
              </a:ext>
            </a:extLst>
          </p:cNvPr>
          <p:cNvSpPr/>
          <p:nvPr/>
        </p:nvSpPr>
        <p:spPr>
          <a:xfrm>
            <a:off x="4242067" y="1192372"/>
            <a:ext cx="612000" cy="612000"/>
          </a:xfrm>
          <a:prstGeom prst="ellipse">
            <a:avLst/>
          </a:prstGeom>
          <a:gradFill>
            <a:gsLst>
              <a:gs pos="10000">
                <a:srgbClr val="FFFF00">
                  <a:lumMod val="90000"/>
                </a:srgbClr>
              </a:gs>
              <a:gs pos="100000">
                <a:srgbClr val="FFFF00">
                  <a:lumMod val="30000"/>
                  <a:lumOff val="7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C6B903F-941F-7C43-7BBD-2316AE9A955D}"/>
              </a:ext>
            </a:extLst>
          </p:cNvPr>
          <p:cNvSpPr txBox="1"/>
          <p:nvPr/>
        </p:nvSpPr>
        <p:spPr>
          <a:xfrm>
            <a:off x="5699189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2ED0AB5-D68E-9EF3-903D-A46692EB5FB5}"/>
              </a:ext>
            </a:extLst>
          </p:cNvPr>
          <p:cNvSpPr/>
          <p:nvPr/>
        </p:nvSpPr>
        <p:spPr>
          <a:xfrm>
            <a:off x="5735068" y="1118667"/>
            <a:ext cx="720000" cy="720000"/>
          </a:xfrm>
          <a:prstGeom prst="ellipse">
            <a:avLst/>
          </a:prstGeom>
          <a:gradFill>
            <a:gsLst>
              <a:gs pos="10000">
                <a:srgbClr val="FFC000"/>
              </a:gs>
              <a:gs pos="100000">
                <a:srgbClr val="FFFF00">
                  <a:lumMod val="50000"/>
                  <a:lumOff val="5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069CD13-126B-6AC9-622A-9BEF2C9551D0}"/>
              </a:ext>
            </a:extLst>
          </p:cNvPr>
          <p:cNvSpPr txBox="1"/>
          <p:nvPr/>
        </p:nvSpPr>
        <p:spPr>
          <a:xfrm>
            <a:off x="7210311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12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E73462E-F3F1-9B52-F511-CD0255AEE42B}"/>
              </a:ext>
            </a:extLst>
          </p:cNvPr>
          <p:cNvSpPr/>
          <p:nvPr/>
        </p:nvSpPr>
        <p:spPr>
          <a:xfrm>
            <a:off x="7089004" y="981019"/>
            <a:ext cx="972000" cy="972000"/>
          </a:xfrm>
          <a:prstGeom prst="ellipse">
            <a:avLst/>
          </a:prstGeom>
          <a:gradFill>
            <a:gsLst>
              <a:gs pos="20000">
                <a:srgbClr val="FF0000">
                  <a:lumMod val="80000"/>
                  <a:lumOff val="20000"/>
                </a:srgbClr>
              </a:gs>
              <a:gs pos="100000">
                <a:srgbClr val="FFC000">
                  <a:lumMod val="60000"/>
                  <a:lumOff val="40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06D620E-B8ED-333A-6103-B0706A10DC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5005" y="2713470"/>
            <a:ext cx="5495009" cy="257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90920"/>
      </p:ext>
    </p:extLst>
  </p:cSld>
  <p:clrMapOvr>
    <a:masterClrMapping/>
  </p:clrMapOvr>
</p:sld>
</file>

<file path=ppt/slides/slide34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35785-DEBA-AC1B-5B81-55CC7EB53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0BDC674-079B-E927-646F-B681379E7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Gigante rosso</a:t>
            </a:r>
            <a:endParaRPr lang="de-DE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DFD3EB0E-E3B8-8EBD-506D-9F5E9AB0AC25}"/>
                  </a:ext>
                </a:extLst>
              </p:cNvPr>
              <p:cNvSpPr txBox="1"/>
              <p:nvPr/>
            </p:nvSpPr>
            <p:spPr>
              <a:xfrm>
                <a:off x="1080593" y="2584435"/>
                <a:ext cx="5537490" cy="3071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Il nucleo </a:t>
                </a:r>
                <a:r>
                  <a:rPr lang="en-US" sz="1900" dirty="0" err="1"/>
                  <a:t>continua a contrarsi</a:t>
                </a:r>
                <a:r>
                  <a:rPr lang="en-US" sz="1900" dirty="0"/>
                  <a:t>, la </a:t>
                </a:r>
                <a:r>
                  <a:rPr lang="en-US" sz="1900" dirty="0" err="1"/>
                  <a:t>temperatura è sufficientemente alta </a:t>
                </a:r>
                <a:r>
                  <a:rPr lang="en-US" sz="1900" dirty="0"/>
                  <a:t>per la </a:t>
                </a:r>
                <a:r>
                  <a:rPr lang="en-US" sz="1900" b="1" dirty="0" err="1"/>
                  <a:t>fusione dell'elio</a:t>
                </a:r>
                <a:endParaRPr lang="en-US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Raggio e </a:t>
                </a:r>
                <a:r>
                  <a:rPr lang="en-US" sz="1900" dirty="0" err="1"/>
                  <a:t>luminosità aumentano </a:t>
                </a:r>
                <a:r>
                  <a:rPr lang="en-US" sz="1900" dirty="0"/>
                  <a:t>in modo significativo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Nucleo di </a:t>
                </a:r>
                <a:r>
                  <a:rPr lang="en-US" sz="1900" b="1" dirty="0" err="1"/>
                  <a:t>carbonio </a:t>
                </a:r>
                <a:r>
                  <a:rPr lang="en-US" sz="1900" dirty="0"/>
                  <a:t>e </a:t>
                </a:r>
                <a:r>
                  <a:rPr lang="en-US" sz="1900" b="1" dirty="0" err="1"/>
                  <a:t>ossigeno</a:t>
                </a:r>
                <a:br>
                  <a:rPr lang="en-US" sz="1900" dirty="0"/>
                </a:br>
                <a:endParaRPr lang="en-US" sz="1900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Luminosità 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Raggio </a:t>
                </a:r>
                <a:r>
                  <a:rPr lang="de-DE" sz="1900" dirty="0"/>
                  <a:t>(</a:t>
                </a:r>
                <a:r>
                  <a:rPr lang="de-DE" sz="1900" i="1" dirty="0"/>
                  <a:t>orbita di Venere</a:t>
                </a:r>
                <a:r>
                  <a:rPr lang="de-DE" sz="1900" dirty="0"/>
                  <a:t>)</a:t>
                </a:r>
                <a:endParaRPr lang="de-DE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Temperatura 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 err="1"/>
                  <a:t>Terra</a:t>
                </a:r>
                <a:r>
                  <a:rPr lang="en-US" sz="1900" dirty="0"/>
                  <a:t>: </a:t>
                </a:r>
                <a:r>
                  <a:rPr lang="en-US" sz="1900" dirty="0"/>
                  <a:t>La </a:t>
                </a:r>
                <a:r>
                  <a:rPr lang="en-US" sz="1900" dirty="0" err="1"/>
                  <a:t>crosta terrestre diventa un oceano di lava</a:t>
                </a:r>
                <a:r>
                  <a:rPr lang="en-US" sz="1900" dirty="0"/>
                  <a:t>, il </a:t>
                </a:r>
                <a:r>
                  <a:rPr lang="en-US" sz="1900" dirty="0" err="1"/>
                  <a:t>sole </a:t>
                </a:r>
                <a:r>
                  <a:rPr lang="en-US" sz="1900" dirty="0"/>
                  <a:t>rosso </a:t>
                </a:r>
                <a:r>
                  <a:rPr lang="en-US" sz="1900" dirty="0" err="1"/>
                  <a:t>occupa la maggior parte del </a:t>
                </a:r>
                <a:r>
                  <a:rPr lang="en-US" sz="1900" dirty="0" err="1"/>
                  <a:t>cielo</a:t>
                </a:r>
                <a:endParaRPr lang="en-US" sz="19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DFD3EB0E-E3B8-8EBD-506D-9F5E9AB0A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593" y="2584435"/>
                <a:ext cx="5537490" cy="3071418"/>
              </a:xfrm>
              <a:prstGeom prst="rect">
                <a:avLst/>
              </a:prstGeom>
              <a:blipFill>
                <a:blip r:embed="rId3"/>
                <a:stretch>
                  <a:fillRect l="-770" t="-1190" b="-17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C478B541-AB3E-37BF-DE9C-D5B08A559AD8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EA35E62C-5D31-8DC5-F179-090724413991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Miliardi di anni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E6940D3-37FB-D504-5E5E-A30DB0F3E4B7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99AB5CE-36A2-56DD-BCAA-81DF8DA29BB8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2208112-C37C-36D5-9CD3-2245E25FB218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BC0B0A5-E602-8CF7-58DD-D8FBC6AEABCA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72AAC18-AC58-5CFA-2D6A-B79DE9946317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5D220A2-9476-563B-51FE-B877FF935525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57B1BE6-5A76-C8E3-4EA8-B9160FD4F541}"/>
              </a:ext>
            </a:extLst>
          </p:cNvPr>
          <p:cNvSpPr txBox="1"/>
          <p:nvPr/>
        </p:nvSpPr>
        <p:spPr>
          <a:xfrm>
            <a:off x="2676945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0,01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E9BA3A9-3ADF-FE7B-513F-5BF49D27E9DE}"/>
              </a:ext>
            </a:extLst>
          </p:cNvPr>
          <p:cNvSpPr txBox="1"/>
          <p:nvPr/>
        </p:nvSpPr>
        <p:spPr>
          <a:xfrm>
            <a:off x="4188067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4,6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7BBD639-E4A8-D5CB-E244-731A45578FBA}"/>
              </a:ext>
            </a:extLst>
          </p:cNvPr>
          <p:cNvSpPr/>
          <p:nvPr/>
        </p:nvSpPr>
        <p:spPr>
          <a:xfrm>
            <a:off x="2776316" y="1222524"/>
            <a:ext cx="540000" cy="540000"/>
          </a:xfrm>
          <a:prstGeom prst="ellipse">
            <a:avLst/>
          </a:prstGeom>
          <a:gradFill>
            <a:gsLst>
              <a:gs pos="10000">
                <a:srgbClr val="FFFF00"/>
              </a:gs>
              <a:gs pos="100000">
                <a:srgbClr val="FFFF00"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C69D15A-DBC2-BC7F-9F9B-BC96E93EA68D}"/>
              </a:ext>
            </a:extLst>
          </p:cNvPr>
          <p:cNvSpPr/>
          <p:nvPr/>
        </p:nvSpPr>
        <p:spPr>
          <a:xfrm>
            <a:off x="4242067" y="1192372"/>
            <a:ext cx="612000" cy="612000"/>
          </a:xfrm>
          <a:prstGeom prst="ellipse">
            <a:avLst/>
          </a:prstGeom>
          <a:gradFill>
            <a:gsLst>
              <a:gs pos="10000">
                <a:srgbClr val="FFFF00">
                  <a:lumMod val="90000"/>
                </a:srgbClr>
              </a:gs>
              <a:gs pos="100000">
                <a:srgbClr val="FFFF00">
                  <a:lumMod val="30000"/>
                  <a:lumOff val="7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7B15E00-D28C-74E2-5072-BDB814F77EB4}"/>
              </a:ext>
            </a:extLst>
          </p:cNvPr>
          <p:cNvSpPr txBox="1"/>
          <p:nvPr/>
        </p:nvSpPr>
        <p:spPr>
          <a:xfrm>
            <a:off x="5699189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9CC81BF-BAF5-2824-10A9-F7C7512FBEAE}"/>
              </a:ext>
            </a:extLst>
          </p:cNvPr>
          <p:cNvSpPr/>
          <p:nvPr/>
        </p:nvSpPr>
        <p:spPr>
          <a:xfrm>
            <a:off x="5735068" y="1118667"/>
            <a:ext cx="720000" cy="720000"/>
          </a:xfrm>
          <a:prstGeom prst="ellipse">
            <a:avLst/>
          </a:prstGeom>
          <a:gradFill>
            <a:gsLst>
              <a:gs pos="10000">
                <a:srgbClr val="FFC000"/>
              </a:gs>
              <a:gs pos="100000">
                <a:srgbClr val="FFFF00">
                  <a:lumMod val="50000"/>
                  <a:lumOff val="5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F1C25F4-BD07-B559-D887-8BC10E21BC09}"/>
              </a:ext>
            </a:extLst>
          </p:cNvPr>
          <p:cNvSpPr txBox="1"/>
          <p:nvPr/>
        </p:nvSpPr>
        <p:spPr>
          <a:xfrm>
            <a:off x="7210311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12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5E7D282-75D1-0642-56A3-058AF3037A5D}"/>
              </a:ext>
            </a:extLst>
          </p:cNvPr>
          <p:cNvSpPr/>
          <p:nvPr/>
        </p:nvSpPr>
        <p:spPr>
          <a:xfrm>
            <a:off x="7089004" y="981019"/>
            <a:ext cx="972000" cy="972000"/>
          </a:xfrm>
          <a:prstGeom prst="ellipse">
            <a:avLst/>
          </a:prstGeom>
          <a:gradFill>
            <a:gsLst>
              <a:gs pos="20000">
                <a:srgbClr val="FF0000">
                  <a:lumMod val="80000"/>
                  <a:lumOff val="20000"/>
                </a:srgbClr>
              </a:gs>
              <a:gs pos="100000">
                <a:srgbClr val="FFC000">
                  <a:lumMod val="60000"/>
                  <a:lumOff val="40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8194" name="Picture 2" descr="Andromedagalaxie - Astronomie, Mond, Sterne, Andromedagalaxie und ...">
            <a:extLst>
              <a:ext uri="{FF2B5EF4-FFF2-40B4-BE49-F238E27FC236}">
                <a16:creationId xmlns:a16="http://schemas.microsoft.com/office/drawing/2014/main" id="{3B6F8DBC-6C98-678D-E3EA-5FB7759FA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763" y="2584435"/>
            <a:ext cx="3260274" cy="326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867662"/>
      </p:ext>
    </p:extLst>
  </p:cSld>
  <p:clrMapOvr>
    <a:masterClrMapping/>
  </p:clrMapOvr>
</p:sld>
</file>

<file path=ppt/slides/slide3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CDED0-0833-1609-A769-A10C6DAA7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BCD34D68-DB9D-C395-44C4-2DF449353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Nebulosa planetaria</a:t>
            </a:r>
            <a:endParaRPr lang="de-DE" sz="3000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AFA33F6-C8DB-FACC-8983-1EFA90299C0D}"/>
              </a:ext>
            </a:extLst>
          </p:cNvPr>
          <p:cNvSpPr txBox="1"/>
          <p:nvPr/>
        </p:nvSpPr>
        <p:spPr>
          <a:xfrm>
            <a:off x="1080593" y="2584435"/>
            <a:ext cx="553749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Il Sole attraversa una </a:t>
            </a:r>
            <a:r>
              <a:rPr lang="en-US" sz="1900" dirty="0"/>
              <a:t>fase di </a:t>
            </a:r>
            <a:r>
              <a:rPr lang="en-US" sz="1900" dirty="0" err="1"/>
              <a:t>instabilità </a:t>
            </a:r>
            <a:r>
              <a:rPr lang="en-US" sz="1900" dirty="0"/>
              <a:t>durante la </a:t>
            </a:r>
            <a:r>
              <a:rPr lang="en-US" sz="1900" dirty="0" err="1"/>
              <a:t>combustione dell'elio, in </a:t>
            </a:r>
            <a:r>
              <a:rPr lang="en-US" sz="1900" dirty="0"/>
              <a:t>cui il raggio, la </a:t>
            </a:r>
            <a:r>
              <a:rPr lang="en-US" sz="1900" dirty="0" err="1"/>
              <a:t>temperatura </a:t>
            </a:r>
            <a:r>
              <a:rPr lang="en-US" sz="1900" dirty="0"/>
              <a:t>e la </a:t>
            </a:r>
            <a:r>
              <a:rPr lang="en-US" sz="1900" dirty="0" err="1"/>
              <a:t>luminosità fluttuano in modo estremo.</a:t>
            </a:r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Al termine della </a:t>
            </a:r>
            <a:r>
              <a:rPr lang="en-US" sz="1900" dirty="0"/>
              <a:t>fase </a:t>
            </a:r>
            <a:r>
              <a:rPr lang="en-US" sz="1900" dirty="0"/>
              <a:t>di </a:t>
            </a:r>
            <a:r>
              <a:rPr lang="en-US" sz="1900" dirty="0" err="1"/>
              <a:t>instabilità</a:t>
            </a:r>
            <a:r>
              <a:rPr lang="en-US" sz="1900" dirty="0"/>
              <a:t>, la stella espelle il suo </a:t>
            </a:r>
            <a:r>
              <a:rPr lang="en-US" sz="1900" dirty="0" err="1"/>
              <a:t>guscio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Il </a:t>
            </a:r>
            <a:r>
              <a:rPr lang="en-US" sz="1900" dirty="0"/>
              <a:t>nucleo </a:t>
            </a:r>
            <a:r>
              <a:rPr lang="en-US" sz="1900" dirty="0" err="1"/>
              <a:t>interno </a:t>
            </a:r>
            <a:r>
              <a:rPr lang="en-US" sz="1900" dirty="0" err="1"/>
              <a:t>di carbonio </a:t>
            </a:r>
            <a:r>
              <a:rPr lang="en-US" sz="1900" dirty="0"/>
              <a:t>e </a:t>
            </a:r>
            <a:r>
              <a:rPr lang="en-US" sz="1900" dirty="0" err="1"/>
              <a:t>ossigeno viene rilasciato</a:t>
            </a:r>
            <a:endParaRPr lang="en-US" sz="1900" dirty="0"/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0D459D64-E4C9-1452-A8BA-A0AFC9E8D9D8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71B6AAB0-338B-0B84-03C6-F50E8983FB7E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Miliardi di anni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CCCDA2F-F1E6-12A4-BC72-175B167E1C37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02B2721-04CE-5561-8216-1C0EAF42D667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183607D-8D47-C5DB-B7C3-8D5FCAF94AAE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3C789A3-1A0F-455B-22C7-5519BB597FCE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441ED47-9B37-DAB1-0456-12FE22BCD5FA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03729BE-61BA-B0C8-DADC-2DE32272C950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C9B84B2-EEDC-75E2-97EC-889AFD63F387}"/>
              </a:ext>
            </a:extLst>
          </p:cNvPr>
          <p:cNvSpPr txBox="1"/>
          <p:nvPr/>
        </p:nvSpPr>
        <p:spPr>
          <a:xfrm>
            <a:off x="2676945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0,01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48A930D-35D2-0CB5-57EF-FDCE274702B6}"/>
              </a:ext>
            </a:extLst>
          </p:cNvPr>
          <p:cNvSpPr txBox="1"/>
          <p:nvPr/>
        </p:nvSpPr>
        <p:spPr>
          <a:xfrm>
            <a:off x="4188067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4,6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82532A8-CD01-377E-D891-B36DD54AFF62}"/>
              </a:ext>
            </a:extLst>
          </p:cNvPr>
          <p:cNvSpPr/>
          <p:nvPr/>
        </p:nvSpPr>
        <p:spPr>
          <a:xfrm>
            <a:off x="2776316" y="1222524"/>
            <a:ext cx="540000" cy="540000"/>
          </a:xfrm>
          <a:prstGeom prst="ellipse">
            <a:avLst/>
          </a:prstGeom>
          <a:gradFill>
            <a:gsLst>
              <a:gs pos="10000">
                <a:srgbClr val="FFFF00"/>
              </a:gs>
              <a:gs pos="100000">
                <a:srgbClr val="FFFF00"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D23546E-FA23-681D-6427-836A5F0C675C}"/>
              </a:ext>
            </a:extLst>
          </p:cNvPr>
          <p:cNvSpPr/>
          <p:nvPr/>
        </p:nvSpPr>
        <p:spPr>
          <a:xfrm>
            <a:off x="4242067" y="1192372"/>
            <a:ext cx="612000" cy="612000"/>
          </a:xfrm>
          <a:prstGeom prst="ellipse">
            <a:avLst/>
          </a:prstGeom>
          <a:gradFill>
            <a:gsLst>
              <a:gs pos="10000">
                <a:srgbClr val="FFFF00">
                  <a:lumMod val="90000"/>
                </a:srgbClr>
              </a:gs>
              <a:gs pos="100000">
                <a:srgbClr val="FFFF00">
                  <a:lumMod val="30000"/>
                  <a:lumOff val="7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64FF535-94D2-ED36-1A51-58785BE606DF}"/>
              </a:ext>
            </a:extLst>
          </p:cNvPr>
          <p:cNvSpPr txBox="1"/>
          <p:nvPr/>
        </p:nvSpPr>
        <p:spPr>
          <a:xfrm>
            <a:off x="5699189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2B2A01E-A6AD-30DA-2BEB-C696421F6955}"/>
              </a:ext>
            </a:extLst>
          </p:cNvPr>
          <p:cNvSpPr/>
          <p:nvPr/>
        </p:nvSpPr>
        <p:spPr>
          <a:xfrm>
            <a:off x="5735068" y="1118667"/>
            <a:ext cx="720000" cy="720000"/>
          </a:xfrm>
          <a:prstGeom prst="ellipse">
            <a:avLst/>
          </a:prstGeom>
          <a:gradFill>
            <a:gsLst>
              <a:gs pos="10000">
                <a:srgbClr val="FFC000"/>
              </a:gs>
              <a:gs pos="100000">
                <a:srgbClr val="FFFF00">
                  <a:lumMod val="50000"/>
                  <a:lumOff val="5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9BC8FA6-F4F3-5269-C05D-BC640D99C51E}"/>
              </a:ext>
            </a:extLst>
          </p:cNvPr>
          <p:cNvSpPr txBox="1"/>
          <p:nvPr/>
        </p:nvSpPr>
        <p:spPr>
          <a:xfrm>
            <a:off x="7210311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12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8BAEF30-0D3C-11E6-15B4-345D94041A77}"/>
              </a:ext>
            </a:extLst>
          </p:cNvPr>
          <p:cNvSpPr/>
          <p:nvPr/>
        </p:nvSpPr>
        <p:spPr>
          <a:xfrm>
            <a:off x="7089004" y="981019"/>
            <a:ext cx="972000" cy="972000"/>
          </a:xfrm>
          <a:prstGeom prst="ellipse">
            <a:avLst/>
          </a:prstGeom>
          <a:gradFill>
            <a:gsLst>
              <a:gs pos="20000">
                <a:srgbClr val="FF0000">
                  <a:lumMod val="80000"/>
                  <a:lumOff val="20000"/>
                </a:srgbClr>
              </a:gs>
              <a:gs pos="100000">
                <a:srgbClr val="FFC000">
                  <a:lumMod val="60000"/>
                  <a:lumOff val="4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D546AF8-1AE3-8322-C2E6-23927FB8858D}"/>
              </a:ext>
            </a:extLst>
          </p:cNvPr>
          <p:cNvSpPr/>
          <p:nvPr/>
        </p:nvSpPr>
        <p:spPr>
          <a:xfrm>
            <a:off x="8591786" y="1002633"/>
            <a:ext cx="972000" cy="972000"/>
          </a:xfrm>
          <a:prstGeom prst="ellipse">
            <a:avLst/>
          </a:prstGeom>
          <a:gradFill>
            <a:gsLst>
              <a:gs pos="48000">
                <a:schemeClr val="bg1">
                  <a:lumMod val="95000"/>
                </a:schemeClr>
              </a:gs>
              <a:gs pos="100000">
                <a:schemeClr val="accent6"/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179B06D-13C4-87F5-86E2-7BDA00DBADC0}"/>
              </a:ext>
            </a:extLst>
          </p:cNvPr>
          <p:cNvSpPr/>
          <p:nvPr/>
        </p:nvSpPr>
        <p:spPr>
          <a:xfrm>
            <a:off x="8861786" y="1281234"/>
            <a:ext cx="432000" cy="432000"/>
          </a:xfrm>
          <a:prstGeom prst="ellipse">
            <a:avLst/>
          </a:prstGeom>
          <a:gradFill>
            <a:gsLst>
              <a:gs pos="50000">
                <a:schemeClr val="bg1">
                  <a:lumMod val="95000"/>
                </a:schemeClr>
              </a:gs>
              <a:gs pos="100000">
                <a:schemeClr val="accent1">
                  <a:lumMod val="90000"/>
                  <a:lumOff val="10000"/>
                </a:scheme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8165997-75D1-BDFD-42E2-4470BE43E03B}"/>
              </a:ext>
            </a:extLst>
          </p:cNvPr>
          <p:cNvSpPr txBox="1"/>
          <p:nvPr/>
        </p:nvSpPr>
        <p:spPr>
          <a:xfrm>
            <a:off x="872143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12,4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57104673-D3F8-EEC9-AEBA-28A7E86918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392144" y="2136104"/>
            <a:ext cx="3434817" cy="400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45742"/>
      </p:ext>
    </p:extLst>
  </p:cSld>
  <p:clrMapOvr>
    <a:masterClrMapping/>
  </p:clrMapOvr>
</p:sld>
</file>

<file path=ppt/slides/slide3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Nebulosa planetaria</a:t>
            </a:r>
            <a:endParaRPr lang="de-DE" sz="3000" noProof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D6B1E15-9D92-4AE1-AB23-12095B651A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48937" y="651615"/>
            <a:ext cx="4959245" cy="578062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4B24819-0789-4487-8EEC-015079505E3D}"/>
              </a:ext>
            </a:extLst>
          </p:cNvPr>
          <p:cNvSpPr txBox="1"/>
          <p:nvPr/>
        </p:nvSpPr>
        <p:spPr>
          <a:xfrm>
            <a:off x="7018870" y="2024933"/>
            <a:ext cx="49614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[13] La </a:t>
            </a:r>
            <a:r>
              <a:rPr lang="en-US" sz="2000" i="1" dirty="0"/>
              <a:t>nebulosa </a:t>
            </a:r>
            <a:r>
              <a:rPr lang="en-US" sz="2000" i="1" dirty="0" err="1"/>
              <a:t>planetaria </a:t>
            </a:r>
            <a:r>
              <a:rPr lang="en-US" sz="2000" i="1" dirty="0"/>
              <a:t>NGC 6302, nota anche come Nebulosa Farfalla, si trova nella nostra Via Lattea, a circa 3800 </a:t>
            </a:r>
            <a:r>
              <a:rPr lang="en-US" sz="2000" i="1" dirty="0" err="1"/>
              <a:t>Lj </a:t>
            </a:r>
            <a:r>
              <a:rPr lang="en-US" sz="2000" i="1" dirty="0"/>
              <a:t>di distanza. Al suo </a:t>
            </a:r>
            <a:r>
              <a:rPr lang="en-US" sz="2000" i="1" dirty="0" err="1"/>
              <a:t>centro si trova </a:t>
            </a:r>
            <a:r>
              <a:rPr lang="en-US" sz="2000" i="1" dirty="0"/>
              <a:t>una stella morente che aveva una massa cinque volte superiore a quella del Sole. Si </a:t>
            </a:r>
            <a:r>
              <a:rPr lang="en-US" sz="2000" i="1" dirty="0"/>
              <a:t>è </a:t>
            </a:r>
            <a:r>
              <a:rPr lang="en-US" sz="2000" i="1" dirty="0" err="1"/>
              <a:t>liberata del </a:t>
            </a:r>
            <a:r>
              <a:rPr lang="en-US" sz="2000" i="1" dirty="0"/>
              <a:t>suo </a:t>
            </a:r>
            <a:r>
              <a:rPr lang="en-US" sz="2000" i="1" dirty="0" err="1"/>
              <a:t>involucro gassoso </a:t>
            </a:r>
            <a:r>
              <a:rPr lang="en-US" sz="2000" i="1" dirty="0"/>
              <a:t>e ora sta rilasciando un flusso di radiazioni UV che rende visibile la materia espulsa.</a:t>
            </a:r>
            <a:br>
              <a:rPr lang="de-DE" sz="2000" i="1" dirty="0"/>
            </a:br>
            <a:r>
              <a:rPr lang="de-DE" sz="2000" i="1" dirty="0">
                <a:hlinkClick r:id="rId4"/>
              </a:rPr>
              <a:t>Hubble/ESA, 2009</a:t>
            </a:r>
            <a:endParaRPr lang="de-DE" sz="2000" i="1" dirty="0"/>
          </a:p>
        </p:txBody>
      </p:sp>
    </p:spTree>
    <p:extLst>
      <p:ext uri="{BB962C8B-B14F-4D97-AF65-F5344CB8AC3E}">
        <p14:creationId xmlns:p14="http://schemas.microsoft.com/office/powerpoint/2010/main" val="1987550981"/>
      </p:ext>
    </p:extLst>
  </p:cSld>
  <p:clrMapOvr>
    <a:masterClrMapping/>
  </p:clrMapOvr>
</p:sld>
</file>

<file path=ppt/slides/slide3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E38A4-1B18-E70D-1033-6929441E3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D327DE0A-F1FB-C849-DB1D-1510246EE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Nana bianca</a:t>
            </a:r>
            <a:endParaRPr lang="de-DE" sz="3000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129FE8C-6EC3-2634-6A8A-3BCBA733380D}"/>
              </a:ext>
            </a:extLst>
          </p:cNvPr>
          <p:cNvSpPr txBox="1"/>
          <p:nvPr/>
        </p:nvSpPr>
        <p:spPr>
          <a:xfrm>
            <a:off x="1080593" y="2412423"/>
            <a:ext cx="501540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Il nucleo </a:t>
            </a:r>
            <a:r>
              <a:rPr lang="en-US" sz="1900" dirty="0" err="1"/>
              <a:t>esposto </a:t>
            </a:r>
            <a:r>
              <a:rPr lang="en-US" sz="1900" dirty="0" err="1"/>
              <a:t>forma una </a:t>
            </a:r>
            <a:r>
              <a:rPr lang="en-US" sz="1900" b="1" dirty="0" err="1"/>
              <a:t>nana bianca</a:t>
            </a:r>
            <a:endParaRPr lang="en-US" sz="1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Basta con la </a:t>
            </a:r>
            <a:r>
              <a:rPr lang="en-US" sz="1900" b="1" dirty="0" err="1"/>
              <a:t>fusione nucleare </a:t>
            </a:r>
            <a:r>
              <a:rPr lang="en-US" sz="1900" dirty="0"/>
              <a:t>"</a:t>
            </a:r>
            <a:r>
              <a:rPr lang="en-US" sz="1900" dirty="0" err="1"/>
              <a:t>cadavere di stella bruciato</a:t>
            </a:r>
            <a:r>
              <a:rPr lang="en-US" sz="1900" dirty="0"/>
              <a:t>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Densità di massa estremamente elevata</a:t>
            </a:r>
            <a:r>
              <a:rPr lang="en-US" sz="1900" dirty="0"/>
              <a:t>, </a:t>
            </a:r>
            <a:r>
              <a:rPr lang="en-US" sz="1900" dirty="0" err="1"/>
              <a:t>rimane </a:t>
            </a:r>
            <a:r>
              <a:rPr lang="en-US" sz="1900" dirty="0"/>
              <a:t>in </a:t>
            </a:r>
            <a:r>
              <a:rPr lang="en-US" sz="1900" dirty="0" err="1"/>
              <a:t>uno stato stabile a causa della pressione di degenerazione.</a:t>
            </a:r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Circa </a:t>
            </a:r>
            <a:r>
              <a:rPr lang="en-US" sz="1900" dirty="0"/>
              <a:t>0,5-1 volte la massa del </a:t>
            </a:r>
            <a:r>
              <a:rPr lang="en-US" sz="1900" dirty="0" err="1"/>
              <a:t>sole attuale </a:t>
            </a:r>
            <a:r>
              <a:rPr lang="en-US" sz="1900" dirty="0"/>
              <a:t>e il raggio della </a:t>
            </a:r>
            <a:r>
              <a:rPr lang="en-US" sz="1900" dirty="0" err="1"/>
              <a:t>Terra.</a:t>
            </a:r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Nessuna fonte di energia</a:t>
            </a:r>
            <a:r>
              <a:rPr lang="en-US" sz="1900" dirty="0"/>
              <a:t>, si </a:t>
            </a:r>
            <a:r>
              <a:rPr lang="en-US" sz="1900" dirty="0" err="1"/>
              <a:t>spegne lentamente </a:t>
            </a:r>
            <a:r>
              <a:rPr lang="en-US" sz="1900" dirty="0"/>
              <a:t>e </a:t>
            </a:r>
            <a:r>
              <a:rPr lang="en-US" sz="1900" dirty="0" err="1"/>
              <a:t>diventa una </a:t>
            </a:r>
            <a:r>
              <a:rPr lang="en-US" sz="1900" b="1" dirty="0" err="1"/>
              <a:t>nana nera</a:t>
            </a:r>
            <a:endParaRPr lang="en-US" sz="1900" b="1" dirty="0"/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8EBBC37F-9AF6-837B-7D79-35C916B51298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EE8EFA1A-735D-95F9-3E04-100BB4AF7553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Miliardi di anni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8DF8275-93BB-0E62-3622-78BB02E4183E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14F04C7-CE69-387B-3634-71F5C6477764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00445A6-D28B-E38E-53A6-67BDE7887794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AC14630-3AC9-69FA-0740-8FE435BF0175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C9A51EA-141E-C49E-79EF-1E5EE48A24D1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AB2592C-0772-DB49-80CD-3B694589AB98}"/>
              </a:ext>
            </a:extLst>
          </p:cNvPr>
          <p:cNvSpPr txBox="1"/>
          <p:nvPr/>
        </p:nvSpPr>
        <p:spPr>
          <a:xfrm>
            <a:off x="2676945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0,01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1917D71-F006-01B5-6C91-84D3214289C1}"/>
              </a:ext>
            </a:extLst>
          </p:cNvPr>
          <p:cNvSpPr txBox="1"/>
          <p:nvPr/>
        </p:nvSpPr>
        <p:spPr>
          <a:xfrm>
            <a:off x="4188067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4,6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00DD4D5-9C84-75FF-775D-2FD948A50F49}"/>
              </a:ext>
            </a:extLst>
          </p:cNvPr>
          <p:cNvSpPr/>
          <p:nvPr/>
        </p:nvSpPr>
        <p:spPr>
          <a:xfrm>
            <a:off x="2776316" y="1222524"/>
            <a:ext cx="540000" cy="540000"/>
          </a:xfrm>
          <a:prstGeom prst="ellipse">
            <a:avLst/>
          </a:prstGeom>
          <a:gradFill>
            <a:gsLst>
              <a:gs pos="10000">
                <a:srgbClr val="FFFF00"/>
              </a:gs>
              <a:gs pos="100000">
                <a:srgbClr val="FFFF00"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A3D2DE4-9B30-9784-29FA-5C9D045EC3BD}"/>
              </a:ext>
            </a:extLst>
          </p:cNvPr>
          <p:cNvSpPr/>
          <p:nvPr/>
        </p:nvSpPr>
        <p:spPr>
          <a:xfrm>
            <a:off x="4242067" y="1192372"/>
            <a:ext cx="612000" cy="612000"/>
          </a:xfrm>
          <a:prstGeom prst="ellipse">
            <a:avLst/>
          </a:prstGeom>
          <a:gradFill>
            <a:gsLst>
              <a:gs pos="10000">
                <a:srgbClr val="FFFF00">
                  <a:lumMod val="90000"/>
                </a:srgbClr>
              </a:gs>
              <a:gs pos="100000">
                <a:srgbClr val="FFFF00">
                  <a:lumMod val="30000"/>
                  <a:lumOff val="7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17A5442-874B-5B32-42B4-A50AEB445DD4}"/>
              </a:ext>
            </a:extLst>
          </p:cNvPr>
          <p:cNvSpPr txBox="1"/>
          <p:nvPr/>
        </p:nvSpPr>
        <p:spPr>
          <a:xfrm>
            <a:off x="5699189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11AA800-492C-47B1-33BA-8B9669211899}"/>
              </a:ext>
            </a:extLst>
          </p:cNvPr>
          <p:cNvSpPr/>
          <p:nvPr/>
        </p:nvSpPr>
        <p:spPr>
          <a:xfrm>
            <a:off x="5735068" y="1118667"/>
            <a:ext cx="720000" cy="720000"/>
          </a:xfrm>
          <a:prstGeom prst="ellipse">
            <a:avLst/>
          </a:prstGeom>
          <a:gradFill>
            <a:gsLst>
              <a:gs pos="10000">
                <a:srgbClr val="FFC000"/>
              </a:gs>
              <a:gs pos="100000">
                <a:srgbClr val="FFFF00">
                  <a:lumMod val="50000"/>
                  <a:lumOff val="5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4BD46CC-1E5E-74B9-2F5B-1769907B79BE}"/>
              </a:ext>
            </a:extLst>
          </p:cNvPr>
          <p:cNvSpPr txBox="1"/>
          <p:nvPr/>
        </p:nvSpPr>
        <p:spPr>
          <a:xfrm>
            <a:off x="7210311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12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E051616-5A02-F8BE-006E-6F5A3CC6F57B}"/>
              </a:ext>
            </a:extLst>
          </p:cNvPr>
          <p:cNvSpPr/>
          <p:nvPr/>
        </p:nvSpPr>
        <p:spPr>
          <a:xfrm>
            <a:off x="7089004" y="981019"/>
            <a:ext cx="972000" cy="972000"/>
          </a:xfrm>
          <a:prstGeom prst="ellipse">
            <a:avLst/>
          </a:prstGeom>
          <a:gradFill>
            <a:gsLst>
              <a:gs pos="20000">
                <a:srgbClr val="FF0000">
                  <a:lumMod val="80000"/>
                  <a:lumOff val="20000"/>
                </a:srgbClr>
              </a:gs>
              <a:gs pos="100000">
                <a:srgbClr val="FFC000">
                  <a:lumMod val="60000"/>
                  <a:lumOff val="4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1E09C23-4402-97DA-BB19-B1BE31DFFCC9}"/>
              </a:ext>
            </a:extLst>
          </p:cNvPr>
          <p:cNvSpPr/>
          <p:nvPr/>
        </p:nvSpPr>
        <p:spPr>
          <a:xfrm>
            <a:off x="8591786" y="1002633"/>
            <a:ext cx="972000" cy="972000"/>
          </a:xfrm>
          <a:prstGeom prst="ellipse">
            <a:avLst/>
          </a:prstGeom>
          <a:gradFill>
            <a:gsLst>
              <a:gs pos="48000">
                <a:schemeClr val="bg1">
                  <a:lumMod val="95000"/>
                </a:schemeClr>
              </a:gs>
              <a:gs pos="100000">
                <a:schemeClr val="accent6"/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02A207D-211D-6DC8-0953-275F53C2DB5C}"/>
              </a:ext>
            </a:extLst>
          </p:cNvPr>
          <p:cNvSpPr/>
          <p:nvPr/>
        </p:nvSpPr>
        <p:spPr>
          <a:xfrm>
            <a:off x="8861786" y="1281234"/>
            <a:ext cx="432000" cy="432000"/>
          </a:xfrm>
          <a:prstGeom prst="ellipse">
            <a:avLst/>
          </a:prstGeom>
          <a:gradFill>
            <a:gsLst>
              <a:gs pos="50000">
                <a:schemeClr val="bg1">
                  <a:lumMod val="95000"/>
                </a:schemeClr>
              </a:gs>
              <a:gs pos="100000">
                <a:schemeClr val="accent1">
                  <a:lumMod val="90000"/>
                  <a:lumOff val="10000"/>
                </a:scheme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E23C344-FD33-29BD-D5C6-23EDE711BF8C}"/>
              </a:ext>
            </a:extLst>
          </p:cNvPr>
          <p:cNvSpPr txBox="1"/>
          <p:nvPr/>
        </p:nvSpPr>
        <p:spPr>
          <a:xfrm>
            <a:off x="872143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12,4</a:t>
            </a:r>
          </a:p>
        </p:txBody>
      </p:sp>
      <p:pic>
        <p:nvPicPr>
          <p:cNvPr id="11266" name="Picture 2" descr="undefined">
            <a:extLst>
              <a:ext uri="{FF2B5EF4-FFF2-40B4-BE49-F238E27FC236}">
                <a16:creationId xmlns:a16="http://schemas.microsoft.com/office/drawing/2014/main" id="{3CE1E762-450B-3594-1033-9FE2571E67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77751" y="2419906"/>
            <a:ext cx="3095535" cy="285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2B6C9C3E-5909-EF8B-23A2-0146728680D8}"/>
              </a:ext>
            </a:extLst>
          </p:cNvPr>
          <p:cNvSpPr txBox="1"/>
          <p:nvPr/>
        </p:nvSpPr>
        <p:spPr>
          <a:xfrm>
            <a:off x="6590609" y="5320946"/>
            <a:ext cx="4981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[14] </a:t>
            </a:r>
            <a:r>
              <a:rPr lang="en-US" sz="1200" i="1" dirty="0" err="1"/>
              <a:t>Sistema di stelle doppie </a:t>
            </a:r>
            <a:r>
              <a:rPr lang="en-US" sz="1200" i="1" dirty="0"/>
              <a:t>Sirio A e Sirio B. Sirio B </a:t>
            </a:r>
            <a:r>
              <a:rPr lang="en-US" sz="1200" i="1" dirty="0" err="1"/>
              <a:t>è una </a:t>
            </a:r>
            <a:r>
              <a:rPr lang="en-US" sz="1200" i="1" dirty="0"/>
              <a:t>nana biancaGas </a:t>
            </a:r>
            <a:r>
              <a:rPr lang="en-US" sz="1200" i="1" dirty="0" err="1"/>
              <a:t>espulso dalla protostella </a:t>
            </a:r>
            <a:r>
              <a:rPr lang="en-US" sz="1200" i="1" dirty="0"/>
              <a:t>che </a:t>
            </a:r>
            <a:r>
              <a:rPr lang="en-US" sz="1200" i="1" dirty="0" err="1"/>
              <a:t>incontra nubi di polvere</a:t>
            </a:r>
            <a:r>
              <a:rPr lang="en-US" sz="1200" i="1" dirty="0"/>
              <a:t>. </a:t>
            </a:r>
            <a:r>
              <a:rPr lang="en-US" sz="1200" i="1" dirty="0"/>
              <a:t>Sono </a:t>
            </a:r>
            <a:r>
              <a:rPr lang="en-US" sz="1200" i="1" dirty="0" err="1"/>
              <a:t>visibili </a:t>
            </a:r>
            <a:r>
              <a:rPr lang="en-US" sz="1200" i="1" dirty="0" err="1"/>
              <a:t>due </a:t>
            </a:r>
            <a:r>
              <a:rPr lang="en-US" sz="1200" i="1" dirty="0"/>
              <a:t>getti </a:t>
            </a:r>
            <a:r>
              <a:rPr lang="en-US" sz="1200" i="1" dirty="0" err="1"/>
              <a:t>che si </a:t>
            </a:r>
            <a:r>
              <a:rPr lang="en-US" sz="1200" i="1" dirty="0" err="1"/>
              <a:t>allontanano </a:t>
            </a:r>
            <a:r>
              <a:rPr lang="en-US" sz="1200" i="1" dirty="0"/>
              <a:t>diametralmente </a:t>
            </a:r>
            <a:r>
              <a:rPr lang="en-US" sz="1200" i="1" dirty="0" err="1"/>
              <a:t>dalla protostella al centro</a:t>
            </a:r>
            <a:r>
              <a:rPr lang="en-US" sz="1200" i="1" dirty="0"/>
              <a:t>.</a:t>
            </a:r>
            <a:br>
              <a:rPr lang="de-DE" sz="1200" i="1" dirty="0"/>
            </a:br>
            <a:r>
              <a:rPr lang="de-DE" sz="1200" i="1" dirty="0"/>
              <a:t>Hubble/ESA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C3E246F-62A9-A6BA-FF93-A40135BA2033}"/>
              </a:ext>
            </a:extLst>
          </p:cNvPr>
          <p:cNvSpPr/>
          <p:nvPr/>
        </p:nvSpPr>
        <p:spPr>
          <a:xfrm>
            <a:off x="10376555" y="1285342"/>
            <a:ext cx="432000" cy="432000"/>
          </a:xfrm>
          <a:prstGeom prst="ellipse">
            <a:avLst/>
          </a:prstGeom>
          <a:gradFill>
            <a:gsLst>
              <a:gs pos="50000">
                <a:schemeClr val="bg1">
                  <a:lumMod val="95000"/>
                </a:schemeClr>
              </a:gs>
              <a:gs pos="100000">
                <a:schemeClr val="accent1">
                  <a:lumMod val="90000"/>
                  <a:lumOff val="10000"/>
                </a:scheme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E25D2038-7E6F-8368-7C28-670AD0AF0635}"/>
              </a:ext>
            </a:extLst>
          </p:cNvPr>
          <p:cNvSpPr txBox="1"/>
          <p:nvPr/>
        </p:nvSpPr>
        <p:spPr>
          <a:xfrm>
            <a:off x="9885929" y="1925296"/>
            <a:ext cx="1413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12,4 - 14</a:t>
            </a:r>
          </a:p>
        </p:txBody>
      </p:sp>
    </p:spTree>
    <p:extLst>
      <p:ext uri="{BB962C8B-B14F-4D97-AF65-F5344CB8AC3E}">
        <p14:creationId xmlns:p14="http://schemas.microsoft.com/office/powerpoint/2010/main" val="1665751966"/>
      </p:ext>
    </p:extLst>
  </p:cSld>
  <p:clrMapOvr>
    <a:masterClrMapping/>
  </p:clrMapOvr>
</p:sld>
</file>

<file path=ppt/slides/slide3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Sviluppo delle stelle</a:t>
            </a:r>
            <a:endParaRPr lang="de-DE" sz="3000" noProof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9D358C9-1BD9-405D-B16B-23D454721B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55" b="5895"/>
          <a:stretch/>
        </p:blipFill>
        <p:spPr>
          <a:xfrm>
            <a:off x="1738434" y="1081567"/>
            <a:ext cx="8715131" cy="477437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92BE580-A3C3-CB60-BC6F-F5B9CBE5F9A6}"/>
              </a:ext>
            </a:extLst>
          </p:cNvPr>
          <p:cNvSpPr txBox="1"/>
          <p:nvPr/>
        </p:nvSpPr>
        <p:spPr>
          <a:xfrm>
            <a:off x="10574220" y="5292570"/>
            <a:ext cx="1455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[15] Fasi di vita delle stelle</a:t>
            </a:r>
            <a:endParaRPr lang="de-DE" sz="1400" i="1" dirty="0"/>
          </a:p>
        </p:txBody>
      </p:sp>
    </p:spTree>
    <p:extLst>
      <p:ext uri="{BB962C8B-B14F-4D97-AF65-F5344CB8AC3E}">
        <p14:creationId xmlns:p14="http://schemas.microsoft.com/office/powerpoint/2010/main" val="3911487435"/>
      </p:ext>
    </p:extLst>
  </p:cSld>
  <p:clrMapOvr>
    <a:masterClrMapping/>
  </p:clrMapOvr>
</p:sld>
</file>

<file path=ppt/slides/slide3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Sviluppo delle stelle</a:t>
            </a:r>
            <a:endParaRPr lang="de-DE" sz="3000" noProof="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7DE56FB-8F45-4B0B-BE87-052F1D464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9258" y="1585913"/>
            <a:ext cx="363855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8335C72-B966-CA4D-2EFB-ABE0C2E697A4}"/>
              </a:ext>
            </a:extLst>
          </p:cNvPr>
          <p:cNvSpPr txBox="1"/>
          <p:nvPr/>
        </p:nvSpPr>
        <p:spPr>
          <a:xfrm>
            <a:off x="1080593" y="1546569"/>
            <a:ext cx="57297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Più alto è l'</a:t>
            </a:r>
            <a:r>
              <a:rPr lang="en-US" sz="2400" dirty="0"/>
              <a:t>elemento </a:t>
            </a:r>
            <a:r>
              <a:rPr lang="en-US" sz="2400" dirty="0" err="1"/>
              <a:t>chimico</a:t>
            </a:r>
            <a:r>
              <a:rPr lang="en-US" sz="2400" dirty="0"/>
              <a:t>, più alta è la </a:t>
            </a:r>
            <a:r>
              <a:rPr lang="en-US" sz="2400" b="1" dirty="0"/>
              <a:t>barriera </a:t>
            </a:r>
            <a:r>
              <a:rPr lang="en-US" sz="2400" b="1" dirty="0" err="1"/>
              <a:t>di Coulomb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Se la temperatura </a:t>
            </a:r>
            <a:r>
              <a:rPr lang="de-DE" sz="2400" dirty="0"/>
              <a:t>e la densità </a:t>
            </a:r>
            <a:r>
              <a:rPr lang="de-DE" sz="2400" dirty="0" err="1"/>
              <a:t>sono </a:t>
            </a:r>
            <a:r>
              <a:rPr lang="de-DE" sz="2400" dirty="0" err="1"/>
              <a:t>sufficientemente </a:t>
            </a:r>
            <a:r>
              <a:rPr lang="de-DE" sz="2400" dirty="0"/>
              <a:t>elevate</a:t>
            </a:r>
            <a:r>
              <a:rPr lang="de-DE" sz="2400" dirty="0"/>
              <a:t>, la </a:t>
            </a:r>
            <a:r>
              <a:rPr lang="de-DE" sz="2400" dirty="0" err="1"/>
              <a:t>fusione dell'elio diventa </a:t>
            </a:r>
            <a:r>
              <a:rPr lang="de-DE" sz="2400" dirty="0"/>
              <a:t>possibile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seconda della massa della stella, possono fondersi altri elementi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 stella attraversa </a:t>
            </a:r>
            <a:r>
              <a:rPr lang="en-US" sz="2400" b="1" dirty="0"/>
              <a:t>fasi di vita </a:t>
            </a:r>
            <a:r>
              <a:rPr lang="en-US" sz="2400" dirty="0"/>
              <a:t>legate ai processi di fusione nucleare.</a:t>
            </a:r>
          </a:p>
        </p:txBody>
      </p:sp>
    </p:spTree>
    <p:extLst>
      <p:ext uri="{BB962C8B-B14F-4D97-AF65-F5344CB8AC3E}">
        <p14:creationId xmlns:p14="http://schemas.microsoft.com/office/powerpoint/2010/main" val="2278544936"/>
      </p:ext>
    </p:extLst>
  </p:cSld>
  <p:clrMapOvr>
    <a:masterClrMapping/>
  </p:clrMapOvr>
</p:sld>
</file>

<file path=ppt/slides/slide4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BDC9FA9-CD08-664A-1D10-DA84FCD5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Brainstorming</a:t>
            </a:r>
            <a:endParaRPr lang="de-DE" sz="3000" noProof="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F22FEF5-D304-682F-1E48-672F24F3AE21}"/>
              </a:ext>
            </a:extLst>
          </p:cNvPr>
          <p:cNvGrpSpPr/>
          <p:nvPr/>
        </p:nvGrpSpPr>
        <p:grpSpPr>
          <a:xfrm>
            <a:off x="1295400" y="2317640"/>
            <a:ext cx="5750293" cy="2119608"/>
            <a:chOff x="1398424" y="1360021"/>
            <a:chExt cx="3822162" cy="2059115"/>
          </a:xfrm>
        </p:grpSpPr>
        <p:sp>
          <p:nvSpPr>
            <p:cNvPr id="9" name="Rechteck: obere Ecken abgerundet 8">
              <a:extLst>
                <a:ext uri="{FF2B5EF4-FFF2-40B4-BE49-F238E27FC236}">
                  <a16:creationId xmlns:a16="http://schemas.microsoft.com/office/drawing/2014/main" id="{CD223EF8-589C-B6D2-0E17-C8DEEAD59D27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Compito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" name="Rechteck: obere Ecken abgerundet 9">
              <a:extLst>
                <a:ext uri="{FF2B5EF4-FFF2-40B4-BE49-F238E27FC236}">
                  <a16:creationId xmlns:a16="http://schemas.microsoft.com/office/drawing/2014/main" id="{CA0EF0C2-88A3-FC6C-512F-87938D4334FF}"/>
                </a:ext>
              </a:extLst>
            </p:cNvPr>
            <p:cNvSpPr/>
            <p:nvPr/>
          </p:nvSpPr>
          <p:spPr>
            <a:xfrm>
              <a:off x="1398424" y="1873100"/>
              <a:ext cx="3822162" cy="1546036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Aprire il</a:t>
              </a:r>
              <a:b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</a:br>
              <a:r>
                <a:rPr kumimoji="0" lang="de-D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1. Lavagna di brainstorming</a:t>
              </a:r>
            </a:p>
          </p:txBody>
        </p:sp>
      </p:grpSp>
      <p:pic>
        <p:nvPicPr>
          <p:cNvPr id="14" name="Grafik 13" descr="Kopf mit Zahnrädern Silhouette">
            <a:extLst>
              <a:ext uri="{FF2B5EF4-FFF2-40B4-BE49-F238E27FC236}">
                <a16:creationId xmlns:a16="http://schemas.microsoft.com/office/drawing/2014/main" id="{B23EA05E-FA26-DE5F-93E7-04BC761FF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0092" y="1866654"/>
            <a:ext cx="3124691" cy="312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38881"/>
      </p:ext>
    </p:extLst>
  </p:cSld>
  <p:clrMapOvr>
    <a:masterClrMapping/>
  </p:clrMapOvr>
</p:sld>
</file>

<file path=ppt/slides/slide4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 err="1"/>
              <a:t>Abbondanza </a:t>
            </a:r>
            <a:r>
              <a:rPr lang="de-DE" sz="3600" noProof="0" dirty="0"/>
              <a:t>degli elementi chimici </a:t>
            </a:r>
            <a:r>
              <a:rPr lang="de-DE" sz="2400" noProof="0" dirty="0"/>
              <a:t>(sistema solare)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DA5019-7675-2FA1-75E6-FAADBBCF8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11626886" cy="494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82097"/>
      </p:ext>
    </p:extLst>
  </p:cSld>
  <p:clrMapOvr>
    <a:masterClrMapping/>
  </p:clrMapOvr>
</p:sld>
</file>

<file path=ppt/slides/slide4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 err="1"/>
              <a:t>Abbondanza </a:t>
            </a:r>
            <a:r>
              <a:rPr lang="de-DE" sz="3600" noProof="0" dirty="0"/>
              <a:t>degli elementi chimici </a:t>
            </a:r>
            <a:r>
              <a:rPr lang="de-DE" sz="2400" noProof="0" dirty="0"/>
              <a:t>(sistema solare)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DA5019-7675-2FA1-75E6-FAADBBCF89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5957271" cy="4912468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849175" y="1377922"/>
            <a:ext cx="921548" cy="4613821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91ECC4E-38B7-AE1F-E152-EFE5FB8DAC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6446" y="1782248"/>
            <a:ext cx="5175322" cy="323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6096"/>
      </p:ext>
    </p:extLst>
  </p:cSld>
  <p:clrMapOvr>
    <a:masterClrMapping/>
  </p:clrMapOvr>
</p:sld>
</file>

<file path=ppt/slides/slide4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 err="1"/>
              <a:t>Abbondanza </a:t>
            </a:r>
            <a:r>
              <a:rPr lang="de-DE" sz="3600" noProof="0" dirty="0"/>
              <a:t>degli elementi chimici </a:t>
            </a:r>
            <a:r>
              <a:rPr lang="de-DE" sz="2400" noProof="0" dirty="0"/>
              <a:t>(sistema solare)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DA5019-7675-2FA1-75E6-FAADBBCF89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5957271" cy="4912468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3981450" y="2676525"/>
            <a:ext cx="581025" cy="3048000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40873FF-8972-86D0-2398-5C25CE1E06BA}"/>
              </a:ext>
            </a:extLst>
          </p:cNvPr>
          <p:cNvSpPr txBox="1"/>
          <p:nvPr/>
        </p:nvSpPr>
        <p:spPr>
          <a:xfrm>
            <a:off x="6769789" y="2299619"/>
            <a:ext cx="54698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Gli elementi fino al </a:t>
            </a:r>
            <a:r>
              <a:rPr lang="en-GB" sz="2400" b="1" dirty="0"/>
              <a:t>ferro </a:t>
            </a:r>
            <a:r>
              <a:rPr lang="en-GB" sz="2400" dirty="0"/>
              <a:t>possono essere sintetizzati dalla fusione nucleare nei processi stellari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/>
              <a:t>Ciò comporta un </a:t>
            </a:r>
            <a:r>
              <a:rPr lang="en-GB" sz="2400" dirty="0"/>
              <a:t>aumento del contenuto di ferro</a:t>
            </a:r>
          </a:p>
        </p:txBody>
      </p:sp>
    </p:spTree>
    <p:extLst>
      <p:ext uri="{BB962C8B-B14F-4D97-AF65-F5344CB8AC3E}">
        <p14:creationId xmlns:p14="http://schemas.microsoft.com/office/powerpoint/2010/main" val="2388553990"/>
      </p:ext>
    </p:extLst>
  </p:cSld>
  <p:clrMapOvr>
    <a:masterClrMapping/>
  </p:clrMapOvr>
</p:sld>
</file>

<file path=ppt/slides/slide43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 err="1"/>
              <a:t>Abbondanza </a:t>
            </a:r>
            <a:r>
              <a:rPr lang="de-DE" sz="3600" noProof="0" dirty="0"/>
              <a:t>degli elementi chimici </a:t>
            </a:r>
            <a:r>
              <a:rPr lang="de-DE" sz="2400" noProof="0" dirty="0"/>
              <a:t>(sistema solare)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DA5019-7675-2FA1-75E6-FAADBBCF89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5957271" cy="4912468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736595" y="945406"/>
            <a:ext cx="581025" cy="4794993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Grafik 6" descr="Fragezeichen mit einfarbiger Füllung">
            <a:extLst>
              <a:ext uri="{FF2B5EF4-FFF2-40B4-BE49-F238E27FC236}">
                <a16:creationId xmlns:a16="http://schemas.microsoft.com/office/drawing/2014/main" id="{49F22F74-DCF2-032D-64F2-664B7C5CC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43520" y="1998980"/>
            <a:ext cx="2860040" cy="28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52885"/>
      </p:ext>
    </p:extLst>
  </p:cSld>
  <p:clrMapOvr>
    <a:masterClrMapping/>
  </p:clrMapOvr>
</p:sld>
</file>

<file path=ppt/slides/slide4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E5CED86-0DE0-4F20-2445-B8EBB87BAC8B}"/>
              </a:ext>
            </a:extLst>
          </p:cNvPr>
          <p:cNvSpPr/>
          <p:nvPr/>
        </p:nvSpPr>
        <p:spPr>
          <a:xfrm>
            <a:off x="0" y="-88900"/>
            <a:ext cx="12382500" cy="7124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65A2042-37CC-7F6E-A28E-9167A0DC33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9779" y="-88900"/>
            <a:ext cx="7100951" cy="712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84187"/>
      </p:ext>
    </p:extLst>
  </p:cSld>
  <p:clrMapOvr>
    <a:masterClrMapping/>
  </p:clrMapOvr>
</p:sld>
</file>

<file path=ppt/slides/slide4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E5CED86-0DE0-4F20-2445-B8EBB87BAC8B}"/>
              </a:ext>
            </a:extLst>
          </p:cNvPr>
          <p:cNvSpPr/>
          <p:nvPr/>
        </p:nvSpPr>
        <p:spPr>
          <a:xfrm>
            <a:off x="0" y="-88900"/>
            <a:ext cx="12382500" cy="7124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65A2042-37CC-7F6E-A28E-9167A0DC33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0625" y="-88900"/>
            <a:ext cx="8939260" cy="712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43930"/>
      </p:ext>
    </p:extLst>
  </p:cSld>
  <p:clrMapOvr>
    <a:masterClrMapping/>
  </p:clrMapOvr>
</p:sld>
</file>

<file path=ppt/slides/slide4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E5CED86-0DE0-4F20-2445-B8EBB87BAC8B}"/>
              </a:ext>
            </a:extLst>
          </p:cNvPr>
          <p:cNvSpPr/>
          <p:nvPr/>
        </p:nvSpPr>
        <p:spPr>
          <a:xfrm>
            <a:off x="0" y="-88900"/>
            <a:ext cx="12382500" cy="7124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65A2042-37CC-7F6E-A28E-9167A0DC33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1129" y="-88900"/>
            <a:ext cx="7838251" cy="712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57655"/>
      </p:ext>
    </p:extLst>
  </p:cSld>
  <p:clrMapOvr>
    <a:masterClrMapping/>
  </p:clrMapOvr>
</p:sld>
</file>

<file path=ppt/slides/slide4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F02A1CC0-977C-9405-F079-EE4024E56627}"/>
              </a:ext>
            </a:extLst>
          </p:cNvPr>
          <p:cNvSpPr txBox="1">
            <a:spLocks/>
          </p:cNvSpPr>
          <p:nvPr/>
        </p:nvSpPr>
        <p:spPr>
          <a:xfrm>
            <a:off x="-1" y="1806366"/>
            <a:ext cx="5357191" cy="2392362"/>
          </a:xfrm>
          <a:prstGeom prst="rect">
            <a:avLst/>
          </a:prstGeo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81" marR="0" indent="-323984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7976" marR="0" indent="-215989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5972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7968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58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06" indent="0" algn="l" defTabSz="914224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33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4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3600" b="1" cap="small" dirty="0">
                <a:solidFill>
                  <a:schemeClr val="bg1"/>
                </a:solidFill>
              </a:rPr>
              <a:t>Parte III</a:t>
            </a:r>
          </a:p>
          <a:p>
            <a:pPr algn="ctr">
              <a:spcAft>
                <a:spcPts val="600"/>
              </a:spcAft>
            </a:pPr>
            <a:r>
              <a:rPr lang="en-US" sz="3600" cap="small" dirty="0" err="1">
                <a:solidFill>
                  <a:schemeClr val="bg1"/>
                </a:solidFill>
              </a:rPr>
              <a:t>Nucleosintesi primordiale</a:t>
            </a:r>
            <a:endParaRPr lang="en-US" sz="3600" b="1" cap="small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9DFC4AA-DB17-F28C-58BA-7289AF7AFE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7191" y="0"/>
            <a:ext cx="6834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44592"/>
      </p:ext>
    </p:extLst>
  </p:cSld>
  <p:clrMapOvr>
    <a:masterClrMapping/>
  </p:clrMapOvr>
</p:sld>
</file>

<file path=ppt/slides/slide48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Reazioni nucleari</a:t>
            </a:r>
            <a:endParaRPr lang="de-DE" sz="3000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/>
              <p:nvPr/>
            </p:nvSpPr>
            <p:spPr>
              <a:xfrm>
                <a:off x="626164" y="1566563"/>
                <a:ext cx="5659133" cy="3043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 nuclei atomici </a:t>
                </a:r>
                <a:r>
                  <a:rPr lang="en-US" sz="2000" dirty="0" err="1"/>
                  <a:t>tendono verso uno stato fondamentale stabile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err="1"/>
                  <a:t>I nuclei atomici possono raggiungere stati più stabili attraverso diverse reazioni nucleari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/>
                  <a:t>Viene </a:t>
                </a:r>
                <a:r>
                  <a:rPr lang="en-US" sz="2400" dirty="0" err="1"/>
                  <a:t>fatta </a:t>
                </a:r>
                <a:r>
                  <a:rPr lang="en-US" sz="2400" dirty="0" err="1"/>
                  <a:t>una distinzione</a:t>
                </a:r>
                <a:r>
                  <a:rPr lang="en-US" sz="2400" dirty="0"/>
                  <a:t>:</a:t>
                </a:r>
              </a:p>
              <a:p xmlns:a14="http://schemas.microsoft.com/office/drawing/2010/main" xmlns:mc="http://schemas.openxmlformats.org/markup-compatibility/2006">
                <a:pPr marL="868680" lvl="1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b="1" dirty="0"/>
                  <a:t>Fusione nucleare </a:t>
                </a:r>
                <a:r>
                  <a:rPr lang="en-US" sz="1600" i="1" dirty="0"/>
                  <a:t>da due a uno</a:t>
                </a:r>
                <a:br>
                  <a:rPr lang="en-US" sz="1600" i="1" dirty="0"/>
                </a:br>
                <a:br>
                  <a:rPr lang="en-US" sz="1600" i="1" dirty="0"/>
                </a:br>
                <a14:m xmlns:a14="http://schemas.microsoft.com/office/drawing/2010/main"/>
                <a:endParaRPr lang="en-US" sz="2600" i="1" dirty="0"/>
              </a:p>
            </p:txBody>
          </p:sp>
        </mc:Choice>
        <mc:Fallback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4" y="1566563"/>
                <a:ext cx="5659133" cy="3043975"/>
              </a:xfrm>
              <a:prstGeom prst="rect">
                <a:avLst/>
              </a:prstGeom>
              <a:blipFill>
                <a:blip r:embed="rId3"/>
                <a:stretch>
                  <a:fillRect l="-1509" t="-1202" r="-12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>
            <a:extLst>
              <a:ext uri="{FF2B5EF4-FFF2-40B4-BE49-F238E27FC236}">
                <a16:creationId xmlns:a16="http://schemas.microsoft.com/office/drawing/2014/main" id="{FDF24CF4-8BEA-9BE9-2C6A-8EA99C90C2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17938" y="933504"/>
            <a:ext cx="5174061" cy="520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388833"/>
      </p:ext>
    </p:extLst>
  </p:cSld>
  <p:clrMapOvr>
    <a:masterClrMapping/>
  </p:clrMapOvr>
</p:sld>
</file>

<file path=ppt/slides/slide49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Reazioni nucleari</a:t>
            </a:r>
            <a:endParaRPr lang="de-DE" sz="3000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/>
              <p:nvPr/>
            </p:nvSpPr>
            <p:spPr>
              <a:xfrm>
                <a:off x="626165" y="1566563"/>
                <a:ext cx="5832388" cy="3424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 nuclei atomici </a:t>
                </a:r>
                <a:r>
                  <a:rPr lang="en-US" sz="2000" dirty="0" err="1"/>
                  <a:t>tendono verso uno stato fondamentale stabile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err="1"/>
                  <a:t>I nuclei atomici possono raggiungere stati più stabili attraverso diverse reazioni nucleari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/>
                  <a:t>Viene </a:t>
                </a:r>
                <a:r>
                  <a:rPr lang="en-US" sz="2400" dirty="0" err="1"/>
                  <a:t>fatta </a:t>
                </a:r>
                <a:r>
                  <a:rPr lang="en-US" sz="2400" dirty="0" err="1"/>
                  <a:t>una distinzione</a:t>
                </a:r>
                <a:r>
                  <a:rPr lang="en-US" sz="2400" dirty="0"/>
                  <a:t>:</a:t>
                </a:r>
              </a:p>
              <a:p xmlns:a14="http://schemas.microsoft.com/office/drawing/2010/main" xmlns:mc="http://schemas.openxmlformats.org/markup-compatibility/2006">
                <a:pPr marL="868680" lvl="1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b="1" dirty="0"/>
                  <a:t>Fusione nucleare </a:t>
                </a:r>
                <a:r>
                  <a:rPr lang="en-US" sz="1600" i="1" dirty="0"/>
                  <a:t>da due a uno</a:t>
                </a:r>
              </a:p>
              <a:p xmlns:a14="http://schemas.microsoft.com/office/drawing/2010/main" xmlns:mc="http://schemas.openxmlformats.org/markup-compatibility/2006">
                <a:pPr marL="868680" lvl="1" indent="-457200">
                  <a:spcAft>
                    <a:spcPts val="600"/>
                  </a:spcAft>
                  <a:buFont typeface="+mj-lt"/>
                  <a:buAutoNum type="arabicPeriod"/>
                  <a:defRPr/>
                </a:pPr>
                <a:r>
                  <a:rPr lang="en-US" sz="2400" b="1" dirty="0"/>
                  <a:t>Fissione nucleare </a:t>
                </a:r>
                <a:r>
                  <a:rPr lang="en-US" sz="1600" i="1" dirty="0">
                    <a:solidFill>
                      <a:srgbClr val="00305E"/>
                    </a:solidFill>
                  </a:rPr>
                  <a:t>da uno a più</a:t>
                </a:r>
                <a:b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:b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14:m xmlns:a14="http://schemas.microsoft.com/office/drawing/2010/main"/>
                <a:r>
                  <a:rPr lang="de-DE" sz="2600" b="1" dirty="0">
                    <a:solidFill>
                      <a:srgbClr val="00305E"/>
                    </a:solidFill>
                  </a:rPr>
                  <a:t>  </a:t>
                </a:r>
                <a14:m xmlns:a14="http://schemas.microsoft.com/office/drawing/2010/main"/>
                <a:endParaRPr kumimoji="0" lang="en-US" sz="2600" b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</mc:Choice>
        <mc:Fallback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5" y="1566563"/>
                <a:ext cx="5832388" cy="3424079"/>
              </a:xfrm>
              <a:prstGeom prst="rect">
                <a:avLst/>
              </a:prstGeom>
              <a:blipFill>
                <a:blip r:embed="rId3"/>
                <a:stretch>
                  <a:fillRect l="-1464" t="-106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34DCF5EE-318A-B912-252B-5750CDFBEB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58552" y="952164"/>
            <a:ext cx="5733449" cy="517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352554"/>
      </p:ext>
    </p:extLst>
  </p:cSld>
  <p:clrMapOvr>
    <a:masterClrMapping/>
  </p:clrMapOvr>
</p:sld>
</file>

<file path=ppt/slides/slide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95448" y="2154239"/>
            <a:ext cx="6201104" cy="2392362"/>
          </a:xfrm>
        </p:spPr>
        <p:txBody>
          <a:bodyPr anchor="ctr"/>
          <a:lstStyle/>
          <a:p>
            <a:pPr algn="ctr"/>
            <a:r>
              <a:rPr lang="de-DE" sz="3600" b="1" cap="small" noProof="0" dirty="0"/>
              <a:t>Che cos'è</a:t>
            </a:r>
            <a:br>
              <a:rPr lang="de-DE" sz="3600" b="1" cap="small" noProof="0" dirty="0"/>
            </a:br>
            <a:r>
              <a:rPr lang="de-DE" sz="3600" cap="small" noProof="0" dirty="0" err="1"/>
              <a:t>Astrofisica </a:t>
            </a:r>
            <a:r>
              <a:rPr lang="de-DE" sz="3600" cap="small" noProof="0" dirty="0" err="1"/>
              <a:t>nucleare</a:t>
            </a:r>
            <a:br>
              <a:rPr lang="de-DE" sz="3600" cap="small" noProof="0" dirty="0"/>
            </a:br>
            <a:r>
              <a:rPr lang="de-DE" sz="3600" cap="small" noProof="0" dirty="0"/>
              <a:t>in realtà?</a:t>
            </a:r>
            <a:endParaRPr lang="de-DE" sz="3600" b="1" cap="small" noProof="0" dirty="0"/>
          </a:p>
        </p:txBody>
      </p:sp>
    </p:spTree>
    <p:extLst>
      <p:ext uri="{BB962C8B-B14F-4D97-AF65-F5344CB8AC3E}">
        <p14:creationId xmlns:p14="http://schemas.microsoft.com/office/powerpoint/2010/main" val="3613228892"/>
      </p:ext>
    </p:extLst>
  </p:cSld>
  <p:clrMapOvr>
    <a:masterClrMapping/>
  </p:clrMapOvr>
</p:sld>
</file>

<file path=ppt/slides/slide50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Reazioni nucleari</a:t>
            </a:r>
            <a:endParaRPr lang="de-DE" sz="3000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/>
              <p:nvPr/>
            </p:nvSpPr>
            <p:spPr>
              <a:xfrm>
                <a:off x="626164" y="1566563"/>
                <a:ext cx="5659133" cy="3847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err="1"/>
                  <a:t>I nuclei atomici tendono verso uno stato fondamentale stabile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err="1"/>
                  <a:t>I nuclei atomici possono raggiungere stati più stabili attraverso diverse reazioni nucleari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/>
                  <a:t>Viene </a:t>
                </a:r>
                <a:r>
                  <a:rPr lang="en-US" sz="2400" dirty="0" err="1"/>
                  <a:t>fatta </a:t>
                </a:r>
                <a:r>
                  <a:rPr lang="en-US" sz="2400" dirty="0" err="1"/>
                  <a:t>una distinzione</a:t>
                </a:r>
                <a:r>
                  <a:rPr lang="en-US" sz="2400" dirty="0"/>
                  <a:t>:</a:t>
                </a:r>
              </a:p>
              <a:p xmlns:a14="http://schemas.microsoft.com/office/drawing/2010/main" xmlns:mc="http://schemas.openxmlformats.org/markup-compatibility/2006">
                <a:pPr marL="868680" lvl="1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b="1" dirty="0"/>
                  <a:t>Fusione nucleare </a:t>
                </a:r>
                <a:r>
                  <a:rPr lang="en-US" sz="1600" i="1" dirty="0"/>
                  <a:t>da due a uno</a:t>
                </a:r>
              </a:p>
              <a:p xmlns:a14="http://schemas.microsoft.com/office/drawing/2010/main" xmlns:mc="http://schemas.openxmlformats.org/markup-compatibility/2006">
                <a:pPr marL="868680" marR="0" lvl="1" indent="-45720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lang="en-US" sz="2400" b="1" dirty="0" err="1"/>
                  <a:t>Fissione nucleare </a:t>
                </a: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da uno a più</a:t>
                </a:r>
              </a:p>
              <a:p xmlns:a14="http://schemas.microsoft.com/office/drawing/2010/main" xmlns:mc="http://schemas.openxmlformats.org/markup-compatibility/2006">
                <a:pPr marL="868680" lvl="1" indent="-457200">
                  <a:spcAft>
                    <a:spcPts val="600"/>
                  </a:spcAft>
                  <a:buFont typeface="+mj-lt"/>
                  <a:buAutoNum type="arabicPeriod"/>
                  <a:defRPr/>
                </a:pPr>
                <a:r>
                  <a:rPr lang="en-US" sz="2400" b="1" dirty="0"/>
                  <a:t>Conversione nucleare </a:t>
                </a:r>
                <a:r>
                  <a:rPr kumimoji="0" lang="en-US" sz="16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da uno a uno</a:t>
                </a:r>
                <a:b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:br>
                  <a:rPr lang="en-US" sz="1400" i="1" dirty="0">
                    <a:solidFill>
                      <a:srgbClr val="00305E"/>
                    </a:solidFill>
                  </a:rPr>
                </a:br>
                <a14:m xmlns:a14="http://schemas.microsoft.com/office/drawing/2010/main"/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4" y="1566563"/>
                <a:ext cx="5659133" cy="3847207"/>
              </a:xfrm>
              <a:prstGeom prst="rect">
                <a:avLst/>
              </a:prstGeom>
              <a:blipFill>
                <a:blip r:embed="rId3"/>
                <a:stretch>
                  <a:fillRect l="-1509" t="-951" r="-12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A6FEE8CB-96FA-F2D3-CD41-E3081CF4F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324" y="1658408"/>
            <a:ext cx="3765246" cy="329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259137"/>
      </p:ext>
    </p:extLst>
  </p:cSld>
  <p:clrMapOvr>
    <a:masterClrMapping/>
  </p:clrMapOvr>
</p:sld>
</file>

<file path=ppt/slides/slide51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Reazioni nucleari</a:t>
            </a:r>
            <a:endParaRPr lang="de-DE" sz="3000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/>
              <p:nvPr/>
            </p:nvSpPr>
            <p:spPr>
              <a:xfrm>
                <a:off x="626164" y="1566563"/>
                <a:ext cx="5659133" cy="3872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 nuclei atomici </a:t>
                </a:r>
                <a:r>
                  <a:rPr lang="en-US" sz="2000" dirty="0" err="1"/>
                  <a:t>tendono verso uno stato fondamentale stabile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err="1"/>
                  <a:t>I nuclei atomici possono raggiungere stati più stabili attraverso diverse reazioni nucleari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/>
                  <a:t>Viene </a:t>
                </a:r>
                <a:r>
                  <a:rPr lang="en-US" sz="2400" dirty="0" err="1"/>
                  <a:t>fatta </a:t>
                </a:r>
                <a:r>
                  <a:rPr lang="en-US" sz="2400" dirty="0" err="1"/>
                  <a:t>una distinzione</a:t>
                </a:r>
                <a:r>
                  <a:rPr lang="en-US" sz="2400" dirty="0"/>
                  <a:t>:</a:t>
                </a:r>
              </a:p>
              <a:p xmlns:a14="http://schemas.microsoft.com/office/drawing/2010/main" xmlns:mc="http://schemas.openxmlformats.org/markup-compatibility/2006">
                <a:pPr marL="868680" lvl="1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b="1" dirty="0"/>
                  <a:t>Fusione nucleare </a:t>
                </a:r>
                <a:r>
                  <a:rPr lang="en-US" sz="1600" i="1" dirty="0"/>
                  <a:t>da due a uno</a:t>
                </a:r>
              </a:p>
              <a:p xmlns:a14="http://schemas.microsoft.com/office/drawing/2010/main" xmlns:mc="http://schemas.openxmlformats.org/markup-compatibility/2006">
                <a:pPr marL="868680" marR="0" lvl="1" indent="-45720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lang="en-US" sz="2400" b="1" dirty="0"/>
                  <a:t>Fissione nucleare </a:t>
                </a: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da uno a più</a:t>
                </a:r>
              </a:p>
              <a:p xmlns:a14="http://schemas.microsoft.com/office/drawing/2010/main" xmlns:mc="http://schemas.openxmlformats.org/markup-compatibility/2006">
                <a:pPr marL="868680" lvl="1" indent="-457200">
                  <a:spcAft>
                    <a:spcPts val="600"/>
                  </a:spcAft>
                  <a:buFont typeface="+mj-lt"/>
                  <a:buAutoNum type="arabicPeriod"/>
                  <a:defRPr/>
                </a:pPr>
                <a:r>
                  <a:rPr lang="en-US" sz="2400" b="1" dirty="0"/>
                  <a:t>Conversione nucleare </a:t>
                </a:r>
                <a:r>
                  <a:rPr kumimoji="0" lang="en-US" sz="16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da uno a uno</a:t>
                </a:r>
                <a:b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:br>
                  <a:rPr lang="en-US" sz="1400" i="1" dirty="0">
                    <a:solidFill>
                      <a:srgbClr val="00305E"/>
                    </a:solidFill>
                  </a:rPr>
                </a:br>
                <a14:m xmlns:a14="http://schemas.microsoft.com/office/drawing/2010/main"/>
                <a:endParaRPr kumimoji="0" lang="en-US" sz="1600" b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</mc:Choice>
        <mc:Fallback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4" y="1566563"/>
                <a:ext cx="5659133" cy="3872791"/>
              </a:xfrm>
              <a:prstGeom prst="rect">
                <a:avLst/>
              </a:prstGeom>
              <a:blipFill>
                <a:blip r:embed="rId3"/>
                <a:stretch>
                  <a:fillRect l="-1509" t="-945" r="-12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A6FEE8CB-96FA-F2D3-CD41-E3081CF4F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324" y="1658408"/>
            <a:ext cx="3765246" cy="329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995958"/>
      </p:ext>
    </p:extLst>
  </p:cSld>
  <p:clrMapOvr>
    <a:masterClrMapping/>
  </p:clrMapOvr>
</p:sld>
</file>

<file path=ppt/slides/slide52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Kopf mit Zahnrädern Silhouette">
            <a:extLst>
              <a:ext uri="{FF2B5EF4-FFF2-40B4-BE49-F238E27FC236}">
                <a16:creationId xmlns:a16="http://schemas.microsoft.com/office/drawing/2014/main" id="{896F4E0A-0A7D-EDC4-5862-EDAFFB3D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5880" y="1866654"/>
            <a:ext cx="3124691" cy="3124691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1F1AA0A9-DAD9-00B6-9232-BCDA65D8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Il puzzle primordiale</a:t>
            </a:r>
            <a:endParaRPr lang="de-DE" sz="3000" noProof="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1CC78BE-121D-259B-1229-9E6597669D24}"/>
              </a:ext>
            </a:extLst>
          </p:cNvPr>
          <p:cNvGrpSpPr/>
          <p:nvPr/>
        </p:nvGrpSpPr>
        <p:grpSpPr>
          <a:xfrm>
            <a:off x="1238248" y="2089613"/>
            <a:ext cx="5775737" cy="2523490"/>
            <a:chOff x="1398424" y="1360021"/>
            <a:chExt cx="3822162" cy="2523490"/>
          </a:xfrm>
        </p:grpSpPr>
        <p:sp>
          <p:nvSpPr>
            <p:cNvPr id="2" name="Rechteck: obere Ecken abgerundet 1">
              <a:extLst>
                <a:ext uri="{FF2B5EF4-FFF2-40B4-BE49-F238E27FC236}">
                  <a16:creationId xmlns:a16="http://schemas.microsoft.com/office/drawing/2014/main" id="{9E0DA14F-F80C-468B-353F-71BC4CA40108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Compito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3" name="Rechteck: obere Ecken abgerundet 2">
              <a:extLst>
                <a:ext uri="{FF2B5EF4-FFF2-40B4-BE49-F238E27FC236}">
                  <a16:creationId xmlns:a16="http://schemas.microsoft.com/office/drawing/2014/main" id="{57F897B5-6829-5DB2-915A-D1DE1CE80B7A}"/>
                </a:ext>
              </a:extLst>
            </p:cNvPr>
            <p:cNvSpPr/>
            <p:nvPr/>
          </p:nvSpPr>
          <p:spPr>
            <a:xfrm>
              <a:off x="1398424" y="1873100"/>
              <a:ext cx="3822162" cy="2010411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en-US" sz="2800" dirty="0" err="1">
                  <a:solidFill>
                    <a:schemeClr val="tx1"/>
                  </a:solidFill>
                </a:rPr>
                <a:t>Ricostruisce </a:t>
              </a:r>
              <a:r>
                <a:rPr lang="en-US" sz="2800" dirty="0">
                  <a:solidFill>
                    <a:schemeClr val="tx1"/>
                  </a:solidFill>
                </a:rPr>
                <a:t>la </a:t>
              </a:r>
              <a:r>
                <a:rPr lang="en-US" sz="2800" dirty="0" err="1">
                  <a:solidFill>
                    <a:schemeClr val="tx1"/>
                  </a:solidFill>
                </a:rPr>
                <a:t>rete di reazioni </a:t>
              </a:r>
              <a:r>
                <a:rPr lang="en-US" sz="2800" dirty="0">
                  <a:solidFill>
                    <a:schemeClr val="tx1"/>
                  </a:solidFill>
                </a:rPr>
                <a:t>della </a:t>
              </a:r>
              <a:r>
                <a:rPr lang="en-US" sz="2800" b="1" dirty="0" err="1">
                  <a:solidFill>
                    <a:schemeClr val="tx1"/>
                  </a:solidFill>
                </a:rPr>
                <a:t>nucleosintesi primordiale</a:t>
              </a:r>
              <a:endParaRPr lang="en-GB" sz="28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2164622"/>
      </p:ext>
    </p:extLst>
  </p:cSld>
  <p:clrMapOvr>
    <a:masterClrMapping/>
  </p:clrMapOvr>
</p:sld>
</file>

<file path=ppt/slides/slide53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Reazioni nucleari</a:t>
            </a:r>
            <a:endParaRPr lang="de-DE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/>
              <p:nvPr/>
            </p:nvSpPr>
            <p:spPr>
              <a:xfrm>
                <a:off x="626165" y="1566563"/>
                <a:ext cx="3954302" cy="1087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>
                  <a:spcAft>
                    <a:spcPts val="600"/>
                  </a:spcAft>
                </a:pPr>
                <a:r>
                  <a:rPr lang="en-US" sz="2000" dirty="0"/>
                  <a:t>Equazione di reazione </a:t>
                </a:r>
                <a:r>
                  <a:rPr lang="en-US" sz="2000" dirty="0" err="1"/>
                  <a:t>completa</a:t>
                </a:r>
                <a:r>
                  <a:rPr lang="en-US" sz="2000" dirty="0"/>
                  <a:t>:</a:t>
                </a:r>
                <a:b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:br>
                  <a:rPr lang="en-US" sz="1400" i="1" dirty="0">
                    <a:solidFill>
                      <a:srgbClr val="00305E"/>
                    </a:solidFill>
                  </a:rPr>
                </a:br>
                <a:endParaRPr kumimoji="0" lang="en-US" sz="1600" b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5" y="1566563"/>
                <a:ext cx="3954302" cy="1087414"/>
              </a:xfrm>
              <a:prstGeom prst="rect">
                <a:avLst/>
              </a:prstGeom>
              <a:blipFill>
                <a:blip r:embed="rId3"/>
                <a:stretch>
                  <a:fillRect l="-1698" t="-3371" r="-30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6859010A-B24A-6563-922E-BFF966666B53}"/>
                  </a:ext>
                </a:extLst>
              </p:cNvPr>
              <p:cNvSpPr txBox="1"/>
              <p:nvPr/>
            </p:nvSpPr>
            <p:spPr>
              <a:xfrm>
                <a:off x="626165" y="3093335"/>
                <a:ext cx="3677891" cy="1110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>
                  <a:spcAft>
                    <a:spcPts val="600"/>
                  </a:spcAft>
                </a:pPr>
                <a:r>
                  <a:rPr lang="en-US" sz="2000" dirty="0" err="1"/>
                  <a:t>Equazione di reazione semplice</a:t>
                </a:r>
                <a:r>
                  <a:rPr lang="en-US" sz="2000" dirty="0"/>
                  <a:t>:</a:t>
                </a:r>
                <a:b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:br>
                  <a:rPr lang="en-US" sz="1400" i="1" dirty="0">
                    <a:solidFill>
                      <a:srgbClr val="00305E"/>
                    </a:solidFill>
                  </a:rPr>
                </a:br>
                <a:endParaRPr kumimoji="0" lang="en-US" sz="1600" b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6859010A-B24A-6563-922E-BFF966666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5" y="3093335"/>
                <a:ext cx="3677891" cy="1110689"/>
              </a:xfrm>
              <a:prstGeom prst="rect">
                <a:avLst/>
              </a:prstGeom>
              <a:blipFill>
                <a:blip r:embed="rId4"/>
                <a:stretch>
                  <a:fillRect l="-1824" t="-273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E737BD6C-8840-BDDD-2972-A394344CD5CC}"/>
                  </a:ext>
                </a:extLst>
              </p:cNvPr>
              <p:cNvSpPr txBox="1"/>
              <p:nvPr/>
            </p:nvSpPr>
            <p:spPr>
              <a:xfrm>
                <a:off x="626165" y="4356424"/>
                <a:ext cx="3677891" cy="1110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>
                  <a:spcAft>
                    <a:spcPts val="600"/>
                  </a:spcAft>
                </a:pPr>
                <a:r>
                  <a:rPr lang="en-US" sz="2000" dirty="0"/>
                  <a:t>Abbreviazione:</a:t>
                </a:r>
                <a:b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:br>
                  <a:rPr lang="en-US" sz="1400" i="1" dirty="0">
                    <a:solidFill>
                      <a:srgbClr val="00305E"/>
                    </a:solidFill>
                  </a:rPr>
                </a:br>
                <a:endParaRPr kumimoji="0" lang="en-US" sz="1600" b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E737BD6C-8840-BDDD-2972-A394344CD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5" y="4356424"/>
                <a:ext cx="3677891" cy="1110689"/>
              </a:xfrm>
              <a:prstGeom prst="rect">
                <a:avLst/>
              </a:prstGeom>
              <a:blipFill>
                <a:blip r:embed="rId5"/>
                <a:stretch>
                  <a:fillRect l="-1824" t="-32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>
            <a:extLst>
              <a:ext uri="{FF2B5EF4-FFF2-40B4-BE49-F238E27FC236}">
                <a16:creationId xmlns:a16="http://schemas.microsoft.com/office/drawing/2014/main" id="{26F4F247-9B23-DF7B-2C80-6CADA8672405}"/>
              </a:ext>
            </a:extLst>
          </p:cNvPr>
          <p:cNvSpPr txBox="1"/>
          <p:nvPr/>
        </p:nvSpPr>
        <p:spPr>
          <a:xfrm>
            <a:off x="6197232" y="1543288"/>
            <a:ext cx="41575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err="1"/>
              <a:t>Visualizzazione dell'equazione di reazione</a:t>
            </a:r>
            <a:r>
              <a:rPr lang="en-US" sz="2000" dirty="0"/>
              <a:t>:</a:t>
            </a:r>
            <a:b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br>
              <a:rPr lang="en-US" sz="1400" i="1" dirty="0">
                <a:solidFill>
                  <a:srgbClr val="00305E"/>
                </a:solidFill>
              </a:rPr>
            </a:b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Open Sans"/>
            </a:endParaRP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51FE7120-3BA8-F5A0-55A3-0C3B67A73B5F}"/>
              </a:ext>
            </a:extLst>
          </p:cNvPr>
          <p:cNvCxnSpPr>
            <a:cxnSpLocks/>
          </p:cNvCxnSpPr>
          <p:nvPr/>
        </p:nvCxnSpPr>
        <p:spPr>
          <a:xfrm flipV="1">
            <a:off x="6527800" y="2540000"/>
            <a:ext cx="0" cy="24807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8E25DD1A-F608-A0BB-EE6F-77F2EF596060}"/>
              </a:ext>
            </a:extLst>
          </p:cNvPr>
          <p:cNvCxnSpPr>
            <a:cxnSpLocks/>
          </p:cNvCxnSpPr>
          <p:nvPr/>
        </p:nvCxnSpPr>
        <p:spPr>
          <a:xfrm>
            <a:off x="6527800" y="5020733"/>
            <a:ext cx="314113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B0B0500B-548A-8F45-861E-1BC106E782F8}"/>
              </a:ext>
            </a:extLst>
          </p:cNvPr>
          <p:cNvSpPr txBox="1"/>
          <p:nvPr/>
        </p:nvSpPr>
        <p:spPr>
          <a:xfrm>
            <a:off x="6346827" y="2137855"/>
            <a:ext cx="516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p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82EB946-09AD-87A6-AA54-86074E2A807B}"/>
              </a:ext>
            </a:extLst>
          </p:cNvPr>
          <p:cNvSpPr txBox="1"/>
          <p:nvPr/>
        </p:nvSpPr>
        <p:spPr>
          <a:xfrm>
            <a:off x="9838267" y="4820678"/>
            <a:ext cx="516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hteck 8">
                <a:extLst>
                  <a:ext uri="{FF2B5EF4-FFF2-40B4-BE49-F238E27FC236}">
                    <a16:creationId xmlns:a16="http://schemas.microsoft.com/office/drawing/2014/main" id="{74FEA0BD-885E-415A-B7E6-494D41C89BD2}"/>
                  </a:ext>
                </a:extLst>
              </p:cNvPr>
              <p:cNvSpPr/>
              <p:nvPr/>
            </p:nvSpPr>
            <p:spPr>
              <a:xfrm>
                <a:off x="7443970" y="4204023"/>
                <a:ext cx="468000" cy="468000"/>
              </a:xfrm>
              <a:prstGeom prst="rect">
                <a:avLst/>
              </a:prstGeom>
              <a:solidFill>
                <a:srgbClr val="ED7D31">
                  <a:lumMod val="20000"/>
                  <a:lumOff val="80000"/>
                </a:srgbClr>
              </a:solidFill>
              <a:ln w="19050" cap="flat" cmpd="sng" algn="ctr">
                <a:solidFill>
                  <a:srgbClr val="7B380B"/>
                </a:solidFill>
                <a:prstDash val="solid"/>
                <a:miter lim="800000"/>
              </a:ln>
              <a:effectLst/>
            </p:spPr>
            <p:txBody>
              <a:bodyPr lIns="36000" rtlCol="0" anchor="ctr"/>
              <a:lstStyle/>
              <a:p>
                <a:pPr marL="0" marR="0" lvl="0" indent="0" algn="ctr" defTabSz="457117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/>
                        <m:sup>
                          <m:r>
                            <a:rPr xmlns:a="http://schemas.openxmlformats.org/drawingml/2006/main" kumimoji="0" lang="de-DE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kumimoji="0" lang="de-DE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</m:sPre>
                    </m:oMath>
                  </m:oMathPara>
                </a14:m>
                <a:endPara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22" name="Rechteck 8">
                <a:extLst>
                  <a:ext uri="{FF2B5EF4-FFF2-40B4-BE49-F238E27FC236}">
                    <a16:creationId xmlns:a16="http://schemas.microsoft.com/office/drawing/2014/main" id="{74FEA0BD-885E-415A-B7E6-494D41C89B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3970" y="4204023"/>
                <a:ext cx="468000" cy="468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9050" cap="flat" cmpd="sng" algn="ctr">
                <a:solidFill>
                  <a:srgbClr val="7B380B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C34F0442-665C-AE10-A836-1524FCDEB969}"/>
                  </a:ext>
                </a:extLst>
              </p:cNvPr>
              <p:cNvSpPr/>
              <p:nvPr/>
            </p:nvSpPr>
            <p:spPr>
              <a:xfrm>
                <a:off x="7443970" y="2707565"/>
                <a:ext cx="468000" cy="468000"/>
              </a:xfrm>
              <a:prstGeom prst="rect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19050" cap="flat" cmpd="sng" algn="ctr">
                <a:solidFill>
                  <a:srgbClr val="4472C4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lIns="36000" rtlCol="0" anchor="ctr"/>
              <a:lstStyle/>
              <a:p>
                <a:pPr marL="0" marR="0" lvl="0" indent="0" algn="ctr" defTabSz="457117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/>
                        <m:sup>
                          <m:r>
                            <a:rPr xmlns:a="http://schemas.openxmlformats.org/drawingml/2006/main" kumimoji="0" lang="de-DE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kumimoji="0" lang="de-DE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He</m:t>
                          </m:r>
                        </m:e>
                      </m:sPre>
                    </m:oMath>
                  </m:oMathPara>
                </a14:m>
                <a:endPara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C34F0442-665C-AE10-A836-1524FCDEB9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3970" y="2707565"/>
                <a:ext cx="468000" cy="468000"/>
              </a:xfrm>
              <a:prstGeom prst="rect">
                <a:avLst/>
              </a:prstGeom>
              <a:blipFill>
                <a:blip r:embed="rId7"/>
                <a:stretch>
                  <a:fillRect l="-10000" r="-5000"/>
                </a:stretch>
              </a:blipFill>
              <a:ln w="19050" cap="flat" cmpd="sng" algn="ctr">
                <a:solidFill>
                  <a:srgbClr val="4472C4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F4C5D854-DE35-9D19-51F3-BDFC0D0E82AC}"/>
              </a:ext>
            </a:extLst>
          </p:cNvPr>
          <p:cNvCxnSpPr>
            <a:cxnSpLocks/>
            <a:stCxn id="22" idx="0"/>
            <a:endCxn id="23" idx="2"/>
          </p:cNvCxnSpPr>
          <p:nvPr/>
        </p:nvCxnSpPr>
        <p:spPr>
          <a:xfrm flipV="1">
            <a:off x="7677970" y="3175565"/>
            <a:ext cx="0" cy="102845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D5442297-F2C6-2EDC-D7B1-747D628CB3D7}"/>
                  </a:ext>
                </a:extLst>
              </p:cNvPr>
              <p:cNvSpPr txBox="1"/>
              <p:nvPr/>
            </p:nvSpPr>
            <p:spPr>
              <a:xfrm rot="16200000">
                <a:off x="7012373" y="3577050"/>
                <a:ext cx="756000" cy="404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11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xmlns:a="http://schemas.openxmlformats.org/drawingml/2006/main" lang="de-DE" sz="1800" b="1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Pre>
                        <m:sPrePr>
                          <m:ctrlPr>
                            <a:rPr xmlns:a="http://schemas.openxmlformats.org/drawingml/2006/main"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xmlns:a="http://schemas.openxmlformats.org/drawingml/2006/main" lang="de-DE" sz="1800" b="1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xmlns:a="http://schemas.openxmlformats.org/drawingml/2006/main" lang="de-DE" sz="18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</m:sPre>
                      <m:r>
                        <a:rPr xmlns:a="http://schemas.openxmlformats.org/drawingml/2006/main" lang="de-DE" sz="1800" b="1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lang="de-DE" sz="1800" b="1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𝛄</m:t>
                      </m:r>
                      <m:r>
                        <a:rPr xmlns:a="http://schemas.openxmlformats.org/drawingml/2006/main" lang="de-DE" sz="1800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1800" b="1" dirty="0">
                  <a:solidFill>
                    <a:prstClr val="black"/>
                  </a:solidFill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D5442297-F2C6-2EDC-D7B1-747D628CB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012373" y="3577050"/>
                <a:ext cx="756000" cy="404598"/>
              </a:xfrm>
              <a:prstGeom prst="rect">
                <a:avLst/>
              </a:prstGeom>
              <a:blipFill>
                <a:blip r:embed="rId8"/>
                <a:stretch>
                  <a:fillRect t="-24194" r="-10448" b="-241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9616376"/>
      </p:ext>
    </p:extLst>
  </p:cSld>
  <p:clrMapOvr>
    <a:masterClrMapping/>
  </p:clrMapOvr>
</p:sld>
</file>

<file path=ppt/slides/slide5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Soluzione: Nucleosintesi primordiale</a:t>
            </a:r>
            <a:endParaRPr lang="de-DE" sz="3000" noProof="0" dirty="0"/>
          </a:p>
        </p:txBody>
      </p:sp>
      <p:pic>
        <p:nvPicPr>
          <p:cNvPr id="100" name="Grafik 99">
            <a:extLst>
              <a:ext uri="{FF2B5EF4-FFF2-40B4-BE49-F238E27FC236}">
                <a16:creationId xmlns:a16="http://schemas.microsoft.com/office/drawing/2014/main" id="{AC7DA064-D3AB-0B64-7443-46D8451C9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897" y="1061601"/>
            <a:ext cx="6071859" cy="496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35747"/>
      </p:ext>
    </p:extLst>
  </p:cSld>
  <p:clrMapOvr>
    <a:masterClrMapping/>
  </p:clrMapOvr>
</p:sld>
</file>

<file path=ppt/slides/slide5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Nucleosintesi primordiale</a:t>
            </a:r>
            <a:endParaRPr lang="de-DE" sz="3000" noProof="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4A3ADB7-61D1-65AE-B109-E8A679B69593}"/>
              </a:ext>
            </a:extLst>
          </p:cNvPr>
          <p:cNvSpPr txBox="1"/>
          <p:nvPr/>
        </p:nvSpPr>
        <p:spPr>
          <a:xfrm>
            <a:off x="3044456" y="2828835"/>
            <a:ext cx="61030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hlinkClick r:id="rId3"/>
              </a:rPr>
              <a:t>https://www.youtube.com/watch?v=37at8bzfixw&amp;list=PLy6RW7KnCL_e2aiOvCsDPcn7R08HHbBJZ&amp;index=3 </a:t>
            </a:r>
          </a:p>
        </p:txBody>
      </p:sp>
    </p:spTree>
    <p:extLst>
      <p:ext uri="{BB962C8B-B14F-4D97-AF65-F5344CB8AC3E}">
        <p14:creationId xmlns:p14="http://schemas.microsoft.com/office/powerpoint/2010/main" val="3320878744"/>
      </p:ext>
    </p:extLst>
  </p:cSld>
  <p:clrMapOvr>
    <a:masterClrMapping/>
  </p:clrMapOvr>
</p:sld>
</file>

<file path=ppt/slides/slide5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008A57AC-FC7D-2E22-0FC9-1D27F74E41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0F223C4-9289-4520-AEC8-BE41DF0F9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867" y="501510"/>
            <a:ext cx="8568266" cy="58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628126"/>
      </p:ext>
    </p:extLst>
  </p:cSld>
  <p:clrMapOvr>
    <a:masterClrMapping/>
  </p:clrMapOvr>
</p:sld>
</file>

<file path=ppt/slides/slide5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1F1AA0A9-DAD9-00B6-9232-BCDA65D8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Carta B²FH</a:t>
            </a:r>
            <a:endParaRPr lang="de-DE" sz="3000" noProof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4E847A7-B81E-006E-C92B-80F3CAEB6B7B}"/>
              </a:ext>
            </a:extLst>
          </p:cNvPr>
          <p:cNvSpPr txBox="1"/>
          <p:nvPr/>
        </p:nvSpPr>
        <p:spPr>
          <a:xfrm>
            <a:off x="626164" y="1236950"/>
            <a:ext cx="7044636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i="1" dirty="0"/>
              <a:t>"Sono le stelle, le stelle sopra di noi, a governare le nostre condizioni".</a:t>
            </a:r>
            <a:br>
              <a:rPr lang="en-US" sz="2000" i="1" dirty="0"/>
            </a:br>
            <a:r>
              <a:rPr lang="en-US" sz="2000" dirty="0"/>
              <a:t>	- Re Lear (Shakespeare), atto IV, scena 3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Articolo tecnico pubblicato nel </a:t>
            </a:r>
            <a:r>
              <a:rPr lang="en-US" sz="2000" dirty="0"/>
              <a:t>1957</a:t>
            </a:r>
            <a:br>
              <a:rPr lang="en-US" sz="2000" dirty="0"/>
            </a:br>
            <a:r>
              <a:rPr lang="en-US" sz="2000" dirty="0"/>
              <a:t>"</a:t>
            </a:r>
            <a:r>
              <a:rPr lang="en-US" sz="2000" b="1" dirty="0"/>
              <a:t>Sintesi degli elementi nelle stelle</a:t>
            </a:r>
            <a:r>
              <a:rPr lang="en-US" sz="2000" dirty="0"/>
              <a:t>" di </a:t>
            </a:r>
            <a:r>
              <a:rPr lang="en-US" sz="2000" dirty="0" err="1"/>
              <a:t>Margaert </a:t>
            </a:r>
            <a:r>
              <a:rPr lang="en-US" sz="2000" dirty="0"/>
              <a:t>&amp; Geoffrey Burbidge, William Fowler &amp; Fred Hoyle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Spiegazione </a:t>
            </a:r>
            <a:r>
              <a:rPr lang="en-US" sz="2000" dirty="0"/>
              <a:t>della </a:t>
            </a:r>
            <a:r>
              <a:rPr lang="en-US" sz="2000" dirty="0" err="1"/>
              <a:t>formazione </a:t>
            </a:r>
            <a:r>
              <a:rPr lang="en-US" sz="2000" dirty="0"/>
              <a:t>degli </a:t>
            </a:r>
            <a:r>
              <a:rPr lang="en-US" sz="2000" dirty="0" err="1"/>
              <a:t>elementi</a:t>
            </a:r>
            <a:r>
              <a:rPr lang="en-US" sz="2000" dirty="0"/>
              <a:t>:</a:t>
            </a: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/>
              <a:t>Fusione nucleare </a:t>
            </a:r>
            <a:r>
              <a:rPr lang="en-US" sz="1800" dirty="0"/>
              <a:t>(</a:t>
            </a:r>
            <a:r>
              <a:rPr lang="en-US" sz="1800" dirty="0" err="1"/>
              <a:t>anche </a:t>
            </a:r>
            <a:r>
              <a:rPr lang="en-US" sz="1800" dirty="0"/>
              <a:t>processo 3-alfa) </a:t>
            </a:r>
            <a:r>
              <a:rPr lang="en-US" sz="1800" dirty="0" err="1"/>
              <a:t>e prime teorie sulla nucleosintesi degli elementi superiori</a:t>
            </a:r>
            <a:endParaRPr lang="en-US" sz="1800" dirty="0"/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/>
              <a:t>Spiegazione </a:t>
            </a:r>
            <a:r>
              <a:rPr lang="en-US" sz="1800" dirty="0"/>
              <a:t>dell'</a:t>
            </a:r>
            <a:r>
              <a:rPr lang="en-US" sz="1800" dirty="0" err="1"/>
              <a:t>abbondanza relativa degli elementi chimici</a:t>
            </a:r>
            <a:endParaRPr lang="en-US" sz="1800" dirty="0"/>
          </a:p>
          <a:p>
            <a:pPr>
              <a:spcAft>
                <a:spcPts val="600"/>
              </a:spcAft>
            </a:pPr>
            <a:r>
              <a:rPr lang="en-US" sz="2000" dirty="0"/>
              <a:t>Fred Hoyle</a:t>
            </a:r>
          </a:p>
          <a:p>
            <a:pPr marL="75438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/>
              <a:t>Critico </a:t>
            </a:r>
            <a:r>
              <a:rPr lang="en-US" sz="1800" dirty="0"/>
              <a:t>della </a:t>
            </a:r>
            <a:r>
              <a:rPr lang="en-US" sz="1800" dirty="0" err="1"/>
              <a:t>teoria del Big Bang e inventore del suo </a:t>
            </a:r>
            <a:r>
              <a:rPr lang="en-US" sz="1800" dirty="0"/>
              <a:t>nome </a:t>
            </a:r>
          </a:p>
          <a:p>
            <a:pPr marL="75438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Teoria </a:t>
            </a:r>
            <a:r>
              <a:rPr lang="en-US" sz="1800" dirty="0" err="1"/>
              <a:t>dello stato stazionario</a:t>
            </a:r>
          </a:p>
        </p:txBody>
      </p:sp>
      <p:pic>
        <p:nvPicPr>
          <p:cNvPr id="1026" name="Picture 2" descr="Fred Hoyle | Hachette UK">
            <a:extLst>
              <a:ext uri="{FF2B5EF4-FFF2-40B4-BE49-F238E27FC236}">
                <a16:creationId xmlns:a16="http://schemas.microsoft.com/office/drawing/2014/main" id="{2B09A0DC-1399-B39D-A39D-397BFEF8C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741" y="1246224"/>
            <a:ext cx="3942464" cy="394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AFD2199-FECD-6813-CA1B-8ACA740DC822}"/>
              </a:ext>
            </a:extLst>
          </p:cNvPr>
          <p:cNvSpPr txBox="1"/>
          <p:nvPr/>
        </p:nvSpPr>
        <p:spPr>
          <a:xfrm>
            <a:off x="7804741" y="5249330"/>
            <a:ext cx="394246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Fred </a:t>
            </a:r>
            <a:r>
              <a:rPr lang="de-DE" i="1" dirty="0" err="1"/>
              <a:t>Hoyle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2356732979"/>
      </p:ext>
    </p:extLst>
  </p:cSld>
  <p:clrMapOvr>
    <a:masterClrMapping/>
  </p:clrMapOvr>
</p:sld>
</file>

<file path=ppt/slides/slide5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ew Hubble image of NGC 2174">
            <a:extLst>
              <a:ext uri="{FF2B5EF4-FFF2-40B4-BE49-F238E27FC236}">
                <a16:creationId xmlns:a16="http://schemas.microsoft.com/office/drawing/2014/main" id="{4EDB404A-4C6B-8A74-38F4-1119E3B41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042" y="0"/>
            <a:ext cx="6833958" cy="683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C072DE-61FC-B4C6-B25F-B8689BC44038}"/>
              </a:ext>
            </a:extLst>
          </p:cNvPr>
          <p:cNvSpPr txBox="1">
            <a:spLocks/>
          </p:cNvSpPr>
          <p:nvPr/>
        </p:nvSpPr>
        <p:spPr>
          <a:xfrm>
            <a:off x="-1" y="1806366"/>
            <a:ext cx="5358043" cy="2392362"/>
          </a:xfrm>
          <a:prstGeom prst="rect">
            <a:avLst/>
          </a:prstGeo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81" marR="0" indent="-323984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7976" marR="0" indent="-215989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5972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7968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58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06" indent="0" algn="l" defTabSz="914224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33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4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3600" b="1" cap="small" dirty="0">
                <a:solidFill>
                  <a:schemeClr val="bg1"/>
                </a:solidFill>
              </a:rPr>
              <a:t>Parte IV</a:t>
            </a:r>
          </a:p>
          <a:p>
            <a:pPr algn="ctr">
              <a:spcAft>
                <a:spcPts val="600"/>
              </a:spcAft>
            </a:pPr>
            <a:r>
              <a:rPr lang="en-US" sz="3600" cap="small" dirty="0" err="1">
                <a:solidFill>
                  <a:schemeClr val="bg1"/>
                </a:solidFill>
              </a:rPr>
              <a:t>Impronte digitali</a:t>
            </a:r>
            <a:br>
              <a:rPr lang="en-US" sz="3600" cap="small" dirty="0">
                <a:solidFill>
                  <a:schemeClr val="bg1"/>
                </a:solidFill>
              </a:rPr>
            </a:br>
            <a:r>
              <a:rPr lang="en-US" sz="3600" cap="small" dirty="0">
                <a:solidFill>
                  <a:schemeClr val="bg1"/>
                </a:solidFill>
              </a:rPr>
              <a:t>delle stelle</a:t>
            </a:r>
            <a:endParaRPr lang="en-US" sz="3600" b="1" cap="sm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516729"/>
      </p:ext>
    </p:extLst>
  </p:cSld>
  <p:clrMapOvr>
    <a:masterClrMapping/>
  </p:clrMapOvr>
</p:sld>
</file>

<file path=ppt/slides/slide5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ubble snaps image of space oddity">
            <a:extLst>
              <a:ext uri="{FF2B5EF4-FFF2-40B4-BE49-F238E27FC236}">
                <a16:creationId xmlns:a16="http://schemas.microsoft.com/office/drawing/2014/main" id="{862E8E2C-618F-3A88-7907-D5F115FFC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695" y="-320322"/>
            <a:ext cx="5430611" cy="760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316188"/>
      </p:ext>
    </p:extLst>
  </p:cSld>
  <p:clrMapOvr>
    <a:masterClrMapping/>
  </p:clrMapOvr>
</p:sld>
</file>

<file path=ppt/slides/slide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Che cos'è l'astrofisica nucleare?</a:t>
            </a:r>
            <a:endParaRPr lang="de-DE" sz="3000" noProof="0" dirty="0"/>
          </a:p>
        </p:txBody>
      </p:sp>
      <p:sp>
        <p:nvSpPr>
          <p:cNvPr id="10" name="Rechteck 8">
            <a:extLst>
              <a:ext uri="{FF2B5EF4-FFF2-40B4-BE49-F238E27FC236}">
                <a16:creationId xmlns:a16="http://schemas.microsoft.com/office/drawing/2014/main" id="{545B338F-7113-4CF9-9FBB-D43B6FF41E1F}"/>
              </a:ext>
            </a:extLst>
          </p:cNvPr>
          <p:cNvSpPr/>
          <p:nvPr/>
        </p:nvSpPr>
        <p:spPr>
          <a:xfrm>
            <a:off x="1238249" y="1945909"/>
            <a:ext cx="4152142" cy="13138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2000" b="1" i="1" dirty="0" err="1">
                <a:solidFill>
                  <a:schemeClr val="tx1"/>
                </a:solidFill>
              </a:rPr>
              <a:t>L'astrofisica nucleare </a:t>
            </a:r>
            <a:r>
              <a:rPr lang="en-US" sz="2000" b="1" i="1" dirty="0">
                <a:solidFill>
                  <a:schemeClr val="tx1"/>
                </a:solidFill>
              </a:rPr>
              <a:t>studia l'origine degli elementi chimici.</a:t>
            </a:r>
          </a:p>
        </p:txBody>
      </p:sp>
      <p:sp>
        <p:nvSpPr>
          <p:cNvPr id="13" name="Rechteck 8">
            <a:extLst>
              <a:ext uri="{FF2B5EF4-FFF2-40B4-BE49-F238E27FC236}">
                <a16:creationId xmlns:a16="http://schemas.microsoft.com/office/drawing/2014/main" id="{24134EFF-DB21-494E-B12F-9A5E95DA8632}"/>
              </a:ext>
            </a:extLst>
          </p:cNvPr>
          <p:cNvSpPr/>
          <p:nvPr/>
        </p:nvSpPr>
        <p:spPr>
          <a:xfrm>
            <a:off x="1238249" y="3569579"/>
            <a:ext cx="4152142" cy="13138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2000" b="1" i="1" dirty="0" err="1">
                <a:solidFill>
                  <a:schemeClr val="tx1"/>
                </a:solidFill>
              </a:rPr>
              <a:t>L'astrofisica nucleare </a:t>
            </a:r>
            <a:r>
              <a:rPr lang="en-US" sz="2000" b="1" i="1" dirty="0">
                <a:solidFill>
                  <a:schemeClr val="tx1"/>
                </a:solidFill>
              </a:rPr>
              <a:t>guarda in profondità nell'universo per rispondere a questa domanda.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EA6410A-7BEF-4473-BE15-C5A719D8D9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5697" y="924910"/>
            <a:ext cx="5896303" cy="487890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28DE390-7707-4BE0-AD34-F745E0793DC5}"/>
              </a:ext>
            </a:extLst>
          </p:cNvPr>
          <p:cNvSpPr txBox="1"/>
          <p:nvPr/>
        </p:nvSpPr>
        <p:spPr>
          <a:xfrm>
            <a:off x="6295698" y="5797505"/>
            <a:ext cx="589630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[02] </a:t>
            </a:r>
            <a:r>
              <a:rPr lang="de-DE" i="1" dirty="0" err="1"/>
              <a:t>Nebulosa di Orione</a:t>
            </a:r>
            <a:r>
              <a:rPr lang="de-DE" i="1" dirty="0"/>
              <a:t>, ESA/Hubble</a:t>
            </a:r>
          </a:p>
        </p:txBody>
      </p:sp>
    </p:spTree>
    <p:extLst>
      <p:ext uri="{BB962C8B-B14F-4D97-AF65-F5344CB8AC3E}">
        <p14:creationId xmlns:p14="http://schemas.microsoft.com/office/powerpoint/2010/main" val="2759960880"/>
      </p:ext>
    </p:extLst>
  </p:cSld>
  <p:clrMapOvr>
    <a:masterClrMapping/>
  </p:clrMapOvr>
</p:sld>
</file>

<file path=ppt/slides/slide6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14B24819-0789-4487-8EEC-015079505E3D}"/>
              </a:ext>
            </a:extLst>
          </p:cNvPr>
          <p:cNvSpPr txBox="1"/>
          <p:nvPr/>
        </p:nvSpPr>
        <p:spPr>
          <a:xfrm>
            <a:off x="6548365" y="1643933"/>
            <a:ext cx="49614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[21] La </a:t>
            </a:r>
            <a:r>
              <a:rPr lang="de-DE" sz="2000" i="1" dirty="0" err="1"/>
              <a:t>Voorwerp di Hanny </a:t>
            </a:r>
            <a:r>
              <a:rPr lang="de-DE" sz="2000" i="1" dirty="0"/>
              <a:t>è l'unica parte visibile di una nube di gas che si estende intorno alla galassia IC 2497 a una distanza di 300.000 anni luce. L'oggetto è visibile perché un raggio proveniente dal nucleo della galassia lo illumina. Questo raggio proviene da un quasar che probabilmente si è spento negli ultimi 200.000 anni. La </a:t>
            </a:r>
            <a:r>
              <a:rPr lang="de-DE" sz="2000" i="1" dirty="0" err="1"/>
              <a:t>Voorwerp di Henny </a:t>
            </a:r>
            <a:r>
              <a:rPr lang="de-DE" sz="2000" i="1" dirty="0"/>
              <a:t>è grande quanto la Via Lattea e il suo colore verde brillante deriva dall'ossigeno incandescente.</a:t>
            </a:r>
            <a:br>
              <a:rPr lang="de-DE" sz="2000" i="1" dirty="0"/>
            </a:br>
            <a:r>
              <a:rPr lang="de-DE" sz="2000" i="1" dirty="0">
                <a:hlinkClick r:id="rId3"/>
              </a:rPr>
              <a:t>Hubble/ESA, 2011</a:t>
            </a:r>
            <a:endParaRPr lang="de-DE" sz="2000" i="1" dirty="0"/>
          </a:p>
        </p:txBody>
      </p:sp>
      <p:pic>
        <p:nvPicPr>
          <p:cNvPr id="2" name="Picture 2" descr="Hubble snaps image of space oddity">
            <a:extLst>
              <a:ext uri="{FF2B5EF4-FFF2-40B4-BE49-F238E27FC236}">
                <a16:creationId xmlns:a16="http://schemas.microsoft.com/office/drawing/2014/main" id="{578781BF-2E08-783E-04B5-371673D1F4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95313" y="1030075"/>
            <a:ext cx="4045552" cy="497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1F74DE7D-5DA7-C9C6-C7EF-1B4DAE9B3831}"/>
              </a:ext>
            </a:extLst>
          </p:cNvPr>
          <p:cNvSpPr txBox="1">
            <a:spLocks/>
          </p:cNvSpPr>
          <p:nvPr/>
        </p:nvSpPr>
        <p:spPr>
          <a:xfrm>
            <a:off x="1238249" y="346075"/>
            <a:ext cx="10217156" cy="684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l" defTabSz="914224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bg1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de-DE" sz="3600" dirty="0" err="1"/>
              <a:t>Il negozio di Hanny</a:t>
            </a:r>
            <a:endParaRPr lang="de-DE" sz="3000" dirty="0"/>
          </a:p>
        </p:txBody>
      </p:sp>
    </p:spTree>
    <p:extLst>
      <p:ext uri="{BB962C8B-B14F-4D97-AF65-F5344CB8AC3E}">
        <p14:creationId xmlns:p14="http://schemas.microsoft.com/office/powerpoint/2010/main" val="2922975082"/>
      </p:ext>
    </p:extLst>
  </p:cSld>
  <p:clrMapOvr>
    <a:masterClrMapping/>
  </p:clrMapOvr>
</p:sld>
</file>

<file path=ppt/slides/slide6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1F74DE7D-5DA7-C9C6-C7EF-1B4DAE9B3831}"/>
              </a:ext>
            </a:extLst>
          </p:cNvPr>
          <p:cNvSpPr txBox="1">
            <a:spLocks/>
          </p:cNvSpPr>
          <p:nvPr/>
        </p:nvSpPr>
        <p:spPr>
          <a:xfrm>
            <a:off x="1238249" y="346075"/>
            <a:ext cx="10217156" cy="684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l" defTabSz="914224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bg1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de-DE" sz="3600" dirty="0" err="1"/>
              <a:t>Il negozio di Hanny</a:t>
            </a:r>
            <a:endParaRPr lang="de-DE" sz="3000" dirty="0"/>
          </a:p>
        </p:txBody>
      </p:sp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AEE63F46-5939-CFA3-CCF6-DC3B775BF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4175" y="970280"/>
            <a:ext cx="11423650" cy="510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922453"/>
      </p:ext>
    </p:extLst>
  </p:cSld>
  <p:clrMapOvr>
    <a:masterClrMapping/>
  </p:clrMapOvr>
</p:sld>
</file>

<file path=ppt/slides/slide62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ew Hubble image of NGC 2174">
            <a:extLst>
              <a:ext uri="{FF2B5EF4-FFF2-40B4-BE49-F238E27FC236}">
                <a16:creationId xmlns:a16="http://schemas.microsoft.com/office/drawing/2014/main" id="{B0D6A18F-DDCC-A22B-058B-8FF16017E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83" y="980773"/>
            <a:ext cx="4896453" cy="489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 descr="Kopf mit Zahnrädern Silhouette">
            <a:extLst>
              <a:ext uri="{FF2B5EF4-FFF2-40B4-BE49-F238E27FC236}">
                <a16:creationId xmlns:a16="http://schemas.microsoft.com/office/drawing/2014/main" id="{C7ADFE61-0DAF-65AC-8A3E-8183BFD157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93614" y="3549973"/>
            <a:ext cx="2327253" cy="2327253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F015AF2-654F-5CD3-8341-B09409065056}"/>
              </a:ext>
            </a:extLst>
          </p:cNvPr>
          <p:cNvGrpSpPr/>
          <p:nvPr/>
        </p:nvGrpSpPr>
        <p:grpSpPr>
          <a:xfrm>
            <a:off x="6613332" y="1403813"/>
            <a:ext cx="4896453" cy="2025187"/>
            <a:chOff x="1398424" y="1360021"/>
            <a:chExt cx="3822162" cy="2523490"/>
          </a:xfrm>
        </p:grpSpPr>
        <p:sp>
          <p:nvSpPr>
            <p:cNvPr id="6" name="Rechteck: obere Ecken abgerundet 5">
              <a:extLst>
                <a:ext uri="{FF2B5EF4-FFF2-40B4-BE49-F238E27FC236}">
                  <a16:creationId xmlns:a16="http://schemas.microsoft.com/office/drawing/2014/main" id="{4D2376FA-8DE1-8759-B134-DA6619FA7411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Domanda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7" name="Rechteck: obere Ecken abgerundet 6">
              <a:extLst>
                <a:ext uri="{FF2B5EF4-FFF2-40B4-BE49-F238E27FC236}">
                  <a16:creationId xmlns:a16="http://schemas.microsoft.com/office/drawing/2014/main" id="{2C6AC66C-720E-3794-9599-4C17E7BF9BD6}"/>
                </a:ext>
              </a:extLst>
            </p:cNvPr>
            <p:cNvSpPr/>
            <p:nvPr/>
          </p:nvSpPr>
          <p:spPr>
            <a:xfrm>
              <a:off x="1398424" y="1873102"/>
              <a:ext cx="3822162" cy="2010409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de-DE" sz="2800" dirty="0">
                  <a:solidFill>
                    <a:schemeClr val="tx1"/>
                  </a:solidFill>
                </a:rPr>
                <a:t>Come possiamo conoscere il cosmo?</a:t>
              </a:r>
              <a:endParaRPr lang="en-GB" sz="28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3226176"/>
      </p:ext>
    </p:extLst>
  </p:cSld>
  <p:clrMapOvr>
    <a:masterClrMapping/>
  </p:clrMapOvr>
</p:sld>
</file>

<file path=ppt/slides/slide6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ew Hubble image of NGC 2174">
            <a:extLst>
              <a:ext uri="{FF2B5EF4-FFF2-40B4-BE49-F238E27FC236}">
                <a16:creationId xmlns:a16="http://schemas.microsoft.com/office/drawing/2014/main" id="{B0D6A18F-DDCC-A22B-058B-8FF16017E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83" y="980773"/>
            <a:ext cx="4896453" cy="489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F015AF2-654F-5CD3-8341-B09409065056}"/>
              </a:ext>
            </a:extLst>
          </p:cNvPr>
          <p:cNvGrpSpPr/>
          <p:nvPr/>
        </p:nvGrpSpPr>
        <p:grpSpPr>
          <a:xfrm>
            <a:off x="6613332" y="1403813"/>
            <a:ext cx="4896453" cy="2025187"/>
            <a:chOff x="1398424" y="1360021"/>
            <a:chExt cx="3822162" cy="2523490"/>
          </a:xfrm>
        </p:grpSpPr>
        <p:sp>
          <p:nvSpPr>
            <p:cNvPr id="6" name="Rechteck: obere Ecken abgerundet 5">
              <a:extLst>
                <a:ext uri="{FF2B5EF4-FFF2-40B4-BE49-F238E27FC236}">
                  <a16:creationId xmlns:a16="http://schemas.microsoft.com/office/drawing/2014/main" id="{4D2376FA-8DE1-8759-B134-DA6619FA7411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Domanda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7" name="Rechteck: obere Ecken abgerundet 6">
              <a:extLst>
                <a:ext uri="{FF2B5EF4-FFF2-40B4-BE49-F238E27FC236}">
                  <a16:creationId xmlns:a16="http://schemas.microsoft.com/office/drawing/2014/main" id="{2C6AC66C-720E-3794-9599-4C17E7BF9BD6}"/>
                </a:ext>
              </a:extLst>
            </p:cNvPr>
            <p:cNvSpPr/>
            <p:nvPr/>
          </p:nvSpPr>
          <p:spPr>
            <a:xfrm>
              <a:off x="1398424" y="1873102"/>
              <a:ext cx="3822162" cy="2010409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de-DE" sz="2800" dirty="0">
                  <a:solidFill>
                    <a:schemeClr val="tx1"/>
                  </a:solidFill>
                </a:rPr>
                <a:t>Come possiamo conoscere il cosmo?</a:t>
              </a:r>
              <a:endParaRPr lang="en-GB" sz="28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DA04A7-C0D3-CBB6-C889-E6FC376C5340}"/>
              </a:ext>
            </a:extLst>
          </p:cNvPr>
          <p:cNvGrpSpPr/>
          <p:nvPr/>
        </p:nvGrpSpPr>
        <p:grpSpPr>
          <a:xfrm>
            <a:off x="6613331" y="3829709"/>
            <a:ext cx="4896453" cy="2025187"/>
            <a:chOff x="1398424" y="1360021"/>
            <a:chExt cx="3822162" cy="2523490"/>
          </a:xfrm>
        </p:grpSpPr>
        <p:sp>
          <p:nvSpPr>
            <p:cNvPr id="4" name="Rechteck: obere Ecken abgerundet 3">
              <a:extLst>
                <a:ext uri="{FF2B5EF4-FFF2-40B4-BE49-F238E27FC236}">
                  <a16:creationId xmlns:a16="http://schemas.microsoft.com/office/drawing/2014/main" id="{0A4F4C67-BC9C-AEC5-5463-50798743F901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+mj-lt"/>
                </a:rPr>
                <a:t>Risposta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8" name="Rechteck: obere Ecken abgerundet 7">
              <a:extLst>
                <a:ext uri="{FF2B5EF4-FFF2-40B4-BE49-F238E27FC236}">
                  <a16:creationId xmlns:a16="http://schemas.microsoft.com/office/drawing/2014/main" id="{A82D649A-9A07-8D9E-1477-37D4B1F34803}"/>
                </a:ext>
              </a:extLst>
            </p:cNvPr>
            <p:cNvSpPr/>
            <p:nvPr/>
          </p:nvSpPr>
          <p:spPr>
            <a:xfrm>
              <a:off x="1398424" y="1873102"/>
              <a:ext cx="3822162" cy="2010409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de-DE" sz="2800" b="1" dirty="0">
                  <a:solidFill>
                    <a:schemeClr val="tx1"/>
                  </a:solidFill>
                </a:rPr>
                <a:t>Luce!</a:t>
              </a:r>
              <a:endParaRPr lang="en-GB" sz="28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5344192"/>
      </p:ext>
    </p:extLst>
  </p:cSld>
  <p:clrMapOvr>
    <a:masterClrMapping/>
  </p:clrMapOvr>
</p:sld>
</file>

<file path=ppt/slides/slide6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01143" y="2093646"/>
            <a:ext cx="4789714" cy="2392362"/>
          </a:xfrm>
        </p:spPr>
        <p:txBody>
          <a:bodyPr anchor="ctr"/>
          <a:lstStyle/>
          <a:p>
            <a:pPr algn="ctr"/>
            <a:r>
              <a:rPr lang="de-DE" sz="3600" cap="small" noProof="0" dirty="0"/>
              <a:t>Che cos'è </a:t>
            </a:r>
            <a:r>
              <a:rPr lang="de-DE" sz="3600" cap="small" noProof="0" dirty="0" err="1"/>
              <a:t>la </a:t>
            </a:r>
            <a:r>
              <a:rPr lang="de-DE" sz="3600" b="1" cap="small" noProof="0" dirty="0"/>
              <a:t>luce?</a:t>
            </a:r>
            <a:endParaRPr lang="de-DE" sz="3600" cap="small" noProof="0" dirty="0"/>
          </a:p>
        </p:txBody>
      </p:sp>
    </p:spTree>
    <p:extLst>
      <p:ext uri="{BB962C8B-B14F-4D97-AF65-F5344CB8AC3E}">
        <p14:creationId xmlns:p14="http://schemas.microsoft.com/office/powerpoint/2010/main" val="3974161784"/>
      </p:ext>
    </p:extLst>
  </p:cSld>
  <p:clrMapOvr>
    <a:masterClrMapping/>
  </p:clrMapOvr>
</p:sld>
</file>

<file path=ppt/slides/slide65.xml><?xml version="1.0" encoding="utf-8"?>
<p:sld xmlns:mc="http://schemas.openxmlformats.org/markup-compatibility/2006" xmlns:a14="http://schemas.microsoft.com/office/drawing/2010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/>
              <p:nvPr/>
            </p:nvSpPr>
            <p:spPr>
              <a:xfrm>
                <a:off x="1238249" y="1684564"/>
                <a:ext cx="5335296" cy="3929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r>
                  <a:rPr lang="en-US" sz="2400" b="1" dirty="0">
                    <a:solidFill>
                      <a:srgbClr val="000000"/>
                    </a:solidFill>
                  </a:rPr>
                  <a:t>...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un'onda elettromagnetica</a:t>
                </a:r>
                <a:br>
                  <a:rPr lang="en-US" sz="2400" b="1" dirty="0">
                    <a:solidFill>
                      <a:srgbClr val="000000"/>
                    </a:solidFill>
                  </a:rPr>
                </a:br>
                <a:endParaRPr lang="en-US" sz="2400" b="1" dirty="0">
                  <a:solidFill>
                    <a:srgbClr val="000000"/>
                  </a:solidFill>
                </a:endParaRP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= un </a:t>
                </a:r>
                <a:r>
                  <a:rPr lang="de-DE" sz="2000" b="1" dirty="0">
                    <a:solidFill>
                      <a:schemeClr val="accent2"/>
                    </a:solidFill>
                  </a:rPr>
                  <a:t>campo elettrico </a:t>
                </a:r>
                <a:r>
                  <a:rPr lang="de-DE" sz="2000" dirty="0">
                    <a:solidFill>
                      <a:srgbClr val="000000"/>
                    </a:solidFill>
                  </a:rPr>
                  <a:t>e un </a:t>
                </a:r>
                <a:r>
                  <a:rPr lang="de-DE" sz="2000" b="1" dirty="0">
                    <a:solidFill>
                      <a:srgbClr val="FF0000"/>
                    </a:solidFill>
                  </a:rPr>
                  <a:t>campo magnetico</a:t>
                </a:r>
                <a:r>
                  <a:rPr lang="de-DE" sz="2000" dirty="0">
                    <a:solidFill>
                      <a:srgbClr val="000000"/>
                    </a:solidFill>
                  </a:rPr>
                  <a:t>, che oscillano perpendicolarmente l'uno all'altro</a:t>
                </a:r>
                <a:br>
                  <a:rPr lang="de-DE" sz="2000" dirty="0">
                    <a:solidFill>
                      <a:srgbClr val="000000"/>
                    </a:solidFill>
                  </a:rPr>
                </a:br>
                <a:r>
                  <a:rPr lang="de-DE" sz="2000" dirty="0">
                    <a:solidFill>
                      <a:srgbClr val="000000"/>
                    </a:solidFill>
                  </a:rPr>
                  <a:t>nello spazio (in fase)</a:t>
                </a: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Si diffonde alla</a:t>
                </a:r>
                <a:br>
                  <a:rPr lang="de-DE" sz="2000" dirty="0">
                    <a:solidFill>
                      <a:srgbClr val="000000"/>
                    </a:solidFill>
                  </a:rPr>
                </a:br>
                <a:r>
                  <a:rPr lang="de-DE" sz="2000" dirty="0">
                    <a:solidFill>
                      <a:srgbClr val="000000"/>
                    </a:solidFill>
                  </a:rPr>
                  <a:t>alla velocità della luce</a:t>
                </a:r>
                <a:endParaRPr lang="de-DE" sz="2000" b="1" dirty="0">
                  <a:solidFill>
                    <a:srgbClr val="000000"/>
                  </a:solidFill>
                </a:endParaRPr>
              </a:p>
              <a:p xmlns:mc="http://schemas.openxmlformats.org/markup-compatibility/2006" xmlns:a14="http://schemas.microsoft.com/office/drawing/2010/main">
                <a:pPr marL="1165860" lvl="2" indent="-34290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nel vuoto: </a:t>
                </a:r>
                <a:br>
                  <a:rPr lang="de-DE" sz="2000" dirty="0">
                    <a:solidFill>
                      <a:srgbClr val="000000"/>
                    </a:solidFill>
                  </a:rPr>
                </a:br>
                <a:endParaRPr lang="de-DE" sz="2000" dirty="0">
                  <a:solidFill>
                    <a:srgbClr val="000000"/>
                  </a:solidFill>
                </a:endParaRPr>
              </a:p>
              <a:p>
                <a:pPr marL="1165860" lvl="2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𝐄</m:t>
                    </m:r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𝐡</m:t>
                    </m:r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∙</m:t>
                    </m:r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𝐟</m:t>
                    </m:r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𝐡</m:t>
                    </m:r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xmlns:a="http://schemas.openxmlformats.org/drawingml/2006/main" lang="de-DE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xmlns:a="http://schemas.openxmlformats.org/drawingml/2006/main" lang="de-DE" sz="2000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</m:num>
                      <m:den>
                        <m:r>
                          <a:rPr xmlns:a="http://schemas.openxmlformats.org/drawingml/2006/main" lang="de-DE" sz="2000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𝛌</m:t>
                        </m:r>
                      </m:den>
                    </m:f>
                  </m:oMath>
                </a14:m>
                <a:endParaRPr lang="de-DE" sz="2000" dirty="0">
                  <a:solidFill>
                    <a:srgbClr val="000000"/>
                  </a:solidFill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49" y="1684564"/>
                <a:ext cx="5335296" cy="3929537"/>
              </a:xfrm>
              <a:prstGeom prst="rect">
                <a:avLst/>
              </a:prstGeom>
              <a:blipFill>
                <a:blip r:embed="rId2"/>
                <a:stretch>
                  <a:fillRect l="-1714" t="-124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La luce è ...</a:t>
            </a:r>
            <a:endParaRPr lang="de-DE" sz="3000" noProof="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3104AD2-081D-E661-A23D-8020824CBC50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EFADCBA-0D0E-F85B-898C-F3F034425B4B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26C01A0-A412-5DAD-A16D-F222D3330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063" y="979486"/>
            <a:ext cx="5335296" cy="444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87642E28-A0B8-64D6-A793-56F68A88FA9B}"/>
                  </a:ext>
                </a:extLst>
              </p:cNvPr>
              <p:cNvSpPr txBox="1"/>
              <p:nvPr/>
            </p:nvSpPr>
            <p:spPr>
              <a:xfrm>
                <a:off x="5232113" y="4953082"/>
                <a:ext cx="31472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r>
                  <a:rPr lang="de-DE" sz="1400" dirty="0">
                    <a:solidFill>
                      <a:schemeClr val="tx2"/>
                    </a:solidFill>
                  </a:rPr>
                  <a:t> ... Il quanto d'azione di Planck</a:t>
                </a:r>
                <a:br>
                  <a:rPr lang="de-DE" sz="1400" dirty="0">
                    <a:solidFill>
                      <a:schemeClr val="tx2"/>
                    </a:solidFill>
                  </a:rPr>
                </a:br>
                <a:endParaRPr lang="de-DE" sz="14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87642E28-A0B8-64D6-A793-56F68A88F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2113" y="4953082"/>
                <a:ext cx="3147247" cy="523220"/>
              </a:xfrm>
              <a:prstGeom prst="rect">
                <a:avLst/>
              </a:prstGeom>
              <a:blipFill>
                <a:blip r:embed="rId4"/>
                <a:stretch>
                  <a:fillRect t="-2353" b="-470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776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mc="http://schemas.openxmlformats.org/markup-compatibility/2006" xmlns:a14="http://schemas.microsoft.com/office/drawing/2010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/>
              <p:nvPr/>
            </p:nvSpPr>
            <p:spPr>
              <a:xfrm>
                <a:off x="1238249" y="1684564"/>
                <a:ext cx="5335296" cy="4247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r>
                  <a:rPr lang="en-US" sz="2400" b="1" dirty="0">
                    <a:solidFill>
                      <a:srgbClr val="000000"/>
                    </a:solidFill>
                  </a:rPr>
                  <a:t>...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un'onda elettromagnetica</a:t>
                </a:r>
                <a:br>
                  <a:rPr lang="en-US" sz="2400" b="1" dirty="0">
                    <a:solidFill>
                      <a:srgbClr val="000000"/>
                    </a:solidFill>
                  </a:rPr>
                </a:br>
                <a:endParaRPr lang="en-US" sz="2400" b="1" dirty="0">
                  <a:solidFill>
                    <a:srgbClr val="000000"/>
                  </a:solidFill>
                </a:endParaRP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= un </a:t>
                </a:r>
                <a:r>
                  <a:rPr lang="de-DE" sz="2000" b="1" dirty="0">
                    <a:solidFill>
                      <a:schemeClr val="accent2"/>
                    </a:solidFill>
                  </a:rPr>
                  <a:t>campo elettrico </a:t>
                </a:r>
                <a:r>
                  <a:rPr lang="de-DE" sz="2000" dirty="0">
                    <a:solidFill>
                      <a:srgbClr val="000000"/>
                    </a:solidFill>
                  </a:rPr>
                  <a:t>e un </a:t>
                </a:r>
                <a:r>
                  <a:rPr lang="de-DE" sz="2000" b="1" dirty="0">
                    <a:solidFill>
                      <a:srgbClr val="FF0000"/>
                    </a:solidFill>
                  </a:rPr>
                  <a:t>campo magnetico</a:t>
                </a:r>
                <a:r>
                  <a:rPr lang="de-DE" sz="2000" dirty="0">
                    <a:solidFill>
                      <a:srgbClr val="000000"/>
                    </a:solidFill>
                  </a:rPr>
                  <a:t>, che oscillano perpendicolarmente l'uno all'altro</a:t>
                </a:r>
                <a:br>
                  <a:rPr lang="de-DE" sz="2000" dirty="0">
                    <a:solidFill>
                      <a:srgbClr val="000000"/>
                    </a:solidFill>
                  </a:rPr>
                </a:br>
                <a:r>
                  <a:rPr lang="de-DE" sz="2000" dirty="0">
                    <a:solidFill>
                      <a:srgbClr val="000000"/>
                    </a:solidFill>
                  </a:rPr>
                  <a:t>nello spazio (in fase)</a:t>
                </a: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Si diffonde alla</a:t>
                </a:r>
                <a:br>
                  <a:rPr lang="de-DE" sz="2000" dirty="0">
                    <a:solidFill>
                      <a:srgbClr val="000000"/>
                    </a:solidFill>
                  </a:rPr>
                </a:br>
                <a:r>
                  <a:rPr lang="de-DE" sz="2000" dirty="0">
                    <a:solidFill>
                      <a:srgbClr val="000000"/>
                    </a:solidFill>
                  </a:rPr>
                  <a:t>alla velocità della luce</a:t>
                </a:r>
                <a:endParaRPr lang="de-DE" sz="2000" b="1" dirty="0">
                  <a:solidFill>
                    <a:srgbClr val="000000"/>
                  </a:solidFill>
                </a:endParaRPr>
              </a:p>
              <a:p xmlns:mc="http://schemas.openxmlformats.org/markup-compatibility/2006" xmlns:a14="http://schemas.microsoft.com/office/drawing/2010/main">
                <a:pPr marL="1165860" lvl="2" indent="-34290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nel vuoto: </a:t>
                </a:r>
                <a:br>
                  <a:rPr lang="de-DE" sz="2000" dirty="0">
                    <a:solidFill>
                      <a:srgbClr val="000000"/>
                    </a:solidFill>
                  </a:rPr>
                </a:br>
                <a:endParaRPr lang="de-DE" sz="2000" dirty="0">
                  <a:solidFill>
                    <a:srgbClr val="000000"/>
                  </a:solidFill>
                </a:endParaRPr>
              </a:p>
              <a:p xmlns:mc="http://schemas.openxmlformats.org/markup-compatibility/2006" xmlns:a14="http://schemas.microsoft.com/office/drawing/2010/main">
                <a:pPr marL="1165860" lvl="2" indent="-34290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Generale: </a:t>
                </a:r>
                <a:endParaRPr lang="de-DE" sz="2200" b="1" dirty="0">
                  <a:solidFill>
                    <a:srgbClr val="000000"/>
                  </a:solidFill>
                </a:endParaRPr>
              </a:p>
              <a:p>
                <a:pPr marL="754380" lvl="1" indent="-342900">
                  <a:buFont typeface="Arial" panose="020B0604020202020204" pitchFamily="34" charset="0"/>
                  <a:buChar char="•"/>
                </a:pPr>
                <a:endParaRPr lang="de-DE" sz="2000" dirty="0">
                  <a:solidFill>
                    <a:srgbClr val="000000"/>
                  </a:solidFill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49" y="1684564"/>
                <a:ext cx="5335296" cy="4247894"/>
              </a:xfrm>
              <a:prstGeom prst="rect">
                <a:avLst/>
              </a:prstGeom>
              <a:blipFill>
                <a:blip r:embed="rId2"/>
                <a:stretch>
                  <a:fillRect l="-1714" t="-114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La luce è ...</a:t>
            </a:r>
            <a:endParaRPr lang="de-DE" sz="3000" noProof="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3104AD2-081D-E661-A23D-8020824CBC50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EFADCBA-0D0E-F85B-898C-F3F034425B4B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26C01A0-A412-5DAD-A16D-F222D3330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063" y="979486"/>
            <a:ext cx="5335296" cy="444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87642E28-A0B8-64D6-A793-56F68A88FA9B}"/>
                  </a:ext>
                </a:extLst>
              </p:cNvPr>
              <p:cNvSpPr txBox="1"/>
              <p:nvPr/>
            </p:nvSpPr>
            <p:spPr>
              <a:xfrm>
                <a:off x="5402236" y="4921183"/>
                <a:ext cx="314724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r>
                  <a:rPr lang="de-DE" sz="1400" i="1" dirty="0">
                    <a:solidFill>
                      <a:srgbClr val="000000"/>
                    </a:solidFill>
                  </a:rPr>
                  <a:t> ... costante di campo elettrico</a:t>
                </a:r>
                <a:br>
                  <a:rPr lang="de-DE" sz="1400" i="1" dirty="0">
                    <a:solidFill>
                      <a:srgbClr val="000000"/>
                    </a:solidFill>
                  </a:rPr>
                </a:br>
                <a:r>
                  <a:rPr lang="de-DE" sz="1400" i="1" dirty="0">
                    <a:solidFill>
                      <a:srgbClr val="000000"/>
                    </a:solidFill>
                  </a:rPr>
                  <a:t> ... costante di campo magnetico</a:t>
                </a:r>
                <a:br>
                  <a:rPr lang="de-DE" sz="1400" i="1" dirty="0">
                    <a:solidFill>
                      <a:srgbClr val="000000"/>
                    </a:solidFill>
                  </a:rPr>
                </a:br>
                <a:r>
                  <a:rPr lang="de-DE" sz="1400" i="1" dirty="0">
                    <a:solidFill>
                      <a:srgbClr val="000000"/>
                    </a:solidFill>
                  </a:rPr>
                  <a:t> ... permeabilità</a:t>
                </a:r>
                <a:br>
                  <a:rPr lang="de-DE" sz="1400" i="1" dirty="0">
                    <a:solidFill>
                      <a:srgbClr val="000000"/>
                    </a:solidFill>
                  </a:rPr>
                </a:br>
                <a:r>
                  <a:rPr lang="de-DE" sz="1400" i="1" dirty="0">
                    <a:solidFill>
                      <a:srgbClr val="000000"/>
                    </a:solidFill>
                  </a:rPr>
                  <a:t> ... costante dielettrica</a:t>
                </a: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87642E28-A0B8-64D6-A793-56F68A88F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2236" y="4921183"/>
                <a:ext cx="3147247" cy="954107"/>
              </a:xfrm>
              <a:prstGeom prst="rect">
                <a:avLst/>
              </a:prstGeom>
              <a:blipFill>
                <a:blip r:embed="rId4"/>
                <a:stretch>
                  <a:fillRect t="-637" b="-573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742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mc="http://schemas.openxmlformats.org/markup-compatibility/2006" xmlns:a14="http://schemas.microsoft.com/office/drawing/2010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/>
              <p:nvPr/>
            </p:nvSpPr>
            <p:spPr>
              <a:xfrm>
                <a:off x="1238249" y="1684564"/>
                <a:ext cx="5335296" cy="4134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r>
                  <a:rPr lang="en-US" sz="2400" b="1" dirty="0">
                    <a:solidFill>
                      <a:srgbClr val="000000"/>
                    </a:solidFill>
                  </a:rPr>
                  <a:t>...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una particella</a:t>
                </a:r>
                <a:br>
                  <a:rPr lang="en-US" sz="2400" b="1" dirty="0">
                    <a:solidFill>
                      <a:srgbClr val="000000"/>
                    </a:solidFill>
                  </a:rPr>
                </a:br>
                <a:endParaRPr lang="en-US" sz="2000" b="1" dirty="0">
                  <a:solidFill>
                    <a:srgbClr val="000000"/>
                  </a:solidFill>
                </a:endParaRP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= la radiazione elettromagnetica, che consiste in </a:t>
                </a:r>
                <a:r>
                  <a:rPr lang="de-DE" sz="2000" b="1" dirty="0">
                    <a:solidFill>
                      <a:srgbClr val="000000"/>
                    </a:solidFill>
                  </a:rPr>
                  <a:t>quanti di energia oscillanti</a:t>
                </a:r>
              </a:p>
              <a:p xmlns:mc="http://schemas.openxmlformats.org/markup-compatibility/2006" xmlns:a14="http://schemas.microsoft.com/office/drawing/2010/main">
                <a:pPr marL="1108710" lvl="2" indent="-285750">
                  <a:buFont typeface="Arial" panose="020B0604020202020204" pitchFamily="34" charset="0"/>
                  <a:buChar char="•"/>
                </a:pPr>
                <a:r>
                  <a:rPr lang="de-DE" sz="2000" b="1" dirty="0">
                    <a:solidFill>
                      <a:srgbClr val="000000"/>
                    </a:solidFill>
                  </a:rPr>
                  <a:t>Fotoni </a:t>
                </a: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de-DE" sz="2000" i="1" dirty="0">
                    <a:solidFill>
                      <a:srgbClr val="000000"/>
                    </a:solidFill>
                  </a:rPr>
                  <a:t>Rilevamento: Effetto fotoelettrico</a:t>
                </a: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I fotoni trasportano "porzioni di energia"</a:t>
                </a:r>
                <a:br>
                  <a:rPr lang="de-DE" sz="2200" dirty="0">
                    <a:solidFill>
                      <a:srgbClr val="000000"/>
                    </a:solidFill>
                  </a:rPr>
                </a:br>
                <a:br>
                  <a:rPr lang="de-DE" sz="2200" dirty="0">
                    <a:solidFill>
                      <a:srgbClr val="000000"/>
                    </a:solidFill>
                  </a:rPr>
                </a:br>
                <a:r>
                  <a:rPr lang="de-DE" sz="2600" b="1" dirty="0">
                    <a:solidFill>
                      <a:srgbClr val="000000"/>
                    </a:solidFill>
                  </a:rPr>
                  <a:t> 	</a:t>
                </a:r>
                <a:endParaRPr lang="de-DE" sz="1800" b="1" dirty="0">
                  <a:solidFill>
                    <a:srgbClr val="000000"/>
                  </a:solidFill>
                </a:endParaRPr>
              </a:p>
              <a:p>
                <a:pPr marL="697230" lvl="1" indent="-285750">
                  <a:buFont typeface="Arial" panose="020B0604020202020204" pitchFamily="34" charset="0"/>
                  <a:buChar char="•"/>
                </a:pPr>
                <a:endParaRPr lang="de-DE" sz="2200" b="1" dirty="0">
                  <a:solidFill>
                    <a:srgbClr val="000000"/>
                  </a:solidFill>
                </a:endParaRPr>
              </a:p>
              <a:p>
                <a:pPr marL="754380" lvl="1" indent="-342900">
                  <a:buFont typeface="Arial" panose="020B0604020202020204" pitchFamily="34" charset="0"/>
                  <a:buChar char="•"/>
                </a:pPr>
                <a:endParaRPr lang="de-DE" sz="2000" dirty="0">
                  <a:solidFill>
                    <a:srgbClr val="000000"/>
                  </a:solidFill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49" y="1684564"/>
                <a:ext cx="5335296" cy="4134593"/>
              </a:xfrm>
              <a:prstGeom prst="rect">
                <a:avLst/>
              </a:prstGeom>
              <a:blipFill>
                <a:blip r:embed="rId2"/>
                <a:stretch>
                  <a:fillRect l="-1714" t="-1178" r="-13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La luce è ...</a:t>
            </a:r>
            <a:endParaRPr lang="de-DE" sz="3000" noProof="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3104AD2-081D-E661-A23D-8020824CBC50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EFADCBA-0D0E-F85B-898C-F3F034425B4B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26C01A0-A412-5DAD-A16D-F222D3330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063" y="979486"/>
            <a:ext cx="5335296" cy="444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1CCB1FD6-2A01-8907-8653-5412F772ACBB}"/>
                  </a:ext>
                </a:extLst>
              </p:cNvPr>
              <p:cNvSpPr txBox="1"/>
              <p:nvPr/>
            </p:nvSpPr>
            <p:spPr>
              <a:xfrm>
                <a:off x="4610239" y="4516524"/>
                <a:ext cx="340637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 xmlns:mc="http://schemas.openxmlformats.org/markup-compatibility/2006" xmlns:a14="http://schemas.microsoft.com/office/drawing/2010/main">
                <a:r>
                  <a:rPr lang="de-DE" sz="1600" i="1" dirty="0">
                    <a:solidFill>
                      <a:schemeClr val="tx2"/>
                    </a:solidFill>
                  </a:rPr>
                  <a:t> ... Il quanto d'azione di Planck</a:t>
                </a:r>
                <a:br>
                  <a:rPr lang="de-DE" sz="1600" i="1" dirty="0">
                    <a:solidFill>
                      <a:schemeClr val="tx2"/>
                    </a:solidFill>
                  </a:rPr>
                </a:br>
                <a:endParaRPr lang="de-DE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1CCB1FD6-2A01-8907-8653-5412F772AC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239" y="4516524"/>
                <a:ext cx="3406371" cy="584775"/>
              </a:xfrm>
              <a:prstGeom prst="rect">
                <a:avLst/>
              </a:prstGeom>
              <a:blipFill>
                <a:blip r:embed="rId4"/>
                <a:stretch>
                  <a:fillRect t="-3125" b="-52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219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01143" y="2093646"/>
            <a:ext cx="4789714" cy="2392362"/>
          </a:xfrm>
        </p:spPr>
        <p:txBody>
          <a:bodyPr anchor="ctr"/>
          <a:lstStyle/>
          <a:p>
            <a:pPr algn="ctr"/>
            <a:r>
              <a:rPr lang="de-DE" sz="3600" cap="small" noProof="0" dirty="0"/>
              <a:t>Di che </a:t>
            </a:r>
            <a:r>
              <a:rPr lang="de-DE" sz="3600" b="1" cap="small" noProof="0" dirty="0"/>
              <a:t>colore </a:t>
            </a:r>
            <a:r>
              <a:rPr lang="de-DE" sz="3600" cap="small" noProof="0" dirty="0"/>
              <a:t>è una </a:t>
            </a:r>
            <a:r>
              <a:rPr lang="de-DE" sz="3600" b="1" cap="small" noProof="0" dirty="0"/>
              <a:t>stella</a:t>
            </a:r>
            <a:r>
              <a:rPr lang="de-DE" sz="3600" cap="small" noProof="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1518038"/>
      </p:ext>
    </p:extLst>
  </p:cSld>
  <p:clrMapOvr>
    <a:masterClrMapping/>
  </p:clrMapOvr>
</p:sld>
</file>

<file path=ppt/slides/slide69.xml><?xml version="1.0" encoding="utf-8"?>
<p:sld xmlns:a16="http://schemas.microsoft.com/office/drawing/2014/main" xmlns:a14="http://schemas.microsoft.com/office/drawing/2010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La luce è ...</a:t>
            </a:r>
            <a:endParaRPr lang="de-DE" sz="3000" noProof="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3104AD2-081D-E661-A23D-8020824CBC50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EFADCBA-0D0E-F85B-898C-F3F034425B4B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266" name="Picture 2" descr="Übersicht mit sichtbarem Spektrum im Detail">
            <a:extLst>
              <a:ext uri="{FF2B5EF4-FFF2-40B4-BE49-F238E27FC236}">
                <a16:creationId xmlns:a16="http://schemas.microsoft.com/office/drawing/2014/main" id="{DD62D95C-C635-00C1-3578-2636AABDD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73" y="1398472"/>
            <a:ext cx="10536455" cy="322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B4FADF4-AB29-CDB4-5613-8F8AE434D5B5}"/>
              </a:ext>
            </a:extLst>
          </p:cNvPr>
          <p:cNvGrpSpPr/>
          <p:nvPr/>
        </p:nvGrpSpPr>
        <p:grpSpPr>
          <a:xfrm>
            <a:off x="3592629" y="4758644"/>
            <a:ext cx="5006742" cy="1157422"/>
            <a:chOff x="3501991" y="4720144"/>
            <a:chExt cx="5006742" cy="11574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feld 3">
                  <a:extLst>
                    <a:ext uri="{FF2B5EF4-FFF2-40B4-BE49-F238E27FC236}">
                      <a16:creationId xmlns:a16="http://schemas.microsoft.com/office/drawing/2014/main" id="{5105B449-3469-E295-5116-8046BB89D7A8}"/>
                    </a:ext>
                  </a:extLst>
                </p:cNvPr>
                <p:cNvSpPr txBox="1"/>
                <p:nvPr/>
              </p:nvSpPr>
              <p:spPr>
                <a:xfrm>
                  <a:off x="3501991" y="4720144"/>
                  <a:ext cx="5006742" cy="1157422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</a:ln>
              </p:spPr>
              <p:txBody>
                <a:bodyPr wrap="square" rtlCol="0" anchor="ctr">
                  <a:noAutofit/>
                </a:bodyPr>
                <a:lstStyle/>
                <a:p>
                  <a:r>
                    <a:rPr lang="de-DE" sz="2800" b="1" dirty="0"/>
                    <a:t>  </a:t>
                  </a:r>
                  <a14:m>
                    <m:oMath xmlns:m="http://schemas.openxmlformats.org/officeDocument/2006/math">
                      <m:r>
                        <a:rPr xmlns:a="http://schemas.openxmlformats.org/drawingml/2006/main" lang="de-DE" sz="2800" b="1" i="0" smtClean="0">
                          <a:latin typeface="Cambria Math" panose="02040503050406030204" pitchFamily="18" charset="0"/>
                        </a:rPr>
                        <m:t>𝐜</m:t>
                      </m:r>
                      <m:r>
                        <a:rPr xmlns:a="http://schemas.openxmlformats.org/drawingml/2006/main" lang="de-DE" sz="28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xmlns:a="http://schemas.openxmlformats.org/drawingml/2006/main" lang="de-DE" sz="2800" b="1">
                          <a:latin typeface="Cambria Math" panose="02040503050406030204" pitchFamily="18" charset="0"/>
                        </a:rPr>
                        <m:t>𝛌</m:t>
                      </m:r>
                      <m:r>
                        <a:rPr xmlns:a="http://schemas.openxmlformats.org/drawingml/2006/main" lang="de-DE" sz="2800" b="1" i="0" smtClean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xmlns:a="http://schemas.openxmlformats.org/drawingml/2006/main" lang="de-DE" sz="2800" b="1" i="0" smtClean="0">
                          <a:latin typeface="Cambria Math" panose="02040503050406030204" pitchFamily="18" charset="0"/>
                        </a:rPr>
                        <m:t>𝐟</m:t>
                      </m:r>
                    </m:oMath>
                  </a14:m>
                  <a:endParaRPr lang="de-DE" sz="2800" b="1" dirty="0"/>
                </a:p>
              </p:txBody>
            </p:sp>
          </mc:Choice>
          <mc:Fallback xmlns:a16="http://schemas.microsoft.com/office/drawing/2014/main" xmlns:p14="http://schemas.microsoft.com/office/powerpoint/2010/main">
            <p:sp>
              <p:nvSpPr>
                <p:cNvPr id="4" name="Textfeld 3">
                  <a:extLst>
                    <a:ext uri="{FF2B5EF4-FFF2-40B4-BE49-F238E27FC236}">
                      <a16:creationId xmlns:a16="http://schemas.microsoft.com/office/drawing/2014/main" id="{5105B449-3469-E295-5116-8046BB89D7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1991" y="4720144"/>
                  <a:ext cx="5006742" cy="115742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38100">
                  <a:solidFill>
                    <a:schemeClr val="tx2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feld 9">
                  <a:extLst>
                    <a:ext uri="{FF2B5EF4-FFF2-40B4-BE49-F238E27FC236}">
                      <a16:creationId xmlns:a16="http://schemas.microsoft.com/office/drawing/2014/main" id="{94B45346-8411-C57A-3803-983C1A551568}"/>
                    </a:ext>
                  </a:extLst>
                </p:cNvPr>
                <p:cNvSpPr txBox="1"/>
                <p:nvPr/>
              </p:nvSpPr>
              <p:spPr>
                <a:xfrm>
                  <a:off x="5619003" y="4837190"/>
                  <a:ext cx="2772076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 xmlns:mc="http://schemas.openxmlformats.org/markup-compatibility/2006" xmlns:a14="http://schemas.microsoft.com/office/drawing/2010/main">
                  <a:r>
                    <a:rPr lang="de-DE" sz="1800" i="1" dirty="0">
                      <a:solidFill>
                        <a:schemeClr val="tx2"/>
                      </a:solidFill>
                    </a:rPr>
                    <a:t> ... velocità della luce</a:t>
                  </a:r>
                  <a:br>
                    <a:rPr lang="de-DE" sz="1800" i="1" dirty="0">
                      <a:solidFill>
                        <a:schemeClr val="tx2"/>
                      </a:solidFill>
                    </a:rPr>
                  </a:br>
                  <a:r>
                    <a:rPr lang="de-DE" sz="1800" i="1" dirty="0">
                      <a:solidFill>
                        <a:schemeClr val="tx2"/>
                      </a:solidFill>
                    </a:rPr>
                    <a:t> ... lunghezza d'onda</a:t>
                  </a:r>
                  <a:br>
                    <a:rPr lang="de-DE" sz="1800" i="1" dirty="0">
                      <a:solidFill>
                        <a:schemeClr val="tx2"/>
                      </a:solidFill>
                    </a:rPr>
                  </a:br>
                  <a:r>
                    <a:rPr lang="de-DE" sz="1800" i="1" dirty="0">
                      <a:solidFill>
                        <a:schemeClr val="tx2"/>
                      </a:solidFill>
                    </a:rPr>
                    <a:t> ... frequenza</a:t>
                  </a:r>
                  <a:endParaRPr lang="de-DE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:a16="http://schemas.microsoft.com/office/drawing/2014/main" xmlns:p14="http://schemas.microsoft.com/office/powerpoint/2010/main">
            <p:sp>
              <p:nvSpPr>
                <p:cNvPr id="10" name="Textfeld 9">
                  <a:extLst>
                    <a:ext uri="{FF2B5EF4-FFF2-40B4-BE49-F238E27FC236}">
                      <a16:creationId xmlns:a16="http://schemas.microsoft.com/office/drawing/2014/main" id="{94B45346-8411-C57A-3803-983C1A5515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9003" y="4837190"/>
                  <a:ext cx="2772076" cy="923330"/>
                </a:xfrm>
                <a:prstGeom prst="rect">
                  <a:avLst/>
                </a:prstGeom>
                <a:blipFill>
                  <a:blip r:embed="rId4"/>
                  <a:stretch>
                    <a:fillRect l="-661" t="-3974" b="-993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94069357"/>
      </p:ext>
    </p:extLst>
  </p:cSld>
  <p:clrMapOvr>
    <a:masterClrMapping/>
  </p:clrMapOvr>
</p:sld>
</file>

<file path=ppt/slides/slide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E5CED86-0DE0-4F20-2445-B8EBB87BAC8B}"/>
              </a:ext>
            </a:extLst>
          </p:cNvPr>
          <p:cNvSpPr/>
          <p:nvPr/>
        </p:nvSpPr>
        <p:spPr>
          <a:xfrm>
            <a:off x="0" y="-88900"/>
            <a:ext cx="12382500" cy="7124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02798B-FCFE-F902-0FA1-AF5854D9D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093804"/>
      </p:ext>
    </p:extLst>
  </p:cSld>
  <p:clrMapOvr>
    <a:masterClrMapping/>
  </p:clrMapOvr>
</p:sld>
</file>

<file path=ppt/slides/slide7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42186D20-422B-F32E-251F-3DEDBF4753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641475"/>
            <a:ext cx="12192000" cy="31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26CE08B-FFD1-584D-CAFB-5BD9343FEA75}"/>
              </a:ext>
            </a:extLst>
          </p:cNvPr>
          <p:cNvSpPr txBox="1"/>
          <p:nvPr/>
        </p:nvSpPr>
        <p:spPr>
          <a:xfrm>
            <a:off x="4262717" y="4975412"/>
            <a:ext cx="366656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Lunghezza d'onda </a:t>
            </a:r>
            <a:r>
              <a:rPr lang="de-DE" b="1" dirty="0"/>
              <a:t>[</a:t>
            </a:r>
            <a:r>
              <a:rPr lang="de-DE" b="1" dirty="0" err="1"/>
              <a:t>nm</a:t>
            </a:r>
            <a:r>
              <a:rPr lang="de-DE" b="1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002815757"/>
      </p:ext>
    </p:extLst>
  </p:cSld>
  <p:clrMapOvr>
    <a:masterClrMapping/>
  </p:clrMapOvr>
</p:sld>
</file>

<file path=ppt/slides/slide71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Kopf mit Zahnrädern Silhouette">
            <a:extLst>
              <a:ext uri="{FF2B5EF4-FFF2-40B4-BE49-F238E27FC236}">
                <a16:creationId xmlns:a16="http://schemas.microsoft.com/office/drawing/2014/main" id="{896F4E0A-0A7D-EDC4-5862-EDAFFB3D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5880" y="1866654"/>
            <a:ext cx="3124691" cy="3124691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1F1AA0A9-DAD9-00B6-9232-BCDA65D8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Analisi dei dati</a:t>
            </a:r>
            <a:endParaRPr lang="de-DE" sz="3000" noProof="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1CC78BE-121D-259B-1229-9E6597669D24}"/>
              </a:ext>
            </a:extLst>
          </p:cNvPr>
          <p:cNvGrpSpPr/>
          <p:nvPr/>
        </p:nvGrpSpPr>
        <p:grpSpPr>
          <a:xfrm>
            <a:off x="1238248" y="1556213"/>
            <a:ext cx="6356352" cy="3637770"/>
            <a:chOff x="1398424" y="1360021"/>
            <a:chExt cx="3822162" cy="3637770"/>
          </a:xfrm>
        </p:grpSpPr>
        <p:sp>
          <p:nvSpPr>
            <p:cNvPr id="2" name="Rechteck: obere Ecken abgerundet 1">
              <a:extLst>
                <a:ext uri="{FF2B5EF4-FFF2-40B4-BE49-F238E27FC236}">
                  <a16:creationId xmlns:a16="http://schemas.microsoft.com/office/drawing/2014/main" id="{9E0DA14F-F80C-468B-353F-71BC4CA40108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Compito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3" name="Rechteck: obere Ecken abgerundet 2">
              <a:extLst>
                <a:ext uri="{FF2B5EF4-FFF2-40B4-BE49-F238E27FC236}">
                  <a16:creationId xmlns:a16="http://schemas.microsoft.com/office/drawing/2014/main" id="{57F897B5-6829-5DB2-915A-D1DE1CE80B7A}"/>
                </a:ext>
              </a:extLst>
            </p:cNvPr>
            <p:cNvSpPr/>
            <p:nvPr/>
          </p:nvSpPr>
          <p:spPr>
            <a:xfrm>
              <a:off x="1398424" y="1873100"/>
              <a:ext cx="3822162" cy="3124691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en-US" sz="2600" dirty="0" err="1">
                  <a:solidFill>
                    <a:schemeClr val="tx1"/>
                  </a:solidFill>
                </a:rPr>
                <a:t>Analizzare </a:t>
              </a:r>
              <a:r>
                <a:rPr lang="en-US" sz="2600" dirty="0">
                  <a:solidFill>
                    <a:schemeClr val="tx1"/>
                  </a:solidFill>
                </a:rPr>
                <a:t>gli </a:t>
              </a:r>
              <a:r>
                <a:rPr lang="en-US" sz="2600" dirty="0" err="1">
                  <a:solidFill>
                    <a:schemeClr val="tx1"/>
                  </a:solidFill>
                </a:rPr>
                <a:t>spettri </a:t>
              </a:r>
              <a:r>
                <a:rPr lang="en-US" sz="2600" dirty="0">
                  <a:solidFill>
                    <a:schemeClr val="tx1"/>
                  </a:solidFill>
                </a:rPr>
                <a:t>delle </a:t>
              </a:r>
              <a:r>
                <a:rPr lang="en-US" sz="2600" dirty="0" err="1">
                  <a:solidFill>
                    <a:schemeClr val="tx1"/>
                  </a:solidFill>
                </a:rPr>
                <a:t>stelle </a:t>
              </a:r>
              <a:r>
                <a:rPr lang="en-US" sz="2600" dirty="0">
                  <a:solidFill>
                    <a:schemeClr val="tx1"/>
                  </a:solidFill>
                </a:rPr>
                <a:t>e </a:t>
              </a:r>
              <a:r>
                <a:rPr lang="en-US" sz="2600" dirty="0" err="1">
                  <a:solidFill>
                    <a:schemeClr val="tx1"/>
                  </a:solidFill>
                </a:rPr>
                <a:t>misurare </a:t>
              </a:r>
              <a:r>
                <a:rPr lang="en-US" sz="2600" dirty="0">
                  <a:solidFill>
                    <a:schemeClr val="tx1"/>
                  </a:solidFill>
                </a:rPr>
                <a:t>le </a:t>
              </a:r>
              <a:r>
                <a:rPr lang="en-US" sz="2600" dirty="0" err="1">
                  <a:solidFill>
                    <a:schemeClr val="tx1"/>
                  </a:solidFill>
                </a:rPr>
                <a:t>abbondanze elementari</a:t>
              </a:r>
              <a:r>
                <a:rPr lang="en-US" sz="2600" dirty="0">
                  <a:solidFill>
                    <a:schemeClr val="tx1"/>
                  </a:solidFill>
                </a:rPr>
                <a:t>. </a:t>
              </a:r>
              <a:r>
                <a:rPr lang="en-US" sz="2600" dirty="0" err="1">
                  <a:solidFill>
                    <a:schemeClr val="tx1"/>
                  </a:solidFill>
                </a:rPr>
                <a:t>A tal fine, completare </a:t>
              </a:r>
              <a:r>
                <a:rPr lang="en-US" sz="2600" dirty="0">
                  <a:solidFill>
                    <a:schemeClr val="tx1"/>
                  </a:solidFill>
                </a:rPr>
                <a:t>i </a:t>
              </a:r>
              <a:r>
                <a:rPr lang="en-US" sz="2600" dirty="0" err="1">
                  <a:solidFill>
                    <a:schemeClr val="tx1"/>
                  </a:solidFill>
                </a:rPr>
                <a:t>compiti </a:t>
              </a:r>
              <a:r>
                <a:rPr lang="en-US" sz="2600" dirty="0">
                  <a:solidFill>
                    <a:schemeClr val="tx1"/>
                  </a:solidFill>
                </a:rPr>
                <a:t>del foglio di lavoro </a:t>
              </a:r>
              <a:br>
                <a:rPr lang="de-DE" sz="2600" dirty="0">
                  <a:solidFill>
                    <a:schemeClr val="tx1"/>
                  </a:solidFill>
                </a:rPr>
              </a:br>
              <a:r>
                <a:rPr lang="de-DE" sz="2600" b="1" dirty="0">
                  <a:solidFill>
                    <a:schemeClr val="tx1"/>
                  </a:solidFill>
                </a:rPr>
                <a:t> 3.1 Foglio di lavoro sull'analisi dei dati</a:t>
              </a:r>
              <a:br>
                <a:rPr lang="de-DE" sz="2600" b="1" dirty="0">
                  <a:solidFill>
                    <a:schemeClr val="tx1"/>
                  </a:solidFill>
                </a:rPr>
              </a:br>
              <a:r>
                <a:rPr lang="de-DE" sz="2600" dirty="0">
                  <a:solidFill>
                    <a:schemeClr val="tx1"/>
                  </a:solidFill>
                </a:rPr>
                <a:t>utilizzando lo strumento online</a:t>
              </a:r>
              <a:br>
                <a:rPr lang="de-DE" sz="2600" dirty="0">
                  <a:solidFill>
                    <a:schemeClr val="tx1"/>
                  </a:solidFill>
                </a:rPr>
              </a:br>
              <a:r>
                <a:rPr lang="de-DE" sz="2600" b="1" dirty="0">
                  <a:solidFill>
                    <a:schemeClr val="tx1"/>
                  </a:solidFill>
                </a:rPr>
                <a:t>3.2 </a:t>
              </a:r>
              <a:r>
                <a:rPr lang="de-DE" sz="2600" b="1" dirty="0" err="1">
                  <a:solidFill>
                    <a:schemeClr val="tx1"/>
                  </a:solidFill>
                </a:rPr>
                <a:t>WebSME</a:t>
              </a:r>
              <a:endParaRPr lang="en-GB" sz="26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1613540"/>
      </p:ext>
    </p:extLst>
  </p:cSld>
  <p:clrMapOvr>
    <a:masterClrMapping/>
  </p:clrMapOvr>
</p:sld>
</file>

<file path=ppt/slides/slide7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Metallicità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1217A99-456A-4B57-9B96-92E5814C89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333" y="1257300"/>
            <a:ext cx="11091334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40328"/>
      </p:ext>
    </p:extLst>
  </p:cSld>
  <p:clrMapOvr>
    <a:masterClrMapping/>
  </p:clrMapOvr>
</p:sld>
</file>

<file path=ppt/slides/slide7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Metallicità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1217A99-456A-4B57-9B96-92E5814C89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333" y="1257300"/>
            <a:ext cx="11091334" cy="4648200"/>
          </a:xfrm>
          <a:prstGeom prst="rect">
            <a:avLst/>
          </a:prstGeom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34DE3155-4A25-CFCE-4319-C17099820EB4}"/>
              </a:ext>
            </a:extLst>
          </p:cNvPr>
          <p:cNvSpPr/>
          <p:nvPr/>
        </p:nvSpPr>
        <p:spPr>
          <a:xfrm>
            <a:off x="2275839" y="1828801"/>
            <a:ext cx="7647093" cy="4003039"/>
          </a:xfrm>
          <a:prstGeom prst="roundRect">
            <a:avLst>
              <a:gd name="adj" fmla="val 1348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rgbClr val="000000"/>
                </a:solidFill>
              </a:rPr>
              <a:t>Metalli</a:t>
            </a:r>
          </a:p>
        </p:txBody>
      </p:sp>
    </p:spTree>
    <p:extLst>
      <p:ext uri="{BB962C8B-B14F-4D97-AF65-F5344CB8AC3E}">
        <p14:creationId xmlns:p14="http://schemas.microsoft.com/office/powerpoint/2010/main" val="2038209401"/>
      </p:ext>
    </p:extLst>
  </p:cSld>
  <p:clrMapOvr>
    <a:masterClrMapping/>
  </p:clrMapOvr>
</p:sld>
</file>

<file path=ppt/slides/slide7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8E7CF-4957-26ED-0252-E7A251A0F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alzwüste in der Provinz Jujuy (Argentinien).">
            <a:extLst>
              <a:ext uri="{FF2B5EF4-FFF2-40B4-BE49-F238E27FC236}">
                <a16:creationId xmlns:a16="http://schemas.microsoft.com/office/drawing/2014/main" id="{8E4090EB-9832-D358-D5A1-75F0AC8E3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97119" y="947420"/>
            <a:ext cx="7294881" cy="517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6138116-3553-9493-5111-BC07C2C5AB44}"/>
              </a:ext>
            </a:extLst>
          </p:cNvPr>
          <p:cNvSpPr txBox="1"/>
          <p:nvPr/>
        </p:nvSpPr>
        <p:spPr>
          <a:xfrm>
            <a:off x="242570" y="1091894"/>
            <a:ext cx="465455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</a:rPr>
              <a:t>... Il </a:t>
            </a:r>
            <a:r>
              <a:rPr lang="en-US" sz="2000" b="1" dirty="0">
                <a:solidFill>
                  <a:srgbClr val="000000"/>
                </a:solidFill>
              </a:rPr>
              <a:t>litio </a:t>
            </a:r>
            <a:r>
              <a:rPr lang="en-US" sz="2000" b="1" dirty="0" err="1">
                <a:solidFill>
                  <a:srgbClr val="000000"/>
                </a:solidFill>
              </a:rPr>
              <a:t>è raro</a:t>
            </a:r>
            <a:endParaRPr lang="en-US" sz="2000" b="1" dirty="0">
              <a:solidFill>
                <a:srgbClr val="000000"/>
              </a:solidFill>
            </a:endParaRP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L'abbondanza di litio è dovuta principalmente alla nucleosintesi primordiale</a:t>
            </a: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Il modello del Big Bang prevede un'abbondanza di litio superiore a quella misurata nel cosmo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018980"/>
      </p:ext>
    </p:extLst>
  </p:cSld>
  <p:clrMapOvr>
    <a:masterClrMapping/>
  </p:clrMapOvr>
</p:sld>
</file>

<file path=ppt/slides/slide7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8E7CF-4957-26ED-0252-E7A251A0F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96138116-3553-9493-5111-BC07C2C5AB44}"/>
              </a:ext>
            </a:extLst>
          </p:cNvPr>
          <p:cNvSpPr txBox="1"/>
          <p:nvPr/>
        </p:nvSpPr>
        <p:spPr>
          <a:xfrm>
            <a:off x="242570" y="1091894"/>
            <a:ext cx="465455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</a:rPr>
              <a:t>... Il </a:t>
            </a:r>
            <a:r>
              <a:rPr lang="en-US" sz="2000" b="1" dirty="0">
                <a:solidFill>
                  <a:srgbClr val="000000"/>
                </a:solidFill>
              </a:rPr>
              <a:t>litio </a:t>
            </a:r>
            <a:r>
              <a:rPr lang="en-US" sz="2000" b="1" dirty="0" err="1">
                <a:solidFill>
                  <a:srgbClr val="000000"/>
                </a:solidFill>
              </a:rPr>
              <a:t>è raro</a:t>
            </a:r>
            <a:endParaRPr lang="en-US" sz="2000" b="1" dirty="0">
              <a:solidFill>
                <a:srgbClr val="000000"/>
              </a:solidFill>
            </a:endParaRP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L'abbondanza di litio è dovuta principalmente alla nucleosintesi primordiale</a:t>
            </a: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Il modello del Big Bang prevede un'abbondanza di litio superiore a quella misurata nel cosmo</a:t>
            </a:r>
            <a:endParaRPr lang="en-US" sz="2000" b="1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</a:rPr>
              <a:t>Il </a:t>
            </a:r>
            <a:r>
              <a:rPr lang="en-US" sz="2000" b="1" dirty="0" err="1">
                <a:solidFill>
                  <a:srgbClr val="000000"/>
                </a:solidFill>
              </a:rPr>
              <a:t>problema del litio primordiale</a:t>
            </a:r>
            <a:endParaRPr lang="en-US" sz="2000" b="1" dirty="0">
              <a:solidFill>
                <a:srgbClr val="000000"/>
              </a:solidFill>
            </a:endParaRP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Diffusione atomica?</a:t>
            </a: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rgbClr val="000000"/>
                </a:solidFill>
              </a:rPr>
              <a:t>Processi di spallazione</a:t>
            </a:r>
            <a:r>
              <a:rPr lang="de-DE" sz="2000" dirty="0">
                <a:solidFill>
                  <a:srgbClr val="000000"/>
                </a:solidFill>
              </a:rPr>
              <a:t>?</a:t>
            </a: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Le reazioni nucleari sono state determinate in modo impreciso?</a:t>
            </a: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La teoria del Big Bang è fallace?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AE0B526-5ABB-E766-3147-74E1ABB78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31503" y="947420"/>
            <a:ext cx="5626112" cy="517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01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Frequenza degli elementi chimici </a:t>
            </a:r>
            <a:r>
              <a:rPr lang="de-DE" sz="2400" noProof="0" dirty="0"/>
              <a:t>(sistema solare)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DA5019-7675-2FA1-75E6-FAADBBCF8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11626886" cy="494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84762"/>
      </p:ext>
    </p:extLst>
  </p:cSld>
  <p:clrMapOvr>
    <a:masterClrMapping/>
  </p:clrMapOvr>
</p:sld>
</file>

<file path=ppt/slides/slide7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012808"/>
      </p:ext>
    </p:extLst>
  </p:cSld>
  <p:clrMapOvr>
    <a:masterClrMapping/>
  </p:clrMapOvr>
</p:sld>
</file>

<file path=ppt/slides/slide7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Q">
            <a:extLst>
              <a:ext uri="{FF2B5EF4-FFF2-40B4-BE49-F238E27FC236}">
                <a16:creationId xmlns:a16="http://schemas.microsoft.com/office/drawing/2014/main" id="{667FD879-81F6-9055-1037-9964A3524B2E}"/>
              </a:ext>
            </a:extLst>
          </p:cNvPr>
          <p:cNvSpPr/>
          <p:nvPr/>
        </p:nvSpPr>
        <p:spPr>
          <a:xfrm>
            <a:off x="1537624" y="18774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Perché il litio è così raro?</a:t>
            </a:r>
          </a:p>
        </p:txBody>
      </p:sp>
      <p:sp>
        <p:nvSpPr>
          <p:cNvPr id="36" name="2Q">
            <a:extLst>
              <a:ext uri="{FF2B5EF4-FFF2-40B4-BE49-F238E27FC236}">
                <a16:creationId xmlns:a16="http://schemas.microsoft.com/office/drawing/2014/main" id="{8E804148-6ABF-7368-35B9-200FBD9D0D41}"/>
              </a:ext>
            </a:extLst>
          </p:cNvPr>
          <p:cNvSpPr/>
          <p:nvPr/>
        </p:nvSpPr>
        <p:spPr>
          <a:xfrm>
            <a:off x="4496400" y="18774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Perché le 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stelle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ruotano?</a:t>
            </a:r>
            <a:endParaRPr kumimoji="0" lang="de-DE" sz="5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38" name="3Q">
            <a:extLst>
              <a:ext uri="{FF2B5EF4-FFF2-40B4-BE49-F238E27FC236}">
                <a16:creationId xmlns:a16="http://schemas.microsoft.com/office/drawing/2014/main" id="{310337EE-697B-A6A0-0C9A-19B441F723B5}"/>
              </a:ext>
            </a:extLst>
          </p:cNvPr>
          <p:cNvSpPr/>
          <p:nvPr/>
        </p:nvSpPr>
        <p:spPr>
          <a:xfrm>
            <a:off x="7452000" y="18774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40000" lnSpcReduction="20000"/>
          </a:bodyPr>
          <a:lstStyle/>
          <a:p>
            <a:pPr lvl="0" algn="ctr" defTabSz="914400">
              <a:defRPr/>
            </a:pPr>
            <a:r>
              <a:rPr lang="en-US" sz="5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Quali nuclidi sono stati creati subito dopo </a:t>
            </a:r>
            <a:r>
              <a:rPr lang="en-US" sz="5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il </a:t>
            </a:r>
            <a:r>
              <a:rPr lang="en-US" sz="5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Big Bang</a:t>
            </a:r>
            <a:r>
              <a:rPr lang="en-US" sz="5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?</a:t>
            </a:r>
            <a:endParaRPr lang="de-DE" sz="5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1" name="4Q">
            <a:extLst>
              <a:ext uri="{FF2B5EF4-FFF2-40B4-BE49-F238E27FC236}">
                <a16:creationId xmlns:a16="http://schemas.microsoft.com/office/drawing/2014/main" id="{55FB3A6E-D591-B182-1275-EF7672EFB3D8}"/>
              </a:ext>
            </a:extLst>
          </p:cNvPr>
          <p:cNvSpPr/>
          <p:nvPr/>
        </p:nvSpPr>
        <p:spPr>
          <a:xfrm>
            <a:off x="1540800" y="33930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Perché il nucleo della Terra è composto principalmente da nichel e ferro?</a:t>
            </a:r>
            <a:endParaRPr kumimoji="0" lang="de-DE" sz="5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43" name="5Q">
            <a:extLst>
              <a:ext uri="{FF2B5EF4-FFF2-40B4-BE49-F238E27FC236}">
                <a16:creationId xmlns:a16="http://schemas.microsoft.com/office/drawing/2014/main" id="{098DEE00-6D03-8EE9-BC0B-82DA8A150757}"/>
              </a:ext>
            </a:extLst>
          </p:cNvPr>
          <p:cNvSpPr/>
          <p:nvPr/>
        </p:nvSpPr>
        <p:spPr>
          <a:xfrm>
            <a:off x="4496400" y="33930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Perché gli spettri 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delle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stelle presentano linee di assorbimento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?</a:t>
            </a:r>
            <a:endParaRPr kumimoji="0" lang="de-DE" sz="5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45" name="6Q">
            <a:extLst>
              <a:ext uri="{FF2B5EF4-FFF2-40B4-BE49-F238E27FC236}">
                <a16:creationId xmlns:a16="http://schemas.microsoft.com/office/drawing/2014/main" id="{56AACE6F-5B27-F2DB-3130-3A402167F24C}"/>
              </a:ext>
            </a:extLst>
          </p:cNvPr>
          <p:cNvSpPr/>
          <p:nvPr/>
        </p:nvSpPr>
        <p:spPr>
          <a:xfrm>
            <a:off x="7452000" y="33930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Come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funziona 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l'espansione dell'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universo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?</a:t>
            </a:r>
            <a:endParaRPr kumimoji="0" lang="de-DE" sz="5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47" name="7Q">
            <a:extLst>
              <a:ext uri="{FF2B5EF4-FFF2-40B4-BE49-F238E27FC236}">
                <a16:creationId xmlns:a16="http://schemas.microsoft.com/office/drawing/2014/main" id="{8FC3F33C-52A6-DD55-88C8-10135D7F4380}"/>
              </a:ext>
            </a:extLst>
          </p:cNvPr>
          <p:cNvSpPr/>
          <p:nvPr/>
        </p:nvSpPr>
        <p:spPr>
          <a:xfrm>
            <a:off x="1540800" y="49086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Perché esiste la radioattività?</a:t>
            </a:r>
          </a:p>
        </p:txBody>
      </p:sp>
      <p:sp>
        <p:nvSpPr>
          <p:cNvPr id="49" name="8Q">
            <a:extLst>
              <a:ext uri="{FF2B5EF4-FFF2-40B4-BE49-F238E27FC236}">
                <a16:creationId xmlns:a16="http://schemas.microsoft.com/office/drawing/2014/main" id="{3E3993B7-875F-9846-D9D7-E935E20AAEE6}"/>
              </a:ext>
            </a:extLst>
          </p:cNvPr>
          <p:cNvSpPr/>
          <p:nvPr/>
        </p:nvSpPr>
        <p:spPr>
          <a:xfrm>
            <a:off x="4496400" y="49086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Che cos'è una stella?</a:t>
            </a:r>
          </a:p>
        </p:txBody>
      </p:sp>
      <p:sp>
        <p:nvSpPr>
          <p:cNvPr id="51" name="9Q">
            <a:extLst>
              <a:ext uri="{FF2B5EF4-FFF2-40B4-BE49-F238E27FC236}">
                <a16:creationId xmlns:a16="http://schemas.microsoft.com/office/drawing/2014/main" id="{3821E413-A977-9677-8333-EE0659B2AF33}"/>
              </a:ext>
            </a:extLst>
          </p:cNvPr>
          <p:cNvSpPr/>
          <p:nvPr/>
        </p:nvSpPr>
        <p:spPr>
          <a:xfrm>
            <a:off x="7452000" y="49086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Cosa c'è stato prima del Big Bang?</a:t>
            </a:r>
          </a:p>
        </p:txBody>
      </p:sp>
      <p:sp>
        <p:nvSpPr>
          <p:cNvPr id="52" name="9P">
            <a:extLst>
              <a:ext uri="{FF2B5EF4-FFF2-40B4-BE49-F238E27FC236}">
                <a16:creationId xmlns:a16="http://schemas.microsoft.com/office/drawing/2014/main" id="{8A83A85F-D96D-50FF-F6A4-28E25DDB56F9}"/>
              </a:ext>
            </a:extLst>
          </p:cNvPr>
          <p:cNvSpPr/>
          <p:nvPr/>
        </p:nvSpPr>
        <p:spPr>
          <a:xfrm>
            <a:off x="7453375" y="4909520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$ 300</a:t>
            </a:r>
          </a:p>
        </p:txBody>
      </p:sp>
      <p:sp>
        <p:nvSpPr>
          <p:cNvPr id="34" name="1P">
            <a:extLst>
              <a:ext uri="{FF2B5EF4-FFF2-40B4-BE49-F238E27FC236}">
                <a16:creationId xmlns:a16="http://schemas.microsoft.com/office/drawing/2014/main" id="{BBE2FBC5-D22E-BAAA-0FBE-00857401B5E2}"/>
              </a:ext>
            </a:extLst>
          </p:cNvPr>
          <p:cNvSpPr/>
          <p:nvPr/>
        </p:nvSpPr>
        <p:spPr>
          <a:xfrm>
            <a:off x="1537624" y="18774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>
            <a:solidFill>
              <a:srgbClr val="172C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$ 100</a:t>
            </a:r>
          </a:p>
        </p:txBody>
      </p:sp>
      <p:sp>
        <p:nvSpPr>
          <p:cNvPr id="37" name="2P">
            <a:extLst>
              <a:ext uri="{FF2B5EF4-FFF2-40B4-BE49-F238E27FC236}">
                <a16:creationId xmlns:a16="http://schemas.microsoft.com/office/drawing/2014/main" id="{0DB4C088-9CEC-89B1-A1B8-61F0521BA7BC}"/>
              </a:ext>
            </a:extLst>
          </p:cNvPr>
          <p:cNvSpPr/>
          <p:nvPr/>
        </p:nvSpPr>
        <p:spPr>
          <a:xfrm>
            <a:off x="4497175" y="1878297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>
            <a:solidFill>
              <a:srgbClr val="172C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$ 100</a:t>
            </a:r>
          </a:p>
        </p:txBody>
      </p:sp>
      <p:sp>
        <p:nvSpPr>
          <p:cNvPr id="39" name="3P">
            <a:extLst>
              <a:ext uri="{FF2B5EF4-FFF2-40B4-BE49-F238E27FC236}">
                <a16:creationId xmlns:a16="http://schemas.microsoft.com/office/drawing/2014/main" id="{7E79329D-9FFB-448B-2E64-482F1586ABD6}"/>
              </a:ext>
            </a:extLst>
          </p:cNvPr>
          <p:cNvSpPr/>
          <p:nvPr/>
        </p:nvSpPr>
        <p:spPr>
          <a:xfrm>
            <a:off x="7452000" y="1878297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$ 100</a:t>
            </a:r>
          </a:p>
        </p:txBody>
      </p:sp>
      <p:sp>
        <p:nvSpPr>
          <p:cNvPr id="42" name="4P">
            <a:extLst>
              <a:ext uri="{FF2B5EF4-FFF2-40B4-BE49-F238E27FC236}">
                <a16:creationId xmlns:a16="http://schemas.microsoft.com/office/drawing/2014/main" id="{7DFFE68B-B777-C295-AE4B-ABBE92EA49F7}"/>
              </a:ext>
            </a:extLst>
          </p:cNvPr>
          <p:cNvSpPr/>
          <p:nvPr/>
        </p:nvSpPr>
        <p:spPr>
          <a:xfrm>
            <a:off x="1539134" y="3393378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$ 200</a:t>
            </a:r>
          </a:p>
        </p:txBody>
      </p:sp>
      <p:sp>
        <p:nvSpPr>
          <p:cNvPr id="44" name="5P">
            <a:extLst>
              <a:ext uri="{FF2B5EF4-FFF2-40B4-BE49-F238E27FC236}">
                <a16:creationId xmlns:a16="http://schemas.microsoft.com/office/drawing/2014/main" id="{77E56693-6CB2-2ED8-A43B-2A57D86DACB7}"/>
              </a:ext>
            </a:extLst>
          </p:cNvPr>
          <p:cNvSpPr/>
          <p:nvPr/>
        </p:nvSpPr>
        <p:spPr>
          <a:xfrm>
            <a:off x="4497175" y="3393378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$ 200</a:t>
            </a:r>
          </a:p>
        </p:txBody>
      </p:sp>
      <p:sp>
        <p:nvSpPr>
          <p:cNvPr id="46" name="6P">
            <a:extLst>
              <a:ext uri="{FF2B5EF4-FFF2-40B4-BE49-F238E27FC236}">
                <a16:creationId xmlns:a16="http://schemas.microsoft.com/office/drawing/2014/main" id="{B5015528-12A5-3DE8-6536-5690FC5AE046}"/>
              </a:ext>
            </a:extLst>
          </p:cNvPr>
          <p:cNvSpPr/>
          <p:nvPr/>
        </p:nvSpPr>
        <p:spPr>
          <a:xfrm>
            <a:off x="7453375" y="3393378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$ 200</a:t>
            </a:r>
          </a:p>
        </p:txBody>
      </p:sp>
      <p:sp>
        <p:nvSpPr>
          <p:cNvPr id="48" name="7P">
            <a:extLst>
              <a:ext uri="{FF2B5EF4-FFF2-40B4-BE49-F238E27FC236}">
                <a16:creationId xmlns:a16="http://schemas.microsoft.com/office/drawing/2014/main" id="{30EE7578-22B0-6B4F-A671-9F851D95D21A}"/>
              </a:ext>
            </a:extLst>
          </p:cNvPr>
          <p:cNvSpPr/>
          <p:nvPr/>
        </p:nvSpPr>
        <p:spPr>
          <a:xfrm>
            <a:off x="1539134" y="4909520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$ 300</a:t>
            </a:r>
          </a:p>
        </p:txBody>
      </p:sp>
      <p:sp>
        <p:nvSpPr>
          <p:cNvPr id="50" name="8P">
            <a:extLst>
              <a:ext uri="{FF2B5EF4-FFF2-40B4-BE49-F238E27FC236}">
                <a16:creationId xmlns:a16="http://schemas.microsoft.com/office/drawing/2014/main" id="{A87D8681-8408-7487-9F5A-B819DA13BC9C}"/>
              </a:ext>
            </a:extLst>
          </p:cNvPr>
          <p:cNvSpPr/>
          <p:nvPr/>
        </p:nvSpPr>
        <p:spPr>
          <a:xfrm>
            <a:off x="4497175" y="4909520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$ 300</a:t>
            </a:r>
          </a:p>
        </p:txBody>
      </p:sp>
      <p:sp>
        <p:nvSpPr>
          <p:cNvPr id="7" name="Star">
            <a:extLst>
              <a:ext uri="{FF2B5EF4-FFF2-40B4-BE49-F238E27FC236}">
                <a16:creationId xmlns:a16="http://schemas.microsoft.com/office/drawing/2014/main" id="{9348AF2E-3F19-EC6B-B650-B213FAB5D3E1}"/>
              </a:ext>
            </a:extLst>
          </p:cNvPr>
          <p:cNvSpPr/>
          <p:nvPr/>
        </p:nvSpPr>
        <p:spPr>
          <a:xfrm>
            <a:off x="4496400" y="759375"/>
            <a:ext cx="2880000" cy="94994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Stelle</a:t>
            </a:r>
            <a:endParaRPr kumimoji="0" lang="de-DE" sz="4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8" name="Uni">
            <a:extLst>
              <a:ext uri="{FF2B5EF4-FFF2-40B4-BE49-F238E27FC236}">
                <a16:creationId xmlns:a16="http://schemas.microsoft.com/office/drawing/2014/main" id="{62D46386-3950-959B-99B4-9EB248C3220E}"/>
              </a:ext>
            </a:extLst>
          </p:cNvPr>
          <p:cNvSpPr/>
          <p:nvPr/>
        </p:nvSpPr>
        <p:spPr>
          <a:xfrm>
            <a:off x="7452000" y="759375"/>
            <a:ext cx="2880000" cy="94994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Cosmo</a:t>
            </a:r>
            <a:endParaRPr kumimoji="0" lang="de-DE" sz="4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0" name="Nuc">
            <a:extLst>
              <a:ext uri="{FF2B5EF4-FFF2-40B4-BE49-F238E27FC236}">
                <a16:creationId xmlns:a16="http://schemas.microsoft.com/office/drawing/2014/main" id="{5E903302-0D05-304B-BC03-F59207C74745}"/>
              </a:ext>
            </a:extLst>
          </p:cNvPr>
          <p:cNvSpPr/>
          <p:nvPr/>
        </p:nvSpPr>
        <p:spPr>
          <a:xfrm>
            <a:off x="1537624" y="760836"/>
            <a:ext cx="2880000" cy="94994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Nuclidi</a:t>
            </a:r>
            <a:endParaRPr kumimoji="0" lang="de-DE" sz="4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1" name="Bar">
            <a:extLst>
              <a:ext uri="{FF2B5EF4-FFF2-40B4-BE49-F238E27FC236}">
                <a16:creationId xmlns:a16="http://schemas.microsoft.com/office/drawing/2014/main" id="{23CB0FDB-701F-D7F5-829B-A2EA6B739635}"/>
              </a:ext>
            </a:extLst>
          </p:cNvPr>
          <p:cNvSpPr/>
          <p:nvPr/>
        </p:nvSpPr>
        <p:spPr>
          <a:xfrm>
            <a:off x="1500186" y="1743075"/>
            <a:ext cx="8869364" cy="102658"/>
          </a:xfrm>
          <a:prstGeom prst="rect">
            <a:avLst/>
          </a:prstGeom>
          <a:solidFill>
            <a:srgbClr val="172C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79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36" grpId="0" animBg="1"/>
      <p:bldP spid="36" grpId="1" animBg="1"/>
      <p:bldP spid="38" grpId="0" animBg="1"/>
      <p:bldP spid="38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47" grpId="0" animBg="1"/>
      <p:bldP spid="47" grpId="1" animBg="1"/>
      <p:bldP spid="49" grpId="0" animBg="1"/>
      <p:bldP spid="49" grpId="1" animBg="1"/>
      <p:bldP spid="51" grpId="0" animBg="1"/>
      <p:bldP spid="51" grpId="1" animBg="1"/>
      <p:bldP spid="52" grpId="0" animBg="1"/>
      <p:bldP spid="34" grpId="0" animBg="1"/>
      <p:bldP spid="37" grpId="0" animBg="1"/>
      <p:bldP spid="39" grpId="0" animBg="1"/>
      <p:bldP spid="42" grpId="0" animBg="1"/>
      <p:bldP spid="44" grpId="0" animBg="1"/>
      <p:bldP spid="46" grpId="0" animBg="1"/>
      <p:bldP spid="48" grpId="0" animBg="1"/>
      <p:bldP spid="50" grpId="0" animBg="1"/>
      <p:bldP spid="7" grpId="0" animBg="1"/>
      <p:bldP spid="8" grpId="0" animBg="1"/>
      <p:bldP spid="10" grpId="0" animBg="1"/>
    </p:bldLst>
  </p:timing>
</p:sld>
</file>

<file path=ppt/slides/slide7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484611C-42BF-FC26-9C5A-1C6CED94E4E8}"/>
              </a:ext>
            </a:extLst>
          </p:cNvPr>
          <p:cNvSpPr txBox="1"/>
          <p:nvPr/>
        </p:nvSpPr>
        <p:spPr>
          <a:xfrm>
            <a:off x="1122892" y="643467"/>
            <a:ext cx="7772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Astro-Jeopardy: Elenco di tutte le </a:t>
            </a:r>
            <a:r>
              <a:rPr lang="de-DE" sz="20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domande </a:t>
            </a:r>
            <a:r>
              <a:rPr lang="de-DE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de-DE" sz="20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questa </a:t>
            </a:r>
            <a:r>
              <a:rPr lang="de-DE" sz="20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pagina </a:t>
            </a:r>
            <a:r>
              <a:rPr lang="de-DE" sz="20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sarà </a:t>
            </a:r>
            <a:r>
              <a:rPr lang="de-DE" sz="20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cancellata </a:t>
            </a:r>
            <a:r>
              <a:rPr lang="de-DE" sz="20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seguito</a:t>
            </a:r>
            <a:r>
              <a:rPr lang="de-DE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r>
              <a:rPr lang="de-DE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Nuclidi</a:t>
            </a:r>
            <a:endParaRPr lang="de-DE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100: Perché il litio è così raro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200: Perché il nucleo della Terra è composto principalmente da nichel e ferro?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300: Perché esiste la radioattività?</a:t>
            </a:r>
          </a:p>
          <a:p>
            <a:r>
              <a:rPr lang="de-DE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Stelle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100: Perché le stelle ruotano?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200: Perché gli spettri delle stelle hanno linee di assorbimento?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300: Cos'è una stella?</a:t>
            </a:r>
          </a:p>
          <a:p>
            <a:r>
              <a:rPr lang="de-DE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Cosmo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100: Quali elementi chimici sono stati creati subito dopo il Big Bang?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200: Come funziona l'espansione dell'universo?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300: Cosa c'è stato prima del Big Bang?</a:t>
            </a:r>
          </a:p>
          <a:p>
            <a:endParaRPr lang="de-DE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701658"/>
      </p:ext>
    </p:extLst>
  </p:cSld>
  <p:clrMapOvr>
    <a:masterClrMapping/>
  </p:clrMapOvr>
</p:sld>
</file>

<file path=ppt/slides/slide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95448" y="2154239"/>
            <a:ext cx="6201104" cy="2392362"/>
          </a:xfrm>
        </p:spPr>
        <p:txBody>
          <a:bodyPr anchor="ctr"/>
          <a:lstStyle/>
          <a:p>
            <a:pPr algn="ctr"/>
            <a:r>
              <a:rPr lang="de-DE" sz="3600" cap="small" noProof="0" dirty="0"/>
              <a:t>Che cos'è un</a:t>
            </a:r>
            <a:br>
              <a:rPr lang="de-DE" sz="3600" cap="small" noProof="0" dirty="0"/>
            </a:br>
            <a:r>
              <a:rPr lang="de-DE" sz="3600" b="1" cap="small" noProof="0" dirty="0"/>
              <a:t>elemento chimico</a:t>
            </a:r>
            <a:r>
              <a:rPr lang="de-DE" sz="3600" cap="small" noProof="0" dirty="0"/>
              <a:t>?</a:t>
            </a:r>
            <a:endParaRPr lang="de-DE" sz="3600" b="1" cap="small" noProof="0" dirty="0"/>
          </a:p>
        </p:txBody>
      </p:sp>
    </p:spTree>
    <p:extLst>
      <p:ext uri="{BB962C8B-B14F-4D97-AF65-F5344CB8AC3E}">
        <p14:creationId xmlns:p14="http://schemas.microsoft.com/office/powerpoint/2010/main" val="2360768658"/>
      </p:ext>
    </p:extLst>
  </p:cSld>
  <p:clrMapOvr>
    <a:masterClrMapping/>
  </p:clrMapOvr>
</p:sld>
</file>

<file path=ppt/slides/slide80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BDC9FA9-CD08-664A-1D10-DA84FCD5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Brainstorming</a:t>
            </a:r>
            <a:endParaRPr lang="de-DE" sz="3000" noProof="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F22FEF5-D304-682F-1E48-672F24F3AE21}"/>
              </a:ext>
            </a:extLst>
          </p:cNvPr>
          <p:cNvGrpSpPr/>
          <p:nvPr/>
        </p:nvGrpSpPr>
        <p:grpSpPr>
          <a:xfrm>
            <a:off x="1295400" y="1634245"/>
            <a:ext cx="6667500" cy="3671180"/>
            <a:chOff x="1398424" y="1360021"/>
            <a:chExt cx="3822162" cy="3566405"/>
          </a:xfrm>
        </p:grpSpPr>
        <p:sp>
          <p:nvSpPr>
            <p:cNvPr id="9" name="Rechteck: obere Ecken abgerundet 8">
              <a:extLst>
                <a:ext uri="{FF2B5EF4-FFF2-40B4-BE49-F238E27FC236}">
                  <a16:creationId xmlns:a16="http://schemas.microsoft.com/office/drawing/2014/main" id="{CD223EF8-589C-B6D2-0E17-C8DEEAD59D27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Compito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" name="Rechteck: obere Ecken abgerundet 9">
              <a:extLst>
                <a:ext uri="{FF2B5EF4-FFF2-40B4-BE49-F238E27FC236}">
                  <a16:creationId xmlns:a16="http://schemas.microsoft.com/office/drawing/2014/main" id="{CA0EF0C2-88A3-FC6C-512F-87938D4334FF}"/>
                </a:ext>
              </a:extLst>
            </p:cNvPr>
            <p:cNvSpPr/>
            <p:nvPr/>
          </p:nvSpPr>
          <p:spPr>
            <a:xfrm>
              <a:off x="1398424" y="1873100"/>
              <a:ext cx="3822162" cy="3053326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Aprire il</a:t>
              </a:r>
              <a:b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</a:br>
              <a:r>
                <a:rPr kumimoji="0" lang="de-D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1. scheda di brainstorming</a:t>
              </a:r>
            </a:p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Discutete le 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risposte date all'inizio. 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Rispondereste in modo diverso ad alcune domande?</a:t>
              </a:r>
            </a:p>
          </p:txBody>
        </p:sp>
      </p:grpSp>
      <p:pic>
        <p:nvPicPr>
          <p:cNvPr id="14" name="Grafik 13" descr="Kopf mit Zahnrädern Silhouette">
            <a:extLst>
              <a:ext uri="{FF2B5EF4-FFF2-40B4-BE49-F238E27FC236}">
                <a16:creationId xmlns:a16="http://schemas.microsoft.com/office/drawing/2014/main" id="{B23EA05E-FA26-DE5F-93E7-04BC761FF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21473" y="1923805"/>
            <a:ext cx="3124691" cy="312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34839"/>
      </p:ext>
    </p:extLst>
  </p:cSld>
  <p:clrMapOvr>
    <a:masterClrMapping/>
  </p:clrMapOvr>
</p:sld>
</file>

<file path=ppt/slides/slide81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47BBBD6B-7EE4-3F11-D60F-646B93E13254}"/>
              </a:ext>
            </a:extLst>
          </p:cNvPr>
          <p:cNvSpPr/>
          <p:nvPr/>
        </p:nvSpPr>
        <p:spPr>
          <a:xfrm>
            <a:off x="8016611" y="384047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2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7D10DB4-DE00-11DD-8400-26CBFE1A5470}"/>
              </a:ext>
            </a:extLst>
          </p:cNvPr>
          <p:cNvSpPr txBox="1"/>
          <p:nvPr/>
        </p:nvSpPr>
        <p:spPr>
          <a:xfrm>
            <a:off x="881200" y="1509734"/>
            <a:ext cx="7710350" cy="3824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L'astrofisica nucleare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è una complessa interazione di esperimenti di fisica nucleare, modelli stellari, osservazioni astronomiche, ecc.</a:t>
            </a:r>
          </a:p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Gli elementi chimici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vengono creati nei processi che guidano l'intero universo.</a:t>
            </a:r>
          </a:p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L'abbondanza di elementi chimici è un indicatore dell'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evoluzione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cosmica</a:t>
            </a:r>
          </a:p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Con l'aiuto dell'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astrofisica nucleare,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stiamo cercando di ricostruire la storia e lo sviluppo del nostro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universo.</a:t>
            </a:r>
          </a:p>
        </p:txBody>
      </p:sp>
      <p:pic>
        <p:nvPicPr>
          <p:cNvPr id="11" name="Grafik 10" descr="Klemmbrett teilweise angekreuzt mit einfarbiger Füllung">
            <a:extLst>
              <a:ext uri="{FF2B5EF4-FFF2-40B4-BE49-F238E27FC236}">
                <a16:creationId xmlns:a16="http://schemas.microsoft.com/office/drawing/2014/main" id="{9928ECC8-0647-D93F-517F-9059BCFF0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15375" y="2095500"/>
            <a:ext cx="2667000" cy="2667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29B6B27-F976-13A8-3E1D-1A9FD6D6C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Sintesi</a:t>
            </a:r>
            <a:endParaRPr lang="de-DE" sz="3000" noProof="0" dirty="0"/>
          </a:p>
        </p:txBody>
      </p:sp>
    </p:spTree>
    <p:extLst>
      <p:ext uri="{BB962C8B-B14F-4D97-AF65-F5344CB8AC3E}">
        <p14:creationId xmlns:p14="http://schemas.microsoft.com/office/powerpoint/2010/main" val="3594334632"/>
      </p:ext>
    </p:extLst>
  </p:cSld>
  <p:clrMapOvr>
    <a:masterClrMapping/>
  </p:clrMapOvr>
</p:sld>
</file>

<file path=ppt/slides/slide8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 err="1"/>
              <a:t>Abbondanza </a:t>
            </a:r>
            <a:r>
              <a:rPr lang="de-DE" sz="3600" noProof="0" dirty="0"/>
              <a:t>degli elementi chimici </a:t>
            </a:r>
            <a:r>
              <a:rPr lang="de-DE" sz="2400" noProof="0" dirty="0"/>
              <a:t>(sistema solare)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DA5019-7675-2FA1-75E6-FAADBBCF8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11626886" cy="494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17600"/>
      </p:ext>
    </p:extLst>
  </p:cSld>
  <p:clrMapOvr>
    <a:masterClrMapping/>
  </p:clrMapOvr>
</p:sld>
</file>

<file path=ppt/slides/slide8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8">
            <a:extLst>
              <a:ext uri="{FF2B5EF4-FFF2-40B4-BE49-F238E27FC236}">
                <a16:creationId xmlns:a16="http://schemas.microsoft.com/office/drawing/2014/main" id="{24264365-DF50-97E0-5D3D-0DAC2D7E77B9}"/>
              </a:ext>
            </a:extLst>
          </p:cNvPr>
          <p:cNvSpPr/>
          <p:nvPr/>
        </p:nvSpPr>
        <p:spPr>
          <a:xfrm>
            <a:off x="4362845" y="1281789"/>
            <a:ext cx="3466310" cy="2353307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en-US" sz="2400" b="1" cap="small" dirty="0" err="1">
                <a:solidFill>
                  <a:schemeClr val="bg1"/>
                </a:solidFill>
              </a:rPr>
              <a:t>Astrofisica nucleare</a:t>
            </a:r>
            <a:endParaRPr lang="en-US" sz="2400" b="1" cap="small" dirty="0">
              <a:solidFill>
                <a:schemeClr val="bg1"/>
              </a:solidFill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C801B84B-EDA0-F6F9-53AD-D637301C3067}"/>
              </a:ext>
            </a:extLst>
          </p:cNvPr>
          <p:cNvSpPr/>
          <p:nvPr/>
        </p:nvSpPr>
        <p:spPr>
          <a:xfrm>
            <a:off x="4563532" y="1780117"/>
            <a:ext cx="3064933" cy="177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29B6B27-F976-13A8-3E1D-1A9FD6D6C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Astrofisica nucleare</a:t>
            </a:r>
            <a:endParaRPr lang="de-DE" sz="3000" noProof="0" dirty="0"/>
          </a:p>
        </p:txBody>
      </p:sp>
      <p:sp>
        <p:nvSpPr>
          <p:cNvPr id="3" name="Rechteck 8">
            <a:extLst>
              <a:ext uri="{FF2B5EF4-FFF2-40B4-BE49-F238E27FC236}">
                <a16:creationId xmlns:a16="http://schemas.microsoft.com/office/drawing/2014/main" id="{AE80B339-2823-9938-39E8-CF939561EE15}"/>
              </a:ext>
            </a:extLst>
          </p:cNvPr>
          <p:cNvSpPr/>
          <p:nvPr/>
        </p:nvSpPr>
        <p:spPr>
          <a:xfrm>
            <a:off x="485975" y="1259801"/>
            <a:ext cx="3492478" cy="2603896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en-US" sz="1800" b="1" dirty="0" err="1">
                <a:solidFill>
                  <a:schemeClr val="tx1"/>
                </a:solidFill>
              </a:rPr>
              <a:t>Osservazione astronomica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Rechteck 8">
            <a:extLst>
              <a:ext uri="{FF2B5EF4-FFF2-40B4-BE49-F238E27FC236}">
                <a16:creationId xmlns:a16="http://schemas.microsoft.com/office/drawing/2014/main" id="{110562BF-B5D0-453F-148C-A83E1D462BE5}"/>
              </a:ext>
            </a:extLst>
          </p:cNvPr>
          <p:cNvSpPr/>
          <p:nvPr/>
        </p:nvSpPr>
        <p:spPr>
          <a:xfrm>
            <a:off x="8228364" y="1236581"/>
            <a:ext cx="3492000" cy="2603897"/>
          </a:xfrm>
          <a:prstGeom prst="rect">
            <a:avLst/>
          </a:prstGeom>
          <a:noFill/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en-US" sz="1800" b="1" dirty="0">
                <a:solidFill>
                  <a:schemeClr val="tx1"/>
                </a:solidFill>
              </a:rPr>
              <a:t>Modellazione computazionale</a:t>
            </a:r>
          </a:p>
        </p:txBody>
      </p:sp>
      <p:sp>
        <p:nvSpPr>
          <p:cNvPr id="8" name="Rechteck 8">
            <a:extLst>
              <a:ext uri="{FF2B5EF4-FFF2-40B4-BE49-F238E27FC236}">
                <a16:creationId xmlns:a16="http://schemas.microsoft.com/office/drawing/2014/main" id="{F7DF4863-0863-3D59-E46C-D945D727C1DB}"/>
              </a:ext>
            </a:extLst>
          </p:cNvPr>
          <p:cNvSpPr/>
          <p:nvPr/>
        </p:nvSpPr>
        <p:spPr>
          <a:xfrm>
            <a:off x="4478865" y="3997640"/>
            <a:ext cx="3234268" cy="208183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en-US" sz="1800" b="1" dirty="0" err="1">
                <a:solidFill>
                  <a:schemeClr val="tx1"/>
                </a:solidFill>
              </a:rPr>
              <a:t>Reazioni nucleari</a:t>
            </a: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6A1DDBD-B7DA-2A61-7613-2EFDABD13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053" y="1664233"/>
            <a:ext cx="3416322" cy="208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rtnite und Dragon Ball: Hier findet ihr Kamehameha und Nimbuswolke">
            <a:extLst>
              <a:ext uri="{FF2B5EF4-FFF2-40B4-BE49-F238E27FC236}">
                <a16:creationId xmlns:a16="http://schemas.microsoft.com/office/drawing/2014/main" id="{D4E20E56-5DDA-D9A8-2E27-63692477E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533" y="4341688"/>
            <a:ext cx="3064934" cy="171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ide the Pain Harold&quot;: Wie ein Elektroingenieur aus Ungarn ...">
            <a:extLst>
              <a:ext uri="{FF2B5EF4-FFF2-40B4-BE49-F238E27FC236}">
                <a16:creationId xmlns:a16="http://schemas.microsoft.com/office/drawing/2014/main" id="{CC0DC9B8-3495-87A0-281F-9118EEA0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968" y="1610522"/>
            <a:ext cx="3188977" cy="212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d String Meme Generator - Imgflip">
            <a:extLst>
              <a:ext uri="{FF2B5EF4-FFF2-40B4-BE49-F238E27FC236}">
                <a16:creationId xmlns:a16="http://schemas.microsoft.com/office/drawing/2014/main" id="{CFA12DA0-AADF-8F27-FBA7-17A2956883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63533" y="1780117"/>
            <a:ext cx="3064934" cy="177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2FEE234D-7322-12AB-9AA5-59F8A61F21AD}"/>
              </a:ext>
            </a:extLst>
          </p:cNvPr>
          <p:cNvCxnSpPr>
            <a:cxnSpLocks/>
            <a:stCxn id="8" idx="0"/>
            <a:endCxn id="2" idx="2"/>
          </p:cNvCxnSpPr>
          <p:nvPr/>
        </p:nvCxnSpPr>
        <p:spPr>
          <a:xfrm flipV="1">
            <a:off x="6095999" y="3635096"/>
            <a:ext cx="1" cy="362544"/>
          </a:xfrm>
          <a:prstGeom prst="straightConnector1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94C755DA-889A-0B9D-E150-3B7BE010AE03}"/>
              </a:ext>
            </a:extLst>
          </p:cNvPr>
          <p:cNvCxnSpPr>
            <a:cxnSpLocks/>
            <a:stCxn id="3" idx="3"/>
            <a:endCxn id="2" idx="1"/>
          </p:cNvCxnSpPr>
          <p:nvPr/>
        </p:nvCxnSpPr>
        <p:spPr>
          <a:xfrm flipV="1">
            <a:off x="3978453" y="2458443"/>
            <a:ext cx="384392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54332907-7A77-7CCD-A45D-CCFBA3F5E331}"/>
              </a:ext>
            </a:extLst>
          </p:cNvPr>
          <p:cNvCxnSpPr>
            <a:cxnSpLocks/>
          </p:cNvCxnSpPr>
          <p:nvPr/>
        </p:nvCxnSpPr>
        <p:spPr>
          <a:xfrm flipH="1" flipV="1">
            <a:off x="7829155" y="2501346"/>
            <a:ext cx="384392" cy="0"/>
          </a:xfrm>
          <a:prstGeom prst="straightConnector1">
            <a:avLst/>
          </a:prstGeom>
          <a:ln w="381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39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</p:bldLst>
  </p:timing>
</p:sld>
</file>

<file path=ppt/slides/slide8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03DD3E23-B672-A444-887C-7E34E8D10AA6}"/>
              </a:ext>
            </a:extLst>
          </p:cNvPr>
          <p:cNvGrpSpPr/>
          <p:nvPr/>
        </p:nvGrpSpPr>
        <p:grpSpPr>
          <a:xfrm>
            <a:off x="6419777" y="1681184"/>
            <a:ext cx="5700575" cy="3762641"/>
            <a:chOff x="6419777" y="1681184"/>
            <a:chExt cx="5700575" cy="3762641"/>
          </a:xfrm>
        </p:grpSpPr>
        <p:pic>
          <p:nvPicPr>
            <p:cNvPr id="22532" name="Picture 4" descr="Big Bang - Wikipedia">
              <a:extLst>
                <a:ext uri="{FF2B5EF4-FFF2-40B4-BE49-F238E27FC236}">
                  <a16:creationId xmlns:a16="http://schemas.microsoft.com/office/drawing/2014/main" id="{8C914581-A024-316C-AC27-1707E4AF1D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9777" y="1681184"/>
              <a:ext cx="5700575" cy="376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797F9F18-E6E7-D593-31B9-4FF93AF41A8D}"/>
                </a:ext>
              </a:extLst>
            </p:cNvPr>
            <p:cNvSpPr txBox="1"/>
            <p:nvPr/>
          </p:nvSpPr>
          <p:spPr>
            <a:xfrm>
              <a:off x="11558964" y="5098724"/>
              <a:ext cx="5365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[26]</a:t>
              </a:r>
            </a:p>
          </p:txBody>
        </p:sp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3C2C1FD6-1534-8A5B-2441-9BD95D010A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338" y="930413"/>
            <a:ext cx="4977687" cy="5191572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B003AF0-699B-A2CF-9268-27D4825F0C86}"/>
              </a:ext>
            </a:extLst>
          </p:cNvPr>
          <p:cNvGrpSpPr/>
          <p:nvPr/>
        </p:nvGrpSpPr>
        <p:grpSpPr>
          <a:xfrm>
            <a:off x="5741989" y="1121860"/>
            <a:ext cx="6002268" cy="4646825"/>
            <a:chOff x="5751514" y="1045660"/>
            <a:chExt cx="6002268" cy="4646825"/>
          </a:xfrm>
        </p:grpSpPr>
        <p:pic>
          <p:nvPicPr>
            <p:cNvPr id="22530" name="Picture 2" descr="Happy Sweet Sixteen, Hubble Telescope! – Starburst Galaxy M82">
              <a:extLst>
                <a:ext uri="{FF2B5EF4-FFF2-40B4-BE49-F238E27FC236}">
                  <a16:creationId xmlns:a16="http://schemas.microsoft.com/office/drawing/2014/main" id="{F43E6EE3-D2FD-00FF-D817-E2CAF9E37F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51514" y="1045660"/>
              <a:ext cx="5981699" cy="4635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95771222-D15E-B965-DA05-6E4F059E5201}"/>
                </a:ext>
              </a:extLst>
            </p:cNvPr>
            <p:cNvSpPr txBox="1"/>
            <p:nvPr/>
          </p:nvSpPr>
          <p:spPr>
            <a:xfrm>
              <a:off x="9210675" y="5384708"/>
              <a:ext cx="25431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[25] </a:t>
              </a:r>
              <a:r>
                <a:rPr kumimoji="0" lang="de-DE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Galassia </a:t>
              </a:r>
              <a:r>
                <a:rPr kumimoji="0" lang="de-DE" sz="1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stellare </a:t>
              </a:r>
              <a:r>
                <a:rPr kumimoji="0" lang="de-DE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M82</a:t>
              </a:r>
            </a:p>
          </p:txBody>
        </p:sp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D20DFE76-35D2-EF65-CAE0-C1076566598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0144" y="1179090"/>
            <a:ext cx="6417810" cy="48118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25D1630-5BAD-9388-6D11-831062A956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940" y="1378709"/>
            <a:ext cx="5403748" cy="4372354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Molte domande senza risposta</a:t>
            </a:r>
            <a:endParaRPr lang="de-DE" sz="3000" noProof="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6F33DFC-D6FE-350A-4033-0733DFA2D107}"/>
              </a:ext>
            </a:extLst>
          </p:cNvPr>
          <p:cNvSpPr txBox="1"/>
          <p:nvPr/>
        </p:nvSpPr>
        <p:spPr>
          <a:xfrm>
            <a:off x="9074223" y="5813939"/>
            <a:ext cx="2543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[01] I pilastri </a:t>
            </a:r>
            <a:r>
              <a:rPr kumimoji="0" lang="de-DE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della creazione</a:t>
            </a:r>
            <a:endParaRPr kumimoji="0" lang="de-DE" sz="1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7D10DB4-DE00-11DD-8400-26CBFE1A5470}"/>
              </a:ext>
            </a:extLst>
          </p:cNvPr>
          <p:cNvSpPr txBox="1"/>
          <p:nvPr/>
        </p:nvSpPr>
        <p:spPr>
          <a:xfrm>
            <a:off x="881200" y="1317289"/>
            <a:ext cx="486078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Come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si creano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gli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elementi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pesanti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?</a:t>
            </a:r>
          </a:p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Come si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evolve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una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galassia?</a:t>
            </a:r>
          </a:p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Cosa succede in una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stella di neutroni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 quando le stelle di neutroni si fondono?</a:t>
            </a:r>
          </a:p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Cosa possiamo imparare sul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Big Bang con l'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aiuto dell'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astrofisica </a:t>
            </a:r>
            <a:r>
              <a:rPr lang="en-GB" sz="2000" dirty="0" err="1">
                <a:solidFill>
                  <a:srgbClr val="00305E"/>
                </a:solidFill>
                <a:latin typeface="Open Sans"/>
              </a:rPr>
              <a:t>nucleare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?</a:t>
            </a:r>
          </a:p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Oggi abbiamo solo scalfito la superficie del mondo dell'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astrofisica nucleare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!</a:t>
            </a:r>
            <a:endParaRPr kumimoji="0" lang="en-GB" sz="2000" b="1" i="1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38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6435405-FD66-8A05-F7A4-C0B4C2A03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C85CC9-E9E9-43E2-894F-DBA9E7F22FAD}"/>
              </a:ext>
            </a:extLst>
          </p:cNvPr>
          <p:cNvSpPr txBox="1">
            <a:spLocks/>
          </p:cNvSpPr>
          <p:nvPr/>
        </p:nvSpPr>
        <p:spPr>
          <a:xfrm>
            <a:off x="461304" y="3757492"/>
            <a:ext cx="11548792" cy="4344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6000" marR="0" indent="-324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8000" marR="0" indent="-216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6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8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75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de-DE" sz="4800" b="1" i="0" u="none" strike="noStrike" kern="120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Source Sans Pro" panose="020B0503030403020204" pitchFamily="34" charset="0"/>
                <a:cs typeface="+mn-cs"/>
              </a:rPr>
            </a:br>
            <a:r>
              <a:rPr kumimoji="0" lang="de-DE" sz="3600" b="0" i="0" u="none" strike="noStrike" kern="120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Source Sans Pro" panose="020B0503030403020204" pitchFamily="34" charset="0"/>
                <a:cs typeface="+mn-cs"/>
              </a:rPr>
              <a:t>La fine di </a:t>
            </a:r>
            <a:r>
              <a:rPr kumimoji="0" lang="de-DE" sz="3600" b="0" i="0" u="none" strike="noStrike" kern="1200" cap="small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Source Sans Pro" panose="020B0503030403020204" pitchFamily="34" charset="0"/>
                <a:cs typeface="+mn-cs"/>
              </a:rPr>
              <a:t>un </a:t>
            </a:r>
            <a:r>
              <a:rPr kumimoji="0" lang="de-DE" sz="3600" b="0" i="0" u="none" strike="noStrike" kern="120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Source Sans Pro" panose="020B0503030403020204" pitchFamily="34" charset="0"/>
                <a:cs typeface="+mn-cs"/>
              </a:rPr>
              <a:t>viaggio </a:t>
            </a:r>
            <a:r>
              <a:rPr kumimoji="0" lang="de-DE" sz="3600" b="0" i="0" u="none" strike="noStrike" kern="1200" cap="small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Source Sans Pro" panose="020B0503030403020204" pitchFamily="34" charset="0"/>
                <a:cs typeface="+mn-cs"/>
              </a:rPr>
              <a:t>attraverso gli </a:t>
            </a:r>
            <a:r>
              <a:rPr kumimoji="0" lang="de-DE" sz="3600" b="0" i="0" u="none" strike="noStrike" kern="120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Source Sans Pro" panose="020B0503030403020204" pitchFamily="34" charset="0"/>
                <a:cs typeface="+mn-cs"/>
              </a:rPr>
              <a:t>elementi</a:t>
            </a:r>
            <a:endParaRPr kumimoji="0" lang="de-DE" sz="3600" b="1" i="0" u="none" strike="noStrike" kern="1200" cap="small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pen Sans"/>
              <a:ea typeface="Source Sans Pro" panose="020B0503030403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818675"/>
      </p:ext>
    </p:extLst>
  </p:cSld>
  <p:clrMapOvr>
    <a:masterClrMapping/>
  </p:clrMapOvr>
</p:sld>
</file>

<file path=ppt/slides/slide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1CF3DBB-E442-4A66-A53C-4F6ECC151C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1153" y="1135924"/>
            <a:ext cx="4884847" cy="458615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6756953" y="1225882"/>
            <a:ext cx="4884847" cy="46320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1800"/>
              </a:spcAft>
            </a:pPr>
            <a:r>
              <a:rPr lang="de-DE" sz="2400" b="1" dirty="0"/>
              <a:t>Il </a:t>
            </a:r>
            <a:r>
              <a:rPr lang="de-DE" sz="2400" b="1" dirty="0" err="1"/>
              <a:t>cosmo aristotelico</a:t>
            </a:r>
            <a:endParaRPr lang="de-DE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/>
              <a:t>L'idea geocentrica </a:t>
            </a:r>
            <a:r>
              <a:rPr lang="de-DE" sz="2000" dirty="0"/>
              <a:t>di un </a:t>
            </a:r>
            <a:r>
              <a:rPr lang="de-DE" sz="2000" dirty="0" err="1"/>
              <a:t>cosmo </a:t>
            </a:r>
            <a:r>
              <a:rPr lang="de-DE" sz="2000" dirty="0"/>
              <a:t>a cipolla</a:t>
            </a: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 </a:t>
            </a:r>
            <a:r>
              <a:rPr lang="en-US" sz="2000" b="1" dirty="0"/>
              <a:t>quattro elementi terrestri </a:t>
            </a:r>
            <a:r>
              <a:rPr lang="en-US" sz="2000" dirty="0"/>
              <a:t>formano la </a:t>
            </a:r>
            <a:r>
              <a:rPr lang="en-US" sz="2000" dirty="0" err="1"/>
              <a:t>materia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Il </a:t>
            </a:r>
            <a:r>
              <a:rPr lang="en-US" sz="2000" dirty="0" err="1"/>
              <a:t>quinto </a:t>
            </a:r>
            <a:r>
              <a:rPr lang="en-US" sz="2000" dirty="0"/>
              <a:t>elemento</a:t>
            </a:r>
            <a:r>
              <a:rPr lang="en-US" sz="2000" b="1" dirty="0" err="1"/>
              <a:t>, l'etere, </a:t>
            </a:r>
            <a:r>
              <a:rPr lang="en-US" sz="2000" dirty="0" err="1"/>
              <a:t>riempie </a:t>
            </a:r>
            <a:r>
              <a:rPr lang="en-US" sz="2000" dirty="0"/>
              <a:t>il cielo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Ogni sostanza è costituita da elementi, la cui composizione determina le proprietà della sostanza.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Tutti i corpi celesti </a:t>
            </a:r>
            <a:r>
              <a:rPr lang="en-US" sz="2000" b="1" dirty="0"/>
              <a:t>si muovono da </a:t>
            </a:r>
            <a:r>
              <a:rPr lang="en-US" sz="2000" dirty="0"/>
              <a:t>soli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Movimento iniziale provocato da un soggetto </a:t>
            </a:r>
            <a:r>
              <a:rPr lang="en-US" sz="1800" i="1" dirty="0"/>
              <a:t>immobile</a:t>
            </a:r>
            <a:endParaRPr lang="de-DE" sz="1800" i="1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Elementi nell'antichità (ca. 350 a.C.)</a:t>
            </a:r>
            <a:endParaRPr lang="de-DE" sz="3000" noProof="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34C8771-7DCF-4339-B940-1485AC9E09C2}"/>
              </a:ext>
            </a:extLst>
          </p:cNvPr>
          <p:cNvSpPr txBox="1"/>
          <p:nvPr/>
        </p:nvSpPr>
        <p:spPr>
          <a:xfrm>
            <a:off x="1211153" y="5722076"/>
            <a:ext cx="488484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/>
              <a:t>[04] La </a:t>
            </a:r>
            <a:r>
              <a:rPr lang="fr-FR" i="1" dirty="0" err="1"/>
              <a:t>sfera </a:t>
            </a:r>
            <a:r>
              <a:rPr lang="fr-FR" i="1" dirty="0"/>
              <a:t>del mondo, di Oronce Fine, 1549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4049188294"/>
      </p:ext>
    </p:extLst>
  </p:cSld>
  <p:clrMapOvr>
    <a:masterClrMapping/>
  </p:clrMapOvr>
</p:sld>
</file>

<file path=ppt/theme/theme1.xml><?xml version="1.0" encoding="utf-8"?>
<a:theme xmlns:a="http://schemas.openxmlformats.org/drawingml/2006/main" name="TUD_2018_16zu9">
  <a:themeElements>
    <a:clrScheme name="TUD_Farben">
      <a:dk1>
        <a:srgbClr val="00305E"/>
      </a:dk1>
      <a:lt1>
        <a:srgbClr val="FFFFFF"/>
      </a:lt1>
      <a:dk2>
        <a:srgbClr val="00305E"/>
      </a:dk2>
      <a:lt2>
        <a:srgbClr val="727879"/>
      </a:lt2>
      <a:accent1>
        <a:srgbClr val="009EE0"/>
      </a:accent1>
      <a:accent2>
        <a:srgbClr val="006AB3"/>
      </a:accent2>
      <a:accent3>
        <a:srgbClr val="6AB023"/>
      </a:accent3>
      <a:accent4>
        <a:srgbClr val="007D40"/>
      </a:accent4>
      <a:accent5>
        <a:srgbClr val="93107E"/>
      </a:accent5>
      <a:accent6>
        <a:srgbClr val="54378A"/>
      </a:accent6>
      <a:hlink>
        <a:srgbClr val="009EE0"/>
      </a:hlink>
      <a:folHlink>
        <a:srgbClr val="006AB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57C8D47D-C401-4EE1-BDE7-44A31DD9F0E9}" vid="{32192CAF-097F-4FAF-B79D-D16E995EDBE8}"/>
    </a:ext>
  </a:extLst>
</a:theme>
</file>

<file path=ppt/theme/theme2.xml><?xml version="1.0" encoding="utf-8"?>
<a:theme xmlns:a="http://schemas.openxmlformats.org/drawingml/2006/main" name="chapter">
  <a:themeElements>
    <a:clrScheme name="TUD_Farben">
      <a:dk1>
        <a:srgbClr val="00305E"/>
      </a:dk1>
      <a:lt1>
        <a:srgbClr val="FFFFFF"/>
      </a:lt1>
      <a:dk2>
        <a:srgbClr val="00305E"/>
      </a:dk2>
      <a:lt2>
        <a:srgbClr val="727879"/>
      </a:lt2>
      <a:accent1>
        <a:srgbClr val="009EE0"/>
      </a:accent1>
      <a:accent2>
        <a:srgbClr val="006AB3"/>
      </a:accent2>
      <a:accent3>
        <a:srgbClr val="6AB023"/>
      </a:accent3>
      <a:accent4>
        <a:srgbClr val="007D40"/>
      </a:accent4>
      <a:accent5>
        <a:srgbClr val="93107E"/>
      </a:accent5>
      <a:accent6>
        <a:srgbClr val="54378A"/>
      </a:accent6>
      <a:hlink>
        <a:srgbClr val="009EE0"/>
      </a:hlink>
      <a:folHlink>
        <a:srgbClr val="006AB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57C8D47D-C401-4EE1-BDE7-44A31DD9F0E9}" vid="{32192CAF-097F-4FAF-B79D-D16E995EDBE8}"/>
    </a:ext>
  </a:extLst>
</a:theme>
</file>

<file path=ppt/theme/theme3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emplate>Praesentationsvorlagen16zu9</ap:Template>
  <ap:TotalTime>0</ap:TotalTime>
  <ap:Words>4258</ap:Words>
  <ap:Application>Microsoft Office PowerPoint</ap:Application>
  <ap:PresentationFormat>Breitbild</ap:PresentationFormat>
  <ap:Paragraphs>542</ap:Paragraphs>
  <ap:Slides>85</ap:Slides>
  <ap:Notes>54</ap:Notes>
  <ap:HiddenSlides>0</ap:HiddenSlides>
  <ap:MMClips>0</ap:MMClips>
  <ap:ScaleCrop>false</ap:ScaleCrop>
  <ap:HeadingPairs>
    <vt:vector baseType="variant" size="6">
      <vt:variant>
        <vt:lpstr>Verwendete Schriftarten</vt:lpstr>
      </vt:variant>
      <vt:variant>
        <vt:i4>8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85</vt:i4>
      </vt:variant>
    </vt:vector>
  </ap:HeadingPairs>
  <ap:TitlesOfParts>
    <vt:vector baseType="lpstr" size="97">
      <vt:lpstr>Open Sans</vt:lpstr>
      <vt:lpstr>Wingdings</vt:lpstr>
      <vt:lpstr>Cambria Math</vt:lpstr>
      <vt:lpstr>Calibri Light</vt:lpstr>
      <vt:lpstr>Symbol</vt:lpstr>
      <vt:lpstr>Arial</vt:lpstr>
      <vt:lpstr>Calibri</vt:lpstr>
      <vt:lpstr>Segoe UI Black</vt:lpstr>
      <vt:lpstr>TUD_2018_16zu9</vt:lpstr>
      <vt:lpstr>chapter</vt:lpstr>
      <vt:lpstr>Benutzerdefiniertes Design</vt:lpstr>
      <vt:lpstr>Office</vt:lpstr>
      <vt:lpstr>PowerPoint-Präsentation</vt:lpstr>
      <vt:lpstr>PowerPoint-Präsentation</vt:lpstr>
      <vt:lpstr>Time Schedule</vt:lpstr>
      <vt:lpstr>Brainstorming</vt:lpstr>
      <vt:lpstr>PowerPoint-Präsentation</vt:lpstr>
      <vt:lpstr>What is nuclear astrophysics?</vt:lpstr>
      <vt:lpstr>PowerPoint-Präsentation</vt:lpstr>
      <vt:lpstr>PowerPoint-Präsentation</vt:lpstr>
      <vt:lpstr>Elements in antiquity (ca. 350 BC)</vt:lpstr>
      <vt:lpstr>The periodic table of the elements</vt:lpstr>
      <vt:lpstr>Abundance of chemical elements (solar system)</vt:lpstr>
      <vt:lpstr>Abundance of the chemical elements (solar system)</vt:lpstr>
      <vt:lpstr>Abundance of the chemical elements</vt:lpstr>
      <vt:lpstr>PowerPoint-Präsentation</vt:lpstr>
      <vt:lpstr>PowerPoint-Präsentation</vt:lpstr>
      <vt:lpstr>The atomic nucleus</vt:lpstr>
      <vt:lpstr>Labeling of atomic nuclei</vt:lpstr>
      <vt:lpstr>Labeling of atomic nuclei</vt:lpstr>
      <vt:lpstr>Labeling of atomic nuclei</vt:lpstr>
      <vt:lpstr>Labeling of atomic nuclei</vt:lpstr>
      <vt:lpstr>Labeling of atomic nuclei</vt:lpstr>
      <vt:lpstr>Labeling of atomic nuclei</vt:lpstr>
      <vt:lpstr>PowerPoint-Präsentation</vt:lpstr>
      <vt:lpstr>Nuclear reactions</vt:lpstr>
      <vt:lpstr>PowerPoint-Präsentation</vt:lpstr>
      <vt:lpstr>Formation of stars</vt:lpstr>
      <vt:lpstr>Birth of the sun</vt:lpstr>
      <vt:lpstr>Birth of the sun</vt:lpstr>
      <vt:lpstr>First nuclear fusion</vt:lpstr>
      <vt:lpstr>Yellow dwarf (Today)</vt:lpstr>
      <vt:lpstr>Nuclear fusion</vt:lpstr>
      <vt:lpstr>Transition phase</vt:lpstr>
      <vt:lpstr>Red giant</vt:lpstr>
      <vt:lpstr>Red giant</vt:lpstr>
      <vt:lpstr>Planetary nebula</vt:lpstr>
      <vt:lpstr>Planetary nebula</vt:lpstr>
      <vt:lpstr>White dwarf</vt:lpstr>
      <vt:lpstr>Development of stars</vt:lpstr>
      <vt:lpstr>Development of stars</vt:lpstr>
      <vt:lpstr>Abundance of the chemical elements (solar system)</vt:lpstr>
      <vt:lpstr>Abundance of chemical elements (solar system)</vt:lpstr>
      <vt:lpstr>Abundance of the chemical elements (solar system)</vt:lpstr>
      <vt:lpstr>Abundance of chemical elements (solar system)</vt:lpstr>
      <vt:lpstr>PowerPoint-Präsentation</vt:lpstr>
      <vt:lpstr>PowerPoint-Präsentation</vt:lpstr>
      <vt:lpstr>PowerPoint-Präsentation</vt:lpstr>
      <vt:lpstr>PowerPoint-Präsentation</vt:lpstr>
      <vt:lpstr>Nuclear reactions</vt:lpstr>
      <vt:lpstr>Nuclear reactions</vt:lpstr>
      <vt:lpstr>Nuclear reactions</vt:lpstr>
      <vt:lpstr>Nuclear reactions</vt:lpstr>
      <vt:lpstr>The Primordial Puzzle</vt:lpstr>
      <vt:lpstr>Nuclear reactions</vt:lpstr>
      <vt:lpstr>Solution: Primordial nucleosynthesis</vt:lpstr>
      <vt:lpstr>Primordial nucleosynthesis</vt:lpstr>
      <vt:lpstr>PowerPoint-Präsentation</vt:lpstr>
      <vt:lpstr>B²FH-Paper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Light is ...</vt:lpstr>
      <vt:lpstr>Light is ...</vt:lpstr>
      <vt:lpstr>Light is ...</vt:lpstr>
      <vt:lpstr>PowerPoint-Präsentation</vt:lpstr>
      <vt:lpstr>Light is ...</vt:lpstr>
      <vt:lpstr>PowerPoint-Präsentation</vt:lpstr>
      <vt:lpstr>Data analysis</vt:lpstr>
      <vt:lpstr>Metallicity</vt:lpstr>
      <vt:lpstr>Metallicity</vt:lpstr>
      <vt:lpstr>PowerPoint-Präsentation</vt:lpstr>
      <vt:lpstr>PowerPoint-Präsentation</vt:lpstr>
      <vt:lpstr>Frequency of chemical elements (solar system)</vt:lpstr>
      <vt:lpstr>PowerPoint-Präsentation</vt:lpstr>
      <vt:lpstr>PowerPoint-Präsentation</vt:lpstr>
      <vt:lpstr>PowerPoint-Präsentation</vt:lpstr>
      <vt:lpstr>Brainstorming</vt:lpstr>
      <vt:lpstr>Summary</vt:lpstr>
      <vt:lpstr>Abundance of the chemical elements (solar system)</vt:lpstr>
      <vt:lpstr>Nuclear astrophysics</vt:lpstr>
      <vt:lpstr>A lot of unanswered questions</vt:lpstr>
      <vt:lpstr>PowerPoint-Präsentation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title>Nuclear Astrophysics - A Journey through the Elements</dc:title>
  <dc:creator>Hannes Nitsche</dc:creator>
  <keywords>docId:34A2F199F748419200B1DA14CB78773B</keywords>
  <lastModifiedBy>Hannes Nitsche</lastModifiedBy>
  <revision>2802</revision>
  <dcterms:created xsi:type="dcterms:W3CDTF">2018-06-15T09:17:35.0000000Z</dcterms:created>
  <dcterms:modified xsi:type="dcterms:W3CDTF">2024-05-28T07:57:09.0000000Z</dcterms:modified>
</coreProperties>
</file>