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648" r:id="rId8"/>
    <p:sldId id="361" r:id="rId9"/>
    <p:sldId id="362" r:id="rId10"/>
    <p:sldId id="636" r:id="rId11"/>
    <p:sldId id="482" r:id="rId12"/>
    <p:sldId id="484" r:id="rId13"/>
    <p:sldId id="343" r:id="rId14"/>
    <p:sldId id="372" r:id="rId15"/>
    <p:sldId id="500" r:id="rId16"/>
    <p:sldId id="404" r:id="rId17"/>
    <p:sldId id="529" r:id="rId18"/>
    <p:sldId id="376" r:id="rId19"/>
    <p:sldId id="407" r:id="rId20"/>
    <p:sldId id="408" r:id="rId21"/>
    <p:sldId id="409" r:id="rId22"/>
    <p:sldId id="489" r:id="rId23"/>
    <p:sldId id="411" r:id="rId24"/>
    <p:sldId id="406" r:id="rId25"/>
    <p:sldId id="415" r:id="rId26"/>
    <p:sldId id="378" r:id="rId27"/>
    <p:sldId id="420" r:id="rId28"/>
    <p:sldId id="532" r:id="rId29"/>
    <p:sldId id="422" r:id="rId30"/>
    <p:sldId id="620" r:id="rId31"/>
    <p:sldId id="621" r:id="rId32"/>
    <p:sldId id="622" r:id="rId33"/>
    <p:sldId id="612" r:id="rId34"/>
    <p:sldId id="570" r:id="rId35"/>
    <p:sldId id="613" r:id="rId36"/>
    <p:sldId id="623" r:id="rId37"/>
    <p:sldId id="624" r:id="rId38"/>
    <p:sldId id="625" r:id="rId39"/>
    <p:sldId id="428" r:id="rId40"/>
    <p:sldId id="618" r:id="rId41"/>
    <p:sldId id="427" r:id="rId42"/>
    <p:sldId id="426" r:id="rId43"/>
    <p:sldId id="440" r:id="rId44"/>
    <p:sldId id="516" r:id="rId45"/>
    <p:sldId id="517" r:id="rId46"/>
    <p:sldId id="607" r:id="rId47"/>
    <p:sldId id="642" r:id="rId48"/>
    <p:sldId id="639" r:id="rId49"/>
    <p:sldId id="641" r:id="rId50"/>
    <p:sldId id="606" r:id="rId51"/>
    <p:sldId id="572" r:id="rId52"/>
    <p:sldId id="573" r:id="rId53"/>
    <p:sldId id="574" r:id="rId54"/>
    <p:sldId id="575" r:id="rId55"/>
    <p:sldId id="578" r:id="rId56"/>
    <p:sldId id="577" r:id="rId57"/>
    <p:sldId id="610" r:id="rId58"/>
    <p:sldId id="644" r:id="rId59"/>
    <p:sldId id="609" r:id="rId60"/>
    <p:sldId id="504" r:id="rId61"/>
    <p:sldId id="595" r:id="rId62"/>
    <p:sldId id="597" r:id="rId63"/>
    <p:sldId id="583" r:id="rId64"/>
    <p:sldId id="584" r:id="rId65"/>
    <p:sldId id="585" r:id="rId66"/>
    <p:sldId id="586" r:id="rId67"/>
    <p:sldId id="598" r:id="rId68"/>
    <p:sldId id="643" r:id="rId69"/>
    <p:sldId id="588" r:id="rId70"/>
    <p:sldId id="591" r:id="rId71"/>
    <p:sldId id="599" r:id="rId72"/>
    <p:sldId id="589" r:id="rId73"/>
    <p:sldId id="601" r:id="rId74"/>
    <p:sldId id="646" r:id="rId75"/>
    <p:sldId id="637" r:id="rId76"/>
    <p:sldId id="638"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648"/>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601"/>
            <p14:sldId id="646"/>
            <p14:sldId id="637"/>
            <p14:sldId id="638"/>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varScale="1">
        <p:scale>
          <a:sx n="107" d="100"/>
          <a:sy n="107" d="100"/>
        </p:scale>
        <p:origin x="83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28.05.2024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28.05.2024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Redaguoti teksto pagrindinį formatą</a:t>
            </a:r>
          </a:p>
          <a:p>
            <a:pPr lvl="1"/>
            <a:r>
              <a:rPr lang="de-DE"/>
              <a:t>Antrasis lygis</a:t>
            </a:r>
          </a:p>
          <a:p>
            <a:pPr lvl="2"/>
            <a:r>
              <a:rPr lang="de-DE"/>
              <a:t>Trečias lygis</a:t>
            </a:r>
          </a:p>
          <a:p>
            <a:pPr lvl="3"/>
            <a:r>
              <a:rPr lang="de-DE"/>
              <a:t>Ketvirtas lygis</a:t>
            </a:r>
          </a:p>
          <a:p>
            <a:pPr lvl="4"/>
            <a:r>
              <a:rPr lang="de-DE"/>
              <a:t>Penktasis lygis</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Pažengusiems mokiniams: Kritiškai aptarkite Boro atomo modelį ir trumpai apžvelkite kvantines mechanines savybes.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(Pasenęs) elektronų orbitų pavaizdavimas čia naudojamas tik tam, kad būtų susietas su daugelio mokinių iš chemijos pamokų susidarytu atomų įvaizdžiu. Galite jį ištrinti.</a:t>
            </a:r>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Labai </a:t>
            </a:r>
            <a:r>
              <a:rPr lang="en-GB" dirty="0"/>
              <a:t>svarbu, kad mokiniai suprastų ir mokėtų naudoti užrašus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Skirkite jiems kelias minutes interaktyviam nuklidų žemėlapiui patyrinėti. Naudokite </a:t>
            </a:r>
            <a:r>
              <a:rPr lang="de-DE" dirty="0" err="1"/>
              <a:t>tai </a:t>
            </a:r>
            <a:r>
              <a:rPr lang="de-DE" dirty="0"/>
              <a:t>kaip </a:t>
            </a:r>
            <a:r>
              <a:rPr lang="de-DE" dirty="0" err="1"/>
              <a:t>perėjimą prie kitos užduoties su branduolinėmis reakcijomis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de-DE" sz="1200" dirty="0" err="1">
                <a:latin typeface="Open Sans" panose="020B0606030504020204" pitchFamily="34" charset="0"/>
                <a:ea typeface="Open Sans" panose="020B0606030504020204" pitchFamily="34" charset="0"/>
                <a:cs typeface="Open Sans" panose="020B0606030504020204" pitchFamily="34" charset="0"/>
              </a:rPr>
              <a:t>Tolesnėse skaidrėse </a:t>
            </a:r>
            <a:r>
              <a:rPr lang="de-DE" sz="1200" dirty="0">
                <a:latin typeface="Open Sans" panose="020B0606030504020204" pitchFamily="34" charset="0"/>
                <a:ea typeface="Open Sans" panose="020B0606030504020204" pitchFamily="34" charset="0"/>
                <a:cs typeface="Open Sans" panose="020B0606030504020204" pitchFamily="34" charset="0"/>
              </a:rPr>
              <a:t>keli </a:t>
            </a:r>
            <a:r>
              <a:rPr lang="de-DE" sz="1200" dirty="0" err="1">
                <a:latin typeface="Open Sans" panose="020B0606030504020204" pitchFamily="34" charset="0"/>
                <a:ea typeface="Open Sans" panose="020B0606030504020204" pitchFamily="34" charset="0"/>
                <a:cs typeface="Open Sans" panose="020B0606030504020204" pitchFamily="34" charset="0"/>
              </a:rPr>
              <a:t>paveikslėliai rodo </a:t>
            </a:r>
            <a:r>
              <a:rPr lang="de-DE" sz="1200" dirty="0">
                <a:latin typeface="Open Sans" panose="020B0606030504020204" pitchFamily="34" charset="0"/>
                <a:ea typeface="Open Sans" panose="020B0606030504020204" pitchFamily="34" charset="0"/>
                <a:cs typeface="Open Sans" panose="020B0606030504020204" pitchFamily="34" charset="0"/>
              </a:rPr>
              <a:t>įvairius </a:t>
            </a:r>
            <a:r>
              <a:rPr lang="de-DE" sz="1200" dirty="0" err="1">
                <a:latin typeface="Open Sans" panose="020B0606030504020204" pitchFamily="34" charset="0"/>
                <a:ea typeface="Open Sans" panose="020B0606030504020204" pitchFamily="34" charset="0"/>
                <a:cs typeface="Open Sans" panose="020B0606030504020204" pitchFamily="34" charset="0"/>
              </a:rPr>
              <a:t>astronominius objektus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Galite </a:t>
            </a:r>
            <a:r>
              <a:rPr lang="de-DE" sz="1200" dirty="0">
                <a:latin typeface="Open Sans" panose="020B0606030504020204" pitchFamily="34" charset="0"/>
                <a:ea typeface="Open Sans" panose="020B0606030504020204" pitchFamily="34" charset="0"/>
                <a:cs typeface="Open Sans" panose="020B0606030504020204" pitchFamily="34" charset="0"/>
              </a:rPr>
              <a:t>peržiūrėti </a:t>
            </a:r>
            <a:r>
              <a:rPr lang="de-DE" sz="1200" dirty="0" err="1">
                <a:latin typeface="Open Sans" panose="020B0606030504020204" pitchFamily="34" charset="0"/>
                <a:ea typeface="Open Sans" panose="020B0606030504020204" pitchFamily="34" charset="0"/>
                <a:cs typeface="Open Sans" panose="020B0606030504020204" pitchFamily="34" charset="0"/>
              </a:rPr>
              <a:t>susietus šaltinius ir, </a:t>
            </a:r>
            <a:r>
              <a:rPr lang="de-DE" sz="1200" dirty="0" err="1">
                <a:latin typeface="Open Sans" panose="020B0606030504020204" pitchFamily="34" charset="0"/>
                <a:ea typeface="Open Sans" panose="020B0606030504020204" pitchFamily="34" charset="0"/>
                <a:cs typeface="Open Sans" panose="020B0606030504020204" pitchFamily="34" charset="0"/>
              </a:rPr>
              <a:t>jei norite, </a:t>
            </a:r>
            <a:r>
              <a:rPr lang="de-DE" sz="1200" dirty="0">
                <a:latin typeface="Open Sans" panose="020B0606030504020204" pitchFamily="34" charset="0"/>
                <a:ea typeface="Open Sans" panose="020B0606030504020204" pitchFamily="34" charset="0"/>
                <a:cs typeface="Open Sans" panose="020B0606030504020204" pitchFamily="34" charset="0"/>
              </a:rPr>
              <a:t>papildyti juos papildoma </a:t>
            </a:r>
            <a:r>
              <a:rPr lang="de-DE" sz="1200" dirty="0" err="1">
                <a:latin typeface="Open Sans" panose="020B0606030504020204" pitchFamily="34" charset="0"/>
                <a:ea typeface="Open Sans" panose="020B0606030504020204" pitchFamily="34" charset="0"/>
                <a:cs typeface="Open Sans" panose="020B0606030504020204" pitchFamily="34" charset="0"/>
              </a:rPr>
              <a:t>informacija</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Nagrinėkite tik bendrai parodytą reakcijos grandinę. Mokiniai neturi jos įsiminti</a:t>
            </a:r>
          </a:p>
          <a:p>
            <a:pPr marL="171450" indent="-171450">
              <a:buFont typeface="Arial" panose="020B0604020202020204" pitchFamily="34" charset="0"/>
              <a:buChar char="•"/>
            </a:pPr>
            <a:r>
              <a:rPr lang="en-GB" dirty="0"/>
              <a:t>Paaiškinkite stabilią žvaigždės būseną: </a:t>
            </a:r>
            <a:r>
              <a:rPr lang="de-DE" dirty="0" err="1"/>
              <a:t>gravitacinė jėga </a:t>
            </a:r>
            <a:r>
              <a:rPr lang="de-DE" dirty="0"/>
              <a:t>= </a:t>
            </a:r>
            <a:r>
              <a:rPr lang="de-DE" dirty="0" err="1"/>
              <a:t>spinduliavimo slėgis</a:t>
            </a:r>
            <a:endParaRPr lang="de-DE" dirty="0"/>
          </a:p>
          <a:p>
            <a:pPr marL="457200" lvl="1" indent="0">
              <a:buFont typeface="Arial" panose="020B0604020202020204" pitchFamily="34" charset="0"/>
              <a:buNone/>
            </a:pPr>
            <a:r>
              <a:rPr lang="de-DE" dirty="0"/>
              <a:t>=&gt; </a:t>
            </a:r>
            <a:r>
              <a:rPr lang="en-GB" dirty="0"/>
              <a:t>Žvaigždei reikia branduolių sintezės procesų, kad jos būsena būtų stabili!</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de-DE" dirty="0" err="1"/>
              <a:t>Šie objektai naudojami kaip pavyzdžiai, kad mokiniai galėtų </a:t>
            </a:r>
            <a:r>
              <a:rPr lang="de-DE" dirty="0" err="1"/>
              <a:t>susipažinti </a:t>
            </a:r>
            <a:r>
              <a:rPr lang="de-DE" dirty="0"/>
              <a:t>su </a:t>
            </a:r>
            <a:r>
              <a:rPr lang="de-DE" dirty="0"/>
              <a:t>įvairiais </a:t>
            </a:r>
            <a:r>
              <a:rPr lang="de-DE" dirty="0" err="1"/>
              <a:t>žvaigždžių evoliucijos reiškiniais.</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Pastabos tarpininkams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žinomų pagrindinių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de-DE" dirty="0" err="1"/>
              <a:t>Dabar, </a:t>
            </a:r>
            <a:r>
              <a:rPr lang="de-DE" dirty="0" err="1"/>
              <a:t>norėdami paaiškinti elementų gausą, </a:t>
            </a:r>
            <a:r>
              <a:rPr lang="de-DE" dirty="0" err="1"/>
              <a:t>galime pasinaudoti savo supratimu apie </a:t>
            </a:r>
            <a:r>
              <a:rPr lang="de-DE" dirty="0" err="1"/>
              <a:t>žvaigždėse </a:t>
            </a:r>
            <a:r>
              <a:rPr lang="de-DE" dirty="0" err="1"/>
              <a:t>vykstančius procesus</a:t>
            </a:r>
            <a:r>
              <a:rPr lang="de-DE" dirty="0"/>
              <a:t>. </a:t>
            </a:r>
            <a:r>
              <a:rPr lang="de-DE" dirty="0"/>
              <a:t>Ličio trūkumą </a:t>
            </a:r>
            <a:r>
              <a:rPr lang="de-DE" dirty="0" err="1"/>
              <a:t>galima paaiškinti </a:t>
            </a:r>
            <a:r>
              <a:rPr lang="de-DE" dirty="0"/>
              <a:t>3a procesu, </a:t>
            </a:r>
            <a:r>
              <a:rPr lang="de-DE" dirty="0" err="1"/>
              <a:t>kuris praleidžia </a:t>
            </a:r>
            <a:r>
              <a:rPr lang="de-DE" dirty="0"/>
              <a:t>Li ir Be. Be8 </a:t>
            </a:r>
            <a:r>
              <a:rPr lang="de-DE" dirty="0" err="1"/>
              <a:t>yra </a:t>
            </a:r>
            <a:r>
              <a:rPr lang="de-DE" dirty="0"/>
              <a:t>tik </a:t>
            </a:r>
            <a:r>
              <a:rPr lang="de-DE" dirty="0" err="1"/>
              <a:t>nestabili tarpinė būsena (</a:t>
            </a:r>
            <a:r>
              <a:rPr lang="de-DE" dirty="0"/>
              <a:t>dėl </a:t>
            </a:r>
            <a:r>
              <a:rPr lang="de-DE" dirty="0" err="1"/>
              <a:t>didesnės </a:t>
            </a:r>
            <a:r>
              <a:rPr lang="de-DE" dirty="0"/>
              <a:t>helio </a:t>
            </a:r>
            <a:r>
              <a:rPr lang="de-DE" dirty="0" err="1"/>
              <a:t>surišimo</a:t>
            </a:r>
            <a:r>
              <a:rPr lang="de-DE" dirty="0"/>
              <a:t> energijos).</a:t>
            </a:r>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Užrašykite mokinių atsakymus į šį klausimą smegenų šturmo lentoje ir aptarkite juos prieš pateikdami apibrėžimą.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Klausimų skaidrės naudojamos pakartotinai, kad meistriškumo kursas būtų struktūruotas ir turėtų bendrą pagrindą. Jomis siekiama motyvuoti ir pristatyti šį turinį</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Pastabos tarpininkams</a:t>
            </a:r>
            <a:r>
              <a:rPr lang="en-GB" sz="1200" b="1" dirty="0"/>
              <a:t>:</a:t>
            </a:r>
            <a:endParaRPr lang="en-GB" dirty="0"/>
          </a:p>
          <a:p>
            <a:pPr marL="742950" lvl="1" indent="-285750">
              <a:buFont typeface="Arial" panose="020B0604020202020204" pitchFamily="34" charset="0"/>
              <a:buChar char="•"/>
            </a:pPr>
            <a:r>
              <a:rPr lang="en-GB" dirty="0"/>
              <a:t>Sąvoka "</a:t>
            </a:r>
            <a:r>
              <a:rPr lang="en-GB" sz="1200" dirty="0"/>
              <a:t>žvaigždžių procesai</a:t>
            </a:r>
            <a:r>
              <a:rPr lang="en-GB" dirty="0"/>
              <a:t>" </a:t>
            </a:r>
            <a:r>
              <a:rPr lang="en-GB" dirty="0"/>
              <a:t>čia vartojama labai bendrine prasme.</a:t>
            </a:r>
          </a:p>
          <a:p>
            <a:pPr marL="1200150" lvl="2" indent="-285750">
              <a:buFont typeface="Arial" panose="020B0604020202020204" pitchFamily="34" charset="0"/>
              <a:buChar char="•"/>
            </a:pPr>
            <a:r>
              <a:rPr lang="en-GB" dirty="0"/>
              <a:t>Be abejo, dauguma cheminių elementų susidaro ne dėl paprastų susijungimų stabiliose žvaigždėse, kaip buvo parodyta anksčiau, bet sprogstančiose masyviose žvaigždėse, sprogstančiose baltosiose nykštukėse ir pan.</a:t>
            </a:r>
          </a:p>
          <a:p>
            <a:pPr marL="1200150" lvl="2" indent="-285750">
              <a:buFont typeface="Arial" panose="020B0604020202020204" pitchFamily="34" charset="0"/>
              <a:buChar char="•"/>
            </a:pPr>
            <a:r>
              <a:rPr lang="en-GB" dirty="0"/>
              <a:t>Priklausomai nuo mokinių žinių lygio, nuspręskite, kiek išsamiai norite tai padaryti.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Pastabos tarpininkams</a:t>
            </a:r>
            <a:r>
              <a:rPr lang="en-GB" sz="1200" b="1" dirty="0"/>
              <a:t>:</a:t>
            </a:r>
            <a:endParaRPr lang="en-GB" dirty="0"/>
          </a:p>
          <a:p>
            <a:pPr marL="742950" lvl="1" indent="-285750">
              <a:buFont typeface="Arial" panose="020B0604020202020204" pitchFamily="34" charset="0"/>
              <a:buChar char="•"/>
            </a:pPr>
            <a:r>
              <a:rPr lang="en-GB" dirty="0"/>
              <a:t>Sąvoka "</a:t>
            </a:r>
            <a:r>
              <a:rPr lang="en-GB" sz="1200" dirty="0"/>
              <a:t>žvaigždžių procesai</a:t>
            </a:r>
            <a:r>
              <a:rPr lang="en-GB" dirty="0"/>
              <a:t>" </a:t>
            </a:r>
            <a:r>
              <a:rPr lang="en-GB" dirty="0"/>
              <a:t>čia vartojama labai bendrine prasme.</a:t>
            </a:r>
          </a:p>
          <a:p>
            <a:pPr marL="1200150" lvl="2" indent="-285750">
              <a:buFont typeface="Arial" panose="020B0604020202020204" pitchFamily="34" charset="0"/>
              <a:buChar char="•"/>
            </a:pPr>
            <a:r>
              <a:rPr lang="en-GB" dirty="0"/>
              <a:t>Be abejo, dauguma cheminių elementų susidaro ne dėl paprastų susijungimų stabiliose žvaigždėse, kaip buvo parodyta anksčiau, bet sprogstančiose masyviose žvaigždėse, sprogstančiose baltosiose nykštukėse ir pan.</a:t>
            </a:r>
          </a:p>
          <a:p>
            <a:pPr marL="1200150" lvl="2" indent="-285750">
              <a:buFont typeface="Arial" panose="020B0604020202020204" pitchFamily="34" charset="0"/>
              <a:buChar char="•"/>
            </a:pPr>
            <a:r>
              <a:rPr lang="en-GB" dirty="0"/>
              <a:t>Priklausomai nuo mokinių žinių lygio, nuspręskite, kiek išsamiai norite tai padaryti.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Jei </a:t>
            </a:r>
            <a:r>
              <a:rPr lang="en-GB" dirty="0"/>
              <a:t>norite supaprastinti, naudokite analogiją "riedlentė pusvamzdžio trasoje".</a:t>
            </a:r>
            <a:r>
              <a:rPr lang="en-GB" dirty="0"/>
              <a:t> Riedlentė nori važiuoti į "žemiausią būseną" vamzdžio viduryje ir nekils aukštyn, jei nebus skatinama. </a:t>
            </a:r>
            <a:r>
              <a:rPr lang="en-GB" dirty="0" err="1"/>
              <a:t>Apskritai </a:t>
            </a:r>
            <a:r>
              <a:rPr lang="en-GB" dirty="0"/>
              <a:t>(labai </a:t>
            </a:r>
            <a:r>
              <a:rPr lang="en-GB" dirty="0" err="1"/>
              <a:t>supaprastintai), </a:t>
            </a:r>
            <a:r>
              <a:rPr lang="en-GB" dirty="0"/>
              <a:t>kuo toliau nuo slėnio yra nuklidas, tuo jis nestabilesnis</a:t>
            </a:r>
            <a:r>
              <a:rPr lang="en-GB" dirty="0" err="1"/>
              <a:t>.</a:t>
            </a:r>
            <a:r>
              <a:rPr lang="en-GB" dirty="0"/>
              <a:t> Tas pats pasakytina ir apie riedlentę, kuri yra greitesnė, kai startuoja pusvamzdžio viršuje.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Po dalies apie žvaigždžių evoliuciją </a:t>
            </a:r>
            <a:r>
              <a:rPr lang="de-DE" dirty="0" err="1"/>
              <a:t>cheminių medžiagų kiekiui paaiškinti naudojama </a:t>
            </a:r>
            <a:r>
              <a:rPr lang="de-DE" dirty="0"/>
              <a:t>surišimo energijos </a:t>
            </a:r>
            <a:r>
              <a:rPr lang="de-DE" dirty="0" err="1"/>
              <a:t>sąvoka</a:t>
            </a:r>
            <a:r>
              <a:rPr lang="de-DE" dirty="0"/>
              <a:t>. </a:t>
            </a:r>
            <a:r>
              <a:rPr lang="de-DE" dirty="0"/>
              <a:t>Tačiau šiuo metu </a:t>
            </a:r>
            <a:r>
              <a:rPr lang="de-DE" dirty="0" err="1"/>
              <a:t>jau galima paaiškinti </a:t>
            </a:r>
            <a:r>
              <a:rPr lang="de-DE" dirty="0"/>
              <a:t>geležies maksimumą ir ličio atotrūkį.</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Čia vartojama apibrėžtis, kuri yra bendra meistriškumo kursų tema.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Jei norite, galite pakeisti šį apibrėžimą bendresniu ir moksliškai tikslesniu apibrėžimu.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Po dalies apie žvaigždžių evoliuciją </a:t>
            </a:r>
            <a:r>
              <a:rPr lang="de-DE" dirty="0" err="1"/>
              <a:t>cheminių medžiagų kiekiui paaiškinti naudojama </a:t>
            </a:r>
            <a:r>
              <a:rPr lang="de-DE" dirty="0"/>
              <a:t>surišimo energijos </a:t>
            </a:r>
            <a:r>
              <a:rPr lang="de-DE" dirty="0" err="1"/>
              <a:t>sąvoka</a:t>
            </a:r>
            <a:r>
              <a:rPr lang="de-DE" dirty="0"/>
              <a:t>. </a:t>
            </a:r>
            <a:r>
              <a:rPr lang="de-DE" dirty="0"/>
              <a:t>Tačiau šiuo metu </a:t>
            </a:r>
            <a:r>
              <a:rPr lang="de-DE" dirty="0" err="1"/>
              <a:t>jau galima paaiškinti </a:t>
            </a:r>
            <a:r>
              <a:rPr lang="de-DE" dirty="0"/>
              <a:t>geležies maksimumą ir ličio atotrūkį.</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Jei </a:t>
            </a:r>
            <a:r>
              <a:rPr lang="en-GB" dirty="0"/>
              <a:t>norite supaprastinti, naudokite analogiją "riedlentė pusvamzdžio trasoje".</a:t>
            </a:r>
            <a:r>
              <a:rPr lang="en-GB" dirty="0"/>
              <a:t> Riedlentė nori važiuoti į "žemiausią būseną" vamzdžio viduryje ir nekils aukštyn, jei nebus skatinama. </a:t>
            </a:r>
            <a:r>
              <a:rPr lang="en-GB" dirty="0" err="1"/>
              <a:t>Apskritai </a:t>
            </a:r>
            <a:r>
              <a:rPr lang="en-GB" dirty="0"/>
              <a:t>(labai </a:t>
            </a:r>
            <a:r>
              <a:rPr lang="en-GB" dirty="0" err="1"/>
              <a:t>supaprastintai), </a:t>
            </a:r>
            <a:r>
              <a:rPr lang="en-GB" dirty="0"/>
              <a:t>kuo toliau nuo slėnio yra nuklidas, tuo jis nestabilesnis</a:t>
            </a:r>
            <a:r>
              <a:rPr lang="en-GB" dirty="0" err="1"/>
              <a:t>.</a:t>
            </a:r>
            <a:r>
              <a:rPr lang="en-GB" dirty="0"/>
              <a:t> Tas pats pasakytina ir apie riedlentę, kuri yra greitesnė, kai startuoja pusvamzdžio viršuje.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Pastabos tarpininkams</a:t>
            </a:r>
            <a:r>
              <a:rPr lang="en-GB" sz="1200" b="1" dirty="0"/>
              <a:t>:</a:t>
            </a:r>
            <a:endParaRPr lang="en-GB" dirty="0"/>
          </a:p>
          <a:p>
            <a:pPr marL="285750" indent="-285750">
              <a:buFont typeface="Arial" panose="020B0604020202020204" pitchFamily="34" charset="0"/>
              <a:buChar char="•"/>
            </a:pPr>
            <a:r>
              <a:rPr lang="en-GB" dirty="0"/>
              <a:t>Duokite mokiniams laiko pagalvoti apie šį klausimą.</a:t>
            </a:r>
          </a:p>
          <a:p>
            <a:pPr marL="285750" indent="-285750">
              <a:buFont typeface="Arial" panose="020B0604020202020204" pitchFamily="34" charset="0"/>
              <a:buChar char="•"/>
            </a:pPr>
            <a:r>
              <a:rPr lang="en-GB" dirty="0"/>
              <a:t>Jei jie prisimins Kulono ribą ir įvairias branduolines reakcijas iš grupinio galvosūkio, jiems turėtų kilti mintis, kad neutronų pagavimas galėtų būti svarbus procesas.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Pastabos tarpininkams</a:t>
            </a:r>
            <a:r>
              <a:rPr lang="en-GB" sz="1200" b="1" dirty="0"/>
              <a:t>:</a:t>
            </a:r>
            <a:endParaRPr lang="en-GB" dirty="0"/>
          </a:p>
          <a:p>
            <a:pPr marL="285750" indent="-285750">
              <a:buFont typeface="Arial" panose="020B0604020202020204" pitchFamily="34" charset="0"/>
              <a:buChar char="•"/>
            </a:pPr>
            <a:r>
              <a:rPr lang="en-GB" dirty="0"/>
              <a:t>Duokite mokiniams laiko pagalvoti apie šį klausimą.</a:t>
            </a:r>
          </a:p>
          <a:p>
            <a:pPr marL="285750" indent="-285750">
              <a:buFont typeface="Arial" panose="020B0604020202020204" pitchFamily="34" charset="0"/>
              <a:buChar char="•"/>
            </a:pPr>
            <a:r>
              <a:rPr lang="en-GB" dirty="0"/>
              <a:t>Jei mokiniai prisimins Kulono ribą ir įvairias branduolines reakcijas iš grupinio galvosūkio, jiems turėtų kilti mintis, kad neutronų pagavimas galėtų būti svarbus procesas.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en-GB" dirty="0"/>
              <a:t>Stabilumo principas paaiškina, kodėl žvaigždės "užima" tik tam tikras HRD sritis.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Skirkite jiems kelias minutes interaktyviam nuklidų žemėlapiui patyrinėti. Naudokite </a:t>
            </a:r>
            <a:r>
              <a:rPr lang="de-DE" dirty="0" err="1"/>
              <a:t>tai </a:t>
            </a:r>
            <a:r>
              <a:rPr lang="de-DE" dirty="0"/>
              <a:t>kaip </a:t>
            </a:r>
            <a:r>
              <a:rPr lang="de-DE" dirty="0" err="1"/>
              <a:t>perėjimą prie kitos užduoties su branduolinėmis reakcijomis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Šioje trumpoje paskaitoje aptariama cheminių elementų idėjos raida per šimtmečius ir pateikiamas šiuolaikinis cheminio elemento įvaizdis.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err="1"/>
              <a:t>Mokslo prigimties </a:t>
            </a:r>
            <a:r>
              <a:rPr lang="en-GB" b="1" dirty="0"/>
              <a:t>aspektas: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 to, metafizinėmis idėjomis galite parodyti, kas yra šiuolaikinis mokslas, ir kartu su mokiniais aptarti, kodėl šie požiūriai neatitinka mokslo kokybės kriterijų žvelgiant iš šiandienos perspektyvos.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en-GB" dirty="0"/>
              <a:t>Stabilumo principas paaiškina, kodėl žvaigždės "užima" tik tam tikras HRD sritis.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Pastabos tarpininkams</a:t>
            </a:r>
            <a:r>
              <a:rPr lang="en-GB" sz="1200" b="1" dirty="0"/>
              <a:t>:</a:t>
            </a:r>
          </a:p>
          <a:p>
            <a:pPr marL="171450" indent="-171450">
              <a:buFont typeface="Arial" panose="020B0604020202020204" pitchFamily="34" charset="0"/>
              <a:buChar char="•"/>
            </a:pPr>
            <a:r>
              <a:rPr lang="en-GB" dirty="0"/>
              <a:t>Stabilumo principas paaiškina, kodėl žvaigždės "užima" tik tam tikras HRD sritis.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Dėmesio, kelios animacijos šioje skaidrėje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Svarbu, kad mokiniai suprastų, jog mes tik pirštą įkišome į branduolinės astrofizikos mokslo sritį.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Tikslas - ne atsakyti į visus klausimus, o iškelti papildomų klausimų, kad žmonės būtų motyvuoti nagrinėti šią temą ir po meistriškumo kursų.</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Pastabos tarpininkams</a:t>
            </a:r>
            <a:r>
              <a:rPr lang="en-GB" b="1" dirty="0"/>
              <a:t>:</a:t>
            </a:r>
          </a:p>
          <a:p>
            <a:pPr marL="171450" indent="-171450">
              <a:buFont typeface="Arial" panose="020B0604020202020204" pitchFamily="34" charset="0"/>
              <a:buChar char="•"/>
            </a:pPr>
            <a:r>
              <a:rPr lang="en-GB" dirty="0"/>
              <a:t>Paaiškinkite logaritminę skalę!</a:t>
            </a:r>
          </a:p>
          <a:p>
            <a:pPr marL="171450" indent="-171450">
              <a:buFont typeface="Arial" panose="020B0604020202020204" pitchFamily="34" charset="0"/>
              <a:buChar char="•"/>
            </a:pPr>
            <a:r>
              <a:rPr lang="en-GB" dirty="0"/>
              <a:t>cheminis gausumas yra vienas iš svarbiausių branduolinės astrofizikos stebėjimų.</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Pastabos tarpininkams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Šiai užduočiai atlikti grįžkite prie ankstesnės skaidrės, kad pamatytumėte didesnį vaizdą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Ką studentai turėtų turėti omenyje: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Paprastai dažnis mažėja didėjant atominiam skaičiui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Geležies kiekis yra didžiausias, pažymėtas pilka linija.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Ličio ir berilio spraga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Kai kurių elementų dažnis lygus nuliui (galite užduoti klausimą: "Iš kur žinome, kad šie elementai iš tikrųjų egzistuoja?)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Lyginio atominio skaičiaus elementų dažnis yra didesnis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Jums nereikia aiškinti pastebėjimų. Tačiau čia galite jiems pasakyti, kad šio </a:t>
            </a:r>
            <a:r>
              <a:rPr lang="en-GB" dirty="0" err="1"/>
              <a:t>cheminių medžiagų dažnių pasiskirstymo </a:t>
            </a:r>
            <a:r>
              <a:rPr lang="en-GB" dirty="0"/>
              <a:t>priežastis išsiaiškinsime </a:t>
            </a:r>
            <a:r>
              <a:rPr lang="en-GB" dirty="0"/>
              <a:t>per meistriškumo pamoką.</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Pirmasis teksto lygis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Antrasis išvardijimų teksto lygis</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Trečias teksto sluoksnis su daug teksto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Ketvirtas teksto lygis, skirtas sąrašams, kuriuose yra daug teksto</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Penktasis lygis</a:t>
            </a:r>
          </a:p>
          <a:p>
            <a:pPr lvl="6"/>
            <a:r>
              <a:rPr lang="de-DE" dirty="0"/>
              <a:t>n kitas pristatymo skyrius</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Branduolinė astrofizika</a:t>
            </a:r>
            <a:br>
              <a:rPr lang="en-US" sz="900" noProof="0" dirty="0">
                <a:solidFill>
                  <a:schemeClr val="bg1"/>
                </a:solidFill>
                <a:latin typeface="+mj-lt"/>
              </a:rPr>
            </a:br>
            <a:r>
              <a:rPr lang="en-US" sz="900" noProof="0" dirty="0">
                <a:solidFill>
                  <a:schemeClr val="bg1"/>
                </a:solidFill>
                <a:latin typeface="+mj-lt"/>
              </a:rPr>
              <a:t>Kelionė po elementus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Skaidrė</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Tai antraštė</a:t>
            </a:r>
            <a:br>
              <a:rPr lang="de-DE" dirty="0"/>
            </a:br>
            <a:r>
              <a:rPr lang="de-DE" dirty="0"/>
              <a:t>iš dviejų eilučių</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2024 m. gegužės 28 d.</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Skaidrė</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Pagrindinio pavadinimo formato redagavimas</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Pagrindinio teksto formato redagavimas</a:t>
            </a:r>
          </a:p>
          <a:p>
            <a:pPr lvl="1"/>
            <a:r>
              <a:rPr lang="de-DE"/>
              <a:t>Antrasis lygis</a:t>
            </a:r>
          </a:p>
          <a:p>
            <a:pPr lvl="2"/>
            <a:r>
              <a:rPr lang="de-DE"/>
              <a:t>Trečias lygis</a:t>
            </a:r>
          </a:p>
          <a:p>
            <a:pPr lvl="3"/>
            <a:r>
              <a:rPr lang="de-DE"/>
              <a:t>Ketvirtas lygis</a:t>
            </a:r>
          </a:p>
          <a:p>
            <a:pPr lvl="4"/>
            <a:r>
              <a:rPr lang="de-DE"/>
              <a:t>Penktasis lygis</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70.png"/><Relationship Id="rId7"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Branduolinė astrofizika</a:t>
            </a:r>
            <a:br>
              <a:rPr lang="en-US" sz="4400" b="1" cap="small" dirty="0">
                <a:solidFill>
                  <a:schemeClr val="tx1"/>
                </a:solidFill>
                <a:latin typeface="+mj-lt"/>
              </a:rPr>
            </a:br>
            <a:r>
              <a:rPr lang="en-US" sz="3200" cap="small" dirty="0">
                <a:solidFill>
                  <a:schemeClr val="tx1"/>
                </a:solidFill>
                <a:latin typeface="+mj-lt"/>
              </a:rPr>
              <a:t>Žvaigždžių </a:t>
            </a:r>
            <a:r>
              <a:rPr lang="en-US" sz="3200" cap="small" dirty="0" err="1">
                <a:solidFill>
                  <a:schemeClr val="tx1"/>
                </a:solidFill>
                <a:latin typeface="+mj-lt"/>
              </a:rPr>
              <a:t>pirštų atspaudai</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Šiam projektui finansavimą skyrė Europos Sąjungos mokslinių tyrimų ir inovacijų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programa "</a:t>
            </a:r>
            <a:r>
              <a:rPr kumimoji="0" lang="en-US" sz="1100" b="0" i="1" u="none" strike="noStrike" kern="1200" cap="none" spc="0" normalizeH="0" baseline="0" noProof="0" dirty="0">
                <a:ln>
                  <a:noFill/>
                </a:ln>
                <a:solidFill>
                  <a:srgbClr val="1B1F22"/>
                </a:solidFill>
                <a:effectLst/>
                <a:uLnTx/>
                <a:uFillTx/>
                <a:latin typeface="Open Sans"/>
                <a:ea typeface="+mn-ea"/>
                <a:cs typeface="+mn-cs"/>
              </a:rPr>
              <a:t>Horizontas 2020" pagal </a:t>
            </a:r>
            <a:r>
              <a:rPr kumimoji="0" lang="en-US" sz="1100" b="0" i="1" u="none" strike="noStrike" kern="1200" cap="none" spc="0" normalizeH="0" baseline="0" noProof="0" dirty="0">
                <a:ln>
                  <a:noFill/>
                </a:ln>
                <a:solidFill>
                  <a:srgbClr val="1B1F22"/>
                </a:solidFill>
                <a:effectLst/>
                <a:uLnTx/>
                <a:uFillTx/>
                <a:latin typeface="Open Sans"/>
                <a:ea typeface="+mn-ea"/>
                <a:cs typeface="+mn-cs"/>
              </a:rPr>
              <a:t>dotacijos sutartį Nr.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Periodinė elementų lentelė</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Santykinis dažnis (logaritminis)</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Eilės numeris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Pažvelkite </a:t>
            </a:r>
            <a:r>
              <a:rPr lang="en-GB" sz="2800" b="1" dirty="0">
                <a:solidFill>
                  <a:schemeClr val="tx1"/>
                </a:solidFill>
                <a:latin typeface="+mj-lt"/>
              </a:rPr>
              <a:t>į </a:t>
            </a:r>
            <a:r>
              <a:rPr lang="en-GB" sz="2800" b="1" dirty="0">
                <a:solidFill>
                  <a:schemeClr val="tx1"/>
                </a:solidFill>
                <a:latin typeface="+mj-lt"/>
              </a:rPr>
              <a:t>gausos pasiskirstymą</a:t>
            </a:r>
            <a:r>
              <a:rPr lang="en-GB" sz="2800" dirty="0">
                <a:solidFill>
                  <a:schemeClr val="tx1"/>
                </a:solidFill>
                <a:latin typeface="+mj-lt"/>
              </a:rPr>
              <a:t>. </a:t>
            </a:r>
            <a:r>
              <a:rPr lang="en-GB" sz="2800" dirty="0">
                <a:solidFill>
                  <a:schemeClr val="tx1"/>
                </a:solidFill>
                <a:latin typeface="+mj-lt"/>
              </a:rPr>
              <a:t>Kas </a:t>
            </a:r>
            <a:r>
              <a:rPr lang="en-GB" sz="2800" dirty="0" err="1">
                <a:solidFill>
                  <a:schemeClr val="tx1"/>
                </a:solidFill>
                <a:latin typeface="+mj-lt"/>
              </a:rPr>
              <a:t>išsiskiria</a:t>
            </a:r>
            <a:r>
              <a:rPr lang="en-GB" sz="2800" dirty="0">
                <a:solidFill>
                  <a:schemeClr val="tx1"/>
                </a:solidFill>
                <a:latin typeface="+mj-lt"/>
              </a:rPr>
              <a:t>?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Žmonės</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Žemės pluta</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Visata</a:t>
            </a:r>
          </a:p>
        </p:txBody>
      </p:sp>
    </p:spTree>
    <p:extLst>
      <p:ext uri="{BB962C8B-B14F-4D97-AF65-F5344CB8AC3E}">
        <p14:creationId xmlns:p14="http://schemas.microsoft.com/office/powerpoint/2010/main" val="2104554014"/>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 dalis</a:t>
            </a:r>
          </a:p>
          <a:p>
            <a:pPr algn="ctr">
              <a:spcAft>
                <a:spcPts val="600"/>
              </a:spcAft>
            </a:pPr>
            <a:r>
              <a:rPr lang="en-US" sz="3600" cap="small" dirty="0">
                <a:solidFill>
                  <a:schemeClr val="bg1"/>
                </a:solidFill>
              </a:rPr>
              <a:t>Atomų branduoliai &amp;</a:t>
            </a:r>
            <a:br>
              <a:rPr lang="en-US" sz="3600" cap="small" dirty="0">
                <a:solidFill>
                  <a:schemeClr val="bg1"/>
                </a:solidFill>
              </a:rPr>
            </a:br>
            <a:r>
              <a:rPr lang="en-US" sz="3600" cap="small" dirty="0">
                <a:solidFill>
                  <a:schemeClr val="bg1"/>
                </a:solidFill>
              </a:rPr>
              <a:t>jų ypatumai</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Kas </a:t>
            </a:r>
            <a:r>
              <a:rPr lang="de-DE" sz="3600" b="1" cap="small" noProof="0" dirty="0"/>
              <a:t>yra </a:t>
            </a:r>
            <a:r>
              <a:rPr lang="de-DE" sz="3600" cap="small" noProof="0" dirty="0"/>
              <a:t>cheminis elementas?</a:t>
            </a:r>
          </a:p>
        </p:txBody>
      </p:sp>
    </p:spTree>
    <p:extLst>
      <p:ext uri="{BB962C8B-B14F-4D97-AF65-F5344CB8AC3E}">
        <p14:creationId xmlns:p14="http://schemas.microsoft.com/office/powerpoint/2010/main" val="3462665087"/>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Elementą apibūdina </a:t>
            </a:r>
            <a:r>
              <a:rPr lang="en-US" sz="2400" b="1" dirty="0"/>
              <a:t>protonų skaičius </a:t>
            </a:r>
            <a:r>
              <a:rPr lang="en-US" sz="2400" dirty="0"/>
              <a:t>atomo branduolyje</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Atomo branduolys</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Pavyzdys</a:t>
            </a:r>
            <a:r>
              <a:rPr lang="de-DE" sz="2000" b="1" dirty="0">
                <a:solidFill>
                  <a:schemeClr val="tx1"/>
                </a:solidFill>
              </a:rPr>
              <a:t>:</a:t>
            </a:r>
            <a:br>
              <a:rPr lang="de-DE" sz="2000" dirty="0">
                <a:solidFill>
                  <a:schemeClr val="tx1"/>
                </a:solidFill>
              </a:rPr>
            </a:br>
            <a:r>
              <a:rPr lang="en-US" sz="2000" dirty="0">
                <a:solidFill>
                  <a:schemeClr val="tx1"/>
                </a:solidFill>
              </a:rPr>
              <a:t>Deguonis yra 8-asis periodinės elementų lentelės elementas, turintis 8 protonus.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Atomo branduolys</a:t>
            </a:r>
          </a:p>
          <a:p>
            <a:pPr marL="697230" lvl="1" indent="-285750">
              <a:buFont typeface="Arial" panose="020B0604020202020204" pitchFamily="34" charset="0"/>
              <a:buChar char="•"/>
            </a:pPr>
            <a:r>
              <a:rPr lang="en-US" sz="2000" dirty="0"/>
              <a:t>atomo centre</a:t>
            </a:r>
          </a:p>
          <a:p>
            <a:pPr marL="697230" lvl="1" indent="-285750">
              <a:buFont typeface="Arial" panose="020B0604020202020204" pitchFamily="34" charset="0"/>
              <a:buChar char="•"/>
            </a:pPr>
            <a:r>
              <a:rPr lang="en-US" sz="2000" dirty="0"/>
              <a:t>yra 1/10000 atomo dydžio.</a:t>
            </a:r>
          </a:p>
          <a:p>
            <a:pPr marL="697230" lvl="1" indent="-285750">
              <a:buFont typeface="Arial" panose="020B0604020202020204" pitchFamily="34" charset="0"/>
              <a:buChar char="•"/>
            </a:pPr>
            <a:r>
              <a:rPr lang="en-US" sz="2000" dirty="0" err="1"/>
              <a:t>savyje </a:t>
            </a:r>
            <a:r>
              <a:rPr lang="en-US" sz="2000" dirty="0" err="1"/>
              <a:t>sujungia </a:t>
            </a:r>
            <a:r>
              <a:rPr lang="en-US" sz="2000" dirty="0"/>
              <a:t>beveik </a:t>
            </a:r>
            <a:r>
              <a:rPr lang="en-US" sz="2000" dirty="0" err="1"/>
              <a:t>visą </a:t>
            </a:r>
            <a:r>
              <a:rPr lang="en-US" sz="2000" dirty="0"/>
              <a:t>atomo masę.</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Atomo branduolį sudaro </a:t>
            </a:r>
            <a:r>
              <a:rPr lang="en-US" sz="2400" b="1" dirty="0"/>
              <a:t>protonai </a:t>
            </a:r>
            <a:r>
              <a:rPr lang="en-US" sz="2400" dirty="0"/>
              <a:t>ir </a:t>
            </a:r>
            <a:r>
              <a:rPr lang="en-US" sz="2400" b="1" dirty="0"/>
              <a:t>neutronai</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Atomų branduolių žymėjimas</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Pavyzdys</a:t>
            </a:r>
            <a:r>
              <a:rPr lang="de-DE" sz="2000" b="1" dirty="0">
                <a:solidFill>
                  <a:schemeClr val="tx1"/>
                </a:solidFill>
              </a:rPr>
              <a:t>:</a:t>
            </a:r>
            <a:br>
              <a:rPr lang="de-DE" sz="2000" dirty="0">
                <a:solidFill>
                  <a:schemeClr val="tx1"/>
                </a:solidFill>
              </a:rPr>
            </a:br>
            <a:r>
              <a:rPr lang="en-US" sz="2000" dirty="0">
                <a:solidFill>
                  <a:schemeClr val="tx1"/>
                </a:solidFill>
              </a:rPr>
              <a:t>Deguonis turi 8 protonus ir nuo 4 iki 18 neutronų</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Vienos rūšies atomo branduolį vadiname </a:t>
            </a:r>
            <a:r>
              <a:rPr lang="en-US" sz="2400" b="1" dirty="0"/>
              <a:t>nuklidu</a:t>
            </a:r>
          </a:p>
          <a:p>
            <a:pPr marL="697230" lvl="1" indent="-285750">
              <a:buFont typeface="Arial" panose="020B0604020202020204" pitchFamily="34" charset="0"/>
              <a:buChar char="•"/>
            </a:pPr>
            <a:r>
              <a:rPr lang="en-US" sz="2400" dirty="0"/>
              <a:t>priklauso nuo protonų ir neutronų skaičiaus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Atomų branduolių žymėjimas</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Pavyzdys</a:t>
                </a:r>
                <a:r>
                  <a:rPr lang="de-DE" sz="2000" b="1" dirty="0">
                    <a:solidFill>
                      <a:schemeClr val="tx1"/>
                    </a:solidFill>
                  </a:rPr>
                  <a:t>:</a:t>
                </a:r>
                <a:br>
                  <a:rPr lang="de-DE" sz="2000" dirty="0">
                    <a:solidFill>
                      <a:schemeClr val="tx1"/>
                    </a:solidFill>
                  </a:rPr>
                </a:br>
                <a:r>
                  <a:rPr lang="en-US" sz="2000" dirty="0">
                    <a:solidFill>
                      <a:schemeClr val="tx1"/>
                    </a:solidFill>
                  </a:rPr>
                  <a:t>Deguonies-16 nuklidas turi 8 protonus ir 8 neutronus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Vienos rūšies atomo branduolį vadiname </a:t>
            </a:r>
            <a:r>
              <a:rPr lang="en-US" sz="2400" b="1" dirty="0"/>
              <a:t>nuklidu</a:t>
            </a:r>
          </a:p>
          <a:p>
            <a:pPr marL="697230" lvl="1" indent="-285750">
              <a:buFont typeface="Arial" panose="020B0604020202020204" pitchFamily="34" charset="0"/>
              <a:buChar char="•"/>
            </a:pPr>
            <a:r>
              <a:rPr lang="en-US" sz="2400" dirty="0"/>
              <a:t>priklauso nuo protonų ir neutronų skaičiaus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Atomų branduolių žymėjimas</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Pavyzdys:</a:t>
                </a:r>
                <a:br>
                  <a:rPr lang="de-DE" sz="2000" dirty="0">
                    <a:solidFill>
                      <a:schemeClr val="tx1"/>
                    </a:solidFill>
                  </a:rPr>
                </a:br>
                <a:r>
                  <a:rPr lang="en-US" sz="2000" dirty="0" err="1">
                    <a:solidFill>
                      <a:schemeClr val="tx1"/>
                    </a:solidFill>
                  </a:rPr>
                  <a:t>Nuklidas </a:t>
                </a:r>
                <a:r>
                  <a:rPr lang="en-US" sz="2000" dirty="0">
                    <a:solidFill>
                      <a:schemeClr val="tx1"/>
                    </a:solidFill>
                  </a:rPr>
                  <a:t>deguonis-17 turi 8 protonus ir 9 neutronus.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Branduolinė astrofizika</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Žvaigždžių pirštų atspaudai</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Vienos rūšies atomo branduolį vadiname </a:t>
                </a:r>
                <a:r>
                  <a:rPr lang="en-US" sz="2400" b="1" dirty="0"/>
                  <a:t>nuklidu</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priklauso nuo protonų ir neutronų skaičiaus</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Mes rašome</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Atomų branduolių žymėjimas</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Elemento simbolis</a:t>
            </a:r>
            <a:br>
              <a:rPr lang="de-DE" sz="2400" dirty="0"/>
            </a:br>
            <a:r>
              <a:rPr lang="de-DE" sz="2400" b="1" dirty="0"/>
              <a:t>Z... </a:t>
            </a:r>
            <a:r>
              <a:rPr lang="de-DE" sz="2400" dirty="0" err="1"/>
              <a:t>Atominis skaičius </a:t>
            </a:r>
            <a:r>
              <a:rPr lang="de-DE" sz="2400" dirty="0"/>
              <a:t>/ </a:t>
            </a:r>
            <a:r>
              <a:rPr lang="de-DE" sz="2400" dirty="0" err="1"/>
              <a:t>protonų skaičius</a:t>
            </a:r>
            <a:br>
              <a:rPr lang="de-DE" sz="2400" dirty="0"/>
            </a:br>
            <a:r>
              <a:rPr lang="de-DE" sz="2400" b="1" dirty="0"/>
              <a:t>N... </a:t>
            </a:r>
            <a:r>
              <a:rPr lang="de-DE" sz="2400" dirty="0" err="1"/>
              <a:t>Neutronų skaičius</a:t>
            </a:r>
            <a:br>
              <a:rPr lang="de-DE" sz="2400" dirty="0"/>
            </a:br>
            <a:r>
              <a:rPr lang="de-DE" sz="2400" b="1" dirty="0"/>
              <a:t>A... </a:t>
            </a:r>
            <a:r>
              <a:rPr lang="de-DE" sz="2400" dirty="0" err="1"/>
              <a:t>Masės skaičius</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Užduotis</a:t>
            </a:r>
            <a:br>
              <a:rPr lang="de-DE" sz="2800" dirty="0">
                <a:solidFill>
                  <a:schemeClr val="tx1"/>
                </a:solidFill>
              </a:rPr>
            </a:br>
            <a:r>
              <a:rPr lang="en-US" sz="2800" dirty="0">
                <a:solidFill>
                  <a:schemeClr val="tx1"/>
                </a:solidFill>
              </a:rPr>
              <a:t>Kiek neutronų yra</a:t>
            </a:r>
            <a:br>
              <a:rPr lang="en-US" sz="2800" dirty="0">
                <a:solidFill>
                  <a:schemeClr val="tx1"/>
                </a:solidFill>
              </a:rPr>
            </a:br>
            <a:r>
              <a:rPr lang="de-DE" sz="2800" b="1" dirty="0">
                <a:solidFill>
                  <a:schemeClr val="tx1"/>
                </a:solidFill>
              </a:rPr>
              <a:t>uranas-238 </a:t>
            </a:r>
            <a:r>
              <a:rPr lang="en-US" sz="2800" dirty="0">
                <a:solidFill>
                  <a:schemeClr val="tx1"/>
                </a:solidFill>
              </a:rPr>
              <a:t>turi neutronų</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Atomų branduolių žymėjimas</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Masės skaičius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Protonų skaičius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Cheminis simbolis</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Atomų branduolių žymėjimas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Pažvelkite į </a:t>
              </a:r>
              <a:r>
                <a:rPr lang="en-US" sz="2800" dirty="0" err="1">
                  <a:solidFill>
                    <a:schemeClr val="tx1"/>
                  </a:solidFill>
                </a:rPr>
                <a:t>nuklidų žemėlapį</a:t>
              </a:r>
              <a:r>
                <a:rPr lang="en-US" sz="2800" dirty="0">
                  <a:solidFill>
                    <a:schemeClr val="tx1"/>
                  </a:solidFill>
                </a:rPr>
                <a:t>. </a:t>
              </a:r>
              <a:r>
                <a:rPr lang="en-US" sz="2800" dirty="0">
                  <a:solidFill>
                    <a:schemeClr val="tx1"/>
                  </a:solidFill>
                </a:rPr>
                <a:t>Norėdami tai padaryti, </a:t>
              </a:r>
              <a:r>
                <a:rPr lang="en-US" sz="2800" dirty="0" err="1">
                  <a:solidFill>
                    <a:schemeClr val="tx1"/>
                  </a:solidFill>
                </a:rPr>
                <a:t>atidarykite</a:t>
              </a:r>
              <a:br>
                <a:rPr lang="de-DE" sz="2800" dirty="0">
                  <a:solidFill>
                    <a:schemeClr val="tx1"/>
                  </a:solidFill>
                </a:rPr>
              </a:br>
              <a:r>
                <a:rPr lang="de-DE" sz="2800" b="1" dirty="0">
                  <a:solidFill>
                    <a:schemeClr val="tx1"/>
                  </a:solidFill>
                </a:rPr>
                <a:t> 2.1 Interaktyvusis </a:t>
              </a:r>
              <a:r>
                <a:rPr lang="de-DE" sz="2800" b="1" dirty="0" err="1">
                  <a:solidFill>
                    <a:schemeClr val="tx1"/>
                  </a:solidFill>
                </a:rPr>
                <a:t>nuklidų </a:t>
              </a:r>
              <a:r>
                <a:rPr lang="de-DE" sz="2800" b="1" dirty="0" err="1">
                  <a:solidFill>
                    <a:schemeClr val="tx1"/>
                  </a:solidFill>
                </a:rPr>
                <a:t>žemėlapis</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Kur </a:t>
            </a:r>
            <a:r>
              <a:rPr lang="de-DE" sz="3600" cap="small" noProof="0" dirty="0"/>
              <a:t>yra </a:t>
            </a:r>
            <a:br>
              <a:rPr lang="de-DE" sz="3600" cap="small" noProof="0" dirty="0"/>
            </a:br>
            <a:r>
              <a:rPr lang="de-DE" sz="3600" cap="small" noProof="0" dirty="0" err="1"/>
              <a:t>cheminiai </a:t>
            </a:r>
            <a:r>
              <a:rPr lang="de-DE" sz="3600" cap="small" noProof="0" dirty="0" err="1"/>
              <a:t>elementai</a:t>
            </a:r>
            <a:br>
              <a:rPr lang="de-DE" sz="3600" cap="small" dirty="0"/>
            </a:br>
            <a:r>
              <a:rPr lang="de-DE" sz="3600" cap="small" noProof="0" dirty="0" err="1"/>
              <a:t>kuriami cheminiai elementai</a:t>
            </a:r>
            <a:r>
              <a:rPr lang="de-DE" sz="3600" cap="small" noProof="0" dirty="0"/>
              <a:t>?</a:t>
            </a:r>
          </a:p>
        </p:txBody>
      </p:sp>
    </p:spTree>
    <p:extLst>
      <p:ext uri="{BB962C8B-B14F-4D97-AF65-F5344CB8AC3E}">
        <p14:creationId xmlns:p14="http://schemas.microsoft.com/office/powerpoint/2010/main" val="97209390"/>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Branduolių sintezė </a:t>
            </a:r>
            <a:r>
              <a:rPr lang="en-US" sz="2800" dirty="0"/>
              <a:t>arba kitos </a:t>
            </a:r>
            <a:r>
              <a:rPr lang="en-US" sz="2800" b="1" dirty="0"/>
              <a:t>branduolinės reakcijos </a:t>
            </a:r>
            <a:r>
              <a:rPr lang="en-US" sz="2800" dirty="0"/>
              <a:t>gali sukurti naujus atomų branduolius.</a:t>
            </a:r>
            <a:br>
              <a:rPr lang="en-US" sz="2800" dirty="0"/>
            </a:br>
            <a:endParaRPr lang="en-US" sz="2800" dirty="0"/>
          </a:p>
          <a:p>
            <a:pPr marL="285750" indent="-285750">
              <a:buFont typeface="Arial" panose="020B0604020202020204" pitchFamily="34" charset="0"/>
              <a:buChar char="•"/>
            </a:pPr>
            <a:r>
              <a:rPr lang="en-US" sz="2800" dirty="0"/>
              <a:t>Šie procesai yra </a:t>
            </a:r>
            <a:r>
              <a:rPr lang="en-US" sz="2800" b="1" dirty="0"/>
              <a:t>naujų elementų susidarymo </a:t>
            </a:r>
            <a:r>
              <a:rPr lang="en-US" sz="2800" dirty="0"/>
              <a:t>pagrindas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Branduolinės reakcijos</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Raudonojo supermilžino Antareso iliustracija</a:t>
            </a:r>
          </a:p>
        </p:txBody>
      </p:sp>
    </p:spTree>
    <p:extLst>
      <p:ext uri="{BB962C8B-B14F-4D97-AF65-F5344CB8AC3E}">
        <p14:creationId xmlns:p14="http://schemas.microsoft.com/office/powerpoint/2010/main" val="2540387646"/>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II dalis</a:t>
            </a:r>
          </a:p>
          <a:p>
            <a:pPr algn="ctr">
              <a:spcAft>
                <a:spcPts val="600"/>
              </a:spcAft>
            </a:pPr>
            <a:r>
              <a:rPr lang="en-US" sz="3600" cap="small" dirty="0" err="1">
                <a:solidFill>
                  <a:schemeClr val="bg1"/>
                </a:solidFill>
              </a:rPr>
              <a:t>Žvaigždžių</a:t>
            </a:r>
            <a:br>
              <a:rPr lang="en-US" sz="3600" cap="small" dirty="0">
                <a:solidFill>
                  <a:schemeClr val="bg1"/>
                </a:solidFill>
              </a:rPr>
            </a:br>
            <a:r>
              <a:rPr lang="en-US" sz="3600" cap="small" dirty="0">
                <a:solidFill>
                  <a:schemeClr val="bg1"/>
                </a:solidFill>
              </a:rPr>
              <a:t>evoliucija</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Kasmet mūsų Pieno kelyje </a:t>
            </a:r>
            <a:r>
              <a:rPr lang="en-US" sz="2000" b="1" dirty="0"/>
              <a:t>susiformuoja </a:t>
            </a:r>
            <a:r>
              <a:rPr lang="en-US" sz="2000" dirty="0"/>
              <a:t>maždaug </a:t>
            </a:r>
            <a:r>
              <a:rPr lang="en-US" sz="2000" b="1" dirty="0"/>
              <a:t>5 žvaigždės.</a:t>
            </a:r>
          </a:p>
          <a:p>
            <a:pPr marL="285750" indent="-285750">
              <a:buFont typeface="Arial" panose="020B0604020202020204" pitchFamily="34" charset="0"/>
              <a:buChar char="•"/>
            </a:pPr>
            <a:r>
              <a:rPr lang="en-US" sz="2000" dirty="0"/>
              <a:t>Formavimas trunka maždaug.</a:t>
            </a:r>
            <a:br>
              <a:rPr lang="en-US" sz="2000" dirty="0"/>
            </a:br>
            <a:r>
              <a:rPr lang="en-US" sz="2000" dirty="0"/>
              <a:t>1 mln. - 100 mln. metų</a:t>
            </a:r>
          </a:p>
          <a:p>
            <a:pPr marL="285750" indent="-285750">
              <a:buFont typeface="Arial" panose="020B0604020202020204" pitchFamily="34" charset="0"/>
              <a:buChar char="•"/>
            </a:pPr>
            <a:r>
              <a:rPr lang="en-US" sz="2000" dirty="0"/>
              <a:t>Iš pradžių atsirado dėl </a:t>
            </a:r>
            <a:r>
              <a:rPr lang="en-US" sz="2000" dirty="0" err="1"/>
              <a:t>tarpžvaigždinių dujų debesų </a:t>
            </a:r>
            <a:r>
              <a:rPr lang="en-US" sz="2000" dirty="0"/>
              <a:t>susitraukimo </a:t>
            </a:r>
            <a:r>
              <a:rPr lang="en-US" sz="2000" dirty="0"/>
              <a:t>(gravitacija).</a:t>
            </a:r>
          </a:p>
          <a:p>
            <a:pPr marL="285750" indent="-285750">
              <a:buFont typeface="Arial" panose="020B0604020202020204" pitchFamily="34" charset="0"/>
              <a:buChar char="•"/>
            </a:pPr>
            <a:r>
              <a:rPr lang="en-US" sz="2000" dirty="0" err="1"/>
              <a:t>Viena iš tokių </a:t>
            </a:r>
            <a:r>
              <a:rPr lang="en-US" sz="2000" dirty="0"/>
              <a:t>žvaigždžių </a:t>
            </a:r>
            <a:r>
              <a:rPr lang="en-US" sz="2000" dirty="0" err="1"/>
              <a:t>yra </a:t>
            </a:r>
            <a:r>
              <a:rPr lang="en-US" sz="2000" b="1" dirty="0" err="1"/>
              <a:t>Saulė</a:t>
            </a:r>
            <a:r>
              <a:rPr lang="en-US" sz="2000" dirty="0"/>
              <a:t>, </a:t>
            </a:r>
            <a:r>
              <a:rPr lang="en-US" sz="2000" dirty="0"/>
              <a:t>kuri </a:t>
            </a:r>
            <a:r>
              <a:rPr lang="en-US" sz="2000" dirty="0" err="1"/>
              <a:t>gimė </a:t>
            </a:r>
            <a:r>
              <a:rPr lang="en-US" sz="2000" dirty="0"/>
              <a:t>maždaug </a:t>
            </a:r>
            <a:r>
              <a:rPr lang="en-US" sz="2000" dirty="0" err="1"/>
              <a:t>prieš </a:t>
            </a:r>
            <a:r>
              <a:rPr lang="en-US" sz="2000" b="1" dirty="0"/>
              <a:t>4,6 </a:t>
            </a:r>
            <a:r>
              <a:rPr lang="en-US" sz="2000" b="1" dirty="0" err="1"/>
              <a:t>mlrd. </a:t>
            </a:r>
            <a:r>
              <a:rPr lang="en-US" sz="2000" b="1" dirty="0"/>
              <a:t>metų.</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Žvaigždžių formavimasis</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i="1" dirty="0">
                <a:solidFill>
                  <a:srgbClr val="00305E"/>
                </a:solidFill>
                <a:latin typeface="Open Sans"/>
              </a:rPr>
              <a:t>[08</a:t>
            </a:r>
            <a:r>
              <a:rPr kumimoji="0" lang="en-US" sz="1400" b="0" i="1" u="none" strike="noStrike" kern="1200" cap="none" spc="0" normalizeH="0" baseline="0" noProof="0" dirty="0">
                <a:ln>
                  <a:noFill/>
                </a:ln>
                <a:solidFill>
                  <a:srgbClr val="00305E"/>
                </a:solidFill>
                <a:effectLst/>
                <a:uLnTx/>
                <a:uFillTx/>
                <a:latin typeface="Open Sans"/>
                <a:ea typeface="+mn-ea"/>
                <a:cs typeface="+mn-cs"/>
              </a:rPr>
              <a:t>] Dvi migliados NGC 2014 ir NGC 2020 priklauso žvaigždžių formavimosi regionui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Didžiajame Magelano </a:t>
            </a:r>
            <a:r>
              <a:rPr kumimoji="0" lang="en-US" sz="1400" b="0" i="1" u="none" strike="noStrike" kern="1200" cap="none" spc="0" normalizeH="0" baseline="0" noProof="0" dirty="0">
                <a:ln>
                  <a:noFill/>
                </a:ln>
                <a:solidFill>
                  <a:srgbClr val="00305E"/>
                </a:solidFill>
                <a:effectLst/>
                <a:uLnTx/>
                <a:uFillTx/>
                <a:latin typeface="Open Sans"/>
                <a:ea typeface="+mn-ea"/>
                <a:cs typeface="+mn-cs"/>
              </a:rPr>
              <a:t>debesyje - galaktikoje, esančioje už 163 000 šviesmečių nuo mūsų, Pieno kelyje.</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m.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Saulės gimimas</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Dėl dujų debesies </a:t>
            </a:r>
            <a:r>
              <a:rPr lang="en-US" sz="2000" dirty="0" err="1"/>
              <a:t>susitraukimo </a:t>
            </a:r>
            <a:r>
              <a:rPr lang="en-US" sz="2000" dirty="0" err="1"/>
              <a:t>susidaro </a:t>
            </a:r>
            <a:r>
              <a:rPr lang="en-US" sz="2000" dirty="0" err="1"/>
              <a:t>didesnio tankio </a:t>
            </a:r>
            <a:r>
              <a:rPr lang="en-US" sz="2000" dirty="0"/>
              <a:t>branduolys</a:t>
            </a:r>
            <a:endParaRPr lang="en-US" sz="2000" dirty="0"/>
          </a:p>
          <a:p>
            <a:pPr marL="285750" indent="-285750">
              <a:buFont typeface="Arial" panose="020B0604020202020204" pitchFamily="34" charset="0"/>
              <a:buChar char="•"/>
            </a:pPr>
            <a:r>
              <a:rPr lang="en-US" sz="2000" dirty="0" err="1"/>
              <a:t>Jei </a:t>
            </a:r>
            <a:r>
              <a:rPr lang="en-US" sz="2000" dirty="0"/>
              <a:t>masė yra pakankamai didelė, debesis suyra ir </a:t>
            </a:r>
            <a:r>
              <a:rPr lang="en-US" sz="2000" dirty="0" err="1"/>
              <a:t>išsiskiria šiluminė energija </a:t>
            </a:r>
            <a:r>
              <a:rPr lang="en-US" sz="2000" dirty="0"/>
              <a:t>(</a:t>
            </a:r>
            <a:r>
              <a:rPr lang="en-US" sz="2000" dirty="0" err="1"/>
              <a:t>gravitacinis kolapsas</a:t>
            </a:r>
            <a:r>
              <a:rPr lang="en-US" sz="2000" dirty="0"/>
              <a:t>)</a:t>
            </a:r>
            <a:r>
              <a:rPr lang="en-US" sz="2000" dirty="0"/>
              <a:t>.</a:t>
            </a:r>
          </a:p>
          <a:p>
            <a:pPr marL="285750" indent="-285750">
              <a:buFont typeface="Arial" panose="020B0604020202020204" pitchFamily="34" charset="0"/>
              <a:buChar char="•"/>
            </a:pPr>
            <a:r>
              <a:rPr lang="en-US" sz="2000" dirty="0"/>
              <a:t>Jei žvaigždės tankis yra pakankamai didelis, spinduliavimas nebegali pasišalinti iš apvalkalo, todėl žvaigždė įkaista dar labiau.</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Vadinamojo "kosminio vikšro" dujų debesies galva yra protožvaigždė, kuri vis dar sugeria medžiagą iš savo išorinio apvalkalo ir lėtai kondensuojasi.</a:t>
            </a:r>
            <a:br>
              <a:rPr lang="de-DE" sz="1200" i="1" dirty="0"/>
            </a:br>
            <a:r>
              <a:rPr lang="de-DE" sz="1200" i="1" dirty="0">
                <a:hlinkClick r:id="rId3"/>
              </a:rPr>
              <a:t>Hubble/ESA, 2013 m.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Saulės gimimas</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Susidaro </a:t>
            </a:r>
            <a:r>
              <a:rPr lang="en-US" sz="2000" b="1" dirty="0" err="1"/>
              <a:t>protožvaigždė</a:t>
            </a:r>
            <a:endParaRPr lang="en-US" sz="2000" dirty="0"/>
          </a:p>
          <a:p>
            <a:pPr marL="285750" indent="-285750">
              <a:buFont typeface="Arial" panose="020B0604020202020204" pitchFamily="34" charset="0"/>
              <a:buChar char="•"/>
            </a:pPr>
            <a:r>
              <a:rPr lang="en-US" sz="2000" dirty="0" err="1"/>
              <a:t>Didėja gravitacinė jėga</a:t>
            </a:r>
            <a:endParaRPr lang="en-US" sz="2000" dirty="0"/>
          </a:p>
          <a:p>
            <a:pPr marL="285750" indent="-285750">
              <a:buFont typeface="Arial" panose="020B0604020202020204" pitchFamily="34" charset="0"/>
              <a:buChar char="•"/>
            </a:pPr>
            <a:r>
              <a:rPr lang="en-US" sz="2000" dirty="0" err="1"/>
              <a:t>Išorinės molekulės atsitrenkia </a:t>
            </a:r>
            <a:r>
              <a:rPr lang="en-US" sz="2000" dirty="0"/>
              <a:t>į branduolį</a:t>
            </a:r>
          </a:p>
          <a:p>
            <a:pPr marL="285750" indent="-285750">
              <a:buFont typeface="Arial" panose="020B0604020202020204" pitchFamily="34" charset="0"/>
              <a:buChar char="•"/>
            </a:pPr>
            <a:r>
              <a:rPr lang="en-US" sz="2000" dirty="0" err="1"/>
              <a:t>Keli tūkstančiai </a:t>
            </a:r>
            <a:r>
              <a:rPr lang="en-US" sz="2000" dirty="0"/>
              <a:t>Kelvinų, šviesa </a:t>
            </a:r>
            <a:r>
              <a:rPr lang="en-US" sz="2000" dirty="0" err="1"/>
              <a:t>daugiausia infraraudonųjų spindulių diapazone</a:t>
            </a:r>
            <a:endParaRPr lang="en-US" sz="2000" dirty="0"/>
          </a:p>
          <a:p>
            <a:pPr marL="285750" indent="-285750">
              <a:buFont typeface="Arial" panose="020B0604020202020204" pitchFamily="34" charset="0"/>
              <a:buChar char="•"/>
            </a:pPr>
            <a:r>
              <a:rPr lang="en-US" sz="2000" dirty="0" err="1"/>
              <a:t>Temperatūra didinama </a:t>
            </a:r>
            <a:r>
              <a:rPr lang="en-US" sz="2000" dirty="0"/>
              <a:t>tol, kol </a:t>
            </a:r>
            <a:r>
              <a:rPr lang="en-US" sz="2000" dirty="0" err="1"/>
              <a:t>viduje esančios </a:t>
            </a:r>
            <a:r>
              <a:rPr lang="en-US" sz="2000" dirty="0"/>
              <a:t>dujos </a:t>
            </a:r>
            <a:r>
              <a:rPr lang="en-US" sz="2000" dirty="0" err="1"/>
              <a:t>jonizuojamos, </a:t>
            </a:r>
            <a:r>
              <a:rPr lang="en-US" sz="2000" dirty="0"/>
              <a:t>dujos </a:t>
            </a:r>
            <a:r>
              <a:rPr lang="en-US" sz="2000" dirty="0" err="1"/>
              <a:t>tampa </a:t>
            </a:r>
            <a:r>
              <a:rPr lang="en-US" sz="2000" dirty="0"/>
              <a:t>plazma.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a:t>
            </a:r>
            <a:r>
              <a:rPr lang="en-US" sz="1200" i="1" dirty="0" err="1"/>
              <a:t>Iš protožvaigždės išmestos </a:t>
            </a:r>
            <a:r>
              <a:rPr lang="en-US" sz="1200" i="1" dirty="0"/>
              <a:t>dujos </a:t>
            </a:r>
            <a:r>
              <a:rPr lang="en-US" sz="1200" i="1" dirty="0" err="1"/>
              <a:t>patenka į dulkių debesis</a:t>
            </a:r>
            <a:r>
              <a:rPr lang="en-US" sz="1200" i="1" dirty="0"/>
              <a:t>. </a:t>
            </a:r>
            <a:r>
              <a:rPr lang="en-US" sz="1200" i="1" dirty="0" err="1"/>
              <a:t>Matomi </a:t>
            </a:r>
            <a:r>
              <a:rPr lang="en-US" sz="1200" i="1" dirty="0" err="1"/>
              <a:t>du </a:t>
            </a:r>
            <a:r>
              <a:rPr lang="en-US" sz="1200" i="1" dirty="0"/>
              <a:t>srautai</a:t>
            </a:r>
            <a:r>
              <a:rPr lang="en-US" sz="1200" i="1" dirty="0"/>
              <a:t>, </a:t>
            </a:r>
            <a:r>
              <a:rPr lang="en-US" sz="1200" i="1" dirty="0" err="1"/>
              <a:t>judantys </a:t>
            </a:r>
            <a:r>
              <a:rPr lang="en-US" sz="1200" i="1" dirty="0"/>
              <a:t>diametraliai </a:t>
            </a:r>
            <a:r>
              <a:rPr lang="en-US" sz="1200" i="1" dirty="0" err="1"/>
              <a:t>tolyn nuo centre esančios protožvaigždės</a:t>
            </a:r>
            <a:r>
              <a:rPr lang="en-US" sz="1200" i="1" dirty="0"/>
              <a:t>.</a:t>
            </a:r>
            <a:br>
              <a:rPr lang="de-DE" sz="1200" i="1" dirty="0"/>
            </a:br>
            <a:r>
              <a:rPr lang="de-DE" sz="1200" i="1" dirty="0">
                <a:hlinkClick r:id="rId3"/>
              </a:rPr>
              <a:t>Hubble/ESA, 2021 m.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Pirmoji branduolinė sintezė</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Temperatūra </a:t>
            </a:r>
            <a:r>
              <a:rPr lang="en-US" sz="1900" dirty="0"/>
              <a:t>ir </a:t>
            </a:r>
            <a:r>
              <a:rPr lang="en-US" sz="1900" dirty="0" err="1"/>
              <a:t>tankis yra pakankamai aukšti, kad </a:t>
            </a:r>
            <a:r>
              <a:rPr lang="en-US" sz="1900" dirty="0" err="1"/>
              <a:t>atomo branduoliai įveiktų </a:t>
            </a:r>
            <a:r>
              <a:rPr lang="en-US" sz="1900" dirty="0" err="1"/>
              <a:t>Kulono </a:t>
            </a:r>
            <a:r>
              <a:rPr lang="en-US" sz="1900" dirty="0"/>
              <a:t>barjerą</a:t>
            </a:r>
            <a:r>
              <a:rPr lang="en-US" sz="1900" dirty="0"/>
              <a:t>.</a:t>
            </a:r>
          </a:p>
          <a:p>
            <a:pPr marL="285750" indent="-285750">
              <a:buFont typeface="Arial" panose="020B0604020202020204" pitchFamily="34" charset="0"/>
              <a:buChar char="•"/>
            </a:pPr>
            <a:r>
              <a:rPr lang="en-US" sz="1900" b="1" dirty="0" err="1"/>
              <a:t>Vandenilio </a:t>
            </a:r>
            <a:r>
              <a:rPr lang="en-US" sz="1900" b="1" dirty="0"/>
              <a:t>sintezė</a:t>
            </a:r>
            <a:r>
              <a:rPr lang="en-US" sz="1900" b="1" dirty="0"/>
              <a:t>: </a:t>
            </a:r>
            <a:r>
              <a:rPr lang="en-US" sz="1900" dirty="0" err="1"/>
              <a:t>susidaro </a:t>
            </a:r>
            <a:r>
              <a:rPr lang="en-US" sz="1900" dirty="0"/>
              <a:t>helis, </a:t>
            </a:r>
            <a:r>
              <a:rPr lang="en-US" sz="1900" dirty="0"/>
              <a:t>kuris </a:t>
            </a:r>
            <a:r>
              <a:rPr lang="en-US" sz="1900" dirty="0" err="1"/>
              <a:t>kaupiasi </a:t>
            </a:r>
            <a:r>
              <a:rPr lang="en-US" sz="1900" dirty="0"/>
              <a:t>branduolyje.</a:t>
            </a:r>
          </a:p>
          <a:p>
            <a:pPr marL="285750" indent="-285750">
              <a:buFont typeface="Arial" panose="020B0604020202020204" pitchFamily="34" charset="0"/>
              <a:buChar char="•"/>
            </a:pPr>
            <a:r>
              <a:rPr lang="en-US" sz="1900" dirty="0" err="1"/>
              <a:t>Spinduliavimas </a:t>
            </a:r>
            <a:r>
              <a:rPr lang="en-US" sz="1900" dirty="0"/>
              <a:t>ir </a:t>
            </a:r>
            <a:r>
              <a:rPr lang="en-US" sz="1900" dirty="0" err="1"/>
              <a:t>dujų slėgis kaip priešprieša gravitacinei jėgai</a:t>
            </a:r>
            <a:endParaRPr lang="en-US" sz="1900" dirty="0"/>
          </a:p>
          <a:p>
            <a:pPr marL="285750" indent="-285750">
              <a:buFont typeface="Arial" panose="020B0604020202020204" pitchFamily="34" charset="0"/>
              <a:buChar char="•"/>
            </a:pPr>
            <a:r>
              <a:rPr lang="en-US" sz="1900" dirty="0"/>
              <a:t>Žvaigždė </a:t>
            </a:r>
            <a:r>
              <a:rPr lang="en-US" sz="1900" dirty="0" err="1"/>
              <a:t>pasiekė stabilią būseną</a:t>
            </a:r>
            <a:r>
              <a:rPr lang="en-US" sz="1900" dirty="0"/>
              <a:t>!</a:t>
            </a:r>
          </a:p>
          <a:p>
            <a:pPr marL="342900" indent="-342900">
              <a:buFont typeface="Wingdings" panose="05000000000000000000" pitchFamily="2" charset="2"/>
              <a:buChar char="Ø"/>
            </a:pPr>
            <a:r>
              <a:rPr lang="en-US" sz="1900" b="1" dirty="0" err="1"/>
              <a:t>Hidrostatinė pusiausvyra</a:t>
            </a:r>
            <a:r>
              <a:rPr lang="en-US" sz="1900" dirty="0"/>
              <a:t>: gravitacijos ir </a:t>
            </a:r>
            <a:r>
              <a:rPr lang="en-US" sz="1900" dirty="0" err="1"/>
              <a:t>slėgio pusiausvyra</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Tvarkaraštis</a:t>
            </a:r>
            <a:endParaRPr lang="de-DE" sz="3000" noProof="0" dirty="0"/>
          </a:p>
        </p:txBody>
      </p:sp>
      <p:graphicFrame>
        <p:nvGraphicFramePr>
          <p:cNvPr id="2" name="Tabelle 1">
            <a:extLst>
              <a:ext uri="{FF2B5EF4-FFF2-40B4-BE49-F238E27FC236}">
                <a16:creationId xmlns:a16="http://schemas.microsoft.com/office/drawing/2014/main" id="{7AC4D31D-753F-1D8C-9977-213A8E737E16}"/>
              </a:ext>
            </a:extLst>
          </p:cNvPr>
          <p:cNvGraphicFramePr>
            <a:graphicFrameLocks noGrp="1"/>
          </p:cNvGraphicFramePr>
          <p:nvPr>
            <p:extLst>
              <p:ext uri="{D42A27DB-BD31-4B8C-83A1-F6EECF244321}">
                <p14:modId xmlns:p14="http://schemas.microsoft.com/office/powerpoint/2010/main" val="1595078219"/>
              </p:ext>
            </p:extLst>
          </p:nvPr>
        </p:nvGraphicFramePr>
        <p:xfrm>
          <a:off x="2231390" y="1097852"/>
          <a:ext cx="7226119" cy="47091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Laikas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Turinys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Įvadas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Atomų branduoliai ir jų ypatumai</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Pertrauka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Žvaigždžių evoliucija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III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Pirmykštė branduolių sintezė</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Pietų pertrauka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IV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Žvaigždžių pirštų atspaudai</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Pertrauka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IV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Žvaigždžių pirštų atspaudai - tęsinys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Išvada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261694171"/>
      </p:ext>
    </p:extLst>
  </p:cSld>
  <p:clrMapOvr>
    <a:masterClrMapping/>
  </p:clrMapOvr>
</p:sld>
</file>

<file path=ppt/slides/slide3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Geltonoji nykštukė (Šiandien)</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Saulėje </a:t>
                </a:r>
                <a:r>
                  <a:rPr lang="en-US" sz="1900" b="1" dirty="0" err="1"/>
                  <a:t>vandenilis </a:t>
                </a:r>
                <a:r>
                  <a:rPr lang="en-US" sz="1900" dirty="0" err="1"/>
                  <a:t>virsta </a:t>
                </a:r>
                <a:r>
                  <a:rPr lang="en-US" sz="1900" b="1" dirty="0"/>
                  <a:t>heliu</a:t>
                </a:r>
              </a:p>
              <a:p xmlns:mc="http://schemas.openxmlformats.org/markup-compatibility/2006" xmlns:a14="http://schemas.microsoft.com/office/drawing/2010/main">
                <a:pPr marL="285750" indent="-285750">
                  <a:buFont typeface="Arial" panose="020B0604020202020204" pitchFamily="34" charset="0"/>
                  <a:buChar char="•"/>
                </a:pPr>
                <a:r>
                  <a:rPr lang="en-US" sz="1900" dirty="0"/>
                  <a:t>yra </a:t>
                </a:r>
                <a:r>
                  <a:rPr lang="en-US" sz="1900" dirty="0" err="1"/>
                  <a:t>stabilios būsenos </a:t>
                </a:r>
                <a:r>
                  <a:rPr lang="en-US" sz="1900" dirty="0"/>
                  <a:t>(</a:t>
                </a:r>
                <a:r>
                  <a:rPr lang="en-US" sz="1900" b="1" dirty="0" err="1"/>
                  <a:t>hidrostatinė pusiausvyra)</a:t>
                </a:r>
                <a:r>
                  <a:rPr lang="en-US" sz="1900" b="1" dirty="0"/>
                  <a:t>.</a:t>
                </a:r>
                <a:br>
                  <a:rPr lang="en-US" sz="1900" b="1" dirty="0"/>
                </a:b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Spindulys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Temperatūra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Žemės temperatūra</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1.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Branduolinė sintezė</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b="0" i="1" smtClean="0">
                          <a:latin typeface="Cambria Math" panose="02040503050406030204" pitchFamily="18" charset="0"/>
                        </a:rPr>
                        <m:t> </m:t>
                      </m:r>
                    </m:oMath>
                  </m:oMathPara>
                </a14:m>
                <a:endParaRPr lang="de-DE" dirty="0"/>
              </a:p>
            </p:txBody>
          </p:sp>
        </mc:Choice>
        <mc:Fallback xmlns:a16="http://schemas.microsoft.com/office/drawing/2014/main" xmlns:p14="http://schemas.microsoft.com/office/powerpoint/2010/main">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smtClean="0">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i="0">
                                  <a:solidFill>
                                    <a:srgbClr val="00305E"/>
                                  </a:solidFill>
                                  <a:latin typeface="Cambria Math" panose="02040503050406030204" pitchFamily="18" charset="0"/>
                                </a:rPr>
                                <m:t>𝐇</m:t>
                              </m:r>
                              <m:r>
                                <a:rPr xmlns:a="http://schemas.openxmlformats.org/drawingml/2006/main" lang="de-DE" sz="2400" b="1" i="0" smtClean="0">
                                  <a:solidFill>
                                    <a:srgbClr val="00305E"/>
                                  </a:solidFill>
                                  <a:latin typeface="Cambria Math" panose="02040503050406030204" pitchFamily="18" charset="0"/>
                                </a:rPr>
                                <m:t>𝐞</m:t>
                              </m:r>
                            </m:e>
                            <m:sub>
                              <m:r>
                                <a:rPr xmlns:a="http://schemas.openxmlformats.org/drawingml/2006/main" lang="de-DE" sz="2400" b="1" i="1" smtClean="0">
                                  <a:solidFill>
                                    <a:srgbClr val="00305E"/>
                                  </a:solidFill>
                                  <a:latin typeface="Cambria Math" panose="02040503050406030204" pitchFamily="18" charset="0"/>
                                </a:rPr>
                                <m:t>𝟏</m:t>
                              </m:r>
                            </m:sub>
                          </m:sSub>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𝟒</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𝐇𝐞</m:t>
                              </m:r>
                            </m:e>
                            <m:sub>
                              <m:r>
                                <a:rPr xmlns:a="http://schemas.openxmlformats.org/drawingml/2006/main" lang="de-DE" sz="2400" b="1" i="1" smtClean="0">
                                  <a:solidFill>
                                    <a:srgbClr val="00305E"/>
                                  </a:solidFill>
                                  <a:latin typeface="Cambria Math" panose="02040503050406030204" pitchFamily="18" charset="0"/>
                                </a:rPr>
                                <m:t>𝟐</m:t>
                              </m:r>
                            </m:sub>
                          </m:sSub>
                          <m:r>
                            <a:rPr xmlns:a="http://schemas.openxmlformats.org/drawingml/2006/main" lang="de-DE" sz="2400" b="1" i="1" smtClean="0">
                              <a:solidFill>
                                <a:srgbClr val="00305E"/>
                              </a:solidFill>
                              <a:latin typeface="Cambria Math" panose="02040503050406030204" pitchFamily="18" charset="0"/>
                            </a:rPr>
                            <m:t>+</m:t>
                          </m:r>
                        </m:e>
                      </m:sPre>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r>
                        <a:rPr xmlns:a="http://schemas.openxmlformats.org/drawingml/2006/main" lang="de-DE" sz="2400" b="1" i="1"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oMath>
                  </m:oMathPara>
                </a14:m>
                <a:endParaRPr lang="de-DE" sz="1600" dirty="0"/>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0">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𝟏</m:t>
                          </m:r>
                        </m:sup>
                        <m:e>
                          <m:r>
                            <a:rPr xmlns:a="http://schemas.openxmlformats.org/drawingml/2006/main" lang="de-DE" sz="2400" b="1" i="0" smtClean="0">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r>
                            <a:rPr xmlns:a="http://schemas.openxmlformats.org/drawingml/2006/main" lang="de-DE" sz="2400" b="1" i="0" smtClean="0">
                              <a:solidFill>
                                <a:srgbClr val="00305E"/>
                              </a:solidFill>
                              <a:latin typeface="Cambria Math" panose="02040503050406030204" pitchFamily="18" charset="0"/>
                            </a:rPr>
                            <m:t>𝐇𝐞</m:t>
                          </m:r>
                          <m:r>
                            <a:rPr xmlns:a="http://schemas.openxmlformats.org/drawingml/2006/main" lang="de-DE" sz="2400" b="1" i="1" smtClean="0">
                              <a:solidFill>
                                <a:srgbClr val="00305E"/>
                              </a:solidFill>
                              <a:latin typeface="Cambria Math" panose="02040503050406030204" pitchFamily="18" charset="0"/>
                            </a:rPr>
                            <m:t>+</m:t>
                          </m:r>
                        </m:e>
                      </m:sPre>
                      <m:r>
                        <a:rPr xmlns:a="http://schemas.openxmlformats.org/drawingml/2006/main"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a16="http://schemas.microsoft.com/office/drawing/2014/main" xmlns:p14="http://schemas.microsoft.com/office/powerpoint/2010/main">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1" smtClean="0">
                          <a:solidFill>
                            <a:srgbClr val="00305E"/>
                          </a:solidFill>
                          <a:latin typeface="Cambria Math" panose="02040503050406030204" pitchFamily="18" charset="0"/>
                        </a:rPr>
                        <m:t>+</m:t>
                      </m:r>
                      <m:sSup>
                        <m:sSupPr>
                          <m:ctrlPr>
                            <a:rPr xmlns:a="http://schemas.openxmlformats.org/drawingml/2006/main" lang="de-DE" sz="2400" b="1" i="1">
                              <a:solidFill>
                                <a:srgbClr val="00305E"/>
                              </a:solidFill>
                              <a:latin typeface="Cambria Math" panose="02040503050406030204" pitchFamily="18" charset="0"/>
                            </a:rPr>
                          </m:ctrlPr>
                        </m:sSupPr>
                        <m:e>
                          <m:r>
                            <a:rPr xmlns:a="http://schemas.openxmlformats.org/drawingml/2006/main" lang="de-DE" sz="2400" b="1" i="1">
                              <a:solidFill>
                                <a:srgbClr val="00305E"/>
                              </a:solidFill>
                              <a:latin typeface="Cambria Math" panose="02040503050406030204" pitchFamily="18" charset="0"/>
                            </a:rPr>
                            <m:t>𝒆</m:t>
                          </m:r>
                        </m:e>
                        <m:sup>
                          <m:r>
                            <a:rPr xmlns:a="http://schemas.openxmlformats.org/drawingml/2006/main" lang="de-DE" sz="2400" b="1" i="1" smtClean="0">
                              <a:solidFill>
                                <a:srgbClr val="00305E"/>
                              </a:solidFill>
                              <a:latin typeface="Cambria Math" panose="02040503050406030204" pitchFamily="18" charset="0"/>
                            </a:rPr>
                            <m:t>+</m:t>
                          </m:r>
                        </m:sup>
                      </m:sSup>
                      <m:r>
                        <a:rPr xmlns:a="http://schemas.openxmlformats.org/drawingml/2006/main" lang="de-DE" sz="2400" b="1" i="1" smtClean="0">
                          <a:solidFill>
                            <a:srgbClr val="00305E"/>
                          </a:solidFill>
                          <a:latin typeface="Cambria Math" panose="02040503050406030204" pitchFamily="18" charset="0"/>
                        </a:rPr>
                        <m:t>+</m:t>
                      </m:r>
                      <m:r>
                        <a:rPr xmlns:a="http://schemas.openxmlformats.org/drawingml/2006/main" lang="de-DE" sz="2400" b="1" i="1" smtClean="0">
                          <a:solidFill>
                            <a:srgbClr val="00305E"/>
                          </a:solidFill>
                          <a:latin typeface="Cambria Math" panose="02040503050406030204" pitchFamily="18" charset="0"/>
                        </a:rPr>
                        <m:t>𝝂</m:t>
                      </m:r>
                    </m:oMath>
                  </m:oMathPara>
                </a14:m>
                <a:endParaRPr lang="de-DE" sz="1600" dirty="0"/>
              </a:p>
            </p:txBody>
          </p:sp>
        </mc:Choice>
        <mc:Fallback xmlns:a16="http://schemas.microsoft.com/office/drawing/2014/main" xmlns:p14="http://schemas.microsoft.com/office/powerpoint/2010/main">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Pereinamasis etapas</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Helis </a:t>
                </a:r>
                <a:r>
                  <a:rPr lang="en-US" sz="1900" dirty="0" err="1"/>
                  <a:t>kondensuojasi </a:t>
                </a:r>
                <a:r>
                  <a:rPr lang="en-US" sz="1900" dirty="0" err="1"/>
                  <a:t>Saulės </a:t>
                </a:r>
                <a:r>
                  <a:rPr lang="en-US" sz="1900" dirty="0" err="1"/>
                  <a:t>centre</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Vandenilio sintezė </a:t>
                </a:r>
                <a:r>
                  <a:rPr lang="en-US" sz="1900" dirty="0"/>
                  <a:t>vyksta </a:t>
                </a:r>
                <a:r>
                  <a:rPr lang="en-US" sz="1900" dirty="0" err="1"/>
                  <a:t>apvalkalo formos srityje </a:t>
                </a:r>
                <a:r>
                  <a:rPr lang="en-US" sz="1900" dirty="0"/>
                  <a:t>aplink </a:t>
                </a:r>
                <a:r>
                  <a:rPr lang="en-US" sz="1900" dirty="0" err="1"/>
                  <a:t>helio branduolį</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Padidėja vandenilio sintezės </a:t>
                </a:r>
                <a:r>
                  <a:rPr lang="en-US" sz="1900" dirty="0" err="1"/>
                  <a:t>energijos apyvarta</a:t>
                </a:r>
                <a:r>
                  <a:rPr lang="en-US" sz="1900" dirty="0"/>
                  <a:t>, </a:t>
                </a:r>
                <a:r>
                  <a:rPr lang="en-US" sz="1900" dirty="0" err="1"/>
                  <a:t>Saulė išsipučia </a:t>
                </a:r>
                <a:r>
                  <a:rPr lang="en-US" sz="1900" dirty="0"/>
                  <a:t>ir </a:t>
                </a:r>
                <a:r>
                  <a:rPr lang="en-US" sz="1900" dirty="0" err="1"/>
                  <a:t>tampa rausva.</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Spindulys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Temperatūra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Žemės temperatūra</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Raudonasis milžinas</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Šerdis </a:t>
                </a:r>
                <a:r>
                  <a:rPr lang="en-US" sz="1900" dirty="0" err="1"/>
                  <a:t>toliau traukiasi</a:t>
                </a:r>
                <a:r>
                  <a:rPr lang="en-US" sz="1900" dirty="0"/>
                  <a:t>, </a:t>
                </a:r>
                <a:r>
                  <a:rPr lang="en-US" sz="1900" dirty="0" err="1"/>
                  <a:t>temperatūra pakankamai aukšta, kad </a:t>
                </a:r>
                <a:r>
                  <a:rPr lang="en-US" sz="1900" dirty="0"/>
                  <a:t>įvyktų </a:t>
                </a:r>
                <a:r>
                  <a:rPr lang="en-US" sz="1900" b="1" dirty="0" err="1"/>
                  <a:t>helio sintezė</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Spindulys ir </a:t>
                </a:r>
                <a:r>
                  <a:rPr lang="en-US" sz="1900" dirty="0" err="1"/>
                  <a:t>šviesis </a:t>
                </a:r>
                <a:r>
                  <a:rPr lang="en-US" sz="1900" dirty="0"/>
                  <a:t>labai </a:t>
                </a:r>
                <a:r>
                  <a:rPr lang="en-US" sz="1900" dirty="0" err="1"/>
                  <a:t>padidėja</a:t>
                </a:r>
              </a:p>
              <a:p xmlns:mc="http://schemas.openxmlformats.org/markup-compatibility/2006" xmlns:a14="http://schemas.microsoft.com/office/drawing/2010/main">
                <a:pPr marL="285750" indent="-285750">
                  <a:buFont typeface="Arial" panose="020B0604020202020204" pitchFamily="34" charset="0"/>
                  <a:buChar char="•"/>
                </a:pPr>
                <a:r>
                  <a:rPr lang="en-US" sz="1900" b="1" dirty="0" err="1"/>
                  <a:t>Anglies </a:t>
                </a:r>
                <a:r>
                  <a:rPr lang="en-US" sz="1900" dirty="0"/>
                  <a:t>ir </a:t>
                </a:r>
                <a:r>
                  <a:rPr lang="en-US" sz="1900" b="1" dirty="0" err="1"/>
                  <a:t>deguonies </a:t>
                </a:r>
                <a:r>
                  <a:rPr lang="en-US" sz="1900" dirty="0"/>
                  <a:t>šerdis</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Šviesumas </a:t>
                </a:r>
              </a:p>
              <a:p xmlns:mc="http://schemas.openxmlformats.org/markup-compatibility/2006" xmlns:a14="http://schemas.microsoft.com/office/drawing/2010/main">
                <a:pPr marL="285750" indent="-285750">
                  <a:buFont typeface="Arial" panose="020B0604020202020204" pitchFamily="34" charset="0"/>
                  <a:buChar char="•"/>
                </a:pPr>
                <a:r>
                  <a:rPr lang="en-US" sz="1900" dirty="0"/>
                  <a:t>Spindulys </a:t>
                </a:r>
                <a:r>
                  <a:rPr lang="de-DE" sz="1900" dirty="0"/>
                  <a:t>(</a:t>
                </a:r>
                <a:r>
                  <a:rPr lang="de-DE" sz="1900" i="1" dirty="0"/>
                  <a:t>Veneros orbita</a:t>
                </a:r>
                <a:r>
                  <a:rPr lang="de-DE" sz="1900" dirty="0"/>
                  <a:t>)</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Temperatūra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Žemė</a:t>
                </a:r>
                <a:r>
                  <a:rPr lang="en-US" sz="1900" dirty="0"/>
                  <a:t>: </a:t>
                </a:r>
                <a:r>
                  <a:rPr lang="en-US" sz="1900" dirty="0" err="1"/>
                  <a:t>Žemės pluta tampa lavos vandenynu, </a:t>
                </a:r>
                <a:r>
                  <a:rPr lang="en-US" sz="1900" dirty="0"/>
                  <a:t>raudona </a:t>
                </a:r>
                <a:r>
                  <a:rPr lang="en-US" sz="1900" dirty="0" err="1"/>
                  <a:t>saulė užima didžiąją </a:t>
                </a:r>
                <a:r>
                  <a:rPr lang="en-US" sz="1900" dirty="0" err="1"/>
                  <a:t>dangaus </a:t>
                </a:r>
                <a:r>
                  <a:rPr lang="en-US" sz="1900" dirty="0" err="1"/>
                  <a:t>dalį</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4.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Raudonasis milžinas</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Šerdis </a:t>
                </a:r>
                <a:r>
                  <a:rPr lang="en-US" sz="1900" dirty="0" err="1"/>
                  <a:t>toliau traukiasi</a:t>
                </a:r>
                <a:r>
                  <a:rPr lang="en-US" sz="1900" dirty="0"/>
                  <a:t>, </a:t>
                </a:r>
                <a:r>
                  <a:rPr lang="en-US" sz="1900" dirty="0" err="1"/>
                  <a:t>temperatūra pakankamai aukšta, kad </a:t>
                </a:r>
                <a:r>
                  <a:rPr lang="en-US" sz="1900" dirty="0"/>
                  <a:t>įvyktų </a:t>
                </a:r>
                <a:r>
                  <a:rPr lang="en-US" sz="1900" b="1" dirty="0" err="1"/>
                  <a:t>helio sintezė</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Spindulys ir </a:t>
                </a:r>
                <a:r>
                  <a:rPr lang="en-US" sz="1900" dirty="0" err="1"/>
                  <a:t>šviesis </a:t>
                </a:r>
                <a:r>
                  <a:rPr lang="en-US" sz="1900" dirty="0"/>
                  <a:t>labai </a:t>
                </a:r>
                <a:r>
                  <a:rPr lang="en-US" sz="1900" dirty="0" err="1"/>
                  <a:t>padidėja</a:t>
                </a:r>
              </a:p>
              <a:p xmlns:mc="http://schemas.openxmlformats.org/markup-compatibility/2006" xmlns:a14="http://schemas.microsoft.com/office/drawing/2010/main">
                <a:pPr marL="285750" indent="-285750">
                  <a:buFont typeface="Arial" panose="020B0604020202020204" pitchFamily="34" charset="0"/>
                  <a:buChar char="•"/>
                </a:pPr>
                <a:r>
                  <a:rPr lang="en-US" sz="1900" b="1" dirty="0" err="1"/>
                  <a:t>Anglies </a:t>
                </a:r>
                <a:r>
                  <a:rPr lang="en-US" sz="1900" dirty="0"/>
                  <a:t>ir </a:t>
                </a:r>
                <a:r>
                  <a:rPr lang="en-US" sz="1900" b="1" dirty="0" err="1"/>
                  <a:t>deguonies </a:t>
                </a:r>
                <a:r>
                  <a:rPr lang="en-US" sz="1900" dirty="0"/>
                  <a:t>šerdis</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Šviesumas </a:t>
                </a:r>
              </a:p>
              <a:p xmlns:mc="http://schemas.openxmlformats.org/markup-compatibility/2006" xmlns:a14="http://schemas.microsoft.com/office/drawing/2010/main">
                <a:pPr marL="285750" indent="-285750">
                  <a:buFont typeface="Arial" panose="020B0604020202020204" pitchFamily="34" charset="0"/>
                  <a:buChar char="•"/>
                </a:pPr>
                <a:r>
                  <a:rPr lang="en-US" sz="1900" dirty="0"/>
                  <a:t>Spindulys </a:t>
                </a:r>
                <a:r>
                  <a:rPr lang="de-DE" sz="1900" dirty="0"/>
                  <a:t>(</a:t>
                </a:r>
                <a:r>
                  <a:rPr lang="de-DE" sz="1900" i="1" dirty="0"/>
                  <a:t>Veneros orbita</a:t>
                </a:r>
                <a:r>
                  <a:rPr lang="de-DE" sz="1900" dirty="0"/>
                  <a:t>)</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Temperatūra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Žemė</a:t>
                </a:r>
                <a:r>
                  <a:rPr lang="en-US" sz="1900" dirty="0"/>
                  <a:t>: </a:t>
                </a:r>
                <a:r>
                  <a:rPr lang="en-US" sz="1900" dirty="0" err="1"/>
                  <a:t>Žemės pluta tampa lavos vandenynu, </a:t>
                </a:r>
                <a:r>
                  <a:rPr lang="en-US" sz="1900" dirty="0"/>
                  <a:t>raudona </a:t>
                </a:r>
                <a:r>
                  <a:rPr lang="en-US" sz="1900" dirty="0" err="1"/>
                  <a:t>saulė užima didžiąją </a:t>
                </a:r>
                <a:r>
                  <a:rPr lang="en-US" sz="1900" dirty="0" err="1"/>
                  <a:t>dangaus </a:t>
                </a:r>
                <a:r>
                  <a:rPr lang="en-US" sz="1900" dirty="0" err="1"/>
                  <a:t>dalį</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Planetinė migla</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Saulė pereina nestabilią </a:t>
            </a:r>
            <a:r>
              <a:rPr lang="en-US" sz="1900" dirty="0"/>
              <a:t>fazę </a:t>
            </a:r>
            <a:r>
              <a:rPr lang="en-US" sz="1900" dirty="0" err="1"/>
              <a:t>helio degimo </a:t>
            </a:r>
            <a:r>
              <a:rPr lang="en-US" sz="1900" dirty="0"/>
              <a:t>metu, kai </a:t>
            </a:r>
            <a:r>
              <a:rPr lang="en-US" sz="1900" dirty="0" err="1"/>
              <a:t>labai svyruoja </a:t>
            </a:r>
            <a:r>
              <a:rPr lang="en-US" sz="1900" dirty="0"/>
              <a:t>spindulys, </a:t>
            </a:r>
            <a:r>
              <a:rPr lang="en-US" sz="1900" dirty="0" err="1"/>
              <a:t>temperatūra </a:t>
            </a:r>
            <a:r>
              <a:rPr lang="en-US" sz="1900" dirty="0"/>
              <a:t>ir </a:t>
            </a:r>
            <a:r>
              <a:rPr lang="en-US" sz="1900" dirty="0" err="1"/>
              <a:t>šviesis.</a:t>
            </a:r>
            <a:endParaRPr lang="en-US" sz="1900" dirty="0"/>
          </a:p>
          <a:p>
            <a:pPr marL="285750" indent="-285750">
              <a:buFont typeface="Arial" panose="020B0604020202020204" pitchFamily="34" charset="0"/>
              <a:buChar char="•"/>
            </a:pPr>
            <a:r>
              <a:rPr lang="en-US" sz="1900" dirty="0" err="1"/>
              <a:t>Nestabilios </a:t>
            </a:r>
            <a:r>
              <a:rPr lang="en-US" sz="1900" dirty="0"/>
              <a:t>fazės </a:t>
            </a:r>
            <a:r>
              <a:rPr lang="en-US" sz="1900" dirty="0"/>
              <a:t>pabaigoje </a:t>
            </a:r>
            <a:r>
              <a:rPr lang="en-US" sz="1900" dirty="0"/>
              <a:t>žvaigždė išmeta savo </a:t>
            </a:r>
            <a:r>
              <a:rPr lang="en-US" sz="1900" dirty="0" err="1"/>
              <a:t>apvalkalą</a:t>
            </a:r>
          </a:p>
          <a:p>
            <a:pPr marL="285750" indent="-285750">
              <a:buFont typeface="Arial" panose="020B0604020202020204" pitchFamily="34" charset="0"/>
              <a:buChar char="•"/>
            </a:pPr>
            <a:r>
              <a:rPr lang="en-US" sz="1900" dirty="0" err="1"/>
              <a:t>Išsiskiria </a:t>
            </a:r>
            <a:r>
              <a:rPr lang="en-US" sz="1900" dirty="0" err="1"/>
              <a:t>vidinis </a:t>
            </a:r>
            <a:r>
              <a:rPr lang="en-US" sz="1900" dirty="0" err="1"/>
              <a:t>anglies </a:t>
            </a:r>
            <a:r>
              <a:rPr lang="en-US" sz="1900" dirty="0"/>
              <a:t>ir </a:t>
            </a:r>
            <a:r>
              <a:rPr lang="en-US" sz="1900" dirty="0" err="1"/>
              <a:t>deguonies </a:t>
            </a:r>
            <a:r>
              <a:rPr lang="en-US" sz="1900" dirty="0"/>
              <a:t>branduolys</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Planetinė migla</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a:t>
            </a:r>
            <a:r>
              <a:rPr lang="en-US" sz="2000" i="1" dirty="0" err="1"/>
              <a:t>Planetinė </a:t>
            </a:r>
            <a:r>
              <a:rPr lang="en-US" sz="2000" i="1" dirty="0"/>
              <a:t>migla NGC 6302, dar vadinama Drugelio migla, yra mūsų Pieno kelyje, maždaug 3800 </a:t>
            </a:r>
            <a:r>
              <a:rPr lang="en-US" sz="2000" i="1" dirty="0" err="1"/>
              <a:t>Lj </a:t>
            </a:r>
            <a:r>
              <a:rPr lang="en-US" sz="2000" i="1" dirty="0"/>
              <a:t>atstumu. Jos </a:t>
            </a:r>
            <a:r>
              <a:rPr lang="en-US" sz="2000" i="1" dirty="0" err="1"/>
              <a:t>centre yra </a:t>
            </a:r>
            <a:r>
              <a:rPr lang="en-US" sz="2000" i="1" dirty="0"/>
              <a:t>mirštanti žvaigždė, kurios masė penkis kartus didesnė už Saulės masę. </a:t>
            </a:r>
            <a:r>
              <a:rPr lang="en-US" sz="2000" i="1" dirty="0"/>
              <a:t>Ji </a:t>
            </a:r>
            <a:r>
              <a:rPr lang="en-US" sz="2000" i="1" dirty="0" err="1"/>
              <a:t>atsikratė </a:t>
            </a:r>
            <a:r>
              <a:rPr lang="en-US" sz="2000" i="1" dirty="0" err="1"/>
              <a:t>dujinio apvalkalo </a:t>
            </a:r>
            <a:r>
              <a:rPr lang="en-US" sz="2000" i="1" dirty="0"/>
              <a:t>ir dabar skleidžia UV spinduliuotės srautą, dėl kurio išmesta medžiaga tampa matoma.</a:t>
            </a:r>
            <a:br>
              <a:rPr lang="de-DE" sz="2000" i="1" dirty="0"/>
            </a:br>
            <a:r>
              <a:rPr lang="de-DE" sz="2000" i="1" dirty="0">
                <a:hlinkClick r:id="rId4"/>
              </a:rPr>
              <a:t>Hubble/ESA, 2009 m.</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Baltoji nykštukė</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Atskleistas </a:t>
            </a:r>
            <a:r>
              <a:rPr lang="en-US" sz="1900" dirty="0"/>
              <a:t>branduolys </a:t>
            </a:r>
            <a:r>
              <a:rPr lang="en-US" sz="1900" dirty="0" err="1"/>
              <a:t>sudaro </a:t>
            </a:r>
            <a:r>
              <a:rPr lang="en-US" sz="1900" b="1" dirty="0" err="1"/>
              <a:t>baltąją nykštukę</a:t>
            </a:r>
            <a:endParaRPr lang="en-US" sz="1900" b="1" dirty="0"/>
          </a:p>
          <a:p>
            <a:pPr marL="285750" indent="-285750">
              <a:buFont typeface="Arial" panose="020B0604020202020204" pitchFamily="34" charset="0"/>
              <a:buChar char="•"/>
            </a:pPr>
            <a:r>
              <a:rPr lang="en-US" sz="1900" dirty="0" err="1"/>
              <a:t>Daugiau </a:t>
            </a:r>
            <a:r>
              <a:rPr lang="en-US" sz="1900" b="1" dirty="0" err="1"/>
              <a:t>jokių </a:t>
            </a:r>
            <a:r>
              <a:rPr lang="en-US" sz="1900" b="1" dirty="0" err="1"/>
              <a:t>branduolinės sintezės </a:t>
            </a:r>
            <a:r>
              <a:rPr lang="en-US" sz="1900" dirty="0"/>
              <a:t>"</a:t>
            </a:r>
            <a:r>
              <a:rPr lang="en-US" sz="1900" dirty="0" err="1"/>
              <a:t>sudegusių žvaigždžių lavonų</a:t>
            </a:r>
            <a:r>
              <a:rPr lang="en-US" sz="1900" dirty="0"/>
              <a:t>"</a:t>
            </a:r>
          </a:p>
          <a:p>
            <a:pPr marL="285750" indent="-285750">
              <a:buFont typeface="Arial" panose="020B0604020202020204" pitchFamily="34" charset="0"/>
              <a:buChar char="•"/>
            </a:pPr>
            <a:r>
              <a:rPr lang="en-US" sz="1900" dirty="0" err="1"/>
              <a:t>Itin didelis masės tankis</a:t>
            </a:r>
            <a:r>
              <a:rPr lang="en-US" sz="1900" dirty="0"/>
              <a:t>, </a:t>
            </a:r>
            <a:r>
              <a:rPr lang="en-US" sz="1900" dirty="0"/>
              <a:t>išlieka </a:t>
            </a:r>
            <a:r>
              <a:rPr lang="en-US" sz="1900" dirty="0" err="1"/>
              <a:t>stabilios būsenos dėl degeneracijos slėgio</a:t>
            </a:r>
            <a:endParaRPr lang="en-US" sz="1900" dirty="0"/>
          </a:p>
          <a:p>
            <a:pPr marL="285750" indent="-285750">
              <a:buFont typeface="Arial" panose="020B0604020202020204" pitchFamily="34" charset="0"/>
              <a:buChar char="•"/>
            </a:pPr>
            <a:r>
              <a:rPr lang="en-US" sz="1900" dirty="0" err="1"/>
              <a:t>Maždaug </a:t>
            </a:r>
            <a:r>
              <a:rPr lang="en-US" sz="1900" dirty="0"/>
              <a:t>0,5-1 kartą didesnė už </a:t>
            </a:r>
            <a:r>
              <a:rPr lang="en-US" sz="1900" dirty="0" err="1"/>
              <a:t>dabartinės Saulės </a:t>
            </a:r>
            <a:r>
              <a:rPr lang="en-US" sz="1900" dirty="0"/>
              <a:t>masę </a:t>
            </a:r>
            <a:r>
              <a:rPr lang="en-US" sz="1900" dirty="0"/>
              <a:t>ir </a:t>
            </a:r>
            <a:r>
              <a:rPr lang="en-US" sz="1900" dirty="0" err="1"/>
              <a:t>Žemės </a:t>
            </a:r>
            <a:r>
              <a:rPr lang="en-US" sz="1900" dirty="0"/>
              <a:t>spindulį.</a:t>
            </a:r>
            <a:endParaRPr lang="en-US" sz="1900" dirty="0"/>
          </a:p>
          <a:p>
            <a:pPr marL="285750" indent="-285750">
              <a:buFont typeface="Arial" panose="020B0604020202020204" pitchFamily="34" charset="0"/>
              <a:buChar char="•"/>
            </a:pPr>
            <a:r>
              <a:rPr lang="en-US" sz="1900" dirty="0" err="1"/>
              <a:t>Nėra energijos šaltinio</a:t>
            </a:r>
            <a:r>
              <a:rPr lang="en-US" sz="1900" dirty="0"/>
              <a:t>, </a:t>
            </a:r>
            <a:r>
              <a:rPr lang="en-US" sz="1900" dirty="0" err="1"/>
              <a:t>lėtai užgeso </a:t>
            </a:r>
            <a:r>
              <a:rPr lang="en-US" sz="1900" dirty="0"/>
              <a:t>ir </a:t>
            </a:r>
            <a:r>
              <a:rPr lang="en-US" sz="1900" dirty="0" err="1"/>
              <a:t>tapo </a:t>
            </a:r>
            <a:r>
              <a:rPr lang="en-US" sz="1900" b="1" dirty="0" err="1"/>
              <a:t>juodąja nykštuke</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Milijardai metų</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Dviguba žvaigždžių sistema </a:t>
            </a:r>
            <a:r>
              <a:rPr lang="en-US" sz="1200" i="1" dirty="0"/>
              <a:t>Sirijus A ir Sirijus B. Sirijus B </a:t>
            </a:r>
            <a:r>
              <a:rPr lang="en-US" sz="1200" i="1" dirty="0" err="1"/>
              <a:t>yra baltoji </a:t>
            </a:r>
            <a:r>
              <a:rPr lang="en-US" sz="1200" i="1" dirty="0"/>
              <a:t>nykštukėIš </a:t>
            </a:r>
            <a:r>
              <a:rPr lang="en-US" sz="1200" i="1" dirty="0" err="1"/>
              <a:t>protožvaigždės išmestos </a:t>
            </a:r>
            <a:r>
              <a:rPr lang="en-US" sz="1200" i="1" dirty="0"/>
              <a:t>dujos </a:t>
            </a:r>
            <a:r>
              <a:rPr lang="en-US" sz="1200" i="1" dirty="0" err="1"/>
              <a:t>susiduria su dulkių debesimis</a:t>
            </a:r>
            <a:r>
              <a:rPr lang="en-US" sz="1200" i="1" dirty="0"/>
              <a:t>. </a:t>
            </a:r>
            <a:r>
              <a:rPr lang="en-US" sz="1200" i="1" dirty="0" err="1"/>
              <a:t>Matomi </a:t>
            </a:r>
            <a:r>
              <a:rPr lang="en-US" sz="1200" i="1" dirty="0" err="1"/>
              <a:t>du </a:t>
            </a:r>
            <a:r>
              <a:rPr lang="en-US" sz="1200" i="1" dirty="0"/>
              <a:t>srautai, </a:t>
            </a:r>
            <a:r>
              <a:rPr lang="en-US" sz="1200" i="1" dirty="0" err="1"/>
              <a:t>judantys </a:t>
            </a:r>
            <a:r>
              <a:rPr lang="en-US" sz="1200" i="1" dirty="0"/>
              <a:t>diametraliai </a:t>
            </a:r>
            <a:r>
              <a:rPr lang="en-US" sz="1200" i="1" dirty="0" err="1"/>
              <a:t>tolyn nuo centre esančios protožvaigždės</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Žvaigždžių vystymasis</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Žvaigždžių gyvenimo fazės</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Žvaigždžių vystymasis</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Kuo aukštesnis </a:t>
            </a:r>
            <a:r>
              <a:rPr lang="en-US" sz="2400" dirty="0" err="1"/>
              <a:t>cheminis </a:t>
            </a:r>
            <a:r>
              <a:rPr lang="en-US" sz="2400" dirty="0"/>
              <a:t>elementas, tuo didesnis </a:t>
            </a:r>
            <a:r>
              <a:rPr lang="en-US" sz="2400" b="1" dirty="0" err="1"/>
              <a:t>Kulono </a:t>
            </a:r>
            <a:r>
              <a:rPr lang="en-US" sz="2400" b="1" dirty="0"/>
              <a:t>barjeras</a:t>
            </a:r>
          </a:p>
          <a:p>
            <a:pPr marL="285750" indent="-285750">
              <a:buFont typeface="Arial" panose="020B0604020202020204" pitchFamily="34" charset="0"/>
              <a:buChar char="•"/>
            </a:pPr>
            <a:r>
              <a:rPr lang="de-DE" sz="2400" dirty="0" err="1"/>
              <a:t>Jei temperatūra </a:t>
            </a:r>
            <a:r>
              <a:rPr lang="de-DE" sz="2400" dirty="0"/>
              <a:t>ir tankis </a:t>
            </a:r>
            <a:r>
              <a:rPr lang="de-DE" sz="2400" dirty="0" err="1"/>
              <a:t>yra </a:t>
            </a:r>
            <a:r>
              <a:rPr lang="de-DE" sz="2400" dirty="0" err="1"/>
              <a:t>pakankamai </a:t>
            </a:r>
            <a:r>
              <a:rPr lang="de-DE" sz="2400" dirty="0"/>
              <a:t>aukšti</a:t>
            </a:r>
            <a:r>
              <a:rPr lang="de-DE" sz="2400" dirty="0"/>
              <a:t>, </a:t>
            </a:r>
            <a:r>
              <a:rPr lang="de-DE" sz="2400" dirty="0"/>
              <a:t>galima </a:t>
            </a:r>
            <a:r>
              <a:rPr lang="de-DE" sz="2400" dirty="0" err="1"/>
              <a:t>helio sintezė.</a:t>
            </a:r>
          </a:p>
          <a:p>
            <a:pPr marL="285750" indent="-285750">
              <a:buFont typeface="Arial" panose="020B0604020202020204" pitchFamily="34" charset="0"/>
              <a:buChar char="•"/>
            </a:pPr>
            <a:r>
              <a:rPr lang="en-US" sz="2400" dirty="0"/>
              <a:t>Priklausomai nuo žvaigždės masės, gali susijungti ir kiti elementai.</a:t>
            </a:r>
          </a:p>
          <a:p>
            <a:pPr marL="285750" indent="-285750">
              <a:buFont typeface="Arial" panose="020B0604020202020204" pitchFamily="34" charset="0"/>
              <a:buChar char="•"/>
            </a:pPr>
            <a:r>
              <a:rPr lang="en-US" sz="2400" dirty="0"/>
              <a:t>Žvaigždė išgyvena </a:t>
            </a:r>
            <a:r>
              <a:rPr lang="en-US" sz="2400" b="1" dirty="0"/>
              <a:t>gyvavimo etapus, susijusius su </a:t>
            </a:r>
            <a:r>
              <a:rPr lang="en-US" sz="2400" dirty="0"/>
              <a:t>branduolių sintezės procesais.</a:t>
            </a:r>
          </a:p>
        </p:txBody>
      </p:sp>
    </p:spTree>
    <p:extLst>
      <p:ext uri="{BB962C8B-B14F-4D97-AF65-F5344CB8AC3E}">
        <p14:creationId xmlns:p14="http://schemas.microsoft.com/office/powerpoint/2010/main" val="2278544936"/>
      </p:ext>
    </p:extLst>
  </p:cSld>
  <p:clrMapOvr>
    <a:masterClrMapping/>
  </p:clrMapOvr>
</p:sld>
</file>

<file path=ppt/slides/slide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Smegenų šturmas</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Užduotis</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Atidarykite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Smegenų šturmo lenta</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455338881"/>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Elementai iki </a:t>
            </a:r>
            <a:r>
              <a:rPr lang="en-GB" sz="2400" b="1" dirty="0"/>
              <a:t>geležies </a:t>
            </a:r>
            <a:r>
              <a:rPr lang="en-GB" sz="2400" dirty="0"/>
              <a:t>gali būti sintetinami branduolių sintezės būdu žvaigždžių procesų metu</a:t>
            </a:r>
          </a:p>
          <a:p>
            <a:pPr marL="285750" indent="-285750">
              <a:buFont typeface="Arial" panose="020B0604020202020204" pitchFamily="34" charset="0"/>
              <a:buChar char="•"/>
            </a:pPr>
            <a:r>
              <a:rPr lang="en-GB" sz="2400" dirty="0" err="1"/>
              <a:t>Dėl to </a:t>
            </a:r>
            <a:r>
              <a:rPr lang="en-GB" sz="2400" dirty="0"/>
              <a:t>padidėja geležies kiekis</a:t>
            </a:r>
          </a:p>
        </p:txBody>
      </p:sp>
    </p:spTree>
    <p:extLst>
      <p:ext uri="{BB962C8B-B14F-4D97-AF65-F5344CB8AC3E}">
        <p14:creationId xmlns:p14="http://schemas.microsoft.com/office/powerpoint/2010/main" val="2388553990"/>
      </p:ext>
    </p:extLst>
  </p:cSld>
  <p:clrMapOvr>
    <a:masterClrMapping/>
  </p:clrMapOvr>
</p:sld>
</file>

<file path=ppt/slides/slide4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III dalis</a:t>
            </a:r>
          </a:p>
          <a:p>
            <a:pPr algn="ctr">
              <a:spcAft>
                <a:spcPts val="600"/>
              </a:spcAft>
            </a:pPr>
            <a:r>
              <a:rPr lang="en-US" sz="3600" cap="small" dirty="0" err="1">
                <a:solidFill>
                  <a:schemeClr val="bg1"/>
                </a:solidFill>
              </a:rPr>
              <a:t>Pirmykštė nukleosintezė</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Branduolinės reakcijos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043975"/>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Atomų branduoliai linksta </a:t>
                </a:r>
                <a:r>
                  <a:rPr lang="en-US" sz="2000" dirty="0" err="1"/>
                  <a:t>į stabilią pagrindinę būseną</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Atomų branduoliai gali pasiekti stabilesnes būsenas vykstant įvairioms branduolinėms reakcijoms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Daromas </a:t>
                </a:r>
                <a:r>
                  <a:rPr lang="en-US" sz="2400" dirty="0" err="1"/>
                  <a:t>skirtumas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Branduolių sintezė </a:t>
                </a:r>
                <a:r>
                  <a:rPr lang="en-US" sz="1600" i="1" dirty="0"/>
                  <a:t>iš dviejų į vieną</a:t>
                </a:r>
                <a:br>
                  <a:rPr lang="en-US" sz="1600" i="1" dirty="0"/>
                </a:br>
                <a:br>
                  <a:rPr lang="en-US" sz="1600" i="1" dirty="0"/>
                </a:br>
                <a14:m xmlns:a14="http://schemas.microsoft.com/office/drawing/2010/main"/>
                <a:endParaRPr lang="en-US" sz="2600" i="1" dirty="0"/>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043975"/>
              </a:xfrm>
              <a:prstGeom prst="rect">
                <a:avLst/>
              </a:prstGeom>
              <a:blipFill>
                <a:blip r:embed="rId3"/>
                <a:stretch>
                  <a:fillRect l="-1509" t="-1202" r="-1293"/>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Branduolinės reakcijos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424079"/>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Atomų branduoliai linksta </a:t>
                </a:r>
                <a:r>
                  <a:rPr lang="en-US" sz="2000" dirty="0" err="1"/>
                  <a:t>į stabilią pagrindinę būseną</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Atomų branduoliai gali pasiekti stabilesnes būsenas vykstant įvairioms branduolinėms reakcijoms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Daromas </a:t>
                </a:r>
                <a:r>
                  <a:rPr lang="en-US" sz="2400" dirty="0" err="1"/>
                  <a:t>skirtumas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Branduolių sintezė </a:t>
                </a:r>
                <a:r>
                  <a:rPr lang="en-US" sz="1600" i="1" dirty="0"/>
                  <a:t>iš dviejų į vieną</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Branduolio dalijimasis iš </a:t>
                </a:r>
                <a:r>
                  <a:rPr lang="en-US" sz="1600" i="1" dirty="0">
                    <a:solidFill>
                      <a:srgbClr val="00305E"/>
                    </a:solidFill>
                  </a:rPr>
                  <a:t>vieno į kelis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14:m xmlns:a14="http://schemas.microsoft.com/office/drawing/2010/main"/>
                <a:r>
                  <a:rPr lang="de-DE" sz="2600" b="1" dirty="0">
                    <a:solidFill>
                      <a:srgbClr val="00305E"/>
                    </a:solidFill>
                  </a:rPr>
                  <a:t>  </a:t>
                </a:r>
                <a14:m xmlns:a14="http://schemas.microsoft.com/office/drawing/2010/main"/>
                <a:endParaRPr kumimoji="0" lang="en-US" sz="2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424079"/>
              </a:xfrm>
              <a:prstGeom prst="rect">
                <a:avLst/>
              </a:prstGeom>
              <a:blipFill>
                <a:blip r:embed="rId3"/>
                <a:stretch>
                  <a:fillRect l="-1464" t="-1068"/>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Kas yra</a:t>
            </a:r>
            <a:br>
              <a:rPr lang="de-DE" sz="3600" b="1" cap="small" noProof="0" dirty="0"/>
            </a:br>
            <a:r>
              <a:rPr lang="de-DE" sz="3600" cap="small" noProof="0" dirty="0" err="1"/>
              <a:t>Branduolinė </a:t>
            </a:r>
            <a:r>
              <a:rPr lang="de-DE" sz="3600" cap="small" noProof="0" dirty="0" err="1"/>
              <a:t>astrofizika</a:t>
            </a:r>
            <a:br>
              <a:rPr lang="de-DE" sz="3600" cap="small" noProof="0" dirty="0"/>
            </a:br>
            <a:r>
              <a:rPr lang="de-DE" sz="3600" cap="small" noProof="0" dirty="0"/>
              <a:t>iš tikrųjų?</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5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Branduolinės reakcijos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47207"/>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Atomų branduoliai linksta į stabilią pagrindinę būseną</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Atomų branduoliai gali pasiekti stabilesnes būsenas vykstant įvairioms branduolinėms reakcijoms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Daromas </a:t>
                </a:r>
                <a:r>
                  <a:rPr lang="en-US" sz="2400" dirty="0" err="1"/>
                  <a:t>skirtumas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Branduolių sintezė </a:t>
                </a:r>
                <a:r>
                  <a:rPr lang="en-US" sz="1600" i="1" dirty="0"/>
                  <a:t>iš dviejų į vieną</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Branduolių dalijimasis iš </a:t>
                </a:r>
                <a:r>
                  <a:rPr kumimoji="0" lang="en-US" sz="1600" b="0" i="1" u="none" strike="noStrike" kern="1200" cap="none" spc="0" normalizeH="0" baseline="0" noProof="0" dirty="0">
                    <a:ln>
                      <a:noFill/>
                    </a:ln>
                    <a:solidFill>
                      <a:srgbClr val="00305E"/>
                    </a:solidFill>
                    <a:effectLst/>
                    <a:uLnTx/>
                    <a:uFillTx/>
                    <a:latin typeface="Open Sans"/>
                    <a:ea typeface="+mn-ea"/>
                    <a:cs typeface="+mn-cs"/>
                  </a:rPr>
                  <a:t>vieno į kelis</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Branduolinė konversija iš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vieno į vieną</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47207"/>
              </a:xfrm>
              <a:prstGeom prst="rect">
                <a:avLst/>
              </a:prstGeom>
              <a:blipFill>
                <a:blip r:embed="rId3"/>
                <a:stretch>
                  <a:fillRect l="-1509" t="-951"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1.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Branduolinės reakcijos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72791"/>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Atomų branduoliai linksta </a:t>
                </a:r>
                <a:r>
                  <a:rPr lang="en-US" sz="2000" dirty="0" err="1"/>
                  <a:t>į stabilią pagrindinę būseną</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Atomų branduoliai gali pasiekti stabilesnes būsenas vykstant įvairioms branduolinėms reakcijoms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Daromas </a:t>
                </a:r>
                <a:r>
                  <a:rPr lang="en-US" sz="2400" dirty="0" err="1"/>
                  <a:t>skirtumas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Branduolių sintezė </a:t>
                </a:r>
                <a:r>
                  <a:rPr lang="en-US" sz="1600" i="1" dirty="0"/>
                  <a:t>iš dviejų į vieną</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a:t>Branduolių dalijimasis iš </a:t>
                </a:r>
                <a:r>
                  <a:rPr kumimoji="0" lang="en-US" sz="1600" b="0" i="1" u="none" strike="noStrike" kern="1200" cap="none" spc="0" normalizeH="0" baseline="0" noProof="0" dirty="0">
                    <a:ln>
                      <a:noFill/>
                    </a:ln>
                    <a:solidFill>
                      <a:srgbClr val="00305E"/>
                    </a:solidFill>
                    <a:effectLst/>
                    <a:uLnTx/>
                    <a:uFillTx/>
                    <a:latin typeface="Open Sans"/>
                    <a:ea typeface="+mn-ea"/>
                    <a:cs typeface="+mn-cs"/>
                  </a:rPr>
                  <a:t>vieno į kelis</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Branduolinė konversija iš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vieno į vieną</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72791"/>
              </a:xfrm>
              <a:prstGeom prst="rect">
                <a:avLst/>
              </a:prstGeom>
              <a:blipFill>
                <a:blip r:embed="rId3"/>
                <a:stretch>
                  <a:fillRect l="-1509" t="-945"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Pirmapradė dėlionė</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Rekonstruojamas </a:t>
              </a:r>
              <a:r>
                <a:rPr lang="en-US" sz="2800" b="1" dirty="0" err="1">
                  <a:solidFill>
                    <a:schemeClr val="tx1"/>
                  </a:solidFill>
                </a:rPr>
                <a:t>pirmykštės nukleosintezės </a:t>
              </a:r>
              <a:r>
                <a:rPr lang="en-US" sz="2800" dirty="0">
                  <a:solidFill>
                    <a:schemeClr val="tx1"/>
                  </a:solidFill>
                </a:rPr>
                <a:t>reakcijų</a:t>
              </a:r>
              <a:r>
                <a:rPr lang="en-US" sz="2800" dirty="0" err="1">
                  <a:solidFill>
                    <a:schemeClr val="tx1"/>
                  </a:solidFill>
                </a:rPr>
                <a:t> tinklas</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Branduolinės reakcijos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Reakcijos lygtis </a:t>
                </a:r>
                <a:r>
                  <a:rPr lang="en-US" sz="2000" dirty="0" err="1"/>
                  <a:t>baigta</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err="1"/>
                  <a:t>Reakcijos lygtis paprasta</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Sutrumpinimas: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Vizualizuota reakcijos lygtis</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xmlns:a="http://schemas.openxmlformats.org/drawingml/2006/main" lang="de-DE" sz="1800" b="1" i="0" smtClean="0">
                          <a:solidFill>
                            <a:prstClr val="black"/>
                          </a:solidFill>
                          <a:latin typeface="Cambria Math" panose="02040503050406030204" pitchFamily="18" charset="0"/>
                        </a:rPr>
                        <m:t>(</m:t>
                      </m:r>
                      <m:sPre>
                        <m:sPrePr>
                          <m:ctrlPr>
                            <a:rPr xmlns:a="http://schemas.openxmlformats.org/drawingml/2006/main" lang="en-US" sz="1800" b="1" i="1">
                              <a:solidFill>
                                <a:srgbClr val="000000"/>
                              </a:solidFill>
                              <a:latin typeface="Cambria Math" panose="02040503050406030204" pitchFamily="18" charset="0"/>
                            </a:rPr>
                          </m:ctrlPr>
                        </m:sPrePr>
                        <m:sub/>
                        <m:sup>
                          <m:r>
                            <a:rPr xmlns:a="http://schemas.openxmlformats.org/drawingml/2006/main" lang="de-DE" sz="1800" b="1" i="0" smtClean="0">
                              <a:solidFill>
                                <a:srgbClr val="000000"/>
                              </a:solidFill>
                              <a:latin typeface="Cambria Math" panose="02040503050406030204" pitchFamily="18" charset="0"/>
                            </a:rPr>
                            <m:t>𝟏</m:t>
                          </m:r>
                        </m:sup>
                        <m:e>
                          <m:r>
                            <a:rPr xmlns:a="http://schemas.openxmlformats.org/drawingml/2006/main" lang="de-DE" sz="1800" b="1" i="0">
                              <a:solidFill>
                                <a:srgbClr val="000000"/>
                              </a:solidFill>
                              <a:latin typeface="Cambria Math" panose="02040503050406030204" pitchFamily="18" charset="0"/>
                            </a:rPr>
                            <m:t>𝐇</m:t>
                          </m:r>
                        </m:e>
                      </m:sPre>
                      <m:r>
                        <a:rPr xmlns:a="http://schemas.openxmlformats.org/drawingml/2006/main" lang="de-DE" sz="1800" b="1" i="0">
                          <a:solidFill>
                            <a:prstClr val="black"/>
                          </a:solidFill>
                          <a:latin typeface="Cambria Math" panose="02040503050406030204" pitchFamily="18" charset="0"/>
                        </a:rPr>
                        <m:t>,</m:t>
                      </m:r>
                      <m:r>
                        <a:rPr xmlns:a="http://schemas.openxmlformats.org/drawingml/2006/main" lang="de-DE" sz="1800" b="1" i="0" smtClean="0">
                          <a:solidFill>
                            <a:prstClr val="black"/>
                          </a:solidFill>
                          <a:latin typeface="Cambria Math" panose="02040503050406030204" pitchFamily="18" charset="0"/>
                        </a:rPr>
                        <m:t>𝛄</m:t>
                      </m:r>
                      <m:r>
                        <a:rPr xmlns:a="http://schemas.openxmlformats.org/drawingml/2006/main"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a16="http://schemas.microsoft.com/office/drawing/2014/main" xmlns:p14="http://schemas.microsoft.com/office/powerpoint/2010/main">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Sprendimas: Pirminė nukleosintezė</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Pirmykštė nukleosintezė</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 </a:t>
            </a:r>
          </a:p>
        </p:txBody>
      </p:sp>
    </p:spTree>
    <p:extLst>
      <p:ext uri="{BB962C8B-B14F-4D97-AF65-F5344CB8AC3E}">
        <p14:creationId xmlns:p14="http://schemas.microsoft.com/office/powerpoint/2010/main" val="3320878744"/>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B²FH-Paper</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"Žvaigždės, žvaigždės virš mūsų, valdo mūsų sąlygas"</a:t>
            </a:r>
            <a:br>
              <a:rPr lang="en-US" sz="2000" i="1" dirty="0"/>
            </a:br>
            <a:r>
              <a:rPr lang="en-US" sz="2000" dirty="0"/>
              <a:t>	- Karalius Lyras (Šekspyras), IV veiksmo 3 scena</a:t>
            </a:r>
          </a:p>
          <a:p>
            <a:pPr marL="285750" indent="-285750">
              <a:spcAft>
                <a:spcPts val="600"/>
              </a:spcAft>
              <a:buFont typeface="Arial" panose="020B0604020202020204" pitchFamily="34" charset="0"/>
              <a:buChar char="•"/>
            </a:pPr>
            <a:r>
              <a:rPr lang="en-US" sz="2000" dirty="0"/>
              <a:t>1957 m</a:t>
            </a:r>
            <a:r>
              <a:rPr lang="en-US" sz="2000" dirty="0" err="1"/>
              <a:t>. paskelbtas techninis straipsnis</a:t>
            </a:r>
            <a:br>
              <a:rPr lang="en-US" sz="2000" dirty="0"/>
            </a:br>
            <a:r>
              <a:rPr lang="en-US" sz="2000" dirty="0"/>
              <a:t>"</a:t>
            </a:r>
            <a:r>
              <a:rPr lang="en-US" sz="2000" b="1" dirty="0"/>
              <a:t>Elementų sintezė žvaigždėse</a:t>
            </a:r>
            <a:r>
              <a:rPr lang="en-US" sz="2000" dirty="0"/>
              <a:t>", </a:t>
            </a:r>
            <a:r>
              <a:rPr lang="en-US" sz="2000" dirty="0"/>
              <a:t>autoriai </a:t>
            </a:r>
            <a:r>
              <a:rPr lang="en-US" sz="2000" dirty="0" err="1"/>
              <a:t>Margaertas </a:t>
            </a:r>
            <a:r>
              <a:rPr lang="en-US" sz="2000" dirty="0"/>
              <a:t>ir Geoffrey Burbidge'as, Williamas Fowleris ir Fredas Hoyle'as</a:t>
            </a:r>
          </a:p>
          <a:p>
            <a:pPr marL="285750" indent="-285750">
              <a:spcAft>
                <a:spcPts val="600"/>
              </a:spcAft>
              <a:buFont typeface="Arial" panose="020B0604020202020204" pitchFamily="34" charset="0"/>
              <a:buChar char="•"/>
            </a:pPr>
            <a:r>
              <a:rPr lang="en-US" sz="2000" dirty="0" err="1"/>
              <a:t>Elementų </a:t>
            </a:r>
            <a:r>
              <a:rPr lang="en-US" sz="2000" dirty="0"/>
              <a:t>susidarymo </a:t>
            </a:r>
            <a:r>
              <a:rPr lang="en-US" sz="2000" dirty="0" err="1"/>
              <a:t>paaiškinimas</a:t>
            </a:r>
            <a:r>
              <a:rPr lang="en-US" sz="2000" dirty="0"/>
              <a:t>:</a:t>
            </a:r>
          </a:p>
          <a:p>
            <a:pPr marL="697230" lvl="1" indent="-285750">
              <a:spcAft>
                <a:spcPts val="600"/>
              </a:spcAft>
              <a:buFont typeface="Arial" panose="020B0604020202020204" pitchFamily="34" charset="0"/>
              <a:buChar char="•"/>
            </a:pPr>
            <a:r>
              <a:rPr lang="en-US" sz="1800" dirty="0" err="1"/>
              <a:t>Branduolių sintezė </a:t>
            </a:r>
            <a:r>
              <a:rPr lang="en-US" sz="1800" dirty="0"/>
              <a:t>(</a:t>
            </a:r>
            <a:r>
              <a:rPr lang="en-US" sz="1800" dirty="0" err="1"/>
              <a:t>taip pat </a:t>
            </a:r>
            <a:r>
              <a:rPr lang="en-US" sz="1800" dirty="0"/>
              <a:t>3 alfa procesas), taip pat </a:t>
            </a:r>
            <a:r>
              <a:rPr lang="en-US" sz="1800" dirty="0" err="1"/>
              <a:t>pirmosios teorijos apie aukštesniųjų elementų nukleosintezę</a:t>
            </a:r>
            <a:endParaRPr lang="en-US" sz="1800" dirty="0"/>
          </a:p>
          <a:p>
            <a:pPr marL="697230" lvl="1" indent="-285750">
              <a:spcAft>
                <a:spcPts val="600"/>
              </a:spcAft>
              <a:buFont typeface="Arial" panose="020B0604020202020204" pitchFamily="34" charset="0"/>
              <a:buChar char="•"/>
            </a:pPr>
            <a:r>
              <a:rPr lang="en-US" sz="1800" dirty="0" err="1"/>
              <a:t>Cheminių elementų santykinio gausumo </a:t>
            </a:r>
            <a:r>
              <a:rPr lang="en-US" sz="1800" dirty="0" err="1"/>
              <a:t>paaiškinimas</a:t>
            </a:r>
            <a:endParaRPr lang="en-US" sz="1800" dirty="0"/>
          </a:p>
          <a:p>
            <a:pPr>
              <a:spcAft>
                <a:spcPts val="600"/>
              </a:spcAft>
            </a:pPr>
            <a:r>
              <a:rPr lang="en-US" sz="2000" dirty="0"/>
              <a:t>Fredas Hoilas</a:t>
            </a:r>
          </a:p>
          <a:p>
            <a:pPr marL="754380" lvl="1" indent="-342900">
              <a:spcAft>
                <a:spcPts val="600"/>
              </a:spcAft>
              <a:buFont typeface="Arial" panose="020B0604020202020204" pitchFamily="34" charset="0"/>
              <a:buChar char="•"/>
            </a:pPr>
            <a:r>
              <a:rPr lang="en-US" sz="1800" dirty="0" err="1"/>
              <a:t>Didžiojo sprogimo teorijos </a:t>
            </a:r>
            <a:r>
              <a:rPr lang="en-US" sz="1800" dirty="0" err="1"/>
              <a:t>kritikas </a:t>
            </a:r>
            <a:r>
              <a:rPr lang="en-US" sz="1800" dirty="0" err="1"/>
              <a:t>ir jos </a:t>
            </a:r>
            <a:r>
              <a:rPr lang="en-US" sz="1800" dirty="0"/>
              <a:t>pavadinimo </a:t>
            </a:r>
            <a:r>
              <a:rPr lang="en-US" sz="1800" dirty="0" err="1"/>
              <a:t>autorius </a:t>
            </a:r>
          </a:p>
          <a:p>
            <a:pPr marL="754380" lvl="1" indent="-342900">
              <a:spcAft>
                <a:spcPts val="600"/>
              </a:spcAft>
              <a:buFont typeface="Arial" panose="020B0604020202020204" pitchFamily="34" charset="0"/>
              <a:buChar char="•"/>
            </a:pPr>
            <a:r>
              <a:rPr lang="en-US" sz="1800" dirty="0" err="1"/>
              <a:t>Nuolatinės būsenos </a:t>
            </a:r>
            <a:r>
              <a:rPr lang="en-US" sz="1800" dirty="0"/>
              <a:t>teorija</a:t>
            </a:r>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Fredas </a:t>
            </a:r>
            <a:r>
              <a:rPr lang="de-DE" i="1" dirty="0" err="1"/>
              <a:t>Hoilas</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IV dalis</a:t>
            </a:r>
          </a:p>
          <a:p>
            <a:pPr algn="ctr">
              <a:spcAft>
                <a:spcPts val="600"/>
              </a:spcAft>
            </a:pPr>
            <a:r>
              <a:rPr lang="en-US" sz="3600" cap="small" dirty="0" err="1">
                <a:solidFill>
                  <a:schemeClr val="bg1"/>
                </a:solidFill>
              </a:rPr>
              <a:t>Pirštų atspaudai</a:t>
            </a:r>
            <a:br>
              <a:rPr lang="en-US" sz="3600" cap="small" dirty="0">
                <a:solidFill>
                  <a:schemeClr val="bg1"/>
                </a:solidFill>
              </a:rPr>
            </a:br>
            <a:r>
              <a:rPr lang="en-US" sz="3600" cap="small" dirty="0">
                <a:solidFill>
                  <a:schemeClr val="bg1"/>
                </a:solidFill>
              </a:rPr>
              <a:t>žvaigždžių</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Kas yra branduolinė astrofizika?</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Branduolinė astrofizika </a:t>
            </a:r>
            <a:r>
              <a:rPr lang="en-US" sz="2000" b="1" i="1" dirty="0">
                <a:solidFill>
                  <a:schemeClr val="tx1"/>
                </a:solidFill>
              </a:rPr>
              <a:t>tiria cheminių elementų kilmę.</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Branduolinė astrofizika, </a:t>
            </a:r>
            <a:r>
              <a:rPr lang="en-US" sz="2000" b="1" i="1" dirty="0">
                <a:solidFill>
                  <a:schemeClr val="tx1"/>
                </a:solidFill>
              </a:rPr>
              <a:t>norėdama atsakyti į šį klausimą, gilinasi į visatą.</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Oriono migla, </a:t>
            </a:r>
            <a:r>
              <a:rPr lang="de-DE" i="1" dirty="0"/>
              <a:t>ESA/Hubble</a:t>
            </a:r>
          </a:p>
        </p:txBody>
      </p:sp>
    </p:spTree>
    <p:extLst>
      <p:ext uri="{BB962C8B-B14F-4D97-AF65-F5344CB8AC3E}">
        <p14:creationId xmlns:p14="http://schemas.microsoft.com/office/powerpoint/2010/main" val="2759960880"/>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[21] </a:t>
            </a:r>
            <a:r>
              <a:rPr lang="de-DE" sz="2000" i="1" dirty="0" err="1"/>
              <a:t>Hanny's Voorwerp </a:t>
            </a:r>
            <a:r>
              <a:rPr lang="de-DE" sz="2000" i="1" dirty="0"/>
              <a:t>yra vienintelė matoma dujų debesies, besidriekiančio aplink galaktiką IC 2497 300 000 šviesmečių atstumu, dalis. Objektas matomas, nes jį apšviečia spindulys iš galaktikos branduolio. Šį spindulį skleidžia kvazaras, kuris tikriausiai užgeso per pastaruosius 200 000 metų. </a:t>
            </a:r>
            <a:r>
              <a:rPr lang="de-DE" sz="2000" i="1" dirty="0" err="1"/>
              <a:t>Henny's Voorwerp </a:t>
            </a:r>
            <a:r>
              <a:rPr lang="de-DE" sz="2000" i="1" dirty="0"/>
              <a:t>yra toks pat didelis kaip Pieno kelias, o jo ryškiai žalia spalva atsiranda dėl švytinčio deguonies.</a:t>
            </a:r>
            <a:br>
              <a:rPr lang="de-DE" sz="2000" i="1" dirty="0"/>
            </a:br>
            <a:r>
              <a:rPr lang="de-DE" sz="2000" i="1" dirty="0">
                <a:hlinkClick r:id="rId3"/>
              </a:rPr>
              <a:t>Hubble/ESA, 2011 m.</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Klausimas</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Kaip galime sužinoti apie kosmosą?</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Klausimas</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Kaip galime sužinoti apie kosmosą?</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Atsakymas</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Šviesa!</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Kas </a:t>
            </a:r>
            <a:r>
              <a:rPr lang="de-DE" sz="3600" cap="small" noProof="0" dirty="0" err="1"/>
              <a:t>yra </a:t>
            </a:r>
            <a:r>
              <a:rPr lang="de-DE" sz="3600" b="1" cap="small" noProof="0" dirty="0"/>
              <a:t>šviesa?</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5.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elektromagnetinė banga</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a:t>
                </a:r>
                <a:r>
                  <a:rPr lang="de-DE" sz="2000" b="1" dirty="0">
                    <a:solidFill>
                      <a:schemeClr val="accent2"/>
                    </a:solidFill>
                  </a:rPr>
                  <a:t>elektrinis laukas </a:t>
                </a:r>
                <a:r>
                  <a:rPr lang="de-DE" sz="2000" dirty="0">
                    <a:solidFill>
                      <a:srgbClr val="000000"/>
                    </a:solidFill>
                  </a:rPr>
                  <a:t>ir </a:t>
                </a:r>
                <a:r>
                  <a:rPr lang="de-DE" sz="2000" b="1" dirty="0">
                    <a:solidFill>
                      <a:srgbClr val="FF0000"/>
                    </a:solidFill>
                  </a:rPr>
                  <a:t>magnetinis laukas, </a:t>
                </a:r>
                <a:r>
                  <a:rPr lang="de-DE" sz="2000" dirty="0">
                    <a:solidFill>
                      <a:srgbClr val="000000"/>
                    </a:solidFill>
                  </a:rPr>
                  <a:t>kurie svyruoja statmenai vienas kitam</a:t>
                </a:r>
                <a:br>
                  <a:rPr lang="de-DE" sz="2000" dirty="0">
                    <a:solidFill>
                      <a:srgbClr val="000000"/>
                    </a:solidFill>
                  </a:rPr>
                </a:br>
                <a:r>
                  <a:rPr lang="de-DE" sz="2000" dirty="0">
                    <a:solidFill>
                      <a:srgbClr val="000000"/>
                    </a:solidFill>
                  </a:rPr>
                  <a:t>erdvėje (fazėje)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Skiriama</a:t>
                </a:r>
                <a:br>
                  <a:rPr lang="de-DE" sz="2000" dirty="0">
                    <a:solidFill>
                      <a:srgbClr val="000000"/>
                    </a:solidFill>
                  </a:rPr>
                </a:br>
                <a:r>
                  <a:rPr lang="de-DE" sz="2000" dirty="0">
                    <a:solidFill>
                      <a:srgbClr val="000000"/>
                    </a:solidFill>
                  </a:rPr>
                  <a:t>šviesos greičiu</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vakuume: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xmlns:a="http://schemas.openxmlformats.org/drawingml/2006/main" lang="de-DE" sz="2000" b="1">
                        <a:solidFill>
                          <a:srgbClr val="000000"/>
                        </a:solidFill>
                        <a:latin typeface="Cambria Math" panose="02040503050406030204" pitchFamily="18" charset="0"/>
                      </a:rPr>
                      <m:t>𝐄</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𝐟</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f>
                      <m:fPr>
                        <m:ctrlPr>
                          <a:rPr xmlns:a="http://schemas.openxmlformats.org/drawingml/2006/main" lang="de-DE" sz="2000" b="1" i="1">
                            <a:solidFill>
                              <a:srgbClr val="000000"/>
                            </a:solidFill>
                            <a:latin typeface="Cambria Math" panose="02040503050406030204" pitchFamily="18" charset="0"/>
                          </a:rPr>
                        </m:ctrlPr>
                      </m:fPr>
                      <m:num>
                        <m:r>
                          <a:rPr xmlns:a="http://schemas.openxmlformats.org/drawingml/2006/main" lang="de-DE" sz="2000" b="1">
                            <a:solidFill>
                              <a:srgbClr val="000000"/>
                            </a:solidFill>
                            <a:latin typeface="Cambria Math" panose="02040503050406030204" pitchFamily="18" charset="0"/>
                          </a:rPr>
                          <m:t>𝐜</m:t>
                        </m:r>
                      </m:num>
                      <m:den>
                        <m:r>
                          <a:rPr xmlns:a="http://schemas.openxmlformats.org/drawingml/2006/main"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Šviesa yra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xmlns:mc="http://schemas.openxmlformats.org/markup-compatibility/2006" xmlns:a14="http://schemas.microsoft.com/office/drawing/2010/main">
                <a:r>
                  <a:rPr lang="de-DE" sz="1400" dirty="0">
                    <a:solidFill>
                      <a:schemeClr val="tx2"/>
                    </a:solidFill>
                  </a:rPr>
                  <a:t> ... Planko veikimo kvantas</a:t>
                </a:r>
                <a:br>
                  <a:rPr lang="de-DE" sz="1400" dirty="0">
                    <a:solidFill>
                      <a:schemeClr val="tx2"/>
                    </a:solidFill>
                  </a:rPr>
                </a:br>
                <a:endParaRPr lang="de-DE" sz="1400" dirty="0"/>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elektromagnetinė banga</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a:t>
                </a:r>
                <a:r>
                  <a:rPr lang="de-DE" sz="2000" b="1" dirty="0">
                    <a:solidFill>
                      <a:schemeClr val="accent2"/>
                    </a:solidFill>
                  </a:rPr>
                  <a:t>elektrinis laukas </a:t>
                </a:r>
                <a:r>
                  <a:rPr lang="de-DE" sz="2000" dirty="0">
                    <a:solidFill>
                      <a:srgbClr val="000000"/>
                    </a:solidFill>
                  </a:rPr>
                  <a:t>ir </a:t>
                </a:r>
                <a:r>
                  <a:rPr lang="de-DE" sz="2000" b="1" dirty="0">
                    <a:solidFill>
                      <a:srgbClr val="FF0000"/>
                    </a:solidFill>
                  </a:rPr>
                  <a:t>magnetinis laukas, </a:t>
                </a:r>
                <a:r>
                  <a:rPr lang="de-DE" sz="2000" dirty="0">
                    <a:solidFill>
                      <a:srgbClr val="000000"/>
                    </a:solidFill>
                  </a:rPr>
                  <a:t>kurie svyruoja statmenai vienas kitam</a:t>
                </a:r>
                <a:br>
                  <a:rPr lang="de-DE" sz="2000" dirty="0">
                    <a:solidFill>
                      <a:srgbClr val="000000"/>
                    </a:solidFill>
                  </a:rPr>
                </a:br>
                <a:r>
                  <a:rPr lang="de-DE" sz="2000" dirty="0">
                    <a:solidFill>
                      <a:srgbClr val="000000"/>
                    </a:solidFill>
                  </a:rPr>
                  <a:t>erdvėje (fazėje)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Skiriama</a:t>
                </a:r>
                <a:br>
                  <a:rPr lang="de-DE" sz="2000" dirty="0">
                    <a:solidFill>
                      <a:srgbClr val="000000"/>
                    </a:solidFill>
                  </a:rPr>
                </a:br>
                <a:r>
                  <a:rPr lang="de-DE" sz="2000" dirty="0">
                    <a:solidFill>
                      <a:srgbClr val="000000"/>
                    </a:solidFill>
                  </a:rPr>
                  <a:t>šviesos greičiu</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vakuume: </a:t>
                </a:r>
                <a:br>
                  <a:rPr lang="de-DE" sz="2000" dirty="0">
                    <a:solidFill>
                      <a:srgbClr val="000000"/>
                    </a:solidFill>
                  </a:rPr>
                </a:br>
                <a:endParaRPr lang="de-DE" sz="2000"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Bendrosios nuostatos: </a:t>
                </a: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Šviesa yra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xmlns:mc="http://schemas.openxmlformats.org/markup-compatibility/2006" xmlns:a14="http://schemas.microsoft.com/office/drawing/2010/main">
                <a:r>
                  <a:rPr lang="de-DE" sz="1400" i="1" dirty="0">
                    <a:solidFill>
                      <a:srgbClr val="000000"/>
                    </a:solidFill>
                  </a:rPr>
                  <a:t> ... elektrinio lauko konstanta</a:t>
                </a:r>
                <a:br>
                  <a:rPr lang="de-DE" sz="1400" i="1" dirty="0">
                    <a:solidFill>
                      <a:srgbClr val="000000"/>
                    </a:solidFill>
                  </a:rPr>
                </a:br>
                <a:r>
                  <a:rPr lang="de-DE" sz="1400" i="1" dirty="0">
                    <a:solidFill>
                      <a:srgbClr val="000000"/>
                    </a:solidFill>
                  </a:rPr>
                  <a:t> ... magnetinio lauko konstanta</a:t>
                </a:r>
                <a:br>
                  <a:rPr lang="de-DE" sz="1400" i="1" dirty="0">
                    <a:solidFill>
                      <a:srgbClr val="000000"/>
                    </a:solidFill>
                  </a:rPr>
                </a:br>
                <a:r>
                  <a:rPr lang="de-DE" sz="1400" i="1" dirty="0">
                    <a:solidFill>
                      <a:srgbClr val="000000"/>
                    </a:solidFill>
                  </a:rPr>
                  <a:t> ... pralaidumas</a:t>
                </a:r>
                <a:br>
                  <a:rPr lang="de-DE" sz="1400" i="1" dirty="0">
                    <a:solidFill>
                      <a:srgbClr val="000000"/>
                    </a:solidFill>
                  </a:rPr>
                </a:br>
                <a:r>
                  <a:rPr lang="de-DE" sz="1400" i="1" dirty="0">
                    <a:solidFill>
                      <a:srgbClr val="000000"/>
                    </a:solidFill>
                  </a:rPr>
                  <a:t> ... dielektrinė konstanta</a:t>
                </a: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dalelė</a:t>
                </a:r>
                <a:br>
                  <a:rPr lang="en-US" sz="2400" b="1" dirty="0">
                    <a:solidFill>
                      <a:srgbClr val="000000"/>
                    </a:solidFill>
                  </a:rPr>
                </a:br>
                <a:endParaRPr lang="en-US" sz="20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elektromagnetinė spinduliuotė, kurią sudaro </a:t>
                </a:r>
                <a:r>
                  <a:rPr lang="de-DE" sz="2000" b="1" dirty="0">
                    <a:solidFill>
                      <a:srgbClr val="000000"/>
                    </a:solidFill>
                  </a:rPr>
                  <a:t>svyruojantys energijos kvantai</a:t>
                </a:r>
              </a:p>
              <a:p xmlns:mc="http://schemas.openxmlformats.org/markup-compatibility/2006" xmlns:a14="http://schemas.microsoft.com/office/drawing/2010/main">
                <a:pPr marL="1108710" lvl="2" indent="-285750">
                  <a:buFont typeface="Arial" panose="020B0604020202020204" pitchFamily="34" charset="0"/>
                  <a:buChar char="•"/>
                </a:pPr>
                <a:r>
                  <a:rPr lang="de-DE" sz="2000" b="1" dirty="0">
                    <a:solidFill>
                      <a:srgbClr val="000000"/>
                    </a:solidFill>
                  </a:rPr>
                  <a:t>Fotonai </a:t>
                </a:r>
              </a:p>
              <a:p xmlns:mc="http://schemas.openxmlformats.org/markup-compatibility/2006" xmlns:a14="http://schemas.microsoft.com/office/drawing/2010/main">
                <a:pPr marL="697230" lvl="1" indent="-285750">
                  <a:buFont typeface="Arial" panose="020B0604020202020204" pitchFamily="34" charset="0"/>
                  <a:buChar char="•"/>
                </a:pPr>
                <a:r>
                  <a:rPr lang="de-DE" sz="2000" i="1" dirty="0">
                    <a:solidFill>
                      <a:srgbClr val="000000"/>
                    </a:solidFill>
                  </a:rPr>
                  <a:t>Aptikimas: Fotoelektrinis efektas</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Fotonai perneša "energijos porcijas"</a:t>
                </a:r>
                <a:br>
                  <a:rPr lang="de-DE" sz="2200" dirty="0">
                    <a:solidFill>
                      <a:srgbClr val="000000"/>
                    </a:solidFill>
                  </a:rPr>
                </a:br>
                <a:br>
                  <a:rPr lang="de-DE" sz="2200" dirty="0">
                    <a:solidFill>
                      <a:srgbClr val="000000"/>
                    </a:solidFill>
                  </a:rPr>
                </a:br>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Šviesa yra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xmlns:mc="http://schemas.openxmlformats.org/markup-compatibility/2006" xmlns:a14="http://schemas.microsoft.com/office/drawing/2010/main">
                <a:r>
                  <a:rPr lang="de-DE" sz="1600" i="1" dirty="0">
                    <a:solidFill>
                      <a:schemeClr val="tx2"/>
                    </a:solidFill>
                  </a:rPr>
                  <a:t> ... Planko veikimo kvantas</a:t>
                </a:r>
                <a:br>
                  <a:rPr lang="de-DE" sz="1600" i="1" dirty="0">
                    <a:solidFill>
                      <a:schemeClr val="tx2"/>
                    </a:solidFill>
                  </a:rPr>
                </a:br>
                <a:endParaRPr lang="de-DE"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Kokios </a:t>
            </a:r>
            <a:r>
              <a:rPr lang="de-DE" sz="3600" b="1" cap="small" noProof="0" dirty="0"/>
              <a:t>spalvos </a:t>
            </a:r>
            <a:r>
              <a:rPr lang="de-DE" sz="3600" cap="small" noProof="0" dirty="0"/>
              <a:t>yra </a:t>
            </a:r>
            <a:r>
              <a:rPr lang="de-DE" sz="3600" b="1" cap="small" noProof="0" dirty="0"/>
              <a:t>žvaigždė</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9.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Šviesa yra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xmlns:a="http://schemas.openxmlformats.org/drawingml/2006/main" lang="de-DE" sz="2800" b="1" i="0" smtClean="0">
                          <a:latin typeface="Cambria Math" panose="02040503050406030204" pitchFamily="18" charset="0"/>
                        </a:rPr>
                        <m:t>𝐜</m:t>
                      </m:r>
                      <m:r>
                        <a:rPr xmlns:a="http://schemas.openxmlformats.org/drawingml/2006/main" lang="de-DE" sz="2800" b="1" i="0" smtClean="0">
                          <a:latin typeface="Cambria Math" panose="02040503050406030204" pitchFamily="18" charset="0"/>
                        </a:rPr>
                        <m:t>=</m:t>
                      </m:r>
                      <m:r>
                        <a:rPr xmlns:a="http://schemas.openxmlformats.org/drawingml/2006/main" lang="de-DE" sz="2800" b="1">
                          <a:latin typeface="Cambria Math" panose="02040503050406030204" pitchFamily="18" charset="0"/>
                        </a:rPr>
                        <m:t>𝛌</m:t>
                      </m:r>
                      <m:r>
                        <a:rPr xmlns:a="http://schemas.openxmlformats.org/drawingml/2006/main" lang="de-DE" sz="2800" b="1" i="0" smtClean="0">
                          <a:latin typeface="Cambria Math" panose="02040503050406030204" pitchFamily="18" charset="0"/>
                        </a:rPr>
                        <m:t>∙</m:t>
                      </m:r>
                      <m:r>
                        <a:rPr xmlns:a="http://schemas.openxmlformats.org/drawingml/2006/main" lang="de-DE" sz="2800" b="1" i="0" smtClean="0">
                          <a:latin typeface="Cambria Math" panose="02040503050406030204" pitchFamily="18" charset="0"/>
                        </a:rPr>
                        <m:t>𝐟</m:t>
                      </m:r>
                    </m:oMath>
                  </a14:m>
                  <a:endParaRPr lang="de-DE" sz="2800" b="1"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xmlns:mc="http://schemas.openxmlformats.org/markup-compatibility/2006" xmlns:a14="http://schemas.microsoft.com/office/drawing/2010/main">
                  <a:r>
                    <a:rPr lang="de-DE" sz="1800" i="1" dirty="0">
                      <a:solidFill>
                        <a:schemeClr val="tx2"/>
                      </a:solidFill>
                    </a:rPr>
                    <a:t> ... šviesos greitis</a:t>
                  </a:r>
                  <a:br>
                    <a:rPr lang="de-DE" sz="1800" i="1" dirty="0">
                      <a:solidFill>
                        <a:schemeClr val="tx2"/>
                      </a:solidFill>
                    </a:rPr>
                  </a:br>
                  <a:r>
                    <a:rPr lang="de-DE" sz="1800" i="1" dirty="0">
                      <a:solidFill>
                        <a:schemeClr val="tx2"/>
                      </a:solidFill>
                    </a:rPr>
                    <a:t> ... bangos ilgis</a:t>
                  </a:r>
                  <a:br>
                    <a:rPr lang="de-DE" sz="1800" i="1" dirty="0">
                      <a:solidFill>
                        <a:schemeClr val="tx2"/>
                      </a:solidFill>
                    </a:rPr>
                  </a:br>
                  <a:r>
                    <a:rPr lang="de-DE" sz="1800" i="1" dirty="0">
                      <a:solidFill>
                        <a:schemeClr val="tx2"/>
                      </a:solidFill>
                    </a:rPr>
                    <a:t> ... dažnis</a:t>
                  </a:r>
                  <a:endParaRPr lang="de-DE" dirty="0">
                    <a:solidFill>
                      <a:schemeClr val="tx2"/>
                    </a:solidFill>
                  </a:endParaRPr>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7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41475"/>
            <a:ext cx="12192000" cy="31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26CE08B-FFD1-584D-CAFB-5BD9343FEA75}"/>
              </a:ext>
            </a:extLst>
          </p:cNvPr>
          <p:cNvSpPr txBox="1"/>
          <p:nvPr/>
        </p:nvSpPr>
        <p:spPr>
          <a:xfrm>
            <a:off x="4262717" y="4975412"/>
            <a:ext cx="3666565" cy="341632"/>
          </a:xfrm>
          <a:prstGeom prst="rect">
            <a:avLst/>
          </a:prstGeom>
          <a:noFill/>
        </p:spPr>
        <p:txBody>
          <a:bodyPr wrap="square" rtlCol="0">
            <a:spAutoFit/>
          </a:bodyPr>
          <a:lstStyle/>
          <a:p>
            <a:pPr algn="ctr"/>
            <a:r>
              <a:rPr lang="de-DE" b="1" dirty="0" err="1"/>
              <a:t>Bangos ilgis </a:t>
            </a:r>
            <a:r>
              <a:rPr lang="de-DE" b="1" dirty="0"/>
              <a:t>[</a:t>
            </a:r>
            <a:r>
              <a:rPr lang="de-DE" b="1" dirty="0" err="1"/>
              <a:t>nm</a:t>
            </a:r>
            <a:r>
              <a:rPr lang="de-DE" b="1" dirty="0"/>
              <a:t>]</a:t>
            </a:r>
          </a:p>
        </p:txBody>
      </p:sp>
    </p:spTree>
    <p:extLst>
      <p:ext uri="{BB962C8B-B14F-4D97-AF65-F5344CB8AC3E}">
        <p14:creationId xmlns:p14="http://schemas.microsoft.com/office/powerpoint/2010/main" val="1002815757"/>
      </p:ext>
    </p:extLst>
  </p:cSld>
  <p:clrMapOvr>
    <a:masterClrMapping/>
  </p:clrMapOvr>
</p:sld>
</file>

<file path=ppt/slides/slide7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Duomenų analizė</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Analizuokite </a:t>
              </a:r>
              <a:r>
                <a:rPr lang="en-US" sz="2600" dirty="0" err="1">
                  <a:solidFill>
                    <a:schemeClr val="tx1"/>
                  </a:solidFill>
                </a:rPr>
                <a:t>žvaigždžių </a:t>
              </a:r>
              <a:r>
                <a:rPr lang="en-US" sz="2600" dirty="0" err="1">
                  <a:solidFill>
                    <a:schemeClr val="tx1"/>
                  </a:solidFill>
                </a:rPr>
                <a:t>spektrus </a:t>
              </a:r>
              <a:r>
                <a:rPr lang="en-US" sz="2600" dirty="0">
                  <a:solidFill>
                    <a:schemeClr val="tx1"/>
                  </a:solidFill>
                </a:rPr>
                <a:t>ir </a:t>
              </a:r>
              <a:r>
                <a:rPr lang="en-US" sz="2600" dirty="0" err="1">
                  <a:solidFill>
                    <a:schemeClr val="tx1"/>
                  </a:solidFill>
                </a:rPr>
                <a:t>išmatuokite </a:t>
              </a:r>
              <a:r>
                <a:rPr lang="en-US" sz="2600" dirty="0" err="1">
                  <a:solidFill>
                    <a:schemeClr val="tx1"/>
                  </a:solidFill>
                </a:rPr>
                <a:t>elementų kiekį</a:t>
              </a:r>
              <a:r>
                <a:rPr lang="en-US" sz="2600" dirty="0">
                  <a:solidFill>
                    <a:schemeClr val="tx1"/>
                  </a:solidFill>
                </a:rPr>
                <a:t>. </a:t>
              </a:r>
              <a:r>
                <a:rPr lang="en-US" sz="2600" dirty="0" err="1">
                  <a:solidFill>
                    <a:schemeClr val="tx1"/>
                  </a:solidFill>
                </a:rPr>
                <a:t>Norėdami tai padaryti, </a:t>
              </a:r>
              <a:r>
                <a:rPr lang="en-US" sz="2600" dirty="0">
                  <a:solidFill>
                    <a:schemeClr val="tx1"/>
                  </a:solidFill>
                </a:rPr>
                <a:t>atlikite </a:t>
              </a:r>
              <a:r>
                <a:rPr lang="en-US" sz="2600" dirty="0" err="1">
                  <a:solidFill>
                    <a:schemeClr val="tx1"/>
                  </a:solidFill>
                </a:rPr>
                <a:t>užduotis </a:t>
              </a:r>
              <a:br>
                <a:rPr lang="de-DE" sz="2600" dirty="0">
                  <a:solidFill>
                    <a:schemeClr val="tx1"/>
                  </a:solidFill>
                </a:rPr>
              </a:br>
              <a:r>
                <a:rPr lang="de-DE" sz="2600" b="1" dirty="0">
                  <a:solidFill>
                    <a:schemeClr val="tx1"/>
                  </a:solidFill>
                </a:rPr>
                <a:t> 3.1 Duomenų analizės darbalapį</a:t>
              </a:r>
              <a:br>
                <a:rPr lang="de-DE" sz="2600" b="1" dirty="0">
                  <a:solidFill>
                    <a:schemeClr val="tx1"/>
                  </a:solidFill>
                </a:rPr>
              </a:br>
              <a:r>
                <a:rPr lang="de-DE" sz="2600" dirty="0">
                  <a:solidFill>
                    <a:schemeClr val="tx1"/>
                  </a:solidFill>
                </a:rPr>
                <a:t>naudodamiesi internetine priemone</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Metalentiškumas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Metališkumas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Metalai</a:t>
            </a:r>
          </a:p>
        </p:txBody>
      </p:sp>
    </p:spTree>
    <p:extLst>
      <p:ext uri="{BB962C8B-B14F-4D97-AF65-F5344CB8AC3E}">
        <p14:creationId xmlns:p14="http://schemas.microsoft.com/office/powerpoint/2010/main" val="2038209401"/>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a:t>
            </a:r>
            <a:r>
              <a:rPr lang="en-US" sz="2000" b="1" dirty="0">
                <a:solidFill>
                  <a:srgbClr val="000000"/>
                </a:solidFill>
              </a:rPr>
              <a:t>Litis </a:t>
            </a:r>
            <a:r>
              <a:rPr lang="en-US" sz="2000" b="1" dirty="0" err="1">
                <a:solidFill>
                  <a:srgbClr val="000000"/>
                </a:solidFill>
              </a:rPr>
              <a:t>yra retas</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Ličio gausumą daugiausia lemia pirmykštė nukleosintezė</a:t>
            </a:r>
          </a:p>
          <a:p>
            <a:pPr marL="697230" lvl="1" indent="-285750">
              <a:spcAft>
                <a:spcPts val="600"/>
              </a:spcAft>
              <a:buFont typeface="Arial" panose="020B0604020202020204" pitchFamily="34" charset="0"/>
              <a:buChar char="•"/>
            </a:pPr>
            <a:r>
              <a:rPr lang="de-DE" sz="2000" dirty="0">
                <a:solidFill>
                  <a:srgbClr val="000000"/>
                </a:solidFill>
              </a:rPr>
              <a:t>Didžiojo sprogimo modelyje numatomas didesnis ličio kiekis nei išmatuotas kosmose</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a:t>
            </a:r>
            <a:r>
              <a:rPr lang="en-US" sz="2000" b="1" dirty="0">
                <a:solidFill>
                  <a:srgbClr val="000000"/>
                </a:solidFill>
              </a:rPr>
              <a:t>Litis </a:t>
            </a:r>
            <a:r>
              <a:rPr lang="en-US" sz="2000" b="1" dirty="0" err="1">
                <a:solidFill>
                  <a:srgbClr val="000000"/>
                </a:solidFill>
              </a:rPr>
              <a:t>yra retas</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Ličio gausumą daugiausia lemia pirmykštė nukleosintezė</a:t>
            </a:r>
          </a:p>
          <a:p>
            <a:pPr marL="697230" lvl="1" indent="-285750">
              <a:spcAft>
                <a:spcPts val="600"/>
              </a:spcAft>
              <a:buFont typeface="Arial" panose="020B0604020202020204" pitchFamily="34" charset="0"/>
              <a:buChar char="•"/>
            </a:pPr>
            <a:r>
              <a:rPr lang="de-DE" sz="2000" dirty="0">
                <a:solidFill>
                  <a:srgbClr val="000000"/>
                </a:solidFill>
              </a:rPr>
              <a:t>Didžiojo sprogimo modelyje numatomas didesnis ličio kiekis nei išmatuotas kosmose</a:t>
            </a:r>
            <a:endParaRPr lang="en-US" sz="2000" b="1" dirty="0">
              <a:solidFill>
                <a:srgbClr val="000000"/>
              </a:solidFill>
            </a:endParaRPr>
          </a:p>
          <a:p>
            <a:pPr>
              <a:spcAft>
                <a:spcPts val="600"/>
              </a:spcAft>
            </a:pPr>
            <a:r>
              <a:rPr lang="en-US" sz="2000" b="1" dirty="0" err="1">
                <a:solidFill>
                  <a:srgbClr val="000000"/>
                </a:solidFill>
              </a:rPr>
              <a:t>Pirminė ličio problema</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Atomų difuzija?</a:t>
            </a:r>
          </a:p>
          <a:p>
            <a:pPr marL="697230" lvl="1" indent="-285750">
              <a:spcAft>
                <a:spcPts val="600"/>
              </a:spcAft>
              <a:buFont typeface="Arial" panose="020B0604020202020204" pitchFamily="34" charset="0"/>
              <a:buChar char="•"/>
            </a:pPr>
            <a:r>
              <a:rPr lang="de-DE" sz="2000" dirty="0" err="1">
                <a:solidFill>
                  <a:srgbClr val="000000"/>
                </a:solidFill>
              </a:rPr>
              <a:t>Spalio procesai</a:t>
            </a:r>
            <a:r>
              <a:rPr lang="de-DE" sz="2000" dirty="0">
                <a:solidFill>
                  <a:srgbClr val="000000"/>
                </a:solidFill>
              </a:rPr>
              <a:t>?</a:t>
            </a:r>
          </a:p>
          <a:p>
            <a:pPr marL="697230" lvl="1" indent="-285750">
              <a:spcAft>
                <a:spcPts val="600"/>
              </a:spcAft>
              <a:buFont typeface="Arial" panose="020B0604020202020204" pitchFamily="34" charset="0"/>
              <a:buChar char="•"/>
            </a:pPr>
            <a:r>
              <a:rPr lang="de-DE" sz="2000" dirty="0">
                <a:solidFill>
                  <a:srgbClr val="000000"/>
                </a:solidFill>
              </a:rPr>
              <a:t>Netiksliai nustatytos branduolinės reakcijos?</a:t>
            </a:r>
          </a:p>
          <a:p>
            <a:pPr marL="697230" lvl="1" indent="-285750">
              <a:spcAft>
                <a:spcPts val="600"/>
              </a:spcAft>
              <a:buFont typeface="Arial" panose="020B0604020202020204" pitchFamily="34" charset="0"/>
              <a:buChar char="•"/>
            </a:pPr>
            <a:r>
              <a:rPr lang="de-DE" sz="2000" dirty="0">
                <a:solidFill>
                  <a:srgbClr val="000000"/>
                </a:solidFill>
              </a:rPr>
              <a:t>Didžiojo sprogimo teorija ydinga?</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dažnis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Kodėl litis toks retas?</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Kodėl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žvaigždės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sukasi?</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Kurie nuklidai atsirado iš karto po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Didžiojo sprogimo</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Kodėl Žemės branduolį daugiausia sudaro nikelis ir geležis?</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Kodėl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žvaigždžių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spektruose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yra absorbcijos linijų</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Kaip vyksta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visatos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plėtimasis</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Kodėl apskritai egzistuoja radioaktyvumas?</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Kas yra žvaigždė?</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Kas buvo prieš Didįjį sprogimą?</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Žvaigždės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Kosmosas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Nuklidai</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"Astro-Jeopardy": </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vėliau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šis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puslapis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bus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ištrintas</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err="1">
                <a:latin typeface="Open Sans" panose="020B0606030504020204" pitchFamily="34" charset="0"/>
                <a:ea typeface="Open Sans" panose="020B0606030504020204" pitchFamily="34" charset="0"/>
                <a:cs typeface="Open Sans" panose="020B0606030504020204" pitchFamily="34" charset="0"/>
              </a:rPr>
              <a:t>Nuklidai</a:t>
            </a:r>
            <a:endParaRPr lang="de-DE"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Kodėl litis toks retas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Kodėl Žemės branduolį daugiausia sudaro nikelis ir geležis?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Kodėl apskritai egzistuoja radioaktyvumas?</a:t>
            </a:r>
          </a:p>
          <a:p>
            <a:r>
              <a:rPr lang="de-DE" sz="2000" b="1" dirty="0">
                <a:latin typeface="Open Sans" panose="020B0606030504020204" pitchFamily="34" charset="0"/>
                <a:ea typeface="Open Sans" panose="020B0606030504020204" pitchFamily="34" charset="0"/>
                <a:cs typeface="Open Sans" panose="020B0606030504020204" pitchFamily="34" charset="0"/>
              </a:rPr>
              <a:t>Žvaigždės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Kodėl žvaigždės sukasi?</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Kodėl žvaigždžių spektruose yra absorbcijos linijų?</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Kas yra žvaigždė?</a:t>
            </a:r>
          </a:p>
          <a:p>
            <a:r>
              <a:rPr lang="de-DE" sz="2000" b="1" dirty="0">
                <a:latin typeface="Open Sans" panose="020B0606030504020204" pitchFamily="34" charset="0"/>
                <a:ea typeface="Open Sans" panose="020B0606030504020204" pitchFamily="34" charset="0"/>
                <a:cs typeface="Open Sans" panose="020B0606030504020204" pitchFamily="34" charset="0"/>
              </a:rPr>
              <a:t>Kosmosas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Kurie cheminiai elementai atsirado iš karto po Didžiojo sprogimo?</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Kaip vyksta visatos plėtimasis?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Kas buvo prieš Didįjį sprogimą?</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Kas yra</a:t>
            </a:r>
            <a:br>
              <a:rPr lang="de-DE" sz="3600" cap="small" noProof="0" dirty="0"/>
            </a:br>
            <a:r>
              <a:rPr lang="de-DE" sz="3600" b="1" cap="small" noProof="0" dirty="0"/>
              <a:t>cheminis elementas</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80.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Smegenų šturmas</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Užduotis</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Atidarykite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smegenų šturmo lenta</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Aptarkite savo </a:t>
              </a:r>
              <a:r>
                <a:rPr kumimoji="0" lang="en-GB" sz="2800" b="0" i="0" u="none" strike="noStrike" kern="1200" cap="none" spc="0" normalizeH="0" baseline="0" noProof="0" dirty="0">
                  <a:ln>
                    <a:noFill/>
                  </a:ln>
                  <a:solidFill>
                    <a:srgbClr val="00305E"/>
                  </a:solidFill>
                  <a:effectLst/>
                  <a:uLnTx/>
                  <a:uFillTx/>
                  <a:latin typeface="Open Sans"/>
                  <a:ea typeface="+mn-ea"/>
                  <a:cs typeface="+mn-cs"/>
                </a:rPr>
                <a:t>atsakymus iš pradžių.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Ar </a:t>
              </a:r>
              <a:r>
                <a:rPr kumimoji="0" lang="en-GB" sz="2800" b="0" i="0" u="none" strike="noStrike" kern="1200" cap="none" spc="0" normalizeH="0" baseline="0" noProof="0" dirty="0">
                  <a:ln>
                    <a:noFill/>
                  </a:ln>
                  <a:solidFill>
                    <a:srgbClr val="00305E"/>
                  </a:solidFill>
                  <a:effectLst/>
                  <a:uLnTx/>
                  <a:uFillTx/>
                  <a:latin typeface="Open Sans"/>
                  <a:ea typeface="+mn-ea"/>
                  <a:cs typeface="+mn-cs"/>
                </a:rPr>
                <a:t>dabar į kai kuriuos klausimus atsakytumėte kitaip?</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Branduolinė astrofizika - </a:t>
            </a:r>
            <a:r>
              <a:rPr kumimoji="0" lang="en-GB" sz="2200" b="0" i="0" u="none" strike="noStrike" kern="1200" cap="none" spc="0" normalizeH="0" baseline="0" noProof="0" dirty="0">
                <a:ln>
                  <a:noFill/>
                </a:ln>
                <a:solidFill>
                  <a:srgbClr val="00305E"/>
                </a:solidFill>
                <a:effectLst/>
                <a:uLnTx/>
                <a:uFillTx/>
                <a:latin typeface="Open Sans"/>
                <a:ea typeface="+mn-ea"/>
                <a:cs typeface="+mn-cs"/>
              </a:rPr>
              <a:t>tai sudėtinga branduolinės fizikos eksperimentų, žvaigždžių modelių, astronominių stebėjimų ir kt. sąveika.</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Cheminiai elementai </a:t>
            </a:r>
            <a:r>
              <a:rPr kumimoji="0" lang="en-GB" sz="2200" b="0" i="0" u="none" strike="noStrike" kern="1200" cap="none" spc="0" normalizeH="0" baseline="0" noProof="0" dirty="0">
                <a:ln>
                  <a:noFill/>
                </a:ln>
                <a:solidFill>
                  <a:srgbClr val="00305E"/>
                </a:solidFill>
                <a:effectLst/>
                <a:uLnTx/>
                <a:uFillTx/>
                <a:latin typeface="Open Sans"/>
                <a:ea typeface="+mn-ea"/>
                <a:cs typeface="+mn-cs"/>
              </a:rPr>
              <a:t>atsiranda vykstant procesams, kurie lemia visą mūsų visatą.</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Cheminių elementų gausa yra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kosminės </a:t>
            </a:r>
            <a:r>
              <a:rPr kumimoji="0" lang="en-GB" sz="2200" b="1" i="0" u="none" strike="noStrike" kern="1200" cap="none" spc="0" normalizeH="0" baseline="0" noProof="0" dirty="0">
                <a:ln>
                  <a:noFill/>
                </a:ln>
                <a:solidFill>
                  <a:srgbClr val="00305E"/>
                </a:solidFill>
                <a:effectLst/>
                <a:uLnTx/>
                <a:uFillTx/>
                <a:latin typeface="Open Sans"/>
                <a:ea typeface="+mn-ea"/>
                <a:cs typeface="+mn-cs"/>
              </a:rPr>
              <a:t>evoliucijos </a:t>
            </a:r>
            <a:r>
              <a:rPr kumimoji="0" lang="en-GB" sz="2200" b="0" i="0" u="none" strike="noStrike" kern="1200" cap="none" spc="0" normalizeH="0" baseline="0" noProof="0" dirty="0">
                <a:ln>
                  <a:noFill/>
                </a:ln>
                <a:solidFill>
                  <a:srgbClr val="00305E"/>
                </a:solidFill>
                <a:effectLst/>
                <a:uLnTx/>
                <a:uFillTx/>
                <a:latin typeface="Open Sans"/>
                <a:ea typeface="+mn-ea"/>
                <a:cs typeface="+mn-cs"/>
              </a:rPr>
              <a:t>rodiklis</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err="1">
                <a:ln>
                  <a:noFill/>
                </a:ln>
                <a:solidFill>
                  <a:srgbClr val="00305E"/>
                </a:solidFill>
                <a:effectLst/>
                <a:uLnTx/>
                <a:uFillTx/>
                <a:latin typeface="Open Sans"/>
                <a:ea typeface="+mn-ea"/>
                <a:cs typeface="+mn-cs"/>
              </a:rPr>
              <a:t>Branduolinės astrofizikos </a:t>
            </a:r>
            <a:r>
              <a:rPr kumimoji="0" lang="en-GB" sz="2200" b="0" i="0" u="none" strike="noStrike" kern="1200" cap="none" spc="0" normalizeH="0" baseline="0" noProof="0" dirty="0">
                <a:ln>
                  <a:noFill/>
                </a:ln>
                <a:solidFill>
                  <a:srgbClr val="00305E"/>
                </a:solidFill>
                <a:effectLst/>
                <a:uLnTx/>
                <a:uFillTx/>
                <a:latin typeface="Open Sans"/>
                <a:ea typeface="+mn-ea"/>
                <a:cs typeface="+mn-cs"/>
              </a:rPr>
              <a:t>pagalba </a:t>
            </a:r>
            <a:r>
              <a:rPr kumimoji="0" lang="en-GB" sz="2200" b="0" i="0" u="none" strike="noStrike" kern="1200" cap="none" spc="0" normalizeH="0" baseline="0" noProof="0" dirty="0">
                <a:ln>
                  <a:noFill/>
                </a:ln>
                <a:solidFill>
                  <a:srgbClr val="00305E"/>
                </a:solidFill>
                <a:effectLst/>
                <a:uLnTx/>
                <a:uFillTx/>
                <a:latin typeface="Open Sans"/>
                <a:ea typeface="+mn-ea"/>
                <a:cs typeface="+mn-cs"/>
              </a:rPr>
              <a:t>bandome atkurti mūsų </a:t>
            </a:r>
            <a:r>
              <a:rPr kumimoji="0" lang="en-GB" sz="2200" b="1" i="0" u="none" strike="noStrike" kern="1200" cap="none" spc="0" normalizeH="0" baseline="0" noProof="0" dirty="0">
                <a:ln>
                  <a:noFill/>
                </a:ln>
                <a:solidFill>
                  <a:srgbClr val="00305E"/>
                </a:solidFill>
                <a:effectLst/>
                <a:uLnTx/>
                <a:uFillTx/>
                <a:latin typeface="Open Sans"/>
                <a:ea typeface="+mn-ea"/>
                <a:cs typeface="+mn-cs"/>
              </a:rPr>
              <a:t>visatos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istoriją ir raidą.</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Santrauka</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Cheminių elementų </a:t>
            </a:r>
            <a:r>
              <a:rPr lang="de-DE" sz="3600" noProof="0" dirty="0" err="1"/>
              <a:t>gausa (</a:t>
            </a:r>
            <a:r>
              <a:rPr lang="de-DE" sz="2400" noProof="0" dirty="0"/>
              <a:t>Saulės sistema)</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Branduolinė astrofizika</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Branduolinė astrofizika</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Astronominiai stebėjimai</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Kompiuterinis modeliavimas</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Branduolinės reakcijos</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Žvaigždžių </a:t>
              </a:r>
              <a:r>
                <a:rPr kumimoji="0" lang="de-DE" sz="1400" b="0" i="1" u="none" strike="noStrike" kern="1200" cap="none" spc="0" normalizeH="0" baseline="0" noProof="0" dirty="0">
                  <a:ln>
                    <a:noFill/>
                  </a:ln>
                  <a:solidFill>
                    <a:srgbClr val="FFFFFF"/>
                  </a:solidFill>
                  <a:effectLst/>
                  <a:uLnTx/>
                  <a:uFillTx/>
                  <a:latin typeface="Open Sans"/>
                  <a:ea typeface="+mn-ea"/>
                  <a:cs typeface="+mn-cs"/>
                </a:rPr>
                <a:t>galaktika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Daug neatsakytų klausimų</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Kūrimo </a:t>
            </a:r>
            <a:r>
              <a:rPr kumimoji="0" lang="de-DE" sz="1400" b="0" i="1" u="none" strike="noStrike" kern="1200" cap="none" spc="0" normalizeH="0" baseline="0" noProof="0" dirty="0">
                <a:ln>
                  <a:noFill/>
                </a:ln>
                <a:solidFill>
                  <a:srgbClr val="FFFFFF"/>
                </a:solidFill>
                <a:effectLst/>
                <a:uLnTx/>
                <a:uFillTx/>
                <a:latin typeface="Open Sans"/>
                <a:ea typeface="+mn-ea"/>
                <a:cs typeface="+mn-cs"/>
              </a:rPr>
              <a:t>ramsčiai</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Kaip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atsiranda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sunkieji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elementai</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Kaip </a:t>
            </a:r>
            <a:r>
              <a:rPr kumimoji="0" lang="en-GB" sz="2000" b="1" i="0" u="none" strike="noStrike" kern="1200" cap="none" spc="0" normalizeH="0" baseline="0" noProof="0" dirty="0">
                <a:ln>
                  <a:noFill/>
                </a:ln>
                <a:solidFill>
                  <a:srgbClr val="00305E"/>
                </a:solidFill>
                <a:effectLst/>
                <a:uLnTx/>
                <a:uFillTx/>
                <a:latin typeface="Open Sans"/>
                <a:ea typeface="+mn-ea"/>
                <a:cs typeface="+mn-cs"/>
              </a:rPr>
              <a:t>vystosi galaktika?</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Kas vyksta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neutroninėje žvaigždėje </a:t>
            </a:r>
            <a:r>
              <a:rPr kumimoji="0" lang="en-GB" sz="2000" b="0" i="0" u="none" strike="noStrike" kern="1200" cap="none" spc="0" normalizeH="0" baseline="0" noProof="0" dirty="0">
                <a:ln>
                  <a:noFill/>
                </a:ln>
                <a:solidFill>
                  <a:srgbClr val="00305E"/>
                </a:solidFill>
                <a:effectLst/>
                <a:uLnTx/>
                <a:uFillTx/>
                <a:latin typeface="Open Sans"/>
                <a:ea typeface="+mn-ea"/>
                <a:cs typeface="+mn-cs"/>
              </a:rPr>
              <a:t>ir kai neutroninės žvaigždės susilieja?</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Ką galime sužinoti apie </a:t>
            </a:r>
            <a:r>
              <a:rPr kumimoji="0" lang="en-GB" sz="2000" b="1" i="0" u="none" strike="noStrike" kern="1200" cap="none" spc="0" normalizeH="0" baseline="0" noProof="0" dirty="0">
                <a:ln>
                  <a:noFill/>
                </a:ln>
                <a:solidFill>
                  <a:srgbClr val="00305E"/>
                </a:solidFill>
                <a:effectLst/>
                <a:uLnTx/>
                <a:uFillTx/>
                <a:latin typeface="Open Sans"/>
                <a:ea typeface="+mn-ea"/>
                <a:cs typeface="+mn-cs"/>
              </a:rPr>
              <a:t>Didįjį sprogimą </a:t>
            </a:r>
            <a:r>
              <a:rPr kumimoji="0" lang="en-GB" sz="2000" b="0" i="0" u="none" strike="noStrike" kern="1200" cap="none" spc="0" normalizeH="0" baseline="0" noProof="0" dirty="0">
                <a:ln>
                  <a:noFill/>
                </a:ln>
                <a:solidFill>
                  <a:srgbClr val="00305E"/>
                </a:solidFill>
                <a:effectLst/>
                <a:uLnTx/>
                <a:uFillTx/>
                <a:latin typeface="Open Sans"/>
                <a:ea typeface="+mn-ea"/>
                <a:cs typeface="+mn-cs"/>
              </a:rPr>
              <a:t>pasitelkę </a:t>
            </a:r>
            <a:r>
              <a:rPr lang="en-GB" sz="2000" dirty="0" err="1">
                <a:solidFill>
                  <a:srgbClr val="00305E"/>
                </a:solidFill>
                <a:latin typeface="Open Sans"/>
              </a:rPr>
              <a:t>branduolinę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astrofiziką</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Šiandien mes tik nubraukėme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branduolinės astrofizikos </a:t>
            </a:r>
            <a:r>
              <a:rPr kumimoji="0" lang="en-GB" sz="2000" b="0" i="1" u="none" strike="noStrike" kern="1200" cap="none" spc="0" normalizeH="0" baseline="0" noProof="0" dirty="0">
                <a:ln>
                  <a:noFill/>
                </a:ln>
                <a:solidFill>
                  <a:srgbClr val="00305E"/>
                </a:solidFill>
                <a:effectLst/>
                <a:uLnTx/>
                <a:uFillTx/>
                <a:latin typeface="Open Sans"/>
                <a:ea typeface="+mn-ea"/>
                <a:cs typeface="+mn-cs"/>
              </a:rPr>
              <a:t>pasaulio paviršių</a:t>
            </a:r>
            <a:r>
              <a:rPr kumimoji="0" lang="en-GB" sz="2000" b="0" i="1" u="none" strike="noStrike" kern="1200" cap="none" spc="0" normalizeH="0" baseline="0" noProof="0" dirty="0">
                <a:ln>
                  <a:noFill/>
                </a:ln>
                <a:solidFill>
                  <a:srgbClr val="00305E"/>
                </a:solidFill>
                <a:effectLst/>
                <a:uLnTx/>
                <a:uFillTx/>
                <a:latin typeface="Open Sans"/>
                <a:ea typeface="+mn-ea"/>
                <a:cs typeface="+mn-cs"/>
              </a:rPr>
              <a: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Kelionės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per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stichijas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pabaiga</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25882"/>
            <a:ext cx="4884847" cy="4632037"/>
          </a:xfrm>
          <a:prstGeom prst="rect">
            <a:avLst/>
          </a:prstGeom>
          <a:noFill/>
        </p:spPr>
        <p:txBody>
          <a:bodyPr wrap="square" rtlCol="0" anchor="ctr">
            <a:spAutoFit/>
          </a:bodyPr>
          <a:lstStyle/>
          <a:p>
            <a:pPr>
              <a:spcAft>
                <a:spcPts val="1800"/>
              </a:spcAft>
            </a:pPr>
            <a:r>
              <a:rPr lang="de-DE" sz="2400" b="1" dirty="0" err="1"/>
              <a:t>Aristoteliškasis kosmosas</a:t>
            </a:r>
            <a:endParaRPr lang="de-DE" sz="2400" b="1" dirty="0"/>
          </a:p>
          <a:p>
            <a:pPr marL="285750" indent="-285750">
              <a:buFont typeface="Arial" panose="020B0604020202020204" pitchFamily="34" charset="0"/>
              <a:buChar char="•"/>
            </a:pPr>
            <a:r>
              <a:rPr lang="de-DE" sz="2000" dirty="0" err="1"/>
              <a:t>Geocentrinė </a:t>
            </a:r>
            <a:r>
              <a:rPr lang="de-DE" sz="2000" dirty="0"/>
              <a:t>svogūno odos </a:t>
            </a:r>
            <a:r>
              <a:rPr lang="de-DE" sz="2000" dirty="0" err="1"/>
              <a:t>kosmoso </a:t>
            </a:r>
            <a:r>
              <a:rPr lang="de-DE" sz="2000" dirty="0" err="1"/>
              <a:t>idėja</a:t>
            </a:r>
            <a:endParaRPr lang="de-DE" sz="2000" dirty="0"/>
          </a:p>
          <a:p>
            <a:pPr marL="285750" indent="-285750">
              <a:buFont typeface="Arial" panose="020B0604020202020204" pitchFamily="34" charset="0"/>
              <a:buChar char="•"/>
            </a:pPr>
            <a:r>
              <a:rPr lang="en-US" sz="2000" b="1" dirty="0"/>
              <a:t>Keturi žemiškieji elementai </a:t>
            </a:r>
            <a:r>
              <a:rPr lang="en-US" sz="2000" dirty="0"/>
              <a:t>sudaro </a:t>
            </a:r>
            <a:r>
              <a:rPr lang="en-US" sz="2000" dirty="0" err="1"/>
              <a:t>materiją</a:t>
            </a:r>
            <a:endParaRPr lang="en-US" sz="2000" dirty="0"/>
          </a:p>
          <a:p>
            <a:pPr marL="285750" indent="-285750">
              <a:buFont typeface="Arial" panose="020B0604020202020204" pitchFamily="34" charset="0"/>
              <a:buChar char="•"/>
            </a:pPr>
            <a:r>
              <a:rPr lang="en-US" sz="2000" dirty="0" err="1"/>
              <a:t>Penktasis </a:t>
            </a:r>
            <a:r>
              <a:rPr lang="en-US" sz="2000" dirty="0"/>
              <a:t>elementas </a:t>
            </a:r>
            <a:r>
              <a:rPr lang="en-US" sz="2000" b="1" dirty="0" err="1"/>
              <a:t>eteris </a:t>
            </a:r>
            <a:r>
              <a:rPr lang="en-US" sz="2000" dirty="0" err="1"/>
              <a:t>užpildo </a:t>
            </a:r>
            <a:r>
              <a:rPr lang="en-US" sz="2000" dirty="0"/>
              <a:t>dangų</a:t>
            </a:r>
          </a:p>
          <a:p>
            <a:pPr marL="285750" indent="-285750">
              <a:buFont typeface="Arial" panose="020B0604020202020204" pitchFamily="34" charset="0"/>
              <a:buChar char="•"/>
            </a:pPr>
            <a:r>
              <a:rPr lang="en-US" sz="2000" dirty="0"/>
              <a:t>Kiekviena medžiaga sudaryta iš elementų, o sudėtis lemia medžiagos savybes.</a:t>
            </a:r>
          </a:p>
          <a:p>
            <a:pPr marL="285750" indent="-285750">
              <a:buFont typeface="Arial" panose="020B0604020202020204" pitchFamily="34" charset="0"/>
              <a:buChar char="•"/>
            </a:pPr>
            <a:r>
              <a:rPr lang="en-US" sz="2000" dirty="0"/>
              <a:t>Visi dangaus kūnai </a:t>
            </a:r>
            <a:r>
              <a:rPr lang="en-US" sz="2000" b="1" dirty="0"/>
              <a:t>juda </a:t>
            </a:r>
            <a:r>
              <a:rPr lang="en-US" sz="2000" dirty="0"/>
              <a:t>savaime</a:t>
            </a:r>
          </a:p>
          <a:p>
            <a:pPr marL="697230" lvl="1" indent="-285750">
              <a:buFont typeface="Arial" panose="020B0604020202020204" pitchFamily="34" charset="0"/>
              <a:buChar char="•"/>
            </a:pPr>
            <a:r>
              <a:rPr lang="en-US" sz="1800" dirty="0"/>
              <a:t>Pradinis judesys, kurį sukelia </a:t>
            </a:r>
            <a:r>
              <a:rPr lang="en-US" sz="1800" i="1" dirty="0"/>
              <a:t>nejudantis judintojas</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Elementai senovėje (apie 350 m. pr. m. e.)</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a:t>
            </a:r>
            <a:r>
              <a:rPr lang="fr-FR" i="1" dirty="0"/>
              <a:t>"Pasaulio </a:t>
            </a:r>
            <a:r>
              <a:rPr lang="fr-FR" i="1" dirty="0" err="1"/>
              <a:t>sfera", </a:t>
            </a:r>
            <a:r>
              <a:rPr lang="fr-FR" i="1" dirty="0"/>
              <a:t>Oronce Fine, 1549 m.</a:t>
            </a:r>
            <a:endParaRPr lang="de-DE" i="1" dirty="0"/>
          </a:p>
        </p:txBody>
      </p:sp>
    </p:spTree>
    <p:extLst>
      <p:ext uri="{BB962C8B-B14F-4D97-AF65-F5344CB8AC3E}">
        <p14:creationId xmlns:p14="http://schemas.microsoft.com/office/powerpoint/2010/main" val="4049188294"/>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4258</ap:Words>
  <ap:Application>Microsoft Office PowerPoint</ap:Application>
  <ap:PresentationFormat>Breitbild</ap:PresentationFormat>
  <ap:Paragraphs>542</ap:Paragraphs>
  <ap:Slides>85</ap:Slides>
  <ap:Notes>54</ap:Notes>
  <ap:HiddenSlides>0</ap:HiddenSlides>
  <ap:MMClips>0</ap:MMClips>
  <ap:ScaleCrop>false</ap:ScaleCrop>
  <ap:HeadingPairs>
    <vt:vector baseType="variant" size="6">
      <vt:variant>
        <vt:lpstr>Verwendete Schriftarten</vt:lpstr>
      </vt:variant>
      <vt:variant>
        <vt:i4>8</vt:i4>
      </vt:variant>
      <vt:variant>
        <vt:lpstr>Design</vt:lpstr>
      </vt:variant>
      <vt:variant>
        <vt:i4>4</vt:i4>
      </vt:variant>
      <vt:variant>
        <vt:lpstr>Folientitel</vt:lpstr>
      </vt:variant>
      <vt:variant>
        <vt:i4>85</vt:i4>
      </vt:variant>
    </vt:vector>
  </ap:HeadingPairs>
  <ap:TitlesOfParts>
    <vt:vector baseType="lpstr" size="97">
      <vt:lpstr>Open Sans</vt:lpstr>
      <vt:lpstr>Wingdings</vt:lpstr>
      <vt:lpstr>Cambria Math</vt:lpstr>
      <vt:lpstr>Calibri Light</vt:lpstr>
      <vt:lpstr>Symbol</vt:lpstr>
      <vt:lpstr>Arial</vt:lpstr>
      <vt:lpstr>Calibri</vt:lpstr>
      <vt:lpstr>Segoe UI Black</vt:lpstr>
      <vt:lpstr>TUD_2018_16zu9</vt:lpstr>
      <vt:lpstr>chapter</vt:lpstr>
      <vt:lpstr>Benutzerdefiniertes Design</vt:lpstr>
      <vt:lpstr>Office</vt:lpstr>
      <vt:lpstr>PowerPoint-Präsentation</vt:lpstr>
      <vt:lpstr>PowerPoint-Präsentation</vt:lpstr>
      <vt:lpstr>Time Schedule</vt:lpstr>
      <vt:lpstr>Brainstorming</vt:lpstr>
      <vt:lpstr>PowerPoint-Präsentation</vt:lpstr>
      <vt:lpstr>What is nuclear astrophysics?</vt:lpstr>
      <vt:lpstr>PowerPoint-Präsentation</vt:lpstr>
      <vt:lpstr>PowerPoint-Präsentation</vt:lpstr>
      <vt:lpstr>Elements in antiquity (ca. 350 BC)</vt:lpstr>
      <vt:lpstr>The periodic table of the elements</vt:lpstr>
      <vt:lpstr>Abundance of chemical elements (solar system)</vt:lpstr>
      <vt:lpstr>Abundance of the chemical elements (solar system)</vt:lpstr>
      <vt:lpstr>Abundance of the chemical elements</vt:lpstr>
      <vt:lpstr>PowerPoint-Präsentation</vt:lpstr>
      <vt:lpstr>PowerPoint-Präsentation</vt:lpstr>
      <vt:lpstr>The atomic nucleus</vt:lpstr>
      <vt:lpstr>Labeling of atomic nuclei</vt:lpstr>
      <vt:lpstr>Labeling of atomic nuclei</vt:lpstr>
      <vt:lpstr>Labeling of atomic nuclei</vt:lpstr>
      <vt:lpstr>Labeling of atomic nuclei</vt:lpstr>
      <vt:lpstr>Labeling of atomic nuclei</vt:lpstr>
      <vt:lpstr>Labeling of atomic nuclei</vt:lpstr>
      <vt:lpstr>PowerPoint-Präsentation</vt:lpstr>
      <vt:lpstr>Nuclear reactions</vt:lpstr>
      <vt:lpstr>PowerPoint-Präsentation</vt:lpstr>
      <vt:lpstr>Formation of stars</vt:lpstr>
      <vt:lpstr>Birth of the sun</vt:lpstr>
      <vt:lpstr>Birth of the sun</vt:lpstr>
      <vt:lpstr>First nuclear fusion</vt:lpstr>
      <vt:lpstr>Yellow dwarf (Today)</vt:lpstr>
      <vt:lpstr>Nuclear fusion</vt:lpstr>
      <vt:lpstr>Transition phase</vt:lpstr>
      <vt:lpstr>Red giant</vt:lpstr>
      <vt:lpstr>Red giant</vt:lpstr>
      <vt:lpstr>Planetary nebula</vt:lpstr>
      <vt:lpstr>Planetary nebula</vt:lpstr>
      <vt:lpstr>White dwarf</vt:lpstr>
      <vt:lpstr>Development of stars</vt:lpstr>
      <vt:lpstr>Development of stars</vt:lpstr>
      <vt:lpstr>Abundance of the chemical elements (solar system)</vt:lpstr>
      <vt:lpstr>Abundance of chemical elements (solar system)</vt:lpstr>
      <vt:lpstr>Abundance of the chemical elements (solar system)</vt:lpstr>
      <vt:lpstr>Abundance of chemical elements (solar system)</vt:lpstr>
      <vt:lpstr>PowerPoint-Präsentation</vt:lpstr>
      <vt:lpstr>PowerPoint-Präsentation</vt:lpstr>
      <vt:lpstr>PowerPoint-Präsentation</vt:lpstr>
      <vt:lpstr>PowerPoint-Präsentation</vt:lpstr>
      <vt:lpstr>Nuclear reactions</vt:lpstr>
      <vt:lpstr>Nuclear reactions</vt:lpstr>
      <vt:lpstr>Nuclear reactions</vt:lpstr>
      <vt:lpstr>Nuclear reactions</vt:lpstr>
      <vt:lpstr>The Primordial Puzzle</vt:lpstr>
      <vt:lpstr>Nuclear reactions</vt:lpstr>
      <vt:lpstr>Solution: Primordial nucleosynthesis</vt:lpstr>
      <vt:lpstr>Primordial nucleosynthesis</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Light is ...</vt:lpstr>
      <vt:lpstr>Light is ...</vt:lpstr>
      <vt:lpstr>Light is ...</vt:lpstr>
      <vt:lpstr>PowerPoint-Präsentation</vt:lpstr>
      <vt:lpstr>Light is ...</vt:lpstr>
      <vt:lpstr>PowerPoint-Präsentation</vt:lpstr>
      <vt:lpstr>Data analysis</vt:lpstr>
      <vt:lpstr>Metallicity</vt:lpstr>
      <vt:lpstr>Metallicity</vt:lpstr>
      <vt:lpstr>PowerPoint-Präsentation</vt:lpstr>
      <vt:lpstr>PowerPoint-Präsentation</vt:lpstr>
      <vt:lpstr>Frequency of chemical elements (solar system)</vt:lpstr>
      <vt:lpstr>PowerPoint-Präsentation</vt:lpstr>
      <vt:lpstr>PowerPoint-Präsentation</vt:lpstr>
      <vt:lpstr>PowerPoint-Präsentation</vt:lpstr>
      <vt:lpstr>Brainstorming</vt:lpstr>
      <vt:lpstr>Summary</vt:lpstr>
      <vt:lpstr>Abundance of the chemical elements (solar system)</vt:lpstr>
      <vt:lpstr>Nuclear astrophysics</vt:lpstr>
      <vt:lpstr>A lot of unanswered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keywords>docId:2A9718FAFC3E57C28F6B5F19E6859B49</keywords>
  <lastModifiedBy>Hannes Nitsche</lastModifiedBy>
  <revision>2802</revision>
  <dcterms:created xsi:type="dcterms:W3CDTF">2018-06-15T09:17:35.0000000Z</dcterms:created>
  <dcterms:modified xsi:type="dcterms:W3CDTF">2024-05-28T07:57:09.0000000Z</dcterms:modified>
</coreProperties>
</file>