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  <p:sldMasterId id="2147483917" r:id="rId2"/>
    <p:sldMasterId id="2147483907" r:id="rId3"/>
    <p:sldMasterId id="2147483921" r:id="rId4"/>
  </p:sldMasterIdLst>
  <p:notesMasterIdLst>
    <p:notesMasterId r:id="rId90"/>
  </p:notesMasterIdLst>
  <p:handoutMasterIdLst>
    <p:handoutMasterId r:id="rId91"/>
  </p:handoutMasterIdLst>
  <p:sldIdLst>
    <p:sldId id="400" r:id="rId5"/>
    <p:sldId id="256" r:id="rId6"/>
    <p:sldId id="600" r:id="rId7"/>
    <p:sldId id="648" r:id="rId8"/>
    <p:sldId id="361" r:id="rId9"/>
    <p:sldId id="362" r:id="rId10"/>
    <p:sldId id="636" r:id="rId11"/>
    <p:sldId id="482" r:id="rId12"/>
    <p:sldId id="484" r:id="rId13"/>
    <p:sldId id="343" r:id="rId14"/>
    <p:sldId id="372" r:id="rId15"/>
    <p:sldId id="500" r:id="rId16"/>
    <p:sldId id="404" r:id="rId17"/>
    <p:sldId id="529" r:id="rId18"/>
    <p:sldId id="376" r:id="rId19"/>
    <p:sldId id="407" r:id="rId20"/>
    <p:sldId id="408" r:id="rId21"/>
    <p:sldId id="409" r:id="rId22"/>
    <p:sldId id="489" r:id="rId23"/>
    <p:sldId id="411" r:id="rId24"/>
    <p:sldId id="406" r:id="rId25"/>
    <p:sldId id="415" r:id="rId26"/>
    <p:sldId id="378" r:id="rId27"/>
    <p:sldId id="420" r:id="rId28"/>
    <p:sldId id="532" r:id="rId29"/>
    <p:sldId id="422" r:id="rId30"/>
    <p:sldId id="620" r:id="rId31"/>
    <p:sldId id="621" r:id="rId32"/>
    <p:sldId id="622" r:id="rId33"/>
    <p:sldId id="612" r:id="rId34"/>
    <p:sldId id="570" r:id="rId35"/>
    <p:sldId id="613" r:id="rId36"/>
    <p:sldId id="623" r:id="rId37"/>
    <p:sldId id="624" r:id="rId38"/>
    <p:sldId id="625" r:id="rId39"/>
    <p:sldId id="428" r:id="rId40"/>
    <p:sldId id="618" r:id="rId41"/>
    <p:sldId id="427" r:id="rId42"/>
    <p:sldId id="426" r:id="rId43"/>
    <p:sldId id="440" r:id="rId44"/>
    <p:sldId id="516" r:id="rId45"/>
    <p:sldId id="517" r:id="rId46"/>
    <p:sldId id="607" r:id="rId47"/>
    <p:sldId id="642" r:id="rId48"/>
    <p:sldId id="639" r:id="rId49"/>
    <p:sldId id="641" r:id="rId50"/>
    <p:sldId id="606" r:id="rId51"/>
    <p:sldId id="572" r:id="rId52"/>
    <p:sldId id="573" r:id="rId53"/>
    <p:sldId id="574" r:id="rId54"/>
    <p:sldId id="575" r:id="rId55"/>
    <p:sldId id="578" r:id="rId56"/>
    <p:sldId id="577" r:id="rId57"/>
    <p:sldId id="610" r:id="rId58"/>
    <p:sldId id="644" r:id="rId59"/>
    <p:sldId id="609" r:id="rId60"/>
    <p:sldId id="504" r:id="rId61"/>
    <p:sldId id="595" r:id="rId62"/>
    <p:sldId id="597" r:id="rId63"/>
    <p:sldId id="583" r:id="rId64"/>
    <p:sldId id="584" r:id="rId65"/>
    <p:sldId id="585" r:id="rId66"/>
    <p:sldId id="586" r:id="rId67"/>
    <p:sldId id="598" r:id="rId68"/>
    <p:sldId id="643" r:id="rId69"/>
    <p:sldId id="588" r:id="rId70"/>
    <p:sldId id="591" r:id="rId71"/>
    <p:sldId id="599" r:id="rId72"/>
    <p:sldId id="589" r:id="rId73"/>
    <p:sldId id="601" r:id="rId74"/>
    <p:sldId id="646" r:id="rId75"/>
    <p:sldId id="637" r:id="rId76"/>
    <p:sldId id="638" r:id="rId77"/>
    <p:sldId id="614" r:id="rId78"/>
    <p:sldId id="647" r:id="rId79"/>
    <p:sldId id="640" r:id="rId80"/>
    <p:sldId id="257" r:id="rId81"/>
    <p:sldId id="626" r:id="rId82"/>
    <p:sldId id="258" r:id="rId83"/>
    <p:sldId id="550" r:id="rId84"/>
    <p:sldId id="566" r:id="rId85"/>
    <p:sldId id="611" r:id="rId86"/>
    <p:sldId id="567" r:id="rId87"/>
    <p:sldId id="552" r:id="rId88"/>
    <p:sldId id="543" r:id="rId89"/>
  </p:sldIdLst>
  <p:sldSz cx="12192000" cy="6858000"/>
  <p:notesSz cx="6858000" cy="9144000"/>
  <p:embeddedFontLst>
    <p:embeddedFont>
      <p:font typeface="Cambria Math" panose="02040503050406030204" pitchFamily="18" charset="0"/>
      <p:regular r:id="rId92"/>
    </p:embeddedFont>
    <p:embeddedFont>
      <p:font typeface="Open Sans" panose="020B0606030504020204" pitchFamily="34" charset="0"/>
      <p:regular r:id="rId93"/>
      <p:bold r:id="rId94"/>
      <p:italic r:id="rId95"/>
      <p:boldItalic r:id="rId96"/>
    </p:embeddedFont>
    <p:embeddedFont>
      <p:font typeface="Segoe UI Black" panose="020B0A02040204020203" pitchFamily="34" charset="0"/>
      <p:bold r:id="rId97"/>
      <p:boldItalic r:id="rId98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400"/>
            <p14:sldId id="256"/>
            <p14:sldId id="600"/>
            <p14:sldId id="648"/>
            <p14:sldId id="361"/>
            <p14:sldId id="362"/>
            <p14:sldId id="636"/>
            <p14:sldId id="482"/>
            <p14:sldId id="484"/>
            <p14:sldId id="343"/>
            <p14:sldId id="372"/>
            <p14:sldId id="500"/>
            <p14:sldId id="404"/>
            <p14:sldId id="529"/>
            <p14:sldId id="376"/>
            <p14:sldId id="407"/>
            <p14:sldId id="408"/>
            <p14:sldId id="409"/>
            <p14:sldId id="489"/>
            <p14:sldId id="411"/>
            <p14:sldId id="406"/>
            <p14:sldId id="415"/>
            <p14:sldId id="378"/>
            <p14:sldId id="420"/>
            <p14:sldId id="532"/>
            <p14:sldId id="422"/>
            <p14:sldId id="620"/>
            <p14:sldId id="621"/>
            <p14:sldId id="622"/>
            <p14:sldId id="612"/>
            <p14:sldId id="570"/>
            <p14:sldId id="613"/>
            <p14:sldId id="623"/>
            <p14:sldId id="624"/>
            <p14:sldId id="625"/>
            <p14:sldId id="428"/>
            <p14:sldId id="618"/>
            <p14:sldId id="427"/>
            <p14:sldId id="426"/>
            <p14:sldId id="440"/>
            <p14:sldId id="516"/>
            <p14:sldId id="517"/>
            <p14:sldId id="607"/>
            <p14:sldId id="642"/>
            <p14:sldId id="639"/>
            <p14:sldId id="641"/>
            <p14:sldId id="606"/>
            <p14:sldId id="572"/>
            <p14:sldId id="573"/>
            <p14:sldId id="574"/>
            <p14:sldId id="575"/>
            <p14:sldId id="578"/>
            <p14:sldId id="577"/>
            <p14:sldId id="610"/>
            <p14:sldId id="644"/>
            <p14:sldId id="609"/>
            <p14:sldId id="504"/>
            <p14:sldId id="595"/>
            <p14:sldId id="597"/>
            <p14:sldId id="583"/>
            <p14:sldId id="584"/>
            <p14:sldId id="585"/>
            <p14:sldId id="586"/>
            <p14:sldId id="598"/>
            <p14:sldId id="643"/>
            <p14:sldId id="588"/>
            <p14:sldId id="591"/>
            <p14:sldId id="599"/>
            <p14:sldId id="589"/>
            <p14:sldId id="601"/>
            <p14:sldId id="646"/>
            <p14:sldId id="637"/>
            <p14:sldId id="638"/>
            <p14:sldId id="614"/>
            <p14:sldId id="647"/>
            <p14:sldId id="640"/>
          </p14:sldIdLst>
        </p14:section>
        <p14:section name="JP" id="{A8E7721C-9506-4C10-BE80-44F96FBDE11F}">
          <p14:sldIdLst>
            <p14:sldId id="257"/>
            <p14:sldId id="626"/>
            <p14:sldId id="258"/>
          </p14:sldIdLst>
        </p14:section>
        <p14:section name="Standardabschnitt" id="{22617EE6-5CF4-4249-A08E-D1CCA72465A7}">
          <p14:sldIdLst>
            <p14:sldId id="550"/>
            <p14:sldId id="566"/>
            <p14:sldId id="611"/>
            <p14:sldId id="567"/>
            <p14:sldId id="552"/>
            <p14:sldId id="5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B200"/>
    <a:srgbClr val="47FF47"/>
    <a:srgbClr val="80FF80"/>
    <a:srgbClr val="FF6565"/>
    <a:srgbClr val="004070"/>
    <a:srgbClr val="DFD6F2"/>
    <a:srgbClr val="FFEBAB"/>
    <a:srgbClr val="FFE697"/>
    <a:srgbClr val="009EE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3447" autoAdjust="0"/>
  </p:normalViewPr>
  <p:slideViewPr>
    <p:cSldViewPr snapToGrid="0" snapToObjects="1">
      <p:cViewPr varScale="1">
        <p:scale>
          <a:sx n="107" d="100"/>
          <a:sy n="107" d="100"/>
        </p:scale>
        <p:origin x="83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4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handoutMaster" Target="handoutMasters/handout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font" Target="fonts/font3.fntdata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6.fntdata"/><Relationship Id="rId104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s Nitsche" userId="da26802d02218cca" providerId="LiveId" clId="{515C667C-1568-4F39-A1C7-D052F6709B7A}"/>
    <pc:docChg chg="undo custSel addSld delSld modSld sldOrd modSection">
      <pc:chgData name="Hannes Nitsche" userId="da26802d02218cca" providerId="LiveId" clId="{515C667C-1568-4F39-A1C7-D052F6709B7A}" dt="2022-05-13T11:43:28.881" v="1349" actId="20577"/>
      <pc:docMkLst>
        <pc:docMk/>
      </pc:docMkLst>
      <pc:sldChg chg="addSp delSp modSp add mod">
        <pc:chgData name="Hannes Nitsche" userId="da26802d02218cca" providerId="LiveId" clId="{515C667C-1568-4F39-A1C7-D052F6709B7A}" dt="2022-05-13T09:46:16.576" v="116" actId="20577"/>
        <pc:sldMkLst>
          <pc:docMk/>
          <pc:sldMk cId="20392342" sldId="305"/>
        </pc:sldMkLst>
        <pc:spChg chg="mod">
          <ac:chgData name="Hannes Nitsche" userId="da26802d02218cca" providerId="LiveId" clId="{515C667C-1568-4F39-A1C7-D052F6709B7A}" dt="2022-05-13T09:46:16.576" v="116" actId="20577"/>
          <ac:spMkLst>
            <pc:docMk/>
            <pc:sldMk cId="20392342" sldId="305"/>
            <ac:spMk id="3" creationId="{94B42CE0-63DD-415A-A2FD-01EDAF7A72CA}"/>
          </ac:spMkLst>
        </pc:spChg>
        <pc:spChg chg="mod">
          <ac:chgData name="Hannes Nitsche" userId="da26802d02218cca" providerId="LiveId" clId="{515C667C-1568-4F39-A1C7-D052F6709B7A}" dt="2022-05-13T08:11:22.382" v="115" actId="14100"/>
          <ac:spMkLst>
            <pc:docMk/>
            <pc:sldMk cId="20392342" sldId="305"/>
            <ac:spMk id="5" creationId="{8CA2363D-87BC-41C1-BC5E-658C0E81D775}"/>
          </ac:spMkLst>
        </pc:spChg>
        <pc:spChg chg="add del mod">
          <ac:chgData name="Hannes Nitsche" userId="da26802d02218cca" providerId="LiveId" clId="{515C667C-1568-4F39-A1C7-D052F6709B7A}" dt="2022-05-13T08:10:50.106" v="108" actId="20577"/>
          <ac:spMkLst>
            <pc:docMk/>
            <pc:sldMk cId="20392342" sldId="305"/>
            <ac:spMk id="6" creationId="{65BB951B-CE7A-4A83-991B-5932F47FCFDC}"/>
          </ac:spMkLst>
        </pc:spChg>
        <pc:spChg chg="add mod">
          <ac:chgData name="Hannes Nitsche" userId="da26802d02218cca" providerId="LiveId" clId="{515C667C-1568-4F39-A1C7-D052F6709B7A}" dt="2022-05-13T08:11:18.519" v="113" actId="571"/>
          <ac:spMkLst>
            <pc:docMk/>
            <pc:sldMk cId="20392342" sldId="305"/>
            <ac:spMk id="7" creationId="{090C962F-5F0E-4752-B88D-591CA5C1D156}"/>
          </ac:spMkLst>
        </pc:spChg>
        <pc:spChg chg="del">
          <ac:chgData name="Hannes Nitsche" userId="da26802d02218cca" providerId="LiveId" clId="{515C667C-1568-4F39-A1C7-D052F6709B7A}" dt="2022-05-13T08:10:13.106" v="88" actId="478"/>
          <ac:spMkLst>
            <pc:docMk/>
            <pc:sldMk cId="20392342" sldId="305"/>
            <ac:spMk id="8" creationId="{75EF01DB-B600-4A50-9247-4623A4119441}"/>
          </ac:spMkLst>
        </pc:spChg>
      </pc:sldChg>
      <pc:sldChg chg="ord">
        <pc:chgData name="Hannes Nitsche" userId="da26802d02218cca" providerId="LiveId" clId="{515C667C-1568-4F39-A1C7-D052F6709B7A}" dt="2022-05-13T07:54:29.185" v="1"/>
        <pc:sldMkLst>
          <pc:docMk/>
          <pc:sldMk cId="1364364908" sldId="393"/>
        </pc:sldMkLst>
      </pc:sldChg>
      <pc:sldChg chg="modSp mod ord">
        <pc:chgData name="Hannes Nitsche" userId="da26802d02218cca" providerId="LiveId" clId="{515C667C-1568-4F39-A1C7-D052F6709B7A}" dt="2022-05-13T08:01:49.787" v="38" actId="20577"/>
        <pc:sldMkLst>
          <pc:docMk/>
          <pc:sldMk cId="1610550951" sldId="394"/>
        </pc:sldMkLst>
        <pc:graphicFrameChg chg="modGraphic">
          <ac:chgData name="Hannes Nitsche" userId="da26802d02218cca" providerId="LiveId" clId="{515C667C-1568-4F39-A1C7-D052F6709B7A}" dt="2022-05-13T08:01:49.787" v="38" actId="20577"/>
          <ac:graphicFrameMkLst>
            <pc:docMk/>
            <pc:sldMk cId="1610550951" sldId="394"/>
            <ac:graphicFrameMk id="5" creationId="{A88DDD0E-55DA-40C3-B0DF-1BCB1C75046C}"/>
          </ac:graphicFrameMkLst>
        </pc:graphicFrameChg>
      </pc:sldChg>
      <pc:sldChg chg="delSp modSp mod">
        <pc:chgData name="Hannes Nitsche" userId="da26802d02218cca" providerId="LiveId" clId="{515C667C-1568-4F39-A1C7-D052F6709B7A}" dt="2022-05-13T08:02:18.439" v="72" actId="20577"/>
        <pc:sldMkLst>
          <pc:docMk/>
          <pc:sldMk cId="1686796069" sldId="395"/>
        </pc:sldMkLst>
        <pc:spChg chg="mod">
          <ac:chgData name="Hannes Nitsche" userId="da26802d02218cca" providerId="LiveId" clId="{515C667C-1568-4F39-A1C7-D052F6709B7A}" dt="2022-05-13T08:02:18.439" v="72" actId="20577"/>
          <ac:spMkLst>
            <pc:docMk/>
            <pc:sldMk cId="1686796069" sldId="395"/>
            <ac:spMk id="2" creationId="{A273F72C-D140-584B-EF85-489A34941A1A}"/>
          </ac:spMkLst>
        </pc:spChg>
        <pc:spChg chg="del mod">
          <ac:chgData name="Hannes Nitsche" userId="da26802d02218cca" providerId="LiveId" clId="{515C667C-1568-4F39-A1C7-D052F6709B7A}" dt="2022-05-13T08:02:09.867" v="40" actId="478"/>
          <ac:spMkLst>
            <pc:docMk/>
            <pc:sldMk cId="1686796069" sldId="395"/>
            <ac:spMk id="14" creationId="{5EB24453-BCCC-6336-BDF6-54FAD67772C7}"/>
          </ac:spMkLst>
        </pc:spChg>
      </pc:sldChg>
      <pc:sldChg chg="new del">
        <pc:chgData name="Hannes Nitsche" userId="da26802d02218cca" providerId="LiveId" clId="{515C667C-1568-4F39-A1C7-D052F6709B7A}" dt="2022-05-13T10:13:14.653" v="118" actId="2696"/>
        <pc:sldMkLst>
          <pc:docMk/>
          <pc:sldMk cId="195829401" sldId="396"/>
        </pc:sldMkLst>
      </pc:sldChg>
      <pc:sldChg chg="modSp add mod">
        <pc:chgData name="Hannes Nitsche" userId="da26802d02218cca" providerId="LiveId" clId="{515C667C-1568-4F39-A1C7-D052F6709B7A}" dt="2022-05-13T10:24:16.255" v="1026" actId="403"/>
        <pc:sldMkLst>
          <pc:docMk/>
          <pc:sldMk cId="1269673281" sldId="396"/>
        </pc:sldMkLst>
        <pc:spChg chg="mod">
          <ac:chgData name="Hannes Nitsche" userId="da26802d02218cca" providerId="LiveId" clId="{515C667C-1568-4F39-A1C7-D052F6709B7A}" dt="2022-05-13T10:13:27.738" v="136" actId="20577"/>
          <ac:spMkLst>
            <pc:docMk/>
            <pc:sldMk cId="1269673281" sldId="396"/>
            <ac:spMk id="2" creationId="{1A7CAFF5-FDB0-4634-96C3-92F9EA103898}"/>
          </ac:spMkLst>
        </pc:spChg>
        <pc:spChg chg="mod">
          <ac:chgData name="Hannes Nitsche" userId="da26802d02218cca" providerId="LiveId" clId="{515C667C-1568-4F39-A1C7-D052F6709B7A}" dt="2022-05-13T10:24:16.255" v="1026" actId="403"/>
          <ac:spMkLst>
            <pc:docMk/>
            <pc:sldMk cId="1269673281" sldId="396"/>
            <ac:spMk id="3" creationId="{B301DDEB-9730-496B-A04E-FD5DB905B10A}"/>
          </ac:spMkLst>
        </pc:spChg>
      </pc:sldChg>
      <pc:sldChg chg="modSp add mod">
        <pc:chgData name="Hannes Nitsche" userId="da26802d02218cca" providerId="LiveId" clId="{515C667C-1568-4F39-A1C7-D052F6709B7A}" dt="2022-05-13T10:50:34.357" v="1029" actId="20577"/>
        <pc:sldMkLst>
          <pc:docMk/>
          <pc:sldMk cId="2244524446" sldId="397"/>
        </pc:sldMkLst>
        <pc:spChg chg="mod">
          <ac:chgData name="Hannes Nitsche" userId="da26802d02218cca" providerId="LiveId" clId="{515C667C-1568-4F39-A1C7-D052F6709B7A}" dt="2022-05-13T10:50:34.357" v="1029" actId="20577"/>
          <ac:spMkLst>
            <pc:docMk/>
            <pc:sldMk cId="2244524446" sldId="397"/>
            <ac:spMk id="3" creationId="{B301DDEB-9730-496B-A04E-FD5DB905B10A}"/>
          </ac:spMkLst>
        </pc:spChg>
      </pc:sldChg>
      <pc:sldChg chg="addSp delSp modSp new mod">
        <pc:chgData name="Hannes Nitsche" userId="da26802d02218cca" providerId="LiveId" clId="{515C667C-1568-4F39-A1C7-D052F6709B7A}" dt="2022-05-13T11:43:05.083" v="1303" actId="20577"/>
        <pc:sldMkLst>
          <pc:docMk/>
          <pc:sldMk cId="3887031965" sldId="398"/>
        </pc:sldMkLst>
        <pc:spChg chg="add del mod">
          <ac:chgData name="Hannes Nitsche" userId="da26802d02218cca" providerId="LiveId" clId="{515C667C-1568-4F39-A1C7-D052F6709B7A}" dt="2022-05-13T11:43:05.083" v="1303" actId="20577"/>
          <ac:spMkLst>
            <pc:docMk/>
            <pc:sldMk cId="3887031965" sldId="398"/>
            <ac:spMk id="2" creationId="{DACE64D0-FA2B-4AF8-B609-D1F436274D79}"/>
          </ac:spMkLst>
        </pc:spChg>
        <pc:spChg chg="mod">
          <ac:chgData name="Hannes Nitsche" userId="da26802d02218cca" providerId="LiveId" clId="{515C667C-1568-4F39-A1C7-D052F6709B7A}" dt="2022-05-13T11:33:46.758" v="1282" actId="14100"/>
          <ac:spMkLst>
            <pc:docMk/>
            <pc:sldMk cId="3887031965" sldId="398"/>
            <ac:spMk id="3" creationId="{8A5EEF8B-7B91-4BAD-BEBF-0997022B8CD5}"/>
          </ac:spMkLst>
        </pc:spChg>
        <pc:spChg chg="add del">
          <ac:chgData name="Hannes Nitsche" userId="da26802d02218cca" providerId="LiveId" clId="{515C667C-1568-4F39-A1C7-D052F6709B7A}" dt="2022-05-13T11:31:47.762" v="1032"/>
          <ac:spMkLst>
            <pc:docMk/>
            <pc:sldMk cId="3887031965" sldId="398"/>
            <ac:spMk id="4" creationId="{61E739A4-1F1E-4979-B852-1F716FAFD02D}"/>
          </ac:spMkLst>
        </pc:spChg>
        <pc:picChg chg="add mod">
          <ac:chgData name="Hannes Nitsche" userId="da26802d02218cca" providerId="LiveId" clId="{515C667C-1568-4F39-A1C7-D052F6709B7A}" dt="2022-05-13T11:31:50.820" v="1034" actId="1076"/>
          <ac:picMkLst>
            <pc:docMk/>
            <pc:sldMk cId="3887031965" sldId="398"/>
            <ac:picMk id="5" creationId="{22E8B255-7CE3-4411-AB24-599E39E73F68}"/>
          </ac:picMkLst>
        </pc:picChg>
      </pc:sldChg>
      <pc:sldChg chg="modSp add mod">
        <pc:chgData name="Hannes Nitsche" userId="da26802d02218cca" providerId="LiveId" clId="{515C667C-1568-4F39-A1C7-D052F6709B7A}" dt="2022-05-13T11:43:28.881" v="1349" actId="20577"/>
        <pc:sldMkLst>
          <pc:docMk/>
          <pc:sldMk cId="2437365522" sldId="399"/>
        </pc:sldMkLst>
        <pc:spChg chg="mod">
          <ac:chgData name="Hannes Nitsche" userId="da26802d02218cca" providerId="LiveId" clId="{515C667C-1568-4F39-A1C7-D052F6709B7A}" dt="2022-05-13T11:43:28.881" v="1349" actId="20577"/>
          <ac:spMkLst>
            <pc:docMk/>
            <pc:sldMk cId="2437365522" sldId="399"/>
            <ac:spMk id="2" creationId="{DACE64D0-FA2B-4AF8-B609-D1F436274D7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Editați formatul textului master</a:t>
            </a:r>
          </a:p>
          <a:p>
            <a:pPr lvl="1"/>
            <a:r>
              <a:rPr lang="de-DE"/>
              <a:t>Al doilea nivel</a:t>
            </a:r>
          </a:p>
          <a:p>
            <a:pPr lvl="2"/>
            <a:r>
              <a:rPr lang="de-DE"/>
              <a:t>Al treilea nivel</a:t>
            </a:r>
          </a:p>
          <a:p>
            <a:pPr lvl="3"/>
            <a:r>
              <a:rPr lang="de-DE"/>
              <a:t>Al patrulea nivel</a:t>
            </a:r>
          </a:p>
          <a:p>
            <a:pPr lvl="4"/>
            <a:r>
              <a:rPr lang="de-DE"/>
              <a:t>Al cincilea nivel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"Nr.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60420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Pentru studenții avansați: Discutați critic modelul atomic al lui Bohr și analizați pe scurt proprietățile mecanice cuantice.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Reprezentarea (învechită) cu orbitele electronilor este folosită aici doar pentru a face legătura cu imaginea atomilor pe care mulți elevi o au din lecțiile de chimie. Sunteți binevenit să o ștergeți.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574345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423842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Este </a:t>
            </a:r>
            <a:r>
              <a:rPr lang="en-GB" b="1" dirty="0"/>
              <a:t>foarte </a:t>
            </a:r>
            <a:r>
              <a:rPr lang="en-GB" dirty="0"/>
              <a:t>important ca elevii să înțeleagă și să poată utiliza notația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484597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Oferiți-le câteva minute pentru a explora harta interactivă a nuclizilor. Folosiți </a:t>
            </a:r>
            <a:r>
              <a:rPr lang="de-DE" dirty="0" err="1"/>
              <a:t>această </a:t>
            </a:r>
            <a:r>
              <a:rPr lang="de-DE" dirty="0" err="1"/>
              <a:t>activitate ca o tranziție către următoarea sarcină cu reacțiile nucleare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013292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926561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pentru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următoarele slide-uri,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 multe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imagini sunt folosite pentru a arăta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diferite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obiecte astronomice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Puteți arunca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privire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sursele legate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și adăuga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informații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suplimentare,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dacă doriți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889757"/>
      </p:ext>
    </p:extLst>
  </p:cSld>
  <p:clrMapOvr>
    <a:masterClrMapping/>
  </p:clrMapOvr>
</p:notes>
</file>

<file path=ppt/notesSlides/notesSlide1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E1D2-3491-E540-3BC5-C481D6047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2F0187-32EA-0D56-8558-BE6FC169D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D65327B-6534-6CF6-8E17-3C36C1237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pentru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Reducerea explicației proceselor termodinamice la interacțiunea dintre mărimile fizice de bază cunoscute (masă, densitate, temperatură).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1B2972-D71C-2857-93D9-D7B6F77F0F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336726"/>
      </p:ext>
    </p:extLst>
  </p:cSld>
  <p:clrMapOvr>
    <a:masterClrMapping/>
  </p:clrMapOvr>
</p:notes>
</file>

<file path=ppt/notesSlides/notesSlide17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14E73-A158-B8B7-1BDA-FD28CBAE8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0438866-0FDE-A234-E4A5-E4C21B79A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F647F1B-3B5F-E20A-626B-3B55EC07A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pentru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Reducerea explicației proceselor termodinamice la interacțiunea dintre mărimile fizice de bază cunoscute (masă, densitate, temperatură).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845952-B125-B91D-8B41-1DBAED434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789242"/>
      </p:ext>
    </p:extLst>
  </p:cSld>
  <p:clrMapOvr>
    <a:masterClrMapping/>
  </p:clrMapOvr>
</p:notes>
</file>

<file path=ppt/notesSlides/notesSlide18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45279-6785-CC82-3929-78E27EBC2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96CB0C-772F-48EE-2F23-CE5C8A2C4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D20956D-10FF-DC34-8AC4-BF97E9380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pentru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Reducerea explicației proceselor termodinamice la interacțiunea dintre mărimile fizice de bază cunoscute (masă, densitate, temperatură).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6A59ED-CAEC-E860-7C64-A8AD230DF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073855"/>
      </p:ext>
    </p:extLst>
  </p:cSld>
  <p:clrMapOvr>
    <a:masterClrMapping/>
  </p:clrMapOvr>
</p:notes>
</file>

<file path=ppt/notesSlides/notesSlide19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24C35-B587-1371-8870-179750194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F3FFD4-9761-99C7-68E4-AC80432CA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A6FAEA5-FE11-D1B0-87F2-9BFB141BF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pentru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Reducerea explicației proceselor termodinamice la interacțiunea dintre mărimile fizice de bază cunoscute (masă, densitate, temperatură).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2A3359-D065-A81A-7F09-B44DBFB50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730737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57812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pentru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Abordați doar lanțul de reacție prezentat în termeni generali. Elevii nu trebuie să îl memoreze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Explicați starea de stabilitate a unei stele: </a:t>
            </a:r>
            <a:r>
              <a:rPr lang="de-DE" dirty="0" err="1"/>
              <a:t>forța gravitațională </a:t>
            </a:r>
            <a:r>
              <a:rPr lang="de-DE" dirty="0"/>
              <a:t>= </a:t>
            </a:r>
            <a:r>
              <a:rPr lang="de-DE" dirty="0" err="1"/>
              <a:t>presiunea de radiație</a:t>
            </a:r>
            <a:endParaRPr lang="de-DE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de-DE" dirty="0"/>
              <a:t>=&gt; </a:t>
            </a:r>
            <a:r>
              <a:rPr lang="en-GB" dirty="0"/>
              <a:t>Steaua are nevoie de procese de fuziune pentru o stare stabilă!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299982"/>
      </p:ext>
    </p:extLst>
  </p:cSld>
  <p:clrMapOvr>
    <a:masterClrMapping/>
  </p:clrMapOvr>
</p:notes>
</file>

<file path=ppt/notesSlides/notesSlide2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9708D-5F86-1F8A-6CFC-717DF4847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ECF3093-3DF7-7B38-3F5C-BB50F08B0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48B9AB-AD62-E01C-6A7D-90639A78E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pentru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Reducerea explicației proceselor termodinamice la interacțiunea dintre mărimile fizice de bază cunoscute (masă, densitate, temperatură).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0597FF-E61D-063C-586A-19BF3B01F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469474"/>
      </p:ext>
    </p:extLst>
  </p:cSld>
  <p:clrMapOvr>
    <a:masterClrMapping/>
  </p:clrMapOvr>
</p:notes>
</file>

<file path=ppt/notesSlides/notesSlide22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18274-D00A-0512-72EE-48F62600E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6F37B52-7BA6-8554-FF3F-03EB9B5DD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9308C7-79BC-CE0F-AEAD-140E8BFC9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pentru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Reducerea explicației proceselor termodinamice la interacțiunea dintre mărimile fizice de bază cunoscute (masă, densitate, temperatură).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402287-1F1C-59BB-AC6F-F62B715A7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415313"/>
      </p:ext>
    </p:extLst>
  </p:cSld>
  <p:clrMapOvr>
    <a:masterClrMapping/>
  </p:clrMapOvr>
</p:notes>
</file>

<file path=ppt/notesSlides/notesSlide23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3691B-822A-D848-20AB-EF4321B50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17B903-4FF5-86D0-FB4B-0A134CD90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44BEE3-C0DE-B88C-96C8-766DD95FF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pentru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Reducerea explicației proceselor termodinamice la interacțiunea dintre mărimile fizice de bază cunoscute (masă, densitate, temperatură).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4D8312-7159-892F-075E-62D8F7268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408668"/>
      </p:ext>
    </p:extLst>
  </p:cSld>
  <p:clrMapOvr>
    <a:masterClrMapping/>
  </p:clrMapOvr>
</p:notes>
</file>

<file path=ppt/notesSlides/notesSlide24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F7C9-0BEF-88D3-E735-98F98261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FE0727E-4384-BCD2-A8C1-8A546FF24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1AF3DF-2320-8587-46E5-D120ADB89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pentru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Reducerea explicației proceselor termodinamice la interacțiunea dintre mărimile fizice de bază cunoscute (masă, densitate, temperatură).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30E1EF-DEA5-535E-D249-392B114323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83909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pentru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Aceste obiecte sunt folosite ca exemple pentru a oferi studenților </a:t>
            </a:r>
            <a:r>
              <a:rPr lang="de-DE" dirty="0"/>
              <a:t>o </a:t>
            </a:r>
            <a:r>
              <a:rPr lang="de-DE" dirty="0" err="1"/>
              <a:t>perspectivă </a:t>
            </a:r>
            <a:r>
              <a:rPr lang="de-DE" dirty="0" err="1"/>
              <a:t>asupra </a:t>
            </a:r>
            <a:r>
              <a:rPr lang="de-DE" dirty="0"/>
              <a:t>diferitelor </a:t>
            </a:r>
            <a:r>
              <a:rPr lang="de-DE" dirty="0" err="1"/>
              <a:t>fenomene ale evoluției stelare.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574465"/>
      </p:ext>
    </p:extLst>
  </p:cSld>
  <p:clrMapOvr>
    <a:masterClrMapping/>
  </p:clrMapOvr>
</p:notes>
</file>

<file path=ppt/notesSlides/notesSlide2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D67BF-10AD-700A-DF87-8033B929D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2EC644A-A1B1-307B-D67C-A107CFCF6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453564-C931-A83F-D51D-A684A24EE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Note pentru intermediari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Reducerea explicației proceselor termodinamice la interacțiunea dintre mărimile fizice de bază cunoscute (masă, densitate, temperatură).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0816-15BD-9625-BAFA-2F5C15CC9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728842"/>
      </p:ext>
    </p:extLst>
  </p:cSld>
  <p:clrMapOvr>
    <a:masterClrMapping/>
  </p:clrMapOvr>
</p:notes>
</file>

<file path=ppt/notesSlides/notesSlide2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949562"/>
      </p:ext>
    </p:extLst>
  </p:cSld>
  <p:clrMapOvr>
    <a:masterClrMapping/>
  </p:clrMapOvr>
</p:notes>
</file>

<file path=ppt/notesSlides/notesSlide2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381870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pentru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Acum putem folosi înțelegerea noastră a proceselor </a:t>
            </a:r>
            <a:r>
              <a:rPr lang="de-DE" dirty="0"/>
              <a:t>din </a:t>
            </a:r>
            <a:r>
              <a:rPr lang="de-DE" dirty="0" err="1"/>
              <a:t>stele pentru a explica abundența elementelor</a:t>
            </a:r>
            <a:r>
              <a:rPr lang="de-DE" dirty="0"/>
              <a:t>. </a:t>
            </a:r>
            <a:r>
              <a:rPr lang="de-DE" dirty="0"/>
              <a:t>Diferența de litiu </a:t>
            </a:r>
            <a:r>
              <a:rPr lang="de-DE" dirty="0" err="1"/>
              <a:t>poate fi explicată prin </a:t>
            </a:r>
            <a:r>
              <a:rPr lang="de-DE" dirty="0"/>
              <a:t>procesul 3a</a:t>
            </a:r>
            <a:r>
              <a:rPr lang="de-DE" dirty="0" err="1"/>
              <a:t>, care sare peste </a:t>
            </a:r>
            <a:r>
              <a:rPr lang="de-DE" dirty="0"/>
              <a:t>Li și Be. Be8 </a:t>
            </a:r>
            <a:r>
              <a:rPr lang="de-DE" dirty="0" err="1"/>
              <a:t>este </a:t>
            </a:r>
            <a:r>
              <a:rPr lang="de-DE" dirty="0"/>
              <a:t>doar o </a:t>
            </a:r>
            <a:r>
              <a:rPr lang="de-DE" dirty="0" err="1"/>
              <a:t>stare intermediară instabilă </a:t>
            </a:r>
            <a:r>
              <a:rPr lang="de-DE" dirty="0"/>
              <a:t>(din cauza </a:t>
            </a:r>
            <a:r>
              <a:rPr lang="de-DE" dirty="0"/>
              <a:t>energiei de legătură </a:t>
            </a:r>
            <a:r>
              <a:rPr lang="de-DE" dirty="0" err="1"/>
              <a:t>mai mare </a:t>
            </a:r>
            <a:r>
              <a:rPr lang="de-DE" dirty="0" err="1"/>
              <a:t>a </a:t>
            </a:r>
            <a:r>
              <a:rPr lang="de-DE" dirty="0"/>
              <a:t>heliului).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23092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Notați răspunsurile elevilor la această întrebare pe tabla de brainstorming și discutați-le înainte de a da definiția.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Diapozitivele cu întrebări sunt folosite în mod repetat pentru a structura masterclass-ul și a-i da un fir comun. Acestea au ca scop motivarea și introducerea următorului conținut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487227"/>
      </p:ext>
    </p:extLst>
  </p:cSld>
  <p:clrMapOvr>
    <a:masterClrMapping/>
  </p:clrMapOvr>
</p:notes>
</file>

<file path=ppt/notesSlides/notesSlide3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Note pentru intermediari</a:t>
            </a:r>
            <a:r>
              <a:rPr lang="en-GB" sz="1200" b="1" dirty="0"/>
              <a:t>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Termenul "</a:t>
            </a:r>
            <a:r>
              <a:rPr lang="en-GB" sz="1200" dirty="0"/>
              <a:t>procese stelare" </a:t>
            </a:r>
            <a:r>
              <a:rPr lang="en-GB" dirty="0"/>
              <a:t>este folosit aici într-un sens foarte general.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Desigur, majoritatea elementelor chimice nu se formează prin fuziuni simple în stele stabile, așa cum s-a arătat anterior, ci în stelele masive care explodează, în piticele albe care explodează etc.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Decideți cât de detaliat doriți să intrați aici, în funcție de nivelul de cunoștințe al elevilor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716581"/>
      </p:ext>
    </p:extLst>
  </p:cSld>
  <p:clrMapOvr>
    <a:masterClrMapping/>
  </p:clrMapOvr>
</p:notes>
</file>

<file path=ppt/notesSlides/notesSlide3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Note pentru intermediari</a:t>
            </a:r>
            <a:r>
              <a:rPr lang="en-GB" sz="1200" b="1" dirty="0"/>
              <a:t>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Termenul "</a:t>
            </a:r>
            <a:r>
              <a:rPr lang="en-GB" sz="1200" dirty="0"/>
              <a:t>procese stelare" </a:t>
            </a:r>
            <a:r>
              <a:rPr lang="en-GB" dirty="0"/>
              <a:t>este folosit aici într-un sens foarte general.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Desigur, majoritatea elementelor chimice nu se formează prin simple fuziuni în stele stabile, așa cum s-a arătat anterior, ci în stele masive care explodează, în pitice albe care explodează etc.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Decideți cât de detaliat doriți să intrați aici, în funcție de nivelul de cunoștințe al elevilor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667723"/>
      </p:ext>
    </p:extLst>
  </p:cSld>
  <p:clrMapOvr>
    <a:masterClrMapping/>
  </p:clrMapOvr>
</p:notes>
</file>

<file path=ppt/notesSlides/notesSlide3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11063"/>
      </p:ext>
    </p:extLst>
  </p:cSld>
  <p:clrMapOvr>
    <a:masterClrMapping/>
  </p:clrMapOvr>
</p:notes>
</file>

<file path=ppt/notesSlides/notesSlide3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959123"/>
      </p:ext>
    </p:extLst>
  </p:cSld>
  <p:clrMapOvr>
    <a:masterClrMapping/>
  </p:clrMapOvr>
</p:notes>
</file>

<file path=ppt/notesSlides/notesSlide3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045948"/>
      </p:ext>
    </p:extLst>
  </p:cSld>
  <p:clrMapOvr>
    <a:masterClrMapping/>
  </p:clrMapOvr>
</p:notes>
</file>

<file path=ppt/notesSlides/notesSlide3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527293"/>
      </p:ext>
    </p:extLst>
  </p:cSld>
  <p:clrMapOvr>
    <a:masterClrMapping/>
  </p:clrMapOvr>
</p:notes>
</file>

<file path=ppt/notesSlides/notesSlide3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182441"/>
      </p:ext>
    </p:extLst>
  </p:cSld>
  <p:clrMapOvr>
    <a:masterClrMapping/>
  </p:clrMapOvr>
</p:notes>
</file>

<file path=ppt/notesSlides/notesSlide3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Dacă </a:t>
            </a:r>
            <a:r>
              <a:rPr lang="en-GB" dirty="0"/>
              <a:t>vreți să simplificați, folosiți analogia "skateboardului pe o pistă de schi". Skateboardul vrea să ajungă în "starea cea mai joasă" din mijlocul țevii și nu va urca decât dacă este stimulat. În </a:t>
            </a:r>
            <a:r>
              <a:rPr lang="en-GB" dirty="0" err="1"/>
              <a:t>general </a:t>
            </a:r>
            <a:r>
              <a:rPr lang="en-GB" dirty="0"/>
              <a:t>(foarte </a:t>
            </a:r>
            <a:r>
              <a:rPr lang="en-GB" dirty="0" err="1"/>
              <a:t>simplificat), cu </a:t>
            </a:r>
            <a:r>
              <a:rPr lang="en-GB" dirty="0"/>
              <a:t>cât un nuclid este mai departe de vale, cu atât </a:t>
            </a:r>
            <a:r>
              <a:rPr lang="en-GB" dirty="0" err="1"/>
              <a:t>este</a:t>
            </a:r>
            <a:r>
              <a:rPr lang="en-GB" dirty="0"/>
              <a:t> mai instabil.</a:t>
            </a:r>
            <a:r>
              <a:rPr lang="en-GB" dirty="0"/>
              <a:t> Același lucru este valabil și pentru skateboard, care este mai rapid atunci când pornește din vârful halfpipe-ului.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90312"/>
      </p:ext>
    </p:extLst>
  </p:cSld>
  <p:clrMapOvr>
    <a:masterClrMapping/>
  </p:clrMapOvr>
</p:notes>
</file>

<file path=ppt/notesSlides/notesSlide3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014335"/>
      </p:ext>
    </p:extLst>
  </p:cSld>
  <p:clrMapOvr>
    <a:masterClrMapping/>
  </p:clrMapOvr>
</p:notes>
</file>

<file path=ppt/notesSlides/notesSlide3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După partea referitoare </a:t>
            </a:r>
            <a:r>
              <a:rPr lang="de-DE" dirty="0" err="1"/>
              <a:t>la</a:t>
            </a:r>
            <a:r>
              <a:rPr lang="de-DE" dirty="0"/>
              <a:t> evoluția stelară, </a:t>
            </a:r>
            <a:r>
              <a:rPr lang="de-DE" dirty="0"/>
              <a:t>conceptul </a:t>
            </a:r>
            <a:r>
              <a:rPr lang="de-DE" dirty="0" err="1"/>
              <a:t>de </a:t>
            </a:r>
            <a:r>
              <a:rPr lang="de-DE" dirty="0"/>
              <a:t>energie de legătură </a:t>
            </a:r>
            <a:r>
              <a:rPr lang="de-DE" dirty="0" err="1"/>
              <a:t>este utilizat pentru a explica abundențele chimice</a:t>
            </a:r>
            <a:r>
              <a:rPr lang="de-DE" dirty="0"/>
              <a:t>. </a:t>
            </a:r>
            <a:r>
              <a:rPr lang="de-DE" dirty="0"/>
              <a:t>Dar, în </a:t>
            </a:r>
            <a:r>
              <a:rPr lang="de-DE" dirty="0" err="1"/>
              <a:t>acest moment, ați putea explica deja </a:t>
            </a:r>
            <a:r>
              <a:rPr lang="de-DE" dirty="0"/>
              <a:t>vârful de fier și diferența de litiu.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870834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Aici este utilizată o definiție care servește drept fir comun pentru masterclass.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Dacă doriți, puteți înlocui această definiție cu o definiție mai generală și mai precisă din punct de vedere științific.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32621"/>
      </p:ext>
    </p:extLst>
  </p:cSld>
  <p:clrMapOvr>
    <a:masterClrMapping/>
  </p:clrMapOvr>
</p:notes>
</file>

<file path=ppt/notesSlides/notesSlide4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După partea referitoare </a:t>
            </a:r>
            <a:r>
              <a:rPr lang="de-DE" dirty="0" err="1"/>
              <a:t>la</a:t>
            </a:r>
            <a:r>
              <a:rPr lang="de-DE" dirty="0"/>
              <a:t> evoluția stelară, </a:t>
            </a:r>
            <a:r>
              <a:rPr lang="de-DE" dirty="0"/>
              <a:t>conceptul </a:t>
            </a:r>
            <a:r>
              <a:rPr lang="de-DE" dirty="0" err="1"/>
              <a:t>de </a:t>
            </a:r>
            <a:r>
              <a:rPr lang="de-DE" dirty="0"/>
              <a:t>energie de legătură </a:t>
            </a:r>
            <a:r>
              <a:rPr lang="de-DE" dirty="0" err="1"/>
              <a:t>este utilizat pentru a explica abundențele chimice</a:t>
            </a:r>
            <a:r>
              <a:rPr lang="de-DE" dirty="0"/>
              <a:t>. </a:t>
            </a:r>
            <a:r>
              <a:rPr lang="de-DE" dirty="0"/>
              <a:t>Dar, în </a:t>
            </a:r>
            <a:r>
              <a:rPr lang="de-DE" dirty="0" err="1"/>
              <a:t>acest moment, ați putea explica deja </a:t>
            </a:r>
            <a:r>
              <a:rPr lang="de-DE" dirty="0"/>
              <a:t>vârful de fier și diferența de litiu.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26785"/>
      </p:ext>
    </p:extLst>
  </p:cSld>
  <p:clrMapOvr>
    <a:masterClrMapping/>
  </p:clrMapOvr>
</p:notes>
</file>

<file path=ppt/notesSlides/notesSlide4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Dacă </a:t>
            </a:r>
            <a:r>
              <a:rPr lang="en-GB" dirty="0"/>
              <a:t>vreți să simplificați, folosiți analogia "skateboardului pe o pistă de schi". Skateboardul vrea să ajungă în "starea cea mai joasă" din mijlocul țevii și nu va urca decât dacă este stimulat. În </a:t>
            </a:r>
            <a:r>
              <a:rPr lang="en-GB" dirty="0" err="1"/>
              <a:t>general </a:t>
            </a:r>
            <a:r>
              <a:rPr lang="en-GB" dirty="0"/>
              <a:t>(foarte </a:t>
            </a:r>
            <a:r>
              <a:rPr lang="en-GB" dirty="0" err="1"/>
              <a:t>simplificat), cu </a:t>
            </a:r>
            <a:r>
              <a:rPr lang="en-GB" dirty="0"/>
              <a:t>cât un nuclid este mai departe de vale, cu atât </a:t>
            </a:r>
            <a:r>
              <a:rPr lang="en-GB" dirty="0" err="1"/>
              <a:t>este</a:t>
            </a:r>
            <a:r>
              <a:rPr lang="en-GB" dirty="0"/>
              <a:t> mai instabil.</a:t>
            </a:r>
            <a:r>
              <a:rPr lang="en-GB" dirty="0"/>
              <a:t> Același lucru este valabil și pentru skateboard, care este mai rapid atunci când pornește din vârful halfpipe-ului.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28328"/>
      </p:ext>
    </p:extLst>
  </p:cSld>
  <p:clrMapOvr>
    <a:masterClrMapping/>
  </p:clrMapOvr>
</p:notes>
</file>

<file path=ppt/notesSlides/notesSlide4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636663"/>
      </p:ext>
    </p:extLst>
  </p:cSld>
  <p:clrMapOvr>
    <a:masterClrMapping/>
  </p:clrMapOvr>
</p:notes>
</file>

<file path=ppt/notesSlides/notesSlide4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261890"/>
      </p:ext>
    </p:extLst>
  </p:cSld>
  <p:clrMapOvr>
    <a:masterClrMapping/>
  </p:clrMapOvr>
</p:notes>
</file>

<file path=ppt/notesSlides/notesSlide4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445749"/>
      </p:ext>
    </p:extLst>
  </p:cSld>
  <p:clrMapOvr>
    <a:masterClrMapping/>
  </p:clrMapOvr>
</p:notes>
</file>

<file path=ppt/notesSlides/notesSlide4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389458"/>
      </p:ext>
    </p:extLst>
  </p:cSld>
  <p:clrMapOvr>
    <a:masterClrMapping/>
  </p:clrMapOvr>
</p:notes>
</file>

<file path=ppt/notesSlides/notesSlide4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Note pentru intermediari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Dați-le timp elevilor să se gândească la această întrebare.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Dacă își amintesc limita lui Coulomb și diferitele reacții nucleare din puzzle-ul de grup, ar trebui să se gândească la faptul că captarea neutronilor ar putea fi un proces important în acest sens.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1337"/>
      </p:ext>
    </p:extLst>
  </p:cSld>
  <p:clrMapOvr>
    <a:masterClrMapping/>
  </p:clrMapOvr>
</p:notes>
</file>

<file path=ppt/notesSlides/notesSlide4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Note pentru intermediari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Dați-le timp elevilor să se gândească la această întrebare.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Dacă își amintesc limita lui Coulomb și diferitele reacții nucleare din puzzle-ul de grup, ar trebui să se gândească la faptul că captarea neutronilor ar putea fi un proces important în acest sens.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4200"/>
      </p:ext>
    </p:extLst>
  </p:cSld>
  <p:clrMapOvr>
    <a:masterClrMapping/>
  </p:clrMapOvr>
</p:notes>
</file>

<file path=ppt/notesSlides/notesSlide4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pentru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Principiul stabilității explică de ce doar anumite zone din DRH sunt "ocupate" de stele.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641609"/>
      </p:ext>
    </p:extLst>
  </p:cSld>
  <p:clrMapOvr>
    <a:masterClrMapping/>
  </p:clrMapOvr>
</p:notes>
</file>

<file path=ppt/notesSlides/notesSlide4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Oferiți-le câteva minute pentru a explora harta interactivă a nuclizilor. Folosiți </a:t>
            </a:r>
            <a:r>
              <a:rPr lang="de-DE" dirty="0" err="1"/>
              <a:t>această </a:t>
            </a:r>
            <a:r>
              <a:rPr lang="de-DE" dirty="0" err="1"/>
              <a:t>activitate ca o tranziție către următoarea sarcină cu reacțiile nucleare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443831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Următoarea scurtă prelegere are rolul de a discuta dezvoltarea ideii de elemente chimice de-a lungul secolelor și de a deriva imaginea modernă a unui element chimic.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/>
              <a:t>Aspectul </a:t>
            </a:r>
            <a:r>
              <a:rPr lang="en-GB" b="1" dirty="0" err="1"/>
              <a:t>naturii științei: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În plus, puteți folosi ideile metafizice pentru a arăta ce înseamnă știința modernă și puteți discuta cu elevii de ce aceste abordări nu îndeplinesc criteriile de calitate științifică din perspectiva actuală.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680416"/>
      </p:ext>
    </p:extLst>
  </p:cSld>
  <p:clrMapOvr>
    <a:masterClrMapping/>
  </p:clrMapOvr>
</p:notes>
</file>

<file path=ppt/notesSlides/notesSlide50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3AD18-69F3-ECA3-B5F3-2019CD4B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6F0554-4142-CB05-B094-EB236493C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C7A45-9E4C-E9BD-F21C-15E306EC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pentru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Principiul stabilității explică de ce doar anumite zone din DRH sunt "ocupate" de stele.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839482-30E3-2C99-F6D7-3C44644E2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199577"/>
      </p:ext>
    </p:extLst>
  </p:cSld>
  <p:clrMapOvr>
    <a:masterClrMapping/>
  </p:clrMapOvr>
</p:notes>
</file>

<file path=ppt/notesSlides/notesSlide5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3AD18-69F3-ECA3-B5F3-2019CD4B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6F0554-4142-CB05-B094-EB236493C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C7A45-9E4C-E9BD-F21C-15E306EC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Note pentru intermediari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Principiul stabilității explică de ce doar anumite zone din DRH sunt "ocupate" de stele.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839482-30E3-2C99-F6D7-3C44644E2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919261"/>
      </p:ext>
    </p:extLst>
  </p:cSld>
  <p:clrMapOvr>
    <a:masterClrMapping/>
  </p:clrMapOvr>
</p:notes>
</file>

<file path=ppt/notesSlides/notesSlide5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69777"/>
      </p:ext>
    </p:extLst>
  </p:cSld>
  <p:clrMapOvr>
    <a:masterClrMapping/>
  </p:clrMapOvr>
</p:notes>
</file>

<file path=ppt/notesSlides/notesSlide5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74316"/>
      </p:ext>
    </p:extLst>
  </p:cSld>
  <p:clrMapOvr>
    <a:masterClrMapping/>
  </p:clrMapOvr>
</p:notes>
</file>

<file path=ppt/notesSlides/notesSlide5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Atenție, câteva animații pe acest slide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Este important să îi facem pe studenți să înțeleagă că noi am pus doar un picior în domeniul științific al astrofizicii nucleare.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Scopul nu este de a răspunde la toate întrebările, ci mai degrabă de a ridica alte întrebări pentru a motiva oamenii să se implice în acest subiect chiar și după masterclass.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42235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884895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Explicați scara logaritmică!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abundențele chimice sunt una dintre cele mai importante observații în astrofizica nucleară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900000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Note pentru intermediari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Pentru această sarcină, reveniți la diapozitivul anterior pentru a vedea imaginea mai mare.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Ce trebuie să țină cont studenții: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În general, frecvența scade pe măsură ce numărul atomic crește.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Există un vârf pentru fier, care este marcat de linia gri.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Un decalaj în litiu și beriliu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Pentru unele elemente, frecvența este zero (vă puteți pune întrebarea: "De unde știm că aceste elemente există cu adevărat?").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Frecvența este mai mare pentru elementele cu număr atomic par.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Nu trebuie să explicați observațiile. Dar aici puteți să le spuneți că vom afla motivele acestei </a:t>
            </a:r>
            <a:r>
              <a:rPr lang="en-GB" dirty="0" err="1"/>
              <a:t>distribuții de frecvență chimică în timpul orei </a:t>
            </a:r>
            <a:r>
              <a:rPr lang="en-GB" dirty="0"/>
              <a:t>de curs.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353176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117319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8" y="349731"/>
            <a:ext cx="1764739" cy="513188"/>
          </a:xfrm>
          <a:prstGeom prst="rect">
            <a:avLst/>
          </a:prstGeom>
        </p:spPr>
      </p:pic>
      <p:sp>
        <p:nvSpPr>
          <p:cNvPr id="16" name="Textfeld 19"/>
          <p:cNvSpPr txBox="1">
            <a:spLocks noChangeArrowheads="1"/>
          </p:cNvSpPr>
          <p:nvPr userDrawn="1"/>
        </p:nvSpPr>
        <p:spPr bwMode="auto">
          <a:xfrm>
            <a:off x="863606" y="5245714"/>
            <a:ext cx="6516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verantwortlicher Hochschullehrer:</a:t>
            </a:r>
          </a:p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Betreuer:</a:t>
            </a:r>
          </a:p>
        </p:txBody>
      </p:sp>
      <p:sp>
        <p:nvSpPr>
          <p:cNvPr id="17" name="Textfeld 20"/>
          <p:cNvSpPr txBox="1">
            <a:spLocks noChangeArrowheads="1"/>
          </p:cNvSpPr>
          <p:nvPr userDrawn="1"/>
        </p:nvSpPr>
        <p:spPr bwMode="auto">
          <a:xfrm>
            <a:off x="863599" y="4730194"/>
            <a:ext cx="6516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Vorname Name // Ort,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2ECD46-9E4C-4E26-9533-B81FB4115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9154" y="95407"/>
            <a:ext cx="1143897" cy="98237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03E58D2-3308-42BD-B326-0516E609C052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88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315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847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41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C1C37-2AB7-ACCA-F2F6-B8D75EE1B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7CA3932-A69B-E537-348E-547060FB1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C5098D-8B09-D592-3062-34CF21AC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6983F1-DC5E-8A9D-52E4-850713A3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2E3B2A-607B-199A-135D-6A91C1EFF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493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F740D-0190-B1CB-B26B-1BC23F78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49A4ED-FF31-7B66-29A5-F56E35F5B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243938-EB94-D7D1-31FA-7BE5CE36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4F4848-FCA7-9699-341C-021EDB3F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86B342-121D-D7D0-A446-4085B4C4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979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FC4-6417-BF2D-7711-5E6A7CA6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B09EC6-91EA-E3E3-E12E-9D0F5CF43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1A05F1-E61A-8EDF-570F-3C833EB61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3AAEB0-03E2-036F-2EC2-F8E84D92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3D44A9-BFE6-B9A5-4129-7FD3E405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09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EE1F7-3D8A-85E5-9693-A395B8AD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50EF39-4FE9-AB6B-E4E0-B93FAE34D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27B0FB-ACA3-F0FE-B719-39DDF4031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9993083-1B97-1A6E-3EE7-E1A61B5E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5F0F8B-14BA-65F3-092E-04E75A4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0C1C0F-E60A-AD45-B94B-A548B89D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901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49E39-EE76-D539-F9EE-4CFCC45A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ABAEB9-7807-DA8D-3FC8-E1190689D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E2D64FF-98D2-9134-BD11-0BF8ECF88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D6F511-9673-669E-B8A4-033455BDF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BF812E-F369-B82D-E7A7-D476D37BF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1F7615A-622F-3FEE-90AE-429557BB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8339932-C4EC-A414-CA03-CE8FD1C3D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8254BD1-45D8-A2D1-6D16-A4D799A7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000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41005-8697-1C04-90E8-07DE7948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ADB9D2-31E7-95FC-C76A-13B6AE08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E45CAB-B199-4991-E517-60CAAABA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94157-48E4-88F0-A5F9-83A536BC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11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 anchor="ctr"/>
          <a:lstStyle>
            <a:lvl1pPr>
              <a:defRPr sz="2800" cap="sm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1pPr>
            <a:lvl2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2pPr>
            <a:lvl3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3pPr>
            <a:lvl4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4pPr>
            <a:lvl5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80508B-E804-E103-2DB7-CC9DE4A1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E24FA0-10C6-E723-1D92-A3A386C4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384E93-4681-F8D4-1FBF-4FB4C310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605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9BFF7-6221-81D0-51FE-902ACA6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2CB7C6-0A63-CF9F-5D40-8C571CC2D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AB6F99-741D-5A41-0613-11701D92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A90FCF-D540-388A-7D56-B6D753A40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B38CEA-3956-15AE-BE66-1C973B0AF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6DED004-4579-B49A-D20C-DB89777C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75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B239D-5A6B-D8FA-DA6A-EB1833C2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A7678C-38DF-A852-3A9D-D9C83F699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81D38B-1B78-3E3A-55EC-FAAD9BEC0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7ABE35-F589-E4BC-554D-73E0CD24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1F74F5-6974-6196-CEBC-A5EDE3E5E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65EA72-846C-23B5-93D3-9C63E458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970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C924C-5ACF-984D-130F-DE7D45B1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E9324F-4CD6-4768-3291-28031B268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EAA6D3-1FAF-1308-E987-F29C52BA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876AF4-9E90-EA27-FF12-BBB10C60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C221D3-FEB6-8F4F-FA6E-9F7ED7D3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22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ADABF81-8929-0554-0D33-BDB487499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E6EA7BA-41BE-60FE-159A-A9F90E5DB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457409-2535-571C-44BF-68686065F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099219-4ACD-DFC6-1FD1-5173DF77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37AADC-802C-2DFF-4A8A-CAF19936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76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54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3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7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6" y="4402058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54" y="1484314"/>
            <a:ext cx="5187951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4" y="1484315"/>
            <a:ext cx="51879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54" y="1484315"/>
            <a:ext cx="33845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3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4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16="http://schemas.microsoft.com/office/drawing/2014/main" xmlns:a14="http://schemas.microsoft.com/office/drawing/2010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17C7DD3-1FC9-424C-9F05-8307036781F0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8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Primul nivel de text (16pt)</a:t>
            </a:r>
          </a:p>
          <a:p>
            <a:pPr marL="395981" marR="0" lvl="1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Al doilea nivel de text pentru enumerări</a:t>
            </a:r>
          </a:p>
          <a:p>
            <a:pPr marL="467976" marR="0" lvl="2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Al treilea strat de text cu mult text (14pt)</a:t>
            </a:r>
          </a:p>
          <a:p>
            <a:pPr marL="575972" marR="0" lvl="3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Al patrulea nivel de text pentru enumerările cu mult text</a:t>
            </a:r>
          </a:p>
          <a:p>
            <a:pPr marL="647968" marR="0" lvl="4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Al cincilea nivel</a:t>
            </a:r>
          </a:p>
          <a:p>
            <a:pPr lvl="6"/>
            <a:r>
              <a:rPr lang="de-DE" dirty="0"/>
              <a:t>n următoarea secțiune de prezentare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4440203" y="6354920"/>
            <a:ext cx="3311594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noProof="0" dirty="0">
                <a:solidFill>
                  <a:schemeClr val="bg1"/>
                </a:solidFill>
                <a:latin typeface="+mj-lt"/>
              </a:rPr>
              <a:t>Astrofizică nucleară</a:t>
            </a:r>
            <a:br>
              <a:rPr lang="en-US" sz="900" noProof="0" dirty="0">
                <a:solidFill>
                  <a:schemeClr val="bg1"/>
                </a:solidFill>
                <a:latin typeface="+mj-lt"/>
              </a:rPr>
            </a:br>
            <a:r>
              <a:rPr lang="en-US" sz="900" noProof="0" dirty="0">
                <a:solidFill>
                  <a:schemeClr val="bg1"/>
                </a:solidFill>
                <a:latin typeface="+mj-lt"/>
              </a:rPr>
              <a:t>O călătorie printre elemente</a:t>
            </a:r>
            <a:endParaRPr lang="en-US" sz="900" noProof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Diapozitiv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"Nr.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9" y="6328390"/>
            <a:ext cx="1115691" cy="324444"/>
          </a:xfrm>
          <a:prstGeom prst="rect">
            <a:avLst/>
          </a:prstGeom>
        </p:spPr>
      </p:pic>
      <p:sp>
        <p:nvSpPr>
          <p:cNvPr id="14" name="Titelplatzhalter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Acesta este un titlu</a:t>
            </a:r>
            <a:br>
              <a:rPr lang="de-DE" dirty="0"/>
            </a:br>
            <a:r>
              <a:rPr lang="de-DE" dirty="0"/>
              <a:t>în două rânduri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0" y="0"/>
            <a:ext cx="12192000" cy="948906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D5090B8-5C33-422A-99A4-D85FAD94D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0430" y="6303363"/>
            <a:ext cx="614975" cy="5281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5C51D0C-412B-DEB1-D0BD-9C30682B4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050" y="6219091"/>
            <a:ext cx="1681930" cy="5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EB3A395-6E86-C910-A199-DD1535B4B1C2}"/>
              </a:ext>
            </a:extLst>
          </p:cNvPr>
          <p:cNvSpPr txBox="1"/>
          <p:nvPr userDrawn="1"/>
        </p:nvSpPr>
        <p:spPr>
          <a:xfrm>
            <a:off x="8488392" y="6431864"/>
            <a:ext cx="1193203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9AE4-6304-4584-A86D-33B80B14D05E}" type="datetime3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mai 2024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4" r:id="rId2"/>
    <p:sldLayoutId id="2147483896" r:id="rId3"/>
    <p:sldLayoutId id="2147483897" r:id="rId4"/>
    <p:sldLayoutId id="2147483898" r:id="rId5"/>
    <p:sldLayoutId id="2147483899" r:id="rId6"/>
    <p:sldLayoutId id="2147483901" r:id="rId7"/>
    <p:sldLayoutId id="2147483902" r:id="rId8"/>
    <p:sldLayoutId id="2147483903" r:id="rId9"/>
    <p:sldLayoutId id="2147483916" r:id="rId10"/>
    <p:sldLayoutId id="2147483920" r:id="rId1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16="http://schemas.microsoft.com/office/drawing/2014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Diapozitiv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"Nr.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312165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3E16631-44C1-C16B-2132-473ADBC9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Editați formatul titlului principal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A73D7A-7DC6-7676-46D9-72A587DF6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Editarea formatului textului principal</a:t>
            </a:r>
          </a:p>
          <a:p>
            <a:pPr lvl="1"/>
            <a:r>
              <a:rPr lang="de-DE"/>
              <a:t>Al doilea nivel</a:t>
            </a:r>
          </a:p>
          <a:p>
            <a:pPr lvl="2"/>
            <a:r>
              <a:rPr lang="de-DE"/>
              <a:t>Al treilea nivel</a:t>
            </a:r>
          </a:p>
          <a:p>
            <a:pPr lvl="3"/>
            <a:r>
              <a:rPr lang="de-DE"/>
              <a:t>Al patrulea nivel</a:t>
            </a:r>
          </a:p>
          <a:p>
            <a:pPr lvl="4"/>
            <a:r>
              <a:rPr lang="de-DE"/>
              <a:t>Al cincilea nivel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077A98-CE69-9E07-EE46-95DCBB7C9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9D338B-DBBF-3B86-B260-CEDFE7871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4DB8A8-C3B2-2BEA-69ED-76809B996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E2586-A92E-476A-82A1-DC15F9F3F1E0}" type="slidenum">
              <a:rPr lang="de-DE" smtClean="0"/>
              <a:t>"Nr.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96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c.chetec-infra.e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8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8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2007a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opo1335a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potw2107a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0910h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7at8bzfixw&amp;list=PLy6RW7KnCL_e2aiOvCsDPcn7R08HHbBJZ&amp;index=3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heic1102a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sv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0" y="1827092"/>
            <a:ext cx="12192000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cap="small" dirty="0">
                <a:solidFill>
                  <a:schemeClr val="tx1"/>
                </a:solidFill>
                <a:latin typeface="+mj-lt"/>
              </a:rPr>
              <a:t>Astrofizică nucleară</a:t>
            </a:r>
            <a:br>
              <a:rPr lang="en-US" sz="4400" b="1" cap="small" dirty="0">
                <a:solidFill>
                  <a:schemeClr val="tx1"/>
                </a:solidFill>
                <a:latin typeface="+mj-lt"/>
              </a:rPr>
            </a:br>
            <a:r>
              <a:rPr lang="en-US" sz="3200" cap="small" dirty="0" err="1">
                <a:solidFill>
                  <a:schemeClr val="tx1"/>
                </a:solidFill>
                <a:latin typeface="+mj-lt"/>
              </a:rPr>
              <a:t>Amprentele </a:t>
            </a:r>
            <a:r>
              <a:rPr lang="en-US" sz="3200" cap="small" dirty="0">
                <a:solidFill>
                  <a:schemeClr val="tx1"/>
                </a:solidFill>
                <a:latin typeface="+mj-lt"/>
              </a:rPr>
              <a:t>stelelor</a:t>
            </a: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endParaRPr lang="en-US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FC8645-8ADB-C23E-69FE-DC918324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144" y="47461"/>
            <a:ext cx="3033712" cy="9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107CB7E-5A86-48BB-052E-1925C67B76B6}"/>
              </a:ext>
            </a:extLst>
          </p:cNvPr>
          <p:cNvSpPr txBox="1"/>
          <p:nvPr/>
        </p:nvSpPr>
        <p:spPr>
          <a:xfrm>
            <a:off x="619125" y="5756732"/>
            <a:ext cx="109537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Acest proiect a beneficiat de finanțare din partea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programului de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cercetare și inovare Orizont 2020 al Uniunii Europene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prin acordul de grant nr. 101008324 (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ChETEC-INFRA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).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1B1F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119373C-0FBD-1076-F871-08F42AFEDE99}"/>
              </a:ext>
            </a:extLst>
          </p:cNvPr>
          <p:cNvSpPr txBox="1"/>
          <p:nvPr/>
        </p:nvSpPr>
        <p:spPr>
          <a:xfrm>
            <a:off x="3047114" y="5145580"/>
            <a:ext cx="6097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http://mc.chetec-infra.eu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390572373"/>
      </p:ext>
    </p:extLst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Tabelul periodic al elementelor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2945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Abundența </a:t>
            </a:r>
            <a:r>
              <a:rPr lang="de-DE" sz="3600" noProof="0" dirty="0"/>
              <a:t>elementelor chimice </a:t>
            </a:r>
            <a:r>
              <a:rPr lang="de-DE" sz="2400" noProof="0" dirty="0"/>
              <a:t>(sistemul solar)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74B77D0-71F9-4A26-8EF0-E1364C0BB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94B2ECD-519E-4CC2-95A6-66DEBF9268D5}"/>
              </a:ext>
            </a:extLst>
          </p:cNvPr>
          <p:cNvSpPr txBox="1"/>
          <p:nvPr/>
        </p:nvSpPr>
        <p:spPr>
          <a:xfrm rot="16200000">
            <a:off x="-2177304" y="3362635"/>
            <a:ext cx="4744072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Frecvența relativă (logaritmică)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60C1B24-1D6E-4CD9-A02A-BEA97D25AE63}"/>
              </a:ext>
            </a:extLst>
          </p:cNvPr>
          <p:cNvSpPr txBox="1"/>
          <p:nvPr/>
        </p:nvSpPr>
        <p:spPr>
          <a:xfrm>
            <a:off x="448293" y="5827927"/>
            <a:ext cx="11726556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/>
              <a:t>Număr ordinal </a:t>
            </a:r>
            <a:r>
              <a:rPr lang="de-DE" sz="1400" b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62586932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AE502-3E2A-256E-2AA0-F103F097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Abundența </a:t>
            </a:r>
            <a:r>
              <a:rPr lang="de-DE" sz="3600" noProof="0" dirty="0"/>
              <a:t>elementelor chimice </a:t>
            </a:r>
            <a:r>
              <a:rPr lang="de-DE" sz="2400" noProof="0" dirty="0"/>
              <a:t>(sistemul solar)</a:t>
            </a:r>
            <a:endParaRPr lang="de-DE" sz="3000" noProof="0" dirty="0"/>
          </a:p>
        </p:txBody>
      </p:sp>
      <p:pic>
        <p:nvPicPr>
          <p:cNvPr id="4" name="Grafik 3" descr="Kopf mit Zahnrädern Silhouette">
            <a:extLst>
              <a:ext uri="{FF2B5EF4-FFF2-40B4-BE49-F238E27FC236}">
                <a16:creationId xmlns:a16="http://schemas.microsoft.com/office/drawing/2014/main" id="{0377FDCB-3152-CEE8-C2CD-23FF97E94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1287" y="3902255"/>
            <a:ext cx="2016436" cy="2016434"/>
          </a:xfrm>
          <a:prstGeom prst="rect">
            <a:avLst/>
          </a:prstGeom>
        </p:spPr>
      </p:pic>
      <p:sp>
        <p:nvSpPr>
          <p:cNvPr id="7" name="Rechteck: obere Ecken abgerundet 6">
            <a:extLst>
              <a:ext uri="{FF2B5EF4-FFF2-40B4-BE49-F238E27FC236}">
                <a16:creationId xmlns:a16="http://schemas.microsoft.com/office/drawing/2014/main" id="{16CFCF5C-EA8F-D9BD-E197-0B63B9EEFBD8}"/>
              </a:ext>
            </a:extLst>
          </p:cNvPr>
          <p:cNvSpPr/>
          <p:nvPr/>
        </p:nvSpPr>
        <p:spPr>
          <a:xfrm>
            <a:off x="1256435" y="1360021"/>
            <a:ext cx="4106140" cy="513080"/>
          </a:xfrm>
          <a:prstGeom prst="round2SameRect">
            <a:avLst>
              <a:gd name="adj1" fmla="val 25187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Sarcină</a:t>
            </a:r>
            <a:endParaRPr lang="en-US" sz="2400" b="1" dirty="0">
              <a:latin typeface="+mj-lt"/>
            </a:endParaRPr>
          </a:p>
        </p:txBody>
      </p:sp>
      <p:sp>
        <p:nvSpPr>
          <p:cNvPr id="9" name="Rechteck: obere Ecken abgerundet 8">
            <a:extLst>
              <a:ext uri="{FF2B5EF4-FFF2-40B4-BE49-F238E27FC236}">
                <a16:creationId xmlns:a16="http://schemas.microsoft.com/office/drawing/2014/main" id="{9C378F9B-1E52-B1CE-49D0-6D3544BAE426}"/>
              </a:ext>
            </a:extLst>
          </p:cNvPr>
          <p:cNvSpPr/>
          <p:nvPr/>
        </p:nvSpPr>
        <p:spPr>
          <a:xfrm>
            <a:off x="1256435" y="1873100"/>
            <a:ext cx="4106140" cy="1696719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2800" dirty="0">
                <a:solidFill>
                  <a:schemeClr val="tx1"/>
                </a:solidFill>
                <a:latin typeface="+mj-lt"/>
              </a:rPr>
              <a:t>Aruncați o </a:t>
            </a:r>
            <a:r>
              <a:rPr lang="en-GB" sz="2800" b="1" dirty="0">
                <a:solidFill>
                  <a:schemeClr val="tx1"/>
                </a:solidFill>
                <a:latin typeface="+mj-lt"/>
              </a:rPr>
              <a:t>privire 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la </a:t>
            </a:r>
            <a:r>
              <a:rPr lang="en-GB" sz="2800" b="1" dirty="0">
                <a:solidFill>
                  <a:schemeClr val="tx1"/>
                </a:solidFill>
                <a:latin typeface="+mj-lt"/>
              </a:rPr>
              <a:t>distribuția abundenței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Ce iese în </a:t>
            </a:r>
            <a:r>
              <a:rPr lang="en-GB" sz="2800" dirty="0" err="1">
                <a:solidFill>
                  <a:schemeClr val="tx1"/>
                </a:solidFill>
                <a:latin typeface="+mj-lt"/>
              </a:rPr>
              <a:t>evidență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?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A073E8-BB74-E554-E942-A833C2F5F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" t="16776" r="7285"/>
          <a:stretch/>
        </p:blipFill>
        <p:spPr>
          <a:xfrm>
            <a:off x="5572732" y="2437453"/>
            <a:ext cx="6427483" cy="29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2124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Abundența </a:t>
            </a:r>
            <a:r>
              <a:rPr lang="de-DE" sz="3600" noProof="0" dirty="0"/>
              <a:t>elementelor chimice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098" name="Picture 2" descr="Clear Science! — You are made of elements, along with everything...">
            <a:extLst>
              <a:ext uri="{FF2B5EF4-FFF2-40B4-BE49-F238E27FC236}">
                <a16:creationId xmlns:a16="http://schemas.microsoft.com/office/drawing/2014/main" id="{5A59FA42-A7CC-C888-0096-C90D34E6E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1675" y="2231114"/>
            <a:ext cx="8248650" cy="29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9FBBA2-237B-1FAF-C937-B435285C3B9E}"/>
              </a:ext>
            </a:extLst>
          </p:cNvPr>
          <p:cNvSpPr txBox="1"/>
          <p:nvPr/>
        </p:nvSpPr>
        <p:spPr>
          <a:xfrm>
            <a:off x="2254249" y="1646650"/>
            <a:ext cx="2209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/>
              <a:t>Oameni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E78C7B3-730B-B830-6E70-731DF0B9A880}"/>
              </a:ext>
            </a:extLst>
          </p:cNvPr>
          <p:cNvSpPr txBox="1"/>
          <p:nvPr/>
        </p:nvSpPr>
        <p:spPr>
          <a:xfrm>
            <a:off x="5105401" y="1646650"/>
            <a:ext cx="2127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 err="1"/>
              <a:t>Scoarța terestră</a:t>
            </a:r>
            <a:endParaRPr lang="de-DE" sz="2400" b="1" cap="small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17FACA-AA9A-A1D1-7632-9405BACFB130}"/>
              </a:ext>
            </a:extLst>
          </p:cNvPr>
          <p:cNvSpPr txBox="1"/>
          <p:nvPr/>
        </p:nvSpPr>
        <p:spPr>
          <a:xfrm>
            <a:off x="7677151" y="1646650"/>
            <a:ext cx="243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/>
              <a:t>Univers</a:t>
            </a:r>
          </a:p>
        </p:txBody>
      </p:sp>
    </p:spTree>
    <p:extLst>
      <p:ext uri="{BB962C8B-B14F-4D97-AF65-F5344CB8AC3E}">
        <p14:creationId xmlns:p14="http://schemas.microsoft.com/office/powerpoint/2010/main" val="2104554014"/>
      </p:ext>
    </p:extLst>
  </p:cSld>
  <p:clrMapOvr>
    <a:masterClrMapping/>
  </p:clrMapOvr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492760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Partea 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>
                <a:solidFill>
                  <a:schemeClr val="bg1"/>
                </a:solidFill>
              </a:rPr>
              <a:t>Nuclei atomici &amp;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particularitățile lor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6CE6500-62B6-80A4-B3F3-096D7ACF3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7600" y="2445"/>
            <a:ext cx="7264400" cy="68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19449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7867" y="1989139"/>
            <a:ext cx="3996266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Ce </a:t>
            </a:r>
            <a:r>
              <a:rPr lang="de-DE" sz="3600" b="1" cap="small" noProof="0" dirty="0"/>
              <a:t>constituie </a:t>
            </a:r>
            <a:r>
              <a:rPr lang="de-DE" sz="3600" cap="small" noProof="0" dirty="0"/>
              <a:t>un element chimic?</a:t>
            </a:r>
          </a:p>
        </p:txBody>
      </p:sp>
    </p:spTree>
    <p:extLst>
      <p:ext uri="{BB962C8B-B14F-4D97-AF65-F5344CB8AC3E}">
        <p14:creationId xmlns:p14="http://schemas.microsoft.com/office/powerpoint/2010/main" val="3462665087"/>
      </p:ext>
    </p:extLst>
  </p:cSld>
  <p:clrMapOvr>
    <a:masterClrMapping/>
  </p:clrMapOvr>
</p:sld>
</file>

<file path=ppt/slides/slide1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 element se caracterizează prin </a:t>
            </a:r>
            <a:r>
              <a:rPr lang="en-US" sz="2400" b="1" dirty="0"/>
              <a:t>numărul de protoni </a:t>
            </a:r>
            <a:r>
              <a:rPr lang="en-US" sz="2400" dirty="0"/>
              <a:t>din nucleul atomic.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Nucleul atomic</a:t>
            </a:r>
            <a:endParaRPr lang="de-DE" sz="3000" noProof="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2CFEFF-E7D4-1B2D-9520-FDB57B3E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4151" y="3655422"/>
            <a:ext cx="2205446" cy="22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ufbau von Atomen">
            <a:extLst>
              <a:ext uri="{FF2B5EF4-FFF2-40B4-BE49-F238E27FC236}">
                <a16:creationId xmlns:a16="http://schemas.microsoft.com/office/drawing/2014/main" id="{ABD82B60-5110-1334-7632-D178E9BD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8927" y="1184683"/>
            <a:ext cx="2415894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E67122A-90CE-E4C2-E481-3F1086D5E9B1}"/>
              </a:ext>
            </a:extLst>
          </p:cNvPr>
          <p:cNvSpPr/>
          <p:nvPr/>
        </p:nvSpPr>
        <p:spPr>
          <a:xfrm>
            <a:off x="1765378" y="2654744"/>
            <a:ext cx="3983490" cy="13773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Exemplu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Oxigenul este al optulea element din tabelul periodic și are 8 protoni.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9BC5C2-254F-E67B-14BD-F49702ED42EB}"/>
              </a:ext>
            </a:extLst>
          </p:cNvPr>
          <p:cNvSpPr txBox="1"/>
          <p:nvPr/>
        </p:nvSpPr>
        <p:spPr>
          <a:xfrm>
            <a:off x="1167179" y="3878329"/>
            <a:ext cx="7113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Nucleu atomic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în centrul atomului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este de 1/10000 de ori mai mare decât dimensiunea atomului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combină </a:t>
            </a:r>
            <a:r>
              <a:rPr lang="en-US" sz="2000" dirty="0"/>
              <a:t>în </a:t>
            </a:r>
            <a:r>
              <a:rPr lang="en-US" sz="2000" dirty="0" err="1"/>
              <a:t>sine </a:t>
            </a:r>
            <a:r>
              <a:rPr lang="en-US" sz="2000" dirty="0"/>
              <a:t>aproape </a:t>
            </a:r>
            <a:r>
              <a:rPr lang="en-US" sz="2000" dirty="0" err="1"/>
              <a:t>întreaga </a:t>
            </a:r>
            <a:r>
              <a:rPr lang="en-US" sz="2000" dirty="0"/>
              <a:t>masă a atomului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0891954"/>
      </p:ext>
    </p:extLst>
  </p:cSld>
  <p:clrMapOvr>
    <a:masterClrMapping/>
  </p:clrMapOvr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Nucleele atomice sunt alcătuite din </a:t>
            </a:r>
            <a:r>
              <a:rPr lang="en-US" sz="2400" b="1" dirty="0"/>
              <a:t>protoni </a:t>
            </a:r>
            <a:r>
              <a:rPr lang="en-US" sz="2400" dirty="0"/>
              <a:t>și </a:t>
            </a:r>
            <a:r>
              <a:rPr lang="en-US" sz="2400" b="1" dirty="0"/>
              <a:t>neutroni</a:t>
            </a: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endParaRPr lang="de-DE" sz="2000" b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Marcarea nucleelor atomice</a:t>
            </a:r>
            <a:endParaRPr lang="de-DE" sz="3000" noProof="0" dirty="0"/>
          </a:p>
        </p:txBody>
      </p:sp>
      <p:pic>
        <p:nvPicPr>
          <p:cNvPr id="6146" name="Picture 2" descr="Atomkerne und ihre Bausteine">
            <a:extLst>
              <a:ext uri="{FF2B5EF4-FFF2-40B4-BE49-F238E27FC236}">
                <a16:creationId xmlns:a16="http://schemas.microsoft.com/office/drawing/2014/main" id="{344B54AA-4B87-0CC3-64BA-321AC5654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439A3F5-70DC-1590-7724-7DF21D7A8151}"/>
              </a:ext>
            </a:extLst>
          </p:cNvPr>
          <p:cNvSpPr/>
          <p:nvPr/>
        </p:nvSpPr>
        <p:spPr>
          <a:xfrm>
            <a:off x="1601131" y="2726809"/>
            <a:ext cx="4242319" cy="12617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Exemplu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Oxigenul are 8 protoni și între 4 și 18 neutroni.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130478"/>
      </p:ext>
    </p:extLst>
  </p:cSld>
  <p:clrMapOvr>
    <a:masterClrMapping/>
  </p:clrMapOvr>
</p:sld>
</file>

<file path=ppt/slides/slide18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Numim nucleu atomic un tip de nucleu atomic un </a:t>
            </a:r>
            <a:r>
              <a:rPr lang="en-US" sz="2400" b="1" dirty="0"/>
              <a:t>nuclid.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este determinată de numărul de protoni și neutroni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Marcarea nucleelor atomice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000" b="1" dirty="0" err="1">
                    <a:solidFill>
                      <a:schemeClr val="tx1"/>
                    </a:solidFill>
                  </a:rPr>
                  <a:t>Exemplu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>
                    <a:solidFill>
                      <a:schemeClr val="tx1"/>
                    </a:solidFill>
                  </a:rPr>
                  <a:t>Nuclidul oxigen-16 are 8 protoni și 8 neutroni.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35255"/>
      </p:ext>
    </p:extLst>
  </p:cSld>
  <p:clrMapOvr>
    <a:masterClrMapping/>
  </p:clrMapOvr>
</p:sld>
</file>

<file path=ppt/slides/slide19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Numim nucleu atomic un tip de nucleu atomic un </a:t>
            </a:r>
            <a:r>
              <a:rPr lang="en-US" sz="2400" b="1" dirty="0"/>
              <a:t>nuclid.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este determinată de numărul de protoni și neutroni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Marcarea nucleelor atomice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000" b="1" dirty="0">
                    <a:solidFill>
                      <a:schemeClr val="tx1"/>
                    </a:solidFill>
                  </a:rPr>
                  <a:t>Exemplu: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 err="1">
                    <a:solidFill>
                      <a:schemeClr val="tx1"/>
                    </a:solidFill>
                  </a:rPr>
                  <a:t>Nuclidul </a:t>
                </a:r>
                <a:r>
                  <a:rPr lang="en-US" sz="2000" dirty="0">
                    <a:solidFill>
                      <a:schemeClr val="tx1"/>
                    </a:solidFill>
                  </a:rPr>
                  <a:t>oxigen-17 are 8 protoni și 9 neutroni.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93382"/>
      </p:ext>
    </p:extLst>
  </p:cSld>
  <p:clrMapOvr>
    <a:masterClrMapping/>
  </p:clrMapOvr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Astrofizică nucleară</a:t>
            </a:r>
            <a:b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</a:b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Amprentele stelelor</a:t>
            </a:r>
            <a:endParaRPr lang="de-DE" sz="36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20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8" y="1684564"/>
                <a:ext cx="7113271" cy="2545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Numim nucleu atomic un tip de nucleu atomic un </a:t>
                </a:r>
                <a:r>
                  <a:rPr lang="en-US" sz="2400" b="1" dirty="0"/>
                  <a:t>nuclid.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este determinată de numărul de protoni și neutroni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Scriem</a:t>
                </a:r>
                <a:r>
                  <a:rPr lang="de-DE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𝐙</m:t>
                          </m:r>
                        </m:sub>
                        <m:sup>
                          <m:r>
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𝐗</m:t>
                              </m:r>
                            </m:e>
                            <m:sub>
                              <m:r>
    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𝐍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8" y="1684564"/>
                <a:ext cx="7113271" cy="2545825"/>
              </a:xfrm>
              <a:prstGeom prst="rect">
                <a:avLst/>
              </a:prstGeom>
              <a:blipFill>
                <a:blip r:embed="rId3"/>
                <a:stretch>
                  <a:fillRect l="-1114" t="-19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Marcarea nucleelor atomice</a:t>
            </a:r>
            <a:endParaRPr lang="de-DE" sz="3000" noProof="0" dirty="0"/>
          </a:p>
        </p:txBody>
      </p:sp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3AF7995-E5D8-E460-F14D-3A08BA321553}"/>
              </a:ext>
            </a:extLst>
          </p:cNvPr>
          <p:cNvSpPr txBox="1"/>
          <p:nvPr/>
        </p:nvSpPr>
        <p:spPr>
          <a:xfrm>
            <a:off x="1258028" y="4373411"/>
            <a:ext cx="7113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X... </a:t>
            </a:r>
            <a:r>
              <a:rPr lang="de-DE" sz="2400" dirty="0"/>
              <a:t>Simbolul elementului</a:t>
            </a:r>
            <a:br>
              <a:rPr lang="de-DE" sz="2400" dirty="0"/>
            </a:br>
            <a:r>
              <a:rPr lang="de-DE" sz="2400" b="1" dirty="0"/>
              <a:t>Z... Numărul </a:t>
            </a:r>
            <a:r>
              <a:rPr lang="de-DE" sz="2400" dirty="0" err="1"/>
              <a:t>atomic </a:t>
            </a:r>
            <a:r>
              <a:rPr lang="de-DE" sz="2400" dirty="0"/>
              <a:t>/ </a:t>
            </a:r>
            <a:r>
              <a:rPr lang="de-DE" sz="2400" dirty="0" err="1"/>
              <a:t>numărul de protoni</a:t>
            </a:r>
            <a:br>
              <a:rPr lang="de-DE" sz="2400" dirty="0"/>
            </a:br>
            <a:r>
              <a:rPr lang="de-DE" sz="2400" b="1" dirty="0"/>
              <a:t>N... </a:t>
            </a:r>
            <a:r>
              <a:rPr lang="de-DE" sz="2400" dirty="0" err="1"/>
              <a:t>Numărul neutronilor</a:t>
            </a:r>
            <a:br>
              <a:rPr lang="de-DE" sz="2400" dirty="0"/>
            </a:br>
            <a:r>
              <a:rPr lang="de-DE" sz="2400" b="1" dirty="0"/>
              <a:t>A... </a:t>
            </a:r>
            <a:r>
              <a:rPr lang="de-DE" sz="2400" dirty="0" err="1"/>
              <a:t>Numărul de masă</a:t>
            </a:r>
            <a:br>
              <a:rPr lang="de-DE" sz="2400" dirty="0"/>
            </a:br>
            <a:endParaRPr lang="de-DE" sz="24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A53C82-8EAE-BC84-BCB7-188F5E097A93}"/>
              </a:ext>
            </a:extLst>
          </p:cNvPr>
          <p:cNvSpPr txBox="1"/>
          <p:nvPr/>
        </p:nvSpPr>
        <p:spPr>
          <a:xfrm>
            <a:off x="6336090" y="4695276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/>
              <a:t>A = Z + 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02927834"/>
      </p:ext>
    </p:extLst>
  </p:cSld>
  <p:clrMapOvr>
    <a:masterClrMapping/>
  </p:clrMapOvr>
</p:sld>
</file>

<file path=ppt/slides/slide2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BE2AE0-BB7C-F16F-3781-C06E61A47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91" y="3053138"/>
            <a:ext cx="4760551" cy="2390808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D35BD5B-021F-F70D-24AB-062C63789B17}"/>
              </a:ext>
            </a:extLst>
          </p:cNvPr>
          <p:cNvSpPr/>
          <p:nvPr/>
        </p:nvSpPr>
        <p:spPr>
          <a:xfrm>
            <a:off x="1139382" y="1456811"/>
            <a:ext cx="6775893" cy="441058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t"/>
          <a:lstStyle/>
          <a:p>
            <a:pPr algn="ctr">
              <a:spcAft>
                <a:spcPts val="1200"/>
              </a:spcAft>
            </a:pPr>
            <a:r>
              <a:rPr lang="de-DE" sz="2800" b="1" u="sng" dirty="0">
                <a:solidFill>
                  <a:srgbClr val="000000"/>
                </a:solidFill>
              </a:rPr>
              <a:t>Sarcină</a:t>
            </a:r>
            <a:br>
              <a:rPr lang="de-DE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Câți neutroni are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are </a:t>
            </a:r>
            <a:r>
              <a:rPr lang="de-DE" sz="2800" b="1" dirty="0">
                <a:solidFill>
                  <a:schemeClr val="tx1"/>
                </a:solidFill>
              </a:rPr>
              <a:t>uraniul-238</a:t>
            </a:r>
            <a:r>
              <a:rPr lang="de-DE" sz="2800" dirty="0">
                <a:solidFill>
                  <a:schemeClr val="tx1"/>
                </a:solidFill>
              </a:rPr>
              <a:t>?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1023" y="1993409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Marcarea nucleelor atomice</a:t>
            </a:r>
            <a:endParaRPr lang="de-DE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0C41D0-9B62-4B1B-BE12-B16B84DF2D3D}"/>
              </a:ext>
            </a:extLst>
          </p:cNvPr>
          <p:cNvSpPr txBox="1"/>
          <p:nvPr/>
        </p:nvSpPr>
        <p:spPr>
          <a:xfrm>
            <a:off x="2336799" y="3141133"/>
            <a:ext cx="1735666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Numărul de masă 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EBDC9A8-F6EE-4F2E-84F2-29842E907739}"/>
              </a:ext>
            </a:extLst>
          </p:cNvPr>
          <p:cNvSpPr txBox="1"/>
          <p:nvPr/>
        </p:nvSpPr>
        <p:spPr>
          <a:xfrm>
            <a:off x="1964266" y="5007290"/>
            <a:ext cx="2319867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Numărul de protoni 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51256E-482A-4F9C-8FDA-E4B37F64D81E}"/>
              </a:ext>
            </a:extLst>
          </p:cNvPr>
          <p:cNvSpPr txBox="1"/>
          <p:nvPr/>
        </p:nvSpPr>
        <p:spPr>
          <a:xfrm>
            <a:off x="4846347" y="4102735"/>
            <a:ext cx="2006599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Simbol chimic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554694"/>
      </p:ext>
    </p:extLst>
  </p:cSld>
  <p:clrMapOvr>
    <a:masterClrMapping/>
  </p:clrMapOvr>
</p:sld>
</file>

<file path=ppt/slides/slide2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Marcarea nucleelor atomice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Sarcină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201041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schemeClr val="tx1"/>
                  </a:solidFill>
                </a:rPr>
                <a:t>Aruncați o </a:t>
              </a:r>
              <a:r>
                <a:rPr lang="en-US" sz="2800" dirty="0">
                  <a:solidFill>
                    <a:schemeClr val="tx1"/>
                  </a:solidFill>
                </a:rPr>
                <a:t>privire la </a:t>
              </a:r>
              <a:r>
                <a:rPr lang="en-US" sz="2800" dirty="0" err="1">
                  <a:solidFill>
                    <a:schemeClr val="tx1"/>
                  </a:solidFill>
                </a:rPr>
                <a:t>harta nuclidelor</a:t>
              </a:r>
              <a:r>
                <a:rPr lang="en-US" sz="2800" dirty="0">
                  <a:solidFill>
                    <a:schemeClr val="tx1"/>
                  </a:solidFill>
                </a:rPr>
                <a:t>. Pentru a </a:t>
              </a:r>
              <a:r>
                <a:rPr lang="en-US" sz="2800" dirty="0">
                  <a:solidFill>
                    <a:schemeClr val="tx1"/>
                  </a:solidFill>
                </a:rPr>
                <a:t>face acest lucru, </a:t>
              </a:r>
              <a:r>
                <a:rPr lang="en-US" sz="2800" dirty="0" err="1">
                  <a:solidFill>
                    <a:schemeClr val="tx1"/>
                  </a:solidFill>
                </a:rPr>
                <a:t>deschideți</a:t>
              </a:r>
              <a:br>
                <a:rPr lang="de-DE" sz="2800" dirty="0">
                  <a:solidFill>
                    <a:schemeClr val="tx1"/>
                  </a:solidFill>
                </a:rPr>
              </a:br>
              <a:r>
                <a:rPr lang="de-DE" sz="2800" b="1" dirty="0">
                  <a:solidFill>
                    <a:schemeClr val="tx1"/>
                  </a:solidFill>
                </a:rPr>
                <a:t> 2.1 </a:t>
              </a:r>
              <a:r>
                <a:rPr lang="de-DE" sz="2800" b="1" dirty="0" err="1">
                  <a:solidFill>
                    <a:schemeClr val="tx1"/>
                  </a:solidFill>
                </a:rPr>
                <a:t>Harta</a:t>
              </a:r>
              <a:r>
                <a:rPr lang="de-DE" sz="2800" b="1" dirty="0">
                  <a:solidFill>
                    <a:schemeClr val="tx1"/>
                  </a:solidFill>
                </a:rPr>
                <a:t> interactivă a </a:t>
              </a:r>
              <a:r>
                <a:rPr lang="de-DE" sz="2800" b="1" dirty="0" err="1">
                  <a:solidFill>
                    <a:schemeClr val="tx1"/>
                  </a:solidFill>
                </a:rPr>
                <a:t>nuclizilor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99497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1989139"/>
            <a:ext cx="6201104" cy="2392362"/>
          </a:xfrm>
        </p:spPr>
        <p:txBody>
          <a:bodyPr anchor="ctr"/>
          <a:lstStyle/>
          <a:p>
            <a:pPr algn="ctr"/>
            <a:r>
              <a:rPr lang="de-DE" sz="3600" b="1" cap="small" noProof="0" dirty="0"/>
              <a:t>Unde </a:t>
            </a:r>
            <a:r>
              <a:rPr lang="de-DE" sz="3600" cap="small" noProof="0" dirty="0"/>
              <a:t>se află </a:t>
            </a:r>
            <a:br>
              <a:rPr lang="de-DE" sz="3600" cap="small" noProof="0" dirty="0"/>
            </a:br>
            <a:r>
              <a:rPr lang="de-DE" sz="3600" cap="small" noProof="0" dirty="0" err="1"/>
              <a:t>elementele </a:t>
            </a:r>
            <a:r>
              <a:rPr lang="de-DE" sz="3600" cap="small" noProof="0" dirty="0" err="1"/>
              <a:t>chimice</a:t>
            </a:r>
            <a:br>
              <a:rPr lang="de-DE" sz="3600" cap="small" dirty="0"/>
            </a:br>
            <a:r>
              <a:rPr lang="de-DE" sz="3600" cap="small" noProof="0" dirty="0" err="1"/>
              <a:t>sunt create</a:t>
            </a:r>
            <a:r>
              <a:rPr lang="de-DE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09390"/>
      </p:ext>
    </p:extLst>
  </p:cSld>
  <p:clrMapOvr>
    <a:masterClrMapping/>
  </p:clrMapOvr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9" y="1684564"/>
            <a:ext cx="56959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Fuziunea nucleară </a:t>
            </a:r>
            <a:r>
              <a:rPr lang="en-US" sz="2800" dirty="0"/>
              <a:t>sau alte </a:t>
            </a:r>
            <a:r>
              <a:rPr lang="en-US" sz="2800" b="1" dirty="0"/>
              <a:t>reacții nucleare </a:t>
            </a:r>
            <a:r>
              <a:rPr lang="en-US" sz="2800" dirty="0"/>
              <a:t>pot crea noi nuclee atomice.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Aceste procese stau la baza </a:t>
            </a:r>
            <a:r>
              <a:rPr lang="en-US" sz="2800" b="1" dirty="0"/>
              <a:t>formării de noi elemente</a:t>
            </a:r>
            <a:r>
              <a:rPr lang="en-US" sz="2800" dirty="0"/>
              <a:t>!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Reacții nucleare</a:t>
            </a:r>
            <a:endParaRPr lang="de-DE" sz="3000" noProof="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52C327D-87D9-191E-962C-ADC11A692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938" y="933504"/>
            <a:ext cx="5174061" cy="5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5F7191-9225-7A48-779D-1B2D5BD6D4DE}"/>
              </a:ext>
            </a:extLst>
          </p:cNvPr>
          <p:cNvSpPr txBox="1"/>
          <p:nvPr/>
        </p:nvSpPr>
        <p:spPr>
          <a:xfrm>
            <a:off x="7017938" y="5826080"/>
            <a:ext cx="517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bg1"/>
                </a:solidFill>
              </a:rPr>
              <a:t>[06] Ilustrație a supergigantei roșii Antares</a:t>
            </a:r>
          </a:p>
        </p:txBody>
      </p:sp>
    </p:spTree>
    <p:extLst>
      <p:ext uri="{BB962C8B-B14F-4D97-AF65-F5344CB8AC3E}">
        <p14:creationId xmlns:p14="http://schemas.microsoft.com/office/powerpoint/2010/main" val="2540387646"/>
      </p:ext>
    </p:extLst>
  </p:cSld>
  <p:clrMapOvr>
    <a:masterClrMapping/>
  </p:clrMapOvr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163787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Partea a II-a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Stelar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evoluție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3786" y="0"/>
            <a:ext cx="7028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45236"/>
      </p:ext>
    </p:extLst>
  </p:cSld>
  <p:clrMapOvr>
    <a:masterClrMapping/>
  </p:clrMapOvr>
</p:sld>
</file>

<file path=ppt/slides/slide2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4" y="1666148"/>
            <a:ext cx="47366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În fiecare an, în Calea Lactee se </a:t>
            </a:r>
            <a:r>
              <a:rPr lang="en-US" sz="2000" b="1" dirty="0"/>
              <a:t>formează </a:t>
            </a:r>
            <a:r>
              <a:rPr lang="en-US" sz="2000" dirty="0"/>
              <a:t>aproximativ </a:t>
            </a:r>
            <a:r>
              <a:rPr lang="en-US" sz="2000" b="1" dirty="0"/>
              <a:t>5 stele.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Formarea durează aprox.</a:t>
            </a:r>
            <a:br>
              <a:rPr lang="en-US" sz="2000" dirty="0"/>
            </a:br>
            <a:r>
              <a:rPr lang="en-US" sz="2000" dirty="0"/>
              <a:t>1 milion - 100 milioane de ani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Cauzat inițial de contracția </a:t>
            </a:r>
            <a:r>
              <a:rPr lang="en-US" sz="2000" dirty="0" err="1"/>
              <a:t>norilor de gaz interstelar </a:t>
            </a:r>
            <a:r>
              <a:rPr lang="en-US" sz="2000" dirty="0"/>
              <a:t>(gravitație).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Una dintre aceste </a:t>
            </a:r>
            <a:r>
              <a:rPr lang="en-US" sz="2000" dirty="0"/>
              <a:t>stele </a:t>
            </a:r>
            <a:r>
              <a:rPr lang="en-US" sz="2000" dirty="0"/>
              <a:t>este </a:t>
            </a:r>
            <a:r>
              <a:rPr lang="en-US" sz="2000" b="1" dirty="0" err="1"/>
              <a:t>Soarele</a:t>
            </a:r>
            <a:r>
              <a:rPr lang="en-US" sz="2000" dirty="0"/>
              <a:t>, care </a:t>
            </a:r>
            <a:r>
              <a:rPr lang="en-US" sz="2000" dirty="0" err="1"/>
              <a:t>s-a născut în </a:t>
            </a:r>
            <a:r>
              <a:rPr lang="en-US" sz="2000" dirty="0" err="1"/>
              <a:t>urmă cu </a:t>
            </a:r>
            <a:r>
              <a:rPr lang="en-US" sz="2000" dirty="0"/>
              <a:t>aproximativ </a:t>
            </a:r>
            <a:r>
              <a:rPr lang="en-US" sz="2000" b="1" dirty="0"/>
              <a:t>4,6 </a:t>
            </a:r>
            <a:r>
              <a:rPr lang="en-US" sz="2000" b="1" dirty="0" err="1"/>
              <a:t>miliarde de </a:t>
            </a:r>
            <a:r>
              <a:rPr lang="en-US" sz="2000" b="1" dirty="0"/>
              <a:t>ani.</a:t>
            </a:r>
            <a:endParaRPr lang="de-DE" sz="20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Formarea stelelor</a:t>
            </a:r>
            <a:endParaRPr lang="de-DE" sz="30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70B3AE-EDD1-4983-A2AA-0E928395E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67641"/>
            <a:ext cx="5192305" cy="356711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CD3926-0269-42B3-BFC8-6127F4912535}"/>
              </a:ext>
            </a:extLst>
          </p:cNvPr>
          <p:cNvSpPr txBox="1"/>
          <p:nvPr/>
        </p:nvSpPr>
        <p:spPr>
          <a:xfrm>
            <a:off x="6096000" y="5050953"/>
            <a:ext cx="5192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00305E"/>
                </a:solidFill>
                <a:latin typeface="Open Sans"/>
              </a:rPr>
              <a:t>[08]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Cele două nebuloase NGC 2014 și NGC 2020 fac parte dintr-o regiune de formare a stelelor din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Marele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Nor al lui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Magellan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o galaxie aflată la o distanță de 163.000 de ani lumină în Calea Lactee.</a:t>
            </a:r>
            <a:b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Hubble/ESA, 2020 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44176"/>
      </p:ext>
    </p:extLst>
  </p:cSld>
  <p:clrMapOvr>
    <a:masterClrMapping/>
  </p:clrMapOvr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71FFE-1672-7AB5-F13F-FDBD8696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4769D780-6EA6-7C85-3EB5-E22D796E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Nașterea soarelui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BC554F-E3B0-6AAD-BFA0-FE00145CD314}"/>
              </a:ext>
            </a:extLst>
          </p:cNvPr>
          <p:cNvSpPr txBox="1"/>
          <p:nvPr/>
        </p:nvSpPr>
        <p:spPr>
          <a:xfrm>
            <a:off x="1080593" y="2385732"/>
            <a:ext cx="51085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Contracția </a:t>
            </a:r>
            <a:r>
              <a:rPr lang="en-US" sz="2000" dirty="0" err="1"/>
              <a:t>norului de gaz creează </a:t>
            </a:r>
            <a:r>
              <a:rPr lang="en-US" sz="2000" dirty="0"/>
              <a:t>un nucleu cu o </a:t>
            </a:r>
            <a:r>
              <a:rPr lang="en-US" sz="2000" dirty="0" err="1"/>
              <a:t>densitate mai mare.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Dacă </a:t>
            </a:r>
            <a:r>
              <a:rPr lang="en-US" sz="2000" dirty="0"/>
              <a:t>masa este suficient de mare, norul se prăbușește și </a:t>
            </a:r>
            <a:r>
              <a:rPr lang="en-US" sz="2000" dirty="0" err="1"/>
              <a:t>se eliberează energie termică </a:t>
            </a:r>
            <a:r>
              <a:rPr lang="en-US" sz="2000" dirty="0"/>
              <a:t>(</a:t>
            </a:r>
            <a:r>
              <a:rPr lang="en-US" sz="2000" dirty="0" err="1"/>
              <a:t>colaps gravitațional</a:t>
            </a:r>
            <a:r>
              <a:rPr lang="en-US" sz="20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Dacă densitatea stelei este suficient de mare, radiația nu mai poate scăpa din înveliș, astfel încât steaua se încălzește și mai mult.</a:t>
            </a:r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ABBAD6A-ABDC-3906-CC69-E9962E4A957B}"/>
              </a:ext>
            </a:extLst>
          </p:cNvPr>
          <p:cNvSpPr txBox="1"/>
          <p:nvPr/>
        </p:nvSpPr>
        <p:spPr>
          <a:xfrm>
            <a:off x="6473757" y="5219710"/>
            <a:ext cx="498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[09] Capul așa-numitului nor de gaz "Omidă cosmică" este o protostea care încă absoarbe material din învelișul său exterior și se condensează încet.</a:t>
            </a:r>
            <a:br>
              <a:rPr lang="de-DE" sz="1200" i="1" dirty="0"/>
            </a:br>
            <a:r>
              <a:rPr lang="de-DE" sz="1200" i="1" dirty="0">
                <a:hlinkClick r:id="rId3"/>
              </a:rPr>
              <a:t>Hubble/ESA, 2013 </a:t>
            </a:r>
            <a:endParaRPr lang="de-DE" sz="1200" i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B830D7-640B-F914-D3C4-170701F70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1" b="10336"/>
          <a:stretch/>
        </p:blipFill>
        <p:spPr>
          <a:xfrm>
            <a:off x="6473757" y="2452172"/>
            <a:ext cx="4981648" cy="2753202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B9B95CD-185C-37C8-48B5-AE6938D2CD20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83215319-5026-F651-F524-5E753737990D}"/>
              </a:ext>
            </a:extLst>
          </p:cNvPr>
          <p:cNvSpPr/>
          <p:nvPr/>
        </p:nvSpPr>
        <p:spPr>
          <a:xfrm>
            <a:off x="2731263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594D475-0A58-8B96-5B4B-F06D5CC2F57B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Miliarde de ani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D51E4EA-E190-707D-B982-D45199F7035A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E84D357-DA2E-17EC-5ECD-F01CB77A7D6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19D543-4311-91ED-2325-04969C3D465B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313B011-3C3E-9969-8F69-8515E6A5D8F9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446F674-69BD-A341-3C1B-D6891195A434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BBDB44-75FA-2A82-427B-15127FEC004D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A32BC11-1543-5FF7-1E4E-C8A4E3EBA839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74319"/>
      </p:ext>
    </p:extLst>
  </p:cSld>
  <p:clrMapOvr>
    <a:masterClrMapping/>
  </p:clrMapOvr>
</p:sld>
</file>

<file path=ppt/slides/slide2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931CF-D6E3-BF78-4F2E-F76347E22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1659E5B-3998-296F-548F-5B157052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Nașterea soarelui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508E4D9-0FE4-EBD6-D7A6-0A312729BF68}"/>
              </a:ext>
            </a:extLst>
          </p:cNvPr>
          <p:cNvSpPr txBox="1"/>
          <p:nvPr/>
        </p:nvSpPr>
        <p:spPr>
          <a:xfrm>
            <a:off x="1080593" y="2561425"/>
            <a:ext cx="51085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Se formează </a:t>
            </a:r>
            <a:r>
              <a:rPr lang="en-US" sz="2000" dirty="0"/>
              <a:t>o </a:t>
            </a:r>
            <a:r>
              <a:rPr lang="en-US" sz="2000" b="1" dirty="0" err="1"/>
              <a:t>protostea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Forța gravitațională crește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Moleculele exterioare se izbesc </a:t>
            </a:r>
            <a:r>
              <a:rPr lang="en-US" sz="2000" dirty="0"/>
              <a:t>de nucleu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Câteva mii de </a:t>
            </a:r>
            <a:r>
              <a:rPr lang="en-US" sz="2000" dirty="0"/>
              <a:t>grade Kelvin, lumină </a:t>
            </a:r>
            <a:r>
              <a:rPr lang="en-US" sz="2000" dirty="0" err="1"/>
              <a:t>mai ales în domeniul infraroșu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Temperatura este crescută </a:t>
            </a:r>
            <a:r>
              <a:rPr lang="en-US" sz="2000" dirty="0"/>
              <a:t>până când gazul </a:t>
            </a:r>
            <a:r>
              <a:rPr lang="en-US" sz="2000" dirty="0" err="1"/>
              <a:t>din interior este ionizat</a:t>
            </a:r>
            <a:r>
              <a:rPr lang="en-US" sz="2000" dirty="0"/>
              <a:t>, gazul </a:t>
            </a:r>
            <a:r>
              <a:rPr lang="en-US" sz="2000" dirty="0" err="1"/>
              <a:t>devine </a:t>
            </a:r>
            <a:r>
              <a:rPr lang="en-US" sz="2000" dirty="0"/>
              <a:t>plasmă.</a:t>
            </a:r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9C59AF3-D47C-6682-73CE-D805AB56E8CB}"/>
              </a:ext>
            </a:extLst>
          </p:cNvPr>
          <p:cNvSpPr txBox="1"/>
          <p:nvPr/>
        </p:nvSpPr>
        <p:spPr>
          <a:xfrm>
            <a:off x="6473757" y="5301188"/>
            <a:ext cx="498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[10] Gazul </a:t>
            </a:r>
            <a:r>
              <a:rPr lang="en-US" sz="1200" i="1" dirty="0" err="1"/>
              <a:t>expulzat de protostea </a:t>
            </a:r>
            <a:r>
              <a:rPr lang="en-US" sz="1200" i="1" dirty="0"/>
              <a:t>care </a:t>
            </a:r>
            <a:r>
              <a:rPr lang="en-US" sz="1200" i="1" dirty="0" err="1"/>
              <a:t>lovește norii de praf</a:t>
            </a:r>
            <a:r>
              <a:rPr lang="en-US" sz="1200" i="1" dirty="0"/>
              <a:t>. </a:t>
            </a:r>
            <a:r>
              <a:rPr lang="en-US" sz="1200" i="1" dirty="0" err="1"/>
              <a:t>Sunt vizibile </a:t>
            </a:r>
            <a:r>
              <a:rPr lang="en-US" sz="1200" i="1" dirty="0" err="1"/>
              <a:t>două </a:t>
            </a:r>
            <a:r>
              <a:rPr lang="en-US" sz="1200" i="1" dirty="0"/>
              <a:t>jeturi</a:t>
            </a:r>
            <a:r>
              <a:rPr lang="en-US" sz="1200" i="1" dirty="0"/>
              <a:t>, care </a:t>
            </a:r>
            <a:r>
              <a:rPr lang="en-US" sz="1200" i="1" dirty="0" err="1"/>
              <a:t>se </a:t>
            </a:r>
            <a:r>
              <a:rPr lang="en-US" sz="1200" i="1" dirty="0" err="1"/>
              <a:t>îndepărtează </a:t>
            </a:r>
            <a:r>
              <a:rPr lang="en-US" sz="1200" i="1" dirty="0"/>
              <a:t>diametral de </a:t>
            </a:r>
            <a:r>
              <a:rPr lang="en-US" sz="1200" i="1" dirty="0" err="1"/>
              <a:t>protosteaua din centru</a:t>
            </a:r>
            <a:r>
              <a:rPr lang="en-US" sz="1200" i="1" dirty="0"/>
              <a:t>.</a:t>
            </a:r>
            <a:br>
              <a:rPr lang="de-DE" sz="1200" i="1" dirty="0"/>
            </a:br>
            <a:r>
              <a:rPr lang="de-DE" sz="1200" i="1" dirty="0">
                <a:hlinkClick r:id="rId3"/>
              </a:rPr>
              <a:t>Hubble/ESA, 2021 </a:t>
            </a:r>
            <a:endParaRPr lang="de-DE" sz="1200" i="1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2B6CD1D-CB47-9639-13BD-65C58749777D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9A64D4E9-7685-8A5A-68D3-1878B44177B5}"/>
              </a:ext>
            </a:extLst>
          </p:cNvPr>
          <p:cNvSpPr/>
          <p:nvPr/>
        </p:nvSpPr>
        <p:spPr>
          <a:xfrm>
            <a:off x="2731263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7F25A1-3727-6558-8475-8A462315EE2D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Miliarde de ani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C5CCAD-45EC-2B9F-2D5A-00FA9F10FDA7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9789C7A-4472-1B6C-69F2-CA4E1923B12D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29CAA31-942E-16F4-178E-12BFA1440654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90337BE-2C8D-0BCC-6205-E708CA03234C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3B5AFF5-34D8-4F03-0D30-45EA0B766273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AE244A-2E19-C983-F6BD-C27D007B1568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85741BC-9D5B-D8C4-3F1D-85FC17EC3AB5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144325A-DE8C-78B1-95FF-D5897DAD19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4" b="3453"/>
          <a:stretch/>
        </p:blipFill>
        <p:spPr>
          <a:xfrm>
            <a:off x="6724649" y="2467210"/>
            <a:ext cx="4538495" cy="275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12549"/>
      </p:ext>
    </p:extLst>
  </p:cSld>
  <p:clrMapOvr>
    <a:masterClrMapping/>
  </p:clrMapOvr>
</p:sld>
</file>

<file path=ppt/slides/slide2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E1915-B5A8-7219-4F47-D9152C98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40AF8C7-1D61-E451-2F87-300C50EB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Prima fuziune nucleară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0C732FA-7545-8F5E-9D27-FD0449429A25}"/>
              </a:ext>
            </a:extLst>
          </p:cNvPr>
          <p:cNvSpPr txBox="1"/>
          <p:nvPr/>
        </p:nvSpPr>
        <p:spPr>
          <a:xfrm>
            <a:off x="1080593" y="2457685"/>
            <a:ext cx="5108579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Temperatura </a:t>
            </a:r>
            <a:r>
              <a:rPr lang="en-US" sz="1900" dirty="0"/>
              <a:t>și </a:t>
            </a:r>
            <a:r>
              <a:rPr lang="en-US" sz="1900" dirty="0" err="1"/>
              <a:t>densitatea sunt suficient de ridicate pentru </a:t>
            </a:r>
            <a:r>
              <a:rPr lang="en-US" sz="1900" dirty="0"/>
              <a:t>ca </a:t>
            </a:r>
            <a:r>
              <a:rPr lang="en-US" sz="1900" dirty="0" err="1"/>
              <a:t>nucleele atomice să depășească </a:t>
            </a:r>
            <a:r>
              <a:rPr lang="en-US" sz="1900" dirty="0"/>
              <a:t>bariera </a:t>
            </a:r>
            <a:r>
              <a:rPr lang="en-US" sz="1900" dirty="0"/>
              <a:t>lui </a:t>
            </a:r>
            <a:r>
              <a:rPr lang="en-US" sz="1900" dirty="0" err="1"/>
              <a:t>Coulomb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/>
              <a:t>Fuziunea </a:t>
            </a:r>
            <a:r>
              <a:rPr lang="en-US" sz="1900" b="1" dirty="0" err="1"/>
              <a:t>hidrogenului</a:t>
            </a:r>
            <a:r>
              <a:rPr lang="en-US" sz="1900" b="1" dirty="0"/>
              <a:t>: </a:t>
            </a:r>
            <a:r>
              <a:rPr lang="en-US" sz="1900" dirty="0" err="1"/>
              <a:t>Se formează </a:t>
            </a:r>
            <a:r>
              <a:rPr lang="en-US" sz="1900" dirty="0"/>
              <a:t>heliu </a:t>
            </a:r>
            <a:r>
              <a:rPr lang="en-US" sz="1900" dirty="0"/>
              <a:t>care se </a:t>
            </a:r>
            <a:r>
              <a:rPr lang="en-US" sz="1900" dirty="0" err="1"/>
              <a:t>acumulează în </a:t>
            </a:r>
            <a:r>
              <a:rPr lang="en-US" sz="1900" dirty="0"/>
              <a:t>nucleu.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Radiația </a:t>
            </a:r>
            <a:r>
              <a:rPr lang="en-US" sz="1900" dirty="0"/>
              <a:t>și </a:t>
            </a:r>
            <a:r>
              <a:rPr lang="en-US" sz="1900" dirty="0" err="1"/>
              <a:t>presiunea gazelor ca forță contrară forței gravitaționale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Steaua a </a:t>
            </a:r>
            <a:r>
              <a:rPr lang="en-US" sz="1900" dirty="0" err="1"/>
              <a:t>ajuns într-o stare stabilă</a:t>
            </a:r>
            <a:r>
              <a:rPr lang="en-US" sz="1900" dirty="0"/>
              <a:t>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900" b="1" dirty="0" err="1"/>
              <a:t>Echilibrul hidrostatic</a:t>
            </a:r>
            <a:r>
              <a:rPr lang="en-US" sz="1900" dirty="0"/>
              <a:t>: gravitația și </a:t>
            </a:r>
            <a:r>
              <a:rPr lang="en-US" sz="1900" dirty="0" err="1"/>
              <a:t>presiunea în echilibru</a:t>
            </a:r>
            <a:endParaRPr lang="en-US" sz="1900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22F18D3-8689-88AD-EEDB-9FA5F035AD24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830EC06A-7FCE-0A43-80B1-1A4D8E3DC7A6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Miliarde de ani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190FD5E-2810-C5BB-1F30-86604DED5A33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C217617-2F25-74AE-E768-90B2E45712F4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F461C6A-7C0C-F330-D616-4752FC343C31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0DD6A0D-BEBC-8278-4A09-677C01BE3B14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DAA0971-02E1-9D0C-CA4F-893929949A88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75E18EB-375A-4D81-6B40-BE9B9C59AFBA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77500EF-119F-FDC8-615C-5F826ADEE261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17E00B7-57B4-585C-E403-1F80DC00D758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CE6B7C6-FF94-FDC9-BCE4-A4134728A971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4656376-AB49-7D3D-F535-0AD7358CB57C}"/>
              </a:ext>
            </a:extLst>
          </p:cNvPr>
          <p:cNvGrpSpPr/>
          <p:nvPr/>
        </p:nvGrpSpPr>
        <p:grpSpPr>
          <a:xfrm>
            <a:off x="6688089" y="2351707"/>
            <a:ext cx="2964586" cy="3757033"/>
            <a:chOff x="7458075" y="1209510"/>
            <a:chExt cx="3540014" cy="4486275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A72183C-AE12-499F-49D2-DAF98A88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473FA69-C8B0-4178-7838-B66422DD2698}"/>
                </a:ext>
              </a:extLst>
            </p:cNvPr>
            <p:cNvSpPr/>
            <p:nvPr/>
          </p:nvSpPr>
          <p:spPr>
            <a:xfrm>
              <a:off x="7458075" y="5114925"/>
              <a:ext cx="1085849" cy="580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26774C40-2F0C-33E6-2F2E-80E9E925F7D0}"/>
                </a:ext>
              </a:extLst>
            </p:cNvPr>
            <p:cNvSpPr/>
            <p:nvPr/>
          </p:nvSpPr>
          <p:spPr>
            <a:xfrm>
              <a:off x="9912240" y="5248440"/>
              <a:ext cx="1085849" cy="437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9637759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Programul de timp</a:t>
            </a:r>
            <a:endParaRPr lang="de-DE" sz="3000" noProof="0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7AC4D31D-753F-1D8C-9977-213A8E737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078219"/>
              </p:ext>
            </p:extLst>
          </p:nvPr>
        </p:nvGraphicFramePr>
        <p:xfrm>
          <a:off x="2231390" y="1097852"/>
          <a:ext cx="7226119" cy="4709160"/>
        </p:xfrm>
        <a:graphic>
          <a:graphicData uri="http://schemas.openxmlformats.org/drawingml/2006/table">
            <a:tbl>
              <a:tblPr firstRow="1" bandRow="1"/>
              <a:tblGrid>
                <a:gridCol w="2277817">
                  <a:extLst>
                    <a:ext uri="{9D8B030D-6E8A-4147-A177-3AD203B41FA5}">
                      <a16:colId xmlns:a16="http://schemas.microsoft.com/office/drawing/2014/main" val="2785176710"/>
                    </a:ext>
                  </a:extLst>
                </a:gridCol>
                <a:gridCol w="4948302">
                  <a:extLst>
                    <a:ext uri="{9D8B030D-6E8A-4147-A177-3AD203B41FA5}">
                      <a16:colId xmlns:a16="http://schemas.microsoft.com/office/drawing/2014/main" val="993756295"/>
                    </a:ext>
                  </a:extLst>
                </a:gridCol>
              </a:tblGrid>
              <a:tr h="19826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Timp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Conținut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646057"/>
                  </a:ext>
                </a:extLst>
              </a:tr>
              <a:tr h="28289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Introducere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181518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Partea 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Nuclee atomice și particularitățile lor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15123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Pauză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070147"/>
                  </a:ext>
                </a:extLst>
              </a:tr>
              <a:tr h="273063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Partea a II-a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Evoluția stelară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93048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Partea a III-a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Nucleosinteza primordială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35115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Pauză de prânz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55700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Partea a IV-a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Amprentele stelelor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263158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Pauză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515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Partea a IV-a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Amprentele stelelor - Continuare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516916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Concluzie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445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94171"/>
      </p:ext>
    </p:extLst>
  </p:cSld>
  <p:clrMapOvr>
    <a:masterClrMapping/>
  </p:clrMapOvr>
</p:sld>
</file>

<file path=ppt/slides/slide30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3C0FB-3E9A-32BA-A2BF-A7E0EC2DF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1C47B34-B689-1AAC-1D84-FE18114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Pitice galbene (Astăzi)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0835DA7-9750-6B35-CC50-231644678862}"/>
                  </a:ext>
                </a:extLst>
              </p:cNvPr>
              <p:cNvSpPr txBox="1"/>
              <p:nvPr/>
            </p:nvSpPr>
            <p:spPr>
              <a:xfrm>
                <a:off x="1080593" y="2738340"/>
                <a:ext cx="5108579" cy="2468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Soarele </a:t>
                </a:r>
                <a:r>
                  <a:rPr lang="en-US" sz="1900" dirty="0" err="1"/>
                  <a:t>fuzionează </a:t>
                </a:r>
                <a:r>
                  <a:rPr lang="en-US" sz="1900" b="1" dirty="0" err="1"/>
                  <a:t>hidrogenul </a:t>
                </a:r>
                <a:r>
                  <a:rPr lang="en-US" sz="1900" dirty="0" err="1"/>
                  <a:t>în </a:t>
                </a:r>
                <a:r>
                  <a:rPr lang="en-US" sz="1900" b="1" dirty="0"/>
                  <a:t>heliu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Se </a:t>
                </a:r>
                <a:r>
                  <a:rPr lang="en-US" sz="1900" dirty="0"/>
                  <a:t>află </a:t>
                </a:r>
                <a:r>
                  <a:rPr lang="en-US" sz="1900" dirty="0" err="1"/>
                  <a:t>într-o stare stabilă </a:t>
                </a:r>
                <a:r>
                  <a:rPr lang="en-US" sz="1900" dirty="0"/>
                  <a:t>(</a:t>
                </a:r>
                <a:r>
                  <a:rPr lang="en-US" sz="1900" b="1" dirty="0" err="1"/>
                  <a:t>echilibru hidrostatic</a:t>
                </a:r>
                <a:r>
                  <a:rPr lang="en-US" sz="1900" b="1" dirty="0"/>
                  <a:t>)</a:t>
                </a:r>
                <a:br>
                  <a:rPr lang="en-US" sz="1900" b="1" dirty="0"/>
                </a:b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/>
                  <a:t>Radius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Temperatura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Temperatura Pământului</a:t>
                </a:r>
                <a:r>
                  <a:rPr lang="en-US" sz="1900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0835DA7-9750-6B35-CC50-231644678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738340"/>
                <a:ext cx="5108579" cy="2468240"/>
              </a:xfrm>
              <a:prstGeom prst="rect">
                <a:avLst/>
              </a:prstGeom>
              <a:blipFill>
                <a:blip r:embed="rId3"/>
                <a:stretch>
                  <a:fillRect l="-835" t="-1481" r="-4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1B5DC2FC-A6E3-0C0E-4507-D8DD5185D3C0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7E43300-20BF-B833-EE83-5A6D6169F1D9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Miliarde de ani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4C91264-E958-4081-2AC0-ACBB2F156EFC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5E24DE3-E14B-5A13-E132-55CABA053271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7B4DAE7-9D2B-D23B-74E5-6FD3826F3E30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2477982-5A42-0D6C-215F-B7B506763889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D40797B-82D9-49CA-87EE-BE7E465AFFE8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570374B-EFD7-786B-7279-DEB6C53873F6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764FED6-77F0-2E99-71A6-671799F97E02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32DEC7F-A986-4A11-B87D-2C867CF323D2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1462967-DCCA-20FC-5BAA-04C7F8B33EAC}"/>
              </a:ext>
            </a:extLst>
          </p:cNvPr>
          <p:cNvGrpSpPr/>
          <p:nvPr/>
        </p:nvGrpSpPr>
        <p:grpSpPr>
          <a:xfrm>
            <a:off x="6688089" y="2351707"/>
            <a:ext cx="2964586" cy="3757033"/>
            <a:chOff x="7458075" y="1209510"/>
            <a:chExt cx="3540014" cy="448627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DC71934-E05A-A2D8-FEA3-46206476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2F4FBAB-8F42-70C2-3DE9-72AA069324E1}"/>
                </a:ext>
              </a:extLst>
            </p:cNvPr>
            <p:cNvSpPr/>
            <p:nvPr/>
          </p:nvSpPr>
          <p:spPr>
            <a:xfrm>
              <a:off x="7458075" y="5114925"/>
              <a:ext cx="1085849" cy="580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CF523E7-CE10-61E9-386C-F64FDA0CECC9}"/>
                </a:ext>
              </a:extLst>
            </p:cNvPr>
            <p:cNvSpPr/>
            <p:nvPr/>
          </p:nvSpPr>
          <p:spPr>
            <a:xfrm>
              <a:off x="9912240" y="5248440"/>
              <a:ext cx="1085849" cy="437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Ellipse 25">
            <a:extLst>
              <a:ext uri="{FF2B5EF4-FFF2-40B4-BE49-F238E27FC236}">
                <a16:creationId xmlns:a16="http://schemas.microsoft.com/office/drawing/2014/main" id="{C22D4C70-055B-9AEA-4799-5938D3737A00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7473CEF-9DA4-58EF-596D-58473D2B626C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69993"/>
      </p:ext>
    </p:extLst>
  </p:cSld>
  <p:clrMapOvr>
    <a:masterClrMapping/>
  </p:clrMapOvr>
</p:sld>
</file>

<file path=ppt/slides/slide31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Fuziunea nucleară</a:t>
            </a:r>
            <a:endParaRPr lang="de-DE" sz="3000" noProof="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F7A96B-AF17-E275-C0BA-0E8999F81E60}"/>
              </a:ext>
            </a:extLst>
          </p:cNvPr>
          <p:cNvGrpSpPr/>
          <p:nvPr/>
        </p:nvGrpSpPr>
        <p:grpSpPr>
          <a:xfrm>
            <a:off x="1124798" y="1114352"/>
            <a:ext cx="3887470" cy="4782571"/>
            <a:chOff x="7458075" y="1209510"/>
            <a:chExt cx="3540014" cy="435511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0BA08A4-091E-4836-91F6-F787BEEF0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44"/>
            <a:stretch/>
          </p:blipFill>
          <p:spPr>
            <a:xfrm>
              <a:off x="7658082" y="1209510"/>
              <a:ext cx="3140000" cy="4295845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30EBA496-61C8-E7EB-3A84-8F4727C2DCF0}"/>
                </a:ext>
              </a:extLst>
            </p:cNvPr>
            <p:cNvSpPr/>
            <p:nvPr/>
          </p:nvSpPr>
          <p:spPr>
            <a:xfrm>
              <a:off x="7458075" y="5114925"/>
              <a:ext cx="1085850" cy="449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B26D02A-497F-76E3-E113-E4776B335D70}"/>
                </a:ext>
              </a:extLst>
            </p:cNvPr>
            <p:cNvSpPr/>
            <p:nvPr/>
          </p:nvSpPr>
          <p:spPr>
            <a:xfrm>
              <a:off x="9912239" y="5248440"/>
              <a:ext cx="1085850" cy="316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CA2FE1-7DE6-490B-B019-1271BFD1BBA0}"/>
                  </a:ext>
                </a:extLst>
              </p:cNvPr>
              <p:cNvSpPr txBox="1"/>
              <p:nvPr/>
            </p:nvSpPr>
            <p:spPr>
              <a:xfrm>
                <a:off x="6346827" y="2280920"/>
                <a:ext cx="100989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CA2FE1-7DE6-490B-B019-1271BFD1B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827" y="2280920"/>
                <a:ext cx="100989" cy="2492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0F9F0A6-0D78-67A8-1B76-D88B51CCA531}"/>
                  </a:ext>
                </a:extLst>
              </p:cNvPr>
              <p:cNvSpPr txBox="1"/>
              <p:nvPr/>
            </p:nvSpPr>
            <p:spPr>
              <a:xfrm>
                <a:off x="6096000" y="4256501"/>
                <a:ext cx="4944533" cy="487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  <m:sub>
                              <m:r>
    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 i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  <m:r>
                                <a:rPr xmlns:a="http://schemas.openxmlformats.org/drawingml/2006/main" lang="de-DE" sz="2400" b="1" i="0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 i="1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 i="1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0F9F0A6-0D78-67A8-1B76-D88B51CCA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256501"/>
                <a:ext cx="4944533" cy="4872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419D27A-6D1B-2F8A-E6A8-C92D1EDCA85D}"/>
              </a:ext>
            </a:extLst>
          </p:cNvPr>
          <p:cNvCxnSpPr>
            <a:cxnSpLocks/>
          </p:cNvCxnSpPr>
          <p:nvPr/>
        </p:nvCxnSpPr>
        <p:spPr>
          <a:xfrm flipV="1">
            <a:off x="4196615" y="4500125"/>
            <a:ext cx="175179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B5DC349-613A-4DDC-6801-59FDEBD344DC}"/>
                  </a:ext>
                </a:extLst>
              </p:cNvPr>
              <p:cNvSpPr txBox="1"/>
              <p:nvPr/>
            </p:nvSpPr>
            <p:spPr>
              <a:xfrm>
                <a:off x="6221414" y="2941751"/>
                <a:ext cx="4693705" cy="487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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B5DC349-613A-4DDC-6801-59FDEBD34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414" y="2941751"/>
                <a:ext cx="4693705" cy="4872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A19A77CE-D698-5C8F-8EA3-12CF48B06B4F}"/>
              </a:ext>
            </a:extLst>
          </p:cNvPr>
          <p:cNvCxnSpPr>
            <a:cxnSpLocks/>
          </p:cNvCxnSpPr>
          <p:nvPr/>
        </p:nvCxnSpPr>
        <p:spPr>
          <a:xfrm>
            <a:off x="4455957" y="3185375"/>
            <a:ext cx="23491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4E4C557-F400-FDF8-0F92-757461D75D66}"/>
                  </a:ext>
                </a:extLst>
              </p:cNvPr>
              <p:cNvSpPr txBox="1"/>
              <p:nvPr/>
            </p:nvSpPr>
            <p:spPr>
              <a:xfrm>
                <a:off x="6221414" y="1627481"/>
                <a:ext cx="4693705" cy="4982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4E4C557-F400-FDF8-0F92-757461D75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414" y="1627481"/>
                <a:ext cx="4693705" cy="4982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2214DC3E-F402-D17A-FB74-497D988ED41F}"/>
              </a:ext>
            </a:extLst>
          </p:cNvPr>
          <p:cNvCxnSpPr>
            <a:cxnSpLocks/>
          </p:cNvCxnSpPr>
          <p:nvPr/>
        </p:nvCxnSpPr>
        <p:spPr>
          <a:xfrm>
            <a:off x="4608357" y="1874427"/>
            <a:ext cx="20908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4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0" grpId="0"/>
    </p:bldLst>
  </p:timing>
</p:sld>
</file>

<file path=ppt/slides/slide32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C5396-096F-3A16-4CEC-D1931B876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0094237-601A-C4FF-F0BE-1643E97D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Faza de tranziție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3EF58B9-EAAD-1778-E354-195356075B0F}"/>
                  </a:ext>
                </a:extLst>
              </p:cNvPr>
              <p:cNvSpPr txBox="1"/>
              <p:nvPr/>
            </p:nvSpPr>
            <p:spPr>
              <a:xfrm>
                <a:off x="1080593" y="2403365"/>
                <a:ext cx="5108579" cy="363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Heliul se </a:t>
                </a:r>
                <a:r>
                  <a:rPr lang="en-US" sz="1900" dirty="0" err="1"/>
                  <a:t>condensează în centrul </a:t>
                </a:r>
                <a:r>
                  <a:rPr lang="en-US" sz="1900" dirty="0" err="1"/>
                  <a:t>soarelui</a:t>
                </a: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Fuziunea hidrogenului are loc </a:t>
                </a:r>
                <a:r>
                  <a:rPr lang="en-US" sz="1900" dirty="0" err="1"/>
                  <a:t>într-o zonă în formă de coajă în </a:t>
                </a:r>
                <a:r>
                  <a:rPr lang="en-US" sz="1900" dirty="0"/>
                  <a:t>jurul </a:t>
                </a:r>
                <a:r>
                  <a:rPr lang="en-US" sz="1900" dirty="0" err="1"/>
                  <a:t>nucleului de heliu.</a:t>
                </a: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Crește cifra </a:t>
                </a:r>
                <a:r>
                  <a:rPr lang="en-US" sz="1900" dirty="0" err="1"/>
                  <a:t>de afaceri energetică </a:t>
                </a:r>
                <a:r>
                  <a:rPr lang="en-US" sz="1900" dirty="0"/>
                  <a:t>a </a:t>
                </a:r>
                <a:r>
                  <a:rPr lang="en-US" sz="1900" dirty="0" err="1"/>
                  <a:t>fuziunii hidrogenului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soarele se umflă </a:t>
                </a:r>
                <a:r>
                  <a:rPr lang="en-US" sz="1900" dirty="0"/>
                  <a:t>și </a:t>
                </a:r>
                <a:r>
                  <a:rPr lang="en-US" sz="1900" dirty="0" err="1"/>
                  <a:t>devine roșiatic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/>
                  <a:t>Radius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Temperatura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Temperatura Pământului</a:t>
                </a:r>
                <a:r>
                  <a:rPr lang="en-US" sz="1900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3EF58B9-EAAD-1778-E354-195356075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403365"/>
                <a:ext cx="5108579" cy="3637791"/>
              </a:xfrm>
              <a:prstGeom prst="rect">
                <a:avLst/>
              </a:prstGeom>
              <a:blipFill>
                <a:blip r:embed="rId3"/>
                <a:stretch>
                  <a:fillRect l="-835" t="-10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23E8051-E7F8-B782-73F1-F08BC81CF796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372061D7-C775-7B61-4721-587CA71708C9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Miliarde de ani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A864252-D9CF-46F6-DEAB-F91999B4F27D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1DD8EB7-5C97-F5FD-2103-EEECD488FDFB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CEA57CC-E727-7D1B-F739-8F9C4CC86D16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D190D-C5CE-F123-B737-1D7DF96AF110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E28CF6A-6C89-96E9-ECA7-B10043D65B7D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22DFE64-0175-60BE-0440-C02E09D81896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8316DD6-7DC4-17FB-3B6E-3050C44F1680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A70D850-6592-67CD-1BCD-45FD87CCDBA1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BC598B2-93F0-2763-4771-93E96B1371F3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54C37C4-9F55-2C7C-374D-1948EFCEF778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95DFCE-A9D8-BC17-DFE8-472DE3FA1DDC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5CF00E0-B802-C333-B136-A8E66F35E182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9D73C3-BFA1-93A8-5EF4-4D9265CB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65" y="2537087"/>
            <a:ext cx="3365537" cy="337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61090"/>
      </p:ext>
    </p:extLst>
  </p:cSld>
  <p:clrMapOvr>
    <a:masterClrMapping/>
  </p:clrMapOvr>
</p:sld>
</file>

<file path=ppt/slides/slide3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1532-DFD0-8480-47E8-D8763A127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629E96D-85BB-8B3B-F94F-423EE77B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Gigantul roșu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3C00C44-E1C2-2131-11F5-A28082113908}"/>
                  </a:ext>
                </a:extLst>
              </p:cNvPr>
              <p:cNvSpPr txBox="1"/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Miezul </a:t>
                </a:r>
                <a:r>
                  <a:rPr lang="en-US" sz="1900" dirty="0" err="1"/>
                  <a:t>continuă să se contracte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temperatura este suficient de ridicată </a:t>
                </a:r>
                <a:r>
                  <a:rPr lang="en-US" sz="1900" dirty="0"/>
                  <a:t>pentru </a:t>
                </a:r>
                <a:r>
                  <a:rPr lang="en-US" sz="1900" b="1" dirty="0" err="1"/>
                  <a:t>fuziunea heliului.</a:t>
                </a: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Raza și </a:t>
                </a:r>
                <a:r>
                  <a:rPr lang="en-US" sz="1900" dirty="0" err="1"/>
                  <a:t>luminozitatea cresc </a:t>
                </a:r>
                <a:r>
                  <a:rPr lang="en-US" sz="1900" dirty="0"/>
                  <a:t>semnificativ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Miez de </a:t>
                </a:r>
                <a:r>
                  <a:rPr lang="en-US" sz="1900" b="1" dirty="0" err="1"/>
                  <a:t>carbon </a:t>
                </a:r>
                <a:r>
                  <a:rPr lang="en-US" sz="1900" dirty="0"/>
                  <a:t>și </a:t>
                </a:r>
                <a:r>
                  <a:rPr lang="en-US" sz="1900" b="1" dirty="0" err="1"/>
                  <a:t>oxigen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Luminozitate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Raza </a:t>
                </a:r>
                <a:r>
                  <a:rPr lang="de-DE" sz="1900" dirty="0"/>
                  <a:t>(</a:t>
                </a:r>
                <a:r>
                  <a:rPr lang="de-DE" sz="1900" i="1" dirty="0"/>
                  <a:t>orbita lui Venus</a:t>
                </a:r>
                <a:r>
                  <a:rPr lang="de-DE" sz="1900" dirty="0"/>
                  <a:t>)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Temperatura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Pământ</a:t>
                </a:r>
                <a:r>
                  <a:rPr lang="en-US" sz="1900" dirty="0"/>
                  <a:t>: </a:t>
                </a:r>
                <a:r>
                  <a:rPr lang="en-US" sz="1900" dirty="0" err="1"/>
                  <a:t>Crusta Pământului devine un ocean de lavă, </a:t>
                </a:r>
                <a:r>
                  <a:rPr lang="en-US" sz="1900" dirty="0" err="1"/>
                  <a:t>soarele </a:t>
                </a:r>
                <a:r>
                  <a:rPr lang="en-US" sz="1900" dirty="0"/>
                  <a:t>roșu </a:t>
                </a:r>
                <a:r>
                  <a:rPr lang="en-US" sz="1900" dirty="0" err="1"/>
                  <a:t>ocupă cea mai mare parte a </a:t>
                </a:r>
                <a:r>
                  <a:rPr lang="en-US" sz="1900" dirty="0" err="1"/>
                  <a:t>cerului.</a:t>
                </a: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3C00C44-E1C2-2131-11F5-A28082113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blipFill>
                <a:blip r:embed="rId3"/>
                <a:stretch>
                  <a:fillRect l="-770" t="-1190" b="-17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9817B92-2C84-AE5E-C6F0-09C78B20D45D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4DAC1AD6-4B91-93B1-A47D-411012828508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Miliarde de ani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8531749-EB1C-CD82-7866-F171F75BFF4F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A3A13A-4E29-6AA2-740B-0704AFDF743E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C80C22-1293-98DF-09C5-CAABDB395CF1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1860A27-1C36-0E38-8C59-210E9AA4364B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D141B97-5234-4D6C-12E3-D6322D90B542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B743653-1E74-10D4-2BC8-62A0B60F5FB3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243BE74-A184-F64F-9FB3-FF22BB36B514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1D091DB-2E4F-CD6B-B5EF-84E51D45B643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39C4EF1-DA87-D781-15A0-76DA906925CD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51A83A7-29AB-81F4-465D-C9B5507E93A6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6B903F-941F-7C43-7BBD-2316AE9A955D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2ED0AB5-D68E-9EF3-903D-A46692EB5FB5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69CD13-126B-6AC9-622A-9BEF2C9551D0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E73462E-F3F1-9B52-F511-CD0255AEE42B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6D620E-B8ED-333A-6103-B0706A10DC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005" y="2713470"/>
            <a:ext cx="5495009" cy="257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90920"/>
      </p:ext>
    </p:extLst>
  </p:cSld>
  <p:clrMapOvr>
    <a:masterClrMapping/>
  </p:clrMapOvr>
</p:sld>
</file>

<file path=ppt/slides/slide34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35785-DEBA-AC1B-5B81-55CC7EB53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0BDC674-079B-E927-646F-B681379E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Gigantul roșu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FD3EB0E-E3B8-8EBD-506D-9F5E9AB0AC25}"/>
                  </a:ext>
                </a:extLst>
              </p:cNvPr>
              <p:cNvSpPr txBox="1"/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Miezul </a:t>
                </a:r>
                <a:r>
                  <a:rPr lang="en-US" sz="1900" dirty="0" err="1"/>
                  <a:t>continuă să se contracte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temperatura este suficient de ridicată </a:t>
                </a:r>
                <a:r>
                  <a:rPr lang="en-US" sz="1900" dirty="0"/>
                  <a:t>pentru </a:t>
                </a:r>
                <a:r>
                  <a:rPr lang="en-US" sz="1900" b="1" dirty="0" err="1"/>
                  <a:t>fuziunea heliului.</a:t>
                </a: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Raza și </a:t>
                </a:r>
                <a:r>
                  <a:rPr lang="en-US" sz="1900" dirty="0" err="1"/>
                  <a:t>luminozitatea cresc </a:t>
                </a:r>
                <a:r>
                  <a:rPr lang="en-US" sz="1900" dirty="0"/>
                  <a:t>semnificativ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Miez de </a:t>
                </a:r>
                <a:r>
                  <a:rPr lang="en-US" sz="1900" b="1" dirty="0" err="1"/>
                  <a:t>carbon </a:t>
                </a:r>
                <a:r>
                  <a:rPr lang="en-US" sz="1900" dirty="0"/>
                  <a:t>și </a:t>
                </a:r>
                <a:r>
                  <a:rPr lang="en-US" sz="1900" b="1" dirty="0" err="1"/>
                  <a:t>oxigen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Luminozitate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Raza </a:t>
                </a:r>
                <a:r>
                  <a:rPr lang="de-DE" sz="1900" dirty="0"/>
                  <a:t>(</a:t>
                </a:r>
                <a:r>
                  <a:rPr lang="de-DE" sz="1900" i="1" dirty="0"/>
                  <a:t>orbita lui Venus</a:t>
                </a:r>
                <a:r>
                  <a:rPr lang="de-DE" sz="1900" dirty="0"/>
                  <a:t>)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Temperatura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Pământ</a:t>
                </a:r>
                <a:r>
                  <a:rPr lang="en-US" sz="1900" dirty="0"/>
                  <a:t>: </a:t>
                </a:r>
                <a:r>
                  <a:rPr lang="en-US" sz="1900" dirty="0" err="1"/>
                  <a:t>Crusta Pământului devine un ocean de lavă, </a:t>
                </a:r>
                <a:r>
                  <a:rPr lang="en-US" sz="1900" dirty="0" err="1"/>
                  <a:t>soarele </a:t>
                </a:r>
                <a:r>
                  <a:rPr lang="en-US" sz="1900" dirty="0"/>
                  <a:t>roșu </a:t>
                </a:r>
                <a:r>
                  <a:rPr lang="en-US" sz="1900" dirty="0" err="1"/>
                  <a:t>ocupă cea mai mare parte a </a:t>
                </a:r>
                <a:r>
                  <a:rPr lang="en-US" sz="1900" dirty="0" err="1"/>
                  <a:t>cerului.</a:t>
                </a: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FD3EB0E-E3B8-8EBD-506D-9F5E9AB0A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blipFill>
                <a:blip r:embed="rId3"/>
                <a:stretch>
                  <a:fillRect l="-770" t="-1190" b="-17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C478B541-AB3E-37BF-DE9C-D5B08A559AD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A35E62C-5D31-8DC5-F179-090724413991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Miliarde de ani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E6940D3-37FB-D504-5E5E-A30DB0F3E4B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99AB5CE-36A2-56DD-BCAA-81DF8DA29BB8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2208112-C37C-36D5-9CD3-2245E25FB218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BC0B0A5-E602-8CF7-58DD-D8FBC6AEABCA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72AAC18-AC58-5CFA-2D6A-B79DE9946317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5D220A2-9476-563B-51FE-B877FF935525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57B1BE6-5A76-C8E3-4EA8-B9160FD4F541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E9BA3A9-3ADF-FE7B-513F-5BF49D27E9DE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7BBD639-E4A8-D5CB-E244-731A45578FBA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C69D15A-DBC2-BC7F-9F9B-BC96E93EA68D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7B15E00-D28C-74E2-5072-BDB814F77EB4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9CC81BF-BAF5-2824-10A9-F7C7512FBEAE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1C25F4-BD07-B559-D887-8BC10E21BC09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5E7D282-75D1-0642-56A3-058AF3037A5D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8194" name="Picture 2" descr="Andromedagalaxie - Astronomie, Mond, Sterne, Andromedagalaxie und ...">
            <a:extLst>
              <a:ext uri="{FF2B5EF4-FFF2-40B4-BE49-F238E27FC236}">
                <a16:creationId xmlns:a16="http://schemas.microsoft.com/office/drawing/2014/main" id="{3B6F8DBC-6C98-678D-E3EA-5FB7759F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63" y="2584435"/>
            <a:ext cx="3260274" cy="326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67662"/>
      </p:ext>
    </p:extLst>
  </p:cSld>
  <p:clrMapOvr>
    <a:masterClrMapping/>
  </p:clrMapOvr>
</p:sld>
</file>

<file path=ppt/slides/slide3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CDED0-0833-1609-A769-A10C6DAA7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BCD34D68-DB9D-C395-44C4-2DF44935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Nebuloasă planetară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AFA33F6-C8DB-FACC-8983-1EFA90299C0D}"/>
              </a:ext>
            </a:extLst>
          </p:cNvPr>
          <p:cNvSpPr txBox="1"/>
          <p:nvPr/>
        </p:nvSpPr>
        <p:spPr>
          <a:xfrm>
            <a:off x="1080593" y="2584435"/>
            <a:ext cx="553749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Soarele trece printr-o </a:t>
            </a:r>
            <a:r>
              <a:rPr lang="en-US" sz="1900" dirty="0"/>
              <a:t>fază </a:t>
            </a:r>
            <a:r>
              <a:rPr lang="en-US" sz="1900" dirty="0" err="1"/>
              <a:t>instabilă în </a:t>
            </a:r>
            <a:r>
              <a:rPr lang="en-US" sz="1900" dirty="0"/>
              <a:t>timpul </a:t>
            </a:r>
            <a:r>
              <a:rPr lang="en-US" sz="1900" dirty="0" err="1"/>
              <a:t>arderii heliului, în </a:t>
            </a:r>
            <a:r>
              <a:rPr lang="en-US" sz="1900" dirty="0"/>
              <a:t>care raza, </a:t>
            </a:r>
            <a:r>
              <a:rPr lang="en-US" sz="1900" dirty="0" err="1"/>
              <a:t>temperatura </a:t>
            </a:r>
            <a:r>
              <a:rPr lang="en-US" sz="1900" dirty="0"/>
              <a:t>și </a:t>
            </a:r>
            <a:r>
              <a:rPr lang="en-US" sz="1900" dirty="0" err="1"/>
              <a:t>luminozitatea fluctuează extrem de mult.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La sfârșitul </a:t>
            </a:r>
            <a:r>
              <a:rPr lang="en-US" sz="1900" dirty="0"/>
              <a:t>fazei </a:t>
            </a:r>
            <a:r>
              <a:rPr lang="en-US" sz="1900" dirty="0" err="1"/>
              <a:t>instabile</a:t>
            </a:r>
            <a:r>
              <a:rPr lang="en-US" sz="1900" dirty="0"/>
              <a:t>, steaua își ejectează </a:t>
            </a:r>
            <a:r>
              <a:rPr lang="en-US" sz="1900" dirty="0" err="1"/>
              <a:t>învelișul.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Se eliberează </a:t>
            </a:r>
            <a:r>
              <a:rPr lang="en-US" sz="1900" dirty="0"/>
              <a:t>miezul </a:t>
            </a:r>
            <a:r>
              <a:rPr lang="en-US" sz="1900" dirty="0" err="1"/>
              <a:t>interior </a:t>
            </a:r>
            <a:r>
              <a:rPr lang="en-US" sz="1900" dirty="0" err="1"/>
              <a:t>de carbon </a:t>
            </a:r>
            <a:r>
              <a:rPr lang="en-US" sz="1900" dirty="0"/>
              <a:t>și </a:t>
            </a:r>
            <a:r>
              <a:rPr lang="en-US" sz="1900" dirty="0" err="1"/>
              <a:t>oxigen</a:t>
            </a:r>
            <a:endParaRPr lang="en-US" sz="1900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D459D64-E4C9-1452-A8BA-A0AFC9E8D9D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71B6AAB0-338B-0B84-03C6-F50E8983FB7E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Miliarde de ani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CCCDA2F-F1E6-12A4-BC72-175B167E1C3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02B2721-04CE-5561-8216-1C0EAF42D667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183607D-8D47-C5DB-B7C3-8D5FCAF94AAE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3C789A3-1A0F-455B-22C7-5519BB597FCE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441ED47-9B37-DAB1-0456-12FE22BCD5FA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03729BE-61BA-B0C8-DADC-2DE32272C950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C9B84B2-EEDC-75E2-97EC-889AFD63F387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48A930D-35D2-0CB5-57EF-FDCE274702B6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82532A8-CD01-377E-D891-B36DD54AFF62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D23546E-FA23-681D-6427-836A5F0C675C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4FF535-94D2-ED36-1A51-58785BE606DF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2B2A01E-A6AD-30DA-2BEB-C696421F6955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BC8FA6-F4F3-5269-C05D-BC640D99C51E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8BAEF30-0D3C-11E6-15B4-345D94041A77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D546AF8-1AE3-8322-C2E6-23927FB8858D}"/>
              </a:ext>
            </a:extLst>
          </p:cNvPr>
          <p:cNvSpPr/>
          <p:nvPr/>
        </p:nvSpPr>
        <p:spPr>
          <a:xfrm>
            <a:off x="8591786" y="1002633"/>
            <a:ext cx="972000" cy="972000"/>
          </a:xfrm>
          <a:prstGeom prst="ellipse">
            <a:avLst/>
          </a:prstGeom>
          <a:gradFill>
            <a:gsLst>
              <a:gs pos="4800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179B06D-13C4-87F5-86E2-7BDA00DBADC0}"/>
              </a:ext>
            </a:extLst>
          </p:cNvPr>
          <p:cNvSpPr/>
          <p:nvPr/>
        </p:nvSpPr>
        <p:spPr>
          <a:xfrm>
            <a:off x="8861786" y="1281234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8165997-75D1-BDFD-42E2-4470BE43E03B}"/>
              </a:ext>
            </a:extLst>
          </p:cNvPr>
          <p:cNvSpPr txBox="1"/>
          <p:nvPr/>
        </p:nvSpPr>
        <p:spPr>
          <a:xfrm>
            <a:off x="872143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7104673-D3F8-EEC9-AEBA-28A7E86918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92144" y="2136104"/>
            <a:ext cx="3434817" cy="40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45742"/>
      </p:ext>
    </p:extLst>
  </p:cSld>
  <p:clrMapOvr>
    <a:masterClrMapping/>
  </p:clrMapOvr>
</p:sld>
</file>

<file path=ppt/slides/slide3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Nebuloasă planetară</a:t>
            </a:r>
            <a:endParaRPr lang="de-DE" sz="3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6B1E15-9D92-4AE1-AB23-12095B651A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48937" y="651615"/>
            <a:ext cx="4959245" cy="578062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7018870" y="2024933"/>
            <a:ext cx="49614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[13] </a:t>
            </a:r>
            <a:r>
              <a:rPr lang="en-US" sz="2000" i="1" dirty="0"/>
              <a:t>Nebuloasa </a:t>
            </a:r>
            <a:r>
              <a:rPr lang="en-US" sz="2000" i="1" dirty="0" err="1"/>
              <a:t>planetară </a:t>
            </a:r>
            <a:r>
              <a:rPr lang="en-US" sz="2000" i="1" dirty="0"/>
              <a:t>NGC 6302, cunoscută și sub numele de Nebuloasa Fluturelui, se află în Calea Lactee, la o </a:t>
            </a:r>
            <a:r>
              <a:rPr lang="en-US" sz="2000" i="1" dirty="0"/>
              <a:t>distanță de </a:t>
            </a:r>
            <a:r>
              <a:rPr lang="en-US" sz="2000" i="1" dirty="0"/>
              <a:t>aproximativ 3800 </a:t>
            </a:r>
            <a:r>
              <a:rPr lang="en-US" sz="2000" i="1" dirty="0" err="1"/>
              <a:t>Lj. </a:t>
            </a:r>
            <a:r>
              <a:rPr lang="en-US" sz="2000" i="1" dirty="0"/>
              <a:t>În </a:t>
            </a:r>
            <a:r>
              <a:rPr lang="en-US" sz="2000" i="1" dirty="0" err="1"/>
              <a:t>centrul </a:t>
            </a:r>
            <a:r>
              <a:rPr lang="en-US" sz="2000" i="1" dirty="0"/>
              <a:t>ei </a:t>
            </a:r>
            <a:r>
              <a:rPr lang="en-US" sz="2000" i="1" dirty="0" err="1"/>
              <a:t>se află </a:t>
            </a:r>
            <a:r>
              <a:rPr lang="en-US" sz="2000" i="1" dirty="0"/>
              <a:t>o stea muribundă care avea o masă de cinci ori mai mare decât cea a Soarelui. Aceasta </a:t>
            </a:r>
            <a:r>
              <a:rPr lang="en-US" sz="2000" i="1" dirty="0"/>
              <a:t>și-a </a:t>
            </a:r>
            <a:r>
              <a:rPr lang="en-US" sz="2000" i="1" dirty="0" err="1"/>
              <a:t>pierdut </a:t>
            </a:r>
            <a:r>
              <a:rPr lang="en-US" sz="2000" i="1" dirty="0" err="1"/>
              <a:t>învelișul gazos </a:t>
            </a:r>
            <a:r>
              <a:rPr lang="en-US" sz="2000" i="1" dirty="0"/>
              <a:t>și acum eliberează un flux de radiații UV care face vizibilă materia ejectată.</a:t>
            </a:r>
            <a:br>
              <a:rPr lang="de-DE" sz="2000" i="1" dirty="0"/>
            </a:br>
            <a:r>
              <a:rPr lang="de-DE" sz="2000" i="1" dirty="0">
                <a:hlinkClick r:id="rId4"/>
              </a:rPr>
              <a:t>Hubble/ESA, 2009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1987550981"/>
      </p:ext>
    </p:extLst>
  </p:cSld>
  <p:clrMapOvr>
    <a:masterClrMapping/>
  </p:clrMapOvr>
</p:sld>
</file>

<file path=ppt/slides/slide3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E38A4-1B18-E70D-1033-6929441E3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327DE0A-F1FB-C849-DB1D-1510246E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Pitica albă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129FE8C-6EC3-2634-6A8A-3BCBA733380D}"/>
              </a:ext>
            </a:extLst>
          </p:cNvPr>
          <p:cNvSpPr txBox="1"/>
          <p:nvPr/>
        </p:nvSpPr>
        <p:spPr>
          <a:xfrm>
            <a:off x="1080593" y="2412423"/>
            <a:ext cx="50154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Nucleul </a:t>
            </a:r>
            <a:r>
              <a:rPr lang="en-US" sz="1900" dirty="0" err="1"/>
              <a:t>expus </a:t>
            </a:r>
            <a:r>
              <a:rPr lang="en-US" sz="1900" dirty="0" err="1"/>
              <a:t>formează o </a:t>
            </a:r>
            <a:r>
              <a:rPr lang="en-US" sz="1900" b="1" dirty="0" err="1"/>
              <a:t>pitică albă</a:t>
            </a:r>
            <a:endParaRPr lang="en-US" sz="1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Gata </a:t>
            </a:r>
            <a:r>
              <a:rPr lang="en-US" sz="1900" b="1" dirty="0" err="1"/>
              <a:t>cu </a:t>
            </a:r>
            <a:r>
              <a:rPr lang="en-US" sz="1900" b="1" dirty="0" err="1"/>
              <a:t>fuziunea nucleară </a:t>
            </a:r>
            <a:r>
              <a:rPr lang="en-US" sz="1900" dirty="0"/>
              <a:t>"</a:t>
            </a:r>
            <a:r>
              <a:rPr lang="en-US" sz="1900" dirty="0" err="1"/>
              <a:t>cadavrul ars al stelei</a:t>
            </a:r>
            <a:r>
              <a:rPr lang="en-US" sz="1900" dirty="0"/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Densitate de masă extrem de mare</a:t>
            </a:r>
            <a:r>
              <a:rPr lang="en-US" sz="1900" dirty="0"/>
              <a:t>, </a:t>
            </a:r>
            <a:r>
              <a:rPr lang="en-US" sz="1900" dirty="0" err="1"/>
              <a:t>rămâne </a:t>
            </a:r>
            <a:r>
              <a:rPr lang="en-US" sz="1900" dirty="0" err="1"/>
              <a:t>într-o stare stabilă datorită presiunii de degenerare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De aproximativ </a:t>
            </a:r>
            <a:r>
              <a:rPr lang="en-US" sz="1900" dirty="0"/>
              <a:t>0,5 până la 1 ori masa </a:t>
            </a:r>
            <a:r>
              <a:rPr lang="en-US" sz="1900" dirty="0" err="1"/>
              <a:t>Soarelui de astăzi </a:t>
            </a:r>
            <a:r>
              <a:rPr lang="en-US" sz="1900" dirty="0"/>
              <a:t>și raza </a:t>
            </a:r>
            <a:r>
              <a:rPr lang="en-US" sz="1900" dirty="0" err="1"/>
              <a:t>Pământului.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Fără sursă de energie</a:t>
            </a:r>
            <a:r>
              <a:rPr lang="en-US" sz="1900" dirty="0"/>
              <a:t>, se </a:t>
            </a:r>
            <a:r>
              <a:rPr lang="en-US" sz="1900" dirty="0" err="1"/>
              <a:t>stinge încet </a:t>
            </a:r>
            <a:r>
              <a:rPr lang="en-US" sz="1900" dirty="0"/>
              <a:t>și </a:t>
            </a:r>
            <a:r>
              <a:rPr lang="en-US" sz="1900" dirty="0" err="1"/>
              <a:t>devine o </a:t>
            </a:r>
            <a:r>
              <a:rPr lang="en-US" sz="1900" b="1" dirty="0" err="1"/>
              <a:t>pitică neagră.</a:t>
            </a:r>
            <a:endParaRPr lang="en-US" sz="1900" b="1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8EBBC37F-9AF6-837B-7D79-35C916B5129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E8EFA1A-735D-95F9-3E04-100BB4AF7553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Miliarde de ani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8DF8275-93BB-0E62-3622-78BB02E4183E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14F04C7-CE69-387B-3634-71F5C6477764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00445A6-D28B-E38E-53A6-67BDE7887794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AC14630-3AC9-69FA-0740-8FE435BF0175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C9A51EA-141E-C49E-79EF-1E5EE48A24D1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B2592C-0772-DB49-80CD-3B694589AB98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1917D71-F006-01B5-6C91-84D3214289C1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00DD4D5-9C84-75FF-775D-2FD948A50F49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A3D2DE4-9B30-9784-29FA-5C9D045EC3BD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7A5442-874B-5B32-42B4-A50AEB445DD4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11AA800-492C-47B1-33BA-8B9669211899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4BD46CC-1E5E-74B9-2F5B-1769907B79BE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051616-5A02-F8BE-006E-6F5A3CC6F57B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E09C23-4402-97DA-BB19-B1BE31DFFCC9}"/>
              </a:ext>
            </a:extLst>
          </p:cNvPr>
          <p:cNvSpPr/>
          <p:nvPr/>
        </p:nvSpPr>
        <p:spPr>
          <a:xfrm>
            <a:off x="8591786" y="1002633"/>
            <a:ext cx="972000" cy="972000"/>
          </a:xfrm>
          <a:prstGeom prst="ellipse">
            <a:avLst/>
          </a:prstGeom>
          <a:gradFill>
            <a:gsLst>
              <a:gs pos="4800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02A207D-211D-6DC8-0953-275F53C2DB5C}"/>
              </a:ext>
            </a:extLst>
          </p:cNvPr>
          <p:cNvSpPr/>
          <p:nvPr/>
        </p:nvSpPr>
        <p:spPr>
          <a:xfrm>
            <a:off x="8861786" y="1281234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E23C344-FD33-29BD-D5C6-23EDE711BF8C}"/>
              </a:ext>
            </a:extLst>
          </p:cNvPr>
          <p:cNvSpPr txBox="1"/>
          <p:nvPr/>
        </p:nvSpPr>
        <p:spPr>
          <a:xfrm>
            <a:off x="872143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</a:t>
            </a:r>
          </a:p>
        </p:txBody>
      </p:sp>
      <p:pic>
        <p:nvPicPr>
          <p:cNvPr id="11266" name="Picture 2" descr="undefined">
            <a:extLst>
              <a:ext uri="{FF2B5EF4-FFF2-40B4-BE49-F238E27FC236}">
                <a16:creationId xmlns:a16="http://schemas.microsoft.com/office/drawing/2014/main" id="{3CE1E762-450B-3594-1033-9FE2571E6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77751" y="2419906"/>
            <a:ext cx="3095535" cy="28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B6C9C3E-5909-EF8B-23A2-0146728680D8}"/>
              </a:ext>
            </a:extLst>
          </p:cNvPr>
          <p:cNvSpPr txBox="1"/>
          <p:nvPr/>
        </p:nvSpPr>
        <p:spPr>
          <a:xfrm>
            <a:off x="6590609" y="5320946"/>
            <a:ext cx="4981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[14] </a:t>
            </a:r>
            <a:r>
              <a:rPr lang="en-US" sz="1200" i="1" dirty="0" err="1"/>
              <a:t>Sistemul de stele duble </a:t>
            </a:r>
            <a:r>
              <a:rPr lang="en-US" sz="1200" i="1" dirty="0"/>
              <a:t>Sirius A și Sirius B. Sirius B </a:t>
            </a:r>
            <a:r>
              <a:rPr lang="en-US" sz="1200" i="1" dirty="0" err="1"/>
              <a:t>este o </a:t>
            </a:r>
            <a:r>
              <a:rPr lang="en-US" sz="1200" i="1" dirty="0"/>
              <a:t>pitică albăGazul </a:t>
            </a:r>
            <a:r>
              <a:rPr lang="en-US" sz="1200" i="1" dirty="0" err="1"/>
              <a:t>ejectat de la protostea </a:t>
            </a:r>
            <a:r>
              <a:rPr lang="en-US" sz="1200" i="1" dirty="0"/>
              <a:t>care </a:t>
            </a:r>
            <a:r>
              <a:rPr lang="en-US" sz="1200" i="1" dirty="0" err="1"/>
              <a:t>întâlnește nori de praf</a:t>
            </a:r>
            <a:r>
              <a:rPr lang="en-US" sz="1200" i="1" dirty="0"/>
              <a:t>. </a:t>
            </a:r>
            <a:r>
              <a:rPr lang="en-US" sz="1200" i="1" dirty="0"/>
              <a:t>Sunt </a:t>
            </a:r>
            <a:r>
              <a:rPr lang="en-US" sz="1200" i="1" dirty="0" err="1"/>
              <a:t>vizibile </a:t>
            </a:r>
            <a:r>
              <a:rPr lang="en-US" sz="1200" i="1" dirty="0" err="1"/>
              <a:t>două </a:t>
            </a:r>
            <a:r>
              <a:rPr lang="en-US" sz="1200" i="1" dirty="0"/>
              <a:t>jeturi care se </a:t>
            </a:r>
            <a:r>
              <a:rPr lang="en-US" sz="1200" i="1" dirty="0" err="1"/>
              <a:t>îndepărtează </a:t>
            </a:r>
            <a:r>
              <a:rPr lang="en-US" sz="1200" i="1" dirty="0"/>
              <a:t>diametral de </a:t>
            </a:r>
            <a:r>
              <a:rPr lang="en-US" sz="1200" i="1" dirty="0" err="1"/>
              <a:t>protosteaua din centru</a:t>
            </a:r>
            <a:r>
              <a:rPr lang="en-US" sz="1200" i="1" dirty="0"/>
              <a:t>.</a:t>
            </a:r>
            <a:br>
              <a:rPr lang="de-DE" sz="1200" i="1" dirty="0"/>
            </a:br>
            <a:r>
              <a:rPr lang="de-DE" sz="1200" i="1" dirty="0"/>
              <a:t>Hubble/ESA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C3E246F-62A9-A6BA-FF93-A40135BA2033}"/>
              </a:ext>
            </a:extLst>
          </p:cNvPr>
          <p:cNvSpPr/>
          <p:nvPr/>
        </p:nvSpPr>
        <p:spPr>
          <a:xfrm>
            <a:off x="10376555" y="1285342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25D2038-7E6F-8368-7C28-670AD0AF0635}"/>
              </a:ext>
            </a:extLst>
          </p:cNvPr>
          <p:cNvSpPr txBox="1"/>
          <p:nvPr/>
        </p:nvSpPr>
        <p:spPr>
          <a:xfrm>
            <a:off x="9885929" y="1925296"/>
            <a:ext cx="141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12,4 - 14</a:t>
            </a:r>
          </a:p>
        </p:txBody>
      </p:sp>
    </p:spTree>
    <p:extLst>
      <p:ext uri="{BB962C8B-B14F-4D97-AF65-F5344CB8AC3E}">
        <p14:creationId xmlns:p14="http://schemas.microsoft.com/office/powerpoint/2010/main" val="1665751966"/>
      </p:ext>
    </p:extLst>
  </p:cSld>
  <p:clrMapOvr>
    <a:masterClrMapping/>
  </p:clrMapOvr>
</p:sld>
</file>

<file path=ppt/slides/slide3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Dezvoltarea stelelor</a:t>
            </a:r>
            <a:endParaRPr lang="de-DE" sz="3000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D358C9-1BD9-405D-B16B-23D454721B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5" b="5895"/>
          <a:stretch/>
        </p:blipFill>
        <p:spPr>
          <a:xfrm>
            <a:off x="1738434" y="1081567"/>
            <a:ext cx="8715131" cy="47743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92BE580-A3C3-CB60-BC6F-F5B9CBE5F9A6}"/>
              </a:ext>
            </a:extLst>
          </p:cNvPr>
          <p:cNvSpPr txBox="1"/>
          <p:nvPr/>
        </p:nvSpPr>
        <p:spPr>
          <a:xfrm>
            <a:off x="10574220" y="5292570"/>
            <a:ext cx="145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[15] Fazele de viață ale stelelor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3911487435"/>
      </p:ext>
    </p:extLst>
  </p:cSld>
  <p:clrMapOvr>
    <a:masterClrMapping/>
  </p:clrMapOvr>
</p:sld>
</file>

<file path=ppt/slides/slide3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Dezvoltarea stelelor</a:t>
            </a:r>
            <a:endParaRPr lang="de-DE" sz="3000" noProof="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7DE56FB-8F45-4B0B-BE87-052F1D46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258" y="1585913"/>
            <a:ext cx="363855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8335C72-B966-CA4D-2EFB-ABE0C2E697A4}"/>
              </a:ext>
            </a:extLst>
          </p:cNvPr>
          <p:cNvSpPr txBox="1"/>
          <p:nvPr/>
        </p:nvSpPr>
        <p:spPr>
          <a:xfrm>
            <a:off x="1080593" y="1546569"/>
            <a:ext cx="57297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 cât elementul </a:t>
            </a:r>
            <a:r>
              <a:rPr lang="en-US" sz="2400" dirty="0" err="1"/>
              <a:t>chimic </a:t>
            </a:r>
            <a:r>
              <a:rPr lang="en-US" sz="2400" dirty="0"/>
              <a:t>este mai mare</a:t>
            </a:r>
            <a:r>
              <a:rPr lang="en-US" sz="2400" dirty="0"/>
              <a:t>, cu atât </a:t>
            </a:r>
            <a:r>
              <a:rPr lang="en-US" sz="2400" b="1" dirty="0"/>
              <a:t>bariera </a:t>
            </a:r>
            <a:r>
              <a:rPr lang="en-US" sz="2400" b="1" dirty="0" err="1"/>
              <a:t>Coulomb este </a:t>
            </a:r>
            <a:r>
              <a:rPr lang="en-US" sz="2400" dirty="0"/>
              <a:t>mai mare.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Dacă temperatura </a:t>
            </a:r>
            <a:r>
              <a:rPr lang="de-DE" sz="2400" dirty="0"/>
              <a:t>și densitatea </a:t>
            </a:r>
            <a:r>
              <a:rPr lang="de-DE" sz="2400" dirty="0" err="1"/>
              <a:t>sunt </a:t>
            </a:r>
            <a:r>
              <a:rPr lang="de-DE" sz="2400" dirty="0" err="1"/>
              <a:t>suficient de </a:t>
            </a:r>
            <a:r>
              <a:rPr lang="de-DE" sz="2400" dirty="0"/>
              <a:t>ridicate</a:t>
            </a:r>
            <a:r>
              <a:rPr lang="de-DE" sz="2400" dirty="0"/>
              <a:t>, </a:t>
            </a:r>
            <a:r>
              <a:rPr lang="de-DE" sz="2400" dirty="0" err="1"/>
              <a:t>fuziunea heliului devine </a:t>
            </a:r>
            <a:r>
              <a:rPr lang="de-DE" sz="2400" dirty="0"/>
              <a:t>posibilă.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În funcție de masa stelei, alte elemente pot fuziona.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Steaua trece prin </a:t>
            </a:r>
            <a:r>
              <a:rPr lang="en-US" sz="2400" b="1" dirty="0"/>
              <a:t>faze de viață </a:t>
            </a:r>
            <a:r>
              <a:rPr lang="en-US" sz="2400" dirty="0"/>
              <a:t>care sunt legate de procesele de fuziune nucleară</a:t>
            </a:r>
          </a:p>
        </p:txBody>
      </p:sp>
    </p:spTree>
    <p:extLst>
      <p:ext uri="{BB962C8B-B14F-4D97-AF65-F5344CB8AC3E}">
        <p14:creationId xmlns:p14="http://schemas.microsoft.com/office/powerpoint/2010/main" val="2278544936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Brainstorming</a:t>
            </a:r>
            <a:endParaRPr lang="de-DE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2317640"/>
            <a:ext cx="5750293" cy="2119608"/>
            <a:chOff x="1398424" y="1360021"/>
            <a:chExt cx="3822162" cy="205911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Sarcină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154603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Deschideți fereastra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1. Consiliul de brainstorming</a:t>
              </a: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092" y="1866654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38881"/>
      </p:ext>
    </p:extLst>
  </p:cSld>
  <p:clrMapOvr>
    <a:masterClrMapping/>
  </p:clrMapOvr>
</p:sld>
</file>

<file path=ppt/slides/slide4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Abundența </a:t>
            </a:r>
            <a:r>
              <a:rPr lang="de-DE" sz="3600" noProof="0" dirty="0"/>
              <a:t>elementelor chimice </a:t>
            </a:r>
            <a:r>
              <a:rPr lang="de-DE" sz="2400" noProof="0" dirty="0"/>
              <a:t>(sistemul solar)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82097"/>
      </p:ext>
    </p:extLst>
  </p:cSld>
  <p:clrMapOvr>
    <a:masterClrMapping/>
  </p:clrMapOvr>
</p:sld>
</file>

<file path=ppt/slides/slide4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Abundența </a:t>
            </a:r>
            <a:r>
              <a:rPr lang="de-DE" sz="3600" noProof="0" dirty="0"/>
              <a:t>elementelor chimice </a:t>
            </a:r>
            <a:r>
              <a:rPr lang="de-DE" sz="2400" noProof="0" dirty="0"/>
              <a:t>(sistemul solar)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849175" y="1377922"/>
            <a:ext cx="921548" cy="4613821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1ECC4E-38B7-AE1F-E152-EFE5FB8DAC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6446" y="1782248"/>
            <a:ext cx="5175322" cy="32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6096"/>
      </p:ext>
    </p:extLst>
  </p:cSld>
  <p:clrMapOvr>
    <a:masterClrMapping/>
  </p:clrMapOvr>
</p:sld>
</file>

<file path=ppt/slides/slide4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Abundența </a:t>
            </a:r>
            <a:r>
              <a:rPr lang="de-DE" sz="3600" noProof="0" dirty="0"/>
              <a:t>elementelor chimice </a:t>
            </a:r>
            <a:r>
              <a:rPr lang="de-DE" sz="2400" noProof="0" dirty="0"/>
              <a:t>(sistemul solar)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981450" y="2676525"/>
            <a:ext cx="581025" cy="30480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0873FF-8972-86D0-2398-5C25CE1E06BA}"/>
              </a:ext>
            </a:extLst>
          </p:cNvPr>
          <p:cNvSpPr txBox="1"/>
          <p:nvPr/>
        </p:nvSpPr>
        <p:spPr>
          <a:xfrm>
            <a:off x="6769789" y="2299619"/>
            <a:ext cx="5469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Elementele până la </a:t>
            </a:r>
            <a:r>
              <a:rPr lang="en-GB" sz="2400" b="1" dirty="0"/>
              <a:t>fier </a:t>
            </a:r>
            <a:r>
              <a:rPr lang="en-GB" sz="2400" dirty="0"/>
              <a:t>pot fi sintetizate prin fuziune nucleară în procesele stelare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Acest lucru are ca rezultat </a:t>
            </a:r>
            <a:r>
              <a:rPr lang="en-GB" sz="2400" dirty="0"/>
              <a:t>un conținut crescut de fier</a:t>
            </a:r>
          </a:p>
        </p:txBody>
      </p:sp>
    </p:spTree>
    <p:extLst>
      <p:ext uri="{BB962C8B-B14F-4D97-AF65-F5344CB8AC3E}">
        <p14:creationId xmlns:p14="http://schemas.microsoft.com/office/powerpoint/2010/main" val="2388553990"/>
      </p:ext>
    </p:extLst>
  </p:cSld>
  <p:clrMapOvr>
    <a:masterClrMapping/>
  </p:clrMapOvr>
</p:sld>
</file>

<file path=ppt/slides/slide43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Abundența </a:t>
            </a:r>
            <a:r>
              <a:rPr lang="de-DE" sz="3600" noProof="0" dirty="0"/>
              <a:t>elementelor chimice </a:t>
            </a:r>
            <a:r>
              <a:rPr lang="de-DE" sz="2400" noProof="0" dirty="0"/>
              <a:t>(sistemul solar)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736595" y="945406"/>
            <a:ext cx="581025" cy="479499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Grafik 6" descr="Fragezeichen mit einfarbiger Füllung">
            <a:extLst>
              <a:ext uri="{FF2B5EF4-FFF2-40B4-BE49-F238E27FC236}">
                <a16:creationId xmlns:a16="http://schemas.microsoft.com/office/drawing/2014/main" id="{49F22F74-DCF2-032D-64F2-664B7C5CC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3520" y="1998980"/>
            <a:ext cx="2860040" cy="28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52885"/>
      </p:ext>
    </p:extLst>
  </p:cSld>
  <p:clrMapOvr>
    <a:masterClrMapping/>
  </p:clrMapOvr>
</p:sld>
</file>

<file path=ppt/slides/slide4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779" y="-88900"/>
            <a:ext cx="7100951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84187"/>
      </p:ext>
    </p:extLst>
  </p:cSld>
  <p:clrMapOvr>
    <a:masterClrMapping/>
  </p:clrMapOvr>
</p:sld>
</file>

<file path=ppt/slides/slide4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625" y="-88900"/>
            <a:ext cx="8939260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43930"/>
      </p:ext>
    </p:extLst>
  </p:cSld>
  <p:clrMapOvr>
    <a:masterClrMapping/>
  </p:clrMapOvr>
</p:sld>
</file>

<file path=ppt/slides/slide4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129" y="-88900"/>
            <a:ext cx="7838251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57655"/>
      </p:ext>
    </p:extLst>
  </p:cSld>
  <p:clrMapOvr>
    <a:masterClrMapping/>
  </p:clrMapOvr>
</p:sld>
</file>

<file path=ppt/slides/slide4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35719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Partea a III-a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Nucleosinteza primordială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191" y="0"/>
            <a:ext cx="683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44592"/>
      </p:ext>
    </p:extLst>
  </p:cSld>
  <p:clrMapOvr>
    <a:masterClrMapping/>
  </p:clrMapOvr>
</p:sld>
</file>

<file path=ppt/slides/slide48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Reacții nucleare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04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Nucleele atomice </a:t>
                </a:r>
                <a:r>
                  <a:rPr lang="en-US" sz="2000" dirty="0" err="1"/>
                  <a:t>tind spre o stare fundamentală stabilă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Nucleele atomice pot atinge stări mai stabile prin diferite reacții nucleare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Se </a:t>
                </a:r>
                <a:r>
                  <a:rPr lang="en-US" sz="2400" dirty="0" err="1"/>
                  <a:t>face </a:t>
                </a:r>
                <a:r>
                  <a:rPr lang="en-US" sz="2400" dirty="0" err="1"/>
                  <a:t>o distincție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Fuziunea nucleară </a:t>
                </a:r>
                <a:r>
                  <a:rPr lang="en-US" sz="1600" i="1" dirty="0"/>
                  <a:t>de la doi la unu</a:t>
                </a:r>
                <a:br>
                  <a:rPr lang="en-US" sz="1600" i="1" dirty="0"/>
                </a:br>
                <a:br>
                  <a:rPr lang="en-US" sz="1600" i="1" dirty="0"/>
                </a:br>
                <a14:m xmlns:a14="http://schemas.microsoft.com/office/drawing/2010/main"/>
                <a:endParaRPr lang="en-US" sz="2600" i="1" dirty="0"/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043975"/>
              </a:xfrm>
              <a:prstGeom prst="rect">
                <a:avLst/>
              </a:prstGeom>
              <a:blipFill>
                <a:blip r:embed="rId3"/>
                <a:stretch>
                  <a:fillRect l="-1509" t="-1202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FDF24CF4-8BEA-9BE9-2C6A-8EA99C90C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938" y="933504"/>
            <a:ext cx="5174061" cy="5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88833"/>
      </p:ext>
    </p:extLst>
  </p:cSld>
  <p:clrMapOvr>
    <a:masterClrMapping/>
  </p:clrMapOvr>
</p:sld>
</file>

<file path=ppt/slides/slide49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Reacții nucleare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5" y="1566563"/>
                <a:ext cx="5832388" cy="342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Nucleele atomice </a:t>
                </a:r>
                <a:r>
                  <a:rPr lang="en-US" sz="2000" dirty="0" err="1"/>
                  <a:t>tind spre o stare fundamentală stabilă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Nucleele atomice pot atinge stări mai stabile prin diferite reacții nucleare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Se </a:t>
                </a:r>
                <a:r>
                  <a:rPr lang="en-US" sz="2400" dirty="0" err="1"/>
                  <a:t>face </a:t>
                </a:r>
                <a:r>
                  <a:rPr lang="en-US" sz="2400" dirty="0" err="1"/>
                  <a:t>o distincție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Fuziunea nucleară </a:t>
                </a:r>
                <a:r>
                  <a:rPr lang="en-US" sz="1600" i="1" dirty="0"/>
                  <a:t>de la doi la unu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Fisiunea nucleară de </a:t>
                </a:r>
                <a:r>
                  <a:rPr lang="en-US" sz="1600" i="1" dirty="0">
                    <a:solidFill>
                      <a:srgbClr val="00305E"/>
                    </a:solidFill>
                  </a:rPr>
                  <a:t>la unul la mai multe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14:m xmlns:a14="http://schemas.microsoft.com/office/drawing/2010/main"/>
                <a:r>
                  <a:rPr lang="de-DE" sz="2600" b="1" dirty="0">
                    <a:solidFill>
                      <a:srgbClr val="00305E"/>
                    </a:solidFill>
                  </a:rPr>
                  <a:t>  </a:t>
                </a:r>
                <a14:m xmlns:a14="http://schemas.microsoft.com/office/drawing/2010/main"/>
                <a:endParaRPr kumimoji="0" lang="en-US" sz="2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1566563"/>
                <a:ext cx="5832388" cy="3424079"/>
              </a:xfrm>
              <a:prstGeom prst="rect">
                <a:avLst/>
              </a:prstGeom>
              <a:blipFill>
                <a:blip r:embed="rId3"/>
                <a:stretch>
                  <a:fillRect l="-1464" t="-10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34DCF5EE-318A-B912-252B-5750CDFBE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8552" y="952164"/>
            <a:ext cx="5733449" cy="517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352554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de-DE" sz="3600" b="1" cap="small" noProof="0" dirty="0"/>
              <a:t>Ce este</a:t>
            </a:r>
            <a:br>
              <a:rPr lang="de-DE" sz="3600" b="1" cap="small" noProof="0" dirty="0"/>
            </a:br>
            <a:r>
              <a:rPr lang="de-DE" sz="3600" cap="small" noProof="0" dirty="0" err="1"/>
              <a:t>Astrofizica </a:t>
            </a:r>
            <a:r>
              <a:rPr lang="de-DE" sz="3600" cap="small" noProof="0" dirty="0" err="1"/>
              <a:t>nucleară</a:t>
            </a:r>
            <a:br>
              <a:rPr lang="de-DE" sz="3600" cap="small" noProof="0" dirty="0"/>
            </a:br>
            <a:r>
              <a:rPr lang="de-DE" sz="3600" cap="small" noProof="0" dirty="0"/>
              <a:t>de fapt?</a:t>
            </a:r>
            <a:endParaRPr lang="de-DE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3613228892"/>
      </p:ext>
    </p:extLst>
  </p:cSld>
  <p:clrMapOvr>
    <a:masterClrMapping/>
  </p:clrMapOvr>
</p:sld>
</file>

<file path=ppt/slides/slide50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Reacții nucleare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Nucleele atomice tind spre o stare fundamentală stabilă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Nucleele atomice pot atinge stări mai stabile prin diferite reacții nucleare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Se </a:t>
                </a:r>
                <a:r>
                  <a:rPr lang="en-US" sz="2400" dirty="0" err="1"/>
                  <a:t>face </a:t>
                </a:r>
                <a:r>
                  <a:rPr lang="en-US" sz="2400" dirty="0" err="1"/>
                  <a:t>o distincție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Fuziunea nucleară </a:t>
                </a:r>
                <a:r>
                  <a:rPr lang="en-US" sz="1600" i="1" dirty="0"/>
                  <a:t>de la doi la unu</a:t>
                </a:r>
              </a:p>
              <a:p xmlns:a14="http://schemas.microsoft.com/office/drawing/2010/main" xmlns:mc="http://schemas.openxmlformats.org/markup-compatibility/2006">
                <a:pPr marL="868680" marR="0" lvl="1" indent="-45720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2400" b="1" dirty="0" err="1"/>
                  <a:t>Fisiunea nucleară de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la unul la mai multe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Conversia nucleară </a:t>
                </a:r>
                <a:r>
                  <a:rPr kumimoji="0" lang="en-US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de la unu la unu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14:m xmlns:a14="http://schemas.microsoft.com/office/drawing/2010/main"/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847207"/>
              </a:xfrm>
              <a:prstGeom prst="rect">
                <a:avLst/>
              </a:prstGeom>
              <a:blipFill>
                <a:blip r:embed="rId3"/>
                <a:stretch>
                  <a:fillRect l="-1509" t="-951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A6FEE8CB-96FA-F2D3-CD41-E3081CF4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24" y="1658408"/>
            <a:ext cx="3765246" cy="32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59137"/>
      </p:ext>
    </p:extLst>
  </p:cSld>
  <p:clrMapOvr>
    <a:masterClrMapping/>
  </p:clrMapOvr>
</p:sld>
</file>

<file path=ppt/slides/slide51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Reacții nucleare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872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Nucleele atomice </a:t>
                </a:r>
                <a:r>
                  <a:rPr lang="en-US" sz="2000" dirty="0" err="1"/>
                  <a:t>tind spre o stare fundamentală stabilă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Nucleele atomice pot atinge stări mai stabile prin diferite reacții nucleare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Se </a:t>
                </a:r>
                <a:r>
                  <a:rPr lang="en-US" sz="2400" dirty="0" err="1"/>
                  <a:t>face </a:t>
                </a:r>
                <a:r>
                  <a:rPr lang="en-US" sz="2400" dirty="0" err="1"/>
                  <a:t>o distincție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Fuziunea nucleară </a:t>
                </a:r>
                <a:r>
                  <a:rPr lang="en-US" sz="1600" i="1" dirty="0"/>
                  <a:t>de la doi la unu</a:t>
                </a:r>
              </a:p>
              <a:p xmlns:a14="http://schemas.microsoft.com/office/drawing/2010/main" xmlns:mc="http://schemas.openxmlformats.org/markup-compatibility/2006">
                <a:pPr marL="868680" marR="0" lvl="1" indent="-45720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2400" b="1" dirty="0"/>
                  <a:t>Fisiunea nucleară de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la unul la mai multe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Conversia nucleară </a:t>
                </a:r>
                <a:r>
                  <a:rPr kumimoji="0" lang="en-US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de la unu la unu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14:m xmlns:a14="http://schemas.microsoft.com/office/drawing/2010/main"/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872791"/>
              </a:xfrm>
              <a:prstGeom prst="rect">
                <a:avLst/>
              </a:prstGeom>
              <a:blipFill>
                <a:blip r:embed="rId3"/>
                <a:stretch>
                  <a:fillRect l="-1509" t="-945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A6FEE8CB-96FA-F2D3-CD41-E3081CF4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24" y="1658408"/>
            <a:ext cx="3765246" cy="32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95958"/>
      </p:ext>
    </p:extLst>
  </p:cSld>
  <p:clrMapOvr>
    <a:masterClrMapping/>
  </p:clrMapOvr>
</p:sld>
</file>

<file path=ppt/slides/slide5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Puzzle-ul primordial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Sarcină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201041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schemeClr val="tx1"/>
                  </a:solidFill>
                </a:rPr>
                <a:t>Reconstituie </a:t>
              </a:r>
              <a:r>
                <a:rPr lang="en-US" sz="2800" dirty="0" err="1">
                  <a:solidFill>
                    <a:schemeClr val="tx1"/>
                  </a:solidFill>
                </a:rPr>
                <a:t>rețeaua de reacții </a:t>
              </a:r>
              <a:r>
                <a:rPr lang="en-US" sz="2800" dirty="0">
                  <a:solidFill>
                    <a:schemeClr val="tx1"/>
                  </a:solidFill>
                </a:rPr>
                <a:t>a </a:t>
              </a:r>
              <a:r>
                <a:rPr lang="en-US" sz="2800" b="1" dirty="0" err="1">
                  <a:solidFill>
                    <a:schemeClr val="tx1"/>
                  </a:solidFill>
                </a:rPr>
                <a:t>nucleosintezei primordiale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164622"/>
      </p:ext>
    </p:extLst>
  </p:cSld>
  <p:clrMapOvr>
    <a:masterClrMapping/>
  </p:clrMapOvr>
</p:sld>
</file>

<file path=ppt/slides/slide5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Reacții nucleare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5" y="1566563"/>
                <a:ext cx="3954302" cy="1087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/>
                  <a:t>Ecuația reacției este </a:t>
                </a:r>
                <a:r>
                  <a:rPr lang="en-US" sz="2000" dirty="0" err="1"/>
                  <a:t>completă</a:t>
                </a:r>
                <a:r>
                  <a:rPr lang="en-US" sz="2000" dirty="0"/>
                  <a:t>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1566563"/>
                <a:ext cx="3954302" cy="1087414"/>
              </a:xfrm>
              <a:prstGeom prst="rect">
                <a:avLst/>
              </a:prstGeom>
              <a:blipFill>
                <a:blip r:embed="rId3"/>
                <a:stretch>
                  <a:fillRect l="-1698" t="-3371" r="-3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859010A-B24A-6563-922E-BFF966666B53}"/>
                  </a:ext>
                </a:extLst>
              </p:cNvPr>
              <p:cNvSpPr txBox="1"/>
              <p:nvPr/>
            </p:nvSpPr>
            <p:spPr>
              <a:xfrm>
                <a:off x="626165" y="3093335"/>
                <a:ext cx="3677891" cy="111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 err="1"/>
                  <a:t>Ecuația reacției este simplă</a:t>
                </a:r>
                <a:r>
                  <a:rPr lang="en-US" sz="2000" dirty="0"/>
                  <a:t>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859010A-B24A-6563-922E-BFF966666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3093335"/>
                <a:ext cx="3677891" cy="1110689"/>
              </a:xfrm>
              <a:prstGeom prst="rect">
                <a:avLst/>
              </a:prstGeom>
              <a:blipFill>
                <a:blip r:embed="rId4"/>
                <a:stretch>
                  <a:fillRect l="-1824" t="-2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737BD6C-8840-BDDD-2972-A394344CD5CC}"/>
                  </a:ext>
                </a:extLst>
              </p:cNvPr>
              <p:cNvSpPr txBox="1"/>
              <p:nvPr/>
            </p:nvSpPr>
            <p:spPr>
              <a:xfrm>
                <a:off x="626165" y="4356424"/>
                <a:ext cx="3677891" cy="111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/>
                  <a:t>Abrevierea: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737BD6C-8840-BDDD-2972-A394344CD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4356424"/>
                <a:ext cx="3677891" cy="1110689"/>
              </a:xfrm>
              <a:prstGeom prst="rect">
                <a:avLst/>
              </a:prstGeom>
              <a:blipFill>
                <a:blip r:embed="rId5"/>
                <a:stretch>
                  <a:fillRect l="-1824" t="-32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26F4F247-9B23-DF7B-2C80-6CADA8672405}"/>
              </a:ext>
            </a:extLst>
          </p:cNvPr>
          <p:cNvSpPr txBox="1"/>
          <p:nvPr/>
        </p:nvSpPr>
        <p:spPr>
          <a:xfrm>
            <a:off x="6197232" y="1543288"/>
            <a:ext cx="4157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/>
              <a:t>Ecuația reacției vizualizată</a:t>
            </a:r>
            <a:r>
              <a:rPr lang="en-US" sz="2000" dirty="0"/>
              <a:t>: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br>
              <a:rPr lang="en-US" sz="1400" i="1" dirty="0">
                <a:solidFill>
                  <a:srgbClr val="00305E"/>
                </a:solidFill>
              </a:rPr>
            </a:b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1FE7120-3BA8-F5A0-55A3-0C3B67A73B5F}"/>
              </a:ext>
            </a:extLst>
          </p:cNvPr>
          <p:cNvCxnSpPr>
            <a:cxnSpLocks/>
          </p:cNvCxnSpPr>
          <p:nvPr/>
        </p:nvCxnSpPr>
        <p:spPr>
          <a:xfrm flipV="1">
            <a:off x="6527800" y="2540000"/>
            <a:ext cx="0" cy="24807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E25DD1A-F608-A0BB-EE6F-77F2EF596060}"/>
              </a:ext>
            </a:extLst>
          </p:cNvPr>
          <p:cNvCxnSpPr>
            <a:cxnSpLocks/>
          </p:cNvCxnSpPr>
          <p:nvPr/>
        </p:nvCxnSpPr>
        <p:spPr>
          <a:xfrm>
            <a:off x="6527800" y="5020733"/>
            <a:ext cx="31411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B0B0500B-548A-8F45-861E-1BC106E782F8}"/>
              </a:ext>
            </a:extLst>
          </p:cNvPr>
          <p:cNvSpPr txBox="1"/>
          <p:nvPr/>
        </p:nvSpPr>
        <p:spPr>
          <a:xfrm>
            <a:off x="6346827" y="2137855"/>
            <a:ext cx="5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82EB946-09AD-87A6-AA54-86074E2A807B}"/>
              </a:ext>
            </a:extLst>
          </p:cNvPr>
          <p:cNvSpPr txBox="1"/>
          <p:nvPr/>
        </p:nvSpPr>
        <p:spPr>
          <a:xfrm>
            <a:off x="9838267" y="4820678"/>
            <a:ext cx="5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8">
                <a:extLst>
                  <a:ext uri="{FF2B5EF4-FFF2-40B4-BE49-F238E27FC236}">
                    <a16:creationId xmlns:a16="http://schemas.microsoft.com/office/drawing/2014/main" id="{74FEA0BD-885E-415A-B7E6-494D41C89BD2}"/>
                  </a:ext>
                </a:extLst>
              </p:cNvPr>
              <p:cNvSpPr/>
              <p:nvPr/>
            </p:nvSpPr>
            <p:spPr>
              <a:xfrm>
                <a:off x="7443970" y="4204023"/>
                <a:ext cx="468000" cy="468000"/>
              </a:xfrm>
              <a:prstGeom prst="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9050" cap="flat" cmpd="sng" algn="ctr">
                <a:solidFill>
                  <a:srgbClr val="7B380B"/>
                </a:solidFill>
                <a:prstDash val="solid"/>
                <a:miter lim="800000"/>
              </a:ln>
              <a:effectLst/>
            </p:spPr>
            <p:txBody>
              <a:bodyPr lIns="36000" rtlCol="0" anchor="ctr"/>
              <a:lstStyle/>
              <a:p>
                <a:pPr marL="0" marR="0" lvl="0" indent="0" algn="ctr" defTabSz="457117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</m:sPre>
                    </m:oMath>
                  </m:oMathPara>
                </a14:m>
                <a:endPara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2" name="Rechteck 8">
                <a:extLst>
                  <a:ext uri="{FF2B5EF4-FFF2-40B4-BE49-F238E27FC236}">
                    <a16:creationId xmlns:a16="http://schemas.microsoft.com/office/drawing/2014/main" id="{74FEA0BD-885E-415A-B7E6-494D41C89B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970" y="4204023"/>
                <a:ext cx="468000" cy="468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 cap="flat" cmpd="sng" algn="ctr">
                <a:solidFill>
                  <a:srgbClr val="7B380B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34F0442-665C-AE10-A836-1524FCDEB969}"/>
                  </a:ext>
                </a:extLst>
              </p:cNvPr>
              <p:cNvSpPr/>
              <p:nvPr/>
            </p:nvSpPr>
            <p:spPr>
              <a:xfrm>
                <a:off x="7443970" y="2707565"/>
                <a:ext cx="468000" cy="468000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905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lIns="36000" rtlCol="0" anchor="ctr"/>
              <a:lstStyle/>
              <a:p>
                <a:pPr marL="0" marR="0" lvl="0" indent="0" algn="ctr" defTabSz="457117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34F0442-665C-AE10-A836-1524FCDEB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970" y="2707565"/>
                <a:ext cx="468000" cy="468000"/>
              </a:xfrm>
              <a:prstGeom prst="rect">
                <a:avLst/>
              </a:prstGeom>
              <a:blipFill>
                <a:blip r:embed="rId7"/>
                <a:stretch>
                  <a:fillRect l="-10000" r="-5000"/>
                </a:stretch>
              </a:blipFill>
              <a:ln w="1905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F4C5D854-DE35-9D19-51F3-BDFC0D0E82AC}"/>
              </a:ext>
            </a:extLst>
          </p:cNvPr>
          <p:cNvCxnSpPr>
            <a:cxnSpLocks/>
            <a:stCxn id="22" idx="0"/>
            <a:endCxn id="23" idx="2"/>
          </p:cNvCxnSpPr>
          <p:nvPr/>
        </p:nvCxnSpPr>
        <p:spPr>
          <a:xfrm flipV="1">
            <a:off x="7677970" y="3175565"/>
            <a:ext cx="0" cy="102845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5442297-F2C6-2EDC-D7B1-747D628CB3D7}"/>
                  </a:ext>
                </a:extLst>
              </p:cNvPr>
              <p:cNvSpPr txBox="1"/>
              <p:nvPr/>
            </p:nvSpPr>
            <p:spPr>
              <a:xfrm rot="16200000">
                <a:off x="7012373" y="3577050"/>
                <a:ext cx="756000" cy="404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1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de-DE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xmlns:a="http://schemas.openxmlformats.org/drawingml/2006/main"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lang="de-DE" sz="18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1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1800" b="1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lang="de-DE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𝛄</m:t>
                      </m:r>
                      <m:r>
                        <a:rPr xmlns:a="http://schemas.openxmlformats.org/drawingml/2006/main" lang="de-DE" sz="18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800" b="1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5442297-F2C6-2EDC-D7B1-747D628CB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12373" y="3577050"/>
                <a:ext cx="756000" cy="404598"/>
              </a:xfrm>
              <a:prstGeom prst="rect">
                <a:avLst/>
              </a:prstGeom>
              <a:blipFill>
                <a:blip r:embed="rId8"/>
                <a:stretch>
                  <a:fillRect t="-24194" r="-10448" b="-24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9616376"/>
      </p:ext>
    </p:extLst>
  </p:cSld>
  <p:clrMapOvr>
    <a:masterClrMapping/>
  </p:clrMapOvr>
</p:sld>
</file>

<file path=ppt/slides/slide5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Soluție: Nucleosinteza primordială</a:t>
            </a:r>
            <a:endParaRPr lang="de-DE" sz="3000" noProof="0" dirty="0"/>
          </a:p>
        </p:txBody>
      </p:sp>
      <p:pic>
        <p:nvPicPr>
          <p:cNvPr id="100" name="Grafik 99">
            <a:extLst>
              <a:ext uri="{FF2B5EF4-FFF2-40B4-BE49-F238E27FC236}">
                <a16:creationId xmlns:a16="http://schemas.microsoft.com/office/drawing/2014/main" id="{AC7DA064-D3AB-0B64-7443-46D8451C9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897" y="1061601"/>
            <a:ext cx="6071859" cy="49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35747"/>
      </p:ext>
    </p:extLst>
  </p:cSld>
  <p:clrMapOvr>
    <a:masterClrMapping/>
  </p:clrMapOvr>
</p:sld>
</file>

<file path=ppt/slides/slide5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Nucleosinteza primordială</a:t>
            </a:r>
            <a:endParaRPr lang="de-DE" sz="3000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4A3ADB7-61D1-65AE-B109-E8A679B69593}"/>
              </a:ext>
            </a:extLst>
          </p:cNvPr>
          <p:cNvSpPr txBox="1"/>
          <p:nvPr/>
        </p:nvSpPr>
        <p:spPr>
          <a:xfrm>
            <a:off x="3044456" y="2828835"/>
            <a:ext cx="6103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hlinkClick r:id="rId3"/>
              </a:rPr>
              <a:t>https://www.youtube.com/watch?v=37at8bzfixw&amp;list=PLy6RW7KnCL_e2aiOvCsDPcn7R08HHbBJZ&amp;index=3 </a:t>
            </a:r>
          </a:p>
        </p:txBody>
      </p:sp>
    </p:spTree>
    <p:extLst>
      <p:ext uri="{BB962C8B-B14F-4D97-AF65-F5344CB8AC3E}">
        <p14:creationId xmlns:p14="http://schemas.microsoft.com/office/powerpoint/2010/main" val="3320878744"/>
      </p:ext>
    </p:extLst>
  </p:cSld>
  <p:clrMapOvr>
    <a:masterClrMapping/>
  </p:clrMapOvr>
</p:sld>
</file>

<file path=ppt/slides/slide5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08A57AC-FC7D-2E22-0FC9-1D27F74E41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0F223C4-9289-4520-AEC8-BE41DF0F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67" y="501510"/>
            <a:ext cx="8568266" cy="58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628126"/>
      </p:ext>
    </p:extLst>
  </p:cSld>
  <p:clrMapOvr>
    <a:masterClrMapping/>
  </p:clrMapOvr>
</p:sld>
</file>

<file path=ppt/slides/slide5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B²FH-Papier</a:t>
            </a:r>
            <a:endParaRPr lang="de-DE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4E847A7-B81E-006E-C92B-80F3CAEB6B7B}"/>
              </a:ext>
            </a:extLst>
          </p:cNvPr>
          <p:cNvSpPr txBox="1"/>
          <p:nvPr/>
        </p:nvSpPr>
        <p:spPr>
          <a:xfrm>
            <a:off x="626164" y="1236950"/>
            <a:ext cx="704463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1" dirty="0"/>
              <a:t>"Sunt stelele, stelele de deasupra noastră, care ne guvernează condițiile"</a:t>
            </a:r>
            <a:br>
              <a:rPr lang="en-US" sz="2000" i="1" dirty="0"/>
            </a:br>
            <a:r>
              <a:rPr lang="en-US" sz="2000" dirty="0"/>
              <a:t>	- Regele Lear (Shakespeare), Actul IV, Scena 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Articol tehnic publicat în </a:t>
            </a:r>
            <a:r>
              <a:rPr lang="en-US" sz="2000" dirty="0"/>
              <a:t>1957</a:t>
            </a:r>
            <a:br>
              <a:rPr lang="en-US" sz="2000" dirty="0"/>
            </a:br>
            <a:r>
              <a:rPr lang="en-US" sz="2000" dirty="0"/>
              <a:t>"</a:t>
            </a:r>
            <a:r>
              <a:rPr lang="en-US" sz="2000" b="1" dirty="0"/>
              <a:t>Synthesis of the Elements in Stars</a:t>
            </a:r>
            <a:r>
              <a:rPr lang="en-US" sz="2000" dirty="0"/>
              <a:t>" de </a:t>
            </a:r>
            <a:r>
              <a:rPr lang="en-US" sz="2000" dirty="0" err="1"/>
              <a:t>Margaert </a:t>
            </a:r>
            <a:r>
              <a:rPr lang="en-US" sz="2000" dirty="0"/>
              <a:t>&amp; Geoffrey Burbidge, William Fowler &amp; Fred Hoyle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Explicarea </a:t>
            </a:r>
            <a:r>
              <a:rPr lang="en-US" sz="2000" dirty="0"/>
              <a:t>formării </a:t>
            </a:r>
            <a:r>
              <a:rPr lang="en-US" sz="2000" dirty="0" err="1"/>
              <a:t>elementelor</a:t>
            </a:r>
            <a:r>
              <a:rPr lang="en-US" sz="2000" dirty="0"/>
              <a:t>: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Fuziunea </a:t>
            </a:r>
            <a:r>
              <a:rPr lang="en-US" sz="1800" dirty="0" err="1"/>
              <a:t>nucleară </a:t>
            </a:r>
            <a:r>
              <a:rPr lang="en-US" sz="1800" dirty="0"/>
              <a:t>(de </a:t>
            </a:r>
            <a:r>
              <a:rPr lang="en-US" sz="1800" dirty="0" err="1"/>
              <a:t>asemenea, </a:t>
            </a:r>
            <a:r>
              <a:rPr lang="en-US" sz="1800" dirty="0"/>
              <a:t>procesul 3-alfa), </a:t>
            </a:r>
            <a:r>
              <a:rPr lang="en-US" sz="1800" dirty="0" err="1"/>
              <a:t>precum și primele teorii privind nucleosinteza elementelor superioare</a:t>
            </a:r>
            <a:endParaRPr lang="en-US" sz="1800" dirty="0"/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Explicarea </a:t>
            </a:r>
            <a:r>
              <a:rPr lang="en-US" sz="1800" dirty="0" err="1"/>
              <a:t>abundenței relative a elementelor chimice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en-US" sz="2000" dirty="0"/>
              <a:t>Fred Hoyle</a:t>
            </a:r>
          </a:p>
          <a:p>
            <a:pPr marL="75438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Critic </a:t>
            </a:r>
            <a:r>
              <a:rPr lang="en-US" sz="1800" dirty="0"/>
              <a:t>al </a:t>
            </a:r>
            <a:r>
              <a:rPr lang="en-US" sz="1800" dirty="0" err="1"/>
              <a:t>teoriei Big Bang și inventator al </a:t>
            </a:r>
            <a:r>
              <a:rPr lang="en-US" sz="1800" dirty="0"/>
              <a:t>numelui acesteia </a:t>
            </a:r>
          </a:p>
          <a:p>
            <a:pPr marL="75438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Teoria </a:t>
            </a:r>
            <a:r>
              <a:rPr lang="en-US" sz="1800" dirty="0" err="1"/>
              <a:t>stării de echilibru</a:t>
            </a:r>
          </a:p>
        </p:txBody>
      </p:sp>
      <p:pic>
        <p:nvPicPr>
          <p:cNvPr id="1026" name="Picture 2" descr="Fred Hoyle | Hachette UK">
            <a:extLst>
              <a:ext uri="{FF2B5EF4-FFF2-40B4-BE49-F238E27FC236}">
                <a16:creationId xmlns:a16="http://schemas.microsoft.com/office/drawing/2014/main" id="{2B09A0DC-1399-B39D-A39D-397BFEF8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41" y="1246224"/>
            <a:ext cx="3942464" cy="39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AFD2199-FECD-6813-CA1B-8ACA740DC822}"/>
              </a:ext>
            </a:extLst>
          </p:cNvPr>
          <p:cNvSpPr txBox="1"/>
          <p:nvPr/>
        </p:nvSpPr>
        <p:spPr>
          <a:xfrm>
            <a:off x="7804741" y="5249330"/>
            <a:ext cx="394246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Fred </a:t>
            </a:r>
            <a:r>
              <a:rPr lang="de-DE" i="1" dirty="0" err="1"/>
              <a:t>Hoyle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2356732979"/>
      </p:ext>
    </p:extLst>
  </p:cSld>
  <p:clrMapOvr>
    <a:masterClrMapping/>
  </p:clrMapOvr>
</p:sld>
</file>

<file path=ppt/slides/slide5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w Hubble image of NGC 2174">
            <a:extLst>
              <a:ext uri="{FF2B5EF4-FFF2-40B4-BE49-F238E27FC236}">
                <a16:creationId xmlns:a16="http://schemas.microsoft.com/office/drawing/2014/main" id="{4EDB404A-4C6B-8A74-38F4-1119E3B41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42" y="0"/>
            <a:ext cx="6833958" cy="68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072DE-61FC-B4C6-B25F-B8689BC44038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358043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Partea a IV-a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Amprentele digitale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ale stelelor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16729"/>
      </p:ext>
    </p:extLst>
  </p:cSld>
  <p:clrMapOvr>
    <a:masterClrMapping/>
  </p:clrMapOvr>
</p:sld>
</file>

<file path=ppt/slides/slide5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bble snaps image of space oddity">
            <a:extLst>
              <a:ext uri="{FF2B5EF4-FFF2-40B4-BE49-F238E27FC236}">
                <a16:creationId xmlns:a16="http://schemas.microsoft.com/office/drawing/2014/main" id="{862E8E2C-618F-3A88-7907-D5F115FFC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95" y="-320322"/>
            <a:ext cx="5430611" cy="760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16188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Ce este astrofizica nucleară?</a:t>
            </a:r>
            <a:endParaRPr lang="de-DE" sz="3000" noProof="0" dirty="0"/>
          </a:p>
        </p:txBody>
      </p:sp>
      <p:sp>
        <p:nvSpPr>
          <p:cNvPr id="10" name="Rechteck 8">
            <a:extLst>
              <a:ext uri="{FF2B5EF4-FFF2-40B4-BE49-F238E27FC236}">
                <a16:creationId xmlns:a16="http://schemas.microsoft.com/office/drawing/2014/main" id="{545B338F-7113-4CF9-9FBB-D43B6FF41E1F}"/>
              </a:ext>
            </a:extLst>
          </p:cNvPr>
          <p:cNvSpPr/>
          <p:nvPr/>
        </p:nvSpPr>
        <p:spPr>
          <a:xfrm>
            <a:off x="1238249" y="1945909"/>
            <a:ext cx="4152142" cy="1313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 err="1">
                <a:solidFill>
                  <a:schemeClr val="tx1"/>
                </a:solidFill>
              </a:rPr>
              <a:t>Astrofizica nucleară </a:t>
            </a:r>
            <a:r>
              <a:rPr lang="en-US" sz="2000" b="1" i="1" dirty="0">
                <a:solidFill>
                  <a:schemeClr val="tx1"/>
                </a:solidFill>
              </a:rPr>
              <a:t>investighează originea elementelor chimice.</a:t>
            </a:r>
          </a:p>
        </p:txBody>
      </p:sp>
      <p:sp>
        <p:nvSpPr>
          <p:cNvPr id="13" name="Rechteck 8">
            <a:extLst>
              <a:ext uri="{FF2B5EF4-FFF2-40B4-BE49-F238E27FC236}">
                <a16:creationId xmlns:a16="http://schemas.microsoft.com/office/drawing/2014/main" id="{24134EFF-DB21-494E-B12F-9A5E95DA8632}"/>
              </a:ext>
            </a:extLst>
          </p:cNvPr>
          <p:cNvSpPr/>
          <p:nvPr/>
        </p:nvSpPr>
        <p:spPr>
          <a:xfrm>
            <a:off x="1238249" y="3569579"/>
            <a:ext cx="4152142" cy="1313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>
                <a:solidFill>
                  <a:schemeClr val="tx1"/>
                </a:solidFill>
              </a:rPr>
              <a:t>Pentru a răspunde la această întrebare, </a:t>
            </a:r>
            <a:r>
              <a:rPr lang="en-US" sz="2000" b="1" i="1" dirty="0" err="1">
                <a:solidFill>
                  <a:schemeClr val="tx1"/>
                </a:solidFill>
              </a:rPr>
              <a:t>astrofizica nucleară aruncă o </a:t>
            </a:r>
            <a:r>
              <a:rPr lang="en-US" sz="2000" b="1" i="1" dirty="0">
                <a:solidFill>
                  <a:schemeClr val="tx1"/>
                </a:solidFill>
              </a:rPr>
              <a:t>privire în profunzime în univers.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A6410A-7BEF-4473-BE15-C5A719D8D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697" y="924910"/>
            <a:ext cx="5896303" cy="487890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28DE390-7707-4BE0-AD34-F745E0793DC5}"/>
              </a:ext>
            </a:extLst>
          </p:cNvPr>
          <p:cNvSpPr txBox="1"/>
          <p:nvPr/>
        </p:nvSpPr>
        <p:spPr>
          <a:xfrm>
            <a:off x="6295698" y="5797505"/>
            <a:ext cx="589630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[02] </a:t>
            </a:r>
            <a:r>
              <a:rPr lang="de-DE" i="1" dirty="0" err="1"/>
              <a:t>Nebuloasa Orion</a:t>
            </a:r>
            <a:r>
              <a:rPr lang="de-DE" i="1" dirty="0"/>
              <a:t>, ESA/Hubble</a:t>
            </a:r>
          </a:p>
        </p:txBody>
      </p:sp>
    </p:spTree>
    <p:extLst>
      <p:ext uri="{BB962C8B-B14F-4D97-AF65-F5344CB8AC3E}">
        <p14:creationId xmlns:p14="http://schemas.microsoft.com/office/powerpoint/2010/main" val="2759960880"/>
      </p:ext>
    </p:extLst>
  </p:cSld>
  <p:clrMapOvr>
    <a:masterClrMapping/>
  </p:clrMapOvr>
</p:sld>
</file>

<file path=ppt/slides/slide6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6548365" y="1643933"/>
            <a:ext cx="4961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[21] </a:t>
            </a:r>
            <a:r>
              <a:rPr lang="de-DE" sz="2000" i="1" dirty="0" err="1"/>
              <a:t>Hanny's Voorwerp </a:t>
            </a:r>
            <a:r>
              <a:rPr lang="de-DE" sz="2000" i="1" dirty="0"/>
              <a:t>este singura parte vizibilă a unui nor de gaz care se întinde în jurul galaxiei IC 2497 la o distanță de 300.000 de ani lumină. Obiectul este vizibil deoarece este luminat de un fascicul provenit din centrul galaxiei. Această rază provine de la un quasar care s-a stins probabil în ultimii 200.000 de ani. </a:t>
            </a:r>
            <a:r>
              <a:rPr lang="de-DE" sz="2000" i="1" dirty="0" err="1"/>
              <a:t>Henny's Voorwerp </a:t>
            </a:r>
            <a:r>
              <a:rPr lang="de-DE" sz="2000" i="1" dirty="0"/>
              <a:t>este la fel de mare ca și Calea Lactee, iar culoarea sa verde strălucitoare provine de la oxigenul incandescent.</a:t>
            </a:r>
            <a:br>
              <a:rPr lang="de-DE" sz="2000" i="1" dirty="0"/>
            </a:br>
            <a:r>
              <a:rPr lang="de-DE" sz="2000" i="1" dirty="0">
                <a:hlinkClick r:id="rId3"/>
              </a:rPr>
              <a:t>Hubble/ESA, 2011</a:t>
            </a:r>
            <a:endParaRPr lang="de-DE" sz="2000" i="1" dirty="0"/>
          </a:p>
        </p:txBody>
      </p:sp>
      <p:pic>
        <p:nvPicPr>
          <p:cNvPr id="2" name="Picture 2" descr="Hubble snaps image of space oddity">
            <a:extLst>
              <a:ext uri="{FF2B5EF4-FFF2-40B4-BE49-F238E27FC236}">
                <a16:creationId xmlns:a16="http://schemas.microsoft.com/office/drawing/2014/main" id="{578781BF-2E08-783E-04B5-371673D1F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5313" y="1030075"/>
            <a:ext cx="4045552" cy="497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F74DE7D-5DA7-C9C6-C7EF-1B4DAE9B3831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 err="1"/>
              <a:t>Hanny's Voorwerp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2922975082"/>
      </p:ext>
    </p:extLst>
  </p:cSld>
  <p:clrMapOvr>
    <a:masterClrMapping/>
  </p:clrMapOvr>
</p:sld>
</file>

<file path=ppt/slides/slide6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F74DE7D-5DA7-C9C6-C7EF-1B4DAE9B3831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 err="1"/>
              <a:t>Hanny's Voorwerp</a:t>
            </a:r>
            <a:endParaRPr lang="de-DE" sz="3000" dirty="0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AEE63F46-5939-CFA3-CCF6-DC3B775BF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75" y="970280"/>
            <a:ext cx="11423650" cy="51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22453"/>
      </p:ext>
    </p:extLst>
  </p:cSld>
  <p:clrMapOvr>
    <a:masterClrMapping/>
  </p:clrMapOvr>
</p:sld>
</file>

<file path=ppt/slides/slide6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w Hubble image of NGC 2174">
            <a:extLst>
              <a:ext uri="{FF2B5EF4-FFF2-40B4-BE49-F238E27FC236}">
                <a16:creationId xmlns:a16="http://schemas.microsoft.com/office/drawing/2014/main" id="{B0D6A18F-DDCC-A22B-058B-8FF16017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3" y="980773"/>
            <a:ext cx="4896453" cy="48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Kopf mit Zahnrädern Silhouette">
            <a:extLst>
              <a:ext uri="{FF2B5EF4-FFF2-40B4-BE49-F238E27FC236}">
                <a16:creationId xmlns:a16="http://schemas.microsoft.com/office/drawing/2014/main" id="{C7ADFE61-0DAF-65AC-8A3E-8183BFD15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3614" y="3549973"/>
            <a:ext cx="2327253" cy="2327253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F015AF2-654F-5CD3-8341-B09409065056}"/>
              </a:ext>
            </a:extLst>
          </p:cNvPr>
          <p:cNvGrpSpPr/>
          <p:nvPr/>
        </p:nvGrpSpPr>
        <p:grpSpPr>
          <a:xfrm>
            <a:off x="6613332" y="1403813"/>
            <a:ext cx="4896453" cy="2025187"/>
            <a:chOff x="1398424" y="1360021"/>
            <a:chExt cx="3822162" cy="2523490"/>
          </a:xfrm>
        </p:grpSpPr>
        <p:sp>
          <p:nvSpPr>
            <p:cNvPr id="6" name="Rechteck: obere Ecken abgerundet 5">
              <a:extLst>
                <a:ext uri="{FF2B5EF4-FFF2-40B4-BE49-F238E27FC236}">
                  <a16:creationId xmlns:a16="http://schemas.microsoft.com/office/drawing/2014/main" id="{4D2376FA-8DE1-8759-B134-DA6619FA741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Întrebare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2C6AC66C-720E-3794-9599-4C17E7BF9BD6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dirty="0">
                  <a:solidFill>
                    <a:schemeClr val="tx1"/>
                  </a:solidFill>
                </a:rPr>
                <a:t>Cum putem învăța despre cosmos?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226176"/>
      </p:ext>
    </p:extLst>
  </p:cSld>
  <p:clrMapOvr>
    <a:masterClrMapping/>
  </p:clrMapOvr>
</p:sld>
</file>

<file path=ppt/slides/slide6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w Hubble image of NGC 2174">
            <a:extLst>
              <a:ext uri="{FF2B5EF4-FFF2-40B4-BE49-F238E27FC236}">
                <a16:creationId xmlns:a16="http://schemas.microsoft.com/office/drawing/2014/main" id="{B0D6A18F-DDCC-A22B-058B-8FF16017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3" y="980773"/>
            <a:ext cx="4896453" cy="48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F015AF2-654F-5CD3-8341-B09409065056}"/>
              </a:ext>
            </a:extLst>
          </p:cNvPr>
          <p:cNvGrpSpPr/>
          <p:nvPr/>
        </p:nvGrpSpPr>
        <p:grpSpPr>
          <a:xfrm>
            <a:off x="6613332" y="1403813"/>
            <a:ext cx="4896453" cy="2025187"/>
            <a:chOff x="1398424" y="1360021"/>
            <a:chExt cx="3822162" cy="2523490"/>
          </a:xfrm>
        </p:grpSpPr>
        <p:sp>
          <p:nvSpPr>
            <p:cNvPr id="6" name="Rechteck: obere Ecken abgerundet 5">
              <a:extLst>
                <a:ext uri="{FF2B5EF4-FFF2-40B4-BE49-F238E27FC236}">
                  <a16:creationId xmlns:a16="http://schemas.microsoft.com/office/drawing/2014/main" id="{4D2376FA-8DE1-8759-B134-DA6619FA741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Întrebare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2C6AC66C-720E-3794-9599-4C17E7BF9BD6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dirty="0">
                  <a:solidFill>
                    <a:schemeClr val="tx1"/>
                  </a:solidFill>
                </a:rPr>
                <a:t>Cum putem învăța despre cosmos?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DA04A7-C0D3-CBB6-C889-E6FC376C5340}"/>
              </a:ext>
            </a:extLst>
          </p:cNvPr>
          <p:cNvGrpSpPr/>
          <p:nvPr/>
        </p:nvGrpSpPr>
        <p:grpSpPr>
          <a:xfrm>
            <a:off x="6613331" y="3829709"/>
            <a:ext cx="4896453" cy="2025187"/>
            <a:chOff x="1398424" y="1360021"/>
            <a:chExt cx="3822162" cy="2523490"/>
          </a:xfrm>
        </p:grpSpPr>
        <p:sp>
          <p:nvSpPr>
            <p:cNvPr id="4" name="Rechteck: obere Ecken abgerundet 3">
              <a:extLst>
                <a:ext uri="{FF2B5EF4-FFF2-40B4-BE49-F238E27FC236}">
                  <a16:creationId xmlns:a16="http://schemas.microsoft.com/office/drawing/2014/main" id="{0A4F4C67-BC9C-AEC5-5463-50798743F90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Răspuns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8" name="Rechteck: obere Ecken abgerundet 7">
              <a:extLst>
                <a:ext uri="{FF2B5EF4-FFF2-40B4-BE49-F238E27FC236}">
                  <a16:creationId xmlns:a16="http://schemas.microsoft.com/office/drawing/2014/main" id="{A82D649A-9A07-8D9E-1477-37D4B1F34803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b="1" dirty="0">
                  <a:solidFill>
                    <a:schemeClr val="tx1"/>
                  </a:solidFill>
                </a:rPr>
                <a:t>Lumină!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344192"/>
      </p:ext>
    </p:extLst>
  </p:cSld>
  <p:clrMapOvr>
    <a:masterClrMapping/>
  </p:clrMapOvr>
</p:sld>
</file>

<file path=ppt/slides/slide6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Ce </a:t>
            </a:r>
            <a:r>
              <a:rPr lang="de-DE" sz="3600" cap="small" noProof="0" dirty="0" err="1"/>
              <a:t>este </a:t>
            </a:r>
            <a:r>
              <a:rPr lang="de-DE" sz="3600" b="1" cap="small" noProof="0" dirty="0"/>
              <a:t>lumina?</a:t>
            </a:r>
            <a:endParaRPr lang="de-DE" sz="3600" cap="small" noProof="0" dirty="0"/>
          </a:p>
        </p:txBody>
      </p:sp>
    </p:spTree>
    <p:extLst>
      <p:ext uri="{BB962C8B-B14F-4D97-AF65-F5344CB8AC3E}">
        <p14:creationId xmlns:p14="http://schemas.microsoft.com/office/powerpoint/2010/main" val="3974161784"/>
      </p:ext>
    </p:extLst>
  </p:cSld>
  <p:clrMapOvr>
    <a:masterClrMapping/>
  </p:clrMapOvr>
</p:sld>
</file>

<file path=ppt/slides/slide65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3929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o undă electromagnetică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4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un </a:t>
                </a:r>
                <a:r>
                  <a:rPr lang="de-DE" sz="2000" b="1" dirty="0">
                    <a:solidFill>
                      <a:schemeClr val="accent2"/>
                    </a:solidFill>
                  </a:rPr>
                  <a:t>câmp electric </a:t>
                </a:r>
                <a:r>
                  <a:rPr lang="de-DE" sz="2000" dirty="0">
                    <a:solidFill>
                      <a:srgbClr val="000000"/>
                    </a:solidFill>
                  </a:rPr>
                  <a:t>și un </a:t>
                </a:r>
                <a:r>
                  <a:rPr lang="de-DE" sz="2000" b="1" dirty="0">
                    <a:solidFill>
                      <a:srgbClr val="FF0000"/>
                    </a:solidFill>
                  </a:rPr>
                  <a:t>câmp magnetic</a:t>
                </a:r>
                <a:r>
                  <a:rPr lang="de-DE" sz="2000" dirty="0">
                    <a:solidFill>
                      <a:srgbClr val="000000"/>
                    </a:solidFill>
                  </a:rPr>
                  <a:t>, care oscilează perpendicular unul față de celălalt.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în spațiu (în fază)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Spreads la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cu viteza luminii</a:t>
                </a:r>
                <a:endParaRPr lang="de-DE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în vid: 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endParaRPr lang="de-DE" sz="2000" dirty="0">
                  <a:solidFill>
                    <a:srgbClr val="000000"/>
                  </a:solidFill>
                </a:endParaRPr>
              </a:p>
              <a:p>
                <a:pPr marL="116586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𝐟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xmlns:a="http://schemas.openxmlformats.org/drawingml/2006/main" lang="de-DE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xmlns:a="http://schemas.openxmlformats.org/drawingml/2006/main" lang="de-DE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num>
                      <m:den>
                        <m:r>
                          <a:rPr xmlns:a="http://schemas.openxmlformats.org/drawingml/2006/main" lang="de-DE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𝛌</m:t>
                        </m:r>
                      </m:den>
                    </m:f>
                  </m:oMath>
                </a14:m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3929537"/>
              </a:xfrm>
              <a:prstGeom prst="rect">
                <a:avLst/>
              </a:prstGeom>
              <a:blipFill>
                <a:blip r:embed="rId2"/>
                <a:stretch>
                  <a:fillRect l="-1714" t="-12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Lumina este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/>
              <p:nvPr/>
            </p:nvSpPr>
            <p:spPr>
              <a:xfrm>
                <a:off x="5232113" y="4953082"/>
                <a:ext cx="3147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400" dirty="0">
                    <a:solidFill>
                      <a:schemeClr val="tx2"/>
                    </a:solidFill>
                  </a:rPr>
                  <a:t> ... Cuantitatea de acțiune a lui Planck</a:t>
                </a:r>
                <a:br>
                  <a:rPr lang="de-DE" sz="1400" dirty="0">
                    <a:solidFill>
                      <a:schemeClr val="tx2"/>
                    </a:solidFill>
                  </a:rPr>
                </a:br>
                <a:endParaRPr lang="de-DE" sz="14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113" y="4953082"/>
                <a:ext cx="3147247" cy="523220"/>
              </a:xfrm>
              <a:prstGeom prst="rect">
                <a:avLst/>
              </a:prstGeom>
              <a:blipFill>
                <a:blip r:embed="rId4"/>
                <a:stretch>
                  <a:fillRect t="-2353" b="-47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7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424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o undă electromagnetică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4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un </a:t>
                </a:r>
                <a:r>
                  <a:rPr lang="de-DE" sz="2000" b="1" dirty="0">
                    <a:solidFill>
                      <a:schemeClr val="accent2"/>
                    </a:solidFill>
                  </a:rPr>
                  <a:t>câmp electric </a:t>
                </a:r>
                <a:r>
                  <a:rPr lang="de-DE" sz="2000" dirty="0">
                    <a:solidFill>
                      <a:srgbClr val="000000"/>
                    </a:solidFill>
                  </a:rPr>
                  <a:t>și un </a:t>
                </a:r>
                <a:r>
                  <a:rPr lang="de-DE" sz="2000" b="1" dirty="0">
                    <a:solidFill>
                      <a:srgbClr val="FF0000"/>
                    </a:solidFill>
                  </a:rPr>
                  <a:t>câmp magnetic</a:t>
                </a:r>
                <a:r>
                  <a:rPr lang="de-DE" sz="2000" dirty="0">
                    <a:solidFill>
                      <a:srgbClr val="000000"/>
                    </a:solidFill>
                  </a:rPr>
                  <a:t>, care oscilează perpendicular unul față de celălalt.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în spațiu (în fază)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Spreads la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cu viteza luminii</a:t>
                </a:r>
                <a:endParaRPr lang="de-DE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în vid: 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endParaRPr lang="de-DE" sz="2000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Generalități: </a:t>
                </a:r>
                <a:endParaRPr lang="de-DE" sz="2200" b="1" dirty="0">
                  <a:solidFill>
                    <a:srgbClr val="000000"/>
                  </a:solidFill>
                </a:endParaRPr>
              </a:p>
              <a:p>
                <a:pPr marL="754380" lvl="1" indent="-342900">
                  <a:buFont typeface="Arial" panose="020B0604020202020204" pitchFamily="34" charset="0"/>
                  <a:buChar char="•"/>
                </a:pP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4247894"/>
              </a:xfrm>
              <a:prstGeom prst="rect">
                <a:avLst/>
              </a:prstGeom>
              <a:blipFill>
                <a:blip r:embed="rId2"/>
                <a:stretch>
                  <a:fillRect l="-1714" t="-11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Lumina este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/>
              <p:nvPr/>
            </p:nvSpPr>
            <p:spPr>
              <a:xfrm>
                <a:off x="5402236" y="4921183"/>
                <a:ext cx="314724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400" i="1" dirty="0">
                    <a:solidFill>
                      <a:srgbClr val="000000"/>
                    </a:solidFill>
                  </a:rPr>
                  <a:t> ... constantă de câmp electric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constanta câmpului magnetic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permeabilitate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constanta dielectrică</a:t>
                </a: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236" y="4921183"/>
                <a:ext cx="3147247" cy="954107"/>
              </a:xfrm>
              <a:prstGeom prst="rect">
                <a:avLst/>
              </a:prstGeom>
              <a:blipFill>
                <a:blip r:embed="rId4"/>
                <a:stretch>
                  <a:fillRect t="-637" b="-5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742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4134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o particulă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radiația electromagnetică, care constă în 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cuante de energie oscilante</a:t>
                </a:r>
              </a:p>
              <a:p xmlns:mc="http://schemas.openxmlformats.org/markup-compatibility/2006" xmlns:a14="http://schemas.microsoft.com/office/drawing/2010/main">
                <a:pPr marL="1108710" lvl="2" indent="-285750">
                  <a:buFont typeface="Arial" panose="020B0604020202020204" pitchFamily="34" charset="0"/>
                  <a:buChar char="•"/>
                </a:pPr>
                <a:r>
                  <a:rPr lang="de-DE" sz="2000" b="1" dirty="0">
                    <a:solidFill>
                      <a:srgbClr val="000000"/>
                    </a:solidFill>
                  </a:rPr>
                  <a:t>Fotoni 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i="1" dirty="0">
                    <a:solidFill>
                      <a:srgbClr val="000000"/>
                    </a:solidFill>
                  </a:rPr>
                  <a:t>Detecție: Efectul fotoelectric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Fotonii transportă "porțiuni de energie"</a:t>
                </a:r>
                <a:br>
                  <a:rPr lang="de-DE" sz="2200" dirty="0">
                    <a:solidFill>
                      <a:srgbClr val="000000"/>
                    </a:solidFill>
                  </a:rPr>
                </a:br>
                <a:br>
                  <a:rPr lang="de-DE" sz="2200" dirty="0">
                    <a:solidFill>
                      <a:srgbClr val="000000"/>
                    </a:solidFill>
                  </a:rPr>
                </a:br>
                <a:r>
                  <a:rPr lang="de-DE" sz="2600" b="1" dirty="0">
                    <a:solidFill>
                      <a:srgbClr val="000000"/>
                    </a:solidFill>
                  </a:rPr>
                  <a:t> 	</a:t>
                </a:r>
                <a:endParaRPr lang="de-DE" sz="1800" b="1" dirty="0">
                  <a:solidFill>
                    <a:srgbClr val="000000"/>
                  </a:solidFill>
                </a:endParaRPr>
              </a:p>
              <a:p>
                <a:pPr marL="697230" lvl="1" indent="-285750">
                  <a:buFont typeface="Arial" panose="020B0604020202020204" pitchFamily="34" charset="0"/>
                  <a:buChar char="•"/>
                </a:pPr>
                <a:endParaRPr lang="de-DE" sz="2200" b="1" dirty="0">
                  <a:solidFill>
                    <a:srgbClr val="000000"/>
                  </a:solidFill>
                </a:endParaRPr>
              </a:p>
              <a:p>
                <a:pPr marL="754380" lvl="1" indent="-342900">
                  <a:buFont typeface="Arial" panose="020B0604020202020204" pitchFamily="34" charset="0"/>
                  <a:buChar char="•"/>
                </a:pP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4134593"/>
              </a:xfrm>
              <a:prstGeom prst="rect">
                <a:avLst/>
              </a:prstGeom>
              <a:blipFill>
                <a:blip r:embed="rId2"/>
                <a:stretch>
                  <a:fillRect l="-1714" t="-1178" r="-13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Lumina este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CCB1FD6-2A01-8907-8653-5412F772ACBB}"/>
                  </a:ext>
                </a:extLst>
              </p:cNvPr>
              <p:cNvSpPr txBox="1"/>
              <p:nvPr/>
            </p:nvSpPr>
            <p:spPr>
              <a:xfrm>
                <a:off x="4610239" y="4516524"/>
                <a:ext cx="340637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600" i="1" dirty="0">
                    <a:solidFill>
                      <a:schemeClr val="tx2"/>
                    </a:solidFill>
                  </a:rPr>
                  <a:t> ... Cuantitatea de acțiune a lui Planck</a:t>
                </a:r>
                <a:br>
                  <a:rPr lang="de-DE" sz="1600" i="1" dirty="0">
                    <a:solidFill>
                      <a:schemeClr val="tx2"/>
                    </a:solidFill>
                  </a:rPr>
                </a:br>
                <a:endParaRPr lang="de-DE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CCB1FD6-2A01-8907-8653-5412F772A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239" y="4516524"/>
                <a:ext cx="3406371" cy="584775"/>
              </a:xfrm>
              <a:prstGeom prst="rect">
                <a:avLst/>
              </a:prstGeom>
              <a:blipFill>
                <a:blip r:embed="rId4"/>
                <a:stretch>
                  <a:fillRect t="-3125" b="-52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219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Ce </a:t>
            </a:r>
            <a:r>
              <a:rPr lang="de-DE" sz="3600" b="1" cap="small" noProof="0" dirty="0"/>
              <a:t>culoare </a:t>
            </a:r>
            <a:r>
              <a:rPr lang="de-DE" sz="3600" cap="small" noProof="0" dirty="0"/>
              <a:t>are o </a:t>
            </a:r>
            <a:r>
              <a:rPr lang="de-DE" sz="3600" b="1" cap="small" noProof="0" dirty="0"/>
              <a:t>stea</a:t>
            </a:r>
            <a:r>
              <a:rPr lang="de-DE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518038"/>
      </p:ext>
    </p:extLst>
  </p:cSld>
  <p:clrMapOvr>
    <a:masterClrMapping/>
  </p:clrMapOvr>
</p:sld>
</file>

<file path=ppt/slides/slide69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Lumina este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6" name="Picture 2" descr="Übersicht mit sichtbarem Spektrum im Detail">
            <a:extLst>
              <a:ext uri="{FF2B5EF4-FFF2-40B4-BE49-F238E27FC236}">
                <a16:creationId xmlns:a16="http://schemas.microsoft.com/office/drawing/2014/main" id="{DD62D95C-C635-00C1-3578-2636AABD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3" y="1398472"/>
            <a:ext cx="10536455" cy="322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B4FADF4-AB29-CDB4-5613-8F8AE434D5B5}"/>
              </a:ext>
            </a:extLst>
          </p:cNvPr>
          <p:cNvGrpSpPr/>
          <p:nvPr/>
        </p:nvGrpSpPr>
        <p:grpSpPr>
          <a:xfrm>
            <a:off x="3592629" y="4758644"/>
            <a:ext cx="5006742" cy="1157422"/>
            <a:chOff x="3501991" y="4720144"/>
            <a:chExt cx="5006742" cy="115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>
                  <a:extLst>
                    <a:ext uri="{FF2B5EF4-FFF2-40B4-BE49-F238E27FC236}">
                      <a16:creationId xmlns:a16="http://schemas.microsoft.com/office/drawing/2014/main" id="{5105B449-3469-E295-5116-8046BB89D7A8}"/>
                    </a:ext>
                  </a:extLst>
                </p:cNvPr>
                <p:cNvSpPr txBox="1"/>
                <p:nvPr/>
              </p:nvSpPr>
              <p:spPr>
                <a:xfrm>
                  <a:off x="3501991" y="4720144"/>
                  <a:ext cx="5006742" cy="1157422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de-DE" sz="2800" b="1" dirty="0"/>
                    <a:t>  </a:t>
                  </a:r>
                  <a14:m>
                    <m:oMath xmlns:m="http://schemas.openxmlformats.org/officeDocument/2006/math"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lang="de-DE" sz="2800" b="1">
                          <a:latin typeface="Cambria Math" panose="02040503050406030204" pitchFamily="18" charset="0"/>
                        </a:rPr>
                        <m:t>𝛌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𝐟</m:t>
                      </m:r>
                    </m:oMath>
                  </a14:m>
                  <a:endParaRPr lang="de-DE" sz="2800" b="1" dirty="0"/>
                </a:p>
              </p:txBody>
            </p:sp>
          </mc:Choice>
          <mc:Fallback xmlns:a16="http://schemas.microsoft.com/office/drawing/2014/main" xmlns:p14="http://schemas.microsoft.com/office/powerpoint/2010/main">
            <p:sp>
              <p:nvSpPr>
                <p:cNvPr id="4" name="Textfeld 3">
                  <a:extLst>
                    <a:ext uri="{FF2B5EF4-FFF2-40B4-BE49-F238E27FC236}">
                      <a16:creationId xmlns:a16="http://schemas.microsoft.com/office/drawing/2014/main" id="{5105B449-3469-E295-5116-8046BB89D7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1991" y="4720144"/>
                  <a:ext cx="5006742" cy="11574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94B45346-8411-C57A-3803-983C1A551568}"/>
                    </a:ext>
                  </a:extLst>
                </p:cNvPr>
                <p:cNvSpPr txBox="1"/>
                <p:nvPr/>
              </p:nvSpPr>
              <p:spPr>
                <a:xfrm>
                  <a:off x="5619003" y="4837190"/>
                  <a:ext cx="277207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 xmlns:mc="http://schemas.openxmlformats.org/markup-compatibility/2006" xmlns:a14="http://schemas.microsoft.com/office/drawing/2010/main">
                  <a:r>
                    <a:rPr lang="de-DE" sz="1800" i="1" dirty="0">
                      <a:solidFill>
                        <a:schemeClr val="tx2"/>
                      </a:solidFill>
                    </a:rPr>
                    <a:t> ... viteza luminii</a:t>
                  </a:r>
                  <a:br>
                    <a:rPr lang="de-DE" sz="1800" i="1" dirty="0">
                      <a:solidFill>
                        <a:schemeClr val="tx2"/>
                      </a:solidFill>
                    </a:rPr>
                  </a:br>
                  <a:r>
                    <a:rPr lang="de-DE" sz="1800" i="1" dirty="0">
                      <a:solidFill>
                        <a:schemeClr val="tx2"/>
                      </a:solidFill>
                    </a:rPr>
                    <a:t> ... lungime de undă</a:t>
                  </a:r>
                  <a:br>
                    <a:rPr lang="de-DE" sz="1800" i="1" dirty="0">
                      <a:solidFill>
                        <a:schemeClr val="tx2"/>
                      </a:solidFill>
                    </a:rPr>
                  </a:br>
                  <a:r>
                    <a:rPr lang="de-DE" sz="1800" i="1" dirty="0">
                      <a:solidFill>
                        <a:schemeClr val="tx2"/>
                      </a:solidFill>
                    </a:rPr>
                    <a:t> ... frecvență</a:t>
                  </a:r>
                  <a:endParaRPr lang="de-DE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:a16="http://schemas.microsoft.com/office/drawing/2014/main" xmlns:p14="http://schemas.microsoft.com/office/powerpoint/2010/main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94B45346-8411-C57A-3803-983C1A551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9003" y="4837190"/>
                  <a:ext cx="2772076" cy="923330"/>
                </a:xfrm>
                <a:prstGeom prst="rect">
                  <a:avLst/>
                </a:prstGeom>
                <a:blipFill>
                  <a:blip r:embed="rId4"/>
                  <a:stretch>
                    <a:fillRect l="-661" t="-3974" b="-993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94069357"/>
      </p:ext>
    </p:extLst>
  </p:cSld>
  <p:clrMapOvr>
    <a:masterClrMapping/>
  </p:clrMapOvr>
</p:sld>
</file>

<file path=ppt/slides/slide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02798B-FCFE-F902-0FA1-AF5854D9D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093804"/>
      </p:ext>
    </p:extLst>
  </p:cSld>
  <p:clrMapOvr>
    <a:masterClrMapping/>
  </p:clrMapOvr>
</p:sld>
</file>

<file path=ppt/slides/slide7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42186D20-422B-F32E-251F-3DEDBF475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41475"/>
            <a:ext cx="12192000" cy="31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26CE08B-FFD1-584D-CAFB-5BD9343FEA75}"/>
              </a:ext>
            </a:extLst>
          </p:cNvPr>
          <p:cNvSpPr txBox="1"/>
          <p:nvPr/>
        </p:nvSpPr>
        <p:spPr>
          <a:xfrm>
            <a:off x="4262717" y="4975412"/>
            <a:ext cx="36665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Lungime de undă </a:t>
            </a:r>
            <a:r>
              <a:rPr lang="de-DE" b="1" dirty="0"/>
              <a:t>[</a:t>
            </a:r>
            <a:r>
              <a:rPr lang="de-DE" b="1" dirty="0" err="1"/>
              <a:t>nm</a:t>
            </a:r>
            <a:r>
              <a:rPr lang="de-DE" b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02815757"/>
      </p:ext>
    </p:extLst>
  </p:cSld>
  <p:clrMapOvr>
    <a:masterClrMapping/>
  </p:clrMapOvr>
</p:sld>
</file>

<file path=ppt/slides/slide7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Analiza datelor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1556213"/>
            <a:ext cx="6356352" cy="3637770"/>
            <a:chOff x="1398424" y="1360021"/>
            <a:chExt cx="3822162" cy="363777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Sarcină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312469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600" dirty="0">
                  <a:solidFill>
                    <a:schemeClr val="tx1"/>
                  </a:solidFill>
                </a:rPr>
                <a:t>Analizați </a:t>
              </a:r>
              <a:r>
                <a:rPr lang="en-US" sz="2600" dirty="0">
                  <a:solidFill>
                    <a:schemeClr val="tx1"/>
                  </a:solidFill>
                </a:rPr>
                <a:t>spectrele </a:t>
              </a:r>
              <a:r>
                <a:rPr lang="en-US" sz="2600" dirty="0" err="1">
                  <a:solidFill>
                    <a:schemeClr val="tx1"/>
                  </a:solidFill>
                </a:rPr>
                <a:t>stelelor </a:t>
              </a:r>
              <a:r>
                <a:rPr lang="en-US" sz="2600" dirty="0">
                  <a:solidFill>
                    <a:schemeClr val="tx1"/>
                  </a:solidFill>
                </a:rPr>
                <a:t>și </a:t>
              </a:r>
              <a:r>
                <a:rPr lang="en-US" sz="2600" dirty="0">
                  <a:solidFill>
                    <a:schemeClr val="tx1"/>
                  </a:solidFill>
                </a:rPr>
                <a:t>măsurați </a:t>
              </a:r>
              <a:r>
                <a:rPr lang="en-US" sz="2600" dirty="0" err="1">
                  <a:solidFill>
                    <a:schemeClr val="tx1"/>
                  </a:solidFill>
                </a:rPr>
                <a:t>abundența elementelor</a:t>
              </a:r>
              <a:r>
                <a:rPr lang="en-US" sz="2600" dirty="0">
                  <a:solidFill>
                    <a:schemeClr val="tx1"/>
                  </a:solidFill>
                </a:rPr>
                <a:t>. Pentru a </a:t>
              </a:r>
              <a:r>
                <a:rPr lang="en-US" sz="2600" dirty="0" err="1">
                  <a:solidFill>
                    <a:schemeClr val="tx1"/>
                  </a:solidFill>
                </a:rPr>
                <a:t>face acest lucru, </a:t>
              </a:r>
              <a:r>
                <a:rPr lang="en-US" sz="2600" dirty="0">
                  <a:solidFill>
                    <a:schemeClr val="tx1"/>
                  </a:solidFill>
                </a:rPr>
                <a:t>completați </a:t>
              </a:r>
              <a:r>
                <a:rPr lang="en-US" sz="2600" dirty="0" err="1">
                  <a:solidFill>
                    <a:schemeClr val="tx1"/>
                  </a:solidFill>
                </a:rPr>
                <a:t>sarcinile de </a:t>
              </a:r>
              <a:r>
                <a:rPr lang="en-US" sz="2600" dirty="0">
                  <a:solidFill>
                    <a:schemeClr val="tx1"/>
                  </a:solidFill>
                </a:rPr>
                <a:t>pe pagina </a:t>
              </a:r>
              <a:br>
                <a:rPr lang="de-DE" sz="2600" dirty="0">
                  <a:solidFill>
                    <a:schemeClr val="tx1"/>
                  </a:solidFill>
                </a:rPr>
              </a:br>
              <a:r>
                <a:rPr lang="de-DE" sz="2600" b="1" dirty="0">
                  <a:solidFill>
                    <a:schemeClr val="tx1"/>
                  </a:solidFill>
                </a:rPr>
                <a:t> 3.1 Fișa de lucru pentru analiza datelor</a:t>
              </a:r>
              <a:br>
                <a:rPr lang="de-DE" sz="2600" b="1" dirty="0">
                  <a:solidFill>
                    <a:schemeClr val="tx1"/>
                  </a:solidFill>
                </a:rPr>
              </a:br>
              <a:r>
                <a:rPr lang="de-DE" sz="2600" dirty="0">
                  <a:solidFill>
                    <a:schemeClr val="tx1"/>
                  </a:solidFill>
                </a:rPr>
                <a:t>utilizând instrumentul online</a:t>
              </a:r>
              <a:br>
                <a:rPr lang="de-DE" sz="2600" dirty="0">
                  <a:solidFill>
                    <a:schemeClr val="tx1"/>
                  </a:solidFill>
                </a:rPr>
              </a:br>
              <a:r>
                <a:rPr lang="de-DE" sz="2600" b="1" dirty="0">
                  <a:solidFill>
                    <a:schemeClr val="tx1"/>
                  </a:solidFill>
                </a:rPr>
                <a:t>3.2 </a:t>
              </a:r>
              <a:r>
                <a:rPr lang="de-DE" sz="2600" b="1" dirty="0" err="1">
                  <a:solidFill>
                    <a:schemeClr val="tx1"/>
                  </a:solidFill>
                </a:rPr>
                <a:t>WebSME</a:t>
              </a:r>
              <a:endParaRPr lang="en-GB" sz="2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613540"/>
      </p:ext>
    </p:extLst>
  </p:cSld>
  <p:clrMapOvr>
    <a:masterClrMapping/>
  </p:clrMapOvr>
</p:sld>
</file>

<file path=ppt/slides/slide7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Metalicitate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0328"/>
      </p:ext>
    </p:extLst>
  </p:cSld>
  <p:clrMapOvr>
    <a:masterClrMapping/>
  </p:clrMapOvr>
</p:sld>
</file>

<file path=ppt/slides/slide7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Metalicitate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34DE3155-4A25-CFCE-4319-C17099820EB4}"/>
              </a:ext>
            </a:extLst>
          </p:cNvPr>
          <p:cNvSpPr/>
          <p:nvPr/>
        </p:nvSpPr>
        <p:spPr>
          <a:xfrm>
            <a:off x="2275839" y="1828801"/>
            <a:ext cx="7647093" cy="4003039"/>
          </a:xfrm>
          <a:prstGeom prst="roundRect">
            <a:avLst>
              <a:gd name="adj" fmla="val 1348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rgbClr val="000000"/>
                </a:solidFill>
              </a:rPr>
              <a:t>Metale</a:t>
            </a:r>
          </a:p>
        </p:txBody>
      </p:sp>
    </p:spTree>
    <p:extLst>
      <p:ext uri="{BB962C8B-B14F-4D97-AF65-F5344CB8AC3E}">
        <p14:creationId xmlns:p14="http://schemas.microsoft.com/office/powerpoint/2010/main" val="2038209401"/>
      </p:ext>
    </p:extLst>
  </p:cSld>
  <p:clrMapOvr>
    <a:masterClrMapping/>
  </p:clrMapOvr>
</p:sld>
</file>

<file path=ppt/slides/slide7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E7CF-4957-26ED-0252-E7A251A0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lzwüste in der Provinz Jujuy (Argentinien).">
            <a:extLst>
              <a:ext uri="{FF2B5EF4-FFF2-40B4-BE49-F238E27FC236}">
                <a16:creationId xmlns:a16="http://schemas.microsoft.com/office/drawing/2014/main" id="{8E4090EB-9832-D358-D5A1-75F0AC8E3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7119" y="947420"/>
            <a:ext cx="7294881" cy="51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6138116-3553-9493-5111-BC07C2C5AB44}"/>
              </a:ext>
            </a:extLst>
          </p:cNvPr>
          <p:cNvSpPr txBox="1"/>
          <p:nvPr/>
        </p:nvSpPr>
        <p:spPr>
          <a:xfrm>
            <a:off x="242570" y="1091894"/>
            <a:ext cx="46545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... </a:t>
            </a:r>
            <a:r>
              <a:rPr lang="en-US" sz="2000" b="1" dirty="0">
                <a:solidFill>
                  <a:srgbClr val="000000"/>
                </a:solidFill>
              </a:rPr>
              <a:t>Litiul </a:t>
            </a:r>
            <a:r>
              <a:rPr lang="en-US" sz="2000" b="1" dirty="0" err="1">
                <a:solidFill>
                  <a:srgbClr val="000000"/>
                </a:solidFill>
              </a:rPr>
              <a:t>este rar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Abundența litiului se datorează în principal nucleosintezei primordiale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Modelul Big Bang prezice o abundență a litiului mai mare decât cea măsurată în cosmos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18980"/>
      </p:ext>
    </p:extLst>
  </p:cSld>
  <p:clrMapOvr>
    <a:masterClrMapping/>
  </p:clrMapOvr>
</p:sld>
</file>

<file path=ppt/slides/slide7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E7CF-4957-26ED-0252-E7A251A0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6138116-3553-9493-5111-BC07C2C5AB44}"/>
              </a:ext>
            </a:extLst>
          </p:cNvPr>
          <p:cNvSpPr txBox="1"/>
          <p:nvPr/>
        </p:nvSpPr>
        <p:spPr>
          <a:xfrm>
            <a:off x="242570" y="1091894"/>
            <a:ext cx="465455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... </a:t>
            </a:r>
            <a:r>
              <a:rPr lang="en-US" sz="2000" b="1" dirty="0">
                <a:solidFill>
                  <a:srgbClr val="000000"/>
                </a:solidFill>
              </a:rPr>
              <a:t>Litiul </a:t>
            </a:r>
            <a:r>
              <a:rPr lang="en-US" sz="2000" b="1" dirty="0" err="1">
                <a:solidFill>
                  <a:srgbClr val="000000"/>
                </a:solidFill>
              </a:rPr>
              <a:t>este rar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Abundența litiului se datorează în principal nucleosintezei primordiale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Modelul Big Bang prezice o abundență a litiului mai mare decât cea măsurată în cosmos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0000"/>
                </a:solidFill>
              </a:rPr>
              <a:t>Problema litiului primordial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Difuziune atomică?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000000"/>
                </a:solidFill>
              </a:rPr>
              <a:t>Procese de spallație</a:t>
            </a:r>
            <a:r>
              <a:rPr lang="de-DE" sz="2000" dirty="0">
                <a:solidFill>
                  <a:srgbClr val="000000"/>
                </a:solidFill>
              </a:rPr>
              <a:t>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Reacții nucleare determinate în mod inexact?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Teoria Big Bang este greșită?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AE0B526-5ABB-E766-3147-74E1ABB7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1503" y="947420"/>
            <a:ext cx="5626112" cy="51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01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Frecvența elementelor chimice </a:t>
            </a:r>
            <a:r>
              <a:rPr lang="de-DE" sz="2400" noProof="0" dirty="0"/>
              <a:t>(sistemul solar)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4762"/>
      </p:ext>
    </p:extLst>
  </p:cSld>
  <p:clrMapOvr>
    <a:masterClrMapping/>
  </p:clrMapOvr>
</p:sld>
</file>

<file path=ppt/slides/slide7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012808"/>
      </p:ext>
    </p:extLst>
  </p:cSld>
  <p:clrMapOvr>
    <a:masterClrMapping/>
  </p:clrMapOvr>
</p:sld>
</file>

<file path=ppt/slides/slide7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Q">
            <a:extLst>
              <a:ext uri="{FF2B5EF4-FFF2-40B4-BE49-F238E27FC236}">
                <a16:creationId xmlns:a16="http://schemas.microsoft.com/office/drawing/2014/main" id="{667FD879-81F6-9055-1037-9964A3524B2E}"/>
              </a:ext>
            </a:extLst>
          </p:cNvPr>
          <p:cNvSpPr/>
          <p:nvPr/>
        </p:nvSpPr>
        <p:spPr>
          <a:xfrm>
            <a:off x="1537624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De ce este litiul atât de rar?</a:t>
            </a:r>
          </a:p>
        </p:txBody>
      </p:sp>
      <p:sp>
        <p:nvSpPr>
          <p:cNvPr id="36" name="2Q">
            <a:extLst>
              <a:ext uri="{FF2B5EF4-FFF2-40B4-BE49-F238E27FC236}">
                <a16:creationId xmlns:a16="http://schemas.microsoft.com/office/drawing/2014/main" id="{8E804148-6ABF-7368-35B9-200FBD9D0D41}"/>
              </a:ext>
            </a:extLst>
          </p:cNvPr>
          <p:cNvSpPr/>
          <p:nvPr/>
        </p:nvSpPr>
        <p:spPr>
          <a:xfrm>
            <a:off x="4496400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De ce se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rotesc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stelele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8" name="3Q">
            <a:extLst>
              <a:ext uri="{FF2B5EF4-FFF2-40B4-BE49-F238E27FC236}">
                <a16:creationId xmlns:a16="http://schemas.microsoft.com/office/drawing/2014/main" id="{310337EE-697B-A6A0-0C9A-19B441F723B5}"/>
              </a:ext>
            </a:extLst>
          </p:cNvPr>
          <p:cNvSpPr/>
          <p:nvPr/>
        </p:nvSpPr>
        <p:spPr>
          <a:xfrm>
            <a:off x="7452000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0000" lnSpcReduction="20000"/>
          </a:bodyPr>
          <a:lstStyle/>
          <a:p>
            <a:pPr lvl="0" algn="ctr" defTabSz="914400">
              <a:defRPr/>
            </a:pPr>
            <a:r>
              <a:rPr lang="en-US" sz="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Ce nuclizi au fost creați imediat </a:t>
            </a:r>
            <a:r>
              <a:rPr lang="en-US" sz="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după </a:t>
            </a:r>
            <a:r>
              <a:rPr lang="en-US" sz="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Big Bang</a:t>
            </a:r>
            <a:r>
              <a:rPr lang="en-US" sz="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  <a:endParaRPr lang="de-DE" sz="5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1" name="4Q">
            <a:extLst>
              <a:ext uri="{FF2B5EF4-FFF2-40B4-BE49-F238E27FC236}">
                <a16:creationId xmlns:a16="http://schemas.microsoft.com/office/drawing/2014/main" id="{55FB3A6E-D591-B182-1275-EF7672EFB3D8}"/>
              </a:ext>
            </a:extLst>
          </p:cNvPr>
          <p:cNvSpPr/>
          <p:nvPr/>
        </p:nvSpPr>
        <p:spPr>
          <a:xfrm>
            <a:off x="15408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De ce este nucleul Pământului alcătuit în principal din nichel și fier?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3" name="5Q">
            <a:extLst>
              <a:ext uri="{FF2B5EF4-FFF2-40B4-BE49-F238E27FC236}">
                <a16:creationId xmlns:a16="http://schemas.microsoft.com/office/drawing/2014/main" id="{098DEE00-6D03-8EE9-BC0B-82DA8A150757}"/>
              </a:ext>
            </a:extLst>
          </p:cNvPr>
          <p:cNvSpPr/>
          <p:nvPr/>
        </p:nvSpPr>
        <p:spPr>
          <a:xfrm>
            <a:off x="44964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De ce spectrele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stelelor au linii de absorbție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5" name="6Q">
            <a:extLst>
              <a:ext uri="{FF2B5EF4-FFF2-40B4-BE49-F238E27FC236}">
                <a16:creationId xmlns:a16="http://schemas.microsoft.com/office/drawing/2014/main" id="{56AACE6F-5B27-F2DB-3130-3A402167F24C}"/>
              </a:ext>
            </a:extLst>
          </p:cNvPr>
          <p:cNvSpPr/>
          <p:nvPr/>
        </p:nvSpPr>
        <p:spPr>
          <a:xfrm>
            <a:off x="74520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Cum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funcționează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expansiunea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universului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7" name="7Q">
            <a:extLst>
              <a:ext uri="{FF2B5EF4-FFF2-40B4-BE49-F238E27FC236}">
                <a16:creationId xmlns:a16="http://schemas.microsoft.com/office/drawing/2014/main" id="{8FC3F33C-52A6-DD55-88C8-10135D7F4380}"/>
              </a:ext>
            </a:extLst>
          </p:cNvPr>
          <p:cNvSpPr/>
          <p:nvPr/>
        </p:nvSpPr>
        <p:spPr>
          <a:xfrm>
            <a:off x="15408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De ce există radioactivitate?</a:t>
            </a:r>
          </a:p>
        </p:txBody>
      </p:sp>
      <p:sp>
        <p:nvSpPr>
          <p:cNvPr id="49" name="8Q">
            <a:extLst>
              <a:ext uri="{FF2B5EF4-FFF2-40B4-BE49-F238E27FC236}">
                <a16:creationId xmlns:a16="http://schemas.microsoft.com/office/drawing/2014/main" id="{3E3993B7-875F-9846-D9D7-E935E20AAEE6}"/>
              </a:ext>
            </a:extLst>
          </p:cNvPr>
          <p:cNvSpPr/>
          <p:nvPr/>
        </p:nvSpPr>
        <p:spPr>
          <a:xfrm>
            <a:off x="44964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Ce este o stea?</a:t>
            </a:r>
          </a:p>
        </p:txBody>
      </p:sp>
      <p:sp>
        <p:nvSpPr>
          <p:cNvPr id="51" name="9Q">
            <a:extLst>
              <a:ext uri="{FF2B5EF4-FFF2-40B4-BE49-F238E27FC236}">
                <a16:creationId xmlns:a16="http://schemas.microsoft.com/office/drawing/2014/main" id="{3821E413-A977-9677-8333-EE0659B2AF33}"/>
              </a:ext>
            </a:extLst>
          </p:cNvPr>
          <p:cNvSpPr/>
          <p:nvPr/>
        </p:nvSpPr>
        <p:spPr>
          <a:xfrm>
            <a:off x="74520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Ce a existat înainte de Big Bang?</a:t>
            </a:r>
          </a:p>
        </p:txBody>
      </p:sp>
      <p:sp>
        <p:nvSpPr>
          <p:cNvPr id="52" name="9P">
            <a:extLst>
              <a:ext uri="{FF2B5EF4-FFF2-40B4-BE49-F238E27FC236}">
                <a16:creationId xmlns:a16="http://schemas.microsoft.com/office/drawing/2014/main" id="{8A83A85F-D96D-50FF-F6A4-28E25DDB56F9}"/>
              </a:ext>
            </a:extLst>
          </p:cNvPr>
          <p:cNvSpPr/>
          <p:nvPr/>
        </p:nvSpPr>
        <p:spPr>
          <a:xfrm>
            <a:off x="7453375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34" name="1P">
            <a:extLst>
              <a:ext uri="{FF2B5EF4-FFF2-40B4-BE49-F238E27FC236}">
                <a16:creationId xmlns:a16="http://schemas.microsoft.com/office/drawing/2014/main" id="{BBE2FBC5-D22E-BAAA-0FBE-00857401B5E2}"/>
              </a:ext>
            </a:extLst>
          </p:cNvPr>
          <p:cNvSpPr/>
          <p:nvPr/>
        </p:nvSpPr>
        <p:spPr>
          <a:xfrm>
            <a:off x="1537624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37" name="2P">
            <a:extLst>
              <a:ext uri="{FF2B5EF4-FFF2-40B4-BE49-F238E27FC236}">
                <a16:creationId xmlns:a16="http://schemas.microsoft.com/office/drawing/2014/main" id="{0DB4C088-9CEC-89B1-A1B8-61F0521BA7BC}"/>
              </a:ext>
            </a:extLst>
          </p:cNvPr>
          <p:cNvSpPr/>
          <p:nvPr/>
        </p:nvSpPr>
        <p:spPr>
          <a:xfrm>
            <a:off x="4497175" y="1878297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39" name="3P">
            <a:extLst>
              <a:ext uri="{FF2B5EF4-FFF2-40B4-BE49-F238E27FC236}">
                <a16:creationId xmlns:a16="http://schemas.microsoft.com/office/drawing/2014/main" id="{7E79329D-9FFB-448B-2E64-482F1586ABD6}"/>
              </a:ext>
            </a:extLst>
          </p:cNvPr>
          <p:cNvSpPr/>
          <p:nvPr/>
        </p:nvSpPr>
        <p:spPr>
          <a:xfrm>
            <a:off x="7452000" y="1878297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42" name="4P">
            <a:extLst>
              <a:ext uri="{FF2B5EF4-FFF2-40B4-BE49-F238E27FC236}">
                <a16:creationId xmlns:a16="http://schemas.microsoft.com/office/drawing/2014/main" id="{7DFFE68B-B777-C295-AE4B-ABBE92EA49F7}"/>
              </a:ext>
            </a:extLst>
          </p:cNvPr>
          <p:cNvSpPr/>
          <p:nvPr/>
        </p:nvSpPr>
        <p:spPr>
          <a:xfrm>
            <a:off x="1539134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4" name="5P">
            <a:extLst>
              <a:ext uri="{FF2B5EF4-FFF2-40B4-BE49-F238E27FC236}">
                <a16:creationId xmlns:a16="http://schemas.microsoft.com/office/drawing/2014/main" id="{77E56693-6CB2-2ED8-A43B-2A57D86DACB7}"/>
              </a:ext>
            </a:extLst>
          </p:cNvPr>
          <p:cNvSpPr/>
          <p:nvPr/>
        </p:nvSpPr>
        <p:spPr>
          <a:xfrm>
            <a:off x="4497175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6" name="6P">
            <a:extLst>
              <a:ext uri="{FF2B5EF4-FFF2-40B4-BE49-F238E27FC236}">
                <a16:creationId xmlns:a16="http://schemas.microsoft.com/office/drawing/2014/main" id="{B5015528-12A5-3DE8-6536-5690FC5AE046}"/>
              </a:ext>
            </a:extLst>
          </p:cNvPr>
          <p:cNvSpPr/>
          <p:nvPr/>
        </p:nvSpPr>
        <p:spPr>
          <a:xfrm>
            <a:off x="7453375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8" name="7P">
            <a:extLst>
              <a:ext uri="{FF2B5EF4-FFF2-40B4-BE49-F238E27FC236}">
                <a16:creationId xmlns:a16="http://schemas.microsoft.com/office/drawing/2014/main" id="{30EE7578-22B0-6B4F-A671-9F851D95D21A}"/>
              </a:ext>
            </a:extLst>
          </p:cNvPr>
          <p:cNvSpPr/>
          <p:nvPr/>
        </p:nvSpPr>
        <p:spPr>
          <a:xfrm>
            <a:off x="1539134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50" name="8P">
            <a:extLst>
              <a:ext uri="{FF2B5EF4-FFF2-40B4-BE49-F238E27FC236}">
                <a16:creationId xmlns:a16="http://schemas.microsoft.com/office/drawing/2014/main" id="{A87D8681-8408-7487-9F5A-B819DA13BC9C}"/>
              </a:ext>
            </a:extLst>
          </p:cNvPr>
          <p:cNvSpPr/>
          <p:nvPr/>
        </p:nvSpPr>
        <p:spPr>
          <a:xfrm>
            <a:off x="4497175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7" name="Star">
            <a:extLst>
              <a:ext uri="{FF2B5EF4-FFF2-40B4-BE49-F238E27FC236}">
                <a16:creationId xmlns:a16="http://schemas.microsoft.com/office/drawing/2014/main" id="{9348AF2E-3F19-EC6B-B650-B213FAB5D3E1}"/>
              </a:ext>
            </a:extLst>
          </p:cNvPr>
          <p:cNvSpPr/>
          <p:nvPr/>
        </p:nvSpPr>
        <p:spPr>
          <a:xfrm>
            <a:off x="4496400" y="759375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Stele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8" name="Uni">
            <a:extLst>
              <a:ext uri="{FF2B5EF4-FFF2-40B4-BE49-F238E27FC236}">
                <a16:creationId xmlns:a16="http://schemas.microsoft.com/office/drawing/2014/main" id="{62D46386-3950-959B-99B4-9EB248C3220E}"/>
              </a:ext>
            </a:extLst>
          </p:cNvPr>
          <p:cNvSpPr/>
          <p:nvPr/>
        </p:nvSpPr>
        <p:spPr>
          <a:xfrm>
            <a:off x="7452000" y="759375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Cosmos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0" name="Nuc">
            <a:extLst>
              <a:ext uri="{FF2B5EF4-FFF2-40B4-BE49-F238E27FC236}">
                <a16:creationId xmlns:a16="http://schemas.microsoft.com/office/drawing/2014/main" id="{5E903302-0D05-304B-BC03-F59207C74745}"/>
              </a:ext>
            </a:extLst>
          </p:cNvPr>
          <p:cNvSpPr/>
          <p:nvPr/>
        </p:nvSpPr>
        <p:spPr>
          <a:xfrm>
            <a:off x="1537624" y="760836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Nuclizi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Bar">
            <a:extLst>
              <a:ext uri="{FF2B5EF4-FFF2-40B4-BE49-F238E27FC236}">
                <a16:creationId xmlns:a16="http://schemas.microsoft.com/office/drawing/2014/main" id="{23CB0FDB-701F-D7F5-829B-A2EA6B739635}"/>
              </a:ext>
            </a:extLst>
          </p:cNvPr>
          <p:cNvSpPr/>
          <p:nvPr/>
        </p:nvSpPr>
        <p:spPr>
          <a:xfrm>
            <a:off x="1500186" y="1743075"/>
            <a:ext cx="8869364" cy="102658"/>
          </a:xfrm>
          <a:prstGeom prst="rect">
            <a:avLst/>
          </a:prstGeom>
          <a:solidFill>
            <a:srgbClr val="172C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7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6" grpId="0" animBg="1"/>
      <p:bldP spid="36" grpId="1" animBg="1"/>
      <p:bldP spid="38" grpId="0" animBg="1"/>
      <p:bldP spid="38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34" grpId="0" animBg="1"/>
      <p:bldP spid="37" grpId="0" animBg="1"/>
      <p:bldP spid="39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7" grpId="0" animBg="1"/>
      <p:bldP spid="8" grpId="0" animBg="1"/>
      <p:bldP spid="10" grpId="0" animBg="1"/>
    </p:bldLst>
  </p:timing>
</p:sld>
</file>

<file path=ppt/slides/slide7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484611C-42BF-FC26-9C5A-1C6CED94E4E8}"/>
              </a:ext>
            </a:extLst>
          </p:cNvPr>
          <p:cNvSpPr txBox="1"/>
          <p:nvPr/>
        </p:nvSpPr>
        <p:spPr>
          <a:xfrm>
            <a:off x="1122892" y="643467"/>
            <a:ext cx="777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Astro-Jeopardy: Lista tuturor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întrebărilor </a:t>
            </a:r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această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pagină </a:t>
            </a:r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ștearsă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ulterior</a:t>
            </a:r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de-DE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Nuclizi</a:t>
            </a:r>
            <a:endParaRPr lang="de-DE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De ce este litiul atât de rar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De ce este nucleul Pământului alcătuit în principal din nichel și fier?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De ce există radioactivitate?</a:t>
            </a:r>
          </a:p>
          <a:p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Stele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De ce se rotesc stelele?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De ce spectrele stelelor au linii de absorbție?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Ce este o stea?</a:t>
            </a:r>
          </a:p>
          <a:p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Cosmos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Ce elemente chimice au fost create imediat după Big Bang?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Cum funcționează expansiunea universului?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Ce a existat înainte de Big Bang?</a:t>
            </a:r>
          </a:p>
          <a:p>
            <a:endParaRPr lang="de-D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01658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Ce este un</a:t>
            </a:r>
            <a:br>
              <a:rPr lang="de-DE" sz="3600" cap="small" noProof="0" dirty="0"/>
            </a:br>
            <a:r>
              <a:rPr lang="de-DE" sz="3600" b="1" cap="small" noProof="0" dirty="0"/>
              <a:t>element chimic</a:t>
            </a:r>
            <a:r>
              <a:rPr lang="de-DE" sz="3600" cap="small" noProof="0" dirty="0"/>
              <a:t>?</a:t>
            </a:r>
            <a:endParaRPr lang="de-DE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2360768658"/>
      </p:ext>
    </p:extLst>
  </p:cSld>
  <p:clrMapOvr>
    <a:masterClrMapping/>
  </p:clrMapOvr>
</p:sld>
</file>

<file path=ppt/slides/slide80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Brainstorming</a:t>
            </a:r>
            <a:endParaRPr lang="de-DE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1634245"/>
            <a:ext cx="6667500" cy="3671180"/>
            <a:chOff x="1398424" y="1360021"/>
            <a:chExt cx="3822162" cy="356640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Sarcină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305332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Deschideți fereastra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1. panoul de brainstorming</a:t>
              </a:r>
            </a:p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Discutați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răspunsurile de la început.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Ați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răspunde diferit la unele dintre întrebări acum?</a:t>
              </a: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34839"/>
      </p:ext>
    </p:extLst>
  </p:cSld>
  <p:clrMapOvr>
    <a:masterClrMapping/>
  </p:clrMapOvr>
</p:sld>
</file>

<file path=ppt/slides/slide8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509734"/>
            <a:ext cx="7710350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Astrofizica nucleară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este o interacțiune complexă între experimente de fizică nucleară, modele stelare, observații astronomice etc.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Elementele chimice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sunt create în procesele care conduc întregul nostru univers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Abundența elementelor chimice este un indicator al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evoluției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cosmice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Cu ajutorul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astrofizicii nucleare,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încercăm să reconstruim istoria și dezvoltarea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universului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nostru.</a:t>
            </a:r>
          </a:p>
        </p:txBody>
      </p:sp>
      <p:pic>
        <p:nvPicPr>
          <p:cNvPr id="11" name="Grafik 10" descr="Klemmbrett teilweise angekreuzt mit einfarbiger Füllung">
            <a:extLst>
              <a:ext uri="{FF2B5EF4-FFF2-40B4-BE49-F238E27FC236}">
                <a16:creationId xmlns:a16="http://schemas.microsoft.com/office/drawing/2014/main" id="{9928ECC8-0647-D93F-517F-9059BCFF0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375" y="2095500"/>
            <a:ext cx="2667000" cy="2667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29B6B27-F976-13A8-3E1D-1A9FD6D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Rezumat</a:t>
            </a:r>
            <a:endParaRPr lang="de-DE" sz="3000" noProof="0" dirty="0"/>
          </a:p>
        </p:txBody>
      </p:sp>
    </p:spTree>
    <p:extLst>
      <p:ext uri="{BB962C8B-B14F-4D97-AF65-F5344CB8AC3E}">
        <p14:creationId xmlns:p14="http://schemas.microsoft.com/office/powerpoint/2010/main" val="3594334632"/>
      </p:ext>
    </p:extLst>
  </p:cSld>
  <p:clrMapOvr>
    <a:masterClrMapping/>
  </p:clrMapOvr>
</p:sld>
</file>

<file path=ppt/slides/slide8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 err="1"/>
              <a:t>Abundența </a:t>
            </a:r>
            <a:r>
              <a:rPr lang="de-DE" sz="3600" noProof="0" dirty="0"/>
              <a:t>elementelor chimice </a:t>
            </a:r>
            <a:r>
              <a:rPr lang="de-DE" sz="2400" noProof="0" dirty="0"/>
              <a:t>(sistemul solar)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17600"/>
      </p:ext>
    </p:extLst>
  </p:cSld>
  <p:clrMapOvr>
    <a:masterClrMapping/>
  </p:clrMapOvr>
</p:sld>
</file>

<file path=ppt/slides/slide8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8">
            <a:extLst>
              <a:ext uri="{FF2B5EF4-FFF2-40B4-BE49-F238E27FC236}">
                <a16:creationId xmlns:a16="http://schemas.microsoft.com/office/drawing/2014/main" id="{24264365-DF50-97E0-5D3D-0DAC2D7E77B9}"/>
              </a:ext>
            </a:extLst>
          </p:cNvPr>
          <p:cNvSpPr/>
          <p:nvPr/>
        </p:nvSpPr>
        <p:spPr>
          <a:xfrm>
            <a:off x="4362845" y="1281789"/>
            <a:ext cx="3466310" cy="235330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2400" b="1" cap="small" dirty="0" err="1">
                <a:solidFill>
                  <a:schemeClr val="bg1"/>
                </a:solidFill>
              </a:rPr>
              <a:t>Astrofizică nucleară</a:t>
            </a:r>
            <a:endParaRPr lang="en-US" sz="2400" b="1" cap="small" dirty="0">
              <a:solidFill>
                <a:schemeClr val="bg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801B84B-EDA0-F6F9-53AD-D637301C3067}"/>
              </a:ext>
            </a:extLst>
          </p:cNvPr>
          <p:cNvSpPr/>
          <p:nvPr/>
        </p:nvSpPr>
        <p:spPr>
          <a:xfrm>
            <a:off x="4563532" y="1780117"/>
            <a:ext cx="3064933" cy="17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29B6B27-F976-13A8-3E1D-1A9FD6D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Astrofizică nucleară</a:t>
            </a:r>
            <a:endParaRPr lang="de-DE" sz="3000" noProof="0" dirty="0"/>
          </a:p>
        </p:txBody>
      </p:sp>
      <p:sp>
        <p:nvSpPr>
          <p:cNvPr id="3" name="Rechteck 8">
            <a:extLst>
              <a:ext uri="{FF2B5EF4-FFF2-40B4-BE49-F238E27FC236}">
                <a16:creationId xmlns:a16="http://schemas.microsoft.com/office/drawing/2014/main" id="{AE80B339-2823-9938-39E8-CF939561EE15}"/>
              </a:ext>
            </a:extLst>
          </p:cNvPr>
          <p:cNvSpPr/>
          <p:nvPr/>
        </p:nvSpPr>
        <p:spPr>
          <a:xfrm>
            <a:off x="485975" y="1259801"/>
            <a:ext cx="3492478" cy="26038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 err="1">
                <a:solidFill>
                  <a:schemeClr val="tx1"/>
                </a:solidFill>
              </a:rPr>
              <a:t>Observație astronomică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Rechteck 8">
            <a:extLst>
              <a:ext uri="{FF2B5EF4-FFF2-40B4-BE49-F238E27FC236}">
                <a16:creationId xmlns:a16="http://schemas.microsoft.com/office/drawing/2014/main" id="{110562BF-B5D0-453F-148C-A83E1D462BE5}"/>
              </a:ext>
            </a:extLst>
          </p:cNvPr>
          <p:cNvSpPr/>
          <p:nvPr/>
        </p:nvSpPr>
        <p:spPr>
          <a:xfrm>
            <a:off x="8228364" y="1236581"/>
            <a:ext cx="3492000" cy="2603897"/>
          </a:xfrm>
          <a:prstGeom prst="rect">
            <a:avLst/>
          </a:prstGeom>
          <a:noFill/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chemeClr val="tx1"/>
                </a:solidFill>
              </a:rPr>
              <a:t>Modelare computațională</a:t>
            </a:r>
          </a:p>
        </p:txBody>
      </p:sp>
      <p:sp>
        <p:nvSpPr>
          <p:cNvPr id="8" name="Rechteck 8">
            <a:extLst>
              <a:ext uri="{FF2B5EF4-FFF2-40B4-BE49-F238E27FC236}">
                <a16:creationId xmlns:a16="http://schemas.microsoft.com/office/drawing/2014/main" id="{F7DF4863-0863-3D59-E46C-D945D727C1DB}"/>
              </a:ext>
            </a:extLst>
          </p:cNvPr>
          <p:cNvSpPr/>
          <p:nvPr/>
        </p:nvSpPr>
        <p:spPr>
          <a:xfrm>
            <a:off x="4478865" y="3997640"/>
            <a:ext cx="3234268" cy="208183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 err="1">
                <a:solidFill>
                  <a:schemeClr val="tx1"/>
                </a:solidFill>
              </a:rPr>
              <a:t>Reacții nucleare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A1DDBD-B7DA-2A61-7613-2EFDABD13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053" y="1664233"/>
            <a:ext cx="3416322" cy="20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tnite und Dragon Ball: Hier findet ihr Kamehameha und Nimbuswolke">
            <a:extLst>
              <a:ext uri="{FF2B5EF4-FFF2-40B4-BE49-F238E27FC236}">
                <a16:creationId xmlns:a16="http://schemas.microsoft.com/office/drawing/2014/main" id="{D4E20E56-5DDA-D9A8-2E27-63692477E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33" y="4341688"/>
            <a:ext cx="3064934" cy="171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de the Pain Harold&quot;: Wie ein Elektroingenieur aus Ungarn ...">
            <a:extLst>
              <a:ext uri="{FF2B5EF4-FFF2-40B4-BE49-F238E27FC236}">
                <a16:creationId xmlns:a16="http://schemas.microsoft.com/office/drawing/2014/main" id="{CC0DC9B8-3495-87A0-281F-9118EEA0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968" y="1610522"/>
            <a:ext cx="3188977" cy="212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d String Meme Generator - Imgflip">
            <a:extLst>
              <a:ext uri="{FF2B5EF4-FFF2-40B4-BE49-F238E27FC236}">
                <a16:creationId xmlns:a16="http://schemas.microsoft.com/office/drawing/2014/main" id="{CFA12DA0-AADF-8F27-FBA7-17A295688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3533" y="1780117"/>
            <a:ext cx="3064934" cy="177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FEE234D-7322-12AB-9AA5-59F8A61F21AD}"/>
              </a:ext>
            </a:extLst>
          </p:cNvPr>
          <p:cNvCxnSpPr>
            <a:cxnSpLocks/>
            <a:stCxn id="8" idx="0"/>
            <a:endCxn id="2" idx="2"/>
          </p:cNvCxnSpPr>
          <p:nvPr/>
        </p:nvCxnSpPr>
        <p:spPr>
          <a:xfrm flipV="1">
            <a:off x="6095999" y="3635096"/>
            <a:ext cx="1" cy="362544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4C755DA-889A-0B9D-E150-3B7BE010AE03}"/>
              </a:ext>
            </a:extLst>
          </p:cNvPr>
          <p:cNvCxnSpPr>
            <a:cxnSpLocks/>
            <a:stCxn id="3" idx="3"/>
            <a:endCxn id="2" idx="1"/>
          </p:cNvCxnSpPr>
          <p:nvPr/>
        </p:nvCxnSpPr>
        <p:spPr>
          <a:xfrm flipV="1">
            <a:off x="3978453" y="2458443"/>
            <a:ext cx="384392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54332907-7A77-7CCD-A45D-CCFBA3F5E331}"/>
              </a:ext>
            </a:extLst>
          </p:cNvPr>
          <p:cNvCxnSpPr>
            <a:cxnSpLocks/>
          </p:cNvCxnSpPr>
          <p:nvPr/>
        </p:nvCxnSpPr>
        <p:spPr>
          <a:xfrm flipH="1" flipV="1">
            <a:off x="7829155" y="2501346"/>
            <a:ext cx="384392" cy="0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39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8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3DD3E23-B672-A444-887C-7E34E8D10AA6}"/>
              </a:ext>
            </a:extLst>
          </p:cNvPr>
          <p:cNvGrpSpPr/>
          <p:nvPr/>
        </p:nvGrpSpPr>
        <p:grpSpPr>
          <a:xfrm>
            <a:off x="6419777" y="1681184"/>
            <a:ext cx="5700575" cy="3762641"/>
            <a:chOff x="6419777" y="1681184"/>
            <a:chExt cx="5700575" cy="3762641"/>
          </a:xfrm>
        </p:grpSpPr>
        <p:pic>
          <p:nvPicPr>
            <p:cNvPr id="22532" name="Picture 4" descr="Big Bang - Wikipedia">
              <a:extLst>
                <a:ext uri="{FF2B5EF4-FFF2-40B4-BE49-F238E27FC236}">
                  <a16:creationId xmlns:a16="http://schemas.microsoft.com/office/drawing/2014/main" id="{8C914581-A024-316C-AC27-1707E4AF1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777" y="1681184"/>
              <a:ext cx="5700575" cy="376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97F9F18-E6E7-D593-31B9-4FF93AF41A8D}"/>
                </a:ext>
              </a:extLst>
            </p:cNvPr>
            <p:cNvSpPr txBox="1"/>
            <p:nvPr/>
          </p:nvSpPr>
          <p:spPr>
            <a:xfrm>
              <a:off x="11558964" y="5098724"/>
              <a:ext cx="536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[26]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3C2C1FD6-1534-8A5B-2441-9BD95D010A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338" y="930413"/>
            <a:ext cx="4977687" cy="519157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B003AF0-699B-A2CF-9268-27D4825F0C86}"/>
              </a:ext>
            </a:extLst>
          </p:cNvPr>
          <p:cNvGrpSpPr/>
          <p:nvPr/>
        </p:nvGrpSpPr>
        <p:grpSpPr>
          <a:xfrm>
            <a:off x="5741989" y="1121860"/>
            <a:ext cx="6002268" cy="4646825"/>
            <a:chOff x="5751514" y="1045660"/>
            <a:chExt cx="6002268" cy="4646825"/>
          </a:xfrm>
        </p:grpSpPr>
        <p:pic>
          <p:nvPicPr>
            <p:cNvPr id="22530" name="Picture 2" descr="Happy Sweet Sixteen, Hubble Telescope! – Starburst Galaxy M82">
              <a:extLst>
                <a:ext uri="{FF2B5EF4-FFF2-40B4-BE49-F238E27FC236}">
                  <a16:creationId xmlns:a16="http://schemas.microsoft.com/office/drawing/2014/main" id="{F43E6EE3-D2FD-00FF-D817-E2CAF9E37F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51514" y="1045660"/>
              <a:ext cx="5981699" cy="463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5771222-D15E-B965-DA05-6E4F059E5201}"/>
                </a:ext>
              </a:extLst>
            </p:cNvPr>
            <p:cNvSpPr txBox="1"/>
            <p:nvPr/>
          </p:nvSpPr>
          <p:spPr>
            <a:xfrm>
              <a:off x="9210675" y="5384708"/>
              <a:ext cx="2543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[25] </a:t>
              </a: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Galaxia </a:t>
              </a:r>
              <a:r>
                <a:rPr kumimoji="0" lang="de-DE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Starbust </a:t>
              </a: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M82</a:t>
              </a:r>
            </a:p>
          </p:txBody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D20DFE76-35D2-EF65-CAE0-C107656659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144" y="1179090"/>
            <a:ext cx="6417810" cy="481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5D1630-5BAD-9388-6D11-831062A95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940" y="1378709"/>
            <a:ext cx="5403748" cy="437235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O mulțime de întrebări fără răspuns</a:t>
            </a:r>
            <a:endParaRPr lang="de-DE" sz="3000" noProof="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6F33DFC-D6FE-350A-4033-0733DFA2D107}"/>
              </a:ext>
            </a:extLst>
          </p:cNvPr>
          <p:cNvSpPr txBox="1"/>
          <p:nvPr/>
        </p:nvSpPr>
        <p:spPr>
          <a:xfrm>
            <a:off x="9074223" y="5813939"/>
            <a:ext cx="254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[01] Stâlpii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Creației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317289"/>
            <a:ext cx="486078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Cum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sunt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create elementele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grele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Cum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evoluează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galaxie?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Ce se întâmplă într-o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stea neutronică și când stelele neutronice fuzionează?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Ce putem afla despre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Big Bang cu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ajutorul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astrofizicii </a:t>
            </a:r>
            <a:r>
              <a:rPr lang="en-GB" sz="2000" dirty="0" err="1">
                <a:solidFill>
                  <a:srgbClr val="00305E"/>
                </a:solidFill>
                <a:latin typeface="Open Sans"/>
              </a:rPr>
              <a:t>nucleare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Astăzi am zgâriat doar suprafața lumii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astrofizicii nucleare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!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3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de-DE" sz="48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</a:b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Sfârșitul </a:t>
            </a:r>
            <a:r>
              <a:rPr kumimoji="0" lang="de-DE" sz="3600" b="0" i="0" u="none" strike="noStrike" kern="1200" cap="sm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unei </a:t>
            </a: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călătorii </a:t>
            </a:r>
            <a:r>
              <a:rPr kumimoji="0" lang="de-DE" sz="3600" b="0" i="0" u="none" strike="noStrike" kern="1200" cap="sm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printre </a:t>
            </a: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elemente</a:t>
            </a:r>
            <a:endParaRPr kumimoji="0" lang="de-DE" sz="3600" b="1" i="0" u="none" strike="noStrike" kern="1200" cap="small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ea typeface="Source Sans Pro" panose="020B05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18675"/>
      </p:ext>
    </p:extLst>
  </p:cSld>
  <p:clrMapOvr>
    <a:masterClrMapping/>
  </p:clrMapOvr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1CF3DBB-E442-4A66-A53C-4F6ECC151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153" y="1135924"/>
            <a:ext cx="4884847" cy="45861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6756953" y="1225882"/>
            <a:ext cx="4884847" cy="46320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b="1" dirty="0" err="1"/>
              <a:t>Cosmosul aristotelic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Ideea geocentrică </a:t>
            </a:r>
            <a:r>
              <a:rPr lang="de-DE" sz="2000" dirty="0"/>
              <a:t>a unui </a:t>
            </a:r>
            <a:r>
              <a:rPr lang="de-DE" sz="2000" dirty="0" err="1"/>
              <a:t>cosmos cu </a:t>
            </a:r>
            <a:r>
              <a:rPr lang="de-DE" sz="2000" dirty="0"/>
              <a:t>piele de ceapă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Cele </a:t>
            </a:r>
            <a:r>
              <a:rPr lang="en-US" sz="2000" b="1" dirty="0"/>
              <a:t>patru elemente pământești </a:t>
            </a:r>
            <a:r>
              <a:rPr lang="en-US" sz="2000" dirty="0"/>
              <a:t>formează </a:t>
            </a:r>
            <a:r>
              <a:rPr lang="en-US" sz="2000" dirty="0" err="1"/>
              <a:t>materia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Cel </a:t>
            </a:r>
            <a:r>
              <a:rPr lang="en-US" sz="2000" dirty="0" err="1"/>
              <a:t>de-al cincilea </a:t>
            </a:r>
            <a:r>
              <a:rPr lang="en-US" sz="2000" dirty="0"/>
              <a:t>element, </a:t>
            </a:r>
            <a:r>
              <a:rPr lang="en-US" sz="2000" b="1" dirty="0" err="1"/>
              <a:t>eterul, </a:t>
            </a:r>
            <a:r>
              <a:rPr lang="en-US" sz="2000" dirty="0" err="1"/>
              <a:t>umple </a:t>
            </a:r>
            <a:r>
              <a:rPr lang="en-US" sz="2000" dirty="0"/>
              <a:t>cerul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Fiecare substanță este formată din elemente, compoziția determină proprietățile substanței.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Toate corpurile cerești se </a:t>
            </a:r>
            <a:r>
              <a:rPr lang="en-US" sz="2000" b="1" dirty="0"/>
              <a:t>mișcă </a:t>
            </a:r>
            <a:r>
              <a:rPr lang="en-US" sz="2000" dirty="0"/>
              <a:t>singure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Mișcarea inițială provocată de un </a:t>
            </a:r>
            <a:r>
              <a:rPr lang="en-US" sz="1800" i="1" dirty="0"/>
              <a:t>motor nemișcat</a:t>
            </a:r>
            <a:endParaRPr lang="de-DE" sz="1800" i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Elemente în antichitate (cca. 350 î.Hr.)</a:t>
            </a:r>
            <a:endParaRPr lang="de-DE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4C8771-7DCF-4339-B940-1485AC9E09C2}"/>
              </a:ext>
            </a:extLst>
          </p:cNvPr>
          <p:cNvSpPr txBox="1"/>
          <p:nvPr/>
        </p:nvSpPr>
        <p:spPr>
          <a:xfrm>
            <a:off x="1211153" y="5722076"/>
            <a:ext cx="48848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[04] </a:t>
            </a:r>
            <a:r>
              <a:rPr lang="fr-FR" i="1" dirty="0" err="1"/>
              <a:t>Sfera </a:t>
            </a:r>
            <a:r>
              <a:rPr lang="fr-FR" i="1" dirty="0"/>
              <a:t>lumii, de Oronce Fine, 1549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4049188294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2.xml><?xml version="1.0" encoding="utf-8"?>
<a:theme xmlns:a="http://schemas.openxmlformats.org/drawingml/2006/main" name="chapter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emplate>Praesentationsvorlagen16zu9</ap:Template>
  <ap:TotalTime>0</ap:TotalTime>
  <ap:Words>4258</ap:Words>
  <ap:Application>Microsoft Office PowerPoint</ap:Application>
  <ap:PresentationFormat>Breitbild</ap:PresentationFormat>
  <ap:Paragraphs>542</ap:Paragraphs>
  <ap:Slides>85</ap:Slides>
  <ap:Notes>54</ap:Notes>
  <ap:HiddenSlides>0</ap:HiddenSlides>
  <ap:MMClips>0</ap:MMClips>
  <ap:ScaleCrop>false</ap:ScaleCrop>
  <ap:HeadingPairs>
    <vt:vector baseType="variant" size="6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85</vt:i4>
      </vt:variant>
    </vt:vector>
  </ap:HeadingPairs>
  <ap:TitlesOfParts>
    <vt:vector baseType="lpstr" size="97">
      <vt:lpstr>Open Sans</vt:lpstr>
      <vt:lpstr>Wingdings</vt:lpstr>
      <vt:lpstr>Cambria Math</vt:lpstr>
      <vt:lpstr>Calibri Light</vt:lpstr>
      <vt:lpstr>Symbol</vt:lpstr>
      <vt:lpstr>Arial</vt:lpstr>
      <vt:lpstr>Calibri</vt:lpstr>
      <vt:lpstr>Segoe UI Black</vt:lpstr>
      <vt:lpstr>TUD_2018_16zu9</vt:lpstr>
      <vt:lpstr>chapter</vt:lpstr>
      <vt:lpstr>Benutzerdefiniertes Design</vt:lpstr>
      <vt:lpstr>Office</vt:lpstr>
      <vt:lpstr>PowerPoint-Präsentation</vt:lpstr>
      <vt:lpstr>PowerPoint-Präsentation</vt:lpstr>
      <vt:lpstr>Time Schedule</vt:lpstr>
      <vt:lpstr>Brainstorming</vt:lpstr>
      <vt:lpstr>PowerPoint-Präsentation</vt:lpstr>
      <vt:lpstr>What is nuclear astrophysics?</vt:lpstr>
      <vt:lpstr>PowerPoint-Präsentation</vt:lpstr>
      <vt:lpstr>PowerPoint-Präsentation</vt:lpstr>
      <vt:lpstr>Elements in antiquity (ca. 350 BC)</vt:lpstr>
      <vt:lpstr>The periodic table of the elements</vt:lpstr>
      <vt:lpstr>Abundance of chemical elements (solar system)</vt:lpstr>
      <vt:lpstr>Abundance of the chemical elements (solar system)</vt:lpstr>
      <vt:lpstr>Abundance of the chemical elements</vt:lpstr>
      <vt:lpstr>PowerPoint-Präsentation</vt:lpstr>
      <vt:lpstr>PowerPoint-Präsentation</vt:lpstr>
      <vt:lpstr>The atomic nucleus</vt:lpstr>
      <vt:lpstr>Labeling of atomic nuclei</vt:lpstr>
      <vt:lpstr>Labeling of atomic nuclei</vt:lpstr>
      <vt:lpstr>Labeling of atomic nuclei</vt:lpstr>
      <vt:lpstr>Labeling of atomic nuclei</vt:lpstr>
      <vt:lpstr>Labeling of atomic nuclei</vt:lpstr>
      <vt:lpstr>Labeling of atomic nuclei</vt:lpstr>
      <vt:lpstr>PowerPoint-Präsentation</vt:lpstr>
      <vt:lpstr>Nuclear reactions</vt:lpstr>
      <vt:lpstr>PowerPoint-Präsentation</vt:lpstr>
      <vt:lpstr>Formation of stars</vt:lpstr>
      <vt:lpstr>Birth of the sun</vt:lpstr>
      <vt:lpstr>Birth of the sun</vt:lpstr>
      <vt:lpstr>First nuclear fusion</vt:lpstr>
      <vt:lpstr>Yellow dwarf (Today)</vt:lpstr>
      <vt:lpstr>Nuclear fusion</vt:lpstr>
      <vt:lpstr>Transition phase</vt:lpstr>
      <vt:lpstr>Red giant</vt:lpstr>
      <vt:lpstr>Red giant</vt:lpstr>
      <vt:lpstr>Planetary nebula</vt:lpstr>
      <vt:lpstr>Planetary nebula</vt:lpstr>
      <vt:lpstr>White dwarf</vt:lpstr>
      <vt:lpstr>Development of stars</vt:lpstr>
      <vt:lpstr>Development of stars</vt:lpstr>
      <vt:lpstr>Abundance of the chemical elements (solar system)</vt:lpstr>
      <vt:lpstr>Abundance of chemical elements (solar system)</vt:lpstr>
      <vt:lpstr>Abundance of the chemical elements (solar system)</vt:lpstr>
      <vt:lpstr>Abundance of chemical elements (solar system)</vt:lpstr>
      <vt:lpstr>PowerPoint-Präsentation</vt:lpstr>
      <vt:lpstr>PowerPoint-Präsentation</vt:lpstr>
      <vt:lpstr>PowerPoint-Präsentation</vt:lpstr>
      <vt:lpstr>PowerPoint-Präsentation</vt:lpstr>
      <vt:lpstr>Nuclear reactions</vt:lpstr>
      <vt:lpstr>Nuclear reactions</vt:lpstr>
      <vt:lpstr>Nuclear reactions</vt:lpstr>
      <vt:lpstr>Nuclear reactions</vt:lpstr>
      <vt:lpstr>The Primordial Puzzle</vt:lpstr>
      <vt:lpstr>Nuclear reactions</vt:lpstr>
      <vt:lpstr>Solution: Primordial nucleosynthesis</vt:lpstr>
      <vt:lpstr>Primordial nucleosynthesis</vt:lpstr>
      <vt:lpstr>PowerPoint-Präsentation</vt:lpstr>
      <vt:lpstr>B²FH-Paper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Light is ...</vt:lpstr>
      <vt:lpstr>Light is ...</vt:lpstr>
      <vt:lpstr>Light is ...</vt:lpstr>
      <vt:lpstr>PowerPoint-Präsentation</vt:lpstr>
      <vt:lpstr>Light is ...</vt:lpstr>
      <vt:lpstr>PowerPoint-Präsentation</vt:lpstr>
      <vt:lpstr>Data analysis</vt:lpstr>
      <vt:lpstr>Metallicity</vt:lpstr>
      <vt:lpstr>Metallicity</vt:lpstr>
      <vt:lpstr>PowerPoint-Präsentation</vt:lpstr>
      <vt:lpstr>PowerPoint-Präsentation</vt:lpstr>
      <vt:lpstr>Frequency of chemical elements (solar system)</vt:lpstr>
      <vt:lpstr>PowerPoint-Präsentation</vt:lpstr>
      <vt:lpstr>PowerPoint-Präsentation</vt:lpstr>
      <vt:lpstr>PowerPoint-Präsentation</vt:lpstr>
      <vt:lpstr>Brainstorming</vt:lpstr>
      <vt:lpstr>Summary</vt:lpstr>
      <vt:lpstr>Abundance of the chemical elements (solar system)</vt:lpstr>
      <vt:lpstr>Nuclear astrophysics</vt:lpstr>
      <vt:lpstr>A lot of unanswered questions</vt:lpstr>
      <vt:lpstr>PowerPoint-Präsentation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Nuclear Astrophysics - A Journey through the Elements</dc:title>
  <dc:creator>Hannes Nitsche</dc:creator>
  <keywords>docId:F8E539534AF43EE4340485A641AF5EB4</keywords>
  <lastModifiedBy>Hannes Nitsche</lastModifiedBy>
  <revision>2802</revision>
  <dcterms:created xsi:type="dcterms:W3CDTF">2018-06-15T09:17:35.0000000Z</dcterms:created>
  <dcterms:modified xsi:type="dcterms:W3CDTF">2024-05-28T07:57:09.0000000Z</dcterms:modified>
</coreProperties>
</file>