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28.05.2024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Redigera masterformat för text</a:t>
            </a:r>
          </a:p>
          <a:p>
            <a:pPr lvl="1"/>
            <a:r>
              <a:rPr lang="de-DE"/>
              <a:t>Andra nivån</a:t>
            </a:r>
          </a:p>
          <a:p>
            <a:pPr lvl="2"/>
            <a:r>
              <a:rPr lang="de-DE"/>
              <a:t>Tredje nivån</a:t>
            </a:r>
          </a:p>
          <a:p>
            <a:pPr lvl="3"/>
            <a:r>
              <a:rPr lang="de-DE"/>
              <a:t>Fjärde nivån</a:t>
            </a:r>
          </a:p>
          <a:p>
            <a:pPr lvl="4"/>
            <a:r>
              <a:rPr lang="de-DE"/>
              <a:t>Femte nivån</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avancerade studenter: Kritiskt diskutera Bohrs atommodell och ta en kort titt på de kvantmekaniska egenskaperna.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Den (föråldrade) representationen med elektronbanorna används bara här för att knyta an till den bild av atomer som många elever har från kemilektionerna. Du är välkommen att ta bort den.</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a:t>
            </a:r>
            <a:r>
              <a:rPr lang="en-GB" b="1" dirty="0"/>
              <a:t>mycket </a:t>
            </a:r>
            <a:r>
              <a:rPr lang="en-GB" dirty="0"/>
              <a:t>viktigt att studenterna förstår och kan använda notationen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 dem några minuter att utforska den interaktiva nuklidkartan. Använd </a:t>
            </a:r>
            <a:r>
              <a:rPr lang="de-DE" dirty="0" err="1"/>
              <a:t>detta </a:t>
            </a:r>
            <a:r>
              <a:rPr lang="de-DE" dirty="0"/>
              <a:t>som en </a:t>
            </a:r>
            <a:r>
              <a:rPr lang="de-DE" dirty="0" err="1"/>
              <a:t>övergång till nästa uppgift med kärnreaktionerna</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På de </a:t>
            </a:r>
            <a:r>
              <a:rPr lang="de-DE" sz="1200" dirty="0" err="1">
                <a:latin typeface="Open Sans" panose="020B0606030504020204" pitchFamily="34" charset="0"/>
                <a:ea typeface="Open Sans" panose="020B0606030504020204" pitchFamily="34" charset="0"/>
                <a:cs typeface="Open Sans" panose="020B0606030504020204" pitchFamily="34" charset="0"/>
              </a:rPr>
              <a:t>följande bilderna </a:t>
            </a:r>
            <a:r>
              <a:rPr lang="de-DE" sz="1200" dirty="0" err="1">
                <a:latin typeface="Open Sans" panose="020B0606030504020204" pitchFamily="34" charset="0"/>
                <a:ea typeface="Open Sans" panose="020B0606030504020204" pitchFamily="34" charset="0"/>
                <a:cs typeface="Open Sans" panose="020B0606030504020204" pitchFamily="34" charset="0"/>
              </a:rPr>
              <a:t>används </a:t>
            </a:r>
            <a:r>
              <a:rPr lang="de-DE" sz="1200" dirty="0">
                <a:latin typeface="Open Sans" panose="020B0606030504020204" pitchFamily="34" charset="0"/>
                <a:ea typeface="Open Sans" panose="020B0606030504020204" pitchFamily="34" charset="0"/>
                <a:cs typeface="Open Sans" panose="020B0606030504020204" pitchFamily="34" charset="0"/>
              </a:rPr>
              <a:t>flera bilder för </a:t>
            </a:r>
            <a:r>
              <a:rPr lang="de-DE" sz="1200" dirty="0" err="1">
                <a:latin typeface="Open Sans" panose="020B0606030504020204" pitchFamily="34" charset="0"/>
                <a:ea typeface="Open Sans" panose="020B0606030504020204" pitchFamily="34" charset="0"/>
                <a:cs typeface="Open Sans" panose="020B0606030504020204" pitchFamily="34" charset="0"/>
              </a:rPr>
              <a:t>att visa </a:t>
            </a:r>
            <a:r>
              <a:rPr lang="de-DE" sz="1200" dirty="0">
                <a:latin typeface="Open Sans" panose="020B0606030504020204" pitchFamily="34" charset="0"/>
                <a:ea typeface="Open Sans" panose="020B0606030504020204" pitchFamily="34" charset="0"/>
                <a:cs typeface="Open Sans" panose="020B0606030504020204" pitchFamily="34" charset="0"/>
              </a:rPr>
              <a:t>olika </a:t>
            </a:r>
            <a:r>
              <a:rPr lang="de-DE" sz="1200" dirty="0" err="1">
                <a:latin typeface="Open Sans" panose="020B0606030504020204" pitchFamily="34" charset="0"/>
                <a:ea typeface="Open Sans" panose="020B0606030504020204" pitchFamily="34" charset="0"/>
                <a:cs typeface="Open Sans" panose="020B0606030504020204" pitchFamily="34" charset="0"/>
              </a:rPr>
              <a:t>astronomiska objekt</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Du kan ta en </a:t>
            </a:r>
            <a:r>
              <a:rPr lang="de-DE" sz="1200" dirty="0" err="1">
                <a:latin typeface="Open Sans" panose="020B0606030504020204" pitchFamily="34" charset="0"/>
                <a:ea typeface="Open Sans" panose="020B0606030504020204" pitchFamily="34" charset="0"/>
                <a:cs typeface="Open Sans" panose="020B0606030504020204" pitchFamily="34" charset="0"/>
              </a:rPr>
              <a:t>titt </a:t>
            </a:r>
            <a:r>
              <a:rPr lang="de-DE" sz="1200" dirty="0">
                <a:latin typeface="Open Sans" panose="020B0606030504020204" pitchFamily="34" charset="0"/>
                <a:ea typeface="Open Sans" panose="020B0606030504020204" pitchFamily="34" charset="0"/>
                <a:cs typeface="Open Sans" panose="020B0606030504020204" pitchFamily="34" charset="0"/>
              </a:rPr>
              <a:t>på de </a:t>
            </a:r>
            <a:r>
              <a:rPr lang="de-DE" sz="1200" dirty="0" err="1">
                <a:latin typeface="Open Sans" panose="020B0606030504020204" pitchFamily="34" charset="0"/>
                <a:ea typeface="Open Sans" panose="020B0606030504020204" pitchFamily="34" charset="0"/>
                <a:cs typeface="Open Sans" panose="020B0606030504020204" pitchFamily="34" charset="0"/>
              </a:rPr>
              <a:t>länkade källorna </a:t>
            </a:r>
            <a:r>
              <a:rPr lang="de-DE" sz="1200" dirty="0">
                <a:latin typeface="Open Sans" panose="020B0606030504020204" pitchFamily="34" charset="0"/>
                <a:ea typeface="Open Sans" panose="020B0606030504020204" pitchFamily="34" charset="0"/>
                <a:cs typeface="Open Sans" panose="020B0606030504020204" pitchFamily="34" charset="0"/>
              </a:rPr>
              <a:t>och </a:t>
            </a:r>
            <a:r>
              <a:rPr lang="de-DE" sz="1200" dirty="0">
                <a:latin typeface="Open Sans" panose="020B0606030504020204" pitchFamily="34" charset="0"/>
                <a:ea typeface="Open Sans" panose="020B0606030504020204" pitchFamily="34" charset="0"/>
                <a:cs typeface="Open Sans" panose="020B0606030504020204" pitchFamily="34" charset="0"/>
              </a:rPr>
              <a:t>lägga till ytterligare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 om du vill.</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Behandla endast reaktionskedjan som visas i allmänna termer. Eleverna behöver inte memorera den</a:t>
            </a:r>
          </a:p>
          <a:p>
            <a:pPr marL="171450" indent="-171450">
              <a:buFont typeface="Arial" panose="020B0604020202020204" pitchFamily="34" charset="0"/>
              <a:buChar char="•"/>
            </a:pPr>
            <a:r>
              <a:rPr lang="en-GB" dirty="0"/>
              <a:t>Förklara det stabila tillståndet hos en stjärna: </a:t>
            </a:r>
            <a:r>
              <a:rPr lang="de-DE" dirty="0" err="1"/>
              <a:t>gravitationskraft </a:t>
            </a:r>
            <a:r>
              <a:rPr lang="de-DE" dirty="0"/>
              <a:t>= </a:t>
            </a:r>
            <a:r>
              <a:rPr lang="de-DE" dirty="0" err="1"/>
              <a:t>strålningstryck</a:t>
            </a:r>
            <a:endParaRPr lang="de-DE" dirty="0"/>
          </a:p>
          <a:p>
            <a:pPr marL="457200" lvl="1" indent="0">
              <a:buFont typeface="Arial" panose="020B0604020202020204" pitchFamily="34" charset="0"/>
              <a:buNone/>
            </a:pPr>
            <a:r>
              <a:rPr lang="de-DE" dirty="0"/>
              <a:t>=&gt; </a:t>
            </a:r>
            <a:r>
              <a:rPr lang="en-GB" dirty="0"/>
              <a:t>Stjärnan behöver fusionsprocesser för stabilt tillstånd!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de-DE" dirty="0" err="1"/>
              <a:t>Dessa objekt används som exempel för att ge studenterna en </a:t>
            </a:r>
            <a:r>
              <a:rPr lang="de-DE" dirty="0"/>
              <a:t>inblick </a:t>
            </a:r>
            <a:r>
              <a:rPr lang="de-DE" dirty="0"/>
              <a:t>i </a:t>
            </a:r>
            <a:r>
              <a:rPr lang="de-DE" dirty="0" err="1"/>
              <a:t>de </a:t>
            </a:r>
            <a:r>
              <a:rPr lang="de-DE" dirty="0"/>
              <a:t>olika </a:t>
            </a:r>
            <a:r>
              <a:rPr lang="de-DE" dirty="0" err="1"/>
              <a:t>fenomenen inom stjärnornas utveckling</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Anteckningar för mellanhänder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Reducera förklaringen av termodynamiska processer till samspelet mellan de kända grundläggande fysikaliska storheterna (massa, densitet,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de-DE" dirty="0" err="1"/>
              <a:t>Nu kan vi använda vår förståelse för processerna </a:t>
            </a:r>
            <a:r>
              <a:rPr lang="de-DE" dirty="0"/>
              <a:t>i </a:t>
            </a:r>
            <a:r>
              <a:rPr lang="de-DE" dirty="0" err="1"/>
              <a:t>stjärnor för att förklara grundämnesmängderna</a:t>
            </a:r>
            <a:r>
              <a:rPr lang="de-DE" dirty="0"/>
              <a:t>. </a:t>
            </a:r>
            <a:r>
              <a:rPr lang="de-DE" dirty="0"/>
              <a:t>Litiumgapet </a:t>
            </a:r>
            <a:r>
              <a:rPr lang="de-DE" dirty="0" err="1"/>
              <a:t>kan förklaras av </a:t>
            </a:r>
            <a:r>
              <a:rPr lang="de-DE" dirty="0"/>
              <a:t>3a-processen, </a:t>
            </a:r>
            <a:r>
              <a:rPr lang="de-DE" dirty="0" err="1"/>
              <a:t>som hoppar över </a:t>
            </a:r>
            <a:r>
              <a:rPr lang="de-DE" dirty="0"/>
              <a:t>Li och Be. Be8 </a:t>
            </a:r>
            <a:r>
              <a:rPr lang="de-DE" dirty="0" err="1"/>
              <a:t>är </a:t>
            </a:r>
            <a:r>
              <a:rPr lang="de-DE" dirty="0"/>
              <a:t>bara ett </a:t>
            </a:r>
            <a:r>
              <a:rPr lang="de-DE" dirty="0" err="1"/>
              <a:t>instabilt mellantillstånd (på </a:t>
            </a:r>
            <a:r>
              <a:rPr lang="de-DE" dirty="0"/>
              <a:t>grund av den </a:t>
            </a:r>
            <a:r>
              <a:rPr lang="de-DE" dirty="0" err="1"/>
              <a:t>högre </a:t>
            </a:r>
            <a:r>
              <a:rPr lang="de-DE" dirty="0"/>
              <a:t>bindningsenergin </a:t>
            </a:r>
            <a:r>
              <a:rPr lang="de-DE" dirty="0" err="1"/>
              <a:t>hos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Anteckna elevernas svar på denna fråga på brainstorming-tavlan och diskutera dem innan du ger definitionen.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Frågebilderna används upprepade gånger för att strukturera masterclassen och ge den en röd tråd. De syftar till att motivera och introducera följande innehåll</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Anteckningar för mellanhänder</a:t>
            </a:r>
            <a:r>
              <a:rPr lang="en-GB" sz="1200" b="1" dirty="0"/>
              <a:t>:</a:t>
            </a:r>
            <a:endParaRPr lang="en-GB" dirty="0"/>
          </a:p>
          <a:p>
            <a:pPr marL="742950" lvl="1" indent="-285750">
              <a:buFont typeface="Arial" panose="020B0604020202020204" pitchFamily="34" charset="0"/>
              <a:buChar char="•"/>
            </a:pPr>
            <a:r>
              <a:rPr lang="en-GB" dirty="0"/>
              <a:t>Begreppet "</a:t>
            </a:r>
            <a:r>
              <a:rPr lang="en-GB" sz="1200" dirty="0"/>
              <a:t>stjärnprocesser" </a:t>
            </a:r>
            <a:r>
              <a:rPr lang="en-GB" dirty="0"/>
              <a:t>används här i en mycket allmän betydelse</a:t>
            </a:r>
          </a:p>
          <a:p>
            <a:pPr marL="1200150" lvl="2" indent="-285750">
              <a:buFont typeface="Arial" panose="020B0604020202020204" pitchFamily="34" charset="0"/>
              <a:buChar char="•"/>
            </a:pPr>
            <a:r>
              <a:rPr lang="en-GB" dirty="0"/>
              <a:t>De flesta kemiska grundämnen bildas naturligtvis inte genom enkla sammanslagningar i stabila stjärnor, som tidigare visats, utan i exploderande massiva stjärnor, exploderande vita dvärgar etc.</a:t>
            </a:r>
          </a:p>
          <a:p>
            <a:pPr marL="1200150" lvl="2" indent="-285750">
              <a:buFont typeface="Arial" panose="020B0604020202020204" pitchFamily="34" charset="0"/>
              <a:buChar char="•"/>
            </a:pPr>
            <a:r>
              <a:rPr lang="en-GB" dirty="0"/>
              <a:t>Bestäm hur detaljerat du vill gå tillväga här, beroende på elevernas kunskapsnivå</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Anteckningar för mellanhänder</a:t>
            </a:r>
            <a:r>
              <a:rPr lang="en-GB" sz="1200" b="1" dirty="0"/>
              <a:t>:</a:t>
            </a:r>
            <a:endParaRPr lang="en-GB" dirty="0"/>
          </a:p>
          <a:p>
            <a:pPr marL="742950" lvl="1" indent="-285750">
              <a:buFont typeface="Arial" panose="020B0604020202020204" pitchFamily="34" charset="0"/>
              <a:buChar char="•"/>
            </a:pPr>
            <a:r>
              <a:rPr lang="en-GB" dirty="0"/>
              <a:t>Begreppet "</a:t>
            </a:r>
            <a:r>
              <a:rPr lang="en-GB" sz="1200" dirty="0"/>
              <a:t>stjärnprocesser" </a:t>
            </a:r>
            <a:r>
              <a:rPr lang="en-GB" dirty="0"/>
              <a:t>används här i en mycket allmän betydelse</a:t>
            </a:r>
          </a:p>
          <a:p>
            <a:pPr marL="1200150" lvl="2" indent="-285750">
              <a:buFont typeface="Arial" panose="020B0604020202020204" pitchFamily="34" charset="0"/>
              <a:buChar char="•"/>
            </a:pPr>
            <a:r>
              <a:rPr lang="en-GB" dirty="0"/>
              <a:t>De flesta kemiska grundämnen bildas naturligtvis inte genom enkla sammanslagningar i stabila stjärnor, som tidigare visats, utan i exploderande massiva stjärnor, exploderande vita dvärgar etc.</a:t>
            </a:r>
          </a:p>
          <a:p>
            <a:pPr marL="1200150" lvl="2" indent="-285750">
              <a:buFont typeface="Arial" panose="020B0604020202020204" pitchFamily="34" charset="0"/>
              <a:buChar char="•"/>
            </a:pPr>
            <a:r>
              <a:rPr lang="en-GB" dirty="0"/>
              <a:t>Bestäm hur detaljerat du vill gå tillväga här, beroende på elevernas kunskapsnivå</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Om </a:t>
            </a:r>
            <a:r>
              <a:rPr lang="en-GB" dirty="0"/>
              <a:t>du vill förenkla det kan du använda analogin "skateboard i en halfpipe". Skateboarden vill åka till det "lägsta tillståndet" i mitten av röret och kommer inte att åka upp om den inte stimuleras. I </a:t>
            </a:r>
            <a:r>
              <a:rPr lang="en-GB" dirty="0" err="1"/>
              <a:t>allmänhet (och </a:t>
            </a:r>
            <a:r>
              <a:rPr lang="en-GB" dirty="0"/>
              <a:t>mycket </a:t>
            </a:r>
            <a:r>
              <a:rPr lang="en-GB" dirty="0" err="1"/>
              <a:t>förenklat) gäller att ju </a:t>
            </a:r>
            <a:r>
              <a:rPr lang="en-GB" dirty="0"/>
              <a:t>längre bort från dalen en nuklid befinner sig, desto mer instabil </a:t>
            </a:r>
            <a:r>
              <a:rPr lang="en-GB" dirty="0" err="1"/>
              <a:t>är den.</a:t>
            </a:r>
            <a:r>
              <a:rPr lang="en-GB" dirty="0"/>
              <a:t> Detsamma gäller skateboarden, som är snabbare när den startar högst upp i halfpipen.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Efter delen om stjärnornas utveckling </a:t>
            </a:r>
            <a:r>
              <a:rPr lang="de-DE" dirty="0" err="1"/>
              <a:t>används </a:t>
            </a:r>
            <a:r>
              <a:rPr lang="de-DE" dirty="0"/>
              <a:t>begreppet </a:t>
            </a:r>
            <a:r>
              <a:rPr lang="de-DE" dirty="0"/>
              <a:t>bindningsenergi </a:t>
            </a:r>
            <a:r>
              <a:rPr lang="de-DE" dirty="0" err="1"/>
              <a:t>för att </a:t>
            </a:r>
            <a:r>
              <a:rPr lang="de-DE" dirty="0" err="1"/>
              <a:t>förklara de kemiska abundanserna</a:t>
            </a:r>
            <a:r>
              <a:rPr lang="de-DE" dirty="0"/>
              <a:t>. </a:t>
            </a:r>
            <a:r>
              <a:rPr lang="de-DE" dirty="0"/>
              <a:t>Men vid det </a:t>
            </a:r>
            <a:r>
              <a:rPr lang="de-DE" dirty="0" err="1"/>
              <a:t>här laget kan du redan förklara </a:t>
            </a:r>
            <a:r>
              <a:rPr lang="de-DE" dirty="0"/>
              <a:t>järntoppen och litiumgapet.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Här används en definition som fungerar som en röd tråd för masterclassen.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Om du vill kan du ersätta denna definition med en mer allmän och vetenskapligt exakt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Efter delen om stjärnornas utveckling </a:t>
            </a:r>
            <a:r>
              <a:rPr lang="de-DE" dirty="0" err="1"/>
              <a:t>används </a:t>
            </a:r>
            <a:r>
              <a:rPr lang="de-DE" dirty="0"/>
              <a:t>begreppet </a:t>
            </a:r>
            <a:r>
              <a:rPr lang="de-DE" dirty="0"/>
              <a:t>bindningsenergi </a:t>
            </a:r>
            <a:r>
              <a:rPr lang="de-DE" dirty="0" err="1"/>
              <a:t>för att </a:t>
            </a:r>
            <a:r>
              <a:rPr lang="de-DE" dirty="0" err="1"/>
              <a:t>förklara de kemiska abundanserna</a:t>
            </a:r>
            <a:r>
              <a:rPr lang="de-DE" dirty="0"/>
              <a:t>. </a:t>
            </a:r>
            <a:r>
              <a:rPr lang="de-DE" dirty="0"/>
              <a:t>Men vid det </a:t>
            </a:r>
            <a:r>
              <a:rPr lang="de-DE" dirty="0" err="1"/>
              <a:t>här laget kan du redan förklara </a:t>
            </a:r>
            <a:r>
              <a:rPr lang="de-DE" dirty="0"/>
              <a:t>järntoppen och litiumgapet.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Om </a:t>
            </a:r>
            <a:r>
              <a:rPr lang="en-GB" dirty="0"/>
              <a:t>du vill förenkla det kan du använda analogin "skateboard i en halfpipe". Skateboarden vill åka till det "lägsta tillståndet" i mitten av röret och kommer inte att åka upp om den inte stimuleras. I </a:t>
            </a:r>
            <a:r>
              <a:rPr lang="en-GB" dirty="0" err="1"/>
              <a:t>allmänhet (och </a:t>
            </a:r>
            <a:r>
              <a:rPr lang="en-GB" dirty="0"/>
              <a:t>mycket </a:t>
            </a:r>
            <a:r>
              <a:rPr lang="en-GB" dirty="0" err="1"/>
              <a:t>förenklat) gäller att ju </a:t>
            </a:r>
            <a:r>
              <a:rPr lang="en-GB" dirty="0"/>
              <a:t>längre bort från dalen en nuklid befinner sig, desto mer instabil </a:t>
            </a:r>
            <a:r>
              <a:rPr lang="en-GB" dirty="0" err="1"/>
              <a:t>är den.</a:t>
            </a:r>
            <a:r>
              <a:rPr lang="en-GB" dirty="0"/>
              <a:t> Detsamma gäller skateboarden, som är snabbare när den startar högst upp i halfpipen.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Anteckningar för mellanhänder</a:t>
            </a:r>
            <a:r>
              <a:rPr lang="en-GB" sz="1200" b="1" dirty="0"/>
              <a:t>:</a:t>
            </a:r>
            <a:endParaRPr lang="en-GB" dirty="0"/>
          </a:p>
          <a:p>
            <a:pPr marL="285750" indent="-285750">
              <a:buFont typeface="Arial" panose="020B0604020202020204" pitchFamily="34" charset="0"/>
              <a:buChar char="•"/>
            </a:pPr>
            <a:r>
              <a:rPr lang="en-GB" dirty="0"/>
              <a:t>Ge eleverna tid att fundera över denna fråga.</a:t>
            </a:r>
          </a:p>
          <a:p>
            <a:pPr marL="285750" indent="-285750">
              <a:buFont typeface="Arial" panose="020B0604020202020204" pitchFamily="34" charset="0"/>
              <a:buChar char="•"/>
            </a:pPr>
            <a:r>
              <a:rPr lang="en-GB" dirty="0"/>
              <a:t>Om de kommer ihåg Coulomb-gränsen och de olika kärnreaktionerna från grupproblemet, borde det falla dem in att neutroninfångning kan vara en viktig process för detta.</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Anteckningar för mellanhänder</a:t>
            </a:r>
            <a:r>
              <a:rPr lang="en-GB" sz="1200" b="1" dirty="0"/>
              <a:t>:</a:t>
            </a:r>
            <a:endParaRPr lang="en-GB" dirty="0"/>
          </a:p>
          <a:p>
            <a:pPr marL="285750" indent="-285750">
              <a:buFont typeface="Arial" panose="020B0604020202020204" pitchFamily="34" charset="0"/>
              <a:buChar char="•"/>
            </a:pPr>
            <a:r>
              <a:rPr lang="en-GB" dirty="0"/>
              <a:t>Ge eleverna tid att fundera över denna fråga.</a:t>
            </a:r>
          </a:p>
          <a:p>
            <a:pPr marL="285750" indent="-285750">
              <a:buFont typeface="Arial" panose="020B0604020202020204" pitchFamily="34" charset="0"/>
              <a:buChar char="•"/>
            </a:pPr>
            <a:r>
              <a:rPr lang="en-GB" dirty="0"/>
              <a:t>Om de kommer ihåg Coulomb-gränsen och de olika kärnreaktionerna från grupproblemet, borde det falla dem in att neutroninfångning kan vara en viktig process för detta.</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en-GB" dirty="0"/>
              <a:t>Stabilitetsprincipen förklarar varför endast vissa områden i HRD är "upptagna" av stjärnor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 dem några minuter att utforska den interaktiva nuklidkartan. Använd </a:t>
            </a:r>
            <a:r>
              <a:rPr lang="de-DE" dirty="0" err="1"/>
              <a:t>detta </a:t>
            </a:r>
            <a:r>
              <a:rPr lang="de-DE" dirty="0"/>
              <a:t>som en </a:t>
            </a:r>
            <a:r>
              <a:rPr lang="de-DE" dirty="0" err="1"/>
              <a:t>övergång till nästa uppgift med kärnreaktionerna</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Följande korta föreläsning syftar till att diskutera utvecklingen av idén om kemiska element under århundradena och att härleda den moderna bilden av ett kemiskt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err="1"/>
              <a:t>Vetenskapens </a:t>
            </a:r>
            <a:r>
              <a:rPr lang="en-GB" b="1" dirty="0"/>
              <a:t>natur-aspekt: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Dessutom kan du använda de metafysiska idéerna för att visa vad modern vetenskap handlar om och diskutera med studenterna varför tillvägagångssätten inte uppfyller vetenskapliga kvalitetskriterier ur dagens perspektiv.</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en-GB" dirty="0"/>
              <a:t>Stabilitetsprincipen förklarar varför endast vissa områden i HRD är "upptagna" av stjärnor</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Anteckningar för mellanhänder</a:t>
            </a:r>
            <a:r>
              <a:rPr lang="en-GB" sz="1200" b="1" dirty="0"/>
              <a:t>:</a:t>
            </a:r>
          </a:p>
          <a:p>
            <a:pPr marL="171450" indent="-171450">
              <a:buFont typeface="Arial" panose="020B0604020202020204" pitchFamily="34" charset="0"/>
              <a:buChar char="•"/>
            </a:pPr>
            <a:r>
              <a:rPr lang="en-GB" dirty="0"/>
              <a:t>Stabilitetsprincipen förklarar varför endast vissa områden i HRD är "upptagna" av stjärnor</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Lystring, några animationer på denna bild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är viktigt att få studenterna att inse att vi bara har satt en tå i det vetenskapliga området nukleär astrofysik.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Syftet är inte att besvara alla frågor, utan snarare att väcka ytterligare frågor för att motivera människor att engagera sig i ämnet även efter masterklassen.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Anteckningar för mellanhänder</a:t>
            </a:r>
            <a:r>
              <a:rPr lang="en-GB" b="1" dirty="0"/>
              <a:t>:</a:t>
            </a:r>
          </a:p>
          <a:p>
            <a:pPr marL="171450" indent="-171450">
              <a:buFont typeface="Arial" panose="020B0604020202020204" pitchFamily="34" charset="0"/>
              <a:buChar char="•"/>
            </a:pPr>
            <a:r>
              <a:rPr lang="en-GB" dirty="0"/>
              <a:t>Förklara den logaritmiska skalan!</a:t>
            </a:r>
          </a:p>
          <a:p>
            <a:pPr marL="171450" indent="-171450">
              <a:buFont typeface="Arial" panose="020B0604020202020204" pitchFamily="34" charset="0"/>
              <a:buChar char="•"/>
            </a:pPr>
            <a:r>
              <a:rPr lang="en-GB" dirty="0"/>
              <a:t>kemiska abundanser är en av de viktigaste observationerna inom nukleär astrofysik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Anteckningar för mellanhänder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den här uppgiften, gå tillbaka till föregående bild för att se en större bild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Vad studenterna bör tänka på:</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allmänhet minskar frekvensen när atomnumret ökar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Det finns en topp i järn, som markeras av den grå linjen.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lucka i litium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För vissa element är frekvensen noll (du kanske ställer dig frågan: "Hur vet vi att dessa element faktiskt existerar?")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Frekvensen är högre för grundämnen med jämnt atomnummer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 behöver inte förklara observationerna. Men här kan du berätta för dem att vi kommer att ta reda på orsakerna till denna </a:t>
            </a:r>
            <a:r>
              <a:rPr lang="en-GB" dirty="0" err="1"/>
              <a:t>kemiska frekvensfördelning </a:t>
            </a:r>
            <a:r>
              <a:rPr lang="en-GB" dirty="0"/>
              <a:t>under masterklassen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Första textnivån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Andra textnivån för uppräkningar</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Tredje textlagret med mycket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Fjärde textnivån för uppräkningar med mycket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Femte nivån</a:t>
            </a:r>
          </a:p>
          <a:p>
            <a:pPr lvl="6"/>
            <a:r>
              <a:rPr lang="de-DE" dirty="0"/>
              <a:t>n nästa presentationsavsnitt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Astrofysik med kärnkraft</a:t>
            </a:r>
            <a:br>
              <a:rPr lang="en-US" sz="900" noProof="0" dirty="0">
                <a:solidFill>
                  <a:schemeClr val="bg1"/>
                </a:solidFill>
                <a:latin typeface="+mj-lt"/>
              </a:rPr>
            </a:br>
            <a:r>
              <a:rPr lang="en-US" sz="900" noProof="0" dirty="0">
                <a:solidFill>
                  <a:schemeClr val="bg1"/>
                </a:solidFill>
                <a:latin typeface="+mj-lt"/>
              </a:rPr>
              <a:t>En resa genom grundämnena</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Detta är en rubrik</a:t>
            </a:r>
            <a:br>
              <a:rPr lang="de-DE" dirty="0"/>
            </a:br>
            <a:r>
              <a:rPr lang="de-DE" dirty="0"/>
              <a:t>på två rader</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 maj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Redigera mastertitelns format</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Redigera masterformat för text</a:t>
            </a:r>
          </a:p>
          <a:p>
            <a:pPr lvl="1"/>
            <a:r>
              <a:rPr lang="de-DE"/>
              <a:t>Andra nivån</a:t>
            </a:r>
          </a:p>
          <a:p>
            <a:pPr lvl="2"/>
            <a:r>
              <a:rPr lang="de-DE"/>
              <a:t>Tredje nivån</a:t>
            </a:r>
          </a:p>
          <a:p>
            <a:pPr lvl="3"/>
            <a:r>
              <a:rPr lang="de-DE"/>
              <a:t>Fjärde nivån</a:t>
            </a:r>
          </a:p>
          <a:p>
            <a:pPr lvl="4"/>
            <a:r>
              <a:rPr lang="de-DE"/>
              <a:t>Femte nivån</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Astrofysik med kärnkraft</a:t>
            </a:r>
            <a:br>
              <a:rPr lang="en-US" sz="4400" b="1" cap="small" dirty="0">
                <a:solidFill>
                  <a:schemeClr val="tx1"/>
                </a:solidFill>
                <a:latin typeface="+mj-lt"/>
              </a:rPr>
            </a:br>
            <a:r>
              <a:rPr lang="en-US" sz="3200" cap="small" dirty="0">
                <a:solidFill>
                  <a:schemeClr val="tx1"/>
                </a:solidFill>
                <a:latin typeface="+mj-lt"/>
              </a:rPr>
              <a:t>Stjärnornas </a:t>
            </a:r>
            <a:r>
              <a:rPr lang="en-US" sz="3200" cap="small" dirty="0" err="1">
                <a:solidFill>
                  <a:schemeClr val="tx1"/>
                </a:solidFill>
                <a:latin typeface="+mj-lt"/>
              </a:rPr>
              <a:t>fingeravtryck</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Detta projekt har fått finansiering från Europeiska unionens forsknings- och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innovationsprogram</a:t>
            </a:r>
            <a:r>
              <a:rPr kumimoji="0" lang="en-US" sz="1100" b="0" i="1" u="none" strike="noStrike" kern="1200" cap="none" spc="0" normalizeH="0" baseline="0" noProof="0" dirty="0">
                <a:ln>
                  <a:noFill/>
                </a:ln>
                <a:solidFill>
                  <a:srgbClr val="1B1F22"/>
                </a:solidFill>
                <a:effectLst/>
                <a:uLnTx/>
                <a:uFillTx/>
                <a:latin typeface="Open Sans"/>
                <a:ea typeface="+mn-ea"/>
                <a:cs typeface="+mn-cs"/>
              </a:rPr>
              <a:t> Horizon 2020 </a:t>
            </a:r>
            <a:r>
              <a:rPr kumimoji="0" lang="en-US" sz="1100" b="0" i="1" u="none" strike="noStrike" kern="1200" cap="none" spc="0" normalizeH="0" baseline="0" noProof="0" dirty="0">
                <a:ln>
                  <a:noFill/>
                </a:ln>
                <a:solidFill>
                  <a:srgbClr val="1B1F22"/>
                </a:solidFill>
                <a:effectLst/>
                <a:uLnTx/>
                <a:uFillTx/>
                <a:latin typeface="Open Sans"/>
                <a:ea typeface="+mn-ea"/>
                <a:cs typeface="+mn-cs"/>
              </a:rPr>
              <a:t>enligt bidragsavtal nr 101008324 </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Grundämnenas periodiska 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Förekomst av </a:t>
            </a:r>
            <a:r>
              <a:rPr lang="de-DE" sz="3600" noProof="0" dirty="0"/>
              <a:t>kemiska grundämnen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 frekvens (logaritmisk)</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Ordinarie nummer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De kemiska grundämnenas </a:t>
            </a:r>
            <a:r>
              <a:rPr lang="de-DE" sz="3600" noProof="0" dirty="0" err="1"/>
              <a:t>abundans (</a:t>
            </a:r>
            <a:r>
              <a:rPr lang="de-DE" sz="2400" noProof="0" dirty="0"/>
              <a:t>solsystemet)</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Ta en titt </a:t>
            </a:r>
            <a:r>
              <a:rPr lang="en-GB" sz="2800" dirty="0">
                <a:solidFill>
                  <a:schemeClr val="tx1"/>
                </a:solidFill>
                <a:latin typeface="+mj-lt"/>
              </a:rPr>
              <a:t>på </a:t>
            </a:r>
            <a:r>
              <a:rPr lang="en-GB" sz="2800" b="1" dirty="0">
                <a:solidFill>
                  <a:schemeClr val="tx1"/>
                </a:solidFill>
                <a:latin typeface="+mj-lt"/>
              </a:rPr>
              <a:t>abundansfördelningen</a:t>
            </a:r>
            <a:r>
              <a:rPr lang="en-GB" sz="2800" dirty="0">
                <a:solidFill>
                  <a:schemeClr val="tx1"/>
                </a:solidFill>
                <a:latin typeface="+mj-lt"/>
              </a:rPr>
              <a:t>. </a:t>
            </a:r>
            <a:r>
              <a:rPr lang="en-GB" sz="2800" dirty="0">
                <a:solidFill>
                  <a:schemeClr val="tx1"/>
                </a:solidFill>
                <a:latin typeface="+mj-lt"/>
              </a:rPr>
              <a:t>Vad </a:t>
            </a:r>
            <a:r>
              <a:rPr lang="en-GB" sz="2800" dirty="0" err="1">
                <a:solidFill>
                  <a:schemeClr val="tx1"/>
                </a:solidFill>
                <a:latin typeface="+mj-lt"/>
              </a:rPr>
              <a:t>sticker ut</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Mängd av </a:t>
            </a:r>
            <a:r>
              <a:rPr lang="de-DE" sz="3600" noProof="0" dirty="0"/>
              <a:t>de kemiska elementen</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Människor</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Jordens skorpa</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a:t>
            </a:r>
          </a:p>
          <a:p>
            <a:pPr algn="ctr">
              <a:spcAft>
                <a:spcPts val="600"/>
              </a:spcAft>
            </a:pPr>
            <a:r>
              <a:rPr lang="en-US" sz="3600" cap="small" dirty="0">
                <a:solidFill>
                  <a:schemeClr val="bg1"/>
                </a:solidFill>
              </a:rPr>
              <a:t>Atomkärnor &amp; deras</a:t>
            </a:r>
            <a:br>
              <a:rPr lang="en-US" sz="3600" cap="small" dirty="0">
                <a:solidFill>
                  <a:schemeClr val="bg1"/>
                </a:solidFill>
              </a:rPr>
            </a:br>
            <a:r>
              <a:rPr lang="en-US" sz="3600" cap="small" dirty="0">
                <a:solidFill>
                  <a:schemeClr val="bg1"/>
                </a:solidFill>
              </a:rPr>
              <a:t>deras särdrag</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Vad </a:t>
            </a:r>
            <a:r>
              <a:rPr lang="de-DE" sz="3600" b="1" cap="small" noProof="0" dirty="0"/>
              <a:t>är </a:t>
            </a:r>
            <a:r>
              <a:rPr lang="de-DE" sz="3600" cap="small" noProof="0" dirty="0"/>
              <a:t>ett grundämne?</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Ett grundämne kännetecknas av </a:t>
            </a:r>
            <a:r>
              <a:rPr lang="en-US" sz="2400" b="1" dirty="0"/>
              <a:t>antalet protoner i </a:t>
            </a:r>
            <a:r>
              <a:rPr lang="en-US" sz="2400" dirty="0"/>
              <a:t>atomkärnan</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Atomkärnan</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Syre är det 8:e grundämnet i det periodiska systemet och har 8 protoner</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Atomkärna</a:t>
            </a:r>
          </a:p>
          <a:p>
            <a:pPr marL="697230" lvl="1" indent="-285750">
              <a:buFont typeface="Arial" panose="020B0604020202020204" pitchFamily="34" charset="0"/>
              <a:buChar char="•"/>
            </a:pPr>
            <a:r>
              <a:rPr lang="en-US" sz="2000" dirty="0"/>
              <a:t>i centrum av atomen</a:t>
            </a:r>
          </a:p>
          <a:p>
            <a:pPr marL="697230" lvl="1" indent="-285750">
              <a:buFont typeface="Arial" panose="020B0604020202020204" pitchFamily="34" charset="0"/>
              <a:buChar char="•"/>
            </a:pPr>
            <a:r>
              <a:rPr lang="en-US" sz="2000" dirty="0"/>
              <a:t>är 1/10000-del av atomens storlek</a:t>
            </a:r>
          </a:p>
          <a:p>
            <a:pPr marL="697230" lvl="1" indent="-285750">
              <a:buFont typeface="Arial" panose="020B0604020202020204" pitchFamily="34" charset="0"/>
              <a:buChar char="•"/>
            </a:pPr>
            <a:r>
              <a:rPr lang="en-US" sz="2000" dirty="0" err="1"/>
              <a:t>kombinerar </a:t>
            </a:r>
            <a:r>
              <a:rPr lang="en-US" sz="2000" dirty="0"/>
              <a:t>nästan </a:t>
            </a:r>
            <a:r>
              <a:rPr lang="en-US" sz="2000" dirty="0" err="1"/>
              <a:t>hela </a:t>
            </a:r>
            <a:r>
              <a:rPr lang="en-US" sz="2000" dirty="0"/>
              <a:t>atomens massa i </a:t>
            </a:r>
            <a:r>
              <a:rPr lang="en-US" sz="2000" dirty="0" err="1"/>
              <a:t>sig själv</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Atomkärnor består av </a:t>
            </a:r>
            <a:r>
              <a:rPr lang="en-US" sz="2400" b="1" dirty="0"/>
              <a:t>protoner </a:t>
            </a:r>
            <a:r>
              <a:rPr lang="en-US" sz="2400" dirty="0"/>
              <a:t>och </a:t>
            </a:r>
            <a:r>
              <a:rPr lang="en-US" sz="2400" b="1" dirty="0"/>
              <a:t>neutroner</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Syre har 8 protoner och mellan 4 och 18 neutroner</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 kallar en typ av atomkärna för </a:t>
            </a:r>
            <a:r>
              <a:rPr lang="en-US" sz="2400" b="1" dirty="0"/>
              <a:t>nuklid</a:t>
            </a:r>
          </a:p>
          <a:p>
            <a:pPr marL="697230" lvl="1" indent="-285750">
              <a:buFont typeface="Arial" panose="020B0604020202020204" pitchFamily="34" charset="0"/>
              <a:buChar char="•"/>
            </a:pPr>
            <a:r>
              <a:rPr lang="en-US" sz="2400" dirty="0"/>
              <a:t>bestäms av antalet protoner och neutroner</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Exempel</a:t>
                </a:r>
                <a:r>
                  <a:rPr lang="de-DE" sz="2000" b="1" dirty="0">
                    <a:solidFill>
                      <a:schemeClr val="tx1"/>
                    </a:solidFill>
                  </a:rPr>
                  <a:t>:</a:t>
                </a:r>
                <a:br>
                  <a:rPr lang="de-DE" sz="2000" dirty="0">
                    <a:solidFill>
                      <a:schemeClr val="tx1"/>
                    </a:solidFill>
                  </a:rPr>
                </a:br>
                <a:r>
                  <a:rPr lang="en-US" sz="2000" dirty="0">
                    <a:solidFill>
                      <a:schemeClr val="tx1"/>
                    </a:solidFill>
                  </a:rPr>
                  <a:t>Nukliden syre-16 har 8 protoner och 8 neutroner</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 kallar en typ av atomkärna för </a:t>
            </a:r>
            <a:r>
              <a:rPr lang="en-US" sz="2400" b="1" dirty="0"/>
              <a:t>nuklid</a:t>
            </a:r>
          </a:p>
          <a:p>
            <a:pPr marL="697230" lvl="1" indent="-285750">
              <a:buFont typeface="Arial" panose="020B0604020202020204" pitchFamily="34" charset="0"/>
              <a:buChar char="•"/>
            </a:pPr>
            <a:r>
              <a:rPr lang="en-US" sz="2400" dirty="0"/>
              <a:t>bestäms av antalet protoner och neutroner</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Exempel:</a:t>
                </a:r>
                <a:br>
                  <a:rPr lang="de-DE" sz="2000" dirty="0">
                    <a:solidFill>
                      <a:schemeClr val="tx1"/>
                    </a:solidFill>
                  </a:rPr>
                </a:br>
                <a:r>
                  <a:rPr lang="en-US" sz="2000" dirty="0" err="1">
                    <a:solidFill>
                      <a:schemeClr val="tx1"/>
                    </a:solidFill>
                  </a:rPr>
                  <a:t>Nukliden </a:t>
                </a:r>
                <a:r>
                  <a:rPr lang="en-US" sz="2000" dirty="0">
                    <a:solidFill>
                      <a:schemeClr val="tx1"/>
                    </a:solidFill>
                  </a:rPr>
                  <a:t>syre-17 har 8 protoner och 9 neutroner</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Astrofysik med kärnkraft</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Stjärnornas fingeravtryck</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Vi kallar en typ av atomkärna för </a:t>
                </a:r>
                <a:r>
                  <a:rPr lang="en-US" sz="2400" b="1" dirty="0"/>
                  <a:t>nuklid</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bestäms av antalet protoner och neutroner</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Vi skriver</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Symbol för element</a:t>
            </a:r>
            <a:br>
              <a:rPr lang="de-DE" sz="2400" dirty="0"/>
            </a:br>
            <a:r>
              <a:rPr lang="de-DE" sz="2400" b="1" dirty="0"/>
              <a:t>Z... </a:t>
            </a:r>
            <a:r>
              <a:rPr lang="de-DE" sz="2400" dirty="0" err="1"/>
              <a:t>Atomnummer </a:t>
            </a:r>
            <a:r>
              <a:rPr lang="de-DE" sz="2400" dirty="0"/>
              <a:t>/ </a:t>
            </a:r>
            <a:r>
              <a:rPr lang="de-DE" sz="2400" dirty="0" err="1"/>
              <a:t>protonnummer</a:t>
            </a:r>
            <a:br>
              <a:rPr lang="de-DE" sz="2400" dirty="0"/>
            </a:br>
            <a:r>
              <a:rPr lang="de-DE" sz="2400" b="1" dirty="0"/>
              <a:t>N... </a:t>
            </a:r>
            <a:r>
              <a:rPr lang="de-DE" sz="2400" dirty="0" err="1"/>
              <a:t>Neutronantal</a:t>
            </a:r>
            <a:br>
              <a:rPr lang="de-DE" sz="2400" dirty="0"/>
            </a:br>
            <a:r>
              <a:rPr lang="de-DE" sz="2400" b="1" dirty="0"/>
              <a:t>A... </a:t>
            </a:r>
            <a:r>
              <a:rPr lang="de-DE" sz="2400" dirty="0" err="1"/>
              <a:t>Massantal</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Uppgift</a:t>
            </a:r>
            <a:br>
              <a:rPr lang="de-DE" sz="2800" dirty="0">
                <a:solidFill>
                  <a:schemeClr val="tx1"/>
                </a:solidFill>
              </a:rPr>
            </a:br>
            <a:r>
              <a:rPr lang="en-US" sz="2800" dirty="0">
                <a:solidFill>
                  <a:schemeClr val="tx1"/>
                </a:solidFill>
              </a:rPr>
              <a:t>Hur många neutroner har</a:t>
            </a:r>
            <a:br>
              <a:rPr lang="en-US" sz="2800" dirty="0">
                <a:solidFill>
                  <a:schemeClr val="tx1"/>
                </a:solidFill>
              </a:rPr>
            </a:br>
            <a:r>
              <a:rPr lang="de-DE" sz="2800" b="1" dirty="0">
                <a:solidFill>
                  <a:schemeClr val="tx1"/>
                </a:solidFill>
              </a:rPr>
              <a:t>uran-238 </a:t>
            </a:r>
            <a:r>
              <a:rPr lang="en-US" sz="2800" dirty="0">
                <a:solidFill>
                  <a:schemeClr val="tx1"/>
                </a:solidFill>
              </a:rPr>
              <a:t>har</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Massantal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Protonantal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Kemisk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Märkning av atomkärnor</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Ta en </a:t>
              </a:r>
              <a:r>
                <a:rPr lang="en-US" sz="2800" dirty="0">
                  <a:solidFill>
                    <a:schemeClr val="tx1"/>
                  </a:solidFill>
                </a:rPr>
                <a:t>titt på </a:t>
              </a:r>
              <a:r>
                <a:rPr lang="en-US" sz="2800" dirty="0" err="1">
                  <a:solidFill>
                    <a:schemeClr val="tx1"/>
                  </a:solidFill>
                </a:rPr>
                <a:t>nuklidkartan</a:t>
              </a:r>
              <a:r>
                <a:rPr lang="en-US" sz="2800" dirty="0">
                  <a:solidFill>
                    <a:schemeClr val="tx1"/>
                  </a:solidFill>
                </a:rPr>
                <a:t>. För </a:t>
              </a:r>
              <a:r>
                <a:rPr lang="en-US" sz="2800" dirty="0">
                  <a:solidFill>
                    <a:schemeClr val="tx1"/>
                  </a:solidFill>
                </a:rPr>
                <a:t>att göra detta, </a:t>
              </a:r>
              <a:r>
                <a:rPr lang="en-US" sz="2800" dirty="0" err="1">
                  <a:solidFill>
                    <a:schemeClr val="tx1"/>
                  </a:solidFill>
                </a:rPr>
                <a:t>öppna</a:t>
              </a:r>
              <a:br>
                <a:rPr lang="de-DE" sz="2800" dirty="0">
                  <a:solidFill>
                    <a:schemeClr val="tx1"/>
                  </a:solidFill>
                </a:rPr>
              </a:br>
              <a:r>
                <a:rPr lang="de-DE" sz="2800" b="1" dirty="0">
                  <a:solidFill>
                    <a:schemeClr val="tx1"/>
                  </a:solidFill>
                </a:rPr>
                <a:t> 2.1 Interaktivt </a:t>
              </a:r>
              <a:r>
                <a:rPr lang="de-DE" sz="2800" b="1" dirty="0" err="1">
                  <a:solidFill>
                    <a:schemeClr val="tx1"/>
                  </a:solidFill>
                </a:rPr>
                <a:t>nukliddiagram</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Var </a:t>
            </a:r>
            <a:r>
              <a:rPr lang="de-DE" sz="3600" cap="small" noProof="0" dirty="0"/>
              <a:t>finns de </a:t>
            </a:r>
            <a:br>
              <a:rPr lang="de-DE" sz="3600" cap="small" noProof="0" dirty="0"/>
            </a:br>
            <a:r>
              <a:rPr lang="de-DE" sz="3600" cap="small" noProof="0" dirty="0" err="1"/>
              <a:t>kemiska </a:t>
            </a:r>
            <a:r>
              <a:rPr lang="de-DE" sz="3600" cap="small" noProof="0" dirty="0" err="1"/>
              <a:t>grundämnen</a:t>
            </a:r>
            <a:br>
              <a:rPr lang="de-DE" sz="3600" cap="small" dirty="0"/>
            </a:br>
            <a:r>
              <a:rPr lang="de-DE" sz="3600" cap="small" noProof="0" dirty="0" err="1"/>
              <a:t>skapas</a:t>
            </a:r>
            <a:r>
              <a:rPr lang="de-DE" sz="3600" cap="small" noProof="0" dirty="0"/>
              <a:t>?</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Kärnfusion </a:t>
            </a:r>
            <a:r>
              <a:rPr lang="en-US" sz="2800" dirty="0"/>
              <a:t>eller andra </a:t>
            </a:r>
            <a:r>
              <a:rPr lang="en-US" sz="2800" b="1" dirty="0"/>
              <a:t>kärnreaktioner </a:t>
            </a:r>
            <a:r>
              <a:rPr lang="en-US" sz="2800" dirty="0"/>
              <a:t>kan skapa nya atomkärnor.</a:t>
            </a:r>
            <a:br>
              <a:rPr lang="en-US" sz="2800" dirty="0"/>
            </a:br>
            <a:endParaRPr lang="en-US" sz="2800" dirty="0"/>
          </a:p>
          <a:p>
            <a:pPr marL="285750" indent="-285750">
              <a:buFont typeface="Arial" panose="020B0604020202020204" pitchFamily="34" charset="0"/>
              <a:buChar char="•"/>
            </a:pPr>
            <a:r>
              <a:rPr lang="en-US" sz="2800" dirty="0"/>
              <a:t>Dessa processer är grunden för </a:t>
            </a:r>
            <a:r>
              <a:rPr lang="en-US" sz="2800" b="1" dirty="0"/>
              <a:t>bildandet av nya element</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Illustration av den röda superjätten Antares</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II</a:t>
            </a:r>
          </a:p>
          <a:p>
            <a:pPr algn="ctr">
              <a:spcAft>
                <a:spcPts val="600"/>
              </a:spcAft>
            </a:pPr>
            <a:r>
              <a:rPr lang="en-US" sz="3600" cap="small" dirty="0" err="1">
                <a:solidFill>
                  <a:schemeClr val="bg1"/>
                </a:solidFill>
              </a:rPr>
              <a:t>Stjärnornas</a:t>
            </a:r>
            <a:br>
              <a:rPr lang="en-US" sz="3600" cap="small" dirty="0">
                <a:solidFill>
                  <a:schemeClr val="bg1"/>
                </a:solidFill>
              </a:rPr>
            </a:br>
            <a:r>
              <a:rPr lang="en-US" sz="3600" cap="small" dirty="0">
                <a:solidFill>
                  <a:schemeClr val="bg1"/>
                </a:solidFill>
              </a:rPr>
              <a:t>evolution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Varje år </a:t>
            </a:r>
            <a:r>
              <a:rPr lang="en-US" sz="2000" b="1" dirty="0"/>
              <a:t>bildas </a:t>
            </a:r>
            <a:r>
              <a:rPr lang="en-US" sz="2000" dirty="0"/>
              <a:t>cirka </a:t>
            </a:r>
            <a:r>
              <a:rPr lang="en-US" sz="2000" b="1" dirty="0"/>
              <a:t>5 stjärnor i </a:t>
            </a:r>
            <a:r>
              <a:rPr lang="en-US" sz="2000" dirty="0"/>
              <a:t>vår Vintergata.</a:t>
            </a:r>
          </a:p>
          <a:p>
            <a:pPr marL="285750" indent="-285750">
              <a:buFont typeface="Arial" panose="020B0604020202020204" pitchFamily="34" charset="0"/>
              <a:buChar char="•"/>
            </a:pPr>
            <a:r>
              <a:rPr lang="en-US" sz="2000" dirty="0"/>
              <a:t>Bildandet tar ca.</a:t>
            </a:r>
            <a:br>
              <a:rPr lang="en-US" sz="2000" dirty="0"/>
            </a:br>
            <a:r>
              <a:rPr lang="en-US" sz="2000" dirty="0"/>
              <a:t>1 miljon - 100 miljoner år</a:t>
            </a:r>
          </a:p>
          <a:p>
            <a:pPr marL="285750" indent="-285750">
              <a:buFont typeface="Arial" panose="020B0604020202020204" pitchFamily="34" charset="0"/>
              <a:buChar char="•"/>
            </a:pPr>
            <a:r>
              <a:rPr lang="en-US" sz="2000" dirty="0"/>
              <a:t>Ursprungligen orsakad av sammandragning av </a:t>
            </a:r>
            <a:r>
              <a:rPr lang="en-US" sz="2000" dirty="0" err="1"/>
              <a:t>interstellära gasmoln </a:t>
            </a:r>
            <a:r>
              <a:rPr lang="en-US" sz="2000" dirty="0"/>
              <a:t>(gravitation).</a:t>
            </a:r>
          </a:p>
          <a:p>
            <a:pPr marL="285750" indent="-285750">
              <a:buFont typeface="Arial" panose="020B0604020202020204" pitchFamily="34" charset="0"/>
              <a:buChar char="•"/>
            </a:pPr>
            <a:r>
              <a:rPr lang="en-US" sz="2000" dirty="0" err="1"/>
              <a:t>En av dessa </a:t>
            </a:r>
            <a:r>
              <a:rPr lang="en-US" sz="2000" dirty="0"/>
              <a:t>stjärnor </a:t>
            </a:r>
            <a:r>
              <a:rPr lang="en-US" sz="2000" dirty="0"/>
              <a:t>är </a:t>
            </a:r>
            <a:r>
              <a:rPr lang="en-US" sz="2000" b="1" dirty="0" err="1"/>
              <a:t>solen, </a:t>
            </a:r>
            <a:r>
              <a:rPr lang="en-US" sz="2000" dirty="0"/>
              <a:t>som </a:t>
            </a:r>
            <a:r>
              <a:rPr lang="en-US" sz="2000" dirty="0" err="1"/>
              <a:t>föddes för </a:t>
            </a:r>
            <a:r>
              <a:rPr lang="en-US" sz="2000" dirty="0"/>
              <a:t>cirka </a:t>
            </a:r>
            <a:r>
              <a:rPr lang="en-US" sz="2000" b="1" dirty="0"/>
              <a:t>4,6 </a:t>
            </a:r>
            <a:r>
              <a:rPr lang="en-US" sz="2000" b="1" dirty="0" err="1"/>
              <a:t>miljarder </a:t>
            </a:r>
            <a:r>
              <a:rPr lang="en-US" sz="2000" b="1" dirty="0"/>
              <a:t>år </a:t>
            </a:r>
            <a:r>
              <a:rPr lang="en-US" sz="2000" dirty="0" err="1"/>
              <a:t>sedan</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Bildandet av stjärnor</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De två nebulosorna NGC 2014 och NGC 2020 är en del av en stjärnbildande region i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Stora magellanska </a:t>
            </a:r>
            <a:r>
              <a:rPr kumimoji="0" lang="en-US" sz="1400" b="0" i="1" u="none" strike="noStrike" kern="1200" cap="none" spc="0" normalizeH="0" baseline="0" noProof="0" dirty="0">
                <a:ln>
                  <a:noFill/>
                </a:ln>
                <a:solidFill>
                  <a:srgbClr val="00305E"/>
                </a:solidFill>
                <a:effectLst/>
                <a:uLnTx/>
                <a:uFillTx/>
                <a:latin typeface="Open Sans"/>
                <a:ea typeface="+mn-ea"/>
                <a:cs typeface="+mn-cs"/>
              </a:rPr>
              <a:t>molnet, en galax 163 000 ljusår bort i Vintergatan.</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Solens födelse</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När </a:t>
            </a:r>
            <a:r>
              <a:rPr lang="en-US" sz="2000" dirty="0" err="1"/>
              <a:t>gasmolnet drar ihop sig skapas en </a:t>
            </a:r>
            <a:r>
              <a:rPr lang="en-US" sz="2000" dirty="0"/>
              <a:t>kärna med </a:t>
            </a:r>
            <a:r>
              <a:rPr lang="en-US" sz="2000" dirty="0" err="1"/>
              <a:t>högre densitet</a:t>
            </a:r>
            <a:endParaRPr lang="en-US" sz="2000" dirty="0"/>
          </a:p>
          <a:p>
            <a:pPr marL="285750" indent="-285750">
              <a:buFont typeface="Arial" panose="020B0604020202020204" pitchFamily="34" charset="0"/>
              <a:buChar char="•"/>
            </a:pPr>
            <a:r>
              <a:rPr lang="en-US" sz="2000" dirty="0" err="1"/>
              <a:t>Om </a:t>
            </a:r>
            <a:r>
              <a:rPr lang="en-US" sz="2000" dirty="0"/>
              <a:t>massan är tillräckligt stor kollapsar molnet </a:t>
            </a:r>
            <a:r>
              <a:rPr lang="en-US" sz="2000" dirty="0"/>
              <a:t>och </a:t>
            </a:r>
            <a:r>
              <a:rPr lang="en-US" sz="2000" dirty="0" err="1"/>
              <a:t>värmeenergi frigörs (</a:t>
            </a:r>
            <a:r>
              <a:rPr lang="en-US" sz="2000" dirty="0" err="1"/>
              <a:t>gravitationskollaps</a:t>
            </a:r>
            <a:r>
              <a:rPr lang="en-US" sz="2000" dirty="0"/>
              <a:t>)</a:t>
            </a:r>
          </a:p>
          <a:p>
            <a:pPr marL="285750" indent="-285750">
              <a:buFont typeface="Arial" panose="020B0604020202020204" pitchFamily="34" charset="0"/>
              <a:buChar char="•"/>
            </a:pPr>
            <a:r>
              <a:rPr lang="en-US" sz="2000" dirty="0"/>
              <a:t>Om stjärnans densitet är tillräckligt hög kan strålningen inte längre ta sig ut ur höljet, vilket leder till att stjärnan värms upp ytterligare</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Huvudet på det så kallade "Cosmic Caterpillar"-gasmolnet är en protostjärna som fortfarande absorberar material från sitt yttre skal och långsamt kondenseras.</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Solens födelse</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En </a:t>
            </a:r>
            <a:r>
              <a:rPr lang="en-US" sz="2000" b="1" dirty="0" err="1"/>
              <a:t>protostjärna </a:t>
            </a:r>
            <a:r>
              <a:rPr lang="en-US" sz="2000" dirty="0" err="1"/>
              <a:t>bildas</a:t>
            </a:r>
            <a:endParaRPr lang="en-US" sz="2000" dirty="0"/>
          </a:p>
          <a:p>
            <a:pPr marL="285750" indent="-285750">
              <a:buFont typeface="Arial" panose="020B0604020202020204" pitchFamily="34" charset="0"/>
              <a:buChar char="•"/>
            </a:pPr>
            <a:r>
              <a:rPr lang="en-US" sz="2000" dirty="0" err="1"/>
              <a:t>Gravitationskraften ökar</a:t>
            </a:r>
            <a:endParaRPr lang="en-US" sz="2000" dirty="0"/>
          </a:p>
          <a:p>
            <a:pPr marL="285750" indent="-285750">
              <a:buFont typeface="Arial" panose="020B0604020202020204" pitchFamily="34" charset="0"/>
              <a:buChar char="•"/>
            </a:pPr>
            <a:r>
              <a:rPr lang="en-US" sz="2000" dirty="0" err="1"/>
              <a:t>Yttre molekyler kraschar </a:t>
            </a:r>
            <a:r>
              <a:rPr lang="en-US" sz="2000" dirty="0"/>
              <a:t>in i kärnan</a:t>
            </a:r>
          </a:p>
          <a:p>
            <a:pPr marL="285750" indent="-285750">
              <a:buFont typeface="Arial" panose="020B0604020202020204" pitchFamily="34" charset="0"/>
              <a:buChar char="•"/>
            </a:pPr>
            <a:r>
              <a:rPr lang="en-US" sz="2000" dirty="0" err="1"/>
              <a:t>Flera tusen </a:t>
            </a:r>
            <a:r>
              <a:rPr lang="en-US" sz="2000" dirty="0"/>
              <a:t>Kelvin, ljus </a:t>
            </a:r>
            <a:r>
              <a:rPr lang="en-US" sz="2000" dirty="0" err="1"/>
              <a:t>mestadels i det infraröda området</a:t>
            </a:r>
            <a:endParaRPr lang="en-US" sz="2000" dirty="0"/>
          </a:p>
          <a:p>
            <a:pPr marL="285750" indent="-285750">
              <a:buFont typeface="Arial" panose="020B0604020202020204" pitchFamily="34" charset="0"/>
              <a:buChar char="•"/>
            </a:pPr>
            <a:r>
              <a:rPr lang="en-US" sz="2000" dirty="0" err="1"/>
              <a:t>Temperaturen höjs </a:t>
            </a:r>
            <a:r>
              <a:rPr lang="en-US" sz="2000" dirty="0"/>
              <a:t>tills gasen </a:t>
            </a:r>
            <a:r>
              <a:rPr lang="en-US" sz="2000" dirty="0" err="1"/>
              <a:t>inuti joniseras, </a:t>
            </a:r>
            <a:r>
              <a:rPr lang="en-US" sz="2000" dirty="0"/>
              <a:t>gasen </a:t>
            </a:r>
            <a:r>
              <a:rPr lang="en-US" sz="2000" dirty="0" err="1"/>
              <a:t>blir till </a:t>
            </a:r>
            <a:r>
              <a:rPr lang="en-US" sz="2000" dirty="0"/>
              <a:t>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Gas </a:t>
            </a:r>
            <a:r>
              <a:rPr lang="en-US" sz="1200" i="1" dirty="0"/>
              <a:t>som kastas </a:t>
            </a:r>
            <a:r>
              <a:rPr lang="en-US" sz="1200" i="1" dirty="0" err="1"/>
              <a:t>ut från protostjärnan och </a:t>
            </a:r>
            <a:r>
              <a:rPr lang="en-US" sz="1200" i="1" dirty="0" err="1"/>
              <a:t>träffar stoftmoln</a:t>
            </a:r>
            <a:r>
              <a:rPr lang="en-US" sz="1200" i="1" dirty="0"/>
              <a:t>. </a:t>
            </a:r>
            <a:r>
              <a:rPr lang="en-US" sz="1200" i="1" dirty="0" err="1"/>
              <a:t>Två </a:t>
            </a:r>
            <a:r>
              <a:rPr lang="en-US" sz="1200" i="1" dirty="0"/>
              <a:t>jets </a:t>
            </a:r>
            <a:r>
              <a:rPr lang="en-US" sz="1200" i="1" dirty="0" err="1"/>
              <a:t>syns, </a:t>
            </a:r>
            <a:r>
              <a:rPr lang="en-US" sz="1200" i="1" dirty="0"/>
              <a:t>som </a:t>
            </a:r>
            <a:r>
              <a:rPr lang="en-US" sz="1200" i="1" dirty="0" err="1"/>
              <a:t>rör sig </a:t>
            </a:r>
            <a:r>
              <a:rPr lang="en-US" sz="1200" i="1" dirty="0"/>
              <a:t>diametralt </a:t>
            </a:r>
            <a:r>
              <a:rPr lang="en-US" sz="1200" i="1" dirty="0" err="1"/>
              <a:t>bort från protostjärnan i mitten</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Första kärnfusionen</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Temperaturen </a:t>
            </a:r>
            <a:r>
              <a:rPr lang="en-US" sz="1900" dirty="0"/>
              <a:t>och </a:t>
            </a:r>
            <a:r>
              <a:rPr lang="en-US" sz="1900" dirty="0" err="1"/>
              <a:t>densiteten är tillräckligt hög för att </a:t>
            </a:r>
            <a:r>
              <a:rPr lang="en-US" sz="1900" dirty="0"/>
              <a:t>atomkärnorna</a:t>
            </a:r>
            <a:r>
              <a:rPr lang="en-US" sz="1900" dirty="0" err="1"/>
              <a:t> ska kunna övervinna </a:t>
            </a:r>
            <a:r>
              <a:rPr lang="en-US" sz="1900" dirty="0"/>
              <a:t>Coulombbarriären</a:t>
            </a:r>
          </a:p>
          <a:p>
            <a:pPr marL="285750" indent="-285750">
              <a:buFont typeface="Arial" panose="020B0604020202020204" pitchFamily="34" charset="0"/>
              <a:buChar char="•"/>
            </a:pPr>
            <a:r>
              <a:rPr lang="en-US" sz="1900" b="1" dirty="0"/>
              <a:t>Fusion av </a:t>
            </a:r>
            <a:r>
              <a:rPr lang="en-US" sz="1900" b="1" dirty="0" err="1"/>
              <a:t>väte</a:t>
            </a:r>
            <a:r>
              <a:rPr lang="en-US" sz="1900" b="1" dirty="0"/>
              <a:t>: </a:t>
            </a:r>
            <a:r>
              <a:rPr lang="en-US" sz="1900" dirty="0"/>
              <a:t>Helium </a:t>
            </a:r>
            <a:r>
              <a:rPr lang="en-US" sz="1900" dirty="0" err="1"/>
              <a:t>bildas </a:t>
            </a:r>
            <a:r>
              <a:rPr lang="en-US" sz="1900" dirty="0"/>
              <a:t>och </a:t>
            </a:r>
            <a:r>
              <a:rPr lang="en-US" sz="1900" dirty="0" err="1"/>
              <a:t>ansamlas i </a:t>
            </a:r>
            <a:r>
              <a:rPr lang="en-US" sz="1900" dirty="0"/>
              <a:t>kärnan</a:t>
            </a:r>
          </a:p>
          <a:p>
            <a:pPr marL="285750" indent="-285750">
              <a:buFont typeface="Arial" panose="020B0604020202020204" pitchFamily="34" charset="0"/>
              <a:buChar char="•"/>
            </a:pPr>
            <a:r>
              <a:rPr lang="en-US" sz="1900" dirty="0" err="1"/>
              <a:t>Strålning </a:t>
            </a:r>
            <a:r>
              <a:rPr lang="en-US" sz="1900" dirty="0"/>
              <a:t>&amp; </a:t>
            </a:r>
            <a:r>
              <a:rPr lang="en-US" sz="1900" dirty="0" err="1"/>
              <a:t>gastryck som motkraft till gravitationskraften</a:t>
            </a:r>
            <a:endParaRPr lang="en-US" sz="1900" dirty="0"/>
          </a:p>
          <a:p>
            <a:pPr marL="285750" indent="-285750">
              <a:buFont typeface="Arial" panose="020B0604020202020204" pitchFamily="34" charset="0"/>
              <a:buChar char="•"/>
            </a:pPr>
            <a:r>
              <a:rPr lang="en-US" sz="1900" dirty="0"/>
              <a:t>Stjärnan har </a:t>
            </a:r>
            <a:r>
              <a:rPr lang="en-US" sz="1900" dirty="0" err="1"/>
              <a:t>nått ett stabilt tillstånd</a:t>
            </a:r>
            <a:r>
              <a:rPr lang="en-US" sz="1900" dirty="0"/>
              <a:t>!</a:t>
            </a:r>
          </a:p>
          <a:p>
            <a:pPr marL="342900" indent="-342900">
              <a:buFont typeface="Wingdings" panose="05000000000000000000" pitchFamily="2" charset="2"/>
              <a:buChar char="Ø"/>
            </a:pPr>
            <a:r>
              <a:rPr lang="en-US" sz="1900" b="1" dirty="0" err="1"/>
              <a:t>Hydrostatisk jämvikt</a:t>
            </a:r>
            <a:r>
              <a:rPr lang="en-US" sz="1900" dirty="0"/>
              <a:t>: tyngdkraft och </a:t>
            </a:r>
            <a:r>
              <a:rPr lang="en-US" sz="1900" dirty="0" err="1"/>
              <a:t>tryck i jämvikt</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Tidsschema</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Innehåll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Inledning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Atomkärnor och deras särdrag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Bryt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Stjärnornas utveckling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Den primordiala nukleosyntesen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Lunchrast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Stjärnornas fingeravtryck</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Bryt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Del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Stjärnornas fingeravtryck - Fortsättning</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Slutsats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Gul dvärg (Idag)</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Solen </a:t>
                </a:r>
                <a:r>
                  <a:rPr lang="en-US" sz="1900" dirty="0" err="1"/>
                  <a:t>smälter samman </a:t>
                </a:r>
                <a:r>
                  <a:rPr lang="en-US" sz="1900" b="1" dirty="0" err="1"/>
                  <a:t>väte </a:t>
                </a:r>
                <a:r>
                  <a:rPr lang="en-US" sz="1900" dirty="0" err="1"/>
                  <a:t>till </a:t>
                </a:r>
                <a:r>
                  <a:rPr lang="en-US" sz="1900" b="1" dirty="0"/>
                  <a:t>helium</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Är </a:t>
                </a:r>
                <a:r>
                  <a:rPr lang="en-US" sz="1900" dirty="0"/>
                  <a:t>i </a:t>
                </a:r>
                <a:r>
                  <a:rPr lang="en-US" sz="1900" b="1" dirty="0"/>
                  <a:t>ett </a:t>
                </a:r>
                <a:r>
                  <a:rPr lang="en-US" sz="1900" dirty="0" err="1"/>
                  <a:t>stabilt tillstånd (</a:t>
                </a:r>
                <a:r>
                  <a:rPr lang="en-US" sz="1900" b="1" dirty="0" err="1"/>
                  <a:t>hydrostatisk jämvikt</a:t>
                </a:r>
                <a:r>
                  <a:rPr lang="en-US" sz="1900" dirty="0"/>
                  <a:t>)</a:t>
                </a:r>
                <a:br>
                  <a:rPr lang="en-US" sz="1900" b="1" dirty="0"/>
                </a:b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Radie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Jordens temperatur</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Kärnfusion</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b="0" i="1" smtClean="0">
                          <a:latin typeface="Cambria Math" panose="02040503050406030204" pitchFamily="18" charset="0"/>
                        </a:rPr>
                        <m:t> </m:t>
                      </m:r>
                    </m:oMath>
                  </m:oMathPara>
                </a14:m>
                <a:endParaRPr lang="de-DE" dirty="0"/>
              </a:p>
            </p:txBody>
          </p:sp>
        </mc:Choice>
        <mc:Fallback xmlns:a16="http://schemas.microsoft.com/office/drawing/2014/main" xmlns:p14="http://schemas.microsoft.com/office/powerpoint/2010/main">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smtClean="0">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i="0">
                                  <a:solidFill>
                                    <a:srgbClr val="00305E"/>
                                  </a:solidFill>
                                  <a:latin typeface="Cambria Math" panose="02040503050406030204" pitchFamily="18" charset="0"/>
                                </a:rPr>
                                <m:t>𝐇</m:t>
                              </m:r>
                              <m:r>
                                <a:rPr xmlns:a="http://schemas.openxmlformats.org/drawingml/2006/main" lang="de-DE" sz="2400" b="1" i="0" smtClean="0">
                                  <a:solidFill>
                                    <a:srgbClr val="00305E"/>
                                  </a:solidFill>
                                  <a:latin typeface="Cambria Math" panose="02040503050406030204" pitchFamily="18" charset="0"/>
                                </a:rPr>
                                <m:t>𝐞</m:t>
                              </m:r>
                            </m:e>
                            <m:sub>
                              <m:r>
                                <a:rPr xmlns:a="http://schemas.openxmlformats.org/drawingml/2006/main" lang="de-DE" sz="2400" b="1" i="1" smtClean="0">
                                  <a:solidFill>
                                    <a:srgbClr val="00305E"/>
                                  </a:solidFill>
                                  <a:latin typeface="Cambria Math" panose="02040503050406030204" pitchFamily="18" charset="0"/>
                                </a:rPr>
                                <m:t>𝟏</m:t>
                              </m:r>
                            </m:sub>
                          </m:sSub>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𝟒</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𝐇𝐞</m:t>
                              </m:r>
                            </m:e>
                            <m:sub>
                              <m:r>
                                <a:rPr xmlns:a="http://schemas.openxmlformats.org/drawingml/2006/main" lang="de-DE" sz="2400" b="1" i="1" smtClean="0">
                                  <a:solidFill>
                                    <a:srgbClr val="00305E"/>
                                  </a:solidFill>
                                  <a:latin typeface="Cambria Math" panose="02040503050406030204" pitchFamily="18" charset="0"/>
                                </a:rPr>
                                <m:t>𝟐</m:t>
                              </m:r>
                            </m:sub>
                          </m:sSub>
                          <m:r>
                            <a:rPr xmlns:a="http://schemas.openxmlformats.org/drawingml/2006/main" lang="de-DE" sz="2400" b="1" i="1" smtClean="0">
                              <a:solidFill>
                                <a:srgbClr val="00305E"/>
                              </a:solidFill>
                              <a:latin typeface="Cambria Math" panose="02040503050406030204" pitchFamily="18" charset="0"/>
                            </a:rPr>
                            <m:t>+</m:t>
                          </m:r>
                        </m:e>
                      </m:sPre>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r>
                        <a:rPr xmlns:a="http://schemas.openxmlformats.org/drawingml/2006/main" lang="de-DE" sz="2400" b="1" i="1"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oMath>
                  </m:oMathPara>
                </a14:m>
                <a:endParaRPr lang="de-DE" sz="1600" dirty="0"/>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0">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𝟏</m:t>
                          </m:r>
                        </m:sup>
                        <m:e>
                          <m:r>
                            <a:rPr xmlns:a="http://schemas.openxmlformats.org/drawingml/2006/main" lang="de-DE" sz="2400" b="1" i="0" smtClean="0">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r>
                            <a:rPr xmlns:a="http://schemas.openxmlformats.org/drawingml/2006/main" lang="de-DE" sz="2400" b="1" i="0" smtClean="0">
                              <a:solidFill>
                                <a:srgbClr val="00305E"/>
                              </a:solidFill>
                              <a:latin typeface="Cambria Math" panose="02040503050406030204" pitchFamily="18" charset="0"/>
                            </a:rPr>
                            <m:t>𝐇𝐞</m:t>
                          </m:r>
                          <m:r>
                            <a:rPr xmlns:a="http://schemas.openxmlformats.org/drawingml/2006/main" lang="de-DE" sz="2400" b="1" i="1" smtClean="0">
                              <a:solidFill>
                                <a:srgbClr val="00305E"/>
                              </a:solidFill>
                              <a:latin typeface="Cambria Math" panose="02040503050406030204" pitchFamily="18" charset="0"/>
                            </a:rPr>
                            <m:t>+</m:t>
                          </m:r>
                        </m:e>
                      </m:sPre>
                      <m:r>
                        <a:rPr xmlns:a="http://schemas.openxmlformats.org/drawingml/2006/main"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a16="http://schemas.microsoft.com/office/drawing/2014/main" xmlns:p14="http://schemas.microsoft.com/office/powerpoint/2010/main">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1" smtClean="0">
                          <a:solidFill>
                            <a:srgbClr val="00305E"/>
                          </a:solidFill>
                          <a:latin typeface="Cambria Math" panose="02040503050406030204" pitchFamily="18" charset="0"/>
                        </a:rPr>
                        <m:t>+</m:t>
                      </m:r>
                      <m:sSup>
                        <m:sSupPr>
                          <m:ctrlPr>
                            <a:rPr xmlns:a="http://schemas.openxmlformats.org/drawingml/2006/main" lang="de-DE" sz="2400" b="1" i="1">
                              <a:solidFill>
                                <a:srgbClr val="00305E"/>
                              </a:solidFill>
                              <a:latin typeface="Cambria Math" panose="02040503050406030204" pitchFamily="18" charset="0"/>
                            </a:rPr>
                          </m:ctrlPr>
                        </m:sSupPr>
                        <m:e>
                          <m:r>
                            <a:rPr xmlns:a="http://schemas.openxmlformats.org/drawingml/2006/main" lang="de-DE" sz="2400" b="1" i="1">
                              <a:solidFill>
                                <a:srgbClr val="00305E"/>
                              </a:solidFill>
                              <a:latin typeface="Cambria Math" panose="02040503050406030204" pitchFamily="18" charset="0"/>
                            </a:rPr>
                            <m:t>𝒆</m:t>
                          </m:r>
                        </m:e>
                        <m:sup>
                          <m:r>
                            <a:rPr xmlns:a="http://schemas.openxmlformats.org/drawingml/2006/main" lang="de-DE" sz="2400" b="1" i="1" smtClean="0">
                              <a:solidFill>
                                <a:srgbClr val="00305E"/>
                              </a:solidFill>
                              <a:latin typeface="Cambria Math" panose="02040503050406030204" pitchFamily="18" charset="0"/>
                            </a:rPr>
                            <m:t>+</m:t>
                          </m:r>
                        </m:sup>
                      </m:sSup>
                      <m:r>
                        <a:rPr xmlns:a="http://schemas.openxmlformats.org/drawingml/2006/main" lang="de-DE" sz="2400" b="1" i="1" smtClean="0">
                          <a:solidFill>
                            <a:srgbClr val="00305E"/>
                          </a:solidFill>
                          <a:latin typeface="Cambria Math" panose="02040503050406030204" pitchFamily="18" charset="0"/>
                        </a:rPr>
                        <m:t>+</m:t>
                      </m:r>
                      <m:r>
                        <a:rPr xmlns:a="http://schemas.openxmlformats.org/drawingml/2006/main" lang="de-DE" sz="2400" b="1" i="1" smtClean="0">
                          <a:solidFill>
                            <a:srgbClr val="00305E"/>
                          </a:solidFill>
                          <a:latin typeface="Cambria Math" panose="02040503050406030204" pitchFamily="18" charset="0"/>
                        </a:rPr>
                        <m:t>𝝂</m:t>
                      </m:r>
                    </m:oMath>
                  </m:oMathPara>
                </a14:m>
                <a:endParaRPr lang="de-DE" sz="1600" dirty="0"/>
              </a:p>
            </p:txBody>
          </p:sp>
        </mc:Choice>
        <mc:Fallback xmlns:a16="http://schemas.microsoft.com/office/drawing/2014/main" xmlns:p14="http://schemas.microsoft.com/office/powerpoint/2010/main">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Övergångsfas</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Helium </a:t>
                </a:r>
                <a:r>
                  <a:rPr lang="en-US" sz="1900" dirty="0"/>
                  <a:t>kondenserar i </a:t>
                </a:r>
                <a:r>
                  <a:rPr lang="en-US" sz="1900" dirty="0" err="1"/>
                  <a:t>solens </a:t>
                </a:r>
                <a:r>
                  <a:rPr lang="en-US" sz="1900" dirty="0" err="1"/>
                  <a:t>centrum</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Vätefusionen äger rum </a:t>
                </a:r>
                <a:r>
                  <a:rPr lang="en-US" sz="1900" dirty="0"/>
                  <a:t>i ett </a:t>
                </a:r>
                <a:r>
                  <a:rPr lang="en-US" sz="1900" dirty="0" err="1"/>
                  <a:t>skalformat område </a:t>
                </a:r>
                <a:r>
                  <a:rPr lang="en-US" sz="1900" dirty="0"/>
                  <a:t>runt </a:t>
                </a:r>
                <a:r>
                  <a:rPr lang="en-US" sz="1900" dirty="0" err="1"/>
                  <a:t>heliumkärnan</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Energiomsättningen </a:t>
                </a:r>
                <a:r>
                  <a:rPr lang="en-US" sz="1900" dirty="0"/>
                  <a:t>vid </a:t>
                </a:r>
                <a:r>
                  <a:rPr lang="en-US" sz="1900" dirty="0" err="1"/>
                  <a:t>vätefusion ökar</a:t>
                </a:r>
                <a:r>
                  <a:rPr lang="en-US" sz="1900" dirty="0"/>
                  <a:t>, </a:t>
                </a:r>
                <a:r>
                  <a:rPr lang="en-US" sz="1900" dirty="0" err="1"/>
                  <a:t>solen blåser upp och </a:t>
                </a:r>
                <a:r>
                  <a:rPr lang="en-US" sz="1900" dirty="0" err="1"/>
                  <a:t>blir rödaktig</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Radie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Jordens temperatur</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Röd jätte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Kärnan </a:t>
                </a:r>
                <a:r>
                  <a:rPr lang="en-US" sz="1900" dirty="0" err="1"/>
                  <a:t>fortsätter </a:t>
                </a:r>
                <a:r>
                  <a:rPr lang="en-US" sz="1900" dirty="0"/>
                  <a:t>att</a:t>
                </a:r>
                <a:r>
                  <a:rPr lang="en-US" sz="1900" dirty="0" err="1"/>
                  <a:t> krympa, </a:t>
                </a:r>
                <a:r>
                  <a:rPr lang="en-US" sz="1900" dirty="0" err="1"/>
                  <a:t>temperaturen är tillräckligt hög </a:t>
                </a:r>
                <a:r>
                  <a:rPr lang="en-US" sz="1900" dirty="0"/>
                  <a:t>för </a:t>
                </a:r>
                <a:r>
                  <a:rPr lang="en-US" sz="1900" b="1" dirty="0" err="1"/>
                  <a:t>heliumfusion</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Radie och </a:t>
                </a:r>
                <a:r>
                  <a:rPr lang="en-US" sz="1900" dirty="0" err="1"/>
                  <a:t>luminositet ökar </a:t>
                </a:r>
                <a:r>
                  <a:rPr lang="en-US" sz="1900" dirty="0"/>
                  <a:t>markant</a:t>
                </a:r>
              </a:p>
              <a:p xmlns:mc="http://schemas.openxmlformats.org/markup-compatibility/2006" xmlns:a14="http://schemas.microsoft.com/office/drawing/2010/main">
                <a:pPr marL="285750" indent="-285750">
                  <a:buFont typeface="Arial" panose="020B0604020202020204" pitchFamily="34" charset="0"/>
                  <a:buChar char="•"/>
                </a:pPr>
                <a:r>
                  <a:rPr lang="en-US" sz="1900" dirty="0"/>
                  <a:t>Kärna av </a:t>
                </a:r>
                <a:r>
                  <a:rPr lang="en-US" sz="1900" b="1" dirty="0" err="1"/>
                  <a:t>kol </a:t>
                </a:r>
                <a:r>
                  <a:rPr lang="en-US" sz="1900" dirty="0"/>
                  <a:t>och </a:t>
                </a:r>
                <a:r>
                  <a:rPr lang="en-US" sz="1900" b="1" dirty="0" err="1"/>
                  <a:t>syre</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Luminositet </a:t>
                </a:r>
              </a:p>
              <a:p xmlns:mc="http://schemas.openxmlformats.org/markup-compatibility/2006" xmlns:a14="http://schemas.microsoft.com/office/drawing/2010/main">
                <a:pPr marL="285750" indent="-285750">
                  <a:buFont typeface="Arial" panose="020B0604020202020204" pitchFamily="34" charset="0"/>
                  <a:buChar char="•"/>
                </a:pPr>
                <a:r>
                  <a:rPr lang="en-US" sz="1900" dirty="0"/>
                  <a:t>Radie </a:t>
                </a:r>
                <a:r>
                  <a:rPr lang="de-DE" sz="1900" dirty="0"/>
                  <a:t>(</a:t>
                </a:r>
                <a:r>
                  <a:rPr lang="de-DE" sz="1900" i="1" dirty="0"/>
                  <a:t>Venus </a:t>
                </a:r>
                <a:r>
                  <a:rPr lang="de-DE" sz="1900" dirty="0"/>
                  <a:t>omloppsbana)</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Jorden</a:t>
                </a:r>
                <a:r>
                  <a:rPr lang="en-US" sz="1900" dirty="0"/>
                  <a:t>: </a:t>
                </a:r>
                <a:r>
                  <a:rPr lang="en-US" sz="1900" dirty="0" err="1"/>
                  <a:t>Jordskorpan blir ett lavahav, den </a:t>
                </a:r>
                <a:r>
                  <a:rPr lang="en-US" sz="1900" dirty="0"/>
                  <a:t>röda </a:t>
                </a:r>
                <a:r>
                  <a:rPr lang="en-US" sz="1900" dirty="0" err="1"/>
                  <a:t>solen upptar större delen av </a:t>
                </a:r>
                <a:r>
                  <a:rPr lang="en-US" sz="1900" dirty="0" err="1"/>
                  <a:t>himlen</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Röd jätte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Kärnan </a:t>
                </a:r>
                <a:r>
                  <a:rPr lang="en-US" sz="1900" dirty="0" err="1"/>
                  <a:t>fortsätter </a:t>
                </a:r>
                <a:r>
                  <a:rPr lang="en-US" sz="1900" dirty="0"/>
                  <a:t>att</a:t>
                </a:r>
                <a:r>
                  <a:rPr lang="en-US" sz="1900" dirty="0" err="1"/>
                  <a:t> krympa, </a:t>
                </a:r>
                <a:r>
                  <a:rPr lang="en-US" sz="1900" dirty="0" err="1"/>
                  <a:t>temperaturen är tillräckligt hög </a:t>
                </a:r>
                <a:r>
                  <a:rPr lang="en-US" sz="1900" dirty="0"/>
                  <a:t>för </a:t>
                </a:r>
                <a:r>
                  <a:rPr lang="en-US" sz="1900" b="1" dirty="0" err="1"/>
                  <a:t>heliumfusion</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Radie och </a:t>
                </a:r>
                <a:r>
                  <a:rPr lang="en-US" sz="1900" dirty="0" err="1"/>
                  <a:t>luminositet ökar </a:t>
                </a:r>
                <a:r>
                  <a:rPr lang="en-US" sz="1900" dirty="0"/>
                  <a:t>markant</a:t>
                </a:r>
              </a:p>
              <a:p xmlns:mc="http://schemas.openxmlformats.org/markup-compatibility/2006" xmlns:a14="http://schemas.microsoft.com/office/drawing/2010/main">
                <a:pPr marL="285750" indent="-285750">
                  <a:buFont typeface="Arial" panose="020B0604020202020204" pitchFamily="34" charset="0"/>
                  <a:buChar char="•"/>
                </a:pPr>
                <a:r>
                  <a:rPr lang="en-US" sz="1900" dirty="0"/>
                  <a:t>Kärna av </a:t>
                </a:r>
                <a:r>
                  <a:rPr lang="en-US" sz="1900" b="1" dirty="0" err="1"/>
                  <a:t>kol </a:t>
                </a:r>
                <a:r>
                  <a:rPr lang="en-US" sz="1900" dirty="0"/>
                  <a:t>och </a:t>
                </a:r>
                <a:r>
                  <a:rPr lang="en-US" sz="1900" b="1" dirty="0" err="1"/>
                  <a:t>syre</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Luminositet </a:t>
                </a:r>
              </a:p>
              <a:p xmlns:mc="http://schemas.openxmlformats.org/markup-compatibility/2006" xmlns:a14="http://schemas.microsoft.com/office/drawing/2010/main">
                <a:pPr marL="285750" indent="-285750">
                  <a:buFont typeface="Arial" panose="020B0604020202020204" pitchFamily="34" charset="0"/>
                  <a:buChar char="•"/>
                </a:pPr>
                <a:r>
                  <a:rPr lang="en-US" sz="1900" dirty="0"/>
                  <a:t>Radie </a:t>
                </a:r>
                <a:r>
                  <a:rPr lang="de-DE" sz="1900" dirty="0"/>
                  <a:t>(</a:t>
                </a:r>
                <a:r>
                  <a:rPr lang="de-DE" sz="1900" i="1" dirty="0"/>
                  <a:t>Venus </a:t>
                </a:r>
                <a:r>
                  <a:rPr lang="de-DE" sz="1900" dirty="0"/>
                  <a:t>omloppsbana)</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Temperatur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Jorden</a:t>
                </a:r>
                <a:r>
                  <a:rPr lang="en-US" sz="1900" dirty="0"/>
                  <a:t>: </a:t>
                </a:r>
                <a:r>
                  <a:rPr lang="en-US" sz="1900" dirty="0" err="1"/>
                  <a:t>Jordskorpan blir ett lavahav, den </a:t>
                </a:r>
                <a:r>
                  <a:rPr lang="en-US" sz="1900" dirty="0"/>
                  <a:t>röda </a:t>
                </a:r>
                <a:r>
                  <a:rPr lang="en-US" sz="1900" dirty="0" err="1"/>
                  <a:t>solen upptar större delen av </a:t>
                </a:r>
                <a:r>
                  <a:rPr lang="en-US" sz="1900" dirty="0" err="1"/>
                  <a:t>himlen</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Planetarisk nebulosa</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Solen går igenom en instabil </a:t>
            </a:r>
            <a:r>
              <a:rPr lang="en-US" sz="1900" dirty="0"/>
              <a:t>fas under </a:t>
            </a:r>
            <a:r>
              <a:rPr lang="en-US" sz="1900" dirty="0" err="1"/>
              <a:t>heliumförbränningen, </a:t>
            </a:r>
            <a:r>
              <a:rPr lang="en-US" sz="1900" dirty="0"/>
              <a:t>där radie, </a:t>
            </a:r>
            <a:r>
              <a:rPr lang="en-US" sz="1900" dirty="0" err="1"/>
              <a:t>temperatur och </a:t>
            </a:r>
            <a:r>
              <a:rPr lang="en-US" sz="1900" dirty="0" err="1"/>
              <a:t>ljusstyrka fluktuerar extremt</a:t>
            </a:r>
            <a:endParaRPr lang="en-US" sz="1900" dirty="0"/>
          </a:p>
          <a:p>
            <a:pPr marL="285750" indent="-285750">
              <a:buFont typeface="Arial" panose="020B0604020202020204" pitchFamily="34" charset="0"/>
              <a:buChar char="•"/>
            </a:pPr>
            <a:r>
              <a:rPr lang="en-US" sz="1900" dirty="0"/>
              <a:t>I slutet av den </a:t>
            </a:r>
            <a:r>
              <a:rPr lang="en-US" sz="1900" dirty="0" err="1"/>
              <a:t>instabila </a:t>
            </a:r>
            <a:r>
              <a:rPr lang="en-US" sz="1900" dirty="0"/>
              <a:t>fasen kastar stjärnan ut sitt </a:t>
            </a:r>
            <a:r>
              <a:rPr lang="en-US" sz="1900" dirty="0" err="1"/>
              <a:t>skal</a:t>
            </a:r>
          </a:p>
          <a:p>
            <a:pPr marL="285750" indent="-285750">
              <a:buFont typeface="Arial" panose="020B0604020202020204" pitchFamily="34" charset="0"/>
              <a:buChar char="•"/>
            </a:pPr>
            <a:r>
              <a:rPr lang="en-US" sz="1900" dirty="0"/>
              <a:t>Den </a:t>
            </a:r>
            <a:r>
              <a:rPr lang="en-US" sz="1900" dirty="0" err="1"/>
              <a:t>inre </a:t>
            </a:r>
            <a:r>
              <a:rPr lang="en-US" sz="1900" dirty="0"/>
              <a:t>kärnan av </a:t>
            </a:r>
            <a:r>
              <a:rPr lang="en-US" sz="1900" dirty="0" err="1"/>
              <a:t>kol </a:t>
            </a:r>
            <a:r>
              <a:rPr lang="en-US" sz="1900" dirty="0"/>
              <a:t>och </a:t>
            </a:r>
            <a:r>
              <a:rPr lang="en-US" sz="1900" dirty="0" err="1"/>
              <a:t>syre frigörs</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Planetarisk nebulosa</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Den </a:t>
            </a:r>
            <a:r>
              <a:rPr lang="en-US" sz="2000" i="1" dirty="0" err="1"/>
              <a:t>planetariska </a:t>
            </a:r>
            <a:r>
              <a:rPr lang="en-US" sz="2000" i="1" dirty="0"/>
              <a:t>nebulosan NGC 6302, även känd som Fjärilsnebulosan, ligger i vår Vintergata, cirka 3800 </a:t>
            </a:r>
            <a:r>
              <a:rPr lang="en-US" sz="2000" i="1" dirty="0" err="1"/>
              <a:t>Lj </a:t>
            </a:r>
            <a:r>
              <a:rPr lang="en-US" sz="2000" i="1" dirty="0"/>
              <a:t>bort. I </a:t>
            </a:r>
            <a:r>
              <a:rPr lang="en-US" sz="2000" i="1" dirty="0"/>
              <a:t>dess </a:t>
            </a:r>
            <a:r>
              <a:rPr lang="en-US" sz="2000" i="1" dirty="0" err="1"/>
              <a:t>centrum finns en </a:t>
            </a:r>
            <a:r>
              <a:rPr lang="en-US" sz="2000" i="1" dirty="0"/>
              <a:t>döende stjärna som hade fem gånger solens massa. Den har </a:t>
            </a:r>
            <a:r>
              <a:rPr lang="en-US" sz="2000" i="1" dirty="0" err="1"/>
              <a:t>kastat av sig </a:t>
            </a:r>
            <a:r>
              <a:rPr lang="en-US" sz="2000" i="1" dirty="0"/>
              <a:t>sitt </a:t>
            </a:r>
            <a:r>
              <a:rPr lang="en-US" sz="2000" i="1" dirty="0" err="1"/>
              <a:t>gasformiga hölje och </a:t>
            </a:r>
            <a:r>
              <a:rPr lang="en-US" sz="2000" i="1" dirty="0"/>
              <a:t>släpper nu ut en ström av UV-strålning som gör den utslungade materian synlig.</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Vit dvärg</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Exponerad </a:t>
            </a:r>
            <a:r>
              <a:rPr lang="en-US" sz="1900" dirty="0"/>
              <a:t>kärna </a:t>
            </a:r>
            <a:r>
              <a:rPr lang="en-US" sz="1900" dirty="0" err="1"/>
              <a:t>bildar en </a:t>
            </a:r>
            <a:r>
              <a:rPr lang="en-US" sz="1900" b="1" dirty="0" err="1"/>
              <a:t>vit dvärg</a:t>
            </a:r>
            <a:endParaRPr lang="en-US" sz="1900" b="1" dirty="0"/>
          </a:p>
          <a:p>
            <a:pPr marL="285750" indent="-285750">
              <a:buFont typeface="Arial" panose="020B0604020202020204" pitchFamily="34" charset="0"/>
              <a:buChar char="•"/>
            </a:pPr>
            <a:r>
              <a:rPr lang="en-US" sz="1900" b="1" dirty="0" err="1"/>
              <a:t>Ingen </a:t>
            </a:r>
            <a:r>
              <a:rPr lang="en-US" sz="1900" dirty="0" err="1"/>
              <a:t>mer </a:t>
            </a:r>
            <a:r>
              <a:rPr lang="en-US" sz="1900" b="1" dirty="0" err="1"/>
              <a:t>kärnfusion </a:t>
            </a:r>
            <a:r>
              <a:rPr lang="en-US" sz="1900" dirty="0"/>
              <a:t>"</a:t>
            </a:r>
            <a:r>
              <a:rPr lang="en-US" sz="1900" dirty="0" err="1"/>
              <a:t>utbränd stjärnkropp</a:t>
            </a:r>
            <a:r>
              <a:rPr lang="en-US" sz="1900" dirty="0"/>
              <a:t>"</a:t>
            </a:r>
          </a:p>
          <a:p>
            <a:pPr marL="285750" indent="-285750">
              <a:buFont typeface="Arial" panose="020B0604020202020204" pitchFamily="34" charset="0"/>
              <a:buChar char="•"/>
            </a:pPr>
            <a:r>
              <a:rPr lang="en-US" sz="1900" dirty="0" err="1"/>
              <a:t>Extremt hög masstäthet</a:t>
            </a:r>
            <a:r>
              <a:rPr lang="en-US" sz="1900" dirty="0"/>
              <a:t>, </a:t>
            </a:r>
            <a:r>
              <a:rPr lang="en-US" sz="1900" dirty="0" err="1"/>
              <a:t>förblir </a:t>
            </a:r>
            <a:r>
              <a:rPr lang="en-US" sz="1900" dirty="0"/>
              <a:t>i ett </a:t>
            </a:r>
            <a:r>
              <a:rPr lang="en-US" sz="1900" dirty="0" err="1"/>
              <a:t>stabilt tillstånd på grund av degenerationstryck</a:t>
            </a:r>
            <a:endParaRPr lang="en-US" sz="1900" dirty="0"/>
          </a:p>
          <a:p>
            <a:pPr marL="285750" indent="-285750">
              <a:buFont typeface="Arial" panose="020B0604020202020204" pitchFamily="34" charset="0"/>
              <a:buChar char="•"/>
            </a:pPr>
            <a:r>
              <a:rPr lang="en-US" sz="1900" dirty="0" err="1"/>
              <a:t>Ungefär </a:t>
            </a:r>
            <a:r>
              <a:rPr lang="en-US" sz="1900" dirty="0"/>
              <a:t>0,5 till 1 gånger massan hos </a:t>
            </a:r>
            <a:r>
              <a:rPr lang="en-US" sz="1900" dirty="0" err="1"/>
              <a:t>dagens sol och </a:t>
            </a:r>
            <a:r>
              <a:rPr lang="en-US" sz="1900" dirty="0" err="1"/>
              <a:t>jordens </a:t>
            </a:r>
            <a:r>
              <a:rPr lang="en-US" sz="1900" dirty="0"/>
              <a:t>radie</a:t>
            </a:r>
            <a:endParaRPr lang="en-US" sz="1900" dirty="0"/>
          </a:p>
          <a:p>
            <a:pPr marL="285750" indent="-285750">
              <a:buFont typeface="Arial" panose="020B0604020202020204" pitchFamily="34" charset="0"/>
              <a:buChar char="•"/>
            </a:pPr>
            <a:r>
              <a:rPr lang="en-US" sz="1900" dirty="0" err="1"/>
              <a:t>Ingen energikälla</a:t>
            </a:r>
            <a:r>
              <a:rPr lang="en-US" sz="1900" dirty="0"/>
              <a:t>, </a:t>
            </a:r>
            <a:r>
              <a:rPr lang="en-US" sz="1900" dirty="0" err="1"/>
              <a:t>slocknar långsamt </a:t>
            </a:r>
            <a:r>
              <a:rPr lang="en-US" sz="1900" dirty="0"/>
              <a:t>och </a:t>
            </a:r>
            <a:r>
              <a:rPr lang="en-US" sz="1900" dirty="0" err="1"/>
              <a:t>blir en </a:t>
            </a:r>
            <a:r>
              <a:rPr lang="en-US" sz="1900" b="1" dirty="0" err="1"/>
              <a:t>svart dvärg</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Miljarder år</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Dubbelstjärnesystemet </a:t>
            </a:r>
            <a:r>
              <a:rPr lang="en-US" sz="1200" i="1" dirty="0"/>
              <a:t>Sirius A och Sirius B. Sirius B är en </a:t>
            </a:r>
            <a:r>
              <a:rPr lang="en-US" sz="1200" i="1" dirty="0" err="1"/>
              <a:t>vit </a:t>
            </a:r>
            <a:r>
              <a:rPr lang="en-US" sz="1200" i="1" dirty="0"/>
              <a:t>dvärgGas </a:t>
            </a:r>
            <a:r>
              <a:rPr lang="en-US" sz="1200" i="1" dirty="0"/>
              <a:t>som kastas </a:t>
            </a:r>
            <a:r>
              <a:rPr lang="en-US" sz="1200" i="1" dirty="0" err="1"/>
              <a:t>ut från protostjärnan som </a:t>
            </a:r>
            <a:r>
              <a:rPr lang="en-US" sz="1200" i="1" dirty="0" err="1"/>
              <a:t>möter stoftmoln</a:t>
            </a:r>
            <a:r>
              <a:rPr lang="en-US" sz="1200" i="1" dirty="0"/>
              <a:t>. </a:t>
            </a:r>
            <a:r>
              <a:rPr lang="en-US" sz="1200" i="1" dirty="0" err="1"/>
              <a:t>Två </a:t>
            </a:r>
            <a:r>
              <a:rPr lang="en-US" sz="1200" i="1" dirty="0"/>
              <a:t>jetstrålar </a:t>
            </a:r>
            <a:r>
              <a:rPr lang="en-US" sz="1200" i="1" dirty="0" err="1"/>
              <a:t>syns som rör sig </a:t>
            </a:r>
            <a:r>
              <a:rPr lang="en-US" sz="1200" i="1" dirty="0"/>
              <a:t>diametralt </a:t>
            </a:r>
            <a:r>
              <a:rPr lang="en-US" sz="1200" i="1" dirty="0" err="1"/>
              <a:t>bort från protostjärnan i mitten</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Utveckling av stjärnor</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Stjärnornas livsfaser</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Utveckling av stjärnor</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Ju högre </a:t>
            </a:r>
            <a:r>
              <a:rPr lang="en-US" sz="2400" dirty="0"/>
              <a:t>grundämne, desto högre </a:t>
            </a:r>
            <a:r>
              <a:rPr lang="en-US" sz="2400" b="1" dirty="0"/>
              <a:t>Coulombbarriär</a:t>
            </a:r>
          </a:p>
          <a:p>
            <a:pPr marL="285750" indent="-285750">
              <a:buFont typeface="Arial" panose="020B0604020202020204" pitchFamily="34" charset="0"/>
              <a:buChar char="•"/>
            </a:pPr>
            <a:r>
              <a:rPr lang="de-DE" sz="2400" dirty="0" err="1"/>
              <a:t>Om temperaturen och </a:t>
            </a:r>
            <a:r>
              <a:rPr lang="de-DE" sz="2400" dirty="0"/>
              <a:t>densiteten </a:t>
            </a:r>
            <a:r>
              <a:rPr lang="de-DE" sz="2400" dirty="0" err="1"/>
              <a:t>är </a:t>
            </a:r>
            <a:r>
              <a:rPr lang="de-DE" sz="2400" dirty="0" err="1"/>
              <a:t>tillräckligt </a:t>
            </a:r>
            <a:r>
              <a:rPr lang="de-DE" sz="2400" dirty="0"/>
              <a:t>hög </a:t>
            </a:r>
            <a:r>
              <a:rPr lang="de-DE" sz="2400" dirty="0"/>
              <a:t>blir </a:t>
            </a:r>
            <a:r>
              <a:rPr lang="de-DE" sz="2400" dirty="0" err="1"/>
              <a:t>heliumfusion </a:t>
            </a:r>
            <a:r>
              <a:rPr lang="de-DE" sz="2400" dirty="0"/>
              <a:t>möjlig</a:t>
            </a:r>
          </a:p>
          <a:p>
            <a:pPr marL="285750" indent="-285750">
              <a:buFont typeface="Arial" panose="020B0604020202020204" pitchFamily="34" charset="0"/>
              <a:buChar char="•"/>
            </a:pPr>
            <a:r>
              <a:rPr lang="en-US" sz="2400" dirty="0"/>
              <a:t>Beroende på stjärnans massa kan ytterligare element smälta samman</a:t>
            </a:r>
          </a:p>
          <a:p>
            <a:pPr marL="285750" indent="-285750">
              <a:buFont typeface="Arial" panose="020B0604020202020204" pitchFamily="34" charset="0"/>
              <a:buChar char="•"/>
            </a:pPr>
            <a:r>
              <a:rPr lang="en-US" sz="2400" dirty="0"/>
              <a:t>Stjärnan går igenom </a:t>
            </a:r>
            <a:r>
              <a:rPr lang="en-US" sz="2400" b="1" dirty="0"/>
              <a:t>livsfaser som är </a:t>
            </a:r>
            <a:r>
              <a:rPr lang="en-US" sz="2400" dirty="0"/>
              <a:t>kopplade till kärnfusionsprocesserna</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Uppgift</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Öppna den</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Brainstorming-tavla</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De kemiska grundämnenas </a:t>
            </a:r>
            <a:r>
              <a:rPr lang="de-DE" sz="3600" noProof="0" dirty="0" err="1"/>
              <a:t>abundans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Förekomst av </a:t>
            </a:r>
            <a:r>
              <a:rPr lang="de-DE" sz="3600" noProof="0" dirty="0"/>
              <a:t>kemiska grundämnen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De kemiska grundämnenas </a:t>
            </a:r>
            <a:r>
              <a:rPr lang="de-DE" sz="3600" noProof="0" dirty="0" err="1"/>
              <a:t>abundans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Grundämnen upp till </a:t>
            </a:r>
            <a:r>
              <a:rPr lang="en-GB" sz="2400" b="1" dirty="0"/>
              <a:t>järn </a:t>
            </a:r>
            <a:r>
              <a:rPr lang="en-GB" sz="2400" dirty="0"/>
              <a:t>kan syntetiseras genom kärnfusion i stjärnprocesser</a:t>
            </a:r>
          </a:p>
          <a:p>
            <a:pPr marL="285750" indent="-285750">
              <a:buFont typeface="Arial" panose="020B0604020202020204" pitchFamily="34" charset="0"/>
              <a:buChar char="•"/>
            </a:pPr>
            <a:r>
              <a:rPr lang="en-GB" sz="2400" dirty="0" err="1"/>
              <a:t>Detta resulterar i en </a:t>
            </a:r>
            <a:r>
              <a:rPr lang="en-GB" sz="2400" dirty="0"/>
              <a:t>ökad järnhalt</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Förekomst av </a:t>
            </a:r>
            <a:r>
              <a:rPr lang="de-DE" sz="3600" noProof="0" dirty="0"/>
              <a:t>kemiska grundämnen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III</a:t>
            </a:r>
          </a:p>
          <a:p>
            <a:pPr algn="ctr">
              <a:spcAft>
                <a:spcPts val="600"/>
              </a:spcAft>
            </a:pPr>
            <a:r>
              <a:rPr lang="en-US" sz="3600" cap="small" dirty="0" err="1">
                <a:solidFill>
                  <a:schemeClr val="bg1"/>
                </a:solidFill>
              </a:rPr>
              <a:t>Den primordiala nukleosyntesen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Atomkärnor </a:t>
                </a:r>
                <a:r>
                  <a:rPr lang="en-US" sz="2000" dirty="0" err="1"/>
                  <a:t>tenderar mot ett stabilt grundtillstånd</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Atomkärnor kan nå mer stabila tillstånd genom olika kärnreaktioner</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En åtskillnad </a:t>
                </a:r>
                <a:r>
                  <a:rPr lang="en-US" sz="2400" dirty="0" err="1"/>
                  <a:t>görs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Kärnfusion </a:t>
                </a:r>
                <a:r>
                  <a:rPr lang="en-US" sz="1600" i="1" dirty="0"/>
                  <a:t>från två till ett</a:t>
                </a:r>
                <a:br>
                  <a:rPr lang="en-US" sz="1600" i="1" dirty="0"/>
                </a:br>
                <a:br>
                  <a:rPr lang="en-US" sz="1600" i="1" dirty="0"/>
                </a:br>
                <a14:m xmlns:a14="http://schemas.microsoft.com/office/drawing/2010/main"/>
                <a:endParaRPr lang="en-US" sz="2600" i="1" dirty="0"/>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Atomkärnor </a:t>
                </a:r>
                <a:r>
                  <a:rPr lang="en-US" sz="2000" dirty="0" err="1"/>
                  <a:t>tenderar mot ett stabilt grundtillstånd</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Atomkärnor kan nå mer stabila tillstånd genom olika kärnreaktioner</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En åtskillnad </a:t>
                </a:r>
                <a:r>
                  <a:rPr lang="en-US" sz="2400" dirty="0" err="1"/>
                  <a:t>görs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Kärnfusion </a:t>
                </a:r>
                <a:r>
                  <a:rPr lang="en-US" sz="1600" i="1" dirty="0"/>
                  <a:t>från två till ett</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Kärnklyvning </a:t>
                </a:r>
                <a:r>
                  <a:rPr lang="en-US" sz="1600" i="1" dirty="0">
                    <a:solidFill>
                      <a:srgbClr val="00305E"/>
                    </a:solidFill>
                  </a:rPr>
                  <a:t>från en till flera</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xmlns:a14="http://schemas.microsoft.com/office/drawing/2010/main"/>
                <a:r>
                  <a:rPr lang="de-DE" sz="2600" b="1" dirty="0">
                    <a:solidFill>
                      <a:srgbClr val="00305E"/>
                    </a:solidFill>
                  </a:rPr>
                  <a:t>  </a:t>
                </a:r>
                <a14:m xmlns:a14="http://schemas.microsoft.com/office/drawing/2010/main"/>
                <a:endParaRPr kumimoji="0" lang="en-US" sz="2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Vad är</a:t>
            </a:r>
            <a:br>
              <a:rPr lang="de-DE" sz="3600" b="1" cap="small" noProof="0" dirty="0"/>
            </a:br>
            <a:r>
              <a:rPr lang="de-DE" sz="3600" cap="small" noProof="0" dirty="0" err="1"/>
              <a:t>nukleär </a:t>
            </a:r>
            <a:r>
              <a:rPr lang="de-DE" sz="3600" cap="small" noProof="0" dirty="0" err="1"/>
              <a:t>astrofysik</a:t>
            </a:r>
            <a:br>
              <a:rPr lang="de-DE" sz="3600" cap="small" noProof="0" dirty="0"/>
            </a:br>
            <a:r>
              <a:rPr lang="de-DE" sz="3600" cap="small" noProof="0" dirty="0"/>
              <a:t>egentligen?</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Atomkärnor tenderar mot ett stabilt grundtillstånd</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Atomkärnor kan nå mer stabila tillstånd genom olika kärnreaktioner</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En åtskillnad </a:t>
                </a:r>
                <a:r>
                  <a:rPr lang="en-US" sz="2400" dirty="0" err="1"/>
                  <a:t>görs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Kärnfusion </a:t>
                </a:r>
                <a:r>
                  <a:rPr lang="en-US" sz="1600" i="1" dirty="0"/>
                  <a:t>från två till ett</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Kärnklyvning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från en till flera</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Kärnkraftskonvertering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från ett till ett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Atomkärnor </a:t>
                </a:r>
                <a:r>
                  <a:rPr lang="en-US" sz="2000" dirty="0" err="1"/>
                  <a:t>tenderar mot ett stabilt grundtillstånd</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Atomkärnor kan nå mer stabila tillstånd genom olika kärnreaktioner</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a:t>En åtskillnad </a:t>
                </a:r>
                <a:r>
                  <a:rPr lang="en-US" sz="2400" dirty="0" err="1"/>
                  <a:t>görs</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Kärnfusion </a:t>
                </a:r>
                <a:r>
                  <a:rPr lang="en-US" sz="1600" i="1" dirty="0"/>
                  <a:t>från två till ett</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Kärnklyvning </a:t>
                </a:r>
                <a:r>
                  <a:rPr kumimoji="0" lang="en-US" sz="1600" b="0" i="1" u="none" strike="noStrike" kern="1200" cap="none" spc="0" normalizeH="0" baseline="0" noProof="0" dirty="0">
                    <a:ln>
                      <a:noFill/>
                    </a:ln>
                    <a:solidFill>
                      <a:srgbClr val="00305E"/>
                    </a:solidFill>
                    <a:effectLst/>
                    <a:uLnTx/>
                    <a:uFillTx/>
                    <a:latin typeface="Open Sans"/>
                    <a:ea typeface="+mn-ea"/>
                    <a:cs typeface="+mn-cs"/>
                  </a:rPr>
                  <a:t>från en till flera</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Kärnkraftskonvertering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från ett till ett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Det uråldriga pusslet</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Rekonstruerar </a:t>
              </a:r>
              <a:r>
                <a:rPr lang="en-US" sz="2800" dirty="0" err="1">
                  <a:solidFill>
                    <a:schemeClr val="tx1"/>
                  </a:solidFill>
                </a:rPr>
                <a:t>reaktionsnätverket </a:t>
              </a:r>
              <a:r>
                <a:rPr lang="en-US" sz="2800" dirty="0">
                  <a:solidFill>
                    <a:schemeClr val="tx1"/>
                  </a:solidFill>
                </a:rPr>
                <a:t>för </a:t>
              </a:r>
              <a:r>
                <a:rPr lang="en-US" sz="2800" dirty="0">
                  <a:solidFill>
                    <a:schemeClr val="tx1"/>
                  </a:solidFill>
                </a:rPr>
                <a:t>den </a:t>
              </a:r>
              <a:r>
                <a:rPr lang="en-US" sz="2800" b="1" dirty="0" err="1">
                  <a:solidFill>
                    <a:schemeClr val="tx1"/>
                  </a:solidFill>
                </a:rPr>
                <a:t>primordiala nukleosyntesen</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Kärnreaktioner</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Reaktionsekvationen är </a:t>
                </a:r>
                <a:r>
                  <a:rPr lang="en-US" sz="2000" dirty="0" err="1"/>
                  <a:t>fullständig</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err="1"/>
                  <a:t>Reaktionsekvationen är enkel</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Förkortning:</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Visualisering av reaktionsekvationen</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xmlns:a="http://schemas.openxmlformats.org/drawingml/2006/main" lang="de-DE" sz="1800" b="1" i="0" smtClean="0">
                          <a:solidFill>
                            <a:prstClr val="black"/>
                          </a:solidFill>
                          <a:latin typeface="Cambria Math" panose="02040503050406030204" pitchFamily="18" charset="0"/>
                        </a:rPr>
                        <m:t>(</m:t>
                      </m:r>
                      <m:sPre>
                        <m:sPrePr>
                          <m:ctrlPr>
                            <a:rPr xmlns:a="http://schemas.openxmlformats.org/drawingml/2006/main" lang="en-US" sz="1800" b="1" i="1">
                              <a:solidFill>
                                <a:srgbClr val="000000"/>
                              </a:solidFill>
                              <a:latin typeface="Cambria Math" panose="02040503050406030204" pitchFamily="18" charset="0"/>
                            </a:rPr>
                          </m:ctrlPr>
                        </m:sPrePr>
                        <m:sub/>
                        <m:sup>
                          <m:r>
                            <a:rPr xmlns:a="http://schemas.openxmlformats.org/drawingml/2006/main" lang="de-DE" sz="1800" b="1" i="0" smtClean="0">
                              <a:solidFill>
                                <a:srgbClr val="000000"/>
                              </a:solidFill>
                              <a:latin typeface="Cambria Math" panose="02040503050406030204" pitchFamily="18" charset="0"/>
                            </a:rPr>
                            <m:t>𝟏</m:t>
                          </m:r>
                        </m:sup>
                        <m:e>
                          <m:r>
                            <a:rPr xmlns:a="http://schemas.openxmlformats.org/drawingml/2006/main" lang="de-DE" sz="1800" b="1" i="0">
                              <a:solidFill>
                                <a:srgbClr val="000000"/>
                              </a:solidFill>
                              <a:latin typeface="Cambria Math" panose="02040503050406030204" pitchFamily="18" charset="0"/>
                            </a:rPr>
                            <m:t>𝐇</m:t>
                          </m:r>
                        </m:e>
                      </m:sPre>
                      <m:r>
                        <a:rPr xmlns:a="http://schemas.openxmlformats.org/drawingml/2006/main" lang="de-DE" sz="1800" b="1" i="0">
                          <a:solidFill>
                            <a:prstClr val="black"/>
                          </a:solidFill>
                          <a:latin typeface="Cambria Math" panose="02040503050406030204" pitchFamily="18" charset="0"/>
                        </a:rPr>
                        <m:t>,</m:t>
                      </m:r>
                      <m:r>
                        <a:rPr xmlns:a="http://schemas.openxmlformats.org/drawingml/2006/main" lang="de-DE" sz="1800" b="1" i="0" smtClean="0">
                          <a:solidFill>
                            <a:prstClr val="black"/>
                          </a:solidFill>
                          <a:latin typeface="Cambria Math" panose="02040503050406030204" pitchFamily="18" charset="0"/>
                        </a:rPr>
                        <m:t>𝛄</m:t>
                      </m:r>
                      <m:r>
                        <a:rPr xmlns:a="http://schemas.openxmlformats.org/drawingml/2006/main"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a16="http://schemas.microsoft.com/office/drawing/2014/main" xmlns:p14="http://schemas.microsoft.com/office/powerpoint/2010/main">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Lösning: Primordial nukleosyntes</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Den primordiala nukleosyntesen</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"Det är stjärnorna, stjärnorna ovanför oss, som styr våra villkor"</a:t>
            </a:r>
            <a:br>
              <a:rPr lang="en-US" sz="2000" i="1" dirty="0"/>
            </a:br>
            <a:r>
              <a:rPr lang="en-US" sz="2000" dirty="0"/>
              <a:t>	- Kung Lear (Shakespeare), akt IV, scen 3</a:t>
            </a:r>
          </a:p>
          <a:p>
            <a:pPr marL="285750" indent="-285750">
              <a:spcAft>
                <a:spcPts val="600"/>
              </a:spcAft>
              <a:buFont typeface="Arial" panose="020B0604020202020204" pitchFamily="34" charset="0"/>
              <a:buChar char="•"/>
            </a:pPr>
            <a:r>
              <a:rPr lang="en-US" sz="2000" dirty="0" err="1"/>
              <a:t>Teknisk artikel publicerad </a:t>
            </a:r>
            <a:r>
              <a:rPr lang="en-US" sz="2000" dirty="0"/>
              <a:t>1957</a:t>
            </a:r>
            <a:br>
              <a:rPr lang="en-US" sz="2000" dirty="0"/>
            </a:br>
            <a:r>
              <a:rPr lang="en-US" sz="2000" dirty="0"/>
              <a:t>"</a:t>
            </a:r>
            <a:r>
              <a:rPr lang="en-US" sz="2000" b="1" dirty="0"/>
              <a:t>Synthesis of the Elements in Stars</a:t>
            </a:r>
            <a:r>
              <a:rPr lang="en-US" sz="2000" dirty="0"/>
              <a:t>" av </a:t>
            </a:r>
            <a:r>
              <a:rPr lang="en-US" sz="2000" dirty="0" err="1"/>
              <a:t>Margaert </a:t>
            </a:r>
            <a:r>
              <a:rPr lang="en-US" sz="2000" dirty="0"/>
              <a:t>&amp; Geoffrey Burbidge, William Fowler &amp; Fred Hoyle</a:t>
            </a:r>
          </a:p>
          <a:p>
            <a:pPr marL="285750" indent="-285750">
              <a:spcAft>
                <a:spcPts val="600"/>
              </a:spcAft>
              <a:buFont typeface="Arial" panose="020B0604020202020204" pitchFamily="34" charset="0"/>
              <a:buChar char="•"/>
            </a:pPr>
            <a:r>
              <a:rPr lang="en-US" sz="2000" dirty="0" err="1"/>
              <a:t>Förklaring </a:t>
            </a:r>
            <a:r>
              <a:rPr lang="en-US" sz="2000" dirty="0"/>
              <a:t>av </a:t>
            </a:r>
            <a:r>
              <a:rPr lang="en-US" sz="2000" dirty="0" err="1"/>
              <a:t>elementens </a:t>
            </a:r>
            <a:r>
              <a:rPr lang="en-US" sz="2000" dirty="0"/>
              <a:t>uppbyggnad</a:t>
            </a:r>
            <a:r>
              <a:rPr lang="en-US" sz="2000" dirty="0"/>
              <a:t>:</a:t>
            </a:r>
          </a:p>
          <a:p>
            <a:pPr marL="697230" lvl="1" indent="-285750">
              <a:spcAft>
                <a:spcPts val="600"/>
              </a:spcAft>
              <a:buFont typeface="Arial" panose="020B0604020202020204" pitchFamily="34" charset="0"/>
              <a:buChar char="•"/>
            </a:pPr>
            <a:r>
              <a:rPr lang="en-US" sz="1800" dirty="0" err="1"/>
              <a:t>Kärnfusion (</a:t>
            </a:r>
            <a:r>
              <a:rPr lang="en-US" sz="1800" dirty="0" err="1"/>
              <a:t>även </a:t>
            </a:r>
            <a:r>
              <a:rPr lang="en-US" sz="1800" dirty="0"/>
              <a:t>3-alfa-processen</a:t>
            </a:r>
            <a:r>
              <a:rPr lang="en-US" sz="1800" dirty="0"/>
              <a:t>), samt de </a:t>
            </a:r>
            <a:r>
              <a:rPr lang="en-US" sz="1800" dirty="0" err="1"/>
              <a:t>första teorierna om nukleosyntes av högre grundämnen</a:t>
            </a:r>
            <a:endParaRPr lang="en-US" sz="1800" dirty="0"/>
          </a:p>
          <a:p>
            <a:pPr marL="697230" lvl="1" indent="-285750">
              <a:spcAft>
                <a:spcPts val="600"/>
              </a:spcAft>
              <a:buFont typeface="Arial" panose="020B0604020202020204" pitchFamily="34" charset="0"/>
              <a:buChar char="•"/>
            </a:pPr>
            <a:r>
              <a:rPr lang="en-US" sz="1800" dirty="0" err="1"/>
              <a:t>Förklaring </a:t>
            </a:r>
            <a:r>
              <a:rPr lang="en-US" sz="1800" dirty="0"/>
              <a:t>av den </a:t>
            </a:r>
            <a:r>
              <a:rPr lang="en-US" sz="1800" dirty="0" err="1"/>
              <a:t>relativa förekomsten av grundämnen</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Kritiker </a:t>
            </a:r>
            <a:r>
              <a:rPr lang="en-US" sz="1800" dirty="0"/>
              <a:t>av </a:t>
            </a:r>
            <a:r>
              <a:rPr lang="en-US" sz="1800" dirty="0" err="1"/>
              <a:t>Big Bang-teorin och uppfinnare av dess </a:t>
            </a:r>
            <a:r>
              <a:rPr lang="en-US" sz="1800" dirty="0"/>
              <a:t>namn </a:t>
            </a:r>
          </a:p>
          <a:p>
            <a:pPr marL="754380" lvl="1" indent="-342900">
              <a:spcAft>
                <a:spcPts val="600"/>
              </a:spcAft>
              <a:buFont typeface="Arial" panose="020B0604020202020204" pitchFamily="34" charset="0"/>
              <a:buChar char="•"/>
            </a:pPr>
            <a:r>
              <a:rPr lang="en-US" sz="1800" dirty="0"/>
              <a:t>Teori för </a:t>
            </a:r>
            <a:r>
              <a:rPr lang="en-US" sz="1800" dirty="0" err="1"/>
              <a:t>steady-state</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Del IV</a:t>
            </a:r>
          </a:p>
          <a:p>
            <a:pPr algn="ctr">
              <a:spcAft>
                <a:spcPts val="600"/>
              </a:spcAft>
            </a:pPr>
            <a:r>
              <a:rPr lang="en-US" sz="3600" cap="small" dirty="0" err="1">
                <a:solidFill>
                  <a:schemeClr val="bg1"/>
                </a:solidFill>
              </a:rPr>
              <a:t>Fingeravtryck</a:t>
            </a:r>
            <a:br>
              <a:rPr lang="en-US" sz="3600" cap="small" dirty="0">
                <a:solidFill>
                  <a:schemeClr val="bg1"/>
                </a:solidFill>
              </a:rPr>
            </a:br>
            <a:r>
              <a:rPr lang="en-US" sz="3600" cap="small" dirty="0">
                <a:solidFill>
                  <a:schemeClr val="bg1"/>
                </a:solidFill>
              </a:rPr>
              <a:t>av stjärnorna</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Vad är nukleär astrofysik?</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Inom nukleär astrofysik </a:t>
            </a:r>
            <a:r>
              <a:rPr lang="en-US" sz="2000" b="1" i="1" dirty="0">
                <a:solidFill>
                  <a:schemeClr val="tx1"/>
                </a:solidFill>
              </a:rPr>
              <a:t>undersöker man grundämnenas ursprung.</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Kärnastrofysiken tar en </a:t>
            </a:r>
            <a:r>
              <a:rPr lang="en-US" sz="2000" b="1" i="1" dirty="0">
                <a:solidFill>
                  <a:schemeClr val="tx1"/>
                </a:solidFill>
              </a:rPr>
              <a:t>djup titt in i universum för att besvara denna fråga.</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Orionnebulosan, </a:t>
            </a:r>
            <a:r>
              <a:rPr lang="de-DE" i="1" dirty="0"/>
              <a:t>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Hanny's Voorwerp </a:t>
            </a:r>
            <a:r>
              <a:rPr lang="de-DE" sz="2000" i="1" dirty="0"/>
              <a:t>är den enda synliga delen av ett gasmoln som sträcker sig runt galaxen IC 2497 på ett avstånd av 300.000 ljusår. Objektet är synligt eftersom det belyses av en stråle från galaxens kärna. Strålen kommer från en kvasar som troligen har slocknat under de senaste 200.000 åren. </a:t>
            </a:r>
            <a:r>
              <a:rPr lang="de-DE" sz="2000" i="1" dirty="0" err="1"/>
              <a:t>Henny's Voorwerp är </a:t>
            </a:r>
            <a:r>
              <a:rPr lang="de-DE" sz="2000" i="1" dirty="0"/>
              <a:t>lika stort som Vintergatan och dess ljusgröna färg kommer från glödande syre.</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 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Fråga</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Hur kan vi lära oss mer om kosmos?</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Fråga</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Hur kan vi lära oss mer om kosmos?</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Svar</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Ljus!</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Vad </a:t>
            </a:r>
            <a:r>
              <a:rPr lang="de-DE" sz="3600" cap="small" noProof="0" dirty="0" err="1"/>
              <a:t>är </a:t>
            </a:r>
            <a:r>
              <a:rPr lang="de-DE" sz="3600" b="1" cap="small" noProof="0" dirty="0"/>
              <a:t>ljus?</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en elektromagnetisk våg</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ett </a:t>
                </a:r>
                <a:r>
                  <a:rPr lang="de-DE" sz="2000" b="1" dirty="0">
                    <a:solidFill>
                      <a:schemeClr val="accent2"/>
                    </a:solidFill>
                  </a:rPr>
                  <a:t>elektriskt fält </a:t>
                </a:r>
                <a:r>
                  <a:rPr lang="de-DE" sz="2000" dirty="0">
                    <a:solidFill>
                      <a:srgbClr val="000000"/>
                    </a:solidFill>
                  </a:rPr>
                  <a:t>och ett </a:t>
                </a:r>
                <a:r>
                  <a:rPr lang="de-DE" sz="2000" b="1" dirty="0">
                    <a:solidFill>
                      <a:srgbClr val="FF0000"/>
                    </a:solidFill>
                  </a:rPr>
                  <a:t>magnetfält, </a:t>
                </a:r>
                <a:r>
                  <a:rPr lang="de-DE" sz="2000" dirty="0">
                    <a:solidFill>
                      <a:srgbClr val="000000"/>
                    </a:solidFill>
                  </a:rPr>
                  <a:t>som svänger vinkelrätt mot varandra</a:t>
                </a:r>
                <a:br>
                  <a:rPr lang="de-DE" sz="2000" dirty="0">
                    <a:solidFill>
                      <a:srgbClr val="000000"/>
                    </a:solidFill>
                  </a:rPr>
                </a:br>
                <a:r>
                  <a:rPr lang="de-DE" sz="2000" dirty="0">
                    <a:solidFill>
                      <a:srgbClr val="000000"/>
                    </a:solidFill>
                  </a:rPr>
                  <a:t>i rummet (i fas)</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Sprider sig med</a:t>
                </a:r>
                <a:br>
                  <a:rPr lang="de-DE" sz="2000" dirty="0">
                    <a:solidFill>
                      <a:srgbClr val="000000"/>
                    </a:solidFill>
                  </a:rPr>
                </a:br>
                <a:r>
                  <a:rPr lang="de-DE" sz="2000" dirty="0">
                    <a:solidFill>
                      <a:srgbClr val="000000"/>
                    </a:solidFill>
                  </a:rPr>
                  <a:t>med ljusets hastighet</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i ett vakuum: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xmlns:a="http://schemas.openxmlformats.org/drawingml/2006/main" lang="de-DE" sz="2000" b="1">
                        <a:solidFill>
                          <a:srgbClr val="000000"/>
                        </a:solidFill>
                        <a:latin typeface="Cambria Math" panose="02040503050406030204" pitchFamily="18" charset="0"/>
                      </a:rPr>
                      <m:t>𝐄</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𝐟</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f>
                      <m:fPr>
                        <m:ctrlPr>
                          <a:rPr xmlns:a="http://schemas.openxmlformats.org/drawingml/2006/main" lang="de-DE" sz="2000" b="1" i="1">
                            <a:solidFill>
                              <a:srgbClr val="000000"/>
                            </a:solidFill>
                            <a:latin typeface="Cambria Math" panose="02040503050406030204" pitchFamily="18" charset="0"/>
                          </a:rPr>
                        </m:ctrlPr>
                      </m:fPr>
                      <m:num>
                        <m:r>
                          <a:rPr xmlns:a="http://schemas.openxmlformats.org/drawingml/2006/main" lang="de-DE" sz="2000" b="1">
                            <a:solidFill>
                              <a:srgbClr val="000000"/>
                            </a:solidFill>
                            <a:latin typeface="Cambria Math" panose="02040503050406030204" pitchFamily="18" charset="0"/>
                          </a:rPr>
                          <m:t>𝐜</m:t>
                        </m:r>
                      </m:num>
                      <m:den>
                        <m:r>
                          <a:rPr xmlns:a="http://schemas.openxmlformats.org/drawingml/2006/main"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Ljuset är...</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xmlns:mc="http://schemas.openxmlformats.org/markup-compatibility/2006" xmlns:a14="http://schemas.microsoft.com/office/drawing/2010/main">
                <a:r>
                  <a:rPr lang="de-DE" sz="1400" dirty="0">
                    <a:solidFill>
                      <a:schemeClr val="tx2"/>
                    </a:solidFill>
                  </a:rPr>
                  <a:t> ... Plancks kvantum av handling</a:t>
                </a:r>
                <a:br>
                  <a:rPr lang="de-DE" sz="1400" dirty="0">
                    <a:solidFill>
                      <a:schemeClr val="tx2"/>
                    </a:solidFill>
                  </a:rPr>
                </a:br>
                <a:endParaRPr lang="de-DE" sz="1400" dirty="0"/>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en elektromagnetisk våg</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ett </a:t>
                </a:r>
                <a:r>
                  <a:rPr lang="de-DE" sz="2000" b="1" dirty="0">
                    <a:solidFill>
                      <a:schemeClr val="accent2"/>
                    </a:solidFill>
                  </a:rPr>
                  <a:t>elektriskt fält </a:t>
                </a:r>
                <a:r>
                  <a:rPr lang="de-DE" sz="2000" dirty="0">
                    <a:solidFill>
                      <a:srgbClr val="000000"/>
                    </a:solidFill>
                  </a:rPr>
                  <a:t>och ett </a:t>
                </a:r>
                <a:r>
                  <a:rPr lang="de-DE" sz="2000" b="1" dirty="0">
                    <a:solidFill>
                      <a:srgbClr val="FF0000"/>
                    </a:solidFill>
                  </a:rPr>
                  <a:t>magnetfält, </a:t>
                </a:r>
                <a:r>
                  <a:rPr lang="de-DE" sz="2000" dirty="0">
                    <a:solidFill>
                      <a:srgbClr val="000000"/>
                    </a:solidFill>
                  </a:rPr>
                  <a:t>som svänger vinkelrätt mot varandra</a:t>
                </a:r>
                <a:br>
                  <a:rPr lang="de-DE" sz="2000" dirty="0">
                    <a:solidFill>
                      <a:srgbClr val="000000"/>
                    </a:solidFill>
                  </a:rPr>
                </a:br>
                <a:r>
                  <a:rPr lang="de-DE" sz="2000" dirty="0">
                    <a:solidFill>
                      <a:srgbClr val="000000"/>
                    </a:solidFill>
                  </a:rPr>
                  <a:t>i rummet (i fas)</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Sprider sig med</a:t>
                </a:r>
                <a:br>
                  <a:rPr lang="de-DE" sz="2000" dirty="0">
                    <a:solidFill>
                      <a:srgbClr val="000000"/>
                    </a:solidFill>
                  </a:rPr>
                </a:br>
                <a:r>
                  <a:rPr lang="de-DE" sz="2000" dirty="0">
                    <a:solidFill>
                      <a:srgbClr val="000000"/>
                    </a:solidFill>
                  </a:rPr>
                  <a:t>med ljusets hastighet</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i ett vakuum: </a:t>
                </a:r>
                <a:br>
                  <a:rPr lang="de-DE" sz="2000" dirty="0">
                    <a:solidFill>
                      <a:srgbClr val="000000"/>
                    </a:solidFill>
                  </a:rPr>
                </a:br>
                <a:endParaRPr lang="de-DE" sz="2000"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General: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Ljuset är...</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xmlns:mc="http://schemas.openxmlformats.org/markup-compatibility/2006" xmlns:a14="http://schemas.microsoft.com/office/drawing/2010/main">
                <a:r>
                  <a:rPr lang="de-DE" sz="1400" i="1" dirty="0">
                    <a:solidFill>
                      <a:srgbClr val="000000"/>
                    </a:solidFill>
                  </a:rPr>
                  <a:t> ... elektrisk fältkonstant</a:t>
                </a:r>
                <a:br>
                  <a:rPr lang="de-DE" sz="1400" i="1" dirty="0">
                    <a:solidFill>
                      <a:srgbClr val="000000"/>
                    </a:solidFill>
                  </a:rPr>
                </a:br>
                <a:r>
                  <a:rPr lang="de-DE" sz="1400" i="1" dirty="0">
                    <a:solidFill>
                      <a:srgbClr val="000000"/>
                    </a:solidFill>
                  </a:rPr>
                  <a:t> ... magnetisk fältkonstant</a:t>
                </a:r>
                <a:br>
                  <a:rPr lang="de-DE" sz="1400" i="1" dirty="0">
                    <a:solidFill>
                      <a:srgbClr val="000000"/>
                    </a:solidFill>
                  </a:rPr>
                </a:br>
                <a:r>
                  <a:rPr lang="de-DE" sz="1400" i="1" dirty="0">
                    <a:solidFill>
                      <a:srgbClr val="000000"/>
                    </a:solidFill>
                  </a:rPr>
                  <a:t> ... permeabilitet</a:t>
                </a:r>
                <a:br>
                  <a:rPr lang="de-DE" sz="1400" i="1" dirty="0">
                    <a:solidFill>
                      <a:srgbClr val="000000"/>
                    </a:solidFill>
                  </a:rPr>
                </a:br>
                <a:r>
                  <a:rPr lang="de-DE" sz="1400" i="1" dirty="0">
                    <a:solidFill>
                      <a:srgbClr val="000000"/>
                    </a:solidFill>
                  </a:rPr>
                  <a:t> ... dielektricitetskonstant</a:t>
                </a: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en </a:t>
                </a:r>
                <a:r>
                  <a:rPr lang="en-US" sz="2400" b="1" dirty="0" err="1">
                    <a:solidFill>
                      <a:srgbClr val="000000"/>
                    </a:solidFill>
                  </a:rPr>
                  <a:t>partikel</a:t>
                </a:r>
                <a:br>
                  <a:rPr lang="en-US" sz="2400" b="1" dirty="0">
                    <a:solidFill>
                      <a:srgbClr val="000000"/>
                    </a:solidFill>
                  </a:rPr>
                </a:br>
                <a:endParaRPr lang="en-US" sz="20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elektromagnetisk strålning, som består av </a:t>
                </a:r>
                <a:r>
                  <a:rPr lang="de-DE" sz="2000" b="1" dirty="0">
                    <a:solidFill>
                      <a:srgbClr val="000000"/>
                    </a:solidFill>
                  </a:rPr>
                  <a:t>oscillerande energikvanta</a:t>
                </a:r>
              </a:p>
              <a:p xmlns:mc="http://schemas.openxmlformats.org/markup-compatibility/2006" xmlns:a14="http://schemas.microsoft.com/office/drawing/2010/main">
                <a:pPr marL="1108710" lvl="2" indent="-285750">
                  <a:buFont typeface="Arial" panose="020B0604020202020204" pitchFamily="34" charset="0"/>
                  <a:buChar char="•"/>
                </a:pPr>
                <a:r>
                  <a:rPr lang="de-DE" sz="2000" b="1" dirty="0">
                    <a:solidFill>
                      <a:srgbClr val="000000"/>
                    </a:solidFill>
                  </a:rPr>
                  <a:t>Fotoner </a:t>
                </a:r>
              </a:p>
              <a:p xmlns:mc="http://schemas.openxmlformats.org/markup-compatibility/2006" xmlns:a14="http://schemas.microsoft.com/office/drawing/2010/main">
                <a:pPr marL="697230" lvl="1" indent="-285750">
                  <a:buFont typeface="Arial" panose="020B0604020202020204" pitchFamily="34" charset="0"/>
                  <a:buChar char="•"/>
                </a:pPr>
                <a:r>
                  <a:rPr lang="de-DE" sz="2000" i="1" dirty="0">
                    <a:solidFill>
                      <a:srgbClr val="000000"/>
                    </a:solidFill>
                  </a:rPr>
                  <a:t>Detektering: Fotoelektrisk effekt</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Fotoner bär på "energiportioner"</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Ljuset är...</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xmlns:mc="http://schemas.openxmlformats.org/markup-compatibility/2006" xmlns:a14="http://schemas.microsoft.com/office/drawing/2010/main">
                <a:r>
                  <a:rPr lang="de-DE" sz="1600" i="1" dirty="0">
                    <a:solidFill>
                      <a:schemeClr val="tx2"/>
                    </a:solidFill>
                  </a:rPr>
                  <a:t> ... Plancks kvantum av handling</a:t>
                </a:r>
                <a:br>
                  <a:rPr lang="de-DE" sz="1600" i="1" dirty="0">
                    <a:solidFill>
                      <a:schemeClr val="tx2"/>
                    </a:solidFill>
                  </a:rPr>
                </a:br>
                <a:endParaRPr lang="de-DE"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Vilken </a:t>
            </a:r>
            <a:r>
              <a:rPr lang="de-DE" sz="3600" b="1" cap="small" noProof="0" dirty="0"/>
              <a:t>färg </a:t>
            </a:r>
            <a:r>
              <a:rPr lang="de-DE" sz="3600" cap="small" noProof="0" dirty="0"/>
              <a:t>har en </a:t>
            </a:r>
            <a:r>
              <a:rPr lang="de-DE" sz="3600" b="1" cap="small" noProof="0" dirty="0"/>
              <a:t>stjärna</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Ljuset är...</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xmlns:a="http://schemas.openxmlformats.org/drawingml/2006/main" lang="de-DE" sz="2800" b="1" i="0" smtClean="0">
                          <a:latin typeface="Cambria Math" panose="02040503050406030204" pitchFamily="18" charset="0"/>
                        </a:rPr>
                        <m:t>𝐜</m:t>
                      </m:r>
                      <m:r>
                        <a:rPr xmlns:a="http://schemas.openxmlformats.org/drawingml/2006/main" lang="de-DE" sz="2800" b="1" i="0" smtClean="0">
                          <a:latin typeface="Cambria Math" panose="02040503050406030204" pitchFamily="18" charset="0"/>
                        </a:rPr>
                        <m:t>=</m:t>
                      </m:r>
                      <m:r>
                        <a:rPr xmlns:a="http://schemas.openxmlformats.org/drawingml/2006/main" lang="de-DE" sz="2800" b="1">
                          <a:latin typeface="Cambria Math" panose="02040503050406030204" pitchFamily="18" charset="0"/>
                        </a:rPr>
                        <m:t>𝛌</m:t>
                      </m:r>
                      <m:r>
                        <a:rPr xmlns:a="http://schemas.openxmlformats.org/drawingml/2006/main" lang="de-DE" sz="2800" b="1" i="0" smtClean="0">
                          <a:latin typeface="Cambria Math" panose="02040503050406030204" pitchFamily="18" charset="0"/>
                        </a:rPr>
                        <m:t>∙</m:t>
                      </m:r>
                      <m:r>
                        <a:rPr xmlns:a="http://schemas.openxmlformats.org/drawingml/2006/main" lang="de-DE" sz="2800" b="1" i="0" smtClean="0">
                          <a:latin typeface="Cambria Math" panose="02040503050406030204" pitchFamily="18" charset="0"/>
                        </a:rPr>
                        <m:t>𝐟</m:t>
                      </m:r>
                    </m:oMath>
                  </a14:m>
                  <a:endParaRPr lang="de-DE" sz="2800" b="1"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xmlns:mc="http://schemas.openxmlformats.org/markup-compatibility/2006" xmlns:a14="http://schemas.microsoft.com/office/drawing/2010/main">
                  <a:r>
                    <a:rPr lang="de-DE" sz="1800" i="1" dirty="0">
                      <a:solidFill>
                        <a:schemeClr val="tx2"/>
                      </a:solidFill>
                    </a:rPr>
                    <a:t> ... ljusets hastighet</a:t>
                  </a:r>
                  <a:br>
                    <a:rPr lang="de-DE" sz="1800" i="1" dirty="0">
                      <a:solidFill>
                        <a:schemeClr val="tx2"/>
                      </a:solidFill>
                    </a:rPr>
                  </a:br>
                  <a:r>
                    <a:rPr lang="de-DE" sz="1800" i="1" dirty="0">
                      <a:solidFill>
                        <a:schemeClr val="tx2"/>
                      </a:solidFill>
                    </a:rPr>
                    <a:t> ... våglängd</a:t>
                  </a:r>
                  <a:br>
                    <a:rPr lang="de-DE" sz="1800" i="1" dirty="0">
                      <a:solidFill>
                        <a:schemeClr val="tx2"/>
                      </a:solidFill>
                    </a:rPr>
                  </a:br>
                  <a:r>
                    <a:rPr lang="de-DE" sz="1800" i="1" dirty="0">
                      <a:solidFill>
                        <a:schemeClr val="tx2"/>
                      </a:solidFill>
                    </a:rPr>
                    <a:t> ... frekvens</a:t>
                  </a:r>
                  <a:endParaRPr lang="de-DE" dirty="0">
                    <a:solidFill>
                      <a:schemeClr val="tx2"/>
                    </a:solidFill>
                  </a:endParaRPr>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Våglängd </a:t>
            </a:r>
            <a:r>
              <a:rPr lang="de-DE" b="1" dirty="0"/>
              <a:t>[</a:t>
            </a:r>
            <a:r>
              <a:rPr lang="de-DE" b="1" dirty="0" err="1"/>
              <a:t>nm</a:t>
            </a:r>
            <a:r>
              <a:rPr lang="de-DE" b="1" dirty="0"/>
              <a:t>]</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Analys av data</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Uppgift</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Analysera </a:t>
              </a:r>
              <a:r>
                <a:rPr lang="en-US" sz="2600" dirty="0" err="1">
                  <a:solidFill>
                    <a:schemeClr val="tx1"/>
                  </a:solidFill>
                </a:rPr>
                <a:t>stjärnornas </a:t>
              </a:r>
              <a:r>
                <a:rPr lang="en-US" sz="2600" dirty="0" err="1">
                  <a:solidFill>
                    <a:schemeClr val="tx1"/>
                  </a:solidFill>
                </a:rPr>
                <a:t>spektra </a:t>
              </a:r>
              <a:r>
                <a:rPr lang="en-US" sz="2600" dirty="0">
                  <a:solidFill>
                    <a:schemeClr val="tx1"/>
                  </a:solidFill>
                </a:rPr>
                <a:t>och </a:t>
              </a:r>
              <a:r>
                <a:rPr lang="en-US" sz="2600" dirty="0" err="1">
                  <a:solidFill>
                    <a:schemeClr val="tx1"/>
                  </a:solidFill>
                </a:rPr>
                <a:t>mät </a:t>
              </a:r>
              <a:r>
                <a:rPr lang="en-US" sz="2600" dirty="0" err="1">
                  <a:solidFill>
                    <a:schemeClr val="tx1"/>
                  </a:solidFill>
                </a:rPr>
                <a:t>grundämnesmängderna</a:t>
              </a:r>
              <a:r>
                <a:rPr lang="en-US" sz="2600" dirty="0">
                  <a:solidFill>
                    <a:schemeClr val="tx1"/>
                  </a:solidFill>
                </a:rPr>
                <a:t>. För </a:t>
              </a:r>
              <a:r>
                <a:rPr lang="en-US" sz="2600" dirty="0" err="1">
                  <a:solidFill>
                    <a:schemeClr val="tx1"/>
                  </a:solidFill>
                </a:rPr>
                <a:t>att göra detta ska du slutföra </a:t>
              </a:r>
              <a:r>
                <a:rPr lang="en-US" sz="2600" dirty="0" err="1">
                  <a:solidFill>
                    <a:schemeClr val="tx1"/>
                  </a:solidFill>
                </a:rPr>
                <a:t>uppgifterna </a:t>
              </a:r>
              <a:r>
                <a:rPr lang="en-US" sz="2600" dirty="0">
                  <a:solidFill>
                    <a:schemeClr val="tx1"/>
                  </a:solidFill>
                </a:rPr>
                <a:t>på </a:t>
              </a:r>
              <a:br>
                <a:rPr lang="de-DE" sz="2600" dirty="0">
                  <a:solidFill>
                    <a:schemeClr val="tx1"/>
                  </a:solidFill>
                </a:rPr>
              </a:br>
              <a:r>
                <a:rPr lang="de-DE" sz="2600" b="1" dirty="0">
                  <a:solidFill>
                    <a:schemeClr val="tx1"/>
                  </a:solidFill>
                </a:rPr>
                <a:t> 3.1 Arbetsblad för dataanalys</a:t>
              </a:r>
              <a:br>
                <a:rPr lang="de-DE" sz="2600" b="1" dirty="0">
                  <a:solidFill>
                    <a:schemeClr val="tx1"/>
                  </a:solidFill>
                </a:rPr>
              </a:br>
              <a:r>
                <a:rPr lang="de-DE" sz="2600" dirty="0">
                  <a:solidFill>
                    <a:schemeClr val="tx1"/>
                  </a:solidFill>
                </a:rPr>
                <a:t>med hjälp av onlineverktyget</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Metallitet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Metallitet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Metaller</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a:t>
            </a:r>
            <a:r>
              <a:rPr lang="en-US" sz="2000" b="1" dirty="0">
                <a:solidFill>
                  <a:srgbClr val="000000"/>
                </a:solidFill>
              </a:rPr>
              <a:t>Litium </a:t>
            </a:r>
            <a:r>
              <a:rPr lang="en-US" sz="2000" b="1" dirty="0" err="1">
                <a:solidFill>
                  <a:srgbClr val="000000"/>
                </a:solidFill>
              </a:rPr>
              <a:t>är sällsynt</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Litiumförekomsten beror främst på den primordiala nukleosyntesen</a:t>
            </a:r>
          </a:p>
          <a:p>
            <a:pPr marL="697230" lvl="1" indent="-285750">
              <a:spcAft>
                <a:spcPts val="600"/>
              </a:spcAft>
              <a:buFont typeface="Arial" panose="020B0604020202020204" pitchFamily="34" charset="0"/>
              <a:buChar char="•"/>
            </a:pPr>
            <a:r>
              <a:rPr lang="de-DE" sz="2000" dirty="0">
                <a:solidFill>
                  <a:srgbClr val="000000"/>
                </a:solidFill>
              </a:rPr>
              <a:t>Big Bang-modellen förutspår en högre litiumhalt än vad som uppmätts i kosmos</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a:t>
            </a:r>
            <a:r>
              <a:rPr lang="en-US" sz="2000" b="1" dirty="0">
                <a:solidFill>
                  <a:srgbClr val="000000"/>
                </a:solidFill>
              </a:rPr>
              <a:t>Litium </a:t>
            </a:r>
            <a:r>
              <a:rPr lang="en-US" sz="2000" b="1" dirty="0" err="1">
                <a:solidFill>
                  <a:srgbClr val="000000"/>
                </a:solidFill>
              </a:rPr>
              <a:t>är sällsynt</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Litiumförekomsten beror främst på den primordiala nukleosyntesen</a:t>
            </a:r>
          </a:p>
          <a:p>
            <a:pPr marL="697230" lvl="1" indent="-285750">
              <a:spcAft>
                <a:spcPts val="600"/>
              </a:spcAft>
              <a:buFont typeface="Arial" panose="020B0604020202020204" pitchFamily="34" charset="0"/>
              <a:buChar char="•"/>
            </a:pPr>
            <a:r>
              <a:rPr lang="de-DE" sz="2000" dirty="0">
                <a:solidFill>
                  <a:srgbClr val="000000"/>
                </a:solidFill>
              </a:rPr>
              <a:t>Big Bang-modellen förutspår en högre litiumhalt än vad som uppmätts i kosmos</a:t>
            </a:r>
            <a:endParaRPr lang="en-US" sz="2000" b="1" dirty="0">
              <a:solidFill>
                <a:srgbClr val="000000"/>
              </a:solidFill>
            </a:endParaRPr>
          </a:p>
          <a:p>
            <a:pPr>
              <a:spcAft>
                <a:spcPts val="600"/>
              </a:spcAft>
            </a:pPr>
            <a:r>
              <a:rPr lang="en-US" sz="2000" b="1" dirty="0">
                <a:solidFill>
                  <a:srgbClr val="000000"/>
                </a:solidFill>
              </a:rPr>
              <a:t>Det </a:t>
            </a:r>
            <a:r>
              <a:rPr lang="en-US" sz="2000" b="1" dirty="0" err="1">
                <a:solidFill>
                  <a:srgbClr val="000000"/>
                </a:solidFill>
              </a:rPr>
              <a:t>primordiala litiumproblemet</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Atomär diffusion?</a:t>
            </a:r>
          </a:p>
          <a:p>
            <a:pPr marL="697230" lvl="1" indent="-285750">
              <a:spcAft>
                <a:spcPts val="600"/>
              </a:spcAft>
              <a:buFont typeface="Arial" panose="020B0604020202020204" pitchFamily="34" charset="0"/>
              <a:buChar char="•"/>
            </a:pPr>
            <a:r>
              <a:rPr lang="de-DE" sz="2000" dirty="0" err="1">
                <a:solidFill>
                  <a:srgbClr val="000000"/>
                </a:solidFill>
              </a:rPr>
              <a:t>Spallationsprocesser</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Kärnreaktioner felaktigt bestämda?</a:t>
            </a:r>
          </a:p>
          <a:p>
            <a:pPr marL="697230" lvl="1" indent="-285750">
              <a:spcAft>
                <a:spcPts val="600"/>
              </a:spcAft>
              <a:buFont typeface="Arial" panose="020B0604020202020204" pitchFamily="34" charset="0"/>
              <a:buChar char="•"/>
            </a:pPr>
            <a:r>
              <a:rPr lang="de-DE" sz="2000" dirty="0">
                <a:solidFill>
                  <a:srgbClr val="000000"/>
                </a:solidFill>
              </a:rPr>
              <a:t>Big Bang-teorin felaktig?</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Frekvens av kemiska element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Varför är litium så sällsynt?</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Varför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roterar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stjärnor?</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Vilka nuklider bildades omedelbart efter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Big Bang</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Varför består jordens kärna huvudsakligen av nickel och järn?</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Varför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har stjärnspektra absorptionslinjer</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Hur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fungerar universums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expansion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Varför finns radioaktivitet överhuvudtaget?</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Vad är en stjärna?</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Vad kom före Big Bang?</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Stjärnor</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Nuklider</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Lista över alla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frågor </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denna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sida </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kommer att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raderas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senare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Nuklider</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Varför är litium så sällsynt</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Varför består jordens kärna huvudsakligen av nickel och järn?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Varför finns radioaktivitet överhuvudtaget?</a:t>
            </a:r>
          </a:p>
          <a:p>
            <a:r>
              <a:rPr lang="de-DE" sz="2000" b="1" dirty="0">
                <a:latin typeface="Open Sans" panose="020B0606030504020204" pitchFamily="34" charset="0"/>
                <a:ea typeface="Open Sans" panose="020B0606030504020204" pitchFamily="34" charset="0"/>
                <a:cs typeface="Open Sans" panose="020B0606030504020204" pitchFamily="34" charset="0"/>
              </a:rPr>
              <a:t>Stjärnor</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Varför roterar stjärnor?</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Varför har stjärnspektra absorptionslinjer?</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Vad är en stjärna?</a:t>
            </a:r>
          </a:p>
          <a:p>
            <a:r>
              <a:rPr lang="de-DE" sz="2000" b="1" dirty="0">
                <a:latin typeface="Open Sans" panose="020B0606030504020204" pitchFamily="34" charset="0"/>
                <a:ea typeface="Open Sans" panose="020B0606030504020204" pitchFamily="34" charset="0"/>
                <a:cs typeface="Open Sans" panose="020B0606030504020204" pitchFamily="34" charset="0"/>
              </a:rPr>
              <a:t>Kosmos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Vilka grundämnen skapades omedelbart efter Big Bang?</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Hur fungerar universums expansion?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Vad var det som hände före Big Bang?</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Vad är ett</a:t>
            </a:r>
            <a:br>
              <a:rPr lang="de-DE" sz="3600" cap="small" noProof="0" dirty="0"/>
            </a:br>
            <a:r>
              <a:rPr lang="de-DE" sz="3600" b="1" cap="small" noProof="0" dirty="0"/>
              <a:t>kemiskt grundämne</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Uppgift</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Öppna</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brainstorming-tavla</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Diskutera dina </a:t>
              </a:r>
              <a:r>
                <a:rPr kumimoji="0" lang="en-GB" sz="2800" b="0" i="0" u="none" strike="noStrike" kern="1200" cap="none" spc="0" normalizeH="0" baseline="0" noProof="0" dirty="0">
                  <a:ln>
                    <a:noFill/>
                  </a:ln>
                  <a:solidFill>
                    <a:srgbClr val="00305E"/>
                  </a:solidFill>
                  <a:effectLst/>
                  <a:uLnTx/>
                  <a:uFillTx/>
                  <a:latin typeface="Open Sans"/>
                  <a:ea typeface="+mn-ea"/>
                  <a:cs typeface="+mn-cs"/>
                </a:rPr>
                <a:t>svar från början.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Skulle du </a:t>
              </a:r>
              <a:r>
                <a:rPr kumimoji="0" lang="en-GB" sz="2800" b="0" i="0" u="none" strike="noStrike" kern="1200" cap="none" spc="0" normalizeH="0" baseline="0" noProof="0" dirty="0">
                  <a:ln>
                    <a:noFill/>
                  </a:ln>
                  <a:solidFill>
                    <a:srgbClr val="00305E"/>
                  </a:solidFill>
                  <a:effectLst/>
                  <a:uLnTx/>
                  <a:uFillTx/>
                  <a:latin typeface="Open Sans"/>
                  <a:ea typeface="+mn-ea"/>
                  <a:cs typeface="+mn-cs"/>
                </a:rPr>
                <a:t>svara annorlunda på några av frågorna nu?</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Kärnfysikalisk astrofysik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är ett komplext samspel mellan kärnfysikaliska experiment, stjärnmodeller, astronomiska observationer m.m.</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Kemiska grundämnen </a:t>
            </a:r>
            <a:r>
              <a:rPr kumimoji="0" lang="en-GB" sz="2200" b="0" i="0" u="none" strike="noStrike" kern="1200" cap="none" spc="0" normalizeH="0" baseline="0" noProof="0" dirty="0">
                <a:ln>
                  <a:noFill/>
                </a:ln>
                <a:solidFill>
                  <a:srgbClr val="00305E"/>
                </a:solidFill>
                <a:effectLst/>
                <a:uLnTx/>
                <a:uFillTx/>
                <a:latin typeface="Open Sans"/>
                <a:ea typeface="+mn-ea"/>
                <a:cs typeface="+mn-cs"/>
              </a:rPr>
              <a:t>skapas i de processer som driver hela vårt universum</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Mängden kemiska element är en indikator på den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kosmiska </a:t>
            </a:r>
            <a:r>
              <a:rPr kumimoji="0" lang="en-GB" sz="2200" b="1" i="0" u="none" strike="noStrike" kern="1200" cap="none" spc="0" normalizeH="0" baseline="0" noProof="0" dirty="0">
                <a:ln>
                  <a:noFill/>
                </a:ln>
                <a:solidFill>
                  <a:srgbClr val="00305E"/>
                </a:solidFill>
                <a:effectLst/>
                <a:uLnTx/>
                <a:uFillTx/>
                <a:latin typeface="Open Sans"/>
                <a:ea typeface="+mn-ea"/>
                <a:cs typeface="+mn-cs"/>
              </a:rPr>
              <a:t>utvecklingen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Med hjälp av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nukleär astrofysik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försöker vi rekonstruera vårt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universums </a:t>
            </a:r>
            <a:r>
              <a:rPr kumimoji="0" lang="en-GB" sz="2200" b="0" i="0" u="none" strike="noStrike" kern="1200" cap="none" spc="0" normalizeH="0" baseline="0" noProof="0" dirty="0">
                <a:ln>
                  <a:noFill/>
                </a:ln>
                <a:solidFill>
                  <a:srgbClr val="00305E"/>
                </a:solidFill>
                <a:effectLst/>
                <a:uLnTx/>
                <a:uFillTx/>
                <a:latin typeface="Open Sans"/>
                <a:ea typeface="+mn-ea"/>
                <a:cs typeface="+mn-cs"/>
              </a:rPr>
              <a:t>historia och utveckling.</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Sammanfattning</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De kemiska grundämnenas </a:t>
            </a:r>
            <a:r>
              <a:rPr lang="de-DE" sz="3600" noProof="0" dirty="0" err="1"/>
              <a:t>abundans (</a:t>
            </a:r>
            <a:r>
              <a:rPr lang="de-DE" sz="2400" noProof="0" dirty="0"/>
              <a:t>solsystemet)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Astrofysik för kärnkraft</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Astrofysik för kärnkraft</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Astronomisk observation</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Beräkningsmodellering</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Kärnreaktioner</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a:ln>
                    <a:noFill/>
                  </a:ln>
                  <a:solidFill>
                    <a:srgbClr val="FFFFFF"/>
                  </a:solidFill>
                  <a:effectLst/>
                  <a:uLnTx/>
                  <a:uFillTx/>
                  <a:latin typeface="Open Sans"/>
                  <a:ea typeface="+mn-ea"/>
                  <a:cs typeface="+mn-cs"/>
                </a:rPr>
                <a:t>Starbust-galaxen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En hel del obesvarade frågor</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Skapelsens </a:t>
            </a:r>
            <a:r>
              <a:rPr kumimoji="0" lang="de-DE" sz="1400" b="0" i="1" u="none" strike="noStrike" kern="1200" cap="none" spc="0" normalizeH="0" baseline="0" noProof="0" dirty="0">
                <a:ln>
                  <a:noFill/>
                </a:ln>
                <a:solidFill>
                  <a:srgbClr val="FFFFFF"/>
                </a:solidFill>
                <a:effectLst/>
                <a:uLnTx/>
                <a:uFillTx/>
                <a:latin typeface="Open Sans"/>
                <a:ea typeface="+mn-ea"/>
                <a:cs typeface="+mn-cs"/>
              </a:rPr>
              <a:t>pelare</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Hur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bildas </a:t>
            </a:r>
            <a:r>
              <a:rPr kumimoji="0" lang="en-GB" sz="2000" b="0" i="0" u="none" strike="noStrike" kern="1200" cap="none" spc="0" normalizeH="0" baseline="0" noProof="0" dirty="0">
                <a:ln>
                  <a:noFill/>
                </a:ln>
                <a:solidFill>
                  <a:srgbClr val="00305E"/>
                </a:solidFill>
                <a:effectLst/>
                <a:uLnTx/>
                <a:uFillTx/>
                <a:latin typeface="Open Sans"/>
                <a:ea typeface="+mn-ea"/>
                <a:cs typeface="+mn-cs"/>
              </a:rPr>
              <a:t>de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tunga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grundämnena</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Hur </a:t>
            </a:r>
            <a:r>
              <a:rPr kumimoji="0" lang="en-GB" sz="2000" b="1" i="0" u="none" strike="noStrike" kern="1200" cap="none" spc="0" normalizeH="0" baseline="0" noProof="0" dirty="0">
                <a:ln>
                  <a:noFill/>
                </a:ln>
                <a:solidFill>
                  <a:srgbClr val="00305E"/>
                </a:solidFill>
                <a:effectLst/>
                <a:uLnTx/>
                <a:uFillTx/>
                <a:latin typeface="Open Sans"/>
                <a:ea typeface="+mn-ea"/>
                <a:cs typeface="+mn-cs"/>
              </a:rPr>
              <a:t>utvecklas en galax?</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Vad händer i en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neutronstjärna och </a:t>
            </a:r>
            <a:r>
              <a:rPr kumimoji="0" lang="en-GB" sz="2000" b="0" i="0" u="none" strike="noStrike" kern="1200" cap="none" spc="0" normalizeH="0" baseline="0" noProof="0" dirty="0">
                <a:ln>
                  <a:noFill/>
                </a:ln>
                <a:solidFill>
                  <a:srgbClr val="00305E"/>
                </a:solidFill>
                <a:effectLst/>
                <a:uLnTx/>
                <a:uFillTx/>
                <a:latin typeface="Open Sans"/>
                <a:ea typeface="+mn-ea"/>
                <a:cs typeface="+mn-cs"/>
              </a:rPr>
              <a:t>när neutronstjärnor smälter samman?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Vad kan vi lära oss om </a:t>
            </a:r>
            <a:r>
              <a:rPr kumimoji="0" lang="en-GB" sz="2000" b="1" i="0" u="none" strike="noStrike" kern="1200" cap="none" spc="0" normalizeH="0" baseline="0" noProof="0" dirty="0">
                <a:ln>
                  <a:noFill/>
                </a:ln>
                <a:solidFill>
                  <a:srgbClr val="00305E"/>
                </a:solidFill>
                <a:effectLst/>
                <a:uLnTx/>
                <a:uFillTx/>
                <a:latin typeface="Open Sans"/>
                <a:ea typeface="+mn-ea"/>
                <a:cs typeface="+mn-cs"/>
              </a:rPr>
              <a:t>Big Bang med </a:t>
            </a:r>
            <a:r>
              <a:rPr kumimoji="0" lang="en-GB" sz="2000" b="0" i="0" u="none" strike="noStrike" kern="1200" cap="none" spc="0" normalizeH="0" baseline="0" noProof="0" dirty="0">
                <a:ln>
                  <a:noFill/>
                </a:ln>
                <a:solidFill>
                  <a:srgbClr val="00305E"/>
                </a:solidFill>
                <a:effectLst/>
                <a:uLnTx/>
                <a:uFillTx/>
                <a:latin typeface="Open Sans"/>
                <a:ea typeface="+mn-ea"/>
                <a:cs typeface="+mn-cs"/>
              </a:rPr>
              <a:t>hjälp av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kärnfysikalisk astrofysik</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Idag har vi bara skrapat på ytan av den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nukleära astrofysikens </a:t>
            </a:r>
            <a:r>
              <a:rPr kumimoji="0" lang="en-GB" sz="2000" b="0" i="1" u="none" strike="noStrike" kern="1200" cap="none" spc="0" normalizeH="0" baseline="0" noProof="0" dirty="0">
                <a:ln>
                  <a:noFill/>
                </a:ln>
                <a:solidFill>
                  <a:srgbClr val="00305E"/>
                </a:solidFill>
                <a:effectLst/>
                <a:uLnTx/>
                <a:uFillTx/>
                <a:latin typeface="Open Sans"/>
                <a:ea typeface="+mn-ea"/>
                <a:cs typeface="+mn-cs"/>
              </a:rPr>
              <a:t>värld</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Slutet på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en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resa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genom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elementen</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a:t>Det </a:t>
            </a:r>
            <a:r>
              <a:rPr lang="de-DE" sz="2400" b="1" dirty="0" err="1"/>
              <a:t>aristoteliska kosmos</a:t>
            </a:r>
            <a:endParaRPr lang="de-DE" sz="2400" b="1" dirty="0"/>
          </a:p>
          <a:p>
            <a:pPr marL="285750" indent="-285750">
              <a:buFont typeface="Arial" panose="020B0604020202020204" pitchFamily="34" charset="0"/>
              <a:buChar char="•"/>
            </a:pPr>
            <a:r>
              <a:rPr lang="de-DE" sz="2000" dirty="0" err="1"/>
              <a:t>Den geocentriska idén om ett </a:t>
            </a:r>
            <a:r>
              <a:rPr lang="de-DE" sz="2000" dirty="0" err="1"/>
              <a:t>kosmos med </a:t>
            </a:r>
            <a:r>
              <a:rPr lang="de-DE" sz="2000" dirty="0"/>
              <a:t>lökskinn</a:t>
            </a:r>
            <a:endParaRPr lang="de-DE" sz="2000" dirty="0"/>
          </a:p>
          <a:p>
            <a:pPr marL="285750" indent="-285750">
              <a:buFont typeface="Arial" panose="020B0604020202020204" pitchFamily="34" charset="0"/>
              <a:buChar char="•"/>
            </a:pPr>
            <a:r>
              <a:rPr lang="en-US" sz="2000" dirty="0"/>
              <a:t>De </a:t>
            </a:r>
            <a:r>
              <a:rPr lang="en-US" sz="2000" b="1" dirty="0"/>
              <a:t>fyra jordiska elementen </a:t>
            </a:r>
            <a:r>
              <a:rPr lang="en-US" sz="2000" dirty="0"/>
              <a:t>bildar </a:t>
            </a:r>
            <a:r>
              <a:rPr lang="en-US" sz="2000" dirty="0" err="1"/>
              <a:t>materia</a:t>
            </a:r>
            <a:endParaRPr lang="en-US" sz="2000" dirty="0"/>
          </a:p>
          <a:p>
            <a:pPr marL="285750" indent="-285750">
              <a:buFont typeface="Arial" panose="020B0604020202020204" pitchFamily="34" charset="0"/>
              <a:buChar char="•"/>
            </a:pPr>
            <a:r>
              <a:rPr lang="en-US" sz="2000" dirty="0"/>
              <a:t>Det </a:t>
            </a:r>
            <a:r>
              <a:rPr lang="en-US" sz="2000" dirty="0" err="1"/>
              <a:t>femte </a:t>
            </a:r>
            <a:r>
              <a:rPr lang="en-US" sz="2000" dirty="0"/>
              <a:t>elementet </a:t>
            </a:r>
            <a:r>
              <a:rPr lang="en-US" sz="2000" b="1" dirty="0" err="1"/>
              <a:t>eter </a:t>
            </a:r>
            <a:r>
              <a:rPr lang="en-US" sz="2000" dirty="0" err="1"/>
              <a:t>fyller </a:t>
            </a:r>
            <a:r>
              <a:rPr lang="en-US" sz="2000" dirty="0"/>
              <a:t>himlen</a:t>
            </a:r>
          </a:p>
          <a:p>
            <a:pPr marL="285750" indent="-285750">
              <a:buFont typeface="Arial" panose="020B0604020202020204" pitchFamily="34" charset="0"/>
              <a:buChar char="•"/>
            </a:pPr>
            <a:r>
              <a:rPr lang="en-US" sz="2000" dirty="0"/>
              <a:t>Varje ämne är uppbyggt av grundämnen, sammansättningen bestämmer ämnets egenskaper</a:t>
            </a:r>
          </a:p>
          <a:p>
            <a:pPr marL="285750" indent="-285750">
              <a:buFont typeface="Arial" panose="020B0604020202020204" pitchFamily="34" charset="0"/>
              <a:buChar char="•"/>
            </a:pPr>
            <a:r>
              <a:rPr lang="en-US" sz="2000" dirty="0"/>
              <a:t>Alla himlakroppar </a:t>
            </a:r>
            <a:r>
              <a:rPr lang="en-US" sz="2000" b="1" dirty="0"/>
              <a:t>rör sig av </a:t>
            </a:r>
            <a:r>
              <a:rPr lang="en-US" sz="2000" dirty="0"/>
              <a:t>sig själva</a:t>
            </a:r>
          </a:p>
          <a:p>
            <a:pPr marL="697230" lvl="1" indent="-285750">
              <a:buFont typeface="Arial" panose="020B0604020202020204" pitchFamily="34" charset="0"/>
              <a:buChar char="•"/>
            </a:pPr>
            <a:r>
              <a:rPr lang="en-US" sz="1800" dirty="0"/>
              <a:t>Initial rörelse orsakad av en </a:t>
            </a:r>
            <a:r>
              <a:rPr lang="en-US" sz="1800" i="1" dirty="0"/>
              <a:t>orörlig förflyttare</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 i antiken (ca 350 f.Kr.)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a:t>
            </a:r>
            <a:r>
              <a:rPr lang="fr-FR" i="1" dirty="0"/>
              <a:t>Världens </a:t>
            </a:r>
            <a:r>
              <a:rPr lang="fr-FR" i="1" dirty="0" err="1"/>
              <a:t>sfär, </a:t>
            </a:r>
            <a:r>
              <a:rPr lang="fr-FR" i="1" dirty="0"/>
              <a:t>av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4258</ap:Words>
  <ap:Application>Microsoft Office PowerPoint</ap:Application>
  <ap:PresentationFormat>Breitbild</ap:PresentationFormat>
  <ap:Paragraphs>542</ap:Paragraphs>
  <ap:Slides>85</ap:Slides>
  <ap:Notes>54</ap:Notes>
  <ap:HiddenSlides>0</ap:HiddenSlides>
  <ap:MMClips>0</ap:MMClips>
  <ap:ScaleCrop>false</ap:ScaleCrop>
  <ap:HeadingPairs>
    <vt:vector baseType="variant" size="6">
      <vt:variant>
        <vt:lpstr>Verwendete Schriftarten</vt:lpstr>
      </vt:variant>
      <vt:variant>
        <vt:i4>8</vt:i4>
      </vt:variant>
      <vt:variant>
        <vt:lpstr>Design</vt:lpstr>
      </vt:variant>
      <vt:variant>
        <vt:i4>4</vt:i4>
      </vt:variant>
      <vt:variant>
        <vt:lpstr>Folientitel</vt:lpstr>
      </vt:variant>
      <vt:variant>
        <vt:i4>85</vt:i4>
      </vt:variant>
    </vt:vector>
  </ap:HeadingPairs>
  <ap:TitlesOfParts>
    <vt:vector baseType="lpstr" size="97">
      <vt:lpstr>Open Sans</vt:lpstr>
      <vt:lpstr>Wingdings</vt:lpstr>
      <vt:lpstr>Cambria Math</vt:lpstr>
      <vt:lpstr>Calibri Light</vt:lpstr>
      <vt:lpstr>Symbol</vt:lpstr>
      <vt:lpstr>Arial</vt:lpstr>
      <vt:lpstr>Calibri</vt:lpstr>
      <vt:lpstr>Segoe UI Black</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Frequency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keywords>docId:AC46B4E8CD41653C14A67B69E6D5A222</keywords>
  <lastModifiedBy>Hannes Nitsche</lastModifiedBy>
  <revision>2802</revision>
  <dcterms:created xsi:type="dcterms:W3CDTF">2018-06-15T09:17:35.0000000Z</dcterms:created>
  <dcterms:modified xsi:type="dcterms:W3CDTF">2024-05-28T07:57:09.0000000Z</dcterms:modified>
</coreProperties>
</file>