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Lst>
  <p:notesMasterIdLst>
    <p:notesMasterId r:id="rId102"/>
  </p:notesMasterIdLst>
  <p:handoutMasterIdLst>
    <p:handoutMasterId r:id="rId103"/>
  </p:handoutMasterIdLst>
  <p:sldIdLst>
    <p:sldId id="400" r:id="rId4"/>
    <p:sldId id="256" r:id="rId5"/>
    <p:sldId id="352" r:id="rId6"/>
    <p:sldId id="532" r:id="rId7"/>
    <p:sldId id="354" r:id="rId8"/>
    <p:sldId id="548" r:id="rId9"/>
    <p:sldId id="499" r:id="rId10"/>
    <p:sldId id="361" r:id="rId11"/>
    <p:sldId id="362" r:id="rId12"/>
    <p:sldId id="482" r:id="rId13"/>
    <p:sldId id="484" r:id="rId14"/>
    <p:sldId id="486" r:id="rId15"/>
    <p:sldId id="495" r:id="rId16"/>
    <p:sldId id="497" r:id="rId17"/>
    <p:sldId id="371" r:id="rId18"/>
    <p:sldId id="343" r:id="rId19"/>
    <p:sldId id="372" r:id="rId20"/>
    <p:sldId id="500" r:id="rId21"/>
    <p:sldId id="404" r:id="rId22"/>
    <p:sldId id="405" r:id="rId23"/>
    <p:sldId id="529" r:id="rId24"/>
    <p:sldId id="376" r:id="rId25"/>
    <p:sldId id="407" r:id="rId26"/>
    <p:sldId id="408" r:id="rId27"/>
    <p:sldId id="409" r:id="rId28"/>
    <p:sldId id="489" r:id="rId29"/>
    <p:sldId id="411" r:id="rId30"/>
    <p:sldId id="406" r:id="rId31"/>
    <p:sldId id="415" r:id="rId32"/>
    <p:sldId id="412" r:id="rId33"/>
    <p:sldId id="501" r:id="rId34"/>
    <p:sldId id="502" r:id="rId35"/>
    <p:sldId id="503" r:id="rId36"/>
    <p:sldId id="446" r:id="rId37"/>
    <p:sldId id="379" r:id="rId38"/>
    <p:sldId id="380" r:id="rId39"/>
    <p:sldId id="504" r:id="rId40"/>
    <p:sldId id="420" r:id="rId41"/>
    <p:sldId id="533" r:id="rId42"/>
    <p:sldId id="378" r:id="rId43"/>
    <p:sldId id="421" r:id="rId44"/>
    <p:sldId id="508" r:id="rId45"/>
    <p:sldId id="422" r:id="rId46"/>
    <p:sldId id="423" r:id="rId47"/>
    <p:sldId id="424" r:id="rId48"/>
    <p:sldId id="425" r:id="rId49"/>
    <p:sldId id="426" r:id="rId50"/>
    <p:sldId id="427" r:id="rId51"/>
    <p:sldId id="428" r:id="rId52"/>
    <p:sldId id="429" r:id="rId53"/>
    <p:sldId id="509" r:id="rId54"/>
    <p:sldId id="432" r:id="rId55"/>
    <p:sldId id="510" r:id="rId56"/>
    <p:sldId id="511" r:id="rId57"/>
    <p:sldId id="512" r:id="rId58"/>
    <p:sldId id="513" r:id="rId59"/>
    <p:sldId id="514" r:id="rId60"/>
    <p:sldId id="515" r:id="rId61"/>
    <p:sldId id="440" r:id="rId62"/>
    <p:sldId id="516" r:id="rId63"/>
    <p:sldId id="517" r:id="rId64"/>
    <p:sldId id="441" r:id="rId65"/>
    <p:sldId id="519" r:id="rId66"/>
    <p:sldId id="530" r:id="rId67"/>
    <p:sldId id="447" r:id="rId68"/>
    <p:sldId id="460" r:id="rId69"/>
    <p:sldId id="466" r:id="rId70"/>
    <p:sldId id="467" r:id="rId71"/>
    <p:sldId id="523" r:id="rId72"/>
    <p:sldId id="522" r:id="rId73"/>
    <p:sldId id="524" r:id="rId74"/>
    <p:sldId id="525" r:id="rId75"/>
    <p:sldId id="494" r:id="rId76"/>
    <p:sldId id="465" r:id="rId77"/>
    <p:sldId id="535" r:id="rId78"/>
    <p:sldId id="471" r:id="rId79"/>
    <p:sldId id="461" r:id="rId80"/>
    <p:sldId id="531" r:id="rId81"/>
    <p:sldId id="534" r:id="rId82"/>
    <p:sldId id="457" r:id="rId83"/>
    <p:sldId id="459" r:id="rId84"/>
    <p:sldId id="472" r:id="rId85"/>
    <p:sldId id="451" r:id="rId86"/>
    <p:sldId id="539" r:id="rId87"/>
    <p:sldId id="473" r:id="rId88"/>
    <p:sldId id="540" r:id="rId89"/>
    <p:sldId id="475" r:id="rId90"/>
    <p:sldId id="398" r:id="rId91"/>
    <p:sldId id="541" r:id="rId92"/>
    <p:sldId id="537" r:id="rId93"/>
    <p:sldId id="542" r:id="rId94"/>
    <p:sldId id="544" r:id="rId95"/>
    <p:sldId id="546" r:id="rId96"/>
    <p:sldId id="538" r:id="rId97"/>
    <p:sldId id="553" r:id="rId98"/>
    <p:sldId id="550" r:id="rId99"/>
    <p:sldId id="552" r:id="rId100"/>
    <p:sldId id="543" r:id="rId101"/>
  </p:sldIdLst>
  <p:sldSz cx="12192000" cy="6858000"/>
  <p:notesSz cx="6858000" cy="9144000"/>
  <p:embeddedFontLst>
    <p:embeddedFont>
      <p:font typeface="Calibri" panose="020F0502020204030204" pitchFamily="34" charset="0"/>
      <p:regular r:id="rId104"/>
      <p:bold r:id="rId105"/>
      <p:italic r:id="rId106"/>
      <p:boldItalic r:id="rId107"/>
    </p:embeddedFont>
    <p:embeddedFont>
      <p:font typeface="Open Sans" panose="020B0606030504020204" pitchFamily="34" charset="0"/>
      <p:regular r:id="rId108"/>
      <p:bold r:id="rId109"/>
      <p:italic r:id="rId110"/>
      <p:boldItalic r:id="rId111"/>
    </p:embeddedFont>
    <p:embeddedFont>
      <p:font typeface="MS PGothic" panose="020B0600070205080204" pitchFamily="34" charset="-128"/>
      <p:regular r:id="rId112"/>
    </p:embeddedFont>
    <p:embeddedFont>
      <p:font typeface="Source Sans Pro" panose="020B0503030403020204" pitchFamily="34" charset="0"/>
      <p:regular r:id="rId113"/>
      <p:bold r:id="rId114"/>
      <p:italic r:id="rId115"/>
      <p:boldItalic r:id="rId116"/>
    </p:embeddedFont>
    <p:embeddedFont>
      <p:font typeface="Cambria Math" panose="02040503050406030204" pitchFamily="18" charset="0"/>
      <p:regular r:id="rId117"/>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352"/>
            <p14:sldId id="532"/>
            <p14:sldId id="354"/>
            <p14:sldId id="548"/>
            <p14:sldId id="499"/>
            <p14:sldId id="361"/>
            <p14:sldId id="362"/>
            <p14:sldId id="482"/>
            <p14:sldId id="484"/>
            <p14:sldId id="486"/>
            <p14:sldId id="495"/>
            <p14:sldId id="497"/>
            <p14:sldId id="371"/>
            <p14:sldId id="343"/>
            <p14:sldId id="372"/>
            <p14:sldId id="500"/>
            <p14:sldId id="404"/>
            <p14:sldId id="405"/>
            <p14:sldId id="529"/>
            <p14:sldId id="376"/>
            <p14:sldId id="407"/>
            <p14:sldId id="408"/>
            <p14:sldId id="409"/>
            <p14:sldId id="489"/>
            <p14:sldId id="411"/>
            <p14:sldId id="406"/>
            <p14:sldId id="415"/>
            <p14:sldId id="412"/>
            <p14:sldId id="501"/>
            <p14:sldId id="502"/>
            <p14:sldId id="503"/>
            <p14:sldId id="446"/>
            <p14:sldId id="379"/>
            <p14:sldId id="380"/>
            <p14:sldId id="504"/>
            <p14:sldId id="420"/>
            <p14:sldId id="533"/>
            <p14:sldId id="378"/>
            <p14:sldId id="421"/>
            <p14:sldId id="508"/>
            <p14:sldId id="422"/>
            <p14:sldId id="423"/>
            <p14:sldId id="424"/>
            <p14:sldId id="425"/>
            <p14:sldId id="426"/>
            <p14:sldId id="427"/>
            <p14:sldId id="428"/>
            <p14:sldId id="429"/>
            <p14:sldId id="509"/>
            <p14:sldId id="432"/>
            <p14:sldId id="510"/>
            <p14:sldId id="511"/>
            <p14:sldId id="512"/>
            <p14:sldId id="513"/>
            <p14:sldId id="514"/>
            <p14:sldId id="515"/>
            <p14:sldId id="440"/>
            <p14:sldId id="516"/>
            <p14:sldId id="517"/>
            <p14:sldId id="441"/>
            <p14:sldId id="519"/>
            <p14:sldId id="530"/>
            <p14:sldId id="447"/>
            <p14:sldId id="460"/>
            <p14:sldId id="466"/>
            <p14:sldId id="467"/>
            <p14:sldId id="523"/>
            <p14:sldId id="522"/>
            <p14:sldId id="524"/>
            <p14:sldId id="525"/>
            <p14:sldId id="494"/>
            <p14:sldId id="465"/>
            <p14:sldId id="535"/>
            <p14:sldId id="471"/>
            <p14:sldId id="461"/>
            <p14:sldId id="531"/>
            <p14:sldId id="534"/>
            <p14:sldId id="457"/>
            <p14:sldId id="459"/>
            <p14:sldId id="472"/>
            <p14:sldId id="451"/>
            <p14:sldId id="539"/>
            <p14:sldId id="473"/>
            <p14:sldId id="540"/>
            <p14:sldId id="475"/>
            <p14:sldId id="398"/>
            <p14:sldId id="541"/>
            <p14:sldId id="537"/>
            <p14:sldId id="542"/>
            <p14:sldId id="544"/>
            <p14:sldId id="546"/>
            <p14:sldId id="538"/>
            <p14:sldId id="553"/>
            <p14:sldId id="550"/>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7FF47"/>
    <a:srgbClr val="80FF80"/>
    <a:srgbClr val="FF6565"/>
    <a:srgbClr val="EAB200"/>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80597" autoAdjust="0"/>
  </p:normalViewPr>
  <p:slideViewPr>
    <p:cSldViewPr snapToGrid="0" snapToObjects="1">
      <p:cViewPr varScale="1">
        <p:scale>
          <a:sx n="70" d="100"/>
          <a:sy n="70" d="100"/>
        </p:scale>
        <p:origin x="1291" y="43"/>
      </p:cViewPr>
      <p:guideLst/>
    </p:cSldViewPr>
  </p:slideViewPr>
  <p:outlineViewPr>
    <p:cViewPr>
      <p:scale>
        <a:sx n="33" d="100"/>
        <a:sy n="33" d="100"/>
      </p:scale>
      <p:origin x="0" y="-8778"/>
    </p:cViewPr>
  </p:outlineViewPr>
  <p:notesTextViewPr>
    <p:cViewPr>
      <p:scale>
        <a:sx n="1" d="1"/>
        <a:sy n="1" d="1"/>
      </p:scale>
      <p:origin x="0" y="0"/>
    </p:cViewPr>
  </p:notesText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14.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9.fntdata"/><Relationship Id="rId16" Type="http://schemas.openxmlformats.org/officeDocument/2006/relationships/slide" Target="slides/slide13.xml"/><Relationship Id="rId107" Type="http://schemas.openxmlformats.org/officeDocument/2006/relationships/font" Target="fonts/font4.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123" Type="http://schemas.microsoft.com/office/2016/11/relationships/changesInfo" Target="changesInfos/changesInfo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10.fntdata"/><Relationship Id="rId118" Type="http://schemas.openxmlformats.org/officeDocument/2006/relationships/commentAuthors" Target="commen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handoutMaster" Target="handoutMasters/handoutMaster1.xml"/><Relationship Id="rId108" Type="http://schemas.openxmlformats.org/officeDocument/2006/relationships/font" Target="fonts/font5.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11.fntdata"/><Relationship Id="rId119" Type="http://schemas.openxmlformats.org/officeDocument/2006/relationships/presProps" Target="pres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1.fntdata"/><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7.fntdata"/><Relationship Id="rId115" Type="http://schemas.openxmlformats.org/officeDocument/2006/relationships/font" Target="fonts/font12.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8.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21.02.2023</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21.02.2023</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Notes for Facilitators:</a:t>
            </a:r>
          </a:p>
          <a:p>
            <a:pPr marL="171450" indent="-171450">
              <a:buFont typeface="Arial" panose="020B0604020202020204" pitchFamily="34" charset="0"/>
              <a:buChar char="•"/>
            </a:pPr>
            <a:r>
              <a:rPr lang="en-GB" dirty="0"/>
              <a:t>This schedule is only a suggestion</a:t>
            </a:r>
          </a:p>
          <a:p>
            <a:pPr marL="171450" indent="-171450">
              <a:buFont typeface="Arial" panose="020B0604020202020204" pitchFamily="34" charset="0"/>
              <a:buChar char="•"/>
            </a:pPr>
            <a:r>
              <a:rPr lang="en-GB" dirty="0"/>
              <a:t>Please enter the times in the Time column and reschedule the breaks as needed.</a:t>
            </a:r>
          </a:p>
        </p:txBody>
      </p:sp>
      <p:sp>
        <p:nvSpPr>
          <p:cNvPr id="4" name="Foliennummernplatzhalter 3"/>
          <p:cNvSpPr>
            <a:spLocks noGrp="1"/>
          </p:cNvSpPr>
          <p:nvPr>
            <p:ph type="sldNum" sz="quarter" idx="5"/>
          </p:nvPr>
        </p:nvSpPr>
        <p:spPr/>
        <p:txBody>
          <a:bodyPr/>
          <a:lstStyle/>
          <a:p>
            <a:fld id="{2969AC09-DF60-43F4-96BF-67D4D9A74094}" type="slidenum">
              <a:rPr lang="de-DE" smtClean="0"/>
              <a:t>3</a:t>
            </a:fld>
            <a:endParaRPr lang="de-DE"/>
          </a:p>
        </p:txBody>
      </p:sp>
    </p:spTree>
    <p:extLst>
      <p:ext uri="{BB962C8B-B14F-4D97-AF65-F5344CB8AC3E}">
        <p14:creationId xmlns:p14="http://schemas.microsoft.com/office/powerpoint/2010/main" val="2057109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Nature-of-Science-Aspect: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Aristotle never tested his theories experimentally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Aristotle designed natural philosophical ideas with the aim of creating holistic descriptions of the world.</a:t>
            </a:r>
            <a:br>
              <a:rPr lang="en-GB" dirty="0"/>
            </a:br>
            <a:r>
              <a:rPr lang="en-GB" dirty="0"/>
              <a:t>Here you can give the additional Example, that he combined his concept of the four Elements with a concept of Gravitation:</a:t>
            </a:r>
            <a:br>
              <a:rPr lang="en-GB" dirty="0"/>
            </a:br>
            <a:r>
              <a:rPr lang="en-GB" dirty="0"/>
              <a:t>According to him, an object that has a high mass must consist of a large proportion of earth.</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863714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Nature-of-Science-Aspect: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Paracelsus quote is a great example for non scientific approaches. It completely contradicts the modern principles of scientific development (e.g. Karl Popper's principle of Falsification)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3461097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a:t>Notes for Facilitators:</a:t>
            </a:r>
          </a:p>
          <a:p>
            <a:pPr marL="171450" indent="-171450">
              <a:buFont typeface="Arial" panose="020B0604020202020204" pitchFamily="34" charset="0"/>
              <a:buChar char="•"/>
            </a:pPr>
            <a:r>
              <a:rPr lang="en-GB" dirty="0"/>
              <a:t>Explain the logarithmic scale!</a:t>
            </a:r>
          </a:p>
          <a:p>
            <a:pPr marL="171450" indent="-171450">
              <a:buFont typeface="Arial" panose="020B0604020202020204" pitchFamily="34" charset="0"/>
              <a:buChar char="•"/>
            </a:pPr>
            <a:r>
              <a:rPr lang="en-GB" dirty="0"/>
              <a:t>chemical abundances are one of the most important Observable of nuclear Astrophysics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17</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this Task get back to the previous slide to show the bigger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the students should notice: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general, the abundance becomes lower with increasing atomic number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is a peak at Iron, marked with the grey line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gap at Lithium &amp; Beryllium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some Elements, the abundance is Zero (You might throw the question into the room: “How do we know, that these Elements actually exist?”)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abundance is higher for elements with even atomic number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don’t have to explain the observations. But here you can tell them, that we will discover the reasons for this chemical abundance during the Masterclass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recommend downloading the video beforehand. Always be prepared for bad internet connection!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video is just an uncommented short Camera Tour through an underground ion accelerator lab. If you want, you can already explain some of the equipment here, but this will be deepened later in the masterclass. The main purpose of the video 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to give students an insight into such a lab (without necessarily explaining anything)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to raise questions that will be answered later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Why is the lab underground?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is the equipment for?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does it have to do with observing processes in stars?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1628176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21</a:t>
            </a:fld>
            <a:endParaRPr lang="de-DE"/>
          </a:p>
        </p:txBody>
      </p:sp>
    </p:spTree>
    <p:extLst>
      <p:ext uri="{BB962C8B-B14F-4D97-AF65-F5344CB8AC3E}">
        <p14:creationId xmlns:p14="http://schemas.microsoft.com/office/powerpoint/2010/main" val="489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advanced students: Critically discuss Bohr's atomic model and take a brief look at quantum mechanical properties.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(outdated) representation with the electron orbits is used here only to tie in with the image of atoms that many students have from chemistry classes. Feel free to delete it.</a:t>
            </a:r>
          </a:p>
        </p:txBody>
      </p:sp>
      <p:sp>
        <p:nvSpPr>
          <p:cNvPr id="4" name="Foliennummernplatzhalter 3"/>
          <p:cNvSpPr>
            <a:spLocks noGrp="1"/>
          </p:cNvSpPr>
          <p:nvPr>
            <p:ph type="sldNum" sz="quarter" idx="5"/>
          </p:nvPr>
        </p:nvSpPr>
        <p:spPr/>
        <p:txBody>
          <a:bodyPr/>
          <a:lstStyle/>
          <a:p>
            <a:fld id="{2969AC09-DF60-43F4-96BF-67D4D9A74094}" type="slidenum">
              <a:rPr lang="de-DE" smtClean="0"/>
              <a:t>23</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a:t>
            </a:r>
            <a:r>
              <a:rPr lang="en-GB" b="1" dirty="0"/>
              <a:t>very</a:t>
            </a:r>
            <a:r>
              <a:rPr lang="en-GB" dirty="0"/>
              <a:t> important that the students have understood and can use the notation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Give</a:t>
            </a:r>
            <a:r>
              <a:rPr lang="de-DE" dirty="0"/>
              <a:t> </a:t>
            </a:r>
            <a:r>
              <a:rPr lang="de-DE" dirty="0" err="1"/>
              <a:t>them</a:t>
            </a:r>
            <a:r>
              <a:rPr lang="de-DE" dirty="0"/>
              <a:t> a </a:t>
            </a:r>
            <a:r>
              <a:rPr lang="de-DE" dirty="0" err="1"/>
              <a:t>few</a:t>
            </a:r>
            <a:r>
              <a:rPr lang="de-DE" dirty="0"/>
              <a:t> </a:t>
            </a:r>
            <a:r>
              <a:rPr lang="de-DE" dirty="0" err="1"/>
              <a:t>minutes</a:t>
            </a:r>
            <a:r>
              <a:rPr lang="de-DE" dirty="0"/>
              <a:t> </a:t>
            </a:r>
            <a:r>
              <a:rPr lang="de-DE" dirty="0" err="1"/>
              <a:t>to</a:t>
            </a:r>
            <a:r>
              <a:rPr lang="de-DE" dirty="0"/>
              <a:t> </a:t>
            </a:r>
            <a:r>
              <a:rPr lang="de-DE" dirty="0" err="1"/>
              <a:t>explore</a:t>
            </a:r>
            <a:r>
              <a:rPr lang="de-DE" dirty="0"/>
              <a:t> </a:t>
            </a:r>
            <a:r>
              <a:rPr lang="de-DE" dirty="0" err="1"/>
              <a:t>the</a:t>
            </a:r>
            <a:r>
              <a:rPr lang="de-DE" dirty="0"/>
              <a:t> </a:t>
            </a:r>
            <a:r>
              <a:rPr lang="de-DE" dirty="0" err="1"/>
              <a:t>interactive</a:t>
            </a:r>
            <a:r>
              <a:rPr lang="de-DE" dirty="0"/>
              <a:t> </a:t>
            </a:r>
            <a:r>
              <a:rPr lang="de-DE" dirty="0" err="1"/>
              <a:t>nuclide</a:t>
            </a:r>
            <a:r>
              <a:rPr lang="de-DE" dirty="0"/>
              <a:t> </a:t>
            </a:r>
            <a:r>
              <a:rPr lang="de-DE" dirty="0" err="1"/>
              <a:t>table</a:t>
            </a:r>
            <a:r>
              <a:rPr lang="de-DE" dirty="0"/>
              <a:t>. Use </a:t>
            </a:r>
            <a:r>
              <a:rPr lang="de-DE" dirty="0" err="1"/>
              <a:t>it</a:t>
            </a:r>
            <a:r>
              <a:rPr lang="de-DE" dirty="0"/>
              <a:t> </a:t>
            </a:r>
            <a:r>
              <a:rPr lang="de-DE" dirty="0" err="1"/>
              <a:t>as</a:t>
            </a:r>
            <a:r>
              <a:rPr lang="de-DE" dirty="0"/>
              <a:t> a </a:t>
            </a:r>
            <a:r>
              <a:rPr lang="de-DE" dirty="0" err="1"/>
              <a:t>transition</a:t>
            </a:r>
            <a:r>
              <a:rPr lang="de-DE" dirty="0"/>
              <a:t> </a:t>
            </a:r>
            <a:r>
              <a:rPr lang="de-DE" dirty="0" err="1"/>
              <a:t>to</a:t>
            </a:r>
            <a:r>
              <a:rPr lang="de-DE" dirty="0"/>
              <a:t> </a:t>
            </a:r>
            <a:r>
              <a:rPr lang="de-DE" dirty="0" err="1"/>
              <a:t>the</a:t>
            </a:r>
            <a:r>
              <a:rPr lang="de-DE" dirty="0"/>
              <a:t> </a:t>
            </a:r>
            <a:r>
              <a:rPr lang="de-DE" dirty="0" err="1"/>
              <a:t>next</a:t>
            </a:r>
            <a:r>
              <a:rPr lang="de-DE" dirty="0"/>
              <a:t> </a:t>
            </a:r>
            <a:r>
              <a:rPr lang="de-DE" dirty="0" err="1"/>
              <a:t>task</a:t>
            </a:r>
            <a:r>
              <a:rPr lang="de-DE" dirty="0"/>
              <a:t> </a:t>
            </a:r>
            <a:r>
              <a:rPr lang="de-DE" dirty="0" err="1"/>
              <a:t>with</a:t>
            </a:r>
            <a:r>
              <a:rPr lang="de-DE" dirty="0"/>
              <a:t> </a:t>
            </a:r>
            <a:r>
              <a:rPr lang="de-DE" dirty="0" err="1"/>
              <a:t>the</a:t>
            </a:r>
            <a:r>
              <a:rPr lang="de-DE" dirty="0"/>
              <a:t> </a:t>
            </a:r>
            <a:r>
              <a:rPr lang="de-DE" dirty="0" err="1"/>
              <a:t>nuclear</a:t>
            </a:r>
            <a:r>
              <a:rPr lang="de-DE" dirty="0"/>
              <a:t> </a:t>
            </a:r>
            <a:r>
              <a:rPr lang="de-DE" dirty="0" err="1"/>
              <a:t>reactions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892002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292389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While students are working on the expert tasks, check that they have everything correct before sharing their results with the Home Groups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252074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114300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Here </a:t>
            </a:r>
            <a:r>
              <a:rPr lang="de-DE" dirty="0" err="1"/>
              <a:t>we</a:t>
            </a:r>
            <a:r>
              <a:rPr lang="de-DE" dirty="0"/>
              <a:t> </a:t>
            </a:r>
            <a:r>
              <a:rPr lang="de-DE" dirty="0" err="1"/>
              <a:t>try</a:t>
            </a:r>
            <a:r>
              <a:rPr lang="de-DE" dirty="0"/>
              <a:t> </a:t>
            </a:r>
            <a:r>
              <a:rPr lang="de-DE" dirty="0" err="1"/>
              <a:t>to</a:t>
            </a:r>
            <a:r>
              <a:rPr lang="de-DE" dirty="0"/>
              <a:t> break all </a:t>
            </a:r>
            <a:r>
              <a:rPr lang="de-DE" dirty="0" err="1"/>
              <a:t>the</a:t>
            </a:r>
            <a:r>
              <a:rPr lang="de-DE" dirty="0"/>
              <a:t> </a:t>
            </a:r>
            <a:r>
              <a:rPr lang="de-DE" dirty="0" err="1"/>
              <a:t>nuclear</a:t>
            </a:r>
            <a:r>
              <a:rPr lang="de-DE" dirty="0"/>
              <a:t> </a:t>
            </a:r>
            <a:r>
              <a:rPr lang="de-DE" dirty="0" err="1"/>
              <a:t>processes</a:t>
            </a:r>
            <a:r>
              <a:rPr lang="de-DE" dirty="0"/>
              <a:t> down </a:t>
            </a:r>
            <a:r>
              <a:rPr lang="de-DE" dirty="0" err="1"/>
              <a:t>to</a:t>
            </a:r>
            <a:r>
              <a:rPr lang="de-DE" dirty="0"/>
              <a:t> </a:t>
            </a:r>
            <a:r>
              <a:rPr lang="de-DE" dirty="0" err="1"/>
              <a:t>explain</a:t>
            </a:r>
            <a:r>
              <a:rPr lang="de-DE" dirty="0"/>
              <a:t> </a:t>
            </a:r>
            <a:r>
              <a:rPr lang="de-DE" dirty="0" err="1"/>
              <a:t>them</a:t>
            </a:r>
            <a:r>
              <a:rPr lang="de-DE" dirty="0"/>
              <a:t> just </a:t>
            </a:r>
            <a:r>
              <a:rPr lang="de-DE" dirty="0" err="1"/>
              <a:t>with</a:t>
            </a:r>
            <a:r>
              <a:rPr lang="de-DE" dirty="0"/>
              <a:t> </a:t>
            </a:r>
            <a:r>
              <a:rPr lang="de-DE" dirty="0" err="1"/>
              <a:t>the</a:t>
            </a:r>
            <a:r>
              <a:rPr lang="de-DE" dirty="0"/>
              <a:t> </a:t>
            </a:r>
            <a:r>
              <a:rPr lang="de-DE" dirty="0" err="1"/>
              <a:t>concept</a:t>
            </a:r>
            <a:r>
              <a:rPr lang="de-DE" dirty="0"/>
              <a:t> </a:t>
            </a:r>
            <a:r>
              <a:rPr lang="de-DE" dirty="0" err="1"/>
              <a:t>of</a:t>
            </a:r>
            <a:r>
              <a:rPr lang="de-DE" dirty="0"/>
              <a:t> Binding Energy. </a:t>
            </a:r>
            <a:r>
              <a:rPr lang="en-GB" dirty="0"/>
              <a:t>Even though this is a great simplification, it helps to focus the content.</a:t>
            </a:r>
            <a:br>
              <a:rPr lang="en-GB" dirty="0"/>
            </a:br>
            <a:r>
              <a:rPr lang="en-GB" dirty="0"/>
              <a:t>Explain to them that atomic nuclei "want" to go to a more stable state and that nuclear processes are used to reach this state.</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4017238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After </a:t>
            </a:r>
            <a:r>
              <a:rPr lang="de-DE" dirty="0" err="1"/>
              <a:t>the</a:t>
            </a:r>
            <a:r>
              <a:rPr lang="de-DE" dirty="0"/>
              <a:t> Stellar Evolution Part </a:t>
            </a:r>
            <a:r>
              <a:rPr lang="de-DE" dirty="0" err="1"/>
              <a:t>the</a:t>
            </a:r>
            <a:r>
              <a:rPr lang="de-DE" dirty="0"/>
              <a:t> Concept </a:t>
            </a:r>
            <a:r>
              <a:rPr lang="de-DE" dirty="0" err="1"/>
              <a:t>of</a:t>
            </a:r>
            <a:r>
              <a:rPr lang="de-DE" dirty="0"/>
              <a:t> Binding Energy will </a:t>
            </a:r>
            <a:r>
              <a:rPr lang="de-DE" dirty="0" err="1"/>
              <a:t>be</a:t>
            </a:r>
            <a:r>
              <a:rPr lang="de-DE" dirty="0"/>
              <a:t> </a:t>
            </a:r>
            <a:r>
              <a:rPr lang="de-DE" dirty="0" err="1"/>
              <a:t>used</a:t>
            </a:r>
            <a:r>
              <a:rPr lang="de-DE" dirty="0"/>
              <a:t> </a:t>
            </a:r>
            <a:r>
              <a:rPr lang="de-DE" dirty="0" err="1"/>
              <a:t>to</a:t>
            </a:r>
            <a:r>
              <a:rPr lang="de-DE" dirty="0"/>
              <a:t> </a:t>
            </a:r>
            <a:r>
              <a:rPr lang="de-DE" dirty="0" err="1"/>
              <a:t>explain</a:t>
            </a:r>
            <a:r>
              <a:rPr lang="de-DE" dirty="0"/>
              <a:t> </a:t>
            </a:r>
            <a:r>
              <a:rPr lang="de-DE" dirty="0" err="1"/>
              <a:t>the</a:t>
            </a:r>
            <a:r>
              <a:rPr lang="de-DE" dirty="0"/>
              <a:t> </a:t>
            </a:r>
            <a:r>
              <a:rPr lang="de-DE" dirty="0" err="1"/>
              <a:t>chemical</a:t>
            </a:r>
            <a:r>
              <a:rPr lang="de-DE" dirty="0"/>
              <a:t> </a:t>
            </a:r>
            <a:r>
              <a:rPr lang="de-DE" dirty="0" err="1"/>
              <a:t>abundances</a:t>
            </a:r>
            <a:r>
              <a:rPr lang="de-DE" dirty="0"/>
              <a:t>. But at </a:t>
            </a:r>
            <a:r>
              <a:rPr lang="de-DE" dirty="0" err="1"/>
              <a:t>this</a:t>
            </a:r>
            <a:r>
              <a:rPr lang="de-DE" dirty="0"/>
              <a:t> </a:t>
            </a:r>
            <a:r>
              <a:rPr lang="de-DE" dirty="0" err="1"/>
              <a:t>point</a:t>
            </a:r>
            <a:r>
              <a:rPr lang="de-DE" dirty="0"/>
              <a:t> </a:t>
            </a:r>
            <a:r>
              <a:rPr lang="de-DE" dirty="0" err="1"/>
              <a:t>you</a:t>
            </a:r>
            <a:r>
              <a:rPr lang="de-DE" dirty="0"/>
              <a:t> </a:t>
            </a:r>
            <a:r>
              <a:rPr lang="de-DE" dirty="0" err="1"/>
              <a:t>might</a:t>
            </a:r>
            <a:r>
              <a:rPr lang="de-DE" dirty="0"/>
              <a:t> </a:t>
            </a:r>
            <a:r>
              <a:rPr lang="de-DE" dirty="0" err="1"/>
              <a:t>already</a:t>
            </a:r>
            <a:r>
              <a:rPr lang="de-DE" dirty="0"/>
              <a:t> </a:t>
            </a:r>
            <a:r>
              <a:rPr lang="de-DE" dirty="0" err="1"/>
              <a:t>explain</a:t>
            </a:r>
            <a:r>
              <a:rPr lang="de-DE" dirty="0"/>
              <a:t> </a:t>
            </a:r>
            <a:r>
              <a:rPr lang="de-DE" dirty="0" err="1"/>
              <a:t>the</a:t>
            </a:r>
            <a:r>
              <a:rPr lang="de-DE" dirty="0"/>
              <a:t> Iron Peak and Lithium Gap.</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2647660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can access the 3D view with the icon on the top right with the four bars. You can pan and turn the view, to take a look at the valley of stability.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you want to simplify it, use the “Skateboard in a Halfpipe” Analogy. The Skateboard wants to go to the “lowest state” at the middle of the pipe and does not go up except when excited. In general, the further out from the valley the nuclide is, the more unstable it is. The same goes for the Skateboard, which is faster if it starts at the top of the Halfpipe.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2620870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2584011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Use </a:t>
            </a:r>
            <a:r>
              <a:rPr lang="de-DE" dirty="0" err="1"/>
              <a:t>this</a:t>
            </a:r>
            <a:r>
              <a:rPr lang="de-DE" dirty="0"/>
              <a:t> </a:t>
            </a:r>
            <a:r>
              <a:rPr lang="de-DE" dirty="0" err="1"/>
              <a:t>illustration</a:t>
            </a:r>
            <a:r>
              <a:rPr lang="de-DE" dirty="0"/>
              <a:t> </a:t>
            </a:r>
            <a:r>
              <a:rPr lang="de-DE" dirty="0" err="1"/>
              <a:t>of</a:t>
            </a:r>
            <a:r>
              <a:rPr lang="de-DE" dirty="0"/>
              <a:t> </a:t>
            </a:r>
            <a:r>
              <a:rPr lang="de-DE" dirty="0" err="1"/>
              <a:t>the</a:t>
            </a:r>
            <a:r>
              <a:rPr lang="de-DE" dirty="0"/>
              <a:t> Hertzsprung-Russell-</a:t>
            </a:r>
            <a:r>
              <a:rPr lang="de-DE" dirty="0" err="1"/>
              <a:t>Diagram</a:t>
            </a:r>
            <a:r>
              <a:rPr lang="de-DE" dirty="0"/>
              <a:t> </a:t>
            </a:r>
            <a:r>
              <a:rPr lang="de-DE" dirty="0" err="1"/>
              <a:t>for</a:t>
            </a:r>
            <a:r>
              <a:rPr lang="de-DE" dirty="0"/>
              <a:t> </a:t>
            </a:r>
            <a:r>
              <a:rPr lang="de-DE" dirty="0" err="1"/>
              <a:t>the</a:t>
            </a:r>
            <a:r>
              <a:rPr lang="de-DE" dirty="0"/>
              <a:t> </a:t>
            </a:r>
            <a:r>
              <a:rPr lang="de-DE" dirty="0" err="1"/>
              <a:t>motivation</a:t>
            </a:r>
            <a:r>
              <a:rPr lang="de-DE" dirty="0"/>
              <a:t> </a:t>
            </a:r>
            <a:r>
              <a:rPr lang="de-DE" dirty="0" err="1"/>
              <a:t>of</a:t>
            </a:r>
            <a:r>
              <a:rPr lang="de-DE" dirty="0"/>
              <a:t> </a:t>
            </a:r>
            <a:r>
              <a:rPr lang="de-DE" dirty="0" err="1"/>
              <a:t>the</a:t>
            </a:r>
            <a:r>
              <a:rPr lang="de-DE" dirty="0"/>
              <a:t> </a:t>
            </a:r>
            <a:r>
              <a:rPr lang="de-DE" dirty="0" err="1"/>
              <a:t>following</a:t>
            </a:r>
            <a:r>
              <a:rPr lang="de-DE" dirty="0"/>
              <a:t> </a:t>
            </a:r>
            <a:r>
              <a:rPr lang="de-DE" dirty="0" err="1"/>
              <a:t>lecture</a:t>
            </a:r>
            <a:r>
              <a:rPr lang="de-DE" dirty="0"/>
              <a:t>. </a:t>
            </a:r>
            <a:r>
              <a:rPr lang="de-DE" dirty="0" err="1"/>
              <a:t>Where</a:t>
            </a:r>
            <a:r>
              <a:rPr lang="de-DE" dirty="0"/>
              <a:t> </a:t>
            </a:r>
            <a:r>
              <a:rPr lang="de-DE" dirty="0" err="1"/>
              <a:t>is</a:t>
            </a:r>
            <a:r>
              <a:rPr lang="de-DE" dirty="0"/>
              <a:t> </a:t>
            </a:r>
            <a:r>
              <a:rPr lang="de-DE" dirty="0" err="1"/>
              <a:t>this</a:t>
            </a:r>
            <a:r>
              <a:rPr lang="de-DE" dirty="0"/>
              <a:t> </a:t>
            </a:r>
            <a:r>
              <a:rPr lang="de-DE" dirty="0" err="1"/>
              <a:t>structure</a:t>
            </a:r>
            <a:r>
              <a:rPr lang="de-DE" dirty="0"/>
              <a:t> </a:t>
            </a:r>
            <a:r>
              <a:rPr lang="de-DE" dirty="0" err="1"/>
              <a:t>coming</a:t>
            </a:r>
            <a:r>
              <a:rPr lang="de-DE" dirty="0"/>
              <a:t> </a:t>
            </a:r>
            <a:r>
              <a:rPr lang="de-DE" dirty="0" err="1"/>
              <a:t>from</a:t>
            </a:r>
            <a:r>
              <a:rPr lang="de-DE" dirty="0"/>
              <a:t>? </a:t>
            </a:r>
            <a:r>
              <a:rPr lang="de-DE" dirty="0" err="1"/>
              <a:t>Why</a:t>
            </a:r>
            <a:r>
              <a:rPr lang="de-DE" dirty="0"/>
              <a:t> </a:t>
            </a:r>
            <a:r>
              <a:rPr lang="de-DE" dirty="0" err="1"/>
              <a:t>are</a:t>
            </a:r>
            <a:r>
              <a:rPr lang="de-DE" dirty="0"/>
              <a:t> </a:t>
            </a:r>
            <a:r>
              <a:rPr lang="de-DE" dirty="0" err="1"/>
              <a:t>the</a:t>
            </a:r>
            <a:r>
              <a:rPr lang="de-DE" dirty="0"/>
              <a:t> </a:t>
            </a:r>
            <a:r>
              <a:rPr lang="de-DE" dirty="0" err="1"/>
              <a:t>stars</a:t>
            </a:r>
            <a:r>
              <a:rPr lang="de-DE" dirty="0"/>
              <a:t> not </a:t>
            </a:r>
            <a:r>
              <a:rPr lang="de-DE" dirty="0" err="1"/>
              <a:t>evenly</a:t>
            </a:r>
            <a:r>
              <a:rPr lang="de-DE" dirty="0"/>
              <a:t> </a:t>
            </a:r>
            <a:r>
              <a:rPr lang="de-DE" dirty="0" err="1"/>
              <a:t>distributed</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59034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de-DE" sz="1200" dirty="0">
                <a:latin typeface="Open Sans" panose="020B0606030504020204" pitchFamily="34" charset="0"/>
                <a:ea typeface="Open Sans" panose="020B0606030504020204" pitchFamily="34" charset="0"/>
                <a:cs typeface="Open Sans" panose="020B0606030504020204" pitchFamily="34" charset="0"/>
              </a:rPr>
              <a:t>On </a:t>
            </a:r>
            <a:r>
              <a:rPr lang="de-DE" sz="1200" dirty="0" err="1">
                <a:latin typeface="Open Sans" panose="020B0606030504020204" pitchFamily="34" charset="0"/>
                <a:ea typeface="Open Sans" panose="020B0606030504020204" pitchFamily="34" charset="0"/>
                <a:cs typeface="Open Sans" panose="020B0606030504020204" pitchFamily="34" charset="0"/>
              </a:rPr>
              <a:t>the</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following</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slides</a:t>
            </a:r>
            <a:r>
              <a:rPr lang="de-DE" sz="1200" dirty="0">
                <a:latin typeface="Open Sans" panose="020B0606030504020204" pitchFamily="34" charset="0"/>
                <a:ea typeface="Open Sans" panose="020B0606030504020204" pitchFamily="34" charset="0"/>
                <a:cs typeface="Open Sans" panose="020B0606030504020204" pitchFamily="34" charset="0"/>
              </a:rPr>
              <a:t> multiple </a:t>
            </a:r>
            <a:r>
              <a:rPr lang="de-DE" sz="1200" dirty="0" err="1">
                <a:latin typeface="Open Sans" panose="020B0606030504020204" pitchFamily="34" charset="0"/>
                <a:ea typeface="Open Sans" panose="020B0606030504020204" pitchFamily="34" charset="0"/>
                <a:cs typeface="Open Sans" panose="020B0606030504020204" pitchFamily="34" charset="0"/>
              </a:rPr>
              <a:t>images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are</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used</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to</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show</a:t>
            </a:r>
            <a:r>
              <a:rPr lang="de-DE" sz="1200" dirty="0">
                <a:latin typeface="Open Sans" panose="020B0606030504020204" pitchFamily="34" charset="0"/>
                <a:ea typeface="Open Sans" panose="020B0606030504020204" pitchFamily="34" charset="0"/>
                <a:cs typeface="Open Sans" panose="020B0606030504020204" pitchFamily="34" charset="0"/>
              </a:rPr>
              <a:t> different </a:t>
            </a:r>
            <a:r>
              <a:rPr lang="de-DE" sz="1200" dirty="0" err="1">
                <a:latin typeface="Open Sans" panose="020B0606030504020204" pitchFamily="34" charset="0"/>
                <a:ea typeface="Open Sans" panose="020B0606030504020204" pitchFamily="34" charset="0"/>
                <a:cs typeface="Open Sans" panose="020B0606030504020204" pitchFamily="34" charset="0"/>
              </a:rPr>
              <a:t>astronomical</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objects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You</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can</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take</a:t>
            </a:r>
            <a:r>
              <a:rPr lang="de-DE" sz="1200" dirty="0">
                <a:latin typeface="Open Sans" panose="020B0606030504020204" pitchFamily="34" charset="0"/>
                <a:ea typeface="Open Sans" panose="020B0606030504020204" pitchFamily="34" charset="0"/>
                <a:cs typeface="Open Sans" panose="020B0606030504020204" pitchFamily="34" charset="0"/>
              </a:rPr>
              <a:t> a </a:t>
            </a:r>
            <a:r>
              <a:rPr lang="de-DE" sz="1200" dirty="0" err="1">
                <a:latin typeface="Open Sans" panose="020B0606030504020204" pitchFamily="34" charset="0"/>
                <a:ea typeface="Open Sans" panose="020B0606030504020204" pitchFamily="34" charset="0"/>
                <a:cs typeface="Open Sans" panose="020B0606030504020204" pitchFamily="34" charset="0"/>
              </a:rPr>
              <a:t>look</a:t>
            </a:r>
            <a:r>
              <a:rPr lang="de-DE" sz="1200" dirty="0">
                <a:latin typeface="Open Sans" panose="020B0606030504020204" pitchFamily="34" charset="0"/>
                <a:ea typeface="Open Sans" panose="020B0606030504020204" pitchFamily="34" charset="0"/>
                <a:cs typeface="Open Sans" panose="020B0606030504020204" pitchFamily="34" charset="0"/>
              </a:rPr>
              <a:t> at </a:t>
            </a:r>
            <a:r>
              <a:rPr lang="de-DE" sz="1200" dirty="0" err="1">
                <a:latin typeface="Open Sans" panose="020B0606030504020204" pitchFamily="34" charset="0"/>
                <a:ea typeface="Open Sans" panose="020B0606030504020204" pitchFamily="34" charset="0"/>
                <a:cs typeface="Open Sans" panose="020B0606030504020204" pitchFamily="34" charset="0"/>
              </a:rPr>
              <a:t>the</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linked</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sources</a:t>
            </a:r>
            <a:r>
              <a:rPr lang="de-DE" sz="1200" dirty="0">
                <a:latin typeface="Open Sans" panose="020B0606030504020204" pitchFamily="34" charset="0"/>
                <a:ea typeface="Open Sans" panose="020B0606030504020204" pitchFamily="34" charset="0"/>
                <a:cs typeface="Open Sans" panose="020B0606030504020204" pitchFamily="34" charset="0"/>
              </a:rPr>
              <a:t> an </a:t>
            </a:r>
            <a:r>
              <a:rPr lang="de-DE" sz="1200" dirty="0" err="1">
                <a:latin typeface="Open Sans" panose="020B0606030504020204" pitchFamily="34" charset="0"/>
                <a:ea typeface="Open Sans" panose="020B0606030504020204" pitchFamily="34" charset="0"/>
                <a:cs typeface="Open Sans" panose="020B0606030504020204" pitchFamily="34" charset="0"/>
              </a:rPr>
              <a:t>implement</a:t>
            </a:r>
            <a:r>
              <a:rPr lang="de-DE" sz="1200" dirty="0">
                <a:latin typeface="Open Sans" panose="020B0606030504020204" pitchFamily="34" charset="0"/>
                <a:ea typeface="Open Sans" panose="020B0606030504020204" pitchFamily="34" charset="0"/>
                <a:cs typeface="Open Sans" panose="020B0606030504020204" pitchFamily="34" charset="0"/>
              </a:rPr>
              <a:t> additional </a:t>
            </a:r>
            <a:r>
              <a:rPr lang="de-DE" sz="1200" dirty="0" err="1">
                <a:latin typeface="Open Sans" panose="020B0606030504020204" pitchFamily="34" charset="0"/>
                <a:ea typeface="Open Sans" panose="020B0606030504020204" pitchFamily="34" charset="0"/>
                <a:cs typeface="Open Sans" panose="020B0606030504020204" pitchFamily="34" charset="0"/>
              </a:rPr>
              <a:t>informations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if</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you</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want</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951868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you work in the scientific field: Use the introduction round to give the participants an insight into your work and everyday life as a scientist.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207071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44</a:t>
            </a:fld>
            <a:endParaRPr lang="de-DE"/>
          </a:p>
        </p:txBody>
      </p:sp>
    </p:spTree>
    <p:extLst>
      <p:ext uri="{BB962C8B-B14F-4D97-AF65-F5344CB8AC3E}">
        <p14:creationId xmlns:p14="http://schemas.microsoft.com/office/powerpoint/2010/main" val="1740183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Notes for Facilitators:</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interplay of the basic known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45</a:t>
            </a:fld>
            <a:endParaRPr lang="de-DE"/>
          </a:p>
        </p:txBody>
      </p:sp>
    </p:spTree>
    <p:extLst>
      <p:ext uri="{BB962C8B-B14F-4D97-AF65-F5344CB8AC3E}">
        <p14:creationId xmlns:p14="http://schemas.microsoft.com/office/powerpoint/2010/main" val="148279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Treat the shown reaction chain only in general terms. The students don’t need to memorise it</a:t>
            </a:r>
          </a:p>
          <a:p>
            <a:pPr marL="171450" indent="-171450">
              <a:buFont typeface="Arial" panose="020B0604020202020204" pitchFamily="34" charset="0"/>
              <a:buChar char="•"/>
            </a:pPr>
            <a:r>
              <a:rPr lang="en-GB" dirty="0"/>
              <a:t>Explain the stable state of a star: </a:t>
            </a:r>
            <a:r>
              <a:rPr lang="de-DE" dirty="0" err="1"/>
              <a:t>Gravitational</a:t>
            </a:r>
            <a:r>
              <a:rPr lang="de-DE" dirty="0"/>
              <a:t> </a:t>
            </a:r>
            <a:r>
              <a:rPr lang="de-DE" dirty="0" err="1"/>
              <a:t>force</a:t>
            </a:r>
            <a:r>
              <a:rPr lang="de-DE" dirty="0"/>
              <a:t> = Radiation </a:t>
            </a:r>
            <a:r>
              <a:rPr lang="de-DE" dirty="0" err="1"/>
              <a:t>pressure</a:t>
            </a:r>
            <a:endParaRPr lang="de-DE" dirty="0"/>
          </a:p>
          <a:p>
            <a:pPr marL="457200" lvl="1" indent="0">
              <a:buFont typeface="Arial" panose="020B0604020202020204" pitchFamily="34" charset="0"/>
              <a:buNone/>
            </a:pPr>
            <a:r>
              <a:rPr lang="de-DE" dirty="0"/>
              <a:t>=&gt; </a:t>
            </a:r>
            <a:r>
              <a:rPr lang="en-GB" dirty="0"/>
              <a:t>Star needs fusion processes for stable state!</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46</a:t>
            </a:fld>
            <a:endParaRPr lang="de-DE"/>
          </a:p>
        </p:txBody>
      </p:sp>
    </p:spTree>
    <p:extLst>
      <p:ext uri="{BB962C8B-B14F-4D97-AF65-F5344CB8AC3E}">
        <p14:creationId xmlns:p14="http://schemas.microsoft.com/office/powerpoint/2010/main" val="2737520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006295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4116783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de-DE" dirty="0" err="1"/>
              <a:t>Those</a:t>
            </a:r>
            <a:r>
              <a:rPr lang="de-DE" dirty="0"/>
              <a:t> </a:t>
            </a:r>
            <a:r>
              <a:rPr lang="de-DE" dirty="0" err="1"/>
              <a:t>objects</a:t>
            </a:r>
            <a:r>
              <a:rPr lang="de-DE" dirty="0"/>
              <a:t> </a:t>
            </a:r>
            <a:r>
              <a:rPr lang="de-DE" dirty="0" err="1"/>
              <a:t>are</a:t>
            </a:r>
            <a:r>
              <a:rPr lang="de-DE" dirty="0"/>
              <a:t> </a:t>
            </a:r>
            <a:r>
              <a:rPr lang="de-DE" dirty="0" err="1"/>
              <a:t>used</a:t>
            </a:r>
            <a:r>
              <a:rPr lang="de-DE" dirty="0"/>
              <a:t> </a:t>
            </a:r>
            <a:r>
              <a:rPr lang="de-DE" dirty="0" err="1"/>
              <a:t>as</a:t>
            </a:r>
            <a:r>
              <a:rPr lang="de-DE" dirty="0"/>
              <a:t> </a:t>
            </a:r>
            <a:r>
              <a:rPr lang="de-DE" dirty="0" err="1"/>
              <a:t>examples</a:t>
            </a:r>
            <a:r>
              <a:rPr lang="de-DE" dirty="0"/>
              <a:t> </a:t>
            </a:r>
            <a:r>
              <a:rPr lang="de-DE" dirty="0" err="1"/>
              <a:t>to</a:t>
            </a:r>
            <a:r>
              <a:rPr lang="de-DE" dirty="0"/>
              <a:t> </a:t>
            </a:r>
            <a:r>
              <a:rPr lang="de-DE" dirty="0" err="1"/>
              <a:t>give</a:t>
            </a:r>
            <a:r>
              <a:rPr lang="de-DE" dirty="0"/>
              <a:t> </a:t>
            </a:r>
            <a:r>
              <a:rPr lang="de-DE" dirty="0" err="1"/>
              <a:t>the</a:t>
            </a:r>
            <a:r>
              <a:rPr lang="de-DE" dirty="0"/>
              <a:t> </a:t>
            </a:r>
            <a:r>
              <a:rPr lang="de-DE" dirty="0" err="1"/>
              <a:t>students</a:t>
            </a:r>
            <a:r>
              <a:rPr lang="de-DE" dirty="0"/>
              <a:t> an </a:t>
            </a:r>
            <a:r>
              <a:rPr lang="de-DE" dirty="0" err="1"/>
              <a:t>insight</a:t>
            </a:r>
            <a:r>
              <a:rPr lang="de-DE" dirty="0"/>
              <a:t> in </a:t>
            </a:r>
            <a:r>
              <a:rPr lang="de-DE" dirty="0" err="1"/>
              <a:t>the</a:t>
            </a:r>
            <a:r>
              <a:rPr lang="de-DE" dirty="0"/>
              <a:t> different </a:t>
            </a:r>
            <a:r>
              <a:rPr lang="de-DE" dirty="0" err="1"/>
              <a:t>phenomena</a:t>
            </a:r>
            <a:r>
              <a:rPr lang="de-DE" dirty="0"/>
              <a:t> </a:t>
            </a:r>
            <a:r>
              <a:rPr lang="de-DE" dirty="0" err="1"/>
              <a:t>of</a:t>
            </a:r>
            <a:r>
              <a:rPr lang="de-DE" dirty="0"/>
              <a:t> stellar </a:t>
            </a:r>
            <a:r>
              <a:rPr lang="de-DE" dirty="0" err="1"/>
              <a:t>evolution</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312163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1574206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en-GB" dirty="0"/>
              <a:t>The principle of stability can be used to explain why only certain areas in the HRD are “occupied” by stars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4132716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358285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363045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689219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3850397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1564929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56</a:t>
            </a:fld>
            <a:endParaRPr lang="de-DE"/>
          </a:p>
        </p:txBody>
      </p:sp>
    </p:spTree>
    <p:extLst>
      <p:ext uri="{BB962C8B-B14F-4D97-AF65-F5344CB8AC3E}">
        <p14:creationId xmlns:p14="http://schemas.microsoft.com/office/powerpoint/2010/main" val="2824769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598447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58</a:t>
            </a:fld>
            <a:endParaRPr lang="de-DE"/>
          </a:p>
        </p:txBody>
      </p:sp>
    </p:spTree>
    <p:extLst>
      <p:ext uri="{BB962C8B-B14F-4D97-AF65-F5344CB8AC3E}">
        <p14:creationId xmlns:p14="http://schemas.microsoft.com/office/powerpoint/2010/main" val="738364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de-DE" dirty="0" err="1"/>
              <a:t>Now</a:t>
            </a:r>
            <a:r>
              <a:rPr lang="de-DE" dirty="0"/>
              <a:t> </a:t>
            </a:r>
            <a:r>
              <a:rPr lang="de-DE" dirty="0" err="1"/>
              <a:t>we</a:t>
            </a:r>
            <a:r>
              <a:rPr lang="de-DE" dirty="0"/>
              <a:t> </a:t>
            </a:r>
            <a:r>
              <a:rPr lang="de-DE" dirty="0" err="1"/>
              <a:t>can</a:t>
            </a:r>
            <a:r>
              <a:rPr lang="de-DE" dirty="0"/>
              <a:t> </a:t>
            </a:r>
            <a:r>
              <a:rPr lang="de-DE" dirty="0" err="1"/>
              <a:t>use</a:t>
            </a:r>
            <a:r>
              <a:rPr lang="de-DE" dirty="0"/>
              <a:t> </a:t>
            </a:r>
            <a:r>
              <a:rPr lang="de-DE" dirty="0" err="1"/>
              <a:t>our</a:t>
            </a:r>
            <a:r>
              <a:rPr lang="de-DE" dirty="0"/>
              <a:t> </a:t>
            </a:r>
            <a:r>
              <a:rPr lang="de-DE" dirty="0" err="1"/>
              <a:t>understanding</a:t>
            </a:r>
            <a:r>
              <a:rPr lang="de-DE" dirty="0"/>
              <a:t> </a:t>
            </a:r>
            <a:r>
              <a:rPr lang="de-DE" dirty="0" err="1"/>
              <a:t>of</a:t>
            </a:r>
            <a:r>
              <a:rPr lang="de-DE" dirty="0"/>
              <a:t> </a:t>
            </a:r>
            <a:r>
              <a:rPr lang="de-DE" dirty="0" err="1"/>
              <a:t>the</a:t>
            </a:r>
            <a:r>
              <a:rPr lang="de-DE" dirty="0"/>
              <a:t> </a:t>
            </a:r>
            <a:r>
              <a:rPr lang="de-DE" dirty="0" err="1"/>
              <a:t>processes</a:t>
            </a:r>
            <a:r>
              <a:rPr lang="de-DE" dirty="0"/>
              <a:t> in </a:t>
            </a:r>
            <a:r>
              <a:rPr lang="de-DE" dirty="0" err="1"/>
              <a:t>stars</a:t>
            </a:r>
            <a:r>
              <a:rPr lang="de-DE" dirty="0"/>
              <a:t> </a:t>
            </a:r>
            <a:r>
              <a:rPr lang="de-DE" dirty="0" err="1"/>
              <a:t>to</a:t>
            </a:r>
            <a:r>
              <a:rPr lang="de-DE" dirty="0"/>
              <a:t> </a:t>
            </a:r>
            <a:r>
              <a:rPr lang="de-DE" dirty="0" err="1"/>
              <a:t>explain</a:t>
            </a:r>
            <a:r>
              <a:rPr lang="de-DE" dirty="0"/>
              <a:t> </a:t>
            </a:r>
            <a:r>
              <a:rPr lang="de-DE" dirty="0" err="1"/>
              <a:t>the</a:t>
            </a:r>
            <a:r>
              <a:rPr lang="de-DE" dirty="0"/>
              <a:t> </a:t>
            </a:r>
            <a:r>
              <a:rPr lang="de-DE" dirty="0" err="1"/>
              <a:t>element</a:t>
            </a:r>
            <a:r>
              <a:rPr lang="de-DE" dirty="0"/>
              <a:t> </a:t>
            </a:r>
            <a:r>
              <a:rPr lang="de-DE" dirty="0" err="1"/>
              <a:t>abundances</a:t>
            </a:r>
            <a:r>
              <a:rPr lang="de-DE" dirty="0"/>
              <a:t>. The Lithium Gap </a:t>
            </a:r>
            <a:r>
              <a:rPr lang="de-DE" dirty="0" err="1"/>
              <a:t>can</a:t>
            </a:r>
            <a:r>
              <a:rPr lang="de-DE" dirty="0"/>
              <a:t> </a:t>
            </a:r>
            <a:r>
              <a:rPr lang="de-DE" dirty="0" err="1"/>
              <a:t>be</a:t>
            </a:r>
            <a:r>
              <a:rPr lang="de-DE" dirty="0"/>
              <a:t> </a:t>
            </a:r>
            <a:r>
              <a:rPr lang="de-DE" dirty="0" err="1"/>
              <a:t>explained</a:t>
            </a:r>
            <a:r>
              <a:rPr lang="de-DE" dirty="0"/>
              <a:t> </a:t>
            </a:r>
            <a:r>
              <a:rPr lang="de-DE" dirty="0" err="1"/>
              <a:t>with</a:t>
            </a:r>
            <a:r>
              <a:rPr lang="de-DE" dirty="0"/>
              <a:t> </a:t>
            </a:r>
            <a:r>
              <a:rPr lang="de-DE" dirty="0" err="1"/>
              <a:t>the</a:t>
            </a:r>
            <a:r>
              <a:rPr lang="de-DE" dirty="0"/>
              <a:t> 3a-Process </a:t>
            </a:r>
            <a:r>
              <a:rPr lang="de-DE" dirty="0" err="1"/>
              <a:t>that</a:t>
            </a:r>
            <a:r>
              <a:rPr lang="de-DE" dirty="0"/>
              <a:t> </a:t>
            </a:r>
            <a:r>
              <a:rPr lang="de-DE" dirty="0" err="1"/>
              <a:t>skips</a:t>
            </a:r>
            <a:r>
              <a:rPr lang="de-DE" dirty="0"/>
              <a:t> Li &amp; Be. Be8 </a:t>
            </a:r>
            <a:r>
              <a:rPr lang="de-DE" dirty="0" err="1"/>
              <a:t>is</a:t>
            </a:r>
            <a:r>
              <a:rPr lang="de-DE" dirty="0"/>
              <a:t> just an </a:t>
            </a:r>
            <a:r>
              <a:rPr lang="de-DE" dirty="0" err="1"/>
              <a:t>unstable</a:t>
            </a:r>
            <a:r>
              <a:rPr lang="de-DE" dirty="0"/>
              <a:t> intermediate </a:t>
            </a:r>
            <a:r>
              <a:rPr lang="de-DE" dirty="0" err="1"/>
              <a:t>state</a:t>
            </a:r>
            <a:r>
              <a:rPr lang="de-DE" dirty="0"/>
              <a:t> (due </a:t>
            </a:r>
            <a:r>
              <a:rPr lang="de-DE" dirty="0" err="1"/>
              <a:t>to</a:t>
            </a:r>
            <a:r>
              <a:rPr lang="de-DE" dirty="0"/>
              <a:t> </a:t>
            </a:r>
            <a:r>
              <a:rPr lang="de-DE" dirty="0" err="1"/>
              <a:t>the</a:t>
            </a:r>
            <a:r>
              <a:rPr lang="de-DE" dirty="0"/>
              <a:t> </a:t>
            </a:r>
            <a:r>
              <a:rPr lang="de-DE" dirty="0" err="1"/>
              <a:t>higher</a:t>
            </a:r>
            <a:r>
              <a:rPr lang="de-DE" dirty="0"/>
              <a:t> Binding Energy </a:t>
            </a:r>
            <a:r>
              <a:rPr lang="de-DE" dirty="0" err="1"/>
              <a:t>of</a:t>
            </a:r>
            <a:r>
              <a:rPr lang="de-DE" dirty="0"/>
              <a:t> Helium)</a:t>
            </a:r>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4193731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lvl="1" indent="-285750">
              <a:buFont typeface="Arial" panose="020B0604020202020204" pitchFamily="34" charset="0"/>
              <a:buChar char="•"/>
            </a:pPr>
            <a:r>
              <a:rPr lang="en-GB" dirty="0"/>
              <a:t>The term “</a:t>
            </a:r>
            <a:r>
              <a:rPr lang="en-GB" sz="1200" dirty="0"/>
              <a:t>stellar processes”</a:t>
            </a:r>
            <a:r>
              <a:rPr lang="en-GB" dirty="0"/>
              <a:t> is very general here</a:t>
            </a:r>
          </a:p>
          <a:p>
            <a:pPr marL="1200150" lvl="2" indent="-285750">
              <a:buFont typeface="Arial" panose="020B0604020202020204" pitchFamily="34" charset="0"/>
              <a:buChar char="•"/>
            </a:pPr>
            <a:r>
              <a:rPr lang="en-GB" dirty="0"/>
              <a:t>Of course, most of the chemical elements here are not formed in simple fusions in stable stars as shown so far but in exploding massive stars, exploding white dwarfs etc.</a:t>
            </a:r>
          </a:p>
          <a:p>
            <a:pPr marL="1200150" lvl="2" indent="-285750">
              <a:buFont typeface="Arial" panose="020B0604020202020204" pitchFamily="34" charset="0"/>
              <a:buChar char="•"/>
            </a:pPr>
            <a:r>
              <a:rPr lang="en-GB" dirty="0"/>
              <a:t>Decide how much detail you want to go into here based on the students' proficiency levels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8289929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285750" indent="-285750">
              <a:buFont typeface="Arial" panose="020B0604020202020204" pitchFamily="34" charset="0"/>
              <a:buChar char="•"/>
            </a:pPr>
            <a:r>
              <a:rPr lang="en-GB" dirty="0"/>
              <a:t>Emphasize the link between binding energy and element abundance</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30412705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285750" indent="-285750">
              <a:buFont typeface="Arial" panose="020B0604020202020204" pitchFamily="34" charset="0"/>
              <a:buChar char="•"/>
            </a:pPr>
            <a:r>
              <a:rPr lang="en-GB" dirty="0"/>
              <a:t>Use this as a introduction of the next chapter</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1599013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64</a:t>
            </a:fld>
            <a:endParaRPr lang="de-DE"/>
          </a:p>
        </p:txBody>
      </p:sp>
    </p:spTree>
    <p:extLst>
      <p:ext uri="{BB962C8B-B14F-4D97-AF65-F5344CB8AC3E}">
        <p14:creationId xmlns:p14="http://schemas.microsoft.com/office/powerpoint/2010/main" val="1332315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gear head icon indicates that the students have a task 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brainstorming board is used to collect students’ (mis-)conceptions of Nuclear Astrophysics before the input begins. At the end of the masterclass, these ideas are revisited and reviewed to see what has changed.</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a:t>
            </a:fld>
            <a:endParaRPr lang="de-DE"/>
          </a:p>
        </p:txBody>
      </p:sp>
    </p:spTree>
    <p:extLst>
      <p:ext uri="{BB962C8B-B14F-4D97-AF65-F5344CB8AC3E}">
        <p14:creationId xmlns:p14="http://schemas.microsoft.com/office/powerpoint/2010/main" val="21476214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285750" indent="-285750">
              <a:buFont typeface="Arial" panose="020B0604020202020204" pitchFamily="34" charset="0"/>
              <a:buChar char="•"/>
            </a:pPr>
            <a:r>
              <a:rPr lang="en-GB" dirty="0"/>
              <a:t>Give the students time to think about this question.</a:t>
            </a:r>
          </a:p>
          <a:p>
            <a:pPr marL="285750" indent="-285750">
              <a:buFont typeface="Arial" panose="020B0604020202020204" pitchFamily="34" charset="0"/>
              <a:buChar char="•"/>
            </a:pPr>
            <a:r>
              <a:rPr lang="en-GB" dirty="0"/>
              <a:t>If they can remember the Coulomb barrier and the various nuclear reactions from the group puzzle, it should occur to them themselves that neutron capture might be an important process for this.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65</a:t>
            </a:fld>
            <a:endParaRPr lang="de-DE"/>
          </a:p>
        </p:txBody>
      </p:sp>
    </p:spTree>
    <p:extLst>
      <p:ext uri="{BB962C8B-B14F-4D97-AF65-F5344CB8AC3E}">
        <p14:creationId xmlns:p14="http://schemas.microsoft.com/office/powerpoint/2010/main" val="542682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285750" indent="-285750">
              <a:buFont typeface="Arial" panose="020B0604020202020204" pitchFamily="34" charset="0"/>
              <a:buChar char="•"/>
            </a:pPr>
            <a:r>
              <a:rPr lang="en-GB" dirty="0"/>
              <a:t>Treat the Neutron Capture as a special kind of nuclear fusion. Basically, it’s a nuclear fusion that doesn't have to deal with the Coulomb barrier.</a:t>
            </a:r>
          </a:p>
          <a:p>
            <a:pPr marL="285750" indent="-285750">
              <a:buFont typeface="Arial" panose="020B0604020202020204" pitchFamily="34" charset="0"/>
              <a:buChar char="•"/>
            </a:pPr>
            <a:r>
              <a:rPr lang="en-GB" dirty="0"/>
              <a:t>Given what students know so far, the question might arise, "Why would such a process occur if Fe-58 is already stable?”</a:t>
            </a:r>
          </a:p>
          <a:p>
            <a:pPr marL="742950" lvl="1" indent="-285750">
              <a:buFont typeface="Arial" panose="020B0604020202020204" pitchFamily="34" charset="0"/>
              <a:buChar char="•"/>
            </a:pPr>
            <a:r>
              <a:rPr lang="en-GB" dirty="0"/>
              <a:t>The simplest answer based only on the concepts discussed so far (even if it is not the most accurate) would be:</a:t>
            </a:r>
            <a:br>
              <a:rPr lang="en-GB" dirty="0"/>
            </a:br>
            <a:r>
              <a:rPr lang="en-GB" dirty="0"/>
              <a:t>“The free neutron itself is unstable and a fusion with the Fe-58 provides an overall more stable physical system”</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66</a:t>
            </a:fld>
            <a:endParaRPr lang="de-DE"/>
          </a:p>
        </p:txBody>
      </p:sp>
    </p:spTree>
    <p:extLst>
      <p:ext uri="{BB962C8B-B14F-4D97-AF65-F5344CB8AC3E}">
        <p14:creationId xmlns:p14="http://schemas.microsoft.com/office/powerpoint/2010/main" val="37229680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67</a:t>
            </a:fld>
            <a:endParaRPr lang="de-DE"/>
          </a:p>
        </p:txBody>
      </p:sp>
    </p:spTree>
    <p:extLst>
      <p:ext uri="{BB962C8B-B14F-4D97-AF65-F5344CB8AC3E}">
        <p14:creationId xmlns:p14="http://schemas.microsoft.com/office/powerpoint/2010/main" val="1069024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Of course, it is an extreme simplification to assume that the neutron capture rate is the same for each nuclide (it even varies extremely).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can optionally show the picture on slide 72 after the board game and explain the approximation.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Again, decide how much detail you want to go into here based on the students' proficiency levels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69</a:t>
            </a:fld>
            <a:endParaRPr lang="de-DE"/>
          </a:p>
        </p:txBody>
      </p:sp>
    </p:spTree>
    <p:extLst>
      <p:ext uri="{BB962C8B-B14F-4D97-AF65-F5344CB8AC3E}">
        <p14:creationId xmlns:p14="http://schemas.microsoft.com/office/powerpoint/2010/main" val="4338526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rules of the game may be a little more difficult for students to understand than one might think</a:t>
            </a:r>
            <a:r>
              <a:rPr lang="de-DE" dirty="0"/>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the beginning it is good to do the first steps together with the students so that everyone understands the principle.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6120624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Of course, it is an extreme simplification to assume that the neutron capture rate is the same for each nuclide (it even varies extremely).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can optionally show the picture on slide 72 after the board game and explain the approximation.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Again, decide how much detail you want to go into here based on the students' proficiency levels</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71</a:t>
            </a:fld>
            <a:endParaRPr lang="de-DE"/>
          </a:p>
        </p:txBody>
      </p:sp>
    </p:spTree>
    <p:extLst>
      <p:ext uri="{BB962C8B-B14F-4D97-AF65-F5344CB8AC3E}">
        <p14:creationId xmlns:p14="http://schemas.microsoft.com/office/powerpoint/2010/main" val="15429238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page is optional and can be deleted if desired. It is used to explain the approximation of the game. It actually shows the </a:t>
            </a:r>
            <a:r>
              <a:rPr lang="en-GB" b="1" dirty="0"/>
              <a:t>Thermal Neutron Capture Cross Section.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not mandatory to explain the Barn unit here. It is more important that the students understand that the reaction probability resp. rate is not the same for all nuclides and varies very strongly (note exponents from -5 to +7).</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73</a:t>
            </a:fld>
            <a:endParaRPr lang="de-DE"/>
          </a:p>
        </p:txBody>
      </p:sp>
    </p:spTree>
    <p:extLst>
      <p:ext uri="{BB962C8B-B14F-4D97-AF65-F5344CB8AC3E}">
        <p14:creationId xmlns:p14="http://schemas.microsoft.com/office/powerpoint/2010/main" val="1935610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Emphasize the difference between these two processes by referring to the scenarios of the game (Scenario 1 -&gt; s-Process, Scenario 2 -&gt; r-Process)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To be precise, scenario 2 is more of an intermediate process - real r-processes would be very boring in the game ;) - but the principle still becomes clear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36092485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Use this Animation to repeat the r-process and emphasize the complex branching of the reaction chain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repeat the Animation if needed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are a lot of </a:t>
            </a:r>
            <a:r>
              <a:rPr lang="en-GB" dirty="0" err="1"/>
              <a:t>informations</a:t>
            </a:r>
            <a:r>
              <a:rPr lang="en-GB" dirty="0"/>
              <a:t> in this animation. Get the students to focus on the important ones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Nuclide Chart with element abundance as </a:t>
            </a:r>
            <a:r>
              <a:rPr lang="en-GB" dirty="0" err="1"/>
              <a:t>color</a:t>
            </a:r>
            <a:r>
              <a:rPr lang="en-GB" dirty="0"/>
              <a:t> code.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time displayed under the chart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temperature curve (red curve top left)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Above the Nuclide Chart you can see the assumed initial values – The Temperature is important here so that the students get an impression of the scale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28126993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77</a:t>
            </a:fld>
            <a:endParaRPr lang="de-DE"/>
          </a:p>
        </p:txBody>
      </p:sp>
    </p:spTree>
    <p:extLst>
      <p:ext uri="{BB962C8B-B14F-4D97-AF65-F5344CB8AC3E}">
        <p14:creationId xmlns:p14="http://schemas.microsoft.com/office/powerpoint/2010/main" val="4118688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Grab the students' answers to this question on the Brainstorming Board here and discuss them before giving the definition.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Question-Slides are used repeatedly to structure the Masterclass and give it a common thread. They aim to motivate and introduce the following Content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78</a:t>
            </a:fld>
            <a:endParaRPr lang="de-DE"/>
          </a:p>
        </p:txBody>
      </p:sp>
    </p:spTree>
    <p:extLst>
      <p:ext uri="{BB962C8B-B14F-4D97-AF65-F5344CB8AC3E}">
        <p14:creationId xmlns:p14="http://schemas.microsoft.com/office/powerpoint/2010/main" val="30361503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recommend downloading the video beforehand. Always be prepared for bad internet connection!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79</a:t>
            </a:fld>
            <a:endParaRPr lang="de-DE"/>
          </a:p>
        </p:txBody>
      </p:sp>
    </p:spTree>
    <p:extLst>
      <p:ext uri="{BB962C8B-B14F-4D97-AF65-F5344CB8AC3E}">
        <p14:creationId xmlns:p14="http://schemas.microsoft.com/office/powerpoint/2010/main" val="1804432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On </a:t>
            </a:r>
            <a:r>
              <a:rPr lang="de-DE" dirty="0" err="1"/>
              <a:t>this</a:t>
            </a:r>
            <a:r>
              <a:rPr lang="de-DE" dirty="0"/>
              <a:t> and </a:t>
            </a:r>
            <a:r>
              <a:rPr lang="de-DE" dirty="0" err="1"/>
              <a:t>the</a:t>
            </a:r>
            <a:r>
              <a:rPr lang="de-DE" dirty="0"/>
              <a:t> </a:t>
            </a:r>
            <a:r>
              <a:rPr lang="de-DE" dirty="0" err="1"/>
              <a:t>next</a:t>
            </a:r>
            <a:r>
              <a:rPr lang="de-DE" dirty="0"/>
              <a:t> </a:t>
            </a:r>
            <a:r>
              <a:rPr lang="de-DE" dirty="0" err="1"/>
              <a:t>slide</a:t>
            </a:r>
            <a:r>
              <a:rPr lang="de-DE" dirty="0"/>
              <a:t> </a:t>
            </a:r>
            <a:r>
              <a:rPr lang="de-DE" dirty="0" err="1"/>
              <a:t>you</a:t>
            </a:r>
            <a:r>
              <a:rPr lang="de-DE" dirty="0"/>
              <a:t> </a:t>
            </a:r>
            <a:r>
              <a:rPr lang="de-DE" dirty="0" err="1"/>
              <a:t>can</a:t>
            </a:r>
            <a:r>
              <a:rPr lang="de-DE" dirty="0"/>
              <a:t> </a:t>
            </a:r>
            <a:r>
              <a:rPr lang="de-DE" dirty="0" err="1"/>
              <a:t>repeat</a:t>
            </a:r>
            <a:r>
              <a:rPr lang="de-DE" dirty="0"/>
              <a:t> </a:t>
            </a:r>
            <a:r>
              <a:rPr lang="de-DE" dirty="0" err="1"/>
              <a:t>some</a:t>
            </a:r>
            <a:r>
              <a:rPr lang="de-DE" dirty="0"/>
              <a:t> </a:t>
            </a:r>
            <a:r>
              <a:rPr lang="de-DE" dirty="0" err="1"/>
              <a:t>of</a:t>
            </a:r>
            <a:r>
              <a:rPr lang="de-DE" dirty="0"/>
              <a:t> </a:t>
            </a:r>
            <a:r>
              <a:rPr lang="de-DE" dirty="0" err="1"/>
              <a:t>the</a:t>
            </a:r>
            <a:r>
              <a:rPr lang="de-DE" dirty="0"/>
              <a:t> </a:t>
            </a:r>
            <a:r>
              <a:rPr lang="de-DE" dirty="0" err="1"/>
              <a:t>contents</a:t>
            </a:r>
            <a:r>
              <a:rPr lang="de-DE" dirty="0"/>
              <a:t> </a:t>
            </a:r>
            <a:r>
              <a:rPr lang="de-DE" dirty="0" err="1"/>
              <a:t>of</a:t>
            </a:r>
            <a:r>
              <a:rPr lang="de-DE" dirty="0"/>
              <a:t> </a:t>
            </a:r>
            <a:r>
              <a:rPr lang="de-DE" dirty="0" err="1"/>
              <a:t>the</a:t>
            </a:r>
            <a:r>
              <a:rPr lang="de-DE" dirty="0"/>
              <a:t> </a:t>
            </a:r>
            <a:r>
              <a:rPr lang="de-DE" dirty="0" err="1"/>
              <a:t>video</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Decide how much technical detail you want to go into here based on the students' proficiency levels</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80</a:t>
            </a:fld>
            <a:endParaRPr lang="de-DE"/>
          </a:p>
        </p:txBody>
      </p:sp>
    </p:spTree>
    <p:extLst>
      <p:ext uri="{BB962C8B-B14F-4D97-AF65-F5344CB8AC3E}">
        <p14:creationId xmlns:p14="http://schemas.microsoft.com/office/powerpoint/2010/main" val="13656480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On </a:t>
            </a:r>
            <a:r>
              <a:rPr lang="de-DE" dirty="0" err="1"/>
              <a:t>this</a:t>
            </a:r>
            <a:r>
              <a:rPr lang="de-DE" dirty="0"/>
              <a:t> </a:t>
            </a:r>
            <a:r>
              <a:rPr lang="de-DE" dirty="0" err="1"/>
              <a:t>slide</a:t>
            </a:r>
            <a:r>
              <a:rPr lang="de-DE" dirty="0"/>
              <a:t> </a:t>
            </a:r>
            <a:r>
              <a:rPr lang="de-DE" dirty="0" err="1"/>
              <a:t>you</a:t>
            </a:r>
            <a:r>
              <a:rPr lang="de-DE" dirty="0"/>
              <a:t> </a:t>
            </a:r>
            <a:r>
              <a:rPr lang="de-DE" dirty="0" err="1"/>
              <a:t>can</a:t>
            </a:r>
            <a:r>
              <a:rPr lang="de-DE" dirty="0"/>
              <a:t> </a:t>
            </a:r>
            <a:r>
              <a:rPr lang="de-DE" dirty="0" err="1"/>
              <a:t>repeat</a:t>
            </a:r>
            <a:r>
              <a:rPr lang="de-DE" dirty="0"/>
              <a:t> </a:t>
            </a:r>
            <a:r>
              <a:rPr lang="de-DE" dirty="0" err="1"/>
              <a:t>some</a:t>
            </a:r>
            <a:r>
              <a:rPr lang="de-DE" dirty="0"/>
              <a:t> </a:t>
            </a:r>
            <a:r>
              <a:rPr lang="de-DE" dirty="0" err="1"/>
              <a:t>of</a:t>
            </a:r>
            <a:r>
              <a:rPr lang="de-DE" dirty="0"/>
              <a:t> </a:t>
            </a:r>
            <a:r>
              <a:rPr lang="de-DE" dirty="0" err="1"/>
              <a:t>the</a:t>
            </a:r>
            <a:r>
              <a:rPr lang="de-DE" dirty="0"/>
              <a:t> </a:t>
            </a:r>
            <a:r>
              <a:rPr lang="de-DE" dirty="0" err="1"/>
              <a:t>contents</a:t>
            </a:r>
            <a:r>
              <a:rPr lang="de-DE" dirty="0"/>
              <a:t> </a:t>
            </a:r>
            <a:r>
              <a:rPr lang="de-DE" dirty="0" err="1"/>
              <a:t>of</a:t>
            </a:r>
            <a:r>
              <a:rPr lang="de-DE" dirty="0"/>
              <a:t> </a:t>
            </a:r>
            <a:r>
              <a:rPr lang="de-DE" dirty="0" err="1"/>
              <a:t>the</a:t>
            </a:r>
            <a:r>
              <a:rPr lang="de-DE" dirty="0"/>
              <a:t> </a:t>
            </a:r>
            <a:r>
              <a:rPr lang="de-DE" dirty="0" err="1"/>
              <a:t>video</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Decide how much technical detail you want to go into here based on the students' proficiency levels</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81</a:t>
            </a:fld>
            <a:endParaRPr lang="de-DE"/>
          </a:p>
        </p:txBody>
      </p:sp>
    </p:spTree>
    <p:extLst>
      <p:ext uri="{BB962C8B-B14F-4D97-AF65-F5344CB8AC3E}">
        <p14:creationId xmlns:p14="http://schemas.microsoft.com/office/powerpoint/2010/main" val="23645055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82</a:t>
            </a:fld>
            <a:endParaRPr lang="de-DE"/>
          </a:p>
        </p:txBody>
      </p:sp>
    </p:spTree>
    <p:extLst>
      <p:ext uri="{BB962C8B-B14F-4D97-AF65-F5344CB8AC3E}">
        <p14:creationId xmlns:p14="http://schemas.microsoft.com/office/powerpoint/2010/main" val="42428077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88</a:t>
            </a:fld>
            <a:endParaRPr lang="de-DE"/>
          </a:p>
        </p:txBody>
      </p:sp>
    </p:spTree>
    <p:extLst>
      <p:ext uri="{BB962C8B-B14F-4D97-AF65-F5344CB8AC3E}">
        <p14:creationId xmlns:p14="http://schemas.microsoft.com/office/powerpoint/2010/main" val="3572381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89</a:t>
            </a:fld>
            <a:endParaRPr lang="de-DE"/>
          </a:p>
        </p:txBody>
      </p:sp>
    </p:spTree>
    <p:extLst>
      <p:ext uri="{BB962C8B-B14F-4D97-AF65-F5344CB8AC3E}">
        <p14:creationId xmlns:p14="http://schemas.microsoft.com/office/powerpoint/2010/main" val="22379210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formula does not need to be explained. It only serves to show the students that nuclear astrophysics can also be very demanding. It is actually hidden behind the data analysis web tool so students don't have to deal with it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90</a:t>
            </a:fld>
            <a:endParaRPr lang="de-DE"/>
          </a:p>
        </p:txBody>
      </p:sp>
    </p:spTree>
    <p:extLst>
      <p:ext uri="{BB962C8B-B14F-4D97-AF65-F5344CB8AC3E}">
        <p14:creationId xmlns:p14="http://schemas.microsoft.com/office/powerpoint/2010/main" val="16180577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Here it is very important to note that very strong simplifications and approximations are made in the calculations and measurements - not all of them were made transparent to the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main points that should be discussed here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influence of Background and the approximation we used for the subtraction of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very strong temperature dependency, which makes even small deviations lead to strong differences in the results.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fact that we try to investigate a lot of single photon events and an uncertainty in the possible detection itself (Keyword Detection Probability)</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92</a:t>
            </a:fld>
            <a:endParaRPr lang="de-DE"/>
          </a:p>
        </p:txBody>
      </p:sp>
    </p:spTree>
    <p:extLst>
      <p:ext uri="{BB962C8B-B14F-4D97-AF65-F5344CB8AC3E}">
        <p14:creationId xmlns:p14="http://schemas.microsoft.com/office/powerpoint/2010/main" val="4655654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93</a:t>
            </a:fld>
            <a:endParaRPr lang="de-DE"/>
          </a:p>
        </p:txBody>
      </p:sp>
    </p:spTree>
    <p:extLst>
      <p:ext uri="{BB962C8B-B14F-4D97-AF65-F5344CB8AC3E}">
        <p14:creationId xmlns:p14="http://schemas.microsoft.com/office/powerpoint/2010/main" val="1613609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definition is used here that serves as the common thread of the Masterclass.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desired, you can replace this definition with a more general &amp; scientifically accurate definition.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Students may lose sight of why the data analysis was actually done. Use the repetition to bring it all together again.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94</a:t>
            </a:fld>
            <a:endParaRPr lang="de-DE"/>
          </a:p>
        </p:txBody>
      </p:sp>
    </p:spTree>
    <p:extLst>
      <p:ext uri="{BB962C8B-B14F-4D97-AF65-F5344CB8AC3E}">
        <p14:creationId xmlns:p14="http://schemas.microsoft.com/office/powerpoint/2010/main" val="11163316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95</a:t>
            </a:fld>
            <a:endParaRPr lang="de-DE"/>
          </a:p>
        </p:txBody>
      </p:sp>
    </p:spTree>
    <p:extLst>
      <p:ext uri="{BB962C8B-B14F-4D97-AF65-F5344CB8AC3E}">
        <p14:creationId xmlns:p14="http://schemas.microsoft.com/office/powerpoint/2010/main" val="8408143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Watch out, a few Animations on this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important to make it clear to the students that we have only put one toe in the scientific field of Nuclear Astrophysics.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goal here is not to answer every question but rather to raise further questions in order to motivate a study of the topic even after the masterclass.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97</a:t>
            </a:fld>
            <a:endParaRPr lang="de-DE"/>
          </a:p>
        </p:txBody>
      </p:sp>
    </p:spTree>
    <p:extLst>
      <p:ext uri="{BB962C8B-B14F-4D97-AF65-F5344CB8AC3E}">
        <p14:creationId xmlns:p14="http://schemas.microsoft.com/office/powerpoint/2010/main" val="280854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following short lecture is used to discuss the evolution of the idea of chemical elements over the centuries and to derive the modern picture of a chemical element.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Nature-of-Science-Aspect: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addition, you can use the metaphysical ideas to show what modern science is all about and discuss with the students why the approaches do not meet scientific quality criteria from today's point of view.</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10</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4188884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3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Erste Textebene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Zweite Textebene für Aufzählungen</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Dritte Textebene bei viel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Vierte Textebene für Aufzählungen bei viel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Fünfte Ebene</a:t>
            </a:r>
          </a:p>
          <a:p>
            <a:pPr lvl="6"/>
            <a:r>
              <a:rPr lang="de-DE" dirty="0"/>
              <a:t>n nächsten Präsentationsabschnitt</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Nuclear Astrophysics</a:t>
            </a:r>
            <a:r>
              <a:rPr lang="en-US" sz="900" noProof="0" dirty="0">
                <a:solidFill>
                  <a:schemeClr val="bg1"/>
                </a:solidFill>
                <a:latin typeface="+mj-lt"/>
              </a:rPr>
              <a:t/>
            </a:r>
            <a:br>
              <a:rPr lang="en-US" sz="900" noProof="0" dirty="0">
                <a:solidFill>
                  <a:schemeClr val="bg1"/>
                </a:solidFill>
                <a:latin typeface="+mj-lt"/>
              </a:rPr>
            </a:br>
            <a:r>
              <a:rPr lang="en-US" sz="900" noProof="0" dirty="0">
                <a:solidFill>
                  <a:schemeClr val="bg1"/>
                </a:solidFill>
                <a:latin typeface="+mj-lt"/>
              </a:rPr>
              <a:t>A Journey through the Elements</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 </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21 February 2023</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5" r:id="rId10"/>
    <p:sldLayoutId id="2147483916"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 </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mc.chetec-infra.eu/FK_round.mp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esahubble.org/images/potw1720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esahubble.org/images/potw2111a/"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8.png"/><Relationship Id="rId4" Type="http://schemas.openxmlformats.org/officeDocument/2006/relationships/notesSlide" Target="../notesSlides/notesSlide5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552YODZkccA"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82.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80.png"/><Relationship Id="rId4" Type="http://schemas.openxmlformats.org/officeDocument/2006/relationships/image" Target="../media/image70.png"/></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2.png"/></Relationships>
</file>

<file path=ppt/slides/_rels/slide9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46.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cs-CZ" sz="4400" b="1" cap="small" dirty="0" smtClean="0">
                <a:solidFill>
                  <a:schemeClr val="tx1"/>
                </a:solidFill>
                <a:latin typeface="+mj-lt"/>
              </a:rPr>
              <a:t>Jaderná </a:t>
            </a:r>
            <a:r>
              <a:rPr lang="en-US" sz="4400" b="1" cap="small" dirty="0" smtClean="0">
                <a:solidFill>
                  <a:schemeClr val="tx1"/>
                </a:solidFill>
                <a:latin typeface="+mj-lt"/>
              </a:rPr>
              <a:t>Astro</a:t>
            </a:r>
            <a:r>
              <a:rPr lang="cs-CZ" sz="4400" b="1" cap="small" dirty="0" smtClean="0">
                <a:solidFill>
                  <a:schemeClr val="tx1"/>
                </a:solidFill>
                <a:latin typeface="+mj-lt"/>
              </a:rPr>
              <a:t>fyzika</a:t>
            </a:r>
            <a:r>
              <a:rPr lang="en-US" sz="4400" b="1" cap="small" dirty="0">
                <a:solidFill>
                  <a:schemeClr val="tx1"/>
                </a:solidFill>
                <a:latin typeface="+mj-lt"/>
              </a:rPr>
              <a:t/>
            </a:r>
            <a:br>
              <a:rPr lang="en-US" sz="4400" b="1" cap="small" dirty="0">
                <a:solidFill>
                  <a:schemeClr val="tx1"/>
                </a:solidFill>
                <a:latin typeface="+mj-lt"/>
              </a:rPr>
            </a:br>
            <a:r>
              <a:rPr lang="cs-CZ" sz="3200" cap="small" dirty="0" smtClean="0">
                <a:solidFill>
                  <a:schemeClr val="tx1"/>
                </a:solidFill>
                <a:latin typeface="+mj-lt"/>
              </a:rPr>
              <a:t>Původ chemických prvků</a:t>
            </a:r>
            <a:r>
              <a:rPr lang="en-US" sz="2400" b="1" cap="small" dirty="0">
                <a:solidFill>
                  <a:schemeClr val="tx1"/>
                </a:solidFill>
                <a:latin typeface="+mj-lt"/>
              </a:rPr>
              <a:t/>
            </a:r>
            <a:br>
              <a:rPr lang="en-US" sz="2400" b="1" cap="small" dirty="0">
                <a:solidFill>
                  <a:schemeClr val="tx1"/>
                </a:solidFill>
                <a:latin typeface="+mj-lt"/>
              </a:rPr>
            </a:br>
            <a:r>
              <a:rPr lang="en-US" sz="2400" b="1" cap="small" dirty="0">
                <a:solidFill>
                  <a:schemeClr val="tx1"/>
                </a:solidFill>
                <a:latin typeface="+mj-lt"/>
              </a:rPr>
              <a:t/>
            </a:r>
            <a:br>
              <a:rPr lang="en-US" sz="2400" b="1" cap="small" dirty="0">
                <a:solidFill>
                  <a:schemeClr val="tx1"/>
                </a:solidFill>
                <a:latin typeface="+mj-lt"/>
              </a:rPr>
            </a:br>
            <a:r>
              <a:rPr lang="en-US" sz="2400" b="1" cap="small" dirty="0">
                <a:solidFill>
                  <a:schemeClr val="tx1"/>
                </a:solidFill>
                <a:latin typeface="+mj-lt"/>
              </a:rPr>
              <a:t/>
            </a: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cs-CZ" sz="1100" b="0" i="1" u="none" strike="noStrike" kern="1200" cap="none" spc="0" normalizeH="0" baseline="0" noProof="0" dirty="0" smtClean="0">
                <a:ln>
                  <a:noFill/>
                </a:ln>
                <a:solidFill>
                  <a:srgbClr val="1B1F22"/>
                </a:solidFill>
                <a:effectLst/>
                <a:uLnTx/>
                <a:uFillTx/>
                <a:latin typeface="Open Sans"/>
                <a:ea typeface="+mn-ea"/>
                <a:cs typeface="+mn-cs"/>
              </a:rPr>
              <a:t>Projekt byl</a:t>
            </a:r>
            <a:r>
              <a:rPr kumimoji="0" lang="cs-CZ" sz="1100" b="0" i="1" u="none" strike="noStrike" kern="1200" cap="none" spc="0" normalizeH="0" noProof="0" dirty="0" smtClean="0">
                <a:ln>
                  <a:noFill/>
                </a:ln>
                <a:solidFill>
                  <a:srgbClr val="1B1F22"/>
                </a:solidFill>
                <a:effectLst/>
                <a:uLnTx/>
                <a:uFillTx/>
                <a:latin typeface="Open Sans"/>
                <a:ea typeface="+mn-ea"/>
                <a:cs typeface="+mn-cs"/>
              </a:rPr>
              <a:t> podpořen v rámci programu Evropské unie Horizont 2020 – výzkum a inovace, grantová smlouva </a:t>
            </a:r>
            <a:r>
              <a:rPr kumimoji="0" lang="en-US" sz="1100" b="0" i="1" u="none" strike="noStrike" kern="1200" cap="none" spc="0" normalizeH="0" baseline="0" noProof="0" dirty="0" smtClean="0">
                <a:ln>
                  <a:noFill/>
                </a:ln>
                <a:solidFill>
                  <a:srgbClr val="1B1F22"/>
                </a:solidFill>
                <a:effectLst/>
                <a:uLnTx/>
                <a:uFillTx/>
                <a:latin typeface="Open Sans"/>
                <a:ea typeface="+mn-ea"/>
                <a:cs typeface="+mn-cs"/>
              </a:rPr>
              <a:t>No</a:t>
            </a:r>
            <a:r>
              <a:rPr kumimoji="0" lang="cs-CZ" sz="1100" b="0" i="1" u="none" strike="noStrike" kern="1200" cap="none" spc="0" normalizeH="0" baseline="0" noProof="0" dirty="0" smtClean="0">
                <a:ln>
                  <a:noFill/>
                </a:ln>
                <a:solidFill>
                  <a:srgbClr val="1B1F22"/>
                </a:solidFill>
                <a:effectLst/>
                <a:uLnTx/>
                <a:uFillTx/>
                <a:latin typeface="Open Sans"/>
                <a:ea typeface="+mn-ea"/>
                <a:cs typeface="+mn-cs"/>
              </a:rPr>
              <a:t>.</a:t>
            </a:r>
            <a:r>
              <a:rPr kumimoji="0" lang="en-US" sz="1100" b="0" i="1" u="none" strike="noStrike" kern="1200" cap="none" spc="0" normalizeH="0" baseline="0" noProof="0" dirty="0" smtClean="0">
                <a:ln>
                  <a:noFill/>
                </a:ln>
                <a:solidFill>
                  <a:srgbClr val="1B1F22"/>
                </a:solidFill>
                <a:effectLst/>
                <a:uLnTx/>
                <a:uFillTx/>
                <a:latin typeface="Open Sans"/>
                <a:ea typeface="+mn-ea"/>
                <a:cs typeface="+mn-cs"/>
              </a:rPr>
              <a:t> </a:t>
            </a:r>
            <a:r>
              <a:rPr kumimoji="0" lang="en-US" sz="1100" b="0" i="1" u="none" strike="noStrike" kern="1200" cap="none" spc="0" normalizeH="0" baseline="0" noProof="0" dirty="0">
                <a:ln>
                  <a:noFill/>
                </a:ln>
                <a:solidFill>
                  <a:srgbClr val="1B1F22"/>
                </a:solidFill>
                <a:effectLst/>
                <a:uLnTx/>
                <a:uFillTx/>
                <a:latin typeface="Open Sans"/>
                <a:ea typeface="+mn-ea"/>
                <a:cs typeface="+mn-cs"/>
              </a:rPr>
              <a:t>101008324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a:t>
            </a:r>
            <a:r>
              <a:rPr kumimoji="0" lang="en-US" sz="1100" b="0" i="1" u="none" strike="noStrike" kern="1200" cap="none" spc="0" normalizeH="0" baseline="0" noProof="0" dirty="0">
                <a:ln>
                  <a:noFill/>
                </a:ln>
                <a:solidFill>
                  <a:srgbClr val="1B1F22"/>
                </a:solidFill>
                <a:effectLst/>
                <a:uLnTx/>
                <a:uFillTx/>
                <a:latin typeface="Open Sans"/>
                <a:ea typeface="+mn-ea"/>
                <a:cs typeface="+mn-cs"/>
              </a:rPr>
              <a:t>-INFRA)</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Tree>
    <p:extLst>
      <p:ext uri="{BB962C8B-B14F-4D97-AF65-F5344CB8AC3E}">
        <p14:creationId xmlns:p14="http://schemas.microsoft.com/office/powerpoint/2010/main" val="23905723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cs-CZ" sz="3600" cap="small" noProof="0" dirty="0" smtClean="0"/>
              <a:t>Co je </a:t>
            </a:r>
            <a:r>
              <a:rPr lang="cs-CZ" sz="3600" b="1" cap="small" noProof="0" dirty="0" smtClean="0"/>
              <a:t>Chemický prvek</a:t>
            </a:r>
            <a:r>
              <a:rPr lang="en-US" sz="3600" b="1" cap="small" noProof="0" dirty="0" smtClean="0"/>
              <a:t> </a:t>
            </a:r>
            <a:r>
              <a:rPr lang="en-US" sz="3600" cap="small" noProof="0" dirty="0" smtClean="0"/>
              <a:t>?</a:t>
            </a:r>
            <a:endParaRPr lang="en-US" sz="3600" b="1" cap="small" noProof="0" dirty="0"/>
          </a:p>
        </p:txBody>
      </p:sp>
    </p:spTree>
    <p:extLst>
      <p:ext uri="{BB962C8B-B14F-4D97-AF65-F5344CB8AC3E}">
        <p14:creationId xmlns:p14="http://schemas.microsoft.com/office/powerpoint/2010/main" val="2360768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433690"/>
            <a:ext cx="4884847" cy="3093154"/>
          </a:xfrm>
          <a:prstGeom prst="rect">
            <a:avLst/>
          </a:prstGeom>
          <a:noFill/>
        </p:spPr>
        <p:txBody>
          <a:bodyPr wrap="square" rtlCol="0" anchor="ctr">
            <a:spAutoFit/>
          </a:bodyPr>
          <a:lstStyle/>
          <a:p>
            <a:pPr>
              <a:spcAft>
                <a:spcPts val="1800"/>
              </a:spcAft>
            </a:pPr>
            <a:r>
              <a:rPr lang="de-DE" sz="2400" b="1" dirty="0" err="1" smtClean="0"/>
              <a:t>Aristotel</a:t>
            </a:r>
            <a:r>
              <a:rPr lang="cs-CZ" sz="2400" b="1" dirty="0" err="1" smtClean="0"/>
              <a:t>ův</a:t>
            </a:r>
            <a:r>
              <a:rPr lang="cs-CZ" sz="2400" b="1" dirty="0" smtClean="0"/>
              <a:t> vesmír</a:t>
            </a:r>
            <a:endParaRPr lang="de-DE" sz="2400" b="1" dirty="0"/>
          </a:p>
          <a:p>
            <a:pPr marL="285750" indent="-285750">
              <a:buFont typeface="Arial" panose="020B0604020202020204" pitchFamily="34" charset="0"/>
              <a:buChar char="•"/>
            </a:pPr>
            <a:r>
              <a:rPr lang="cs-CZ" sz="2000" dirty="0" smtClean="0"/>
              <a:t>Geocentrický model vesmíru se strukturou slupek cibule</a:t>
            </a:r>
            <a:endParaRPr lang="de-DE" sz="2000" dirty="0"/>
          </a:p>
          <a:p>
            <a:pPr marL="285750" indent="-285750">
              <a:buFont typeface="Arial" panose="020B0604020202020204" pitchFamily="34" charset="0"/>
              <a:buChar char="•"/>
            </a:pPr>
            <a:r>
              <a:rPr lang="cs-CZ" sz="2000" dirty="0" smtClean="0"/>
              <a:t>Čtyři </a:t>
            </a:r>
            <a:r>
              <a:rPr lang="cs-CZ" sz="2000" b="1" dirty="0" smtClean="0"/>
              <a:t>základní elementární formy hmoty</a:t>
            </a:r>
            <a:endParaRPr lang="en-US" sz="2000" b="1" dirty="0"/>
          </a:p>
          <a:p>
            <a:pPr marL="285750" indent="-285750">
              <a:buFont typeface="Arial" panose="020B0604020202020204" pitchFamily="34" charset="0"/>
              <a:buChar char="•"/>
            </a:pPr>
            <a:r>
              <a:rPr lang="cs-CZ" sz="2000" dirty="0" smtClean="0"/>
              <a:t>Všechna nebeská tělesa </a:t>
            </a:r>
            <a:r>
              <a:rPr lang="cs-CZ" sz="2000" b="1" dirty="0" smtClean="0"/>
              <a:t>se sama přirozeně pohybují</a:t>
            </a:r>
            <a:endParaRPr lang="en-US" sz="2000" b="1" dirty="0"/>
          </a:p>
          <a:p>
            <a:pPr marL="697230" lvl="1" indent="-285750">
              <a:buFont typeface="Arial" panose="020B0604020202020204" pitchFamily="34" charset="0"/>
              <a:buChar char="•"/>
            </a:pPr>
            <a:r>
              <a:rPr lang="cs-CZ" sz="1800" dirty="0" smtClean="0"/>
              <a:t>Prvotní pohyb způsobil nehybný hybatel</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noProof="0" dirty="0" smtClean="0"/>
              <a:t>elementy v antice</a:t>
            </a:r>
            <a:r>
              <a:rPr lang="en-US" sz="3600" noProof="0" dirty="0" smtClean="0"/>
              <a:t> (</a:t>
            </a:r>
            <a:r>
              <a:rPr lang="cs-CZ" sz="3600" noProof="0" dirty="0" smtClean="0"/>
              <a:t>cca</a:t>
            </a:r>
            <a:r>
              <a:rPr lang="en-US" sz="3600" noProof="0" dirty="0" smtClean="0"/>
              <a:t>. </a:t>
            </a:r>
            <a:r>
              <a:rPr lang="en-US" sz="3600" noProof="0" dirty="0"/>
              <a:t>350 </a:t>
            </a:r>
            <a:r>
              <a:rPr lang="cs-CZ" sz="3600" noProof="0" dirty="0" smtClean="0"/>
              <a:t>př. n. l.</a:t>
            </a:r>
            <a:r>
              <a:rPr lang="en-US" sz="3600" noProof="0" dirty="0" smtClean="0"/>
              <a:t>)</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[03] Le Sphere du </a:t>
            </a:r>
            <a:r>
              <a:rPr lang="fr-FR" i="1" dirty="0" smtClean="0"/>
              <a:t>Monde,</a:t>
            </a:r>
            <a:r>
              <a:rPr lang="cs-CZ" i="1" dirty="0" smtClean="0"/>
              <a:t> </a:t>
            </a:r>
            <a:r>
              <a:rPr lang="fr-FR" i="1" dirty="0" smtClean="0"/>
              <a:t>Oronce </a:t>
            </a:r>
            <a:r>
              <a:rPr lang="fr-FR" i="1" dirty="0"/>
              <a:t>Fine, 1549</a:t>
            </a:r>
            <a:endParaRPr lang="de-DE" i="1" dirty="0"/>
          </a:p>
        </p:txBody>
      </p:sp>
      <p:sp>
        <p:nvSpPr>
          <p:cNvPr id="14" name="Textfeld 13">
            <a:extLst>
              <a:ext uri="{FF2B5EF4-FFF2-40B4-BE49-F238E27FC236}">
                <a16:creationId xmlns:a16="http://schemas.microsoft.com/office/drawing/2014/main" id="{CD69A4FE-82FC-4DD5-93F7-868FD7A8AC7E}"/>
              </a:ext>
            </a:extLst>
          </p:cNvPr>
          <p:cNvSpPr txBox="1"/>
          <p:nvPr/>
        </p:nvSpPr>
        <p:spPr>
          <a:xfrm>
            <a:off x="6629825" y="4672158"/>
            <a:ext cx="4884847" cy="1169551"/>
          </a:xfrm>
          <a:prstGeom prst="rect">
            <a:avLst/>
          </a:prstGeom>
          <a:noFill/>
        </p:spPr>
        <p:txBody>
          <a:bodyPr wrap="square" rtlCol="0">
            <a:spAutoFit/>
          </a:bodyPr>
          <a:lstStyle/>
          <a:p>
            <a:pPr algn="ctr"/>
            <a:r>
              <a:rPr lang="en-US" sz="1750" i="1" dirty="0" smtClean="0"/>
              <a:t>“</a:t>
            </a:r>
            <a:r>
              <a:rPr lang="cs-CZ" sz="1750" i="1" dirty="0" smtClean="0"/>
              <a:t>Musí existovat nesmrtelná, neměnná bytost nevyhnutelně zodpovědná za celistvost a řád vnímatelného světa.</a:t>
            </a:r>
            <a:r>
              <a:rPr lang="en-US" sz="1750" i="1" dirty="0" smtClean="0"/>
              <a:t>”</a:t>
            </a:r>
            <a:r>
              <a:rPr lang="en-US" sz="1750" i="1" dirty="0"/>
              <a:t/>
            </a:r>
            <a:br>
              <a:rPr lang="en-US" sz="1750" i="1" dirty="0"/>
            </a:br>
            <a:r>
              <a:rPr lang="en-US" sz="1750" i="1" dirty="0"/>
              <a:t>- </a:t>
            </a:r>
            <a:r>
              <a:rPr lang="en-US" sz="1750" dirty="0" err="1" smtClean="0"/>
              <a:t>Aristot</a:t>
            </a:r>
            <a:r>
              <a:rPr lang="cs-CZ" sz="1750" dirty="0" smtClean="0"/>
              <a:t>e</a:t>
            </a:r>
            <a:r>
              <a:rPr lang="en-US" sz="1750" dirty="0" smtClean="0"/>
              <a:t>le</a:t>
            </a:r>
            <a:r>
              <a:rPr lang="cs-CZ" sz="1750" dirty="0" smtClean="0"/>
              <a:t>s</a:t>
            </a:r>
            <a:r>
              <a:rPr lang="en-US" sz="1750" dirty="0" smtClean="0"/>
              <a:t>, Meta</a:t>
            </a:r>
            <a:r>
              <a:rPr lang="cs-CZ" sz="1750" dirty="0" smtClean="0"/>
              <a:t>fyzika</a:t>
            </a:r>
            <a:endParaRPr lang="en-US" sz="1750" dirty="0"/>
          </a:p>
        </p:txBody>
      </p:sp>
    </p:spTree>
    <p:extLst>
      <p:ext uri="{BB962C8B-B14F-4D97-AF65-F5344CB8AC3E}">
        <p14:creationId xmlns:p14="http://schemas.microsoft.com/office/powerpoint/2010/main" val="4049188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711657"/>
            <a:ext cx="4884847" cy="3434686"/>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smtClean="0"/>
              <a:t>elementy </a:t>
            </a:r>
            <a:r>
              <a:rPr lang="cs-CZ" sz="3600" dirty="0"/>
              <a:t>v antice</a:t>
            </a:r>
            <a:r>
              <a:rPr lang="en-US" sz="3600" dirty="0"/>
              <a:t> (</a:t>
            </a:r>
            <a:r>
              <a:rPr lang="cs-CZ" sz="3600" dirty="0"/>
              <a:t>cca</a:t>
            </a:r>
            <a:r>
              <a:rPr lang="en-US" sz="3600" dirty="0"/>
              <a:t>. 350 </a:t>
            </a:r>
            <a:r>
              <a:rPr lang="cs-CZ" sz="3600" dirty="0"/>
              <a:t>př. n. l.</a:t>
            </a:r>
            <a:r>
              <a:rPr lang="en-US" sz="3600" dirty="0"/>
              <a:t>)</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146343"/>
            <a:ext cx="4884847" cy="590931"/>
          </a:xfrm>
          <a:prstGeom prst="rect">
            <a:avLst/>
          </a:prstGeom>
          <a:noFill/>
        </p:spPr>
        <p:txBody>
          <a:bodyPr wrap="square" rtlCol="0">
            <a:spAutoFit/>
          </a:bodyPr>
          <a:lstStyle/>
          <a:p>
            <a:pPr algn="ctr"/>
            <a:r>
              <a:rPr lang="de-DE" i="1" dirty="0"/>
              <a:t>[04] </a:t>
            </a:r>
            <a:r>
              <a:rPr lang="cs-CZ" i="1" dirty="0" smtClean="0"/>
              <a:t>Pět elementů podle </a:t>
            </a:r>
            <a:r>
              <a:rPr lang="de-DE" i="1" dirty="0" err="1" smtClean="0"/>
              <a:t>Aristot</a:t>
            </a:r>
            <a:r>
              <a:rPr lang="cs-CZ" i="1" dirty="0" smtClean="0"/>
              <a:t>e</a:t>
            </a:r>
            <a:r>
              <a:rPr lang="de-DE" i="1" dirty="0" smtClean="0"/>
              <a:t>l</a:t>
            </a:r>
            <a:r>
              <a:rPr lang="cs-CZ" i="1" dirty="0" smtClean="0"/>
              <a:t>a – země, oheň, vzduch, voda a jejich transformace</a:t>
            </a:r>
            <a:endParaRPr lang="de-DE" i="1" dirty="0"/>
          </a:p>
        </p:txBody>
      </p:sp>
      <p:sp>
        <p:nvSpPr>
          <p:cNvPr id="10" name="Textfeld 9">
            <a:extLst>
              <a:ext uri="{FF2B5EF4-FFF2-40B4-BE49-F238E27FC236}">
                <a16:creationId xmlns:a16="http://schemas.microsoft.com/office/drawing/2014/main" id="{3272B940-3611-4DE8-9E4A-B40A990EBC08}"/>
              </a:ext>
            </a:extLst>
          </p:cNvPr>
          <p:cNvSpPr txBox="1"/>
          <p:nvPr/>
        </p:nvSpPr>
        <p:spPr>
          <a:xfrm>
            <a:off x="6756953" y="1444551"/>
            <a:ext cx="4884847" cy="3847207"/>
          </a:xfrm>
          <a:prstGeom prst="rect">
            <a:avLst/>
          </a:prstGeom>
          <a:noFill/>
        </p:spPr>
        <p:txBody>
          <a:bodyPr wrap="square" rtlCol="0">
            <a:spAutoFit/>
          </a:bodyPr>
          <a:lstStyle/>
          <a:p>
            <a:pPr>
              <a:spcAft>
                <a:spcPts val="1800"/>
              </a:spcAft>
            </a:pPr>
            <a:r>
              <a:rPr lang="cs-CZ" sz="2400" b="1" dirty="0" smtClean="0"/>
              <a:t>Aristotelův vesmír</a:t>
            </a:r>
            <a:endParaRPr lang="de-DE" sz="2400" b="1" dirty="0"/>
          </a:p>
          <a:p>
            <a:pPr marL="285750" indent="-285750">
              <a:buFont typeface="Arial" panose="020B0604020202020204" pitchFamily="34" charset="0"/>
              <a:buChar char="•"/>
            </a:pPr>
            <a:r>
              <a:rPr lang="cs-CZ" sz="2000" dirty="0" smtClean="0"/>
              <a:t>Pátým element - </a:t>
            </a:r>
            <a:r>
              <a:rPr lang="cs-CZ" sz="2000" b="1" dirty="0" smtClean="0"/>
              <a:t>ét</a:t>
            </a:r>
            <a:r>
              <a:rPr lang="en-US" sz="2000" b="1" dirty="0" err="1" smtClean="0"/>
              <a:t>er</a:t>
            </a:r>
            <a:r>
              <a:rPr lang="en-US" sz="2000" dirty="0" smtClean="0"/>
              <a:t> </a:t>
            </a:r>
            <a:r>
              <a:rPr lang="cs-CZ" sz="2000" dirty="0" smtClean="0"/>
              <a:t>– vyplňuje prostor</a:t>
            </a:r>
            <a:endParaRPr lang="en-US" sz="2000" dirty="0"/>
          </a:p>
          <a:p>
            <a:pPr marL="697230" lvl="1" indent="-285750">
              <a:buFont typeface="Arial" panose="020B0604020202020204" pitchFamily="34" charset="0"/>
              <a:buChar char="•"/>
            </a:pPr>
            <a:r>
              <a:rPr lang="en-US" sz="2000" i="1" dirty="0"/>
              <a:t>Quinta </a:t>
            </a:r>
            <a:r>
              <a:rPr lang="en-US" sz="2000" i="1" dirty="0" err="1" smtClean="0"/>
              <a:t>essentia</a:t>
            </a:r>
            <a:r>
              <a:rPr lang="cs-CZ" sz="2000" i="1" dirty="0" smtClean="0"/>
              <a:t> (kvintesence) </a:t>
            </a:r>
            <a:r>
              <a:rPr lang="cs-CZ" sz="2000" dirty="0" smtClean="0"/>
              <a:t>-</a:t>
            </a:r>
            <a:r>
              <a:rPr lang="en-US" sz="2000" dirty="0" smtClean="0"/>
              <a:t> </a:t>
            </a:r>
            <a:r>
              <a:rPr lang="cs-CZ" sz="2000" dirty="0" smtClean="0"/>
              <a:t>významná </a:t>
            </a:r>
            <a:r>
              <a:rPr lang="en-US" sz="2000" dirty="0" smtClean="0"/>
              <a:t>&amp; </a:t>
            </a:r>
            <a:r>
              <a:rPr lang="cs-CZ" sz="2000" dirty="0" smtClean="0"/>
              <a:t>dokonalá</a:t>
            </a:r>
            <a:r>
              <a:rPr lang="en-US" sz="2000" dirty="0" smtClean="0"/>
              <a:t> </a:t>
            </a:r>
            <a:r>
              <a:rPr lang="en-US" sz="2000" dirty="0"/>
              <a:t>substance</a:t>
            </a:r>
          </a:p>
          <a:p>
            <a:pPr marL="285750" indent="-285750">
              <a:buFont typeface="Arial" panose="020B0604020202020204" pitchFamily="34" charset="0"/>
              <a:buChar char="•"/>
            </a:pPr>
            <a:r>
              <a:rPr lang="cs-CZ" sz="2000" dirty="0" smtClean="0"/>
              <a:t>Každá ze substancí se skládá z elementů a její složení určuje vlastnosti </a:t>
            </a:r>
            <a:r>
              <a:rPr lang="en-US" sz="2000" dirty="0" smtClean="0"/>
              <a:t>substance</a:t>
            </a:r>
            <a:endParaRPr lang="en-US" sz="2000" dirty="0"/>
          </a:p>
          <a:p>
            <a:pPr marL="285750" indent="-285750">
              <a:spcAft>
                <a:spcPts val="600"/>
              </a:spcAft>
              <a:buFont typeface="Arial" panose="020B0604020202020204" pitchFamily="34" charset="0"/>
              <a:buChar char="•"/>
              <a:defRPr/>
            </a:pPr>
            <a:r>
              <a:rPr kumimoji="0" lang="de-DE" sz="2000" b="0" i="0" u="none" strike="noStrike" kern="1200" cap="none" spc="0" normalizeH="0" baseline="0" noProof="0" dirty="0" smtClean="0">
                <a:ln>
                  <a:noFill/>
                </a:ln>
                <a:solidFill>
                  <a:srgbClr val="00305E"/>
                </a:solidFill>
                <a:effectLst/>
                <a:uLnTx/>
                <a:uFillTx/>
                <a:latin typeface="Open Sans"/>
                <a:ea typeface="+mn-ea"/>
                <a:cs typeface="+mn-cs"/>
              </a:rPr>
              <a:t>Aristotle</a:t>
            </a:r>
            <a:r>
              <a:rPr kumimoji="0" lang="cs-CZ" sz="2000" b="0" i="0" u="none" strike="noStrike" kern="1200" cap="none" spc="0" normalizeH="0" baseline="0" noProof="0" dirty="0" smtClean="0">
                <a:ln>
                  <a:noFill/>
                </a:ln>
                <a:solidFill>
                  <a:srgbClr val="00305E"/>
                </a:solidFill>
                <a:effectLst/>
                <a:uLnTx/>
                <a:uFillTx/>
                <a:latin typeface="Open Sans"/>
                <a:ea typeface="+mn-ea"/>
                <a:cs typeface="+mn-cs"/>
              </a:rPr>
              <a:t>s</a:t>
            </a:r>
            <a:r>
              <a:rPr kumimoji="0" lang="de-DE" sz="2000" b="0" i="0" u="none" strike="noStrike" kern="1200" cap="none" spc="0" normalizeH="0" baseline="0" noProof="0" dirty="0" smtClean="0">
                <a:ln>
                  <a:noFill/>
                </a:ln>
                <a:solidFill>
                  <a:srgbClr val="00305E"/>
                </a:solidFill>
                <a:effectLst/>
                <a:uLnTx/>
                <a:uFillTx/>
                <a:latin typeface="Open Sans"/>
                <a:ea typeface="+mn-ea"/>
                <a:cs typeface="+mn-cs"/>
              </a:rPr>
              <a:t> </a:t>
            </a:r>
            <a:r>
              <a:rPr kumimoji="0" lang="cs-CZ" sz="2000" b="0" i="0" u="none" strike="noStrike" kern="1200" cap="none" spc="0" normalizeH="0" baseline="0" noProof="0" dirty="0" smtClean="0">
                <a:ln>
                  <a:noFill/>
                </a:ln>
                <a:solidFill>
                  <a:srgbClr val="00305E"/>
                </a:solidFill>
                <a:effectLst/>
                <a:uLnTx/>
                <a:uFillTx/>
                <a:latin typeface="Open Sans"/>
                <a:ea typeface="+mn-ea"/>
                <a:cs typeface="+mn-cs"/>
              </a:rPr>
              <a:t>byl</a:t>
            </a:r>
            <a:r>
              <a:rPr kumimoji="0" lang="cs-CZ" sz="2000" b="0" i="0" u="none" strike="noStrike" kern="1200" cap="none" spc="0" normalizeH="0" noProof="0" dirty="0" smtClean="0">
                <a:ln>
                  <a:noFill/>
                </a:ln>
                <a:solidFill>
                  <a:srgbClr val="00305E"/>
                </a:solidFill>
                <a:effectLst/>
                <a:uLnTx/>
                <a:uFillTx/>
                <a:latin typeface="Open Sans"/>
                <a:ea typeface="+mn-ea"/>
                <a:cs typeface="+mn-cs"/>
              </a:rPr>
              <a:t> </a:t>
            </a:r>
            <a:r>
              <a:rPr lang="cs-CZ" sz="2000" noProof="0" dirty="0" smtClean="0">
                <a:solidFill>
                  <a:srgbClr val="00305E"/>
                </a:solidFill>
                <a:latin typeface="Open Sans"/>
              </a:rPr>
              <a:t>z</a:t>
            </a:r>
            <a:r>
              <a:rPr kumimoji="0" lang="cs-CZ" sz="2000" b="0" i="0" u="none" strike="noStrike" kern="1200" cap="none" spc="0" normalizeH="0" noProof="0" dirty="0" smtClean="0">
                <a:ln>
                  <a:noFill/>
                </a:ln>
                <a:solidFill>
                  <a:srgbClr val="00305E"/>
                </a:solidFill>
                <a:effectLst/>
                <a:uLnTx/>
                <a:uFillTx/>
                <a:latin typeface="Open Sans"/>
                <a:ea typeface="+mn-ea"/>
                <a:cs typeface="+mn-cs"/>
              </a:rPr>
              <a:t>astáncem</a:t>
            </a:r>
            <a:r>
              <a:rPr kumimoji="0" lang="cs-CZ" sz="2000" b="0" i="0" u="none" strike="noStrike" kern="1200" cap="none" spc="0" normalizeH="0" baseline="0" noProof="0" dirty="0" smtClean="0">
                <a:ln>
                  <a:noFill/>
                </a:ln>
                <a:solidFill>
                  <a:srgbClr val="00305E"/>
                </a:solidFill>
                <a:effectLst/>
                <a:uLnTx/>
                <a:uFillTx/>
                <a:latin typeface="Open Sans"/>
                <a:ea typeface="+mn-ea"/>
                <a:cs typeface="+mn-cs"/>
              </a:rPr>
              <a:t> </a:t>
            </a:r>
            <a:r>
              <a:rPr lang="cs-CZ" sz="2000" b="1" dirty="0" smtClean="0">
                <a:solidFill>
                  <a:srgbClr val="00305E"/>
                </a:solidFill>
                <a:latin typeface="Open Sans"/>
              </a:rPr>
              <a:t>přírodní </a:t>
            </a:r>
            <a:r>
              <a:rPr lang="cs-CZ" sz="2000" b="1" dirty="0" err="1" smtClean="0">
                <a:solidFill>
                  <a:srgbClr val="00305E"/>
                </a:solidFill>
                <a:latin typeface="Open Sans"/>
              </a:rPr>
              <a:t>fi</a:t>
            </a:r>
            <a:r>
              <a:rPr kumimoji="0" lang="de-DE" sz="2000" b="1" i="0" u="none" strike="noStrike" kern="1200" cap="none" spc="0" normalizeH="0" baseline="0" noProof="0" dirty="0" err="1" smtClean="0">
                <a:ln>
                  <a:noFill/>
                </a:ln>
                <a:solidFill>
                  <a:srgbClr val="00305E"/>
                </a:solidFill>
                <a:effectLst/>
                <a:uLnTx/>
                <a:uFillTx/>
                <a:latin typeface="Open Sans"/>
                <a:ea typeface="+mn-ea"/>
                <a:cs typeface="+mn-cs"/>
              </a:rPr>
              <a:t>lo</a:t>
            </a:r>
            <a:r>
              <a:rPr lang="cs-CZ" sz="2000" b="1" dirty="0" smtClean="0">
                <a:solidFill>
                  <a:srgbClr val="00305E"/>
                </a:solidFill>
                <a:latin typeface="Open Sans"/>
              </a:rPr>
              <a:t>z</a:t>
            </a:r>
            <a:r>
              <a:rPr kumimoji="0" lang="de-DE" sz="2000" b="1" i="0" u="none" strike="noStrike" kern="1200" cap="none" spc="0" normalizeH="0" baseline="0" noProof="0" dirty="0" smtClean="0">
                <a:ln>
                  <a:noFill/>
                </a:ln>
                <a:solidFill>
                  <a:srgbClr val="00305E"/>
                </a:solidFill>
                <a:effectLst/>
                <a:uLnTx/>
                <a:uFillTx/>
                <a:latin typeface="Open Sans"/>
                <a:ea typeface="+mn-ea"/>
                <a:cs typeface="+mn-cs"/>
              </a:rPr>
              <a:t>o</a:t>
            </a:r>
            <a:r>
              <a:rPr kumimoji="0" lang="cs-CZ" sz="2000" b="1" i="0" u="none" strike="noStrike" kern="1200" cap="none" spc="0" normalizeH="0" baseline="0" noProof="0" dirty="0" err="1" smtClean="0">
                <a:ln>
                  <a:noFill/>
                </a:ln>
                <a:solidFill>
                  <a:srgbClr val="00305E"/>
                </a:solidFill>
                <a:effectLst/>
                <a:uLnTx/>
                <a:uFillTx/>
                <a:latin typeface="Open Sans"/>
                <a:ea typeface="+mn-ea"/>
                <a:cs typeface="+mn-cs"/>
              </a:rPr>
              <a:t>fie</a:t>
            </a:r>
            <a:endParaRPr kumimoji="0" lang="cs-CZ" sz="2000" b="1" i="0" u="none" strike="noStrike" kern="1200" cap="none" spc="0" normalizeH="0" baseline="0" noProof="0" dirty="0" smtClean="0">
              <a:ln>
                <a:noFill/>
              </a:ln>
              <a:solidFill>
                <a:srgbClr val="00305E"/>
              </a:solidFill>
              <a:effectLst/>
              <a:uLnTx/>
              <a:uFillTx/>
              <a:latin typeface="Open Sans"/>
              <a:ea typeface="+mn-ea"/>
              <a:cs typeface="+mn-cs"/>
            </a:endParaRPr>
          </a:p>
          <a:p>
            <a:pPr marL="285750" indent="-285750">
              <a:spcAft>
                <a:spcPts val="600"/>
              </a:spcAft>
              <a:buFont typeface="Arial" panose="020B0604020202020204" pitchFamily="34" charset="0"/>
              <a:buChar char="•"/>
              <a:defRPr/>
            </a:pPr>
            <a:r>
              <a:rPr kumimoji="0" lang="cs-CZ" sz="2000" b="0" i="0" u="none" strike="noStrike" kern="1200" cap="none" spc="0" normalizeH="0" baseline="0" noProof="0" dirty="0" smtClean="0">
                <a:ln>
                  <a:noFill/>
                </a:ln>
                <a:solidFill>
                  <a:srgbClr val="00305E"/>
                </a:solidFill>
                <a:effectLst/>
                <a:uLnTx/>
                <a:uFillTx/>
                <a:latin typeface="Open Sans"/>
                <a:ea typeface="+mn-ea"/>
                <a:cs typeface="+mn-cs"/>
              </a:rPr>
              <a:t>Nerozlišoval fyziku /</a:t>
            </a:r>
            <a:r>
              <a:rPr kumimoji="0" lang="cs-CZ" sz="2000" b="0" i="0" u="none" strike="noStrike" kern="1200" cap="none" spc="0" normalizeH="0" noProof="0" dirty="0" smtClean="0">
                <a:ln>
                  <a:noFill/>
                </a:ln>
                <a:solidFill>
                  <a:srgbClr val="00305E"/>
                </a:solidFill>
                <a:effectLst/>
                <a:uLnTx/>
                <a:uFillTx/>
                <a:latin typeface="Open Sans"/>
                <a:ea typeface="+mn-ea"/>
                <a:cs typeface="+mn-cs"/>
              </a:rPr>
              <a:t> metafyziku</a:t>
            </a:r>
            <a:endParaRPr kumimoji="0" lang="en-US" sz="2000" b="0" i="0"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2277249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031873"/>
          </a:xfrm>
          <a:prstGeom prst="rect">
            <a:avLst/>
          </a:prstGeom>
          <a:noFill/>
        </p:spPr>
        <p:txBody>
          <a:bodyPr wrap="square" rtlCol="0">
            <a:spAutoFit/>
          </a:bodyPr>
          <a:lstStyle/>
          <a:p>
            <a:r>
              <a:rPr lang="de-DE" sz="2400" b="1" dirty="0"/>
              <a:t>Tria Prima </a:t>
            </a:r>
            <a:r>
              <a:rPr lang="de-DE" sz="2400" i="1" dirty="0"/>
              <a:t>(</a:t>
            </a:r>
            <a:r>
              <a:rPr lang="de-DE" sz="2400" i="1" dirty="0" smtClean="0"/>
              <a:t>16</a:t>
            </a:r>
            <a:r>
              <a:rPr lang="cs-CZ" sz="2400" i="1" dirty="0" smtClean="0"/>
              <a:t>. století</a:t>
            </a:r>
            <a:r>
              <a:rPr lang="de-DE" sz="2400" i="1" dirty="0" smtClean="0"/>
              <a:t>)</a:t>
            </a:r>
            <a:endParaRPr lang="de-DE" sz="2400" i="1" dirty="0"/>
          </a:p>
          <a:p>
            <a:pPr marL="285750" indent="-285750">
              <a:buFont typeface="Arial" panose="020B0604020202020204" pitchFamily="34" charset="0"/>
              <a:buChar char="•"/>
            </a:pPr>
            <a:r>
              <a:rPr lang="de-DE" sz="2200" dirty="0"/>
              <a:t>Paracelsus </a:t>
            </a:r>
            <a:r>
              <a:rPr lang="cs-CZ" sz="2200" dirty="0" smtClean="0"/>
              <a:t>popisuje 3 primární </a:t>
            </a:r>
            <a:r>
              <a:rPr lang="de-DE" sz="2200" dirty="0" err="1" smtClean="0"/>
              <a:t>substance</a:t>
            </a:r>
            <a:r>
              <a:rPr lang="de-DE" sz="2200" dirty="0" smtClean="0"/>
              <a:t>:</a:t>
            </a:r>
            <a:endParaRPr lang="de-DE" sz="2200" dirty="0"/>
          </a:p>
          <a:p>
            <a:pPr marL="868680" lvl="1" indent="-457200">
              <a:buFont typeface="+mj-lt"/>
              <a:buAutoNum type="arabicPeriod"/>
            </a:pPr>
            <a:r>
              <a:rPr lang="cs-CZ" sz="1800" dirty="0" smtClean="0"/>
              <a:t>síra</a:t>
            </a:r>
            <a:r>
              <a:rPr lang="en-US" sz="1800" dirty="0" smtClean="0"/>
              <a:t>: </a:t>
            </a:r>
            <a:r>
              <a:rPr lang="cs-CZ" sz="1800" i="1" dirty="0" smtClean="0"/>
              <a:t>těkavá a hořlavá</a:t>
            </a:r>
            <a:endParaRPr lang="en-US" sz="1800" i="1" dirty="0"/>
          </a:p>
          <a:p>
            <a:pPr marL="868680" lvl="1" indent="-457200">
              <a:buFont typeface="+mj-lt"/>
              <a:buAutoNum type="arabicPeriod"/>
            </a:pPr>
            <a:r>
              <a:rPr lang="cs-CZ" sz="1800" dirty="0" smtClean="0"/>
              <a:t>rtuť</a:t>
            </a:r>
            <a:r>
              <a:rPr lang="en-US" sz="1800" dirty="0" smtClean="0"/>
              <a:t>: </a:t>
            </a:r>
            <a:r>
              <a:rPr lang="cs-CZ" sz="1800" i="1" dirty="0" smtClean="0"/>
              <a:t>živoucí a tekoucí</a:t>
            </a:r>
            <a:endParaRPr lang="en-US" sz="1800" i="1" dirty="0"/>
          </a:p>
          <a:p>
            <a:pPr marL="868680" lvl="1" indent="-457200">
              <a:buFont typeface="+mj-lt"/>
              <a:buAutoNum type="arabicPeriod"/>
            </a:pPr>
            <a:r>
              <a:rPr lang="cs-CZ" sz="1800" dirty="0" smtClean="0"/>
              <a:t>sůl</a:t>
            </a:r>
            <a:r>
              <a:rPr lang="en-US" sz="1800" dirty="0" smtClean="0"/>
              <a:t>: </a:t>
            </a:r>
            <a:r>
              <a:rPr lang="cs-CZ" sz="1800" i="1" dirty="0" smtClean="0"/>
              <a:t>stabilní a pevná</a:t>
            </a:r>
            <a:r>
              <a:rPr lang="en-US" sz="2200" dirty="0" smtClean="0"/>
              <a:t/>
            </a:r>
            <a:br>
              <a:rPr lang="en-US" sz="2200" dirty="0" smtClean="0"/>
            </a:br>
            <a:r>
              <a:rPr lang="en-US" sz="1200" dirty="0" smtClean="0"/>
              <a:t> </a:t>
            </a:r>
            <a:endParaRPr lang="en-US" sz="2200" dirty="0"/>
          </a:p>
          <a:p>
            <a:r>
              <a:rPr lang="cs-CZ" sz="2400" b="1" dirty="0" smtClean="0"/>
              <a:t>Přeměny / </a:t>
            </a:r>
            <a:r>
              <a:rPr lang="de-DE" sz="2400" b="1" dirty="0" err="1" smtClean="0"/>
              <a:t>Transmuta</a:t>
            </a:r>
            <a:r>
              <a:rPr lang="cs-CZ" sz="2400" b="1" dirty="0" err="1" smtClean="0"/>
              <a:t>ce</a:t>
            </a:r>
            <a:endParaRPr lang="de-DE" sz="2400" b="1" dirty="0"/>
          </a:p>
          <a:p>
            <a:pPr marL="285750" indent="-285750">
              <a:buFont typeface="Arial" panose="020B0604020202020204" pitchFamily="34" charset="0"/>
              <a:buChar char="•"/>
            </a:pPr>
            <a:r>
              <a:rPr lang="cs-CZ" sz="2000" dirty="0" smtClean="0"/>
              <a:t>Idea transmutace</a:t>
            </a:r>
            <a:r>
              <a:rPr lang="en-US" sz="2000" dirty="0" smtClean="0"/>
              <a:t>: </a:t>
            </a:r>
            <a:r>
              <a:rPr lang="cs-CZ" sz="2000" dirty="0" smtClean="0"/>
              <a:t>chemické prvky musí být schopny nějak </a:t>
            </a:r>
            <a:r>
              <a:rPr lang="en-US" sz="2000" dirty="0" smtClean="0"/>
              <a:t>„</a:t>
            </a:r>
            <a:r>
              <a:rPr lang="cs-CZ" sz="2000" dirty="0" smtClean="0"/>
              <a:t>vzniknout</a:t>
            </a:r>
            <a:r>
              <a:rPr lang="en-US" sz="2000" dirty="0" smtClean="0"/>
              <a:t>" </a:t>
            </a:r>
            <a:endParaRPr lang="cs-CZ" sz="2000" dirty="0" smtClean="0"/>
          </a:p>
          <a:p>
            <a:pPr marL="285750" indent="-285750">
              <a:buFont typeface="Arial" panose="020B0604020202020204" pitchFamily="34" charset="0"/>
              <a:buChar char="•"/>
            </a:pPr>
            <a:r>
              <a:rPr lang="cs-CZ" sz="2000" dirty="0" smtClean="0"/>
              <a:t>Jeden prvek se může přeměnit v jiný</a:t>
            </a:r>
            <a:endParaRPr lang="en-US" sz="2000" dirty="0"/>
          </a:p>
          <a:p>
            <a:pPr marL="285750" indent="-285750">
              <a:buFont typeface="Arial" panose="020B0604020202020204" pitchFamily="34" charset="0"/>
              <a:buChar char="•"/>
            </a:pPr>
            <a:r>
              <a:rPr lang="cs-CZ" sz="2000" dirty="0"/>
              <a:t>Kámen mudrců: mystická substance, která může být použita k transformaci obyčejných kovů na kovy vzácné – např. zlato</a:t>
            </a:r>
            <a:endParaRPr lang="en-US" sz="20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smtClean="0"/>
              <a:t>Element</a:t>
            </a:r>
            <a:r>
              <a:rPr lang="cs-CZ" sz="3600" dirty="0" smtClean="0"/>
              <a:t>y v alchymii</a:t>
            </a:r>
            <a:endParaRPr lang="en-US" sz="3000" noProof="0" dirty="0"/>
          </a:p>
        </p:txBody>
      </p:sp>
      <p:pic>
        <p:nvPicPr>
          <p:cNvPr id="6" name="Grafik 5">
            <a:extLst>
              <a:ext uri="{FF2B5EF4-FFF2-40B4-BE49-F238E27FC236}">
                <a16:creationId xmlns:a16="http://schemas.microsoft.com/office/drawing/2014/main" id="{2EB93036-EF84-4AF9-A7B6-65861CF5C77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279279" y="2054059"/>
            <a:ext cx="2389196" cy="2389196"/>
          </a:xfrm>
          <a:prstGeom prst="rect">
            <a:avLst/>
          </a:prstGeom>
          <a:ln w="28575">
            <a:solidFill>
              <a:schemeClr val="tx1"/>
            </a:solidFill>
          </a:ln>
        </p:spPr>
      </p:pic>
      <p:sp>
        <p:nvSpPr>
          <p:cNvPr id="10" name="Textfeld 9">
            <a:extLst>
              <a:ext uri="{FF2B5EF4-FFF2-40B4-BE49-F238E27FC236}">
                <a16:creationId xmlns:a16="http://schemas.microsoft.com/office/drawing/2014/main" id="{3416824C-8538-4535-988A-DB29F1F71DE2}"/>
              </a:ext>
            </a:extLst>
          </p:cNvPr>
          <p:cNvSpPr txBox="1"/>
          <p:nvPr/>
        </p:nvSpPr>
        <p:spPr>
          <a:xfrm>
            <a:off x="8279279" y="4494625"/>
            <a:ext cx="2389196" cy="341632"/>
          </a:xfrm>
          <a:prstGeom prst="rect">
            <a:avLst/>
          </a:prstGeom>
          <a:noFill/>
        </p:spPr>
        <p:txBody>
          <a:bodyPr wrap="square" rtlCol="0">
            <a:spAutoFit/>
          </a:bodyPr>
          <a:lstStyle/>
          <a:p>
            <a:pPr algn="ctr"/>
            <a:r>
              <a:rPr lang="fr-FR" i="1" dirty="0"/>
              <a:t>[05] </a:t>
            </a:r>
            <a:r>
              <a:rPr lang="fr-FR" i="1" dirty="0" smtClean="0"/>
              <a:t>Tr</a:t>
            </a:r>
            <a:r>
              <a:rPr lang="cs-CZ" i="1" dirty="0" err="1" smtClean="0"/>
              <a:t>ia</a:t>
            </a:r>
            <a:r>
              <a:rPr lang="fr-FR" i="1" dirty="0" smtClean="0"/>
              <a:t> Prim</a:t>
            </a:r>
            <a:r>
              <a:rPr lang="cs-CZ" i="1" dirty="0" smtClean="0"/>
              <a:t>a</a:t>
            </a:r>
            <a:endParaRPr lang="de-DE" i="1" dirty="0"/>
          </a:p>
        </p:txBody>
      </p:sp>
    </p:spTree>
    <p:extLst>
      <p:ext uri="{BB962C8B-B14F-4D97-AF65-F5344CB8AC3E}">
        <p14:creationId xmlns:p14="http://schemas.microsoft.com/office/powerpoint/2010/main" val="3294326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dirty="0"/>
              <a:t>Element</a:t>
            </a:r>
            <a:r>
              <a:rPr lang="cs-CZ" sz="3600" dirty="0"/>
              <a:t>y v alchymii</a:t>
            </a:r>
            <a:endParaRPr lang="en-US" sz="3000" noProof="0" dirty="0"/>
          </a:p>
        </p:txBody>
      </p:sp>
      <p:sp>
        <p:nvSpPr>
          <p:cNvPr id="2" name="Textfeld 1">
            <a:extLst>
              <a:ext uri="{FF2B5EF4-FFF2-40B4-BE49-F238E27FC236}">
                <a16:creationId xmlns:a16="http://schemas.microsoft.com/office/drawing/2014/main" id="{BD88E986-D417-D1A4-FAC7-E17231C59477}"/>
              </a:ext>
            </a:extLst>
          </p:cNvPr>
          <p:cNvSpPr txBox="1"/>
          <p:nvPr/>
        </p:nvSpPr>
        <p:spPr>
          <a:xfrm>
            <a:off x="7921375" y="1763892"/>
            <a:ext cx="3342528" cy="3908762"/>
          </a:xfrm>
          <a:prstGeom prst="rect">
            <a:avLst/>
          </a:prstGeom>
          <a:noFill/>
        </p:spPr>
        <p:txBody>
          <a:bodyPr wrap="square">
            <a:spAutoFit/>
          </a:bodyPr>
          <a:lstStyle/>
          <a:p>
            <a:pPr algn="ctr"/>
            <a:r>
              <a:rPr lang="de-DE" sz="1800" i="1" dirty="0" err="1"/>
              <a:t>My</a:t>
            </a:r>
            <a:r>
              <a:rPr lang="de-DE" sz="1800" i="1" dirty="0"/>
              <a:t> </a:t>
            </a:r>
            <a:r>
              <a:rPr lang="de-DE" sz="1800" i="1" dirty="0" err="1"/>
              <a:t>theory</a:t>
            </a:r>
            <a:r>
              <a:rPr lang="de-DE" sz="1800" i="1" dirty="0"/>
              <a:t>, </a:t>
            </a:r>
            <a:r>
              <a:rPr lang="de-DE" sz="1800" i="1" dirty="0" err="1"/>
              <a:t>proceeding</a:t>
            </a:r>
            <a:r>
              <a:rPr lang="de-DE" sz="1800" i="1" dirty="0"/>
              <a:t> </a:t>
            </a:r>
            <a:r>
              <a:rPr lang="de-DE" sz="1800" i="1" dirty="0" err="1"/>
              <a:t>as</a:t>
            </a:r>
            <a:r>
              <a:rPr lang="de-DE" sz="1800" i="1" dirty="0"/>
              <a:t> </a:t>
            </a:r>
            <a:r>
              <a:rPr lang="de-DE" sz="1800" i="1" dirty="0" err="1"/>
              <a:t>it</a:t>
            </a:r>
            <a:r>
              <a:rPr lang="de-DE" sz="1800" i="1" dirty="0"/>
              <a:t> </a:t>
            </a:r>
            <a:r>
              <a:rPr lang="de-DE" sz="1800" i="1" dirty="0" err="1"/>
              <a:t>does</a:t>
            </a:r>
            <a:r>
              <a:rPr lang="de-DE" sz="1800" i="1" dirty="0"/>
              <a:t> </a:t>
            </a:r>
            <a:r>
              <a:rPr lang="de-DE" sz="1800" i="1" dirty="0" err="1"/>
              <a:t>from</a:t>
            </a:r>
            <a:r>
              <a:rPr lang="de-DE" sz="1800" i="1" dirty="0"/>
              <a:t> </a:t>
            </a:r>
            <a:r>
              <a:rPr lang="de-DE" sz="1800" i="1" dirty="0" err="1"/>
              <a:t>the</a:t>
            </a:r>
            <a:r>
              <a:rPr lang="de-DE" sz="1800" i="1" dirty="0"/>
              <a:t> light </a:t>
            </a:r>
            <a:r>
              <a:rPr lang="de-DE" sz="1800" i="1" dirty="0" err="1"/>
              <a:t>of</a:t>
            </a:r>
            <a:r>
              <a:rPr lang="de-DE" sz="1800" i="1" dirty="0"/>
              <a:t> </a:t>
            </a:r>
            <a:r>
              <a:rPr lang="de-DE" sz="1800" i="1" dirty="0" err="1"/>
              <a:t>nature</a:t>
            </a:r>
            <a:r>
              <a:rPr lang="de-DE" sz="1800" i="1" dirty="0"/>
              <a:t>, </a:t>
            </a:r>
            <a:r>
              <a:rPr lang="de-DE" sz="1800" i="1" dirty="0" err="1"/>
              <a:t>can</a:t>
            </a:r>
            <a:r>
              <a:rPr lang="de-DE" sz="1800" i="1" dirty="0"/>
              <a:t> </a:t>
            </a:r>
            <a:r>
              <a:rPr lang="de-DE" sz="1800" i="1" dirty="0" err="1"/>
              <a:t>never</a:t>
            </a:r>
            <a:r>
              <a:rPr lang="de-DE" sz="1800" i="1" dirty="0"/>
              <a:t>, </a:t>
            </a:r>
            <a:r>
              <a:rPr lang="de-DE" sz="1800" i="1" dirty="0" err="1"/>
              <a:t>through</a:t>
            </a:r>
            <a:r>
              <a:rPr lang="de-DE" sz="1800" i="1" dirty="0"/>
              <a:t> </a:t>
            </a:r>
            <a:r>
              <a:rPr lang="de-DE" sz="1800" i="1" dirty="0" err="1"/>
              <a:t>its</a:t>
            </a:r>
            <a:r>
              <a:rPr lang="de-DE" sz="1800" i="1" dirty="0"/>
              <a:t> </a:t>
            </a:r>
            <a:r>
              <a:rPr lang="de-DE" sz="1800" i="1" dirty="0" err="1"/>
              <a:t>consistency</a:t>
            </a:r>
            <a:r>
              <a:rPr lang="de-DE" sz="1800" i="1" dirty="0"/>
              <a:t>, pass </a:t>
            </a:r>
            <a:r>
              <a:rPr lang="de-DE" sz="1800" i="1" dirty="0" err="1"/>
              <a:t>away</a:t>
            </a:r>
            <a:r>
              <a:rPr lang="de-DE" sz="1800" i="1" dirty="0"/>
              <a:t> </a:t>
            </a:r>
            <a:r>
              <a:rPr lang="de-DE" sz="1800" i="1" dirty="0" err="1"/>
              <a:t>or</a:t>
            </a:r>
            <a:r>
              <a:rPr lang="de-DE" sz="1800" i="1" dirty="0"/>
              <a:t> </a:t>
            </a:r>
            <a:r>
              <a:rPr lang="de-DE" sz="1800" i="1" dirty="0" err="1"/>
              <a:t>be</a:t>
            </a:r>
            <a:r>
              <a:rPr lang="de-DE" sz="1800" i="1" dirty="0"/>
              <a:t> </a:t>
            </a:r>
            <a:r>
              <a:rPr lang="de-DE" sz="1800" i="1" dirty="0" err="1"/>
              <a:t>changed</a:t>
            </a:r>
            <a:r>
              <a:rPr lang="de-DE" sz="1800" i="1" dirty="0" smtClean="0"/>
              <a:t>.</a:t>
            </a:r>
            <a:r>
              <a:rPr lang="cs-CZ" sz="1800" i="1" dirty="0"/>
              <a:t> </a:t>
            </a:r>
            <a:endParaRPr lang="cs-CZ" sz="1800" i="1" dirty="0" smtClean="0"/>
          </a:p>
          <a:p>
            <a:pPr algn="ctr"/>
            <a:endParaRPr lang="cs-CZ" sz="1800" i="1" dirty="0"/>
          </a:p>
          <a:p>
            <a:pPr algn="ctr"/>
            <a:r>
              <a:rPr lang="cs-CZ" sz="1800" i="1" dirty="0" smtClean="0"/>
              <a:t>Moje </a:t>
            </a:r>
            <a:r>
              <a:rPr lang="cs-CZ" sz="1800" i="1" dirty="0"/>
              <a:t>teorie, vycházející </a:t>
            </a:r>
            <a:r>
              <a:rPr lang="cs-CZ" sz="1800" i="1" dirty="0" smtClean="0"/>
              <a:t>sama o sobě ze </a:t>
            </a:r>
            <a:r>
              <a:rPr lang="cs-CZ" sz="1800" i="1" dirty="0"/>
              <a:t>světla přírody, nemůže </a:t>
            </a:r>
            <a:r>
              <a:rPr lang="cs-CZ" sz="1800" i="1" dirty="0" smtClean="0"/>
              <a:t>být, </a:t>
            </a:r>
            <a:r>
              <a:rPr lang="cs-CZ" sz="1800" i="1" dirty="0" smtClean="0"/>
              <a:t>díky své konsistenci, </a:t>
            </a:r>
            <a:r>
              <a:rPr lang="cs-CZ" sz="1800" i="1" dirty="0" smtClean="0"/>
              <a:t>nikdy překonána</a:t>
            </a:r>
            <a:r>
              <a:rPr lang="cs-CZ" sz="1800" i="1" dirty="0" smtClean="0"/>
              <a:t> </a:t>
            </a:r>
            <a:r>
              <a:rPr lang="cs-CZ" sz="1800" i="1" dirty="0" smtClean="0"/>
              <a:t>nebo </a:t>
            </a:r>
            <a:r>
              <a:rPr lang="cs-CZ" sz="1800" i="1" dirty="0"/>
              <a:t>změněna</a:t>
            </a:r>
            <a:r>
              <a:rPr lang="cs-CZ" sz="1800" i="1" dirty="0" smtClean="0"/>
              <a:t>.</a:t>
            </a:r>
          </a:p>
          <a:p>
            <a:pPr algn="ctr"/>
            <a:r>
              <a:rPr lang="de-DE" sz="1800" i="1" dirty="0"/>
              <a:t/>
            </a:r>
            <a:br>
              <a:rPr lang="de-DE" sz="1800" i="1" dirty="0"/>
            </a:br>
            <a:r>
              <a:rPr lang="de-DE" sz="1600" dirty="0"/>
              <a:t>Paracelsus, </a:t>
            </a:r>
            <a:r>
              <a:rPr lang="cs-CZ" sz="1600" dirty="0" smtClean="0"/>
              <a:t>kniha pojednávající o Tinktuře mudrců</a:t>
            </a:r>
            <a:r>
              <a:rPr lang="de-DE" sz="1600" dirty="0" smtClean="0"/>
              <a:t> </a:t>
            </a:r>
            <a:endParaRPr lang="de-DE" sz="1800" dirty="0"/>
          </a:p>
        </p:txBody>
      </p:sp>
      <p:sp>
        <p:nvSpPr>
          <p:cNvPr id="5" name="Textfeld 6">
            <a:extLst>
              <a:ext uri="{FF2B5EF4-FFF2-40B4-BE49-F238E27FC236}">
                <a16:creationId xmlns:a16="http://schemas.microsoft.com/office/drawing/2014/main" id="{04FB350F-D80F-4CE1-9F15-6DDEA2E6433B}"/>
              </a:ext>
            </a:extLst>
          </p:cNvPr>
          <p:cNvSpPr txBox="1"/>
          <p:nvPr/>
        </p:nvSpPr>
        <p:spPr>
          <a:xfrm>
            <a:off x="1212848" y="1283966"/>
            <a:ext cx="6174271" cy="4031873"/>
          </a:xfrm>
          <a:prstGeom prst="rect">
            <a:avLst/>
          </a:prstGeom>
          <a:noFill/>
        </p:spPr>
        <p:txBody>
          <a:bodyPr wrap="square" rtlCol="0">
            <a:spAutoFit/>
          </a:bodyPr>
          <a:lstStyle/>
          <a:p>
            <a:r>
              <a:rPr lang="de-DE" sz="2400" b="1" dirty="0"/>
              <a:t>Tria Prima </a:t>
            </a:r>
            <a:r>
              <a:rPr lang="de-DE" sz="2400" i="1" dirty="0"/>
              <a:t>(</a:t>
            </a:r>
            <a:r>
              <a:rPr lang="de-DE" sz="2400" i="1" dirty="0" smtClean="0"/>
              <a:t>16</a:t>
            </a:r>
            <a:r>
              <a:rPr lang="cs-CZ" sz="2400" i="1" dirty="0" smtClean="0"/>
              <a:t>. století</a:t>
            </a:r>
            <a:r>
              <a:rPr lang="de-DE" sz="2400" i="1" dirty="0" smtClean="0"/>
              <a:t>)</a:t>
            </a:r>
            <a:endParaRPr lang="de-DE" sz="2400" i="1" dirty="0"/>
          </a:p>
          <a:p>
            <a:pPr marL="285750" indent="-285750">
              <a:buFont typeface="Arial" panose="020B0604020202020204" pitchFamily="34" charset="0"/>
              <a:buChar char="•"/>
            </a:pPr>
            <a:r>
              <a:rPr lang="de-DE" sz="2200" dirty="0"/>
              <a:t>Paracelsus </a:t>
            </a:r>
            <a:r>
              <a:rPr lang="cs-CZ" sz="2200" dirty="0" smtClean="0"/>
              <a:t>popisuje 3 primární </a:t>
            </a:r>
            <a:r>
              <a:rPr lang="de-DE" sz="2200" dirty="0" err="1" smtClean="0"/>
              <a:t>substance</a:t>
            </a:r>
            <a:r>
              <a:rPr lang="de-DE" sz="2200" dirty="0" smtClean="0"/>
              <a:t>:</a:t>
            </a:r>
            <a:endParaRPr lang="de-DE" sz="2200" dirty="0"/>
          </a:p>
          <a:p>
            <a:pPr marL="868680" lvl="1" indent="-457200">
              <a:buFont typeface="+mj-lt"/>
              <a:buAutoNum type="arabicPeriod"/>
            </a:pPr>
            <a:r>
              <a:rPr lang="cs-CZ" sz="1800" dirty="0" smtClean="0"/>
              <a:t>síra</a:t>
            </a:r>
            <a:r>
              <a:rPr lang="en-US" sz="1800" dirty="0" smtClean="0"/>
              <a:t>: </a:t>
            </a:r>
            <a:r>
              <a:rPr lang="cs-CZ" sz="1800" i="1" dirty="0" smtClean="0"/>
              <a:t>těkavá a hořlavá</a:t>
            </a:r>
            <a:endParaRPr lang="en-US" sz="1800" i="1" dirty="0"/>
          </a:p>
          <a:p>
            <a:pPr marL="868680" lvl="1" indent="-457200">
              <a:buFont typeface="+mj-lt"/>
              <a:buAutoNum type="arabicPeriod"/>
            </a:pPr>
            <a:r>
              <a:rPr lang="cs-CZ" sz="1800" dirty="0" smtClean="0"/>
              <a:t>rtuť</a:t>
            </a:r>
            <a:r>
              <a:rPr lang="en-US" sz="1800" dirty="0" smtClean="0"/>
              <a:t>: </a:t>
            </a:r>
            <a:r>
              <a:rPr lang="cs-CZ" sz="1800" i="1" dirty="0" smtClean="0"/>
              <a:t>živoucí a tekoucí</a:t>
            </a:r>
            <a:endParaRPr lang="en-US" sz="1800" i="1" dirty="0"/>
          </a:p>
          <a:p>
            <a:pPr marL="868680" lvl="1" indent="-457200">
              <a:buFont typeface="+mj-lt"/>
              <a:buAutoNum type="arabicPeriod"/>
            </a:pPr>
            <a:r>
              <a:rPr lang="cs-CZ" sz="1800" dirty="0" smtClean="0"/>
              <a:t>sůl</a:t>
            </a:r>
            <a:r>
              <a:rPr lang="en-US" sz="1800" dirty="0" smtClean="0"/>
              <a:t>: </a:t>
            </a:r>
            <a:r>
              <a:rPr lang="cs-CZ" sz="1800" i="1" dirty="0" smtClean="0"/>
              <a:t>stabilní a pevná</a:t>
            </a:r>
            <a:r>
              <a:rPr lang="en-US" sz="2200" dirty="0" smtClean="0"/>
              <a:t/>
            </a:r>
            <a:br>
              <a:rPr lang="en-US" sz="2200" dirty="0" smtClean="0"/>
            </a:br>
            <a:r>
              <a:rPr lang="en-US" sz="1200" dirty="0" smtClean="0"/>
              <a:t> </a:t>
            </a:r>
            <a:endParaRPr lang="en-US" sz="2200" dirty="0"/>
          </a:p>
          <a:p>
            <a:r>
              <a:rPr lang="cs-CZ" sz="2400" b="1" dirty="0" smtClean="0"/>
              <a:t>Přeměny / </a:t>
            </a:r>
            <a:r>
              <a:rPr lang="de-DE" sz="2400" b="1" dirty="0" err="1" smtClean="0"/>
              <a:t>Transmuta</a:t>
            </a:r>
            <a:r>
              <a:rPr lang="cs-CZ" sz="2400" b="1" dirty="0" err="1" smtClean="0"/>
              <a:t>ce</a:t>
            </a:r>
            <a:endParaRPr lang="de-DE" sz="2400" b="1" dirty="0"/>
          </a:p>
          <a:p>
            <a:pPr marL="285750" indent="-285750">
              <a:buFont typeface="Arial" panose="020B0604020202020204" pitchFamily="34" charset="0"/>
              <a:buChar char="•"/>
            </a:pPr>
            <a:r>
              <a:rPr lang="cs-CZ" sz="2000" dirty="0" smtClean="0"/>
              <a:t>Idea transmutace</a:t>
            </a:r>
            <a:r>
              <a:rPr lang="en-US" sz="2000" dirty="0" smtClean="0"/>
              <a:t>: </a:t>
            </a:r>
            <a:r>
              <a:rPr lang="cs-CZ" sz="2000" dirty="0" smtClean="0"/>
              <a:t>chemické prvky musí být schopny nějak </a:t>
            </a:r>
            <a:r>
              <a:rPr lang="en-US" sz="2000" dirty="0" smtClean="0"/>
              <a:t>„</a:t>
            </a:r>
            <a:r>
              <a:rPr lang="cs-CZ" sz="2000" dirty="0" smtClean="0"/>
              <a:t>vzniknout</a:t>
            </a:r>
            <a:r>
              <a:rPr lang="en-US" sz="2000" dirty="0" smtClean="0"/>
              <a:t>" </a:t>
            </a:r>
            <a:endParaRPr lang="cs-CZ" sz="2000" dirty="0" smtClean="0"/>
          </a:p>
          <a:p>
            <a:pPr marL="285750" indent="-285750">
              <a:buFont typeface="Arial" panose="020B0604020202020204" pitchFamily="34" charset="0"/>
              <a:buChar char="•"/>
            </a:pPr>
            <a:r>
              <a:rPr lang="cs-CZ" sz="2000" dirty="0" smtClean="0"/>
              <a:t>Jeden prvek se může přeměnit v jiný</a:t>
            </a:r>
            <a:endParaRPr lang="en-US" sz="2000" dirty="0"/>
          </a:p>
          <a:p>
            <a:pPr marL="285750" indent="-285750">
              <a:buFont typeface="Arial" panose="020B0604020202020204" pitchFamily="34" charset="0"/>
              <a:buChar char="•"/>
            </a:pPr>
            <a:r>
              <a:rPr lang="cs-CZ" sz="2000" dirty="0" smtClean="0"/>
              <a:t>Kámen mudrců: mystická substance, která může být použita k transformaci obyčejných kovů na kovy vzácné – např. zlato</a:t>
            </a:r>
            <a:endParaRPr lang="en-US" sz="2000" dirty="0"/>
          </a:p>
        </p:txBody>
      </p:sp>
    </p:spTree>
    <p:extLst>
      <p:ext uri="{BB962C8B-B14F-4D97-AF65-F5344CB8AC3E}">
        <p14:creationId xmlns:p14="http://schemas.microsoft.com/office/powerpoint/2010/main" val="2762508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13114"/>
            <a:ext cx="6043084" cy="4832092"/>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t>17</a:t>
            </a:r>
            <a:r>
              <a:rPr lang="cs-CZ" sz="2200" dirty="0" smtClean="0"/>
              <a:t>. stol.: po vědecké stagnaci ve středověku, jsou krok za krokem chemickými metodami objevovány základní chemické prvky</a:t>
            </a:r>
            <a:endParaRPr lang="en-US" sz="2200" dirty="0"/>
          </a:p>
          <a:p>
            <a:pPr marL="285750" indent="-285750">
              <a:buFont typeface="Arial" panose="020B0604020202020204" pitchFamily="34" charset="0"/>
              <a:buChar char="•"/>
            </a:pPr>
            <a:r>
              <a:rPr lang="cs-CZ" sz="2200" dirty="0" smtClean="0"/>
              <a:t>Dochází k rychlému rozvoji aniž je znám atom jako takový (v dnešním slova smyslu) </a:t>
            </a:r>
            <a:endParaRPr lang="en-US" sz="2200" dirty="0"/>
          </a:p>
          <a:p>
            <a:pPr marL="285750" indent="-285750">
              <a:buFont typeface="Arial" panose="020B0604020202020204" pitchFamily="34" charset="0"/>
              <a:buChar char="•"/>
            </a:pPr>
            <a:r>
              <a:rPr lang="de-DE" sz="2200" dirty="0"/>
              <a:t>1869: </a:t>
            </a:r>
            <a:r>
              <a:rPr lang="cs-CZ" sz="2200" dirty="0" smtClean="0"/>
              <a:t>základní struktura první periodické tabulky prvků, řazení do skupin podle vzrůstající atomové hmotnosti</a:t>
            </a:r>
            <a:r>
              <a:rPr lang="en-US" sz="2200" dirty="0" smtClean="0"/>
              <a:t> </a:t>
            </a:r>
            <a:r>
              <a:rPr lang="cs-CZ" sz="2200" dirty="0"/>
              <a:t>	</a:t>
            </a:r>
            <a:r>
              <a:rPr lang="cs-CZ" sz="2200" dirty="0" smtClean="0"/>
              <a:t>					</a:t>
            </a:r>
            <a:r>
              <a:rPr lang="en-US" sz="2200" dirty="0" smtClean="0"/>
              <a:t>- </a:t>
            </a:r>
            <a:r>
              <a:rPr lang="de-DE" sz="2000" i="1" dirty="0"/>
              <a:t>Dmitri Mendelejew</a:t>
            </a:r>
          </a:p>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200" dirty="0"/>
              <a:t>1913: </a:t>
            </a:r>
            <a:r>
              <a:rPr lang="cs-CZ" sz="2200" dirty="0" smtClean="0"/>
              <a:t>výzkum spektrálních čar atomů, potvrzení správnosti periodické tabulky</a:t>
            </a:r>
            <a:r>
              <a:rPr lang="en-US" sz="2200" dirty="0" smtClean="0"/>
              <a:t> </a:t>
            </a:r>
            <a:r>
              <a:rPr lang="cs-CZ" sz="2200" dirty="0" smtClean="0"/>
              <a:t>					</a:t>
            </a:r>
            <a:r>
              <a:rPr lang="en-US" sz="2200" dirty="0" smtClean="0"/>
              <a:t>- </a:t>
            </a:r>
            <a:r>
              <a:rPr kumimoji="0" lang="de-DE" sz="2000" b="0" i="1" u="none" strike="noStrike" kern="1200" cap="none" spc="0" normalizeH="0" baseline="0" noProof="0" dirty="0" smtClean="0">
                <a:ln>
                  <a:noFill/>
                </a:ln>
                <a:solidFill>
                  <a:srgbClr val="00305E"/>
                </a:solidFill>
                <a:effectLst/>
                <a:uLnTx/>
                <a:uFillTx/>
                <a:latin typeface="Open Sans"/>
                <a:ea typeface="+mn-ea"/>
                <a:cs typeface="+mn-cs"/>
              </a:rPr>
              <a:t>Henry </a:t>
            </a:r>
            <a:r>
              <a:rPr kumimoji="0" lang="de-DE" sz="2000" b="0" i="1" u="none" strike="noStrike" kern="1200" cap="none" spc="0" normalizeH="0" baseline="0" noProof="0" dirty="0">
                <a:ln>
                  <a:noFill/>
                </a:ln>
                <a:solidFill>
                  <a:srgbClr val="00305E"/>
                </a:solidFill>
                <a:effectLst/>
                <a:uLnTx/>
                <a:uFillTx/>
                <a:latin typeface="Open Sans"/>
                <a:ea typeface="+mn-ea"/>
                <a:cs typeface="+mn-cs"/>
              </a:rPr>
              <a:t>Moseley</a:t>
            </a:r>
          </a:p>
          <a:p>
            <a:pPr marL="285750" indent="-285750">
              <a:buFont typeface="Arial" panose="020B0604020202020204" pitchFamily="34" charset="0"/>
              <a:buChar char="•"/>
            </a:pPr>
            <a:endParaRPr lang="de-DE" sz="22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noProof="0" dirty="0" smtClean="0"/>
              <a:t>Vývoj periodické tabulky prvků</a:t>
            </a:r>
            <a:endParaRPr lang="en-US" sz="3000" noProof="0" dirty="0"/>
          </a:p>
        </p:txBody>
      </p:sp>
      <p:pic>
        <p:nvPicPr>
          <p:cNvPr id="3" name="Grafik 2">
            <a:extLst>
              <a:ext uri="{FF2B5EF4-FFF2-40B4-BE49-F238E27FC236}">
                <a16:creationId xmlns:a16="http://schemas.microsoft.com/office/drawing/2014/main" id="{5500B0A8-F3E1-47AD-93A9-8E5B19AF1C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2729" y="1387785"/>
            <a:ext cx="3889948" cy="3968932"/>
          </a:xfrm>
          <a:prstGeom prst="rect">
            <a:avLst/>
          </a:prstGeom>
        </p:spPr>
      </p:pic>
      <p:sp>
        <p:nvSpPr>
          <p:cNvPr id="2" name="Textfeld 1">
            <a:extLst>
              <a:ext uri="{FF2B5EF4-FFF2-40B4-BE49-F238E27FC236}">
                <a16:creationId xmlns:a16="http://schemas.microsoft.com/office/drawing/2014/main" id="{0413D96A-DEBE-577B-580B-2897B4FE6828}"/>
              </a:ext>
            </a:extLst>
          </p:cNvPr>
          <p:cNvSpPr txBox="1"/>
          <p:nvPr/>
        </p:nvSpPr>
        <p:spPr>
          <a:xfrm>
            <a:off x="7243724" y="5370985"/>
            <a:ext cx="4242794" cy="341632"/>
          </a:xfrm>
          <a:prstGeom prst="rect">
            <a:avLst/>
          </a:prstGeom>
          <a:noFill/>
        </p:spPr>
        <p:txBody>
          <a:bodyPr wrap="square" rtlCol="0">
            <a:spAutoFit/>
          </a:bodyPr>
          <a:lstStyle/>
          <a:p>
            <a:pPr algn="ctr"/>
            <a:r>
              <a:rPr lang="en-US" i="1" dirty="0"/>
              <a:t>[06] </a:t>
            </a:r>
            <a:r>
              <a:rPr lang="cs-CZ" i="1" dirty="0" smtClean="0"/>
              <a:t>Historická tabulka chemických prvků.</a:t>
            </a:r>
            <a:endParaRPr lang="de-DE" dirty="0"/>
          </a:p>
        </p:txBody>
      </p:sp>
    </p:spTree>
    <p:extLst>
      <p:ext uri="{BB962C8B-B14F-4D97-AF65-F5344CB8AC3E}">
        <p14:creationId xmlns:p14="http://schemas.microsoft.com/office/powerpoint/2010/main" val="3055012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cs-CZ" sz="3600" noProof="0" dirty="0" smtClean="0"/>
              <a:t>Periodická tabulka chemických prvků</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8" y="346075"/>
            <a:ext cx="10836929" cy="684000"/>
          </a:xfrm>
        </p:spPr>
        <p:txBody>
          <a:bodyPr/>
          <a:lstStyle/>
          <a:p>
            <a:r>
              <a:rPr lang="cs-CZ" sz="3600" dirty="0" smtClean="0"/>
              <a:t>Relativní </a:t>
            </a:r>
            <a:r>
              <a:rPr lang="cs-CZ" sz="3600" dirty="0"/>
              <a:t>z</a:t>
            </a:r>
            <a:r>
              <a:rPr lang="cs-CZ" sz="3600" dirty="0" smtClean="0"/>
              <a:t>astoupení chemických prvků </a:t>
            </a:r>
            <a:r>
              <a:rPr lang="en-US" sz="2400" noProof="0" dirty="0" smtClean="0"/>
              <a:t>(S</a:t>
            </a:r>
            <a:r>
              <a:rPr lang="cs-CZ" sz="2400" noProof="0" dirty="0" err="1" smtClean="0"/>
              <a:t>luneční</a:t>
            </a:r>
            <a:r>
              <a:rPr lang="cs-CZ" sz="2400" noProof="0" dirty="0" smtClean="0"/>
              <a:t> soustava</a:t>
            </a:r>
            <a:r>
              <a:rPr lang="en-US" sz="2400" noProof="0" dirty="0" smtClean="0"/>
              <a:t>)</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7"/>
          </a:xfrm>
          <a:prstGeom prst="rect">
            <a:avLst/>
          </a:prstGeom>
          <a:noFill/>
        </p:spPr>
        <p:txBody>
          <a:bodyPr wrap="square" rtlCol="0">
            <a:spAutoFit/>
          </a:bodyPr>
          <a:lstStyle/>
          <a:p>
            <a:pPr algn="ctr"/>
            <a:r>
              <a:rPr lang="de-DE" sz="1400" b="1" dirty="0" smtClean="0"/>
              <a:t>Relativ</a:t>
            </a:r>
            <a:r>
              <a:rPr lang="cs-CZ" sz="1400" b="1" dirty="0" smtClean="0"/>
              <a:t>ní </a:t>
            </a:r>
            <a:r>
              <a:rPr lang="cs-CZ" sz="1400" b="1" dirty="0"/>
              <a:t>z</a:t>
            </a:r>
            <a:r>
              <a:rPr lang="cs-CZ" sz="1400" b="1" dirty="0" smtClean="0"/>
              <a:t>astoupení  </a:t>
            </a:r>
            <a:r>
              <a:rPr lang="de-DE" sz="1400" b="1" dirty="0" smtClean="0"/>
              <a:t>(</a:t>
            </a:r>
            <a:r>
              <a:rPr lang="de-DE" sz="1400" b="1" dirty="0" err="1" smtClean="0"/>
              <a:t>logar</a:t>
            </a:r>
            <a:r>
              <a:rPr lang="cs-CZ" sz="1400" b="1" dirty="0" smtClean="0"/>
              <a:t>i</a:t>
            </a:r>
            <a:r>
              <a:rPr lang="de-DE" sz="1400" b="1" dirty="0" smtClean="0"/>
              <a:t>t</a:t>
            </a:r>
            <a:r>
              <a:rPr lang="cs-CZ" sz="1400" b="1" dirty="0" err="1" smtClean="0"/>
              <a:t>mická</a:t>
            </a:r>
            <a:r>
              <a:rPr lang="cs-CZ" sz="1400" b="1" dirty="0" smtClean="0"/>
              <a:t> stupnice)</a:t>
            </a:r>
            <a:endParaRPr lang="de-DE" sz="1400" b="1" dirty="0"/>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smtClean="0"/>
              <a:t>Atom</a:t>
            </a:r>
            <a:r>
              <a:rPr lang="cs-CZ" sz="1400" b="1" dirty="0" err="1" smtClean="0"/>
              <a:t>ové</a:t>
            </a:r>
            <a:r>
              <a:rPr lang="cs-CZ" sz="1400" b="1" dirty="0" smtClean="0"/>
              <a:t> číslo</a:t>
            </a:r>
            <a:r>
              <a:rPr lang="de-DE" sz="1400" b="1" dirty="0" smtClean="0"/>
              <a:t>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761966" cy="684000"/>
          </a:xfrm>
        </p:spPr>
        <p:txBody>
          <a:bodyPr/>
          <a:lstStyle/>
          <a:p>
            <a:r>
              <a:rPr lang="cs-CZ" sz="3600" dirty="0"/>
              <a:t>Relativní zastoupení chemických prvků </a:t>
            </a:r>
            <a:r>
              <a:rPr lang="en-US" sz="2400" dirty="0"/>
              <a:t>(S</a:t>
            </a:r>
            <a:r>
              <a:rPr lang="cs-CZ" sz="2400" dirty="0" err="1"/>
              <a:t>luneční</a:t>
            </a:r>
            <a:r>
              <a:rPr lang="cs-CZ" sz="2400" dirty="0"/>
              <a:t> soustava</a:t>
            </a:r>
            <a:r>
              <a:rPr lang="en-US" sz="2400" dirty="0"/>
              <a:t>)</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212076" y="4159403"/>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959005" y="1360021"/>
            <a:ext cx="4261581"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smtClean="0">
                <a:latin typeface="+mj-lt"/>
              </a:rPr>
              <a:t>Úkol</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959005" y="1873100"/>
            <a:ext cx="4261581" cy="2174793"/>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cs-CZ" sz="2800" dirty="0" smtClean="0">
                <a:solidFill>
                  <a:schemeClr val="tx1"/>
                </a:solidFill>
                <a:latin typeface="+mj-lt"/>
              </a:rPr>
              <a:t>Podívejte se na </a:t>
            </a:r>
            <a:r>
              <a:rPr lang="cs-CZ" sz="2800" b="1" dirty="0" smtClean="0">
                <a:solidFill>
                  <a:schemeClr val="tx1"/>
                </a:solidFill>
                <a:latin typeface="+mj-lt"/>
              </a:rPr>
              <a:t>rozdělení relativního zastoupení</a:t>
            </a:r>
            <a:r>
              <a:rPr lang="cs-CZ" sz="2800" dirty="0" smtClean="0">
                <a:solidFill>
                  <a:schemeClr val="tx1"/>
                </a:solidFill>
                <a:latin typeface="+mj-lt"/>
              </a:rPr>
              <a:t>. Je na něm něco </a:t>
            </a:r>
            <a:r>
              <a:rPr lang="cs-CZ" sz="2800" dirty="0">
                <a:solidFill>
                  <a:schemeClr val="tx1"/>
                </a:solidFill>
                <a:latin typeface="+mj-lt"/>
              </a:rPr>
              <a:t>z</a:t>
            </a:r>
            <a:r>
              <a:rPr lang="cs-CZ" sz="2800" dirty="0" smtClean="0">
                <a:solidFill>
                  <a:schemeClr val="tx1"/>
                </a:solidFill>
                <a:latin typeface="+mj-lt"/>
              </a:rPr>
              <a:t>ajímavého</a:t>
            </a:r>
            <a:r>
              <a:rPr lang="en-GB" sz="2800" dirty="0" smtClean="0">
                <a:solidFill>
                  <a:schemeClr val="tx1"/>
                </a:solidFill>
                <a:latin typeface="+mj-lt"/>
              </a:rPr>
              <a:t>? </a:t>
            </a:r>
            <a:endParaRPr lang="en-GB" sz="2800" dirty="0">
              <a:solidFill>
                <a:schemeClr val="tx1"/>
              </a:solidFill>
              <a:latin typeface="+mj-lt"/>
            </a:endParaRP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cs-CZ" sz="3600" dirty="0"/>
              <a:t>Relativní zastoupení chemických </a:t>
            </a:r>
            <a:r>
              <a:rPr lang="cs-CZ" sz="3600" dirty="0" smtClean="0"/>
              <a:t>prvků</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cs-CZ" sz="2400" b="1" cap="small" dirty="0" smtClean="0"/>
              <a:t>Člověk</a:t>
            </a:r>
            <a:endParaRPr lang="de-DE" sz="2400" b="1" cap="small" dirty="0"/>
          </a:p>
        </p:txBody>
      </p:sp>
      <p:sp>
        <p:nvSpPr>
          <p:cNvPr id="7" name="Textfeld 6">
            <a:extLst>
              <a:ext uri="{FF2B5EF4-FFF2-40B4-BE49-F238E27FC236}">
                <a16:creationId xmlns:a16="http://schemas.microsoft.com/office/drawing/2014/main" id="{AE78C7B3-730B-B830-6E70-731DF0B9A880}"/>
              </a:ext>
            </a:extLst>
          </p:cNvPr>
          <p:cNvSpPr txBox="1"/>
          <p:nvPr/>
        </p:nvSpPr>
        <p:spPr>
          <a:xfrm>
            <a:off x="4879975" y="1646650"/>
            <a:ext cx="2127250" cy="461665"/>
          </a:xfrm>
          <a:prstGeom prst="rect">
            <a:avLst/>
          </a:prstGeom>
          <a:noFill/>
        </p:spPr>
        <p:txBody>
          <a:bodyPr wrap="square">
            <a:spAutoFit/>
          </a:bodyPr>
          <a:lstStyle/>
          <a:p>
            <a:pPr algn="ctr"/>
            <a:r>
              <a:rPr lang="cs-CZ" sz="2400" b="1" cap="small" dirty="0" smtClean="0"/>
              <a:t>Zemská kůra</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cs-CZ" sz="2400" b="1" cap="small" dirty="0" smtClean="0"/>
              <a:t>Vesmír</a:t>
            </a:r>
            <a:endParaRPr lang="de-DE" sz="2400" b="1" cap="small" dirty="0"/>
          </a:p>
        </p:txBody>
      </p:sp>
      <p:sp>
        <p:nvSpPr>
          <p:cNvPr id="4" name="Textfeld 3">
            <a:extLst>
              <a:ext uri="{FF2B5EF4-FFF2-40B4-BE49-F238E27FC236}">
                <a16:creationId xmlns:a16="http://schemas.microsoft.com/office/drawing/2014/main" id="{4433BD64-BDBE-CCB6-877B-ED100D0E3EDD}"/>
              </a:ext>
            </a:extLst>
          </p:cNvPr>
          <p:cNvSpPr txBox="1"/>
          <p:nvPr/>
        </p:nvSpPr>
        <p:spPr>
          <a:xfrm>
            <a:off x="5943601" y="5660912"/>
            <a:ext cx="6086476" cy="341632"/>
          </a:xfrm>
          <a:prstGeom prst="rect">
            <a:avLst/>
          </a:prstGeom>
          <a:noFill/>
        </p:spPr>
        <p:txBody>
          <a:bodyPr wrap="square" rtlCol="0">
            <a:spAutoFit/>
          </a:bodyPr>
          <a:lstStyle/>
          <a:p>
            <a:pPr algn="r"/>
            <a:r>
              <a:rPr lang="en-US" i="1" dirty="0"/>
              <a:t>[07] </a:t>
            </a:r>
            <a:r>
              <a:rPr lang="cs-CZ" i="1" dirty="0" smtClean="0"/>
              <a:t>Rozdílné relativní zastoupení chemických prvků</a:t>
            </a:r>
            <a:endParaRPr lang="de-DE" dirty="0"/>
          </a:p>
        </p:txBody>
      </p:sp>
    </p:spTree>
    <p:extLst>
      <p:ext uri="{BB962C8B-B14F-4D97-AF65-F5344CB8AC3E}">
        <p14:creationId xmlns:p14="http://schemas.microsoft.com/office/powerpoint/2010/main" val="2104554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cs-CZ" sz="4800" b="1" cap="small" dirty="0" smtClean="0">
                <a:solidFill>
                  <a:schemeClr val="bg1"/>
                </a:solidFill>
                <a:effectLst>
                  <a:outerShdw blurRad="38100" dist="38100" dir="2700000" algn="tl">
                    <a:srgbClr val="000000">
                      <a:alpha val="43137"/>
                    </a:srgbClr>
                  </a:outerShdw>
                </a:effectLst>
                <a:latin typeface="+mj-lt"/>
                <a:ea typeface="Source Sans Pro" panose="020B0503030403020204" pitchFamily="34" charset="0"/>
              </a:rPr>
              <a:t>Jaderná Astrofyzika</a:t>
            </a:r>
            <a: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cs-CZ" sz="3600" cap="small" dirty="0" smtClean="0">
                <a:solidFill>
                  <a:schemeClr val="bg1"/>
                </a:solidFill>
                <a:effectLst>
                  <a:outerShdw blurRad="38100" dist="38100" dir="2700000" algn="tl">
                    <a:srgbClr val="000000">
                      <a:alpha val="43137"/>
                    </a:srgbClr>
                  </a:outerShdw>
                </a:effectLst>
                <a:latin typeface="+mj-lt"/>
                <a:ea typeface="Source Sans Pro" panose="020B0503030403020204" pitchFamily="34" charset="0"/>
              </a:rPr>
              <a:t>Původ chemických prvků</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510579" y="1545003"/>
            <a:ext cx="5533060" cy="2392362"/>
          </a:xfrm>
        </p:spPr>
        <p:txBody>
          <a:bodyPr anchor="ctr"/>
          <a:lstStyle/>
          <a:p>
            <a:pPr algn="ctr"/>
            <a:r>
              <a:rPr lang="cs-CZ" sz="3600" cap="small" noProof="0" dirty="0" smtClean="0"/>
              <a:t>Jak můžeme </a:t>
            </a:r>
            <a:r>
              <a:rPr lang="cs-CZ" sz="3600" cap="small" dirty="0"/>
              <a:t>z</a:t>
            </a:r>
            <a:r>
              <a:rPr lang="cs-CZ" sz="3600" cap="small" noProof="0" dirty="0" smtClean="0"/>
              <a:t>koumat </a:t>
            </a:r>
            <a:r>
              <a:rPr lang="en-US" sz="3600" cap="small" noProof="0" dirty="0" smtClean="0"/>
              <a:t> </a:t>
            </a:r>
            <a:r>
              <a:rPr lang="cs-CZ" sz="3600" b="1" cap="small" dirty="0"/>
              <a:t>p</a:t>
            </a:r>
            <a:r>
              <a:rPr lang="cs-CZ" sz="3600" b="1" cap="small" noProof="0" dirty="0" err="1" smtClean="0"/>
              <a:t>ůvod</a:t>
            </a:r>
            <a:r>
              <a:rPr lang="cs-CZ" sz="3600" b="1" cap="small" noProof="0" dirty="0" smtClean="0"/>
              <a:t> chemických prvků</a:t>
            </a:r>
            <a:r>
              <a:rPr lang="en-US" sz="3600" cap="small" noProof="0" dirty="0" smtClean="0"/>
              <a:t>?</a:t>
            </a:r>
            <a:endParaRPr lang="en-US" sz="3600" cap="small" noProof="0" dirty="0"/>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a:hlinkClick r:id="rId3">
                    <a:extLst>
                      <a:ext uri="{A12FA001-AC4F-418D-AE19-62706E023703}">
                        <ahyp:hlinkClr xmlns:ahyp="http://schemas.microsoft.com/office/drawing/2018/hyperlinkcolor" xmlns="" val="tx"/>
                      </a:ext>
                    </a:extLst>
                  </a:hlinkClick>
                </a:rPr>
                <a:t>1.2 Felsenkeller Laboratory</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391093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cs-CZ" sz="3600" b="1" cap="small" dirty="0" smtClean="0">
                <a:solidFill>
                  <a:schemeClr val="bg1"/>
                </a:solidFill>
              </a:rPr>
              <a:t>Část</a:t>
            </a:r>
            <a:r>
              <a:rPr lang="en-US" sz="3600" b="1" cap="small" dirty="0" smtClean="0">
                <a:solidFill>
                  <a:schemeClr val="bg1"/>
                </a:solidFill>
              </a:rPr>
              <a:t> </a:t>
            </a:r>
            <a:r>
              <a:rPr lang="en-US" sz="3600" b="1" cap="small" dirty="0">
                <a:solidFill>
                  <a:schemeClr val="bg1"/>
                </a:solidFill>
              </a:rPr>
              <a:t>II</a:t>
            </a:r>
          </a:p>
          <a:p>
            <a:pPr algn="ctr">
              <a:spcAft>
                <a:spcPts val="600"/>
              </a:spcAft>
            </a:pPr>
            <a:r>
              <a:rPr lang="en-US" sz="3600" cap="small" dirty="0" smtClean="0">
                <a:solidFill>
                  <a:schemeClr val="bg1"/>
                </a:solidFill>
              </a:rPr>
              <a:t>Atom</a:t>
            </a:r>
            <a:r>
              <a:rPr lang="cs-CZ" sz="3600" cap="small" dirty="0" err="1" smtClean="0">
                <a:solidFill>
                  <a:schemeClr val="bg1"/>
                </a:solidFill>
              </a:rPr>
              <a:t>ová</a:t>
            </a:r>
            <a:r>
              <a:rPr lang="cs-CZ" sz="3600" cap="small" dirty="0" smtClean="0">
                <a:solidFill>
                  <a:schemeClr val="bg1"/>
                </a:solidFill>
              </a:rPr>
              <a:t> jádra</a:t>
            </a:r>
            <a:r>
              <a:rPr lang="en-US" sz="3600" cap="small" dirty="0" smtClean="0">
                <a:solidFill>
                  <a:schemeClr val="bg1"/>
                </a:solidFill>
              </a:rPr>
              <a:t> </a:t>
            </a:r>
            <a:r>
              <a:rPr lang="en-US" sz="3600" cap="small" dirty="0">
                <a:solidFill>
                  <a:schemeClr val="bg1"/>
                </a:solidFill>
              </a:rPr>
              <a:t>&amp;</a:t>
            </a:r>
            <a:br>
              <a:rPr lang="en-US" sz="3600" cap="small" dirty="0">
                <a:solidFill>
                  <a:schemeClr val="bg1"/>
                </a:solidFill>
              </a:rPr>
            </a:br>
            <a:r>
              <a:rPr lang="cs-CZ" sz="3600" cap="small" dirty="0" smtClean="0">
                <a:solidFill>
                  <a:schemeClr val="bg1"/>
                </a:solidFill>
              </a:rPr>
              <a:t>jejich rozmanitost</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1744824" y="1989139"/>
            <a:ext cx="8257591" cy="2392362"/>
          </a:xfrm>
        </p:spPr>
        <p:txBody>
          <a:bodyPr anchor="ctr"/>
          <a:lstStyle/>
          <a:p>
            <a:pPr algn="ctr"/>
            <a:r>
              <a:rPr lang="cs-CZ" sz="3600" cap="small" noProof="0" dirty="0" smtClean="0"/>
              <a:t>Co definuje chemický prvek?</a:t>
            </a:r>
          </a:p>
        </p:txBody>
      </p:sp>
    </p:spTree>
    <p:extLst>
      <p:ext uri="{BB962C8B-B14F-4D97-AF65-F5344CB8AC3E}">
        <p14:creationId xmlns:p14="http://schemas.microsoft.com/office/powerpoint/2010/main" val="3462665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6450176" cy="2308324"/>
          </a:xfrm>
          <a:prstGeom prst="rect">
            <a:avLst/>
          </a:prstGeom>
          <a:noFill/>
        </p:spPr>
        <p:txBody>
          <a:bodyPr wrap="square" rtlCol="0">
            <a:spAutoFit/>
          </a:bodyPr>
          <a:lstStyle/>
          <a:p>
            <a:pPr marL="285750" indent="-285750">
              <a:buFont typeface="Arial" panose="020B0604020202020204" pitchFamily="34" charset="0"/>
              <a:buChar char="•"/>
            </a:pPr>
            <a:r>
              <a:rPr lang="cs-CZ" sz="2400" dirty="0" smtClean="0"/>
              <a:t>Prvek je charakterizován </a:t>
            </a:r>
            <a:r>
              <a:rPr lang="cs-CZ" sz="2400" b="1" dirty="0" smtClean="0"/>
              <a:t>počtem protonů </a:t>
            </a:r>
            <a:r>
              <a:rPr lang="cs-CZ" sz="2400" dirty="0" smtClean="0"/>
              <a:t>v jádře</a:t>
            </a:r>
            <a:r>
              <a:rPr lang="de-DE" sz="2400" dirty="0"/>
              <a:t/>
            </a:r>
            <a:br>
              <a:rPr lang="de-DE" sz="2400" dirty="0"/>
            </a:br>
            <a:r>
              <a:rPr lang="de-DE" sz="2400" dirty="0"/>
              <a:t/>
            </a:r>
            <a:br>
              <a:rPr lang="de-DE" sz="2400" dirty="0"/>
            </a:br>
            <a:r>
              <a:rPr lang="de-DE" sz="2400" dirty="0"/>
              <a:t/>
            </a:r>
            <a:br>
              <a:rPr lang="de-DE" sz="2400" dirty="0"/>
            </a:br>
            <a:r>
              <a:rPr lang="de-DE" sz="2400" dirty="0"/>
              <a:t/>
            </a: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noProof="0" dirty="0" smtClean="0"/>
              <a:t>Atomové jádro</a:t>
            </a:r>
            <a:endParaRPr lang="en-US"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smtClean="0">
                <a:solidFill>
                  <a:schemeClr val="tx1"/>
                </a:solidFill>
              </a:rPr>
              <a:t>Příklad</a:t>
            </a:r>
            <a:r>
              <a:rPr lang="de-DE" sz="2000" b="1" dirty="0" smtClean="0">
                <a:solidFill>
                  <a:schemeClr val="tx1"/>
                </a:solidFill>
              </a:rPr>
              <a:t>:</a:t>
            </a:r>
            <a:r>
              <a:rPr lang="de-DE" sz="2000" dirty="0">
                <a:solidFill>
                  <a:schemeClr val="tx1"/>
                </a:solidFill>
              </a:rPr>
              <a:t/>
            </a:r>
            <a:br>
              <a:rPr lang="de-DE" sz="2000" dirty="0">
                <a:solidFill>
                  <a:schemeClr val="tx1"/>
                </a:solidFill>
              </a:rPr>
            </a:br>
            <a:r>
              <a:rPr lang="cs-CZ" sz="2000" dirty="0" smtClean="0">
                <a:solidFill>
                  <a:schemeClr val="tx1"/>
                </a:solidFill>
              </a:rPr>
              <a:t>Kyslík je 8. prvek periodické tabulky a má 8 protonů.</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smtClean="0"/>
              <a:t>Atom</a:t>
            </a:r>
            <a:r>
              <a:rPr lang="cs-CZ" sz="2400" b="1" dirty="0" err="1" smtClean="0"/>
              <a:t>ové</a:t>
            </a:r>
            <a:r>
              <a:rPr lang="cs-CZ" sz="2400" b="1" dirty="0" smtClean="0"/>
              <a:t> jádro</a:t>
            </a:r>
            <a:endParaRPr lang="en-US" sz="2400" b="1" dirty="0"/>
          </a:p>
          <a:p>
            <a:pPr marL="697230" lvl="1" indent="-285750">
              <a:buFont typeface="Arial" panose="020B0604020202020204" pitchFamily="34" charset="0"/>
              <a:buChar char="•"/>
            </a:pPr>
            <a:r>
              <a:rPr lang="cs-CZ" sz="2000" dirty="0"/>
              <a:t>u</a:t>
            </a:r>
            <a:r>
              <a:rPr lang="cs-CZ" sz="2000" dirty="0" smtClean="0"/>
              <a:t>prostřed atomu</a:t>
            </a:r>
          </a:p>
          <a:p>
            <a:pPr marL="697230" lvl="1" indent="-285750">
              <a:buFont typeface="Arial" panose="020B0604020202020204" pitchFamily="34" charset="0"/>
              <a:buChar char="•"/>
            </a:pPr>
            <a:r>
              <a:rPr lang="en-US" sz="2000" dirty="0" smtClean="0"/>
              <a:t>1/10000</a:t>
            </a:r>
            <a:r>
              <a:rPr lang="cs-CZ" sz="2000" dirty="0" smtClean="0"/>
              <a:t> velikosti celého atomu</a:t>
            </a:r>
          </a:p>
          <a:p>
            <a:pPr marL="697230" lvl="1" indent="-285750">
              <a:buFont typeface="Arial" panose="020B0604020202020204" pitchFamily="34" charset="0"/>
              <a:buChar char="•"/>
            </a:pPr>
            <a:r>
              <a:rPr lang="cs-CZ" sz="2000" dirty="0"/>
              <a:t>p</a:t>
            </a:r>
            <a:r>
              <a:rPr lang="cs-CZ" sz="2000" dirty="0" smtClean="0"/>
              <a:t>ředstavuje většinu hmotnosti celého atomu</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4150181" cy="2062103"/>
          </a:xfrm>
          <a:prstGeom prst="rect">
            <a:avLst/>
          </a:prstGeom>
          <a:noFill/>
        </p:spPr>
        <p:txBody>
          <a:bodyPr wrap="square" rtlCol="0">
            <a:spAutoFit/>
          </a:bodyPr>
          <a:lstStyle/>
          <a:p>
            <a:pPr marL="285750" indent="-285750">
              <a:buFont typeface="Arial" panose="020B0604020202020204" pitchFamily="34" charset="0"/>
              <a:buChar char="•"/>
            </a:pPr>
            <a:r>
              <a:rPr lang="cs-CZ" sz="2400" dirty="0" smtClean="0"/>
              <a:t>Atomové Jádro je složeno z </a:t>
            </a:r>
            <a:r>
              <a:rPr lang="cs-CZ" sz="2400" b="1" dirty="0" smtClean="0"/>
              <a:t>p</a:t>
            </a:r>
            <a:r>
              <a:rPr lang="en-US" sz="2400" b="1" dirty="0" err="1" smtClean="0"/>
              <a:t>roton</a:t>
            </a:r>
            <a:r>
              <a:rPr lang="cs-CZ" sz="2400" b="1" dirty="0" smtClean="0"/>
              <a:t>ů</a:t>
            </a:r>
            <a:r>
              <a:rPr lang="en-US" sz="2400" dirty="0" smtClean="0"/>
              <a:t> a</a:t>
            </a:r>
            <a:r>
              <a:rPr lang="cs-CZ" sz="2400" dirty="0" smtClean="0"/>
              <a:t> </a:t>
            </a:r>
            <a:r>
              <a:rPr lang="cs-CZ" sz="2400" b="1" dirty="0" smtClean="0"/>
              <a:t>ne</a:t>
            </a:r>
            <a:r>
              <a:rPr lang="en-US" sz="2400" b="1" dirty="0" err="1" smtClean="0"/>
              <a:t>utron</a:t>
            </a:r>
            <a:r>
              <a:rPr lang="cs-CZ" sz="2400" b="1" dirty="0" smtClean="0"/>
              <a:t>ů</a:t>
            </a:r>
            <a:r>
              <a:rPr lang="de-DE" sz="2000" b="1" dirty="0"/>
              <a:t/>
            </a:r>
            <a:br>
              <a:rPr lang="de-DE" sz="2000" b="1" dirty="0"/>
            </a:br>
            <a:r>
              <a:rPr lang="de-DE" sz="2000" b="1" dirty="0"/>
              <a:t/>
            </a:r>
            <a:br>
              <a:rPr lang="de-DE" sz="2000" b="1" dirty="0"/>
            </a:br>
            <a:r>
              <a:rPr lang="de-DE" sz="2000" b="1" dirty="0"/>
              <a:t/>
            </a:r>
            <a:br>
              <a:rPr lang="de-DE" sz="2000" b="1" dirty="0"/>
            </a:br>
            <a:r>
              <a:rPr lang="de-DE" sz="2000" b="1" dirty="0"/>
              <a:t/>
            </a: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smtClean="0"/>
              <a:t>Značení </a:t>
            </a:r>
            <a:r>
              <a:rPr lang="cs-CZ" sz="3600" noProof="0" dirty="0" smtClean="0"/>
              <a:t>a</a:t>
            </a:r>
            <a:r>
              <a:rPr lang="en-US" sz="3600" noProof="0" dirty="0" smtClean="0"/>
              <a:t>tom</a:t>
            </a:r>
            <a:r>
              <a:rPr lang="cs-CZ" sz="3600" noProof="0" dirty="0" err="1" smtClean="0"/>
              <a:t>ových</a:t>
            </a:r>
            <a:r>
              <a:rPr lang="cs-CZ" sz="3600" noProof="0" dirty="0" smtClean="0"/>
              <a:t> jader</a:t>
            </a:r>
            <a:endParaRPr lang="en-US"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2" y="2726809"/>
            <a:ext cx="2681620"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smtClean="0">
                <a:solidFill>
                  <a:schemeClr val="tx1"/>
                </a:solidFill>
              </a:rPr>
              <a:t>Příklad</a:t>
            </a:r>
            <a:r>
              <a:rPr lang="de-DE" sz="2000" b="1" dirty="0" smtClean="0">
                <a:solidFill>
                  <a:schemeClr val="tx1"/>
                </a:solidFill>
              </a:rPr>
              <a:t>:</a:t>
            </a:r>
            <a:r>
              <a:rPr lang="de-DE" sz="2000" dirty="0">
                <a:solidFill>
                  <a:schemeClr val="tx1"/>
                </a:solidFill>
              </a:rPr>
              <a:t/>
            </a:r>
            <a:br>
              <a:rPr lang="de-DE" sz="2000" dirty="0">
                <a:solidFill>
                  <a:schemeClr val="tx1"/>
                </a:solidFill>
              </a:rPr>
            </a:br>
            <a:r>
              <a:rPr lang="cs-CZ" sz="2000" dirty="0" smtClean="0">
                <a:solidFill>
                  <a:schemeClr val="tx1"/>
                </a:solidFill>
              </a:rPr>
              <a:t>Kyslík má 8 protonů a 4 – 18 neutronů</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376641"/>
            <a:ext cx="6515491" cy="1200329"/>
          </a:xfrm>
          <a:prstGeom prst="rect">
            <a:avLst/>
          </a:prstGeom>
          <a:noFill/>
        </p:spPr>
        <p:txBody>
          <a:bodyPr wrap="square" rtlCol="0">
            <a:spAutoFit/>
          </a:bodyPr>
          <a:lstStyle/>
          <a:p>
            <a:pPr marL="285750" indent="-285750">
              <a:buFont typeface="Arial" panose="020B0604020202020204" pitchFamily="34" charset="0"/>
              <a:buChar char="•"/>
            </a:pPr>
            <a:r>
              <a:rPr lang="cs-CZ" sz="2400" dirty="0" smtClean="0"/>
              <a:t>Atomové jádro označujeme jako </a:t>
            </a:r>
            <a:r>
              <a:rPr lang="en-US" sz="2400" b="1" dirty="0" smtClean="0"/>
              <a:t>nu</a:t>
            </a:r>
            <a:r>
              <a:rPr lang="cs-CZ" sz="2400" b="1" dirty="0" smtClean="0"/>
              <a:t>klid</a:t>
            </a:r>
            <a:endParaRPr lang="en-US" sz="2400" b="1" dirty="0"/>
          </a:p>
          <a:p>
            <a:pPr marL="697230" lvl="1" indent="-285750">
              <a:buFont typeface="Arial" panose="020B0604020202020204" pitchFamily="34" charset="0"/>
              <a:buChar char="•"/>
            </a:pPr>
            <a:r>
              <a:rPr lang="cs-CZ" sz="2400" dirty="0"/>
              <a:t>j</a:t>
            </a:r>
            <a:r>
              <a:rPr lang="cs-CZ" sz="2400" dirty="0" smtClean="0"/>
              <a:t>e jednoznačně určen počtem protonů a neutronů</a:t>
            </a:r>
            <a:endParaRPr lang="en-US"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Značení </a:t>
            </a:r>
            <a:r>
              <a:rPr lang="cs-CZ" sz="3600" dirty="0" smtClean="0"/>
              <a:t>a</a:t>
            </a:r>
            <a:r>
              <a:rPr lang="en-US" sz="3600" dirty="0" smtClean="0"/>
              <a:t>tom</a:t>
            </a:r>
            <a:r>
              <a:rPr lang="cs-CZ" sz="3600" dirty="0" err="1"/>
              <a:t>ových</a:t>
            </a:r>
            <a:r>
              <a:rPr lang="cs-CZ" sz="3600" dirty="0"/>
              <a:t> jader</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5" y="3082801"/>
                <a:ext cx="3738766"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cs-CZ" sz="2000" b="1" dirty="0" smtClean="0">
                    <a:solidFill>
                      <a:schemeClr val="tx1"/>
                    </a:solidFill>
                  </a:rPr>
                  <a:t>Příklad</a:t>
                </a:r>
                <a:r>
                  <a:rPr lang="de-DE" sz="2000" b="1" dirty="0" smtClean="0">
                    <a:solidFill>
                      <a:schemeClr val="tx1"/>
                    </a:solidFill>
                  </a:rPr>
                  <a:t>:</a:t>
                </a:r>
                <a:r>
                  <a:rPr lang="de-DE" sz="2000" dirty="0">
                    <a:solidFill>
                      <a:schemeClr val="tx1"/>
                    </a:solidFill>
                  </a:rPr>
                  <a:t/>
                </a:r>
                <a:br>
                  <a:rPr lang="de-DE" sz="2000" dirty="0">
                    <a:solidFill>
                      <a:schemeClr val="tx1"/>
                    </a:solidFill>
                  </a:rPr>
                </a:br>
                <a:r>
                  <a:rPr lang="cs-CZ" sz="2000" dirty="0" smtClean="0">
                    <a:solidFill>
                      <a:schemeClr val="tx1"/>
                    </a:solidFill>
                  </a:rPr>
                  <a:t>Nuklid kyslík-16 má v jádře 8 protonů a 8 neutronů</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𝟏𝟔</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5" y="3082801"/>
                <a:ext cx="3738766" cy="2780004"/>
              </a:xfrm>
              <a:prstGeom prst="roundRect">
                <a:avLst/>
              </a:prstGeom>
              <a:blipFill>
                <a:blip r:embed="rId3"/>
                <a:stretch>
                  <a:fillRect/>
                </a:stretch>
              </a:blipFill>
              <a:ln w="28575">
                <a:solidFill>
                  <a:schemeClr val="tx1"/>
                </a:solidFill>
              </a:ln>
            </p:spPr>
            <p:txBody>
              <a:bodyPr/>
              <a:lstStyle/>
              <a:p>
                <a:r>
                  <a:rPr lang="cs-CZ">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6496830" cy="1200329"/>
          </a:xfrm>
          <a:prstGeom prst="rect">
            <a:avLst/>
          </a:prstGeom>
          <a:noFill/>
        </p:spPr>
        <p:txBody>
          <a:bodyPr wrap="square" rtlCol="0">
            <a:spAutoFit/>
          </a:bodyPr>
          <a:lstStyle/>
          <a:p>
            <a:pPr marL="285750" indent="-285750">
              <a:buFont typeface="Arial" panose="020B0604020202020204" pitchFamily="34" charset="0"/>
              <a:buChar char="•"/>
            </a:pPr>
            <a:r>
              <a:rPr lang="cs-CZ" sz="2400" dirty="0"/>
              <a:t>Atomové jádro označujeme jako </a:t>
            </a:r>
            <a:r>
              <a:rPr lang="en-US" sz="2400" b="1" dirty="0"/>
              <a:t>nu</a:t>
            </a:r>
            <a:r>
              <a:rPr lang="cs-CZ" sz="2400" b="1" dirty="0"/>
              <a:t>klid</a:t>
            </a:r>
            <a:endParaRPr lang="en-US" sz="2400" b="1" dirty="0"/>
          </a:p>
          <a:p>
            <a:pPr marL="697230" lvl="1" indent="-285750">
              <a:buFont typeface="Arial" panose="020B0604020202020204" pitchFamily="34" charset="0"/>
              <a:buChar char="•"/>
            </a:pPr>
            <a:r>
              <a:rPr lang="cs-CZ" sz="2400" dirty="0"/>
              <a:t>je jednoznačně určen počtem protonů a neutronů</a:t>
            </a:r>
            <a:endParaRPr lang="en-US"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Značení </a:t>
            </a:r>
            <a:r>
              <a:rPr lang="cs-CZ" sz="3600" dirty="0" smtClean="0"/>
              <a:t>a</a:t>
            </a:r>
            <a:r>
              <a:rPr lang="en-US" sz="3600" dirty="0" smtClean="0"/>
              <a:t>tom</a:t>
            </a:r>
            <a:r>
              <a:rPr lang="cs-CZ" sz="3600" dirty="0" err="1"/>
              <a:t>ových</a:t>
            </a:r>
            <a:r>
              <a:rPr lang="cs-CZ" sz="3600" dirty="0"/>
              <a:t> jader</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5" y="3082801"/>
                <a:ext cx="3776088"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cs-CZ" sz="2000" b="1" dirty="0" smtClean="0">
                    <a:solidFill>
                      <a:schemeClr val="tx1"/>
                    </a:solidFill>
                  </a:rPr>
                  <a:t>Příklad</a:t>
                </a:r>
                <a:r>
                  <a:rPr lang="de-DE" sz="2000" b="1" dirty="0" smtClean="0">
                    <a:solidFill>
                      <a:schemeClr val="tx1"/>
                    </a:solidFill>
                  </a:rPr>
                  <a:t>:</a:t>
                </a:r>
                <a:r>
                  <a:rPr lang="de-DE" sz="2000" dirty="0">
                    <a:solidFill>
                      <a:schemeClr val="tx1"/>
                    </a:solidFill>
                  </a:rPr>
                  <a:t/>
                </a:r>
                <a:br>
                  <a:rPr lang="de-DE" sz="2000" dirty="0">
                    <a:solidFill>
                      <a:schemeClr val="tx1"/>
                    </a:solidFill>
                  </a:rPr>
                </a:br>
                <a:r>
                  <a:rPr lang="cs-CZ" sz="2000" dirty="0" smtClean="0">
                    <a:solidFill>
                      <a:schemeClr val="tx1"/>
                    </a:solidFill>
                  </a:rPr>
                  <a:t>Nuklid kyslík-17 má v jádře 8 protonů a 9 neutronů</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m:t>
                          </m:r>
                          <m:r>
                            <a:rPr lang="de-DE" sz="6600" b="1" i="1" smtClean="0">
                              <a:solidFill>
                                <a:schemeClr val="tx1"/>
                              </a:solidFill>
                              <a:latin typeface="Cambria Math" panose="02040503050406030204" pitchFamily="18" charset="0"/>
                            </a:rPr>
                            <m:t>𝟕</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5" y="3082801"/>
                <a:ext cx="3776088" cy="2780004"/>
              </a:xfrm>
              <a:prstGeom prst="roundRect">
                <a:avLst/>
              </a:prstGeom>
              <a:blipFill>
                <a:blip r:embed="rId2"/>
                <a:stretch>
                  <a:fillRect/>
                </a:stretch>
              </a:blipFill>
              <a:ln w="28575">
                <a:solidFill>
                  <a:schemeClr val="tx1"/>
                </a:solidFill>
              </a:ln>
            </p:spPr>
            <p:txBody>
              <a:bodyPr/>
              <a:lstStyle/>
              <a:p>
                <a:r>
                  <a:rPr lang="cs-CZ">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6469342" cy="2545825"/>
              </a:xfrm>
              <a:prstGeom prst="rect">
                <a:avLst/>
              </a:prstGeom>
              <a:noFill/>
            </p:spPr>
            <p:txBody>
              <a:bodyPr wrap="square" rtlCol="0">
                <a:spAutoFit/>
              </a:bodyPr>
              <a:lstStyle/>
              <a:p>
                <a:pPr marL="285750" indent="-285750">
                  <a:buFont typeface="Arial" panose="020B0604020202020204" pitchFamily="34" charset="0"/>
                  <a:buChar char="•"/>
                </a:pPr>
                <a:r>
                  <a:rPr lang="cs-CZ" sz="2400" dirty="0"/>
                  <a:t>Atomové jádro označujeme jako </a:t>
                </a:r>
                <a:r>
                  <a:rPr lang="en-US" sz="2400" b="1" dirty="0"/>
                  <a:t>nu</a:t>
                </a:r>
                <a:r>
                  <a:rPr lang="cs-CZ" sz="2400" b="1" dirty="0"/>
                  <a:t>klid</a:t>
                </a:r>
                <a:endParaRPr lang="en-US" sz="2400" b="1" dirty="0"/>
              </a:p>
              <a:p>
                <a:pPr marL="697230" lvl="1" indent="-285750">
                  <a:buFont typeface="Arial" panose="020B0604020202020204" pitchFamily="34" charset="0"/>
                  <a:buChar char="•"/>
                </a:pPr>
                <a:r>
                  <a:rPr lang="cs-CZ" sz="2400" dirty="0"/>
                  <a:t>je jednoznačně určen počtem protonů a neutronů</a:t>
                </a:r>
                <a:endParaRPr lang="en-US" sz="2400" dirty="0"/>
              </a:p>
              <a:p>
                <a:pPr marL="285750" indent="-285750">
                  <a:buFont typeface="Arial" panose="020B0604020202020204" pitchFamily="34" charset="0"/>
                  <a:buChar char="•"/>
                </a:pPr>
                <a:r>
                  <a:rPr lang="cs-CZ" sz="2400" dirty="0" smtClean="0"/>
                  <a:t>zapisujeme</a:t>
                </a:r>
                <a:r>
                  <a:rPr lang="de-DE" sz="2400" dirty="0" smtClean="0"/>
                  <a:t>:</a:t>
                </a:r>
                <a:endParaRPr lang="de-DE" sz="2400" dirty="0"/>
              </a:p>
              <a:p>
                <a:pPr/>
                <a14:m>
                  <m:oMathPara xmlns:m="http://schemas.openxmlformats.org/officeDocument/2006/math">
                    <m:oMathParaPr>
                      <m:jc m:val="centerGroup"/>
                    </m:oMathParaPr>
                    <m:oMath xmlns:m="http://schemas.openxmlformats.org/officeDocument/2006/math">
                      <m:sPre>
                        <m:sPre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6469342" cy="2545825"/>
              </a:xfrm>
              <a:prstGeom prst="rect">
                <a:avLst/>
              </a:prstGeom>
              <a:blipFill>
                <a:blip r:embed="rId3"/>
                <a:stretch>
                  <a:fillRect l="-1225" t="-1914" r="-94"/>
                </a:stretch>
              </a:blipFill>
            </p:spPr>
            <p:txBody>
              <a:bodyPr/>
              <a:lstStyle/>
              <a:p>
                <a:r>
                  <a:rPr lang="cs-CZ">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Značení </a:t>
            </a:r>
            <a:r>
              <a:rPr lang="cs-CZ" sz="3600" dirty="0" smtClean="0"/>
              <a:t>a</a:t>
            </a:r>
            <a:r>
              <a:rPr lang="en-US" sz="3600" dirty="0" smtClean="0"/>
              <a:t>tom</a:t>
            </a:r>
            <a:r>
              <a:rPr lang="cs-CZ" sz="3600" dirty="0" err="1"/>
              <a:t>ových</a:t>
            </a:r>
            <a:r>
              <a:rPr lang="cs-CZ" sz="3600" dirty="0"/>
              <a:t> jader</a:t>
            </a:r>
            <a:endParaRPr lang="en-US"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smtClean="0"/>
              <a:t>X</a:t>
            </a:r>
            <a:r>
              <a:rPr lang="cs-CZ" sz="2400" b="1" dirty="0" smtClean="0"/>
              <a:t> </a:t>
            </a:r>
            <a:r>
              <a:rPr lang="de-DE" sz="2400" dirty="0" smtClean="0"/>
              <a:t>…   </a:t>
            </a:r>
            <a:r>
              <a:rPr lang="cs-CZ" sz="2400" dirty="0" smtClean="0"/>
              <a:t>	značka prvku</a:t>
            </a:r>
            <a:r>
              <a:rPr lang="de-DE" sz="2400" dirty="0"/>
              <a:t/>
            </a:r>
            <a:br>
              <a:rPr lang="de-DE" sz="2400" dirty="0"/>
            </a:br>
            <a:r>
              <a:rPr lang="de-DE" sz="2400" b="1" dirty="0" smtClean="0"/>
              <a:t>Z</a:t>
            </a:r>
            <a:r>
              <a:rPr lang="cs-CZ" sz="2400" b="1" dirty="0" smtClean="0"/>
              <a:t> </a:t>
            </a:r>
            <a:r>
              <a:rPr lang="de-DE" sz="2400" dirty="0" smtClean="0"/>
              <a:t>…  </a:t>
            </a:r>
            <a:r>
              <a:rPr lang="cs-CZ" sz="2400" dirty="0" smtClean="0"/>
              <a:t>	atomové číslo</a:t>
            </a:r>
            <a:r>
              <a:rPr lang="de-DE" sz="2400" dirty="0" smtClean="0"/>
              <a:t> </a:t>
            </a:r>
            <a:r>
              <a:rPr lang="de-DE" sz="2400" dirty="0"/>
              <a:t>/ </a:t>
            </a:r>
            <a:r>
              <a:rPr lang="cs-CZ" sz="2400" dirty="0" smtClean="0"/>
              <a:t>protonové</a:t>
            </a:r>
            <a:r>
              <a:rPr lang="de-DE" sz="2400" dirty="0" smtClean="0"/>
              <a:t> </a:t>
            </a:r>
            <a:r>
              <a:rPr lang="cs-CZ" sz="2400" dirty="0" smtClean="0"/>
              <a:t>číslo</a:t>
            </a:r>
            <a:r>
              <a:rPr lang="de-DE" sz="2400" dirty="0"/>
              <a:t/>
            </a:r>
            <a:br>
              <a:rPr lang="de-DE" sz="2400" dirty="0"/>
            </a:br>
            <a:r>
              <a:rPr lang="de-DE" sz="2400" b="1" dirty="0" smtClean="0"/>
              <a:t>N</a:t>
            </a:r>
            <a:r>
              <a:rPr lang="cs-CZ" sz="2400" b="1" dirty="0" smtClean="0"/>
              <a:t> </a:t>
            </a:r>
            <a:r>
              <a:rPr lang="de-DE" sz="2400" dirty="0" smtClean="0"/>
              <a:t>…</a:t>
            </a:r>
            <a:r>
              <a:rPr lang="cs-CZ" sz="2400" dirty="0" smtClean="0"/>
              <a:t>	neutronové číslo</a:t>
            </a:r>
          </a:p>
          <a:p>
            <a:r>
              <a:rPr lang="de-DE" sz="2400" b="1" dirty="0" smtClean="0"/>
              <a:t>A</a:t>
            </a:r>
            <a:r>
              <a:rPr lang="cs-CZ" sz="2400" b="1" dirty="0" smtClean="0"/>
              <a:t> </a:t>
            </a:r>
            <a:r>
              <a:rPr lang="de-DE" sz="2400" dirty="0" smtClean="0"/>
              <a:t>… </a:t>
            </a:r>
            <a:r>
              <a:rPr lang="cs-CZ" sz="2400" dirty="0" smtClean="0"/>
              <a:t>	hmotnostní (nukleonové) číslo</a:t>
            </a:r>
            <a:r>
              <a:rPr lang="de-DE" sz="2400" dirty="0"/>
              <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936172" y="1456811"/>
            <a:ext cx="6979104"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cs-CZ" sz="2800" b="1" u="sng" dirty="0" smtClean="0">
                <a:solidFill>
                  <a:srgbClr val="000000"/>
                </a:solidFill>
              </a:rPr>
              <a:t>Úloha</a:t>
            </a:r>
            <a:r>
              <a:rPr lang="de-DE" sz="2800" dirty="0">
                <a:solidFill>
                  <a:schemeClr val="tx1"/>
                </a:solidFill>
              </a:rPr>
              <a:t/>
            </a:r>
            <a:br>
              <a:rPr lang="de-DE" sz="2800" dirty="0">
                <a:solidFill>
                  <a:schemeClr val="tx1"/>
                </a:solidFill>
              </a:rPr>
            </a:br>
            <a:r>
              <a:rPr lang="cs-CZ" sz="2800" dirty="0" smtClean="0">
                <a:solidFill>
                  <a:schemeClr val="tx1"/>
                </a:solidFill>
              </a:rPr>
              <a:t>Kolik neutronů má jádro </a:t>
            </a:r>
            <a:r>
              <a:rPr lang="cs-CZ" sz="2800" b="1" dirty="0" smtClean="0">
                <a:solidFill>
                  <a:schemeClr val="tx1"/>
                </a:solidFill>
              </a:rPr>
              <a:t>u</a:t>
            </a:r>
            <a:r>
              <a:rPr lang="de-DE" sz="2800" b="1" dirty="0" smtClean="0">
                <a:solidFill>
                  <a:schemeClr val="tx1"/>
                </a:solidFill>
              </a:rPr>
              <a:t>ran</a:t>
            </a:r>
            <a:r>
              <a:rPr lang="cs-CZ" sz="2800" b="1" dirty="0" smtClean="0">
                <a:solidFill>
                  <a:schemeClr val="tx1"/>
                </a:solidFill>
              </a:rPr>
              <a:t>u </a:t>
            </a:r>
            <a:r>
              <a:rPr lang="cs-CZ" sz="2800" b="1" dirty="0" err="1" smtClean="0">
                <a:solidFill>
                  <a:schemeClr val="tx1"/>
                </a:solidFill>
              </a:rPr>
              <a:t>U</a:t>
            </a:r>
            <a:r>
              <a:rPr lang="de-DE" sz="2800" b="1" dirty="0" smtClean="0">
                <a:solidFill>
                  <a:schemeClr val="tx1"/>
                </a:solidFill>
              </a:rPr>
              <a:t>-238</a:t>
            </a:r>
            <a:r>
              <a:rPr lang="de-DE" sz="2800" dirty="0" smtClean="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cs-CZ" sz="3600" dirty="0" smtClean="0"/>
              <a:t>Značení atomových jader</a:t>
            </a:r>
            <a:endParaRPr lang="en-US"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8" y="3141133"/>
            <a:ext cx="3214915" cy="341632"/>
          </a:xfrm>
          <a:prstGeom prst="rect">
            <a:avLst/>
          </a:prstGeom>
          <a:solidFill>
            <a:schemeClr val="bg1"/>
          </a:solidFill>
        </p:spPr>
        <p:txBody>
          <a:bodyPr wrap="square" rtlCol="0">
            <a:spAutoFit/>
          </a:bodyPr>
          <a:lstStyle/>
          <a:p>
            <a:r>
              <a:rPr lang="cs-CZ" dirty="0"/>
              <a:t>h</a:t>
            </a:r>
            <a:r>
              <a:rPr lang="cs-CZ" dirty="0" smtClean="0"/>
              <a:t>motnostní / nukleonové číslo</a:t>
            </a:r>
            <a:endParaRPr lang="de-DE" dirty="0"/>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cs-CZ" dirty="0"/>
              <a:t>p</a:t>
            </a:r>
            <a:r>
              <a:rPr lang="cs-CZ" dirty="0" smtClean="0"/>
              <a:t>rotonové číslo </a:t>
            </a:r>
            <a:r>
              <a:rPr lang="de-DE" dirty="0" smtClean="0"/>
              <a:t>Z</a:t>
            </a:r>
            <a:endParaRPr lang="de-DE" dirty="0"/>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cs-CZ" dirty="0" smtClean="0"/>
              <a:t>značka prvku</a:t>
            </a:r>
            <a:r>
              <a:rPr lang="de-DE" dirty="0"/>
              <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cs-CZ" sz="3600" dirty="0"/>
              <a:t>Značení atomových jader</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6095613" cy="2523490"/>
            <a:chOff x="1398424" y="1360021"/>
            <a:chExt cx="4033844"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4033844"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smtClean="0">
                  <a:latin typeface="+mj-lt"/>
                </a:rPr>
                <a:t>Úloha</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4033844"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cs-CZ" sz="2800" dirty="0" smtClean="0">
                      <a:solidFill>
                        <a:schemeClr val="tx1"/>
                      </a:solidFill>
                    </a:rPr>
                    <a:t>Podívejte se do Tabulky nuklidů</a:t>
                  </a:r>
                  <a:r>
                    <a:rPr lang="en-US" sz="2800" dirty="0" smtClean="0">
                      <a:solidFill>
                        <a:schemeClr val="tx1"/>
                      </a:solidFill>
                    </a:rPr>
                    <a:t>.</a:t>
                  </a:r>
                  <a:r>
                    <a:rPr lang="de-DE" sz="2800" dirty="0">
                      <a:solidFill>
                        <a:schemeClr val="tx1"/>
                      </a:solidFill>
                    </a:rPr>
                    <a:t/>
                  </a:r>
                  <a:br>
                    <a:rPr lang="de-DE" sz="2800" dirty="0">
                      <a:solidFill>
                        <a:schemeClr val="tx1"/>
                      </a:solidFill>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2.1 </a:t>
                  </a:r>
                  <a:r>
                    <a:rPr lang="cs-CZ" sz="2800" b="1" dirty="0" smtClean="0">
                      <a:solidFill>
                        <a:schemeClr val="tx1"/>
                      </a:solidFill>
                    </a:rPr>
                    <a:t>Interaktivní n</a:t>
                  </a:r>
                  <a:r>
                    <a:rPr lang="de-DE" sz="2800" b="1" dirty="0" smtClean="0">
                      <a:solidFill>
                        <a:schemeClr val="tx1"/>
                      </a:solidFill>
                    </a:rPr>
                    <a:t>u</a:t>
                  </a:r>
                  <a:r>
                    <a:rPr lang="cs-CZ" sz="2800" b="1" dirty="0" smtClean="0">
                      <a:solidFill>
                        <a:schemeClr val="tx1"/>
                      </a:solidFill>
                    </a:rPr>
                    <a:t>k</a:t>
                  </a:r>
                  <a:r>
                    <a:rPr lang="de-DE" sz="2800" b="1" dirty="0" err="1" smtClean="0">
                      <a:solidFill>
                        <a:schemeClr val="tx1"/>
                      </a:solidFill>
                    </a:rPr>
                    <a:t>lid</a:t>
                  </a:r>
                  <a:r>
                    <a:rPr lang="cs-CZ" sz="2800" b="1" dirty="0" err="1" smtClean="0">
                      <a:solidFill>
                        <a:schemeClr val="tx1"/>
                      </a:solidFill>
                    </a:rPr>
                    <a:t>ová</a:t>
                  </a:r>
                  <a:r>
                    <a:rPr lang="de-DE" sz="2800" b="1" dirty="0" smtClean="0">
                      <a:solidFill>
                        <a:schemeClr val="tx1"/>
                      </a:solidFill>
                    </a:rPr>
                    <a:t> </a:t>
                  </a:r>
                  <a:r>
                    <a:rPr lang="cs-CZ" sz="2800" b="1" dirty="0" smtClean="0">
                      <a:solidFill>
                        <a:schemeClr val="tx1"/>
                      </a:solidFill>
                    </a:rPr>
                    <a:t>t</a:t>
                  </a:r>
                  <a:r>
                    <a:rPr lang="de-DE" sz="2800" b="1" dirty="0" smtClean="0">
                      <a:solidFill>
                        <a:schemeClr val="tx1"/>
                      </a:solidFill>
                    </a:rPr>
                    <a:t>ab</a:t>
                  </a:r>
                  <a:r>
                    <a:rPr lang="cs-CZ" sz="2800" b="1" dirty="0" err="1" smtClean="0">
                      <a:solidFill>
                        <a:schemeClr val="tx1"/>
                      </a:solidFill>
                    </a:rPr>
                    <a:t>ulka</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4033844" cy="2010411"/>
                </a:xfrm>
                <a:prstGeom prst="round2SameRect">
                  <a:avLst>
                    <a:gd name="adj1" fmla="val 0"/>
                    <a:gd name="adj2" fmla="val 0"/>
                  </a:avLst>
                </a:prstGeom>
                <a:blipFill>
                  <a:blip r:embed="rId5"/>
                  <a:stretch>
                    <a:fillRect r="-1896"/>
                  </a:stretch>
                </a:blipFill>
                <a:ln>
                  <a:solidFill>
                    <a:schemeClr val="tx1"/>
                  </a:solidFill>
                </a:ln>
              </p:spPr>
              <p:txBody>
                <a:bodyPr/>
                <a:lstStyle/>
                <a:p>
                  <a:r>
                    <a:rPr lang="cs-CZ">
                      <a:noFill/>
                    </a:rPr>
                    <a:t> </a:t>
                  </a:r>
                </a:p>
              </p:txBody>
            </p:sp>
          </mc:Fallback>
        </mc:AlternateContent>
      </p:grpSp>
    </p:spTree>
    <p:extLst>
      <p:ext uri="{BB962C8B-B14F-4D97-AF65-F5344CB8AC3E}">
        <p14:creationId xmlns:p14="http://schemas.microsoft.com/office/powerpoint/2010/main" val="285010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cs-CZ" sz="3600" noProof="0" dirty="0" smtClean="0"/>
              <a:t>Časový plán</a:t>
            </a:r>
            <a:endParaRPr lang="en-US" sz="3000" noProof="0" dirty="0"/>
          </a:p>
        </p:txBody>
      </p:sp>
      <p:graphicFrame>
        <p:nvGraphicFramePr>
          <p:cNvPr id="5" name="Tabelle 4">
            <a:extLst>
              <a:ext uri="{FF2B5EF4-FFF2-40B4-BE49-F238E27FC236}">
                <a16:creationId xmlns:a16="http://schemas.microsoft.com/office/drawing/2014/main" id="{A88DDD0E-55DA-40C3-B0DF-1BCB1C75046C}"/>
              </a:ext>
            </a:extLst>
          </p:cNvPr>
          <p:cNvGraphicFramePr>
            <a:graphicFrameLocks noGrp="1"/>
          </p:cNvGraphicFramePr>
          <p:nvPr>
            <p:extLst>
              <p:ext uri="{D42A27DB-BD31-4B8C-83A1-F6EECF244321}">
                <p14:modId xmlns:p14="http://schemas.microsoft.com/office/powerpoint/2010/main" val="2718791857"/>
              </p:ext>
            </p:extLst>
          </p:nvPr>
        </p:nvGraphicFramePr>
        <p:xfrm>
          <a:off x="2231390" y="1097852"/>
          <a:ext cx="7226119" cy="49377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cs-CZ" sz="1800" b="1" cap="small" baseline="0" dirty="0" smtClean="0">
                          <a:latin typeface="Open Sans" panose="020B0606030504020204" pitchFamily="34" charset="0"/>
                          <a:ea typeface="Open Sans" panose="020B0606030504020204" pitchFamily="34" charset="0"/>
                          <a:cs typeface="Open Sans" panose="020B0606030504020204" pitchFamily="34" charset="0"/>
                        </a:rPr>
                        <a:t>Čas</a:t>
                      </a:r>
                      <a:endParaRPr lang="de-DE" sz="1800" b="1" cap="small" baseline="0" dirty="0">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cs-CZ" sz="1800" b="1" cap="small" baseline="0" dirty="0" smtClean="0">
                          <a:latin typeface="Open Sans" panose="020B0606030504020204" pitchFamily="34" charset="0"/>
                          <a:ea typeface="Open Sans" panose="020B0606030504020204" pitchFamily="34" charset="0"/>
                          <a:cs typeface="Open Sans" panose="020B0606030504020204" pitchFamily="34" charset="0"/>
                        </a:rPr>
                        <a:t>Obsah</a:t>
                      </a:r>
                      <a:endParaRPr lang="de-DE" sz="1800" b="1" cap="small" baseline="0" dirty="0">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cs-CZ"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Část</a:t>
                      </a:r>
                      <a:r>
                        <a:rPr lang="de-DE"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a:t>
                      </a: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cs-CZ"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Úvod</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55'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cs-CZ"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Část</a:t>
                      </a:r>
                      <a:r>
                        <a:rPr lang="de-DE"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II</a:t>
                      </a: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cs-CZ"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Atomová jádra </a:t>
                      </a:r>
                      <a:r>
                        <a:rPr lang="en-US" sz="15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&amp; </a:t>
                      </a:r>
                      <a:r>
                        <a:rPr lang="cs-CZ" sz="15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jejich rozmanitost</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cs-CZ"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Přestávka</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cs-CZ"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Část</a:t>
                      </a:r>
                      <a:r>
                        <a:rPr lang="de-DE"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III</a:t>
                      </a: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cs-CZ"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Vývoj</a:t>
                      </a:r>
                      <a:r>
                        <a:rPr lang="cs-CZ" sz="1500" b="0" baseline="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hvězd</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cs-CZ"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Část</a:t>
                      </a:r>
                      <a:r>
                        <a:rPr lang="de-DE"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IV</a:t>
                      </a: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cs-CZ"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Za</a:t>
                      </a:r>
                      <a:r>
                        <a:rPr lang="cs-CZ" sz="1500" b="0" baseline="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těžšími prvky</a:t>
                      </a:r>
                      <a:r>
                        <a:rPr lang="en-US" sz="15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cs-CZ"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Přestávka na oběd</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cs-CZ"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Část</a:t>
                      </a:r>
                      <a:r>
                        <a:rPr lang="de-DE"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V</a:t>
                      </a: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cs-CZ" sz="15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Hvězdy</a:t>
                      </a:r>
                      <a:r>
                        <a:rPr lang="cs-CZ" sz="1500" baseline="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v laboratoři</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cs-CZ"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Přestávka</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cs-CZ"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Část</a:t>
                      </a:r>
                      <a:r>
                        <a:rPr lang="de-DE"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V</a:t>
                      </a: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cs-CZ"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Hvězdy</a:t>
                      </a:r>
                      <a:r>
                        <a:rPr lang="cs-CZ" sz="1500" b="0" baseline="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v laboratoři </a:t>
                      </a:r>
                      <a:r>
                        <a:rPr lang="de-DE"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cs-CZ"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pokračování</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cs-CZ"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Závěr</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19438912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365562" y="1989139"/>
            <a:ext cx="5713123" cy="2392362"/>
          </a:xfrm>
        </p:spPr>
        <p:txBody>
          <a:bodyPr anchor="ctr"/>
          <a:lstStyle/>
          <a:p>
            <a:pPr algn="ctr"/>
            <a:r>
              <a:rPr lang="cs-CZ" sz="3600" cap="small" noProof="0" dirty="0" smtClean="0"/>
              <a:t>Jak se </a:t>
            </a:r>
            <a:r>
              <a:rPr lang="cs-CZ" sz="3600" b="1" cap="small" noProof="0" dirty="0" smtClean="0"/>
              <a:t>mohou </a:t>
            </a:r>
            <a:r>
              <a:rPr lang="cs-CZ" sz="3600" b="1" cap="small" dirty="0" smtClean="0"/>
              <a:t>p</a:t>
            </a:r>
            <a:r>
              <a:rPr lang="cs-CZ" sz="3600" b="1" cap="small" noProof="0" dirty="0" err="1" smtClean="0"/>
              <a:t>řeměňovat</a:t>
            </a:r>
            <a:r>
              <a:rPr lang="cs-CZ" sz="3600" b="1" cap="small" noProof="0" dirty="0" smtClean="0"/>
              <a:t> </a:t>
            </a:r>
            <a:r>
              <a:rPr lang="cs-CZ" sz="3600" cap="small" noProof="0" dirty="0" smtClean="0"/>
              <a:t>atomová jádra</a:t>
            </a:r>
            <a:r>
              <a:rPr lang="en-US" sz="3600" b="1" cap="small" noProof="0" dirty="0" smtClean="0"/>
              <a:t>?</a:t>
            </a:r>
            <a:endParaRPr lang="en-US" sz="3600" b="1" cap="small" noProof="0" dirty="0"/>
          </a:p>
        </p:txBody>
      </p:sp>
    </p:spTree>
    <p:extLst>
      <p:ext uri="{BB962C8B-B14F-4D97-AF65-F5344CB8AC3E}">
        <p14:creationId xmlns:p14="http://schemas.microsoft.com/office/powerpoint/2010/main" val="1554018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cs-CZ" sz="3600" noProof="0" dirty="0" smtClean="0"/>
              <a:t>Jaderné reakce</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41834" y="2089613"/>
            <a:ext cx="6084252"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smtClean="0">
                  <a:latin typeface="+mj-lt"/>
                </a:rPr>
                <a:t>Úkol</a:t>
              </a:r>
              <a:r>
                <a:rPr lang="en-US" sz="2800" b="1" dirty="0" smtClean="0">
                  <a:latin typeface="+mj-lt"/>
                </a:rPr>
                <a:t> </a:t>
              </a:r>
              <a:r>
                <a:rPr lang="en-US" sz="2800" b="1" dirty="0">
                  <a:latin typeface="+mj-lt"/>
                </a:rPr>
                <a:t>1</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cs-CZ" sz="2800" dirty="0" smtClean="0">
                      <a:solidFill>
                        <a:schemeClr val="tx1"/>
                      </a:solidFill>
                    </a:rPr>
                    <a:t>Rozdělte se do </a:t>
                  </a:r>
                  <a:r>
                    <a:rPr lang="cs-CZ" sz="2800" b="1" dirty="0" smtClean="0">
                      <a:solidFill>
                        <a:schemeClr val="tx1"/>
                      </a:solidFill>
                    </a:rPr>
                    <a:t>skupin po čtyřech </a:t>
                  </a:r>
                  <a:r>
                    <a:rPr lang="cs-CZ" sz="2800" dirty="0" smtClean="0">
                      <a:solidFill>
                        <a:schemeClr val="tx1"/>
                      </a:solidFill>
                    </a:rPr>
                    <a:t>a </a:t>
                  </a:r>
                  <a:r>
                    <a:rPr lang="cs-CZ" sz="2800" b="1" dirty="0" smtClean="0">
                      <a:solidFill>
                        <a:schemeClr val="tx1"/>
                      </a:solidFill>
                    </a:rPr>
                    <a:t>přidělte si</a:t>
                  </a:r>
                  <a:r>
                    <a:rPr lang="cs-CZ" sz="2800" dirty="0" smtClean="0">
                      <a:solidFill>
                        <a:schemeClr val="tx1"/>
                      </a:solidFill>
                    </a:rPr>
                    <a:t> odborné úlohy.</a:t>
                  </a:r>
                  <a:r>
                    <a:rPr lang="de-DE" sz="2800" dirty="0">
                      <a:solidFill>
                        <a:schemeClr val="tx1"/>
                      </a:solidFill>
                    </a:rPr>
                    <a:t/>
                  </a:r>
                  <a:br>
                    <a:rPr lang="de-DE" sz="2800" dirty="0">
                      <a:solidFill>
                        <a:schemeClr val="tx1"/>
                      </a:solidFill>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2.2 Group Puzzle </a:t>
                  </a:r>
                  <a:r>
                    <a:rPr lang="cs-CZ" sz="2800" b="1" dirty="0" smtClean="0">
                      <a:solidFill>
                        <a:schemeClr val="tx1"/>
                      </a:solidFill>
                    </a:rPr>
                    <a:t>/ pracovní listy</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l="-500" r="-1900"/>
                  </a:stretch>
                </a:blipFill>
                <a:ln>
                  <a:solidFill>
                    <a:schemeClr val="tx1"/>
                  </a:solidFill>
                </a:ln>
              </p:spPr>
              <p:txBody>
                <a:bodyPr/>
                <a:lstStyle/>
                <a:p>
                  <a:r>
                    <a:rPr lang="cs-CZ">
                      <a:noFill/>
                    </a:rPr>
                    <a:t> </a:t>
                  </a:r>
                </a:p>
              </p:txBody>
            </p:sp>
          </mc:Fallback>
        </mc:AlternateContent>
      </p:grpSp>
    </p:spTree>
    <p:extLst>
      <p:ext uri="{BB962C8B-B14F-4D97-AF65-F5344CB8AC3E}">
        <p14:creationId xmlns:p14="http://schemas.microsoft.com/office/powerpoint/2010/main" val="2507106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cs-CZ" sz="3600" dirty="0"/>
              <a:t>Jaderné reakce</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766880"/>
            <a:ext cx="5775737" cy="3353756"/>
            <a:chOff x="1398424" y="1360021"/>
            <a:chExt cx="3822162" cy="3353756"/>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smtClean="0">
                  <a:latin typeface="+mj-lt"/>
                </a:rPr>
                <a:t>Úkol</a:t>
              </a:r>
              <a:r>
                <a:rPr lang="en-US" sz="2800" b="1" dirty="0" smtClean="0">
                  <a:latin typeface="+mj-lt"/>
                </a:rPr>
                <a:t> </a:t>
              </a:r>
              <a:r>
                <a:rPr lang="en-US" sz="2800" b="1" dirty="0">
                  <a:latin typeface="+mj-lt"/>
                </a:rPr>
                <a:t>2</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840677"/>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cs-CZ" sz="2800" dirty="0" smtClean="0">
                      <a:solidFill>
                        <a:schemeClr val="tx1"/>
                      </a:solidFill>
                    </a:rPr>
                    <a:t>Ve skupinách společně pracujte na </a:t>
                  </a:r>
                  <a:r>
                    <a:rPr lang="cs-CZ" sz="2800" b="1" dirty="0" smtClean="0">
                      <a:solidFill>
                        <a:schemeClr val="tx1"/>
                      </a:solidFill>
                    </a:rPr>
                    <a:t>Odborné úloze</a:t>
                  </a:r>
                  <a:r>
                    <a:rPr lang="en-US" sz="2800" dirty="0" smtClean="0">
                      <a:solidFill>
                        <a:schemeClr val="tx1"/>
                      </a:solidFill>
                    </a:rPr>
                    <a:t>.</a:t>
                  </a:r>
                  <a:r>
                    <a:rPr lang="de-DE" sz="2800" dirty="0">
                      <a:solidFill>
                        <a:schemeClr val="tx1"/>
                      </a:solidFill>
                    </a:rPr>
                    <a:t/>
                  </a:r>
                  <a:br>
                    <a:rPr lang="de-DE" sz="2800" dirty="0">
                      <a:solidFill>
                        <a:schemeClr val="tx1"/>
                      </a:solidFill>
                    </a:rPr>
                  </a:br>
                  <a:r>
                    <a:rPr lang="de-DE" sz="2800" dirty="0">
                      <a:solidFill>
                        <a:schemeClr val="tx1"/>
                      </a:solidFill>
                    </a:rPr>
                    <a:t/>
                  </a:r>
                  <a:br>
                    <a:rPr lang="de-DE" sz="2800" dirty="0">
                      <a:solidFill>
                        <a:schemeClr val="tx1"/>
                      </a:solidFill>
                    </a:rPr>
                  </a:br>
                  <a:r>
                    <a:rPr lang="cs-CZ" sz="2800" dirty="0" smtClean="0">
                      <a:solidFill>
                        <a:schemeClr val="tx1"/>
                      </a:solidFill>
                    </a:rPr>
                    <a:t>Pokud je třeba použijte Tabulku nuklidů</a:t>
                  </a:r>
                  <a:r>
                    <a:rPr lang="de-DE" sz="2800" b="1" dirty="0">
                      <a:solidFill>
                        <a:schemeClr val="tx1"/>
                      </a:solidFill>
                      <a:latin typeface="Cambria Math" panose="02040503050406030204" pitchFamily="18" charset="0"/>
                    </a:rPr>
                    <a:t/>
                  </a:r>
                  <a:br>
                    <a:rPr lang="de-DE" sz="2800" b="1" dirty="0">
                      <a:solidFill>
                        <a:schemeClr val="tx1"/>
                      </a:solidFill>
                      <a:latin typeface="Cambria Math" panose="02040503050406030204" pitchFamily="18" charset="0"/>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2.1 Interactive Nuclide Table</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840677"/>
                </a:xfrm>
                <a:prstGeom prst="round2SameRect">
                  <a:avLst>
                    <a:gd name="adj1" fmla="val 0"/>
                    <a:gd name="adj2" fmla="val 0"/>
                  </a:avLst>
                </a:prstGeom>
                <a:blipFill>
                  <a:blip r:embed="rId5"/>
                  <a:stretch>
                    <a:fillRect r="-211" b="-2564"/>
                  </a:stretch>
                </a:blipFill>
                <a:ln>
                  <a:solidFill>
                    <a:schemeClr val="tx1"/>
                  </a:solidFill>
                </a:ln>
              </p:spPr>
              <p:txBody>
                <a:bodyPr/>
                <a:lstStyle/>
                <a:p>
                  <a:r>
                    <a:rPr lang="cs-CZ">
                      <a:noFill/>
                    </a:rPr>
                    <a:t> </a:t>
                  </a:r>
                </a:p>
              </p:txBody>
            </p:sp>
          </mc:Fallback>
        </mc:AlternateContent>
      </p:grpSp>
    </p:spTree>
    <p:extLst>
      <p:ext uri="{BB962C8B-B14F-4D97-AF65-F5344CB8AC3E}">
        <p14:creationId xmlns:p14="http://schemas.microsoft.com/office/powerpoint/2010/main" val="357110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Nuclear Reactions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smtClean="0">
                  <a:latin typeface="+mj-lt"/>
                </a:rPr>
                <a:t>Úkol</a:t>
              </a:r>
              <a:r>
                <a:rPr lang="en-US" sz="2800" b="1" dirty="0" smtClean="0">
                  <a:latin typeface="+mj-lt"/>
                </a:rPr>
                <a:t> </a:t>
              </a:r>
              <a:r>
                <a:rPr lang="en-US" sz="2800" b="1" dirty="0">
                  <a:latin typeface="+mj-lt"/>
                </a:rPr>
                <a:t>3</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cs-CZ" sz="2800" dirty="0" smtClean="0">
                  <a:solidFill>
                    <a:schemeClr val="tx1"/>
                  </a:solidFill>
                </a:rPr>
                <a:t>Vraťte se zpět do původních skupin a pracujte společně na </a:t>
              </a:r>
              <a:r>
                <a:rPr lang="cs-CZ" sz="2800" b="1" dirty="0" smtClean="0">
                  <a:solidFill>
                    <a:schemeClr val="tx1"/>
                  </a:solidFill>
                </a:rPr>
                <a:t>Skupinových úlohách</a:t>
              </a:r>
              <a:r>
                <a:rPr lang="en-US" sz="2800" dirty="0" smtClean="0">
                  <a:solidFill>
                    <a:schemeClr val="tx1"/>
                  </a:solidFill>
                </a:rPr>
                <a:t>.</a:t>
              </a:r>
              <a:endParaRPr lang="en-GB" sz="2800" b="1" dirty="0">
                <a:solidFill>
                  <a:schemeClr val="tx1"/>
                </a:solidFill>
              </a:endParaRPr>
            </a:p>
          </p:txBody>
        </p:sp>
      </p:grpSp>
    </p:spTree>
    <p:extLst>
      <p:ext uri="{BB962C8B-B14F-4D97-AF65-F5344CB8AC3E}">
        <p14:creationId xmlns:p14="http://schemas.microsoft.com/office/powerpoint/2010/main" val="729561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cs-CZ" sz="3600" b="1" cap="small" noProof="0" dirty="0" smtClean="0"/>
              <a:t>Proč </a:t>
            </a:r>
            <a:r>
              <a:rPr lang="en-US" sz="3600" cap="small" noProof="0" dirty="0" smtClean="0"/>
              <a:t>do</a:t>
            </a:r>
            <a:r>
              <a:rPr lang="cs-CZ" sz="3600" cap="small" noProof="0" dirty="0" err="1" smtClean="0"/>
              <a:t>chází</a:t>
            </a:r>
            <a:r>
              <a:rPr lang="en-US" sz="3600" cap="small" noProof="0" dirty="0"/>
              <a:t/>
            </a:r>
            <a:br>
              <a:rPr lang="en-US" sz="3600" cap="small" noProof="0" dirty="0"/>
            </a:br>
            <a:r>
              <a:rPr lang="cs-CZ" sz="3600" cap="small" noProof="0" dirty="0" smtClean="0"/>
              <a:t>k jaderným přeměnám?</a:t>
            </a:r>
            <a:endParaRPr lang="en-US" sz="3600" cap="small" noProof="0" dirty="0"/>
          </a:p>
        </p:txBody>
      </p:sp>
    </p:spTree>
    <p:extLst>
      <p:ext uri="{BB962C8B-B14F-4D97-AF65-F5344CB8AC3E}">
        <p14:creationId xmlns:p14="http://schemas.microsoft.com/office/powerpoint/2010/main" val="3744714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39420"/>
            <a:ext cx="5429251" cy="4278094"/>
          </a:xfrm>
          <a:prstGeom prst="rect">
            <a:avLst/>
          </a:prstGeom>
          <a:noFill/>
        </p:spPr>
        <p:txBody>
          <a:bodyPr wrap="square" rtlCol="0">
            <a:spAutoFit/>
          </a:bodyPr>
          <a:lstStyle/>
          <a:p>
            <a:pPr marL="285750" indent="-285750">
              <a:buFont typeface="Arial" panose="020B0604020202020204" pitchFamily="34" charset="0"/>
              <a:buChar char="•"/>
            </a:pPr>
            <a:r>
              <a:rPr lang="cs-CZ" sz="2400" b="1" dirty="0" smtClean="0"/>
              <a:t>Vazebná energie </a:t>
            </a:r>
            <a:r>
              <a:rPr lang="cs-CZ" sz="2400" dirty="0" smtClean="0"/>
              <a:t>je mírou stability atomového jádra</a:t>
            </a:r>
            <a:endParaRPr lang="en-US" sz="2400" dirty="0"/>
          </a:p>
          <a:p>
            <a:pPr marL="697230" lvl="1" indent="-285750">
              <a:buFont typeface="Arial" panose="020B0604020202020204" pitchFamily="34" charset="0"/>
              <a:buChar char="•"/>
            </a:pPr>
            <a:r>
              <a:rPr lang="cs-CZ" sz="2000" dirty="0" smtClean="0"/>
              <a:t>Stabilita </a:t>
            </a:r>
            <a:r>
              <a:rPr lang="cs-CZ" sz="2000" dirty="0"/>
              <a:t>z</a:t>
            </a:r>
            <a:r>
              <a:rPr lang="cs-CZ" sz="2000" dirty="0" smtClean="0"/>
              <a:t>ávisí na poměru protonového a neutronového čísla stejně jako na faktorech celkové symetrie</a:t>
            </a:r>
            <a:endParaRPr lang="en-US" sz="2000" dirty="0"/>
          </a:p>
          <a:p>
            <a:pPr marL="285750" indent="-285750">
              <a:buFont typeface="Arial" panose="020B0604020202020204" pitchFamily="34" charset="0"/>
              <a:buChar char="•"/>
            </a:pPr>
            <a:r>
              <a:rPr lang="cs-CZ" sz="2400" dirty="0" smtClean="0"/>
              <a:t>Jádra, která se mohou přeměnit do stabilního stavu jadernými přeměnami, označujeme jako nestabilní (radioaktivní)</a:t>
            </a:r>
            <a:endParaRPr lang="en-US" sz="2400" dirty="0"/>
          </a:p>
          <a:p>
            <a:pPr marL="285750" indent="-285750">
              <a:buFont typeface="Arial" panose="020B0604020202020204" pitchFamily="34" charset="0"/>
              <a:buChar char="•"/>
            </a:pPr>
            <a:r>
              <a:rPr lang="cs-CZ" sz="2400" dirty="0" smtClean="0"/>
              <a:t>Stabilnějšího stavu mohou jádra dosáhnout také jadernou fúzí</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noProof="0" dirty="0" smtClean="0"/>
              <a:t>Vazebná energie</a:t>
            </a:r>
            <a:endParaRPr lang="en-US" sz="3000" noProof="0" dirty="0"/>
          </a:p>
        </p:txBody>
      </p:sp>
      <p:pic>
        <p:nvPicPr>
          <p:cNvPr id="2" name="Grafik 1">
            <a:extLst>
              <a:ext uri="{FF2B5EF4-FFF2-40B4-BE49-F238E27FC236}">
                <a16:creationId xmlns:a16="http://schemas.microsoft.com/office/drawing/2014/main" id="{E75F4F9D-94BD-CFA1-19FD-54B5138173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4172" y="1977570"/>
            <a:ext cx="5114050" cy="3102966"/>
          </a:xfrm>
          <a:prstGeom prst="rect">
            <a:avLst/>
          </a:prstGeom>
        </p:spPr>
      </p:pic>
      <p:sp>
        <p:nvSpPr>
          <p:cNvPr id="4" name="Textfeld 3">
            <a:extLst>
              <a:ext uri="{FF2B5EF4-FFF2-40B4-BE49-F238E27FC236}">
                <a16:creationId xmlns:a16="http://schemas.microsoft.com/office/drawing/2014/main" id="{D350534C-42E3-7A8B-D52D-27CBA15F4143}"/>
              </a:ext>
            </a:extLst>
          </p:cNvPr>
          <p:cNvSpPr txBox="1"/>
          <p:nvPr/>
        </p:nvSpPr>
        <p:spPr>
          <a:xfrm rot="16200000">
            <a:off x="5115594" y="3439439"/>
            <a:ext cx="3020583" cy="261610"/>
          </a:xfrm>
          <a:prstGeom prst="rect">
            <a:avLst/>
          </a:prstGeom>
          <a:noFill/>
        </p:spPr>
        <p:txBody>
          <a:bodyPr wrap="square" rtlCol="0">
            <a:spAutoFit/>
          </a:bodyPr>
          <a:lstStyle/>
          <a:p>
            <a:pPr algn="ctr"/>
            <a:r>
              <a:rPr lang="cs-CZ" sz="1100" dirty="0" smtClean="0">
                <a:solidFill>
                  <a:srgbClr val="000000"/>
                </a:solidFill>
              </a:rPr>
              <a:t>Vazebná energie na nukleon </a:t>
            </a:r>
            <a:r>
              <a:rPr lang="de-DE" sz="1100" dirty="0" smtClean="0">
                <a:solidFill>
                  <a:srgbClr val="000000"/>
                </a:solidFill>
              </a:rPr>
              <a:t>(</a:t>
            </a:r>
            <a:r>
              <a:rPr lang="de-DE" sz="1100" dirty="0">
                <a:solidFill>
                  <a:srgbClr val="000000"/>
                </a:solidFill>
              </a:rPr>
              <a:t>MeV)</a:t>
            </a:r>
          </a:p>
        </p:txBody>
      </p:sp>
      <p:sp>
        <p:nvSpPr>
          <p:cNvPr id="5" name="Textfeld 4">
            <a:extLst>
              <a:ext uri="{FF2B5EF4-FFF2-40B4-BE49-F238E27FC236}">
                <a16:creationId xmlns:a16="http://schemas.microsoft.com/office/drawing/2014/main" id="{08720FD3-4ADA-C14D-2895-13DC2E7961C7}"/>
              </a:ext>
            </a:extLst>
          </p:cNvPr>
          <p:cNvSpPr txBox="1"/>
          <p:nvPr/>
        </p:nvSpPr>
        <p:spPr>
          <a:xfrm>
            <a:off x="8007920" y="5088553"/>
            <a:ext cx="2637955" cy="261610"/>
          </a:xfrm>
          <a:prstGeom prst="rect">
            <a:avLst/>
          </a:prstGeom>
          <a:noFill/>
        </p:spPr>
        <p:txBody>
          <a:bodyPr wrap="square" rtlCol="0">
            <a:spAutoFit/>
          </a:bodyPr>
          <a:lstStyle/>
          <a:p>
            <a:pPr algn="ctr"/>
            <a:r>
              <a:rPr lang="cs-CZ" sz="1100" dirty="0" smtClean="0">
                <a:solidFill>
                  <a:srgbClr val="000000"/>
                </a:solidFill>
              </a:rPr>
              <a:t>Hmotnostní číslo </a:t>
            </a:r>
            <a:r>
              <a:rPr lang="de-DE" sz="1100" dirty="0" smtClean="0">
                <a:solidFill>
                  <a:srgbClr val="000000"/>
                </a:solidFill>
              </a:rPr>
              <a:t>A</a:t>
            </a:r>
            <a:endParaRPr lang="de-DE" sz="1100" dirty="0">
              <a:solidFill>
                <a:srgbClr val="000000"/>
              </a:solidFill>
            </a:endParaRPr>
          </a:p>
        </p:txBody>
      </p:sp>
    </p:spTree>
    <p:extLst>
      <p:ext uri="{BB962C8B-B14F-4D97-AF65-F5344CB8AC3E}">
        <p14:creationId xmlns:p14="http://schemas.microsoft.com/office/powerpoint/2010/main" val="3701393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noProof="0" dirty="0" smtClean="0"/>
              <a:t>Vazebná energie</a:t>
            </a:r>
            <a:endParaRPr lang="en-US" sz="3000" noProof="0" dirty="0"/>
          </a:p>
        </p:txBody>
      </p:sp>
      <p:pic>
        <p:nvPicPr>
          <p:cNvPr id="3" name="Grafik 2">
            <a:extLst>
              <a:ext uri="{FF2B5EF4-FFF2-40B4-BE49-F238E27FC236}">
                <a16:creationId xmlns:a16="http://schemas.microsoft.com/office/drawing/2014/main" id="{E38CABB8-C154-46E2-8E2A-CB9EF096B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81661"/>
            <a:ext cx="8105775" cy="4918204"/>
          </a:xfrm>
          <a:prstGeom prst="rect">
            <a:avLst/>
          </a:prstGeom>
        </p:spPr>
      </p:pic>
      <p:sp>
        <p:nvSpPr>
          <p:cNvPr id="4" name="Textfeld 3">
            <a:extLst>
              <a:ext uri="{FF2B5EF4-FFF2-40B4-BE49-F238E27FC236}">
                <a16:creationId xmlns:a16="http://schemas.microsoft.com/office/drawing/2014/main" id="{DB722161-2F8D-5E6B-5414-9AC91BFECF9A}"/>
              </a:ext>
            </a:extLst>
          </p:cNvPr>
          <p:cNvSpPr txBox="1"/>
          <p:nvPr/>
        </p:nvSpPr>
        <p:spPr>
          <a:xfrm rot="16200000">
            <a:off x="-118875" y="3313399"/>
            <a:ext cx="4647824" cy="307777"/>
          </a:xfrm>
          <a:prstGeom prst="rect">
            <a:avLst/>
          </a:prstGeom>
          <a:noFill/>
        </p:spPr>
        <p:txBody>
          <a:bodyPr wrap="square" rtlCol="0">
            <a:spAutoFit/>
          </a:bodyPr>
          <a:lstStyle/>
          <a:p>
            <a:pPr algn="ctr"/>
            <a:r>
              <a:rPr lang="cs-CZ" sz="1400" b="1" dirty="0" smtClean="0">
                <a:solidFill>
                  <a:srgbClr val="000000"/>
                </a:solidFill>
              </a:rPr>
              <a:t>Vazebná energie na n</a:t>
            </a:r>
            <a:r>
              <a:rPr lang="de-DE" sz="1400" b="1" dirty="0" smtClean="0">
                <a:solidFill>
                  <a:srgbClr val="000000"/>
                </a:solidFill>
              </a:rPr>
              <a:t>u</a:t>
            </a:r>
            <a:r>
              <a:rPr lang="cs-CZ" sz="1400" b="1" dirty="0" smtClean="0">
                <a:solidFill>
                  <a:srgbClr val="000000"/>
                </a:solidFill>
              </a:rPr>
              <a:t>k</a:t>
            </a:r>
            <a:r>
              <a:rPr lang="de-DE" sz="1400" b="1" dirty="0" err="1" smtClean="0">
                <a:solidFill>
                  <a:srgbClr val="000000"/>
                </a:solidFill>
              </a:rPr>
              <a:t>leon</a:t>
            </a:r>
            <a:r>
              <a:rPr lang="de-DE" sz="1400" b="1" dirty="0" smtClean="0">
                <a:solidFill>
                  <a:srgbClr val="000000"/>
                </a:solidFill>
              </a:rPr>
              <a:t> </a:t>
            </a:r>
            <a:r>
              <a:rPr lang="de-DE" sz="1400" b="1" dirty="0">
                <a:solidFill>
                  <a:srgbClr val="000000"/>
                </a:solidFill>
              </a:rPr>
              <a:t>(MeV)</a:t>
            </a:r>
          </a:p>
        </p:txBody>
      </p:sp>
      <p:sp>
        <p:nvSpPr>
          <p:cNvPr id="5" name="Textfeld 4">
            <a:extLst>
              <a:ext uri="{FF2B5EF4-FFF2-40B4-BE49-F238E27FC236}">
                <a16:creationId xmlns:a16="http://schemas.microsoft.com/office/drawing/2014/main" id="{5CBD9B74-32B5-00B1-A93E-BBEF458785E1}"/>
              </a:ext>
            </a:extLst>
          </p:cNvPr>
          <p:cNvSpPr txBox="1"/>
          <p:nvPr/>
        </p:nvSpPr>
        <p:spPr>
          <a:xfrm>
            <a:off x="3843525" y="5799865"/>
            <a:ext cx="4647824" cy="307778"/>
          </a:xfrm>
          <a:prstGeom prst="rect">
            <a:avLst/>
          </a:prstGeom>
          <a:noFill/>
        </p:spPr>
        <p:txBody>
          <a:bodyPr wrap="square" rtlCol="0">
            <a:spAutoFit/>
          </a:bodyPr>
          <a:lstStyle/>
          <a:p>
            <a:pPr algn="ctr"/>
            <a:r>
              <a:rPr lang="cs-CZ" sz="1400" b="1" dirty="0" smtClean="0">
                <a:solidFill>
                  <a:srgbClr val="000000"/>
                </a:solidFill>
              </a:rPr>
              <a:t>Hmotnostní číslo </a:t>
            </a:r>
            <a:r>
              <a:rPr lang="de-DE" sz="1400" b="1" dirty="0" smtClean="0">
                <a:solidFill>
                  <a:srgbClr val="000000"/>
                </a:solidFill>
              </a:rPr>
              <a:t>A</a:t>
            </a:r>
            <a:endParaRPr lang="de-DE" sz="1400" b="1" dirty="0">
              <a:solidFill>
                <a:srgbClr val="000000"/>
              </a:solidFill>
            </a:endParaRPr>
          </a:p>
        </p:txBody>
      </p:sp>
    </p:spTree>
    <p:extLst>
      <p:ext uri="{BB962C8B-B14F-4D97-AF65-F5344CB8AC3E}">
        <p14:creationId xmlns:p14="http://schemas.microsoft.com/office/powerpoint/2010/main" val="983904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cs-CZ" sz="3600" dirty="0" smtClean="0"/>
              <a:t>Tabulka nuklidů</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6229352"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smtClean="0">
                  <a:latin typeface="+mj-lt"/>
                </a:rPr>
                <a:t>Úkol</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cs-CZ" sz="2800" dirty="0" smtClean="0">
                      <a:solidFill>
                        <a:schemeClr val="tx1"/>
                      </a:solidFill>
                    </a:rPr>
                    <a:t>Vyzkoušejte </a:t>
                  </a:r>
                  <a:r>
                    <a:rPr lang="en-US" sz="2800" dirty="0" smtClean="0">
                      <a:solidFill>
                        <a:schemeClr val="tx1"/>
                      </a:solidFill>
                    </a:rPr>
                    <a:t>3D </a:t>
                  </a:r>
                  <a:r>
                    <a:rPr lang="cs-CZ" sz="2800" dirty="0" smtClean="0">
                      <a:solidFill>
                        <a:schemeClr val="tx1"/>
                      </a:solidFill>
                    </a:rPr>
                    <a:t>variantu tabulky nuklidů </a:t>
                  </a:r>
                  <a:r>
                    <a:rPr lang="de-DE" sz="2800" dirty="0" smtClean="0">
                      <a:solidFill>
                        <a:schemeClr val="tx1"/>
                      </a:solidFill>
                    </a:rPr>
                    <a:t/>
                  </a:r>
                  <a:br>
                    <a:rPr lang="de-DE" sz="2800" dirty="0" smtClean="0">
                      <a:solidFill>
                        <a:schemeClr val="tx1"/>
                      </a:solidFill>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2.1 </a:t>
                  </a:r>
                  <a:r>
                    <a:rPr lang="de-DE" sz="2800" b="1" dirty="0" err="1" smtClean="0">
                      <a:solidFill>
                        <a:schemeClr val="tx1"/>
                      </a:solidFill>
                    </a:rPr>
                    <a:t>Intera</a:t>
                  </a:r>
                  <a:r>
                    <a:rPr lang="cs-CZ" sz="2800" b="1" dirty="0" err="1" smtClean="0">
                      <a:solidFill>
                        <a:schemeClr val="tx1"/>
                      </a:solidFill>
                    </a:rPr>
                    <a:t>ktivní</a:t>
                  </a:r>
                  <a:r>
                    <a:rPr lang="cs-CZ" sz="2800" b="1" dirty="0" smtClean="0">
                      <a:solidFill>
                        <a:schemeClr val="tx1"/>
                      </a:solidFill>
                    </a:rPr>
                    <a:t> tabulka nuklidů </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r="-2842"/>
                  </a:stretch>
                </a:blipFill>
                <a:ln>
                  <a:solidFill>
                    <a:schemeClr val="tx1"/>
                  </a:solidFill>
                </a:ln>
              </p:spPr>
              <p:txBody>
                <a:bodyPr/>
                <a:lstStyle/>
                <a:p>
                  <a:r>
                    <a:rPr lang="cs-CZ">
                      <a:noFill/>
                    </a:rPr>
                    <a:t> </a:t>
                  </a:r>
                </a:p>
              </p:txBody>
            </p:sp>
          </mc:Fallback>
        </mc:AlternateContent>
      </p:grpSp>
    </p:spTree>
    <p:extLst>
      <p:ext uri="{BB962C8B-B14F-4D97-AF65-F5344CB8AC3E}">
        <p14:creationId xmlns:p14="http://schemas.microsoft.com/office/powerpoint/2010/main" val="2356732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50" y="1684564"/>
            <a:ext cx="5216980" cy="3539430"/>
          </a:xfrm>
          <a:prstGeom prst="rect">
            <a:avLst/>
          </a:prstGeom>
          <a:noFill/>
        </p:spPr>
        <p:txBody>
          <a:bodyPr wrap="square" rtlCol="0">
            <a:spAutoFit/>
          </a:bodyPr>
          <a:lstStyle/>
          <a:p>
            <a:pPr marL="285750" indent="-285750">
              <a:buFont typeface="Arial" panose="020B0604020202020204" pitchFamily="34" charset="0"/>
              <a:buChar char="•"/>
            </a:pPr>
            <a:r>
              <a:rPr lang="cs-CZ" sz="2800" dirty="0" smtClean="0"/>
              <a:t>Nová atomová jádra mohou vznikat </a:t>
            </a:r>
            <a:r>
              <a:rPr lang="cs-CZ" sz="2800" b="1" dirty="0" smtClean="0"/>
              <a:t>jadernou fúzí </a:t>
            </a:r>
            <a:r>
              <a:rPr lang="cs-CZ" sz="2800" dirty="0" smtClean="0"/>
              <a:t>nebo</a:t>
            </a:r>
            <a:r>
              <a:rPr lang="cs-CZ" sz="2800" b="1" dirty="0" smtClean="0"/>
              <a:t> jadernými přeměnami </a:t>
            </a:r>
            <a:r>
              <a:rPr lang="en-US" sz="2800" dirty="0" smtClean="0"/>
              <a:t>(</a:t>
            </a:r>
            <a:r>
              <a:rPr lang="cs-CZ" sz="2800" dirty="0" smtClean="0"/>
              <a:t>rozpady</a:t>
            </a:r>
            <a:r>
              <a:rPr lang="en-US" sz="2800" dirty="0" smtClean="0"/>
              <a:t>)</a:t>
            </a:r>
            <a:r>
              <a:rPr lang="en-US" sz="2800" dirty="0"/>
              <a:t/>
            </a:r>
            <a:br>
              <a:rPr lang="en-US" sz="2800" dirty="0"/>
            </a:br>
            <a:endParaRPr lang="en-US" sz="2800" dirty="0"/>
          </a:p>
          <a:p>
            <a:pPr marL="285750" indent="-285750">
              <a:buFont typeface="Arial" panose="020B0604020202020204" pitchFamily="34" charset="0"/>
              <a:buChar char="•"/>
            </a:pPr>
            <a:r>
              <a:rPr lang="cs-CZ" sz="2800" dirty="0" smtClean="0"/>
              <a:t>Tyto procesy jsou základem pro </a:t>
            </a:r>
            <a:r>
              <a:rPr lang="cs-CZ" sz="2800" b="1" dirty="0" smtClean="0"/>
              <a:t>formování nových prvků</a:t>
            </a:r>
            <a:r>
              <a:rPr lang="cs-CZ" sz="2800" dirty="0" smtClean="0"/>
              <a:t>!</a:t>
            </a:r>
            <a:endParaRPr lang="en-US" sz="28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noProof="0" dirty="0" smtClean="0"/>
              <a:t>Jaderné reakce</a:t>
            </a:r>
            <a:endParaRPr lang="en-US"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[09] </a:t>
            </a:r>
            <a:r>
              <a:rPr lang="de-DE" sz="1400" i="1" dirty="0" smtClean="0">
                <a:solidFill>
                  <a:schemeClr val="bg1"/>
                </a:solidFill>
              </a:rPr>
              <a:t>Il</a:t>
            </a:r>
            <a:r>
              <a:rPr lang="cs-CZ" sz="1400" i="1" dirty="0" smtClean="0">
                <a:solidFill>
                  <a:schemeClr val="bg1"/>
                </a:solidFill>
              </a:rPr>
              <a:t>u</a:t>
            </a:r>
            <a:r>
              <a:rPr lang="de-DE" sz="1400" i="1" dirty="0" err="1" smtClean="0">
                <a:solidFill>
                  <a:schemeClr val="bg1"/>
                </a:solidFill>
              </a:rPr>
              <a:t>stra</a:t>
            </a:r>
            <a:r>
              <a:rPr lang="cs-CZ" sz="1400" i="1" dirty="0" err="1" smtClean="0">
                <a:solidFill>
                  <a:schemeClr val="bg1"/>
                </a:solidFill>
              </a:rPr>
              <a:t>ce</a:t>
            </a:r>
            <a:r>
              <a:rPr lang="cs-CZ" sz="1400" i="1" dirty="0" smtClean="0">
                <a:solidFill>
                  <a:schemeClr val="bg1"/>
                </a:solidFill>
              </a:rPr>
              <a:t> rudého veleobra </a:t>
            </a:r>
            <a:r>
              <a:rPr lang="de-DE" sz="1400" i="1" dirty="0" smtClean="0">
                <a:solidFill>
                  <a:schemeClr val="bg1"/>
                </a:solidFill>
              </a:rPr>
              <a:t>Antares</a:t>
            </a:r>
            <a:endParaRPr lang="de-DE" sz="1400" i="1" dirty="0">
              <a:solidFill>
                <a:schemeClr val="bg1"/>
              </a:solidFill>
            </a:endParaRPr>
          </a:p>
        </p:txBody>
      </p:sp>
    </p:spTree>
    <p:extLst>
      <p:ext uri="{BB962C8B-B14F-4D97-AF65-F5344CB8AC3E}">
        <p14:creationId xmlns:p14="http://schemas.microsoft.com/office/powerpoint/2010/main" val="3448160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883275" y="1806366"/>
            <a:ext cx="6308724"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cs-CZ" sz="3600" b="1" cap="small" dirty="0" smtClean="0">
                <a:solidFill>
                  <a:schemeClr val="bg1"/>
                </a:solidFill>
              </a:rPr>
              <a:t>Část </a:t>
            </a:r>
            <a:r>
              <a:rPr lang="en-US" sz="3600" b="1" cap="small" dirty="0" smtClean="0">
                <a:solidFill>
                  <a:schemeClr val="bg1"/>
                </a:solidFill>
              </a:rPr>
              <a:t>III</a:t>
            </a:r>
            <a:endParaRPr lang="en-US" sz="3600" b="1" cap="small" dirty="0">
              <a:solidFill>
                <a:schemeClr val="bg1"/>
              </a:solidFill>
            </a:endParaRPr>
          </a:p>
          <a:p>
            <a:pPr algn="ctr">
              <a:spcAft>
                <a:spcPts val="600"/>
              </a:spcAft>
            </a:pPr>
            <a:r>
              <a:rPr lang="cs-CZ" sz="3600" cap="small" dirty="0" smtClean="0">
                <a:solidFill>
                  <a:schemeClr val="bg1"/>
                </a:solidFill>
              </a:rPr>
              <a:t>Vývoj hvězdy</a:t>
            </a:r>
            <a:endParaRPr lang="en-US" sz="3600" b="1" cap="small" dirty="0">
              <a:solidFill>
                <a:schemeClr val="bg1"/>
              </a:solidFill>
            </a:endParaRPr>
          </a:p>
        </p:txBody>
      </p:sp>
      <p:pic>
        <p:nvPicPr>
          <p:cNvPr id="12290" name="Picture 2">
            <a:extLst>
              <a:ext uri="{FF2B5EF4-FFF2-40B4-BE49-F238E27FC236}">
                <a16:creationId xmlns:a16="http://schemas.microsoft.com/office/drawing/2014/main" id="{D8841637-50A3-18C3-79DA-7D035E8B09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3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5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cs-CZ" sz="3600" b="1" cap="small" dirty="0" smtClean="0">
                <a:solidFill>
                  <a:schemeClr val="bg1"/>
                </a:solidFill>
              </a:rPr>
              <a:t>Část</a:t>
            </a:r>
            <a:r>
              <a:rPr lang="en-US" sz="3600" b="1" cap="small" dirty="0" smtClean="0">
                <a:solidFill>
                  <a:schemeClr val="bg1"/>
                </a:solidFill>
              </a:rPr>
              <a:t> </a:t>
            </a:r>
            <a:r>
              <a:rPr lang="en-US" sz="3600" b="1" cap="small" dirty="0">
                <a:solidFill>
                  <a:schemeClr val="bg1"/>
                </a:solidFill>
              </a:rPr>
              <a:t>I</a:t>
            </a:r>
          </a:p>
          <a:p>
            <a:pPr algn="ctr">
              <a:spcAft>
                <a:spcPts val="600"/>
              </a:spcAft>
            </a:pPr>
            <a:r>
              <a:rPr lang="cs-CZ" sz="3600" cap="small" dirty="0" smtClean="0">
                <a:solidFill>
                  <a:schemeClr val="bg1"/>
                </a:solidFill>
              </a:rPr>
              <a:t>Úvod</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42728452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cs-CZ" sz="3600" b="1" cap="small" noProof="0" dirty="0" smtClean="0"/>
              <a:t>Kde </a:t>
            </a:r>
            <a:r>
              <a:rPr lang="cs-CZ" sz="3600" cap="small" noProof="0" dirty="0" smtClean="0"/>
              <a:t>vznikají prvky</a:t>
            </a:r>
            <a:r>
              <a:rPr lang="en-US" sz="3600" cap="small" noProof="0" dirty="0" smtClean="0"/>
              <a:t>?</a:t>
            </a:r>
            <a:endParaRPr lang="en-US" sz="3600" cap="small" noProof="0" dirty="0"/>
          </a:p>
        </p:txBody>
      </p:sp>
    </p:spTree>
    <p:extLst>
      <p:ext uri="{BB962C8B-B14F-4D97-AF65-F5344CB8AC3E}">
        <p14:creationId xmlns:p14="http://schemas.microsoft.com/office/powerpoint/2010/main" val="1705955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0357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cs-CZ" sz="3600" dirty="0" smtClean="0"/>
              <a:t>Vývoj hvězd</a:t>
            </a:r>
            <a:endParaRPr lang="en-US" sz="3000" noProof="0" dirty="0"/>
          </a:p>
        </p:txBody>
      </p:sp>
      <p:grpSp>
        <p:nvGrpSpPr>
          <p:cNvPr id="2" name="Gruppieren 1">
            <a:extLst>
              <a:ext uri="{FF2B5EF4-FFF2-40B4-BE49-F238E27FC236}">
                <a16:creationId xmlns:a16="http://schemas.microsoft.com/office/drawing/2014/main" id="{6D1BDC5E-7745-D2A0-D716-652CE52FE2A1}"/>
              </a:ext>
            </a:extLst>
          </p:cNvPr>
          <p:cNvGrpSpPr/>
          <p:nvPr/>
        </p:nvGrpSpPr>
        <p:grpSpPr>
          <a:xfrm>
            <a:off x="1381123" y="1755284"/>
            <a:ext cx="5775737" cy="3349162"/>
            <a:chOff x="1398424" y="1360021"/>
            <a:chExt cx="3822162" cy="3349162"/>
          </a:xfrm>
        </p:grpSpPr>
        <p:sp>
          <p:nvSpPr>
            <p:cNvPr id="3" name="Rechteck: obere Ecken abgerundet 2">
              <a:extLst>
                <a:ext uri="{FF2B5EF4-FFF2-40B4-BE49-F238E27FC236}">
                  <a16:creationId xmlns:a16="http://schemas.microsoft.com/office/drawing/2014/main" id="{11D6F70F-060D-B645-EEF9-3A4C4C5CE5DC}"/>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smtClean="0">
                  <a:latin typeface="+mj-lt"/>
                </a:rPr>
                <a:t>Úloha</a:t>
              </a:r>
              <a:endParaRPr lang="en-US" sz="2400" b="1" dirty="0">
                <a:latin typeface="+mj-lt"/>
              </a:endParaRPr>
            </a:p>
          </p:txBody>
        </p:sp>
        <p:sp>
          <p:nvSpPr>
            <p:cNvPr id="4" name="Rechteck: obere Ecken abgerundet 3">
              <a:extLst>
                <a:ext uri="{FF2B5EF4-FFF2-40B4-BE49-F238E27FC236}">
                  <a16:creationId xmlns:a16="http://schemas.microsoft.com/office/drawing/2014/main" id="{31EA3F34-C2DA-3B0A-8599-2B29DFA6924C}"/>
                </a:ext>
              </a:extLst>
            </p:cNvPr>
            <p:cNvSpPr/>
            <p:nvPr/>
          </p:nvSpPr>
          <p:spPr>
            <a:xfrm>
              <a:off x="1398424" y="1873100"/>
              <a:ext cx="3822162" cy="2836083"/>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cs-CZ" sz="2800" dirty="0" smtClean="0">
                  <a:solidFill>
                    <a:schemeClr val="tx1"/>
                  </a:solidFill>
                </a:rPr>
                <a:t>Vyberte si hvězdy z </a:t>
              </a:r>
              <a:r>
                <a:rPr lang="en-US" sz="2800" dirty="0">
                  <a:solidFill>
                    <a:schemeClr val="tx1"/>
                  </a:solidFill>
                </a:rPr>
                <a:t/>
              </a:r>
              <a:br>
                <a:rPr lang="en-US" sz="2800" dirty="0">
                  <a:solidFill>
                    <a:schemeClr val="tx1"/>
                  </a:solidFill>
                </a:rPr>
              </a:br>
              <a:r>
                <a:rPr lang="en-US" sz="2800" b="1" dirty="0">
                  <a:solidFill>
                    <a:schemeClr val="tx1"/>
                  </a:solidFill>
                </a:rPr>
                <a:t>→ 3.1 </a:t>
              </a:r>
              <a:r>
                <a:rPr lang="cs-CZ" sz="2800" b="1" dirty="0" smtClean="0">
                  <a:solidFill>
                    <a:schemeClr val="tx1"/>
                  </a:solidFill>
                </a:rPr>
                <a:t>Profilových karet hvězd</a:t>
              </a:r>
              <a:r>
                <a:rPr lang="en-US" sz="2800" b="1" dirty="0">
                  <a:solidFill>
                    <a:schemeClr val="tx1"/>
                  </a:solidFill>
                </a:rPr>
                <a:t/>
              </a:r>
              <a:br>
                <a:rPr lang="en-US" sz="2800" b="1" dirty="0">
                  <a:solidFill>
                    <a:schemeClr val="tx1"/>
                  </a:solidFill>
                </a:rPr>
              </a:br>
              <a:r>
                <a:rPr lang="en-US" sz="2800" dirty="0" smtClean="0">
                  <a:solidFill>
                    <a:schemeClr val="tx1"/>
                  </a:solidFill>
                </a:rPr>
                <a:t>a</a:t>
              </a:r>
              <a:r>
                <a:rPr lang="cs-CZ" sz="2800" dirty="0" smtClean="0">
                  <a:solidFill>
                    <a:schemeClr val="tx1"/>
                  </a:solidFill>
                </a:rPr>
                <a:t> umístěte je do společného diagramu</a:t>
              </a:r>
              <a:r>
                <a:rPr lang="en-US" sz="2800" dirty="0" smtClean="0">
                  <a:solidFill>
                    <a:schemeClr val="tx1"/>
                  </a:solidFill>
                </a:rPr>
                <a:t>.</a:t>
              </a:r>
              <a:r>
                <a:rPr lang="en-US" sz="2800" dirty="0">
                  <a:solidFill>
                    <a:schemeClr val="tx1"/>
                  </a:solidFill>
                </a:rPr>
                <a:t/>
              </a:r>
              <a:br>
                <a:rPr lang="en-US" sz="2800" dirty="0">
                  <a:solidFill>
                    <a:schemeClr val="tx1"/>
                  </a:solidFill>
                </a:rPr>
              </a:br>
              <a:r>
                <a:rPr lang="cs-CZ" sz="2800" dirty="0" smtClean="0">
                  <a:solidFill>
                    <a:schemeClr val="tx1"/>
                  </a:solidFill>
                </a:rPr>
                <a:t>Otevřete si k tomu</a:t>
              </a:r>
              <a:r>
                <a:rPr lang="en-US" sz="2800" dirty="0" smtClean="0">
                  <a:solidFill>
                    <a:schemeClr val="tx1"/>
                  </a:solidFill>
                </a:rPr>
                <a:t> </a:t>
              </a:r>
              <a:r>
                <a:rPr lang="en-US" sz="2800" dirty="0">
                  <a:solidFill>
                    <a:schemeClr val="tx1"/>
                  </a:solidFill>
                </a:rPr>
                <a:t/>
              </a:r>
              <a:br>
                <a:rPr lang="en-US" sz="2800" dirty="0">
                  <a:solidFill>
                    <a:schemeClr val="tx1"/>
                  </a:solidFill>
                </a:rPr>
              </a:br>
              <a:r>
                <a:rPr lang="en-US" sz="2800" dirty="0">
                  <a:solidFill>
                    <a:schemeClr val="tx1"/>
                  </a:solidFill>
                </a:rPr>
                <a:t>→ </a:t>
              </a:r>
              <a:r>
                <a:rPr lang="en-US" sz="2800" b="1" dirty="0">
                  <a:solidFill>
                    <a:schemeClr val="tx1"/>
                  </a:solidFill>
                </a:rPr>
                <a:t>3.2 </a:t>
              </a:r>
              <a:r>
                <a:rPr lang="cs-CZ" sz="2800" b="1" dirty="0" smtClean="0">
                  <a:solidFill>
                    <a:schemeClr val="tx1"/>
                  </a:solidFill>
                </a:rPr>
                <a:t>Nástěnka </a:t>
              </a:r>
              <a:r>
                <a:rPr lang="en-US" sz="2800" b="1" dirty="0" smtClean="0">
                  <a:solidFill>
                    <a:schemeClr val="tx1"/>
                  </a:solidFill>
                </a:rPr>
                <a:t>HR</a:t>
              </a:r>
              <a:r>
                <a:rPr lang="cs-CZ" sz="2800" b="1" dirty="0" smtClean="0">
                  <a:solidFill>
                    <a:schemeClr val="tx1"/>
                  </a:solidFill>
                </a:rPr>
                <a:t>-Diagram</a:t>
              </a:r>
              <a:endParaRPr lang="en-GB" sz="2800" b="1" dirty="0">
                <a:solidFill>
                  <a:schemeClr val="tx1"/>
                </a:solidFill>
              </a:endParaRPr>
            </a:p>
          </p:txBody>
        </p:sp>
      </p:grpSp>
    </p:spTree>
    <p:extLst>
      <p:ext uri="{BB962C8B-B14F-4D97-AF65-F5344CB8AC3E}">
        <p14:creationId xmlns:p14="http://schemas.microsoft.com/office/powerpoint/2010/main" val="2246975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5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521016"/>
            <a:ext cx="4736636" cy="3046988"/>
          </a:xfrm>
          <a:prstGeom prst="rect">
            <a:avLst/>
          </a:prstGeom>
          <a:noFill/>
        </p:spPr>
        <p:txBody>
          <a:bodyPr wrap="square" rtlCol="0">
            <a:spAutoFit/>
          </a:bodyPr>
          <a:lstStyle/>
          <a:p>
            <a:pPr marL="285750" indent="-285750">
              <a:buFont typeface="Arial" panose="020B0604020202020204" pitchFamily="34" charset="0"/>
              <a:buChar char="•"/>
            </a:pPr>
            <a:r>
              <a:rPr lang="cs-CZ" sz="2400" dirty="0" smtClean="0"/>
              <a:t>Každý rok vznikne v naší Galaxii (Mléčné dráze)          asi 5 hvězd</a:t>
            </a:r>
            <a:endParaRPr lang="en-US" sz="2400" dirty="0"/>
          </a:p>
          <a:p>
            <a:pPr marL="285750" indent="-285750">
              <a:buFont typeface="Arial" panose="020B0604020202020204" pitchFamily="34" charset="0"/>
              <a:buChar char="•"/>
            </a:pPr>
            <a:r>
              <a:rPr lang="cs-CZ" sz="2400" dirty="0" smtClean="0"/>
              <a:t>Vznik trvá asi </a:t>
            </a:r>
            <a:r>
              <a:rPr lang="en-US" sz="2400" dirty="0" smtClean="0"/>
              <a:t>1 </a:t>
            </a:r>
            <a:r>
              <a:rPr lang="cs-CZ" sz="2400" dirty="0"/>
              <a:t>m</a:t>
            </a:r>
            <a:r>
              <a:rPr lang="en-US" sz="2400" dirty="0" err="1" smtClean="0"/>
              <a:t>ili</a:t>
            </a:r>
            <a:r>
              <a:rPr lang="cs-CZ" sz="2400" dirty="0" smtClean="0"/>
              <a:t>ó</a:t>
            </a:r>
            <a:r>
              <a:rPr lang="en-US" sz="2400" dirty="0" smtClean="0"/>
              <a:t>n </a:t>
            </a:r>
            <a:r>
              <a:rPr lang="cs-CZ" sz="2400" dirty="0" smtClean="0"/>
              <a:t>až    </a:t>
            </a:r>
            <a:r>
              <a:rPr lang="en-US" sz="2400" dirty="0" smtClean="0"/>
              <a:t>100</a:t>
            </a:r>
            <a:r>
              <a:rPr lang="cs-CZ" sz="2400" dirty="0" smtClean="0"/>
              <a:t> m</a:t>
            </a:r>
            <a:r>
              <a:rPr lang="en-US" sz="2400" dirty="0" err="1" smtClean="0"/>
              <a:t>ili</a:t>
            </a:r>
            <a:r>
              <a:rPr lang="cs-CZ" sz="2400" dirty="0" smtClean="0"/>
              <a:t>ó</a:t>
            </a:r>
            <a:r>
              <a:rPr lang="en-US" sz="2400" dirty="0" smtClean="0"/>
              <a:t>n</a:t>
            </a:r>
            <a:r>
              <a:rPr lang="cs-CZ" sz="2400" dirty="0" smtClean="0"/>
              <a:t>ů let</a:t>
            </a:r>
            <a:endParaRPr lang="en-US" sz="2400" dirty="0"/>
          </a:p>
          <a:p>
            <a:pPr marL="285750" indent="-285750">
              <a:buFont typeface="Arial" panose="020B0604020202020204" pitchFamily="34" charset="0"/>
              <a:buChar char="•"/>
            </a:pPr>
            <a:r>
              <a:rPr lang="cs-CZ" sz="2400" dirty="0" smtClean="0"/>
              <a:t>Jejich původ je v gravitační kontrakci oblaků molekulárního vodíku</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Vývoj </a:t>
            </a:r>
            <a:r>
              <a:rPr lang="cs-CZ" sz="3600" dirty="0" smtClean="0"/>
              <a:t>hvězd</a:t>
            </a:r>
            <a:endParaRPr lang="en-US"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13629"/>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305E"/>
                </a:solidFill>
                <a:effectLst/>
                <a:uLnTx/>
                <a:uFillTx/>
                <a:latin typeface="Open Sans"/>
                <a:ea typeface="+mn-ea"/>
                <a:cs typeface="+mn-cs"/>
              </a:rPr>
              <a:t>[12] </a:t>
            </a:r>
            <a:r>
              <a:rPr kumimoji="0" lang="cs-CZ" sz="1400" b="0" i="1" u="none" strike="noStrike" kern="1200" cap="none" spc="0" normalizeH="0" baseline="0" noProof="0" dirty="0" smtClean="0">
                <a:ln>
                  <a:noFill/>
                </a:ln>
                <a:solidFill>
                  <a:srgbClr val="00305E"/>
                </a:solidFill>
                <a:effectLst/>
                <a:uLnTx/>
                <a:uFillTx/>
                <a:latin typeface="Open Sans"/>
                <a:ea typeface="+mn-ea"/>
                <a:cs typeface="+mn-cs"/>
              </a:rPr>
              <a:t>Dvě mlhoviny</a:t>
            </a:r>
            <a:r>
              <a:rPr kumimoji="0" lang="cs-CZ" sz="1400" b="0" i="1" u="none" strike="noStrike" kern="1200" cap="none" spc="0" normalizeH="0" noProof="0" dirty="0" smtClean="0">
                <a:ln>
                  <a:noFill/>
                </a:ln>
                <a:solidFill>
                  <a:srgbClr val="00305E"/>
                </a:solidFill>
                <a:effectLst/>
                <a:uLnTx/>
                <a:uFillTx/>
                <a:latin typeface="Open Sans"/>
                <a:ea typeface="+mn-ea"/>
                <a:cs typeface="+mn-cs"/>
              </a:rPr>
              <a:t> </a:t>
            </a:r>
            <a:r>
              <a:rPr kumimoji="0" lang="en-US" sz="1400" b="0" i="1" u="none" strike="noStrike" kern="1200" cap="none" spc="0" normalizeH="0" baseline="0" noProof="0" dirty="0" smtClean="0">
                <a:ln>
                  <a:noFill/>
                </a:ln>
                <a:solidFill>
                  <a:srgbClr val="00305E"/>
                </a:solidFill>
                <a:effectLst/>
                <a:uLnTx/>
                <a:uFillTx/>
                <a:latin typeface="Open Sans"/>
                <a:ea typeface="+mn-ea"/>
                <a:cs typeface="+mn-cs"/>
              </a:rPr>
              <a:t>NGC </a:t>
            </a:r>
            <a:r>
              <a:rPr kumimoji="0" lang="en-US" sz="1400" b="0" i="1" u="none" strike="noStrike" kern="1200" cap="none" spc="0" normalizeH="0" baseline="0" noProof="0" dirty="0">
                <a:ln>
                  <a:noFill/>
                </a:ln>
                <a:solidFill>
                  <a:srgbClr val="00305E"/>
                </a:solidFill>
                <a:effectLst/>
                <a:uLnTx/>
                <a:uFillTx/>
                <a:latin typeface="Open Sans"/>
                <a:ea typeface="+mn-ea"/>
                <a:cs typeface="+mn-cs"/>
              </a:rPr>
              <a:t>2014 </a:t>
            </a:r>
            <a:r>
              <a:rPr kumimoji="0" lang="en-US" sz="1400" b="0" i="1" u="none" strike="noStrike" kern="1200" cap="none" spc="0" normalizeH="0" baseline="0" noProof="0" dirty="0" smtClean="0">
                <a:ln>
                  <a:noFill/>
                </a:ln>
                <a:solidFill>
                  <a:srgbClr val="00305E"/>
                </a:solidFill>
                <a:effectLst/>
                <a:uLnTx/>
                <a:uFillTx/>
                <a:latin typeface="Open Sans"/>
                <a:ea typeface="+mn-ea"/>
                <a:cs typeface="+mn-cs"/>
              </a:rPr>
              <a:t>a </a:t>
            </a:r>
            <a:r>
              <a:rPr kumimoji="0" lang="en-US" sz="1400" b="0" i="1" u="none" strike="noStrike" kern="1200" cap="none" spc="0" normalizeH="0" baseline="0" noProof="0" dirty="0">
                <a:ln>
                  <a:noFill/>
                </a:ln>
                <a:solidFill>
                  <a:srgbClr val="00305E"/>
                </a:solidFill>
                <a:effectLst/>
                <a:uLnTx/>
                <a:uFillTx/>
                <a:latin typeface="Open Sans"/>
                <a:ea typeface="+mn-ea"/>
                <a:cs typeface="+mn-cs"/>
              </a:rPr>
              <a:t>NGC 2020, </a:t>
            </a:r>
            <a:r>
              <a:rPr kumimoji="0" lang="cs-CZ" sz="1400" b="0" i="1" u="none" strike="noStrike" kern="1200" cap="none" spc="0" normalizeH="0" baseline="0" noProof="0" dirty="0" smtClean="0">
                <a:ln>
                  <a:noFill/>
                </a:ln>
                <a:solidFill>
                  <a:srgbClr val="00305E"/>
                </a:solidFill>
                <a:effectLst/>
                <a:uLnTx/>
                <a:uFillTx/>
                <a:latin typeface="Open Sans"/>
                <a:ea typeface="+mn-ea"/>
                <a:cs typeface="+mn-cs"/>
              </a:rPr>
              <a:t>které jsou součásti</a:t>
            </a:r>
            <a:r>
              <a:rPr kumimoji="0" lang="cs-CZ" sz="1400" b="0" i="1" u="none" strike="noStrike" kern="1200" cap="none" spc="0" normalizeH="0" noProof="0" dirty="0" smtClean="0">
                <a:ln>
                  <a:noFill/>
                </a:ln>
                <a:solidFill>
                  <a:srgbClr val="00305E"/>
                </a:solidFill>
                <a:effectLst/>
                <a:uLnTx/>
                <a:uFillTx/>
                <a:latin typeface="Open Sans"/>
                <a:ea typeface="+mn-ea"/>
                <a:cs typeface="+mn-cs"/>
              </a:rPr>
              <a:t> </a:t>
            </a:r>
            <a:r>
              <a:rPr kumimoji="0" lang="cs-CZ" sz="1400" b="0" i="1" u="none" strike="noStrike" kern="1200" cap="none" spc="0" normalizeH="0" baseline="0" noProof="0" dirty="0" smtClean="0">
                <a:ln>
                  <a:noFill/>
                </a:ln>
                <a:solidFill>
                  <a:srgbClr val="00305E"/>
                </a:solidFill>
                <a:effectLst/>
                <a:uLnTx/>
                <a:uFillTx/>
                <a:latin typeface="Open Sans"/>
                <a:ea typeface="+mn-ea"/>
                <a:cs typeface="+mn-cs"/>
              </a:rPr>
              <a:t>oblasti s probíhající tvorbou hvězd ve Velkém </a:t>
            </a:r>
            <a:r>
              <a:rPr kumimoji="0" lang="en-US" sz="1400" b="0" i="1" u="none" strike="noStrike" kern="1200" cap="none" spc="0" normalizeH="0" baseline="0" noProof="0" dirty="0" smtClean="0">
                <a:ln>
                  <a:noFill/>
                </a:ln>
                <a:solidFill>
                  <a:srgbClr val="00305E"/>
                </a:solidFill>
                <a:effectLst/>
                <a:uLnTx/>
                <a:uFillTx/>
                <a:latin typeface="Open Sans"/>
                <a:ea typeface="+mn-ea"/>
                <a:cs typeface="+mn-cs"/>
              </a:rPr>
              <a:t>Magellan</a:t>
            </a:r>
            <a:r>
              <a:rPr kumimoji="0" lang="cs-CZ" sz="1400" b="0" i="1" u="none" strike="noStrike" kern="1200" cap="none" spc="0" normalizeH="0" baseline="0" noProof="0" dirty="0" err="1" smtClean="0">
                <a:ln>
                  <a:noFill/>
                </a:ln>
                <a:solidFill>
                  <a:srgbClr val="00305E"/>
                </a:solidFill>
                <a:effectLst/>
                <a:uLnTx/>
                <a:uFillTx/>
                <a:latin typeface="Open Sans"/>
                <a:ea typeface="+mn-ea"/>
                <a:cs typeface="+mn-cs"/>
              </a:rPr>
              <a:t>ově</a:t>
            </a:r>
            <a:r>
              <a:rPr kumimoji="0" lang="cs-CZ" sz="1400" b="0" i="1" u="none" strike="noStrike" kern="1200" cap="none" spc="0" normalizeH="0" baseline="0" noProof="0" dirty="0" smtClean="0">
                <a:ln>
                  <a:noFill/>
                </a:ln>
                <a:solidFill>
                  <a:srgbClr val="00305E"/>
                </a:solidFill>
                <a:effectLst/>
                <a:uLnTx/>
                <a:uFillTx/>
                <a:latin typeface="Open Sans"/>
                <a:ea typeface="+mn-ea"/>
                <a:cs typeface="+mn-cs"/>
              </a:rPr>
              <a:t> oblaku</a:t>
            </a:r>
            <a:r>
              <a:rPr kumimoji="0" lang="en-US" sz="1400" b="0" i="1" u="none" strike="noStrike" kern="1200" cap="none" spc="0" normalizeH="0" baseline="0" noProof="0" dirty="0" smtClean="0">
                <a:ln>
                  <a:noFill/>
                </a:ln>
                <a:solidFill>
                  <a:srgbClr val="00305E"/>
                </a:solidFill>
                <a:effectLst/>
                <a:uLnTx/>
                <a:uFillTx/>
                <a:latin typeface="Open Sans"/>
                <a:ea typeface="+mn-ea"/>
                <a:cs typeface="+mn-cs"/>
              </a:rPr>
              <a:t>, </a:t>
            </a:r>
            <a:r>
              <a:rPr kumimoji="0" lang="cs-CZ" sz="1400" b="0" i="1" u="none" strike="noStrike" kern="1200" cap="none" spc="0" normalizeH="0" baseline="0" noProof="0" dirty="0" smtClean="0">
                <a:ln>
                  <a:noFill/>
                </a:ln>
                <a:solidFill>
                  <a:srgbClr val="00305E"/>
                </a:solidFill>
                <a:effectLst/>
                <a:uLnTx/>
                <a:uFillTx/>
                <a:latin typeface="Open Sans"/>
                <a:ea typeface="+mn-ea"/>
                <a:cs typeface="+mn-cs"/>
              </a:rPr>
              <a:t>sousední galaxii vzdálené asi 1</a:t>
            </a:r>
            <a:r>
              <a:rPr kumimoji="0" lang="en-US" sz="1400" b="0" i="1" u="none" strike="noStrike" kern="1200" cap="none" spc="0" normalizeH="0" baseline="0" noProof="0" dirty="0" smtClean="0">
                <a:ln>
                  <a:noFill/>
                </a:ln>
                <a:solidFill>
                  <a:srgbClr val="00305E"/>
                </a:solidFill>
                <a:effectLst/>
                <a:uLnTx/>
                <a:uFillTx/>
                <a:latin typeface="Open Sans"/>
                <a:ea typeface="+mn-ea"/>
                <a:cs typeface="+mn-cs"/>
              </a:rPr>
              <a:t>63 </a:t>
            </a:r>
            <a:r>
              <a:rPr kumimoji="0" lang="cs-CZ" sz="1400" b="0" i="1" u="none" strike="noStrike" kern="1200" cap="none" spc="0" normalizeH="0" baseline="0" noProof="0" dirty="0" smtClean="0">
                <a:ln>
                  <a:noFill/>
                </a:ln>
                <a:solidFill>
                  <a:srgbClr val="00305E"/>
                </a:solidFill>
                <a:effectLst/>
                <a:uLnTx/>
                <a:uFillTx/>
                <a:latin typeface="Open Sans"/>
                <a:ea typeface="+mn-ea"/>
                <a:cs typeface="+mn-cs"/>
              </a:rPr>
              <a:t>tisíc světelných let. </a:t>
            </a:r>
            <a:r>
              <a:rPr kumimoji="0" lang="de-DE" sz="1400" b="0" i="1" u="none" strike="noStrike" kern="1200" cap="none" spc="0" normalizeH="0" baseline="0" noProof="0" dirty="0" smtClean="0">
                <a:ln>
                  <a:noFill/>
                </a:ln>
                <a:solidFill>
                  <a:srgbClr val="00305E"/>
                </a:solidFill>
                <a:effectLst/>
                <a:uLnTx/>
                <a:uFillTx/>
                <a:latin typeface="Open Sans"/>
                <a:ea typeface="+mn-ea"/>
                <a:cs typeface="+mn-cs"/>
                <a:hlinkClick r:id="rId4"/>
              </a:rPr>
              <a:t>Hubble/ESA</a:t>
            </a: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1352341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676635"/>
            <a:ext cx="5108579" cy="4524315"/>
          </a:xfrm>
          <a:prstGeom prst="rect">
            <a:avLst/>
          </a:prstGeom>
          <a:noFill/>
        </p:spPr>
        <p:txBody>
          <a:bodyPr wrap="square" rtlCol="0">
            <a:spAutoFit/>
          </a:bodyPr>
          <a:lstStyle/>
          <a:p>
            <a:pPr marL="285750" indent="-285750">
              <a:buFont typeface="Arial" panose="020B0604020202020204" pitchFamily="34" charset="0"/>
              <a:buChar char="•"/>
            </a:pPr>
            <a:r>
              <a:rPr lang="cs-CZ" sz="2400" dirty="0" smtClean="0"/>
              <a:t>Při kontrakci oblaku dochází ke vzniku jádra s vyšší hustotou (gravitační kolaps)</a:t>
            </a:r>
            <a:endParaRPr lang="en-US" sz="2400" dirty="0"/>
          </a:p>
          <a:p>
            <a:pPr marL="285750" indent="-285750">
              <a:buFont typeface="Arial" panose="020B0604020202020204" pitchFamily="34" charset="0"/>
              <a:buChar char="•"/>
            </a:pPr>
            <a:r>
              <a:rPr lang="cs-CZ" sz="2400" dirty="0" smtClean="0"/>
              <a:t>Pokud je hmotnost dostatečně vysoká, oblak kolabuje a uvolňuje se energie ve formě tepelného záření</a:t>
            </a:r>
          </a:p>
          <a:p>
            <a:pPr marL="285750" indent="-285750">
              <a:buFont typeface="Arial" panose="020B0604020202020204" pitchFamily="34" charset="0"/>
              <a:buChar char="•"/>
            </a:pPr>
            <a:r>
              <a:rPr lang="cs-CZ" sz="2400" dirty="0" smtClean="0"/>
              <a:t>Pokud je hustota vznikající hvězdy dostatečně vysoká, záření nemůže dále unikat z plynných obálek a hvězda se dále zahřívá</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Vývoj </a:t>
            </a:r>
            <a:r>
              <a:rPr lang="cs-CZ" sz="3600" dirty="0" smtClean="0"/>
              <a:t>hvězd</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13629"/>
            <a:ext cx="5181600" cy="954107"/>
          </a:xfrm>
          <a:prstGeom prst="rect">
            <a:avLst/>
          </a:prstGeom>
          <a:noFill/>
        </p:spPr>
        <p:txBody>
          <a:bodyPr wrap="square" rtlCol="0">
            <a:spAutoFit/>
          </a:bodyPr>
          <a:lstStyle/>
          <a:p>
            <a:pPr algn="ctr"/>
            <a:r>
              <a:rPr lang="en-US" sz="1400" i="1" dirty="0"/>
              <a:t>[13</a:t>
            </a:r>
            <a:r>
              <a:rPr lang="en-US" sz="1400" i="1" dirty="0" smtClean="0"/>
              <a:t>]</a:t>
            </a:r>
            <a:r>
              <a:rPr lang="cs-CZ" sz="1400" i="1" dirty="0" smtClean="0"/>
              <a:t> ‚Hlavou‘  plynného oblaku </a:t>
            </a:r>
            <a:r>
              <a:rPr lang="cs-CZ" sz="1400" i="1" dirty="0"/>
              <a:t>z</a:t>
            </a:r>
            <a:r>
              <a:rPr lang="cs-CZ" sz="1400" i="1" dirty="0" smtClean="0"/>
              <a:t>námého jako „</a:t>
            </a:r>
            <a:r>
              <a:rPr lang="en-US" sz="1400" i="1" dirty="0" smtClean="0"/>
              <a:t>Cosmic Caterpillar</a:t>
            </a:r>
            <a:r>
              <a:rPr lang="cs-CZ" sz="1400" i="1" dirty="0" smtClean="0"/>
              <a:t>“</a:t>
            </a:r>
            <a:r>
              <a:rPr lang="en-US" sz="1400" i="1" dirty="0" smtClean="0"/>
              <a:t> </a:t>
            </a:r>
            <a:r>
              <a:rPr lang="cs-CZ" sz="1400" i="1" dirty="0" smtClean="0"/>
              <a:t>je </a:t>
            </a:r>
            <a:r>
              <a:rPr lang="cs-CZ" sz="1400" i="1" dirty="0" err="1" smtClean="0"/>
              <a:t>protohvězda</a:t>
            </a:r>
            <a:r>
              <a:rPr lang="cs-CZ" sz="1400" i="1" dirty="0" smtClean="0"/>
              <a:t>, která stále absorbuje hmotu z vnějších obálek a dále se pomalu zhušťuje.</a:t>
            </a:r>
            <a:r>
              <a:rPr lang="de-DE" sz="1400" i="1" dirty="0"/>
              <a:t/>
            </a:r>
            <a:br>
              <a:rPr lang="de-DE" sz="1400" i="1" dirty="0"/>
            </a:br>
            <a:r>
              <a:rPr lang="de-DE" sz="1400" i="1" dirty="0">
                <a:hlinkClick r:id="rId3"/>
              </a:rPr>
              <a:t>Hubble/ESA, 2013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3805" y="1677974"/>
            <a:ext cx="5181600" cy="3335655"/>
          </a:xfrm>
          <a:prstGeom prst="rect">
            <a:avLst/>
          </a:prstGeom>
        </p:spPr>
      </p:pic>
    </p:spTree>
    <p:extLst>
      <p:ext uri="{BB962C8B-B14F-4D97-AF65-F5344CB8AC3E}">
        <p14:creationId xmlns:p14="http://schemas.microsoft.com/office/powerpoint/2010/main" val="2928739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76635"/>
            <a:ext cx="4727540" cy="3785652"/>
          </a:xfrm>
          <a:prstGeom prst="rect">
            <a:avLst/>
          </a:prstGeom>
          <a:noFill/>
        </p:spPr>
        <p:txBody>
          <a:bodyPr wrap="square" rtlCol="0">
            <a:spAutoFit/>
          </a:bodyPr>
          <a:lstStyle/>
          <a:p>
            <a:pPr marL="285750" indent="-285750">
              <a:buFont typeface="Arial" panose="020B0604020202020204" pitchFamily="34" charset="0"/>
              <a:buChar char="•"/>
            </a:pPr>
            <a:r>
              <a:rPr lang="cs-CZ" sz="2400" dirty="0" smtClean="0"/>
              <a:t>Vzniká </a:t>
            </a:r>
            <a:r>
              <a:rPr lang="cs-CZ" sz="2400" b="1" dirty="0"/>
              <a:t>P</a:t>
            </a:r>
            <a:r>
              <a:rPr lang="en-US" sz="2400" b="1" dirty="0" err="1" smtClean="0"/>
              <a:t>roto</a:t>
            </a:r>
            <a:r>
              <a:rPr lang="cs-CZ" sz="2400" b="1" dirty="0" smtClean="0"/>
              <a:t>hvězda</a:t>
            </a:r>
            <a:endParaRPr lang="en-US" sz="2400" dirty="0"/>
          </a:p>
          <a:p>
            <a:pPr marL="285750" indent="-285750">
              <a:buFont typeface="Arial" panose="020B0604020202020204" pitchFamily="34" charset="0"/>
              <a:buChar char="•"/>
            </a:pPr>
            <a:r>
              <a:rPr lang="cs-CZ" sz="2400" dirty="0" smtClean="0"/>
              <a:t>Působením g</a:t>
            </a:r>
            <a:r>
              <a:rPr lang="en-US" sz="2400" dirty="0" err="1" smtClean="0"/>
              <a:t>ravita</a:t>
            </a:r>
            <a:r>
              <a:rPr lang="cs-CZ" sz="2400" dirty="0" err="1" smtClean="0"/>
              <a:t>ce</a:t>
            </a:r>
            <a:r>
              <a:rPr lang="cs-CZ" sz="2400" dirty="0" smtClean="0"/>
              <a:t> dopadá hmota z vnějších obálek na jádro </a:t>
            </a:r>
            <a:endParaRPr lang="en-US" sz="2400" dirty="0"/>
          </a:p>
          <a:p>
            <a:pPr marL="285750" indent="-285750">
              <a:buFont typeface="Arial" panose="020B0604020202020204" pitchFamily="34" charset="0"/>
              <a:buChar char="•"/>
            </a:pPr>
            <a:r>
              <a:rPr lang="cs-CZ" sz="2400" dirty="0" smtClean="0"/>
              <a:t>Při teplotě několik tisíc kelvinů produkuje především záření v infračervené oblasti</a:t>
            </a:r>
            <a:endParaRPr lang="en-US" sz="2400" dirty="0"/>
          </a:p>
          <a:p>
            <a:pPr marL="285750" indent="-285750">
              <a:buFont typeface="Arial" panose="020B0604020202020204" pitchFamily="34" charset="0"/>
              <a:buChar char="•"/>
            </a:pPr>
            <a:r>
              <a:rPr lang="cs-CZ" sz="2400" dirty="0" smtClean="0"/>
              <a:t>Teplota se zvyšuje dokud nedojde k ionizaci plynu (přejde do fáze plazmatu)</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Vývoj hvězd</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81364"/>
            <a:ext cx="5003795" cy="954107"/>
          </a:xfrm>
          <a:prstGeom prst="rect">
            <a:avLst/>
          </a:prstGeom>
          <a:noFill/>
        </p:spPr>
        <p:txBody>
          <a:bodyPr wrap="square" rtlCol="0">
            <a:spAutoFit/>
          </a:bodyPr>
          <a:lstStyle/>
          <a:p>
            <a:pPr algn="ctr"/>
            <a:r>
              <a:rPr lang="en-US" sz="1400" i="1" dirty="0"/>
              <a:t>[14] </a:t>
            </a:r>
            <a:r>
              <a:rPr lang="cs-CZ" sz="1400" i="1" dirty="0" smtClean="0"/>
              <a:t> Plyn vyvržený z </a:t>
            </a:r>
            <a:r>
              <a:rPr lang="cs-CZ" sz="1400" i="1" dirty="0" err="1" smtClean="0"/>
              <a:t>protohvězdy</a:t>
            </a:r>
            <a:r>
              <a:rPr lang="cs-CZ" sz="1400" i="1" dirty="0" smtClean="0"/>
              <a:t> koliduje s oblaky prachu. Viditelné jsou dva výtrysky (jety) směřující ve vzájemně opačném směru od </a:t>
            </a:r>
            <a:r>
              <a:rPr lang="cs-CZ" sz="1400" i="1" dirty="0" err="1" smtClean="0"/>
              <a:t>protohvězdy</a:t>
            </a:r>
            <a:r>
              <a:rPr lang="cs-CZ" sz="1400" i="1" dirty="0" smtClean="0"/>
              <a:t> ukryté uprostřed. </a:t>
            </a:r>
            <a:r>
              <a:rPr lang="de-DE" sz="1400" i="1" dirty="0" smtClean="0">
                <a:hlinkClick r:id="rId3"/>
              </a:rPr>
              <a:t>Hubble/ESA</a:t>
            </a:r>
            <a:r>
              <a:rPr lang="de-DE" sz="1400" i="1" dirty="0">
                <a:hlinkClick r:id="rId3"/>
              </a:rPr>
              <a:t>, 2021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62194" y="1632145"/>
            <a:ext cx="5015406" cy="3441306"/>
          </a:xfrm>
          <a:prstGeom prst="rect">
            <a:avLst/>
          </a:prstGeom>
        </p:spPr>
      </p:pic>
    </p:spTree>
    <p:extLst>
      <p:ext uri="{BB962C8B-B14F-4D97-AF65-F5344CB8AC3E}">
        <p14:creationId xmlns:p14="http://schemas.microsoft.com/office/powerpoint/2010/main" val="1781894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546569"/>
            <a:ext cx="6053650" cy="3785652"/>
          </a:xfrm>
          <a:prstGeom prst="rect">
            <a:avLst/>
          </a:prstGeom>
          <a:noFill/>
        </p:spPr>
        <p:txBody>
          <a:bodyPr wrap="square" rtlCol="0">
            <a:spAutoFit/>
          </a:bodyPr>
          <a:lstStyle/>
          <a:p>
            <a:pPr marL="285750" indent="-285750">
              <a:buFont typeface="Arial" panose="020B0604020202020204" pitchFamily="34" charset="0"/>
              <a:buChar char="•"/>
            </a:pPr>
            <a:r>
              <a:rPr lang="cs-CZ" sz="2400" dirty="0" smtClean="0"/>
              <a:t>Teplota a hustota jsou dostatečně vysoké, aby atomová jádra překonala </a:t>
            </a:r>
            <a:r>
              <a:rPr lang="en-US" sz="2400" dirty="0" smtClean="0"/>
              <a:t>Coulomb</a:t>
            </a:r>
            <a:r>
              <a:rPr lang="cs-CZ" sz="2400" dirty="0" err="1" smtClean="0"/>
              <a:t>ovskou</a:t>
            </a:r>
            <a:r>
              <a:rPr lang="cs-CZ" sz="2400" dirty="0" smtClean="0"/>
              <a:t> bariéru</a:t>
            </a:r>
            <a:endParaRPr lang="en-US" sz="2400" dirty="0"/>
          </a:p>
          <a:p>
            <a:pPr marL="285750" indent="-285750">
              <a:buFont typeface="Arial" panose="020B0604020202020204" pitchFamily="34" charset="0"/>
              <a:buChar char="•"/>
            </a:pPr>
            <a:r>
              <a:rPr lang="en-US" sz="2400" b="1" dirty="0" smtClean="0"/>
              <a:t>F</a:t>
            </a:r>
            <a:r>
              <a:rPr lang="cs-CZ" sz="2400" b="1" dirty="0" smtClean="0"/>
              <a:t>úze vodíku</a:t>
            </a:r>
            <a:r>
              <a:rPr lang="en-US" sz="2400" b="1" dirty="0" smtClean="0"/>
              <a:t>:</a:t>
            </a:r>
            <a:r>
              <a:rPr lang="en-US" sz="2400" dirty="0" smtClean="0"/>
              <a:t> </a:t>
            </a:r>
            <a:r>
              <a:rPr lang="cs-CZ" sz="2400" dirty="0" smtClean="0"/>
              <a:t>Vzniká </a:t>
            </a:r>
            <a:r>
              <a:rPr lang="en-US" sz="2400" dirty="0" smtClean="0"/>
              <a:t>Helium</a:t>
            </a:r>
            <a:r>
              <a:rPr lang="cs-CZ" sz="2400" dirty="0" smtClean="0"/>
              <a:t>, které se hromadí v jádře</a:t>
            </a:r>
            <a:endParaRPr lang="en-US" sz="2400" dirty="0"/>
          </a:p>
          <a:p>
            <a:pPr marL="285750" indent="-285750">
              <a:buFont typeface="Arial" panose="020B0604020202020204" pitchFamily="34" charset="0"/>
              <a:buChar char="•"/>
            </a:pPr>
            <a:r>
              <a:rPr lang="cs-CZ" sz="2400" dirty="0" smtClean="0"/>
              <a:t>Tlak záření </a:t>
            </a:r>
            <a:r>
              <a:rPr lang="en-US" sz="2400" dirty="0" smtClean="0"/>
              <a:t>&amp; </a:t>
            </a:r>
            <a:r>
              <a:rPr lang="cs-CZ" sz="2400" dirty="0" smtClean="0"/>
              <a:t>tlak plynu představují síly působící proti gravitaci </a:t>
            </a:r>
            <a:endParaRPr lang="en-US" sz="2400" dirty="0"/>
          </a:p>
          <a:p>
            <a:pPr marL="285750" indent="-285750">
              <a:buFont typeface="Arial" panose="020B0604020202020204" pitchFamily="34" charset="0"/>
              <a:buChar char="•"/>
            </a:pPr>
            <a:r>
              <a:rPr lang="cs-CZ" sz="2400" dirty="0" smtClean="0"/>
              <a:t>Hvězda dosahuje stabilního stavu</a:t>
            </a:r>
            <a:r>
              <a:rPr lang="en-US" sz="2400" dirty="0" smtClean="0"/>
              <a:t>!</a:t>
            </a:r>
            <a:endParaRPr lang="en-US" sz="2400" dirty="0"/>
          </a:p>
          <a:p>
            <a:pPr marL="342900" indent="-342900">
              <a:buFont typeface="Wingdings" panose="05000000000000000000" pitchFamily="2" charset="2"/>
              <a:buChar char="Ø"/>
            </a:pPr>
            <a:r>
              <a:rPr lang="en-US" sz="2400" b="1" dirty="0" smtClean="0"/>
              <a:t>Hydrostatic</a:t>
            </a:r>
            <a:r>
              <a:rPr lang="cs-CZ" sz="2400" b="1" dirty="0" err="1" smtClean="0"/>
              <a:t>ká</a:t>
            </a:r>
            <a:r>
              <a:rPr lang="cs-CZ" sz="2400" b="1" dirty="0" smtClean="0"/>
              <a:t> rovnováha</a:t>
            </a:r>
            <a:r>
              <a:rPr lang="en-US" sz="2400" dirty="0" smtClean="0"/>
              <a:t>: </a:t>
            </a:r>
            <a:r>
              <a:rPr lang="en-US" sz="2400" dirty="0" err="1" smtClean="0"/>
              <a:t>Gravit</a:t>
            </a:r>
            <a:r>
              <a:rPr lang="cs-CZ" sz="2400" dirty="0" err="1" smtClean="0"/>
              <a:t>ace</a:t>
            </a:r>
            <a:r>
              <a:rPr lang="cs-CZ" sz="2400" dirty="0" smtClean="0"/>
              <a:t> a tlak jsou v rovnováze</a:t>
            </a:r>
            <a:endParaRPr lang="en-US"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Vývoj hvězd</a:t>
            </a:r>
            <a:endParaRPr lang="en-US"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7334250" y="1266660"/>
            <a:ext cx="3540014" cy="4722930"/>
            <a:chOff x="7458075" y="1209510"/>
            <a:chExt cx="3540014" cy="4722930"/>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8258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Vývoj hvězd</a:t>
            </a:r>
            <a:endParaRPr lang="en-US"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4154984"/>
          </a:xfrm>
          <a:prstGeom prst="rect">
            <a:avLst/>
          </a:prstGeom>
          <a:noFill/>
        </p:spPr>
        <p:txBody>
          <a:bodyPr wrap="square" rtlCol="0">
            <a:spAutoFit/>
          </a:bodyPr>
          <a:lstStyle/>
          <a:p>
            <a:pPr marL="285750" indent="-285750">
              <a:buFont typeface="Arial" panose="020B0604020202020204" pitchFamily="34" charset="0"/>
              <a:buChar char="•"/>
            </a:pPr>
            <a:r>
              <a:rPr lang="cs-CZ" sz="2400" dirty="0" smtClean="0"/>
              <a:t>Čím těžší je prvek, tím silnější je jeho </a:t>
            </a:r>
            <a:r>
              <a:rPr lang="en-US" sz="2400" dirty="0" smtClean="0"/>
              <a:t> </a:t>
            </a:r>
            <a:r>
              <a:rPr lang="en-US" sz="2400" b="1" dirty="0" smtClean="0"/>
              <a:t>Coulomb</a:t>
            </a:r>
            <a:r>
              <a:rPr lang="cs-CZ" sz="2400" b="1" dirty="0" smtClean="0"/>
              <a:t>ova</a:t>
            </a:r>
            <a:r>
              <a:rPr lang="en-US" sz="2400" b="1" dirty="0" smtClean="0"/>
              <a:t> </a:t>
            </a:r>
            <a:r>
              <a:rPr lang="cs-CZ" sz="2400" b="1" dirty="0" smtClean="0"/>
              <a:t>bariéra</a:t>
            </a:r>
            <a:endParaRPr lang="en-US" sz="2400" b="1" dirty="0"/>
          </a:p>
          <a:p>
            <a:pPr marL="285750" indent="-285750">
              <a:buFont typeface="Arial" panose="020B0604020202020204" pitchFamily="34" charset="0"/>
              <a:buChar char="•"/>
            </a:pPr>
            <a:r>
              <a:rPr lang="cs-CZ" sz="2400" dirty="0" smtClean="0"/>
              <a:t>Když je teplota a hustota dostatečně vysoká, </a:t>
            </a:r>
            <a:r>
              <a:rPr lang="cs-CZ" sz="2400" dirty="0"/>
              <a:t>z</a:t>
            </a:r>
            <a:r>
              <a:rPr lang="cs-CZ" sz="2400" dirty="0" smtClean="0"/>
              <a:t>ačne být možná také fúze helia</a:t>
            </a:r>
            <a:endParaRPr lang="de-DE" sz="2400" dirty="0"/>
          </a:p>
          <a:p>
            <a:pPr marL="285750" indent="-285750">
              <a:buFont typeface="Arial" panose="020B0604020202020204" pitchFamily="34" charset="0"/>
              <a:buChar char="•"/>
            </a:pPr>
            <a:r>
              <a:rPr lang="cs-CZ" sz="2400" dirty="0" smtClean="0"/>
              <a:t>V závislosti na hmotnosti hvězdy může probíhat také fúze dalších prvků</a:t>
            </a:r>
            <a:endParaRPr lang="en-US" sz="2400" dirty="0"/>
          </a:p>
          <a:p>
            <a:pPr marL="285750" indent="-285750">
              <a:buFont typeface="Arial" panose="020B0604020202020204" pitchFamily="34" charset="0"/>
              <a:buChar char="•"/>
            </a:pPr>
            <a:r>
              <a:rPr lang="cs-CZ" sz="2400" dirty="0" smtClean="0"/>
              <a:t>Hvězda prochází životními fázemi které jsou svázány s jadernými fúzními procesy</a:t>
            </a:r>
            <a:endParaRPr lang="en-US" sz="2400" dirty="0"/>
          </a:p>
        </p:txBody>
      </p:sp>
    </p:spTree>
    <p:extLst>
      <p:ext uri="{BB962C8B-B14F-4D97-AF65-F5344CB8AC3E}">
        <p14:creationId xmlns:p14="http://schemas.microsoft.com/office/powerpoint/2010/main" val="2710478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Vývoj hvězd</a:t>
            </a:r>
            <a:endParaRPr lang="en-US"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a:t>
            </a:r>
            <a:r>
              <a:rPr lang="cs-CZ" sz="1400" i="1" dirty="0" smtClean="0"/>
              <a:t>Fáze života hvězd</a:t>
            </a:r>
            <a:endParaRPr lang="de-DE" sz="1400" i="1" dirty="0"/>
          </a:p>
        </p:txBody>
      </p:sp>
    </p:spTree>
    <p:extLst>
      <p:ext uri="{BB962C8B-B14F-4D97-AF65-F5344CB8AC3E}">
        <p14:creationId xmlns:p14="http://schemas.microsoft.com/office/powerpoint/2010/main" val="565808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200" dirty="0"/>
              <a:t>Vývoj hvězd</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2862322"/>
          </a:xfrm>
          <a:prstGeom prst="rect">
            <a:avLst/>
          </a:prstGeom>
          <a:noFill/>
        </p:spPr>
        <p:txBody>
          <a:bodyPr wrap="square" rtlCol="0">
            <a:spAutoFit/>
          </a:bodyPr>
          <a:lstStyle/>
          <a:p>
            <a:pPr algn="ctr"/>
            <a:r>
              <a:rPr lang="en-US" sz="2000" i="1" dirty="0"/>
              <a:t>[10] </a:t>
            </a:r>
            <a:r>
              <a:rPr lang="cs-CZ" sz="2000" i="1" dirty="0" smtClean="0"/>
              <a:t>Planetární mlhovina </a:t>
            </a:r>
            <a:r>
              <a:rPr lang="en-US" sz="2000" i="1" dirty="0" smtClean="0"/>
              <a:t>NGC </a:t>
            </a:r>
            <a:r>
              <a:rPr lang="en-US" sz="2000" i="1" dirty="0"/>
              <a:t>6302, </a:t>
            </a:r>
            <a:r>
              <a:rPr lang="cs-CZ" sz="2000" i="1" dirty="0" smtClean="0"/>
              <a:t>známá jako mlhovina Motýl (</a:t>
            </a:r>
            <a:r>
              <a:rPr lang="en-US" sz="2000" i="1" dirty="0" smtClean="0"/>
              <a:t>Butterfly </a:t>
            </a:r>
            <a:r>
              <a:rPr lang="en-US" sz="2000" i="1" dirty="0" err="1" smtClean="0"/>
              <a:t>Nebul</a:t>
            </a:r>
            <a:r>
              <a:rPr lang="cs-CZ" sz="2000" i="1" dirty="0" smtClean="0"/>
              <a:t>a)</a:t>
            </a:r>
            <a:r>
              <a:rPr lang="en-US" sz="2000" i="1" dirty="0" smtClean="0"/>
              <a:t>,</a:t>
            </a:r>
            <a:r>
              <a:rPr lang="cs-CZ" sz="2000" i="1" dirty="0"/>
              <a:t> </a:t>
            </a:r>
            <a:r>
              <a:rPr lang="cs-CZ" sz="2000" i="1" dirty="0" smtClean="0"/>
              <a:t>se nachází v naší Galaxii asi </a:t>
            </a:r>
            <a:r>
              <a:rPr lang="en-US" sz="2000" i="1" dirty="0" smtClean="0"/>
              <a:t>3800 </a:t>
            </a:r>
            <a:r>
              <a:rPr lang="cs-CZ" sz="2000" i="1" dirty="0" smtClean="0"/>
              <a:t>světelných let od nás. Uprostřed leží umírající hvězda 5krát hmotnější než Slunce. Odvrhla své vnější obálky a nyní produkuje intenzivní U</a:t>
            </a:r>
            <a:r>
              <a:rPr lang="en-US" sz="2000" i="1" dirty="0" smtClean="0"/>
              <a:t>V </a:t>
            </a:r>
            <a:r>
              <a:rPr lang="cs-CZ" sz="2000" i="1" dirty="0" smtClean="0"/>
              <a:t>záření, které okolní </a:t>
            </a:r>
            <a:r>
              <a:rPr lang="cs-CZ" sz="2000" i="1" smtClean="0"/>
              <a:t>materiál zviditelňuje. </a:t>
            </a:r>
          </a:p>
          <a:p>
            <a:pPr algn="ctr"/>
            <a:r>
              <a:rPr lang="de-DE" sz="2000" i="1" smtClean="0">
                <a:hlinkClick r:id="rId4"/>
              </a:rPr>
              <a:t>Hubble/ESA</a:t>
            </a:r>
            <a:r>
              <a:rPr lang="de-DE" sz="2000" i="1" dirty="0">
                <a:hlinkClick r:id="rId4"/>
              </a:rPr>
              <a:t>, 2009</a:t>
            </a:r>
            <a:endParaRPr lang="de-DE" sz="2000" i="1" dirty="0"/>
          </a:p>
        </p:txBody>
      </p:sp>
    </p:spTree>
    <p:extLst>
      <p:ext uri="{BB962C8B-B14F-4D97-AF65-F5344CB8AC3E}">
        <p14:creationId xmlns:p14="http://schemas.microsoft.com/office/powerpoint/2010/main" val="3360766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1666875" y="1036637"/>
            <a:ext cx="8858249" cy="2392362"/>
          </a:xfrm>
        </p:spPr>
        <p:txBody>
          <a:bodyPr anchor="ctr"/>
          <a:lstStyle/>
          <a:p>
            <a:pPr algn="ctr"/>
            <a:r>
              <a:rPr lang="cs-CZ" sz="4000" b="1" cap="small" noProof="0" dirty="0" smtClean="0">
                <a:solidFill>
                  <a:schemeClr val="tx1"/>
                </a:solidFill>
              </a:rPr>
              <a:t>Seznamovací kolo</a:t>
            </a:r>
            <a:endParaRPr lang="en-US" sz="3600" b="1" cap="small" noProof="0" dirty="0">
              <a:solidFill>
                <a:schemeClr val="tx1"/>
              </a:solidFill>
            </a:endParaRPr>
          </a:p>
        </p:txBody>
      </p:sp>
      <p:pic>
        <p:nvPicPr>
          <p:cNvPr id="4" name="Grafik 3" descr="Fragen mit einfarbiger Füllung">
            <a:extLst>
              <a:ext uri="{FF2B5EF4-FFF2-40B4-BE49-F238E27FC236}">
                <a16:creationId xmlns:a16="http://schemas.microsoft.com/office/drawing/2014/main" id="{4F0EBFC7-984E-56D8-C6E0-31C0A17B0F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flipH="1">
            <a:off x="4510086" y="2576512"/>
            <a:ext cx="3171825" cy="3171825"/>
          </a:xfrm>
          <a:prstGeom prst="rect">
            <a:avLst/>
          </a:prstGeom>
        </p:spPr>
      </p:pic>
    </p:spTree>
    <p:extLst>
      <p:ext uri="{BB962C8B-B14F-4D97-AF65-F5344CB8AC3E}">
        <p14:creationId xmlns:p14="http://schemas.microsoft.com/office/powerpoint/2010/main" val="10490126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Vývoj hvězd</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8249" y="1030075"/>
            <a:ext cx="5518151" cy="5021318"/>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6951136" y="2024933"/>
            <a:ext cx="4961463" cy="3477875"/>
          </a:xfrm>
          <a:prstGeom prst="rect">
            <a:avLst/>
          </a:prstGeom>
          <a:noFill/>
        </p:spPr>
        <p:txBody>
          <a:bodyPr wrap="square" rtlCol="0">
            <a:spAutoFit/>
          </a:bodyPr>
          <a:lstStyle/>
          <a:p>
            <a:pPr algn="ctr"/>
            <a:r>
              <a:rPr lang="en-US" sz="2000" i="1" dirty="0"/>
              <a:t>[16] </a:t>
            </a:r>
            <a:r>
              <a:rPr lang="cs-CZ" sz="2000" i="1" dirty="0" smtClean="0"/>
              <a:t>Krabí mlhovina se nachází asi 6500 světelných let od nás a na obloze ji naleznete v souhvězdí Býka. Vznikla při explozi supernovy, která byla pozorována v roce 1054. V jejím středu se nachází extrémně hustá neutronová hvězda s periodou rotace 33 milisekund, která z okolí magnetických pólů vysílá do prostoru svazky rádiových vln a viditelného záření.</a:t>
            </a:r>
            <a:r>
              <a:rPr lang="de-DE" sz="2000" i="1" dirty="0"/>
              <a:t/>
            </a:r>
            <a:br>
              <a:rPr lang="de-DE" sz="2000" i="1" dirty="0"/>
            </a:br>
            <a:r>
              <a:rPr lang="de-DE" sz="2000" i="1" dirty="0">
                <a:hlinkClick r:id="rId4"/>
              </a:rPr>
              <a:t>Hubble/ESA, 2017</a:t>
            </a:r>
            <a:endParaRPr lang="de-DE" sz="2000" i="1" dirty="0"/>
          </a:p>
        </p:txBody>
      </p:sp>
    </p:spTree>
    <p:extLst>
      <p:ext uri="{BB962C8B-B14F-4D97-AF65-F5344CB8AC3E}">
        <p14:creationId xmlns:p14="http://schemas.microsoft.com/office/powerpoint/2010/main" val="1937343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971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noProof="0" dirty="0" smtClean="0"/>
              <a:t>Příběh Slunce</a:t>
            </a:r>
            <a:endParaRPr lang="en-US" sz="3000" noProof="0" dirty="0"/>
          </a:p>
        </p:txBody>
      </p:sp>
      <p:sp>
        <p:nvSpPr>
          <p:cNvPr id="5" name="Textfeld 4">
            <a:extLst>
              <a:ext uri="{FF2B5EF4-FFF2-40B4-BE49-F238E27FC236}">
                <a16:creationId xmlns:a16="http://schemas.microsoft.com/office/drawing/2014/main" id="{2F06021E-B2C1-4B22-A421-52434D8971D3}"/>
              </a:ext>
            </a:extLst>
          </p:cNvPr>
          <p:cNvSpPr txBox="1"/>
          <p:nvPr/>
        </p:nvSpPr>
        <p:spPr>
          <a:xfrm>
            <a:off x="626164" y="2644170"/>
            <a:ext cx="5469835" cy="246221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smtClean="0"/>
              <a:t>S</a:t>
            </a:r>
            <a:r>
              <a:rPr lang="cs-CZ" sz="2400" dirty="0" err="1" smtClean="0"/>
              <a:t>lunce</a:t>
            </a:r>
            <a:r>
              <a:rPr lang="cs-CZ" sz="2400" dirty="0" smtClean="0"/>
              <a:t> vzniklo zhruba před            </a:t>
            </a:r>
            <a:r>
              <a:rPr lang="en-US" sz="2400" dirty="0" smtClean="0"/>
              <a:t>4,5 </a:t>
            </a:r>
            <a:r>
              <a:rPr lang="cs-CZ" sz="2400" dirty="0" smtClean="0"/>
              <a:t>miliardami let</a:t>
            </a:r>
            <a:endParaRPr lang="en-US" sz="2400" dirty="0"/>
          </a:p>
          <a:p>
            <a:pPr marL="285750" indent="-285750">
              <a:spcAft>
                <a:spcPts val="600"/>
              </a:spcAft>
              <a:buFont typeface="Arial" panose="020B0604020202020204" pitchFamily="34" charset="0"/>
              <a:buChar char="•"/>
            </a:pPr>
            <a:r>
              <a:rPr lang="cs-CZ" sz="2400" dirty="0" smtClean="0"/>
              <a:t>Ve svém vývoji se nachází na  </a:t>
            </a:r>
            <a:r>
              <a:rPr lang="cs-CZ" sz="2400" b="1" dirty="0" smtClean="0"/>
              <a:t>hlavní</a:t>
            </a:r>
            <a:r>
              <a:rPr lang="en-US" sz="2400" b="1" dirty="0" smtClean="0"/>
              <a:t> </a:t>
            </a:r>
            <a:r>
              <a:rPr lang="cs-CZ" sz="2400" b="1" dirty="0" smtClean="0"/>
              <a:t>posloupnosti</a:t>
            </a:r>
          </a:p>
          <a:p>
            <a:pPr marL="285750" indent="-285750">
              <a:spcAft>
                <a:spcPts val="600"/>
              </a:spcAft>
              <a:buFont typeface="Arial" panose="020B0604020202020204" pitchFamily="34" charset="0"/>
              <a:buChar char="•"/>
            </a:pPr>
            <a:r>
              <a:rPr lang="cs-CZ" sz="2400" dirty="0" smtClean="0"/>
              <a:t>Fúze vodíku vede k vzniku heliového jádra a vodíkové obálky</a:t>
            </a:r>
            <a:endParaRPr lang="en-US" sz="240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6" name="Ellipse 5">
            <a:extLst>
              <a:ext uri="{FF2B5EF4-FFF2-40B4-BE49-F238E27FC236}">
                <a16:creationId xmlns:a16="http://schemas.microsoft.com/office/drawing/2014/main" id="{7974C506-4278-CBBF-63EE-31D1D98399CC}"/>
              </a:ext>
            </a:extLst>
          </p:cNvPr>
          <p:cNvSpPr/>
          <p:nvPr/>
        </p:nvSpPr>
        <p:spPr>
          <a:xfrm rot="3760218">
            <a:off x="9558580" y="4152106"/>
            <a:ext cx="536167" cy="5566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feld 6">
            <a:extLst>
              <a:ext uri="{FF2B5EF4-FFF2-40B4-BE49-F238E27FC236}">
                <a16:creationId xmlns:a16="http://schemas.microsoft.com/office/drawing/2014/main" id="{A538B167-E4AD-45E9-800A-B54A15DE48D5}"/>
              </a:ext>
            </a:extLst>
          </p:cNvPr>
          <p:cNvSpPr txBox="1"/>
          <p:nvPr/>
        </p:nvSpPr>
        <p:spPr>
          <a:xfrm>
            <a:off x="10658475" y="5730494"/>
            <a:ext cx="1188508" cy="338554"/>
          </a:xfrm>
          <a:prstGeom prst="rect">
            <a:avLst/>
          </a:prstGeom>
          <a:noFill/>
        </p:spPr>
        <p:txBody>
          <a:bodyPr wrap="square" rtlCol="0">
            <a:spAutoFit/>
          </a:bodyPr>
          <a:lstStyle/>
          <a:p>
            <a:pPr algn="ctr"/>
            <a:r>
              <a:rPr lang="en-US" sz="1600" i="1" dirty="0"/>
              <a:t>[17] </a:t>
            </a:r>
            <a:r>
              <a:rPr lang="de-DE" sz="1600" i="1" dirty="0"/>
              <a:t>HRD </a:t>
            </a:r>
          </a:p>
        </p:txBody>
      </p:sp>
    </p:spTree>
    <p:extLst>
      <p:ext uri="{BB962C8B-B14F-4D97-AF65-F5344CB8AC3E}">
        <p14:creationId xmlns:p14="http://schemas.microsoft.com/office/powerpoint/2010/main" val="3407473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Příběh Slunce</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2477500">
            <a:off x="10106745" y="2846259"/>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83154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sz="2400" dirty="0" smtClean="0"/>
              <a:t>Vodík v jádře je spotřebován, jádro se smršťuje a zahřívá</a:t>
            </a:r>
            <a:endParaRPr lang="en-US" sz="2400" dirty="0"/>
          </a:p>
          <a:p>
            <a:pPr marL="285750" indent="-285750">
              <a:spcAft>
                <a:spcPts val="600"/>
              </a:spcAft>
              <a:buFont typeface="Arial" panose="020B0604020202020204" pitchFamily="34" charset="0"/>
              <a:buChar char="•"/>
            </a:pPr>
            <a:r>
              <a:rPr lang="cs-CZ" sz="2400" dirty="0" smtClean="0"/>
              <a:t>Slunce se rozpíná, zjasňuje, ale vnější vrstvy se chladnou</a:t>
            </a:r>
            <a:endParaRPr lang="en-US" sz="2400" dirty="0"/>
          </a:p>
          <a:p>
            <a:pPr marL="285750" indent="-285750">
              <a:spcAft>
                <a:spcPts val="600"/>
              </a:spcAft>
              <a:buFont typeface="Arial" panose="020B0604020202020204" pitchFamily="34" charset="0"/>
              <a:buChar char="•"/>
            </a:pPr>
            <a:r>
              <a:rPr lang="en-US" sz="2400" dirty="0" smtClean="0"/>
              <a:t>S</a:t>
            </a:r>
            <a:r>
              <a:rPr lang="cs-CZ" sz="2400" dirty="0" err="1" smtClean="0"/>
              <a:t>lunce</a:t>
            </a:r>
            <a:r>
              <a:rPr lang="cs-CZ" sz="2400" dirty="0" smtClean="0"/>
              <a:t> se stává </a:t>
            </a:r>
            <a:r>
              <a:rPr lang="cs-CZ" sz="2400" b="1" dirty="0" smtClean="0"/>
              <a:t>rudým obrem </a:t>
            </a:r>
            <a:r>
              <a:rPr lang="cs-CZ" sz="2400" dirty="0" smtClean="0"/>
              <a:t>s vodíkovou obálkou a heliovým jádrem</a:t>
            </a:r>
            <a:endParaRPr lang="en-US" sz="2400" dirty="0"/>
          </a:p>
        </p:txBody>
      </p:sp>
    </p:spTree>
    <p:extLst>
      <p:ext uri="{BB962C8B-B14F-4D97-AF65-F5344CB8AC3E}">
        <p14:creationId xmlns:p14="http://schemas.microsoft.com/office/powerpoint/2010/main" val="168656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Příběh Slunce</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460586">
            <a:off x="9802889" y="2441346"/>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677656"/>
          </a:xfrm>
          <a:prstGeom prst="rect">
            <a:avLst/>
          </a:prstGeom>
          <a:noFill/>
        </p:spPr>
        <p:txBody>
          <a:bodyPr wrap="square" rtlCol="0">
            <a:spAutoFit/>
          </a:bodyPr>
          <a:lstStyle/>
          <a:p>
            <a:pPr marL="285750" indent="-285750">
              <a:buFont typeface="Arial" panose="020B0604020202020204" pitchFamily="34" charset="0"/>
              <a:buChar char="•"/>
            </a:pPr>
            <a:r>
              <a:rPr lang="cs-CZ" sz="2400" dirty="0" smtClean="0"/>
              <a:t>Dochází k zažehnutí fúze hélia v jádře </a:t>
            </a:r>
            <a:endParaRPr lang="en-US" sz="2400" dirty="0" smtClean="0"/>
          </a:p>
          <a:p>
            <a:pPr marL="754380" lvl="1" indent="-342900">
              <a:buFont typeface="Wingdings" panose="05000000000000000000" pitchFamily="2" charset="2"/>
              <a:buChar char="Ø"/>
            </a:pPr>
            <a:r>
              <a:rPr lang="en-US" sz="2400" b="1" dirty="0" smtClean="0"/>
              <a:t>H</a:t>
            </a:r>
            <a:r>
              <a:rPr lang="cs-CZ" sz="2400" b="1" dirty="0"/>
              <a:t>e</a:t>
            </a:r>
            <a:r>
              <a:rPr lang="en-US" sz="2400" b="1" dirty="0" smtClean="0"/>
              <a:t>li</a:t>
            </a:r>
            <a:r>
              <a:rPr lang="cs-CZ" sz="2400" b="1" dirty="0" err="1" smtClean="0"/>
              <a:t>ový</a:t>
            </a:r>
            <a:r>
              <a:rPr lang="cs-CZ" sz="2400" b="1" dirty="0" smtClean="0"/>
              <a:t> záblesk</a:t>
            </a:r>
            <a:endParaRPr lang="en-US" sz="2400" b="1" dirty="0" smtClean="0"/>
          </a:p>
          <a:p>
            <a:pPr marL="285750" indent="-285750">
              <a:buFont typeface="Arial" panose="020B0604020202020204" pitchFamily="34" charset="0"/>
              <a:buChar char="•"/>
            </a:pPr>
            <a:r>
              <a:rPr lang="cs-CZ" sz="2400" dirty="0" smtClean="0"/>
              <a:t>Teplota v nitru stoupá, Slunce se zahřívá</a:t>
            </a:r>
            <a:endParaRPr lang="en-US" sz="2400" dirty="0"/>
          </a:p>
          <a:p>
            <a:pPr marL="285750" indent="-285750">
              <a:buFont typeface="Arial" panose="020B0604020202020204" pitchFamily="34" charset="0"/>
              <a:buChar char="•"/>
            </a:pPr>
            <a:r>
              <a:rPr lang="cs-CZ" sz="2400" dirty="0" smtClean="0"/>
              <a:t>Helium v jádře se spaluje</a:t>
            </a:r>
            <a:r>
              <a:rPr lang="en-US" sz="2400" dirty="0" smtClean="0"/>
              <a:t>:</a:t>
            </a:r>
            <a:r>
              <a:rPr lang="en-US" sz="2400" dirty="0"/>
              <a:t/>
            </a:r>
            <a:br>
              <a:rPr lang="en-US" sz="2400" dirty="0"/>
            </a:br>
            <a:r>
              <a:rPr lang="en-US" sz="2400" b="1" dirty="0"/>
              <a:t>Triple-Alpha </a:t>
            </a:r>
            <a:r>
              <a:rPr lang="en-US" sz="2400" b="1" dirty="0" err="1" smtClean="0"/>
              <a:t>proces</a:t>
            </a:r>
            <a:endParaRPr lang="en-US" sz="2400" b="1" dirty="0"/>
          </a:p>
        </p:txBody>
      </p:sp>
    </p:spTree>
    <p:extLst>
      <p:ext uri="{BB962C8B-B14F-4D97-AF65-F5344CB8AC3E}">
        <p14:creationId xmlns:p14="http://schemas.microsoft.com/office/powerpoint/2010/main" val="3075681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Příběh Slunce</a:t>
            </a:r>
            <a:endParaRPr lang="en-US" sz="3000" noProof="0" dirty="0"/>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3341" y="1884664"/>
            <a:ext cx="5874634" cy="2754011"/>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546035" cy="2677656"/>
          </a:xfrm>
          <a:prstGeom prst="rect">
            <a:avLst/>
          </a:prstGeom>
          <a:noFill/>
        </p:spPr>
        <p:txBody>
          <a:bodyPr wrap="square" rtlCol="0">
            <a:spAutoFit/>
          </a:bodyPr>
          <a:lstStyle/>
          <a:p>
            <a:pPr marL="285750" indent="-285750">
              <a:buFont typeface="Arial" panose="020B0604020202020204" pitchFamily="34" charset="0"/>
              <a:buChar char="•"/>
            </a:pPr>
            <a:r>
              <a:rPr lang="cs-CZ" sz="2400" dirty="0"/>
              <a:t>Dochází k zažehnutí fúze hélia v jádře </a:t>
            </a:r>
            <a:endParaRPr lang="en-US" sz="2400" dirty="0"/>
          </a:p>
          <a:p>
            <a:pPr marL="754380" lvl="1" indent="-342900">
              <a:buFont typeface="Wingdings" panose="05000000000000000000" pitchFamily="2" charset="2"/>
              <a:buChar char="Ø"/>
            </a:pPr>
            <a:r>
              <a:rPr lang="en-US" sz="2400" b="1" dirty="0" smtClean="0"/>
              <a:t>H</a:t>
            </a:r>
            <a:r>
              <a:rPr lang="cs-CZ" sz="2400" b="1" dirty="0"/>
              <a:t>e</a:t>
            </a:r>
            <a:r>
              <a:rPr lang="en-US" sz="2400" b="1" dirty="0" smtClean="0"/>
              <a:t>li</a:t>
            </a:r>
            <a:r>
              <a:rPr lang="cs-CZ" sz="2400" b="1" dirty="0" err="1"/>
              <a:t>ový</a:t>
            </a:r>
            <a:r>
              <a:rPr lang="cs-CZ" sz="2400" b="1" dirty="0"/>
              <a:t> záblesk</a:t>
            </a:r>
            <a:endParaRPr lang="en-US" sz="2400" b="1" dirty="0"/>
          </a:p>
          <a:p>
            <a:pPr marL="285750" indent="-285750">
              <a:buFont typeface="Arial" panose="020B0604020202020204" pitchFamily="34" charset="0"/>
              <a:buChar char="•"/>
            </a:pPr>
            <a:r>
              <a:rPr lang="cs-CZ" sz="2400" dirty="0"/>
              <a:t>Teplota v nitru stoupá, Slunce se zahřívá</a:t>
            </a:r>
            <a:endParaRPr lang="en-US" sz="2400" dirty="0"/>
          </a:p>
          <a:p>
            <a:pPr marL="285750" indent="-285750">
              <a:buFont typeface="Arial" panose="020B0604020202020204" pitchFamily="34" charset="0"/>
              <a:buChar char="•"/>
            </a:pPr>
            <a:r>
              <a:rPr lang="cs-CZ" sz="2400" dirty="0"/>
              <a:t>Helium v jádře se spaluje</a:t>
            </a:r>
            <a:r>
              <a:rPr lang="en-US" sz="2400" dirty="0"/>
              <a:t>:</a:t>
            </a:r>
            <a:br>
              <a:rPr lang="en-US" sz="2400" dirty="0"/>
            </a:br>
            <a:r>
              <a:rPr lang="en-US" sz="2400" b="1" dirty="0"/>
              <a:t>Triple-Alpha </a:t>
            </a:r>
            <a:r>
              <a:rPr lang="en-US" sz="2400" b="1" dirty="0" err="1"/>
              <a:t>proces</a:t>
            </a:r>
            <a:endParaRPr lang="en-US" sz="2400" b="1" dirty="0"/>
          </a:p>
        </p:txBody>
      </p:sp>
    </p:spTree>
    <p:extLst>
      <p:ext uri="{BB962C8B-B14F-4D97-AF65-F5344CB8AC3E}">
        <p14:creationId xmlns:p14="http://schemas.microsoft.com/office/powerpoint/2010/main" val="3420566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noProof="0" dirty="0" smtClean="0"/>
              <a:t>Příběh Slunce</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039381">
            <a:off x="9902280" y="2203253"/>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cs-CZ" sz="2400" dirty="0" smtClean="0"/>
              <a:t>Helium </a:t>
            </a:r>
            <a:r>
              <a:rPr lang="cs-CZ" sz="2400" dirty="0" smtClean="0"/>
              <a:t>v jádře je spotřebováno</a:t>
            </a:r>
            <a:endParaRPr lang="en-US" sz="2400" dirty="0"/>
          </a:p>
          <a:p>
            <a:pPr marL="285750" indent="-285750">
              <a:buFont typeface="Arial" panose="020B0604020202020204" pitchFamily="34" charset="0"/>
              <a:buChar char="•"/>
            </a:pPr>
            <a:r>
              <a:rPr lang="cs-CZ" sz="2400" dirty="0" smtClean="0"/>
              <a:t>Slunce nyní má vodíkovou obálku, héliovou obálku a </a:t>
            </a:r>
            <a:r>
              <a:rPr lang="cs-CZ" sz="2400" dirty="0" err="1" smtClean="0"/>
              <a:t>uhlíko</a:t>
            </a:r>
            <a:r>
              <a:rPr lang="cs-CZ" sz="2400" dirty="0" smtClean="0"/>
              <a:t>/kyslíkové jádro</a:t>
            </a:r>
            <a:endParaRPr lang="en-US" sz="2400" dirty="0"/>
          </a:p>
          <a:p>
            <a:pPr marL="285750" indent="-285750">
              <a:buFont typeface="Arial" panose="020B0604020202020204" pitchFamily="34" charset="0"/>
              <a:buChar char="•"/>
            </a:pPr>
            <a:r>
              <a:rPr lang="cs-CZ" sz="2400" dirty="0" smtClean="0"/>
              <a:t>Sluce expanduje, zjasňuje, ale vnější vrstvy chladnou</a:t>
            </a:r>
            <a:endParaRPr lang="en-US" sz="2400" dirty="0"/>
          </a:p>
        </p:txBody>
      </p:sp>
    </p:spTree>
    <p:extLst>
      <p:ext uri="{BB962C8B-B14F-4D97-AF65-F5344CB8AC3E}">
        <p14:creationId xmlns:p14="http://schemas.microsoft.com/office/powerpoint/2010/main" val="971352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Příběh Slunce</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1690019"/>
            <a:ext cx="5469835" cy="4031873"/>
          </a:xfrm>
          <a:prstGeom prst="rect">
            <a:avLst/>
          </a:prstGeom>
          <a:noFill/>
        </p:spPr>
        <p:txBody>
          <a:bodyPr wrap="square" rtlCol="0">
            <a:spAutoFit/>
          </a:bodyPr>
          <a:lstStyle/>
          <a:p>
            <a:pPr marL="285750" indent="-285750">
              <a:buFont typeface="Arial" panose="020B0604020202020204" pitchFamily="34" charset="0"/>
              <a:buChar char="•"/>
            </a:pPr>
            <a:r>
              <a:rPr lang="cs-CZ" sz="2400" dirty="0" smtClean="0"/>
              <a:t>S každým termálním pulsem Slunce ztrácí hmotu, dokud není jádro odhaleno</a:t>
            </a:r>
            <a:endParaRPr lang="en-US" sz="2400" dirty="0"/>
          </a:p>
          <a:p>
            <a:pPr marL="285750" indent="-285750">
              <a:buFont typeface="Arial" panose="020B0604020202020204" pitchFamily="34" charset="0"/>
              <a:buChar char="•"/>
            </a:pPr>
            <a:r>
              <a:rPr lang="cs-CZ" sz="2400" dirty="0" smtClean="0"/>
              <a:t>Odvržené obálky vytváří</a:t>
            </a:r>
            <a:r>
              <a:rPr lang="en-US" sz="2400" dirty="0" smtClean="0"/>
              <a:t> </a:t>
            </a:r>
            <a:r>
              <a:rPr lang="cs-CZ" sz="2400" dirty="0" smtClean="0"/>
              <a:t>  </a:t>
            </a:r>
            <a:r>
              <a:rPr lang="en-US" sz="2400" b="1" dirty="0" smtClean="0"/>
              <a:t>planet</a:t>
            </a:r>
            <a:r>
              <a:rPr lang="cs-CZ" sz="2400" b="1" dirty="0" err="1" smtClean="0"/>
              <a:t>ární</a:t>
            </a:r>
            <a:r>
              <a:rPr lang="en-US" sz="2400" b="1" dirty="0" smtClean="0"/>
              <a:t> </a:t>
            </a:r>
            <a:r>
              <a:rPr lang="cs-CZ" sz="2400" b="1" dirty="0" smtClean="0"/>
              <a:t>mlhovinu</a:t>
            </a:r>
            <a:endParaRPr lang="en-US" sz="2400" b="1" dirty="0"/>
          </a:p>
          <a:p>
            <a:pPr marL="285750" indent="-285750">
              <a:buFont typeface="Arial" panose="020B0604020202020204" pitchFamily="34" charset="0"/>
              <a:buChar char="•"/>
            </a:pPr>
            <a:r>
              <a:rPr lang="cs-CZ" sz="2400" dirty="0" smtClean="0"/>
              <a:t>Obnažené jádro = </a:t>
            </a:r>
            <a:r>
              <a:rPr lang="cs-CZ" sz="2400" b="1" dirty="0" smtClean="0"/>
              <a:t>bílý trpaslík</a:t>
            </a:r>
            <a:endParaRPr lang="en-US" sz="2400" b="1" dirty="0"/>
          </a:p>
          <a:p>
            <a:pPr marL="697230" lvl="1" indent="-285750">
              <a:buFont typeface="Arial" panose="020B0604020202020204" pitchFamily="34" charset="0"/>
              <a:buChar char="•"/>
            </a:pPr>
            <a:r>
              <a:rPr lang="cs-CZ" sz="2400" dirty="0" smtClean="0"/>
              <a:t>Rychle ochladne, již neprobíhají další reakce</a:t>
            </a:r>
            <a:endParaRPr lang="en-US" sz="2400" dirty="0"/>
          </a:p>
          <a:p>
            <a:pPr marL="697230" lvl="1" indent="-285750">
              <a:buFont typeface="Arial" panose="020B0604020202020204" pitchFamily="34" charset="0"/>
              <a:buChar char="•"/>
            </a:pPr>
            <a:r>
              <a:rPr lang="cs-CZ" sz="2400" dirty="0" smtClean="0"/>
              <a:t>Tvoří ho především uhlík a kyslík</a:t>
            </a:r>
            <a:r>
              <a:rPr lang="en-US" sz="2400" dirty="0"/>
              <a:t/>
            </a:r>
            <a:br>
              <a:rPr lang="en-US" sz="2400" dirty="0"/>
            </a:br>
            <a:r>
              <a:rPr lang="cs-CZ" sz="1600" i="1" dirty="0" smtClean="0"/>
              <a:t>hmotnost </a:t>
            </a:r>
            <a:r>
              <a:rPr lang="en-GB" sz="1600" i="1" dirty="0" err="1" smtClean="0"/>
              <a:t>Slunce</a:t>
            </a:r>
            <a:r>
              <a:rPr lang="en-GB" sz="1600" i="1" dirty="0" smtClean="0"/>
              <a:t> --- </a:t>
            </a:r>
            <a:r>
              <a:rPr lang="en-GB" sz="1600" i="1" dirty="0" err="1" smtClean="0"/>
              <a:t>velikost</a:t>
            </a:r>
            <a:r>
              <a:rPr lang="en-GB" sz="1600" i="1" dirty="0" smtClean="0"/>
              <a:t> </a:t>
            </a:r>
            <a:r>
              <a:rPr lang="en-GB" sz="1600" i="1" dirty="0" err="1" smtClean="0"/>
              <a:t>Zem</a:t>
            </a:r>
            <a:r>
              <a:rPr lang="cs-CZ" sz="1600" i="1" dirty="0" smtClean="0"/>
              <a:t>ě</a:t>
            </a:r>
            <a:endParaRPr lang="de-DE" sz="2400" i="1" dirty="0"/>
          </a:p>
        </p:txBody>
      </p:sp>
      <p:sp>
        <p:nvSpPr>
          <p:cNvPr id="5" name="Ellipse 4">
            <a:extLst>
              <a:ext uri="{FF2B5EF4-FFF2-40B4-BE49-F238E27FC236}">
                <a16:creationId xmlns:a16="http://schemas.microsoft.com/office/drawing/2014/main" id="{7905D0E4-BAD5-1E4B-9ABE-084DA0DD3887}"/>
              </a:ext>
            </a:extLst>
          </p:cNvPr>
          <p:cNvSpPr/>
          <p:nvPr/>
        </p:nvSpPr>
        <p:spPr>
          <a:xfrm rot="5400000">
            <a:off x="8682103" y="580777"/>
            <a:ext cx="536167" cy="43632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87383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Příběh Slunce</a:t>
            </a:r>
            <a:endParaRPr lang="en-US" sz="3000" noProof="0" dirty="0"/>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1690019"/>
            <a:ext cx="5469835" cy="4031873"/>
          </a:xfrm>
          <a:prstGeom prst="rect">
            <a:avLst/>
          </a:prstGeom>
          <a:noFill/>
        </p:spPr>
        <p:txBody>
          <a:bodyPr wrap="square" rtlCol="0">
            <a:spAutoFit/>
          </a:bodyPr>
          <a:lstStyle/>
          <a:p>
            <a:pPr marL="285750" indent="-285750">
              <a:buFont typeface="Arial" panose="020B0604020202020204" pitchFamily="34" charset="0"/>
              <a:buChar char="•"/>
            </a:pPr>
            <a:r>
              <a:rPr lang="cs-CZ" sz="2400" dirty="0"/>
              <a:t>S každým termálním pulsem Slunce ztrácí </a:t>
            </a:r>
            <a:r>
              <a:rPr lang="cs-CZ" sz="2400" dirty="0" smtClean="0"/>
              <a:t>hmotu, </a:t>
            </a:r>
            <a:r>
              <a:rPr lang="cs-CZ" sz="2400" dirty="0"/>
              <a:t>dokud není jádro odhaleno</a:t>
            </a:r>
            <a:endParaRPr lang="en-US" sz="2400" dirty="0"/>
          </a:p>
          <a:p>
            <a:pPr marL="285750" indent="-285750">
              <a:buFont typeface="Arial" panose="020B0604020202020204" pitchFamily="34" charset="0"/>
              <a:buChar char="•"/>
            </a:pPr>
            <a:r>
              <a:rPr lang="cs-CZ" sz="2400" dirty="0"/>
              <a:t>Odvržené obálky vytváří</a:t>
            </a:r>
            <a:r>
              <a:rPr lang="en-US" sz="2400" dirty="0"/>
              <a:t> </a:t>
            </a:r>
            <a:r>
              <a:rPr lang="cs-CZ" sz="2400" dirty="0"/>
              <a:t>  </a:t>
            </a:r>
            <a:r>
              <a:rPr lang="en-US" sz="2400" b="1" dirty="0"/>
              <a:t>planet</a:t>
            </a:r>
            <a:r>
              <a:rPr lang="cs-CZ" sz="2400" b="1" dirty="0" err="1"/>
              <a:t>ární</a:t>
            </a:r>
            <a:r>
              <a:rPr lang="en-US" sz="2400" b="1" dirty="0"/>
              <a:t> </a:t>
            </a:r>
            <a:r>
              <a:rPr lang="cs-CZ" sz="2400" b="1" dirty="0"/>
              <a:t>mlhovinu</a:t>
            </a:r>
            <a:endParaRPr lang="en-US" sz="2400" b="1" dirty="0"/>
          </a:p>
          <a:p>
            <a:pPr marL="285750" indent="-285750">
              <a:buFont typeface="Arial" panose="020B0604020202020204" pitchFamily="34" charset="0"/>
              <a:buChar char="•"/>
            </a:pPr>
            <a:r>
              <a:rPr lang="cs-CZ" sz="2400" dirty="0"/>
              <a:t>Obnažené jádro = </a:t>
            </a:r>
            <a:r>
              <a:rPr lang="cs-CZ" sz="2400" b="1" dirty="0"/>
              <a:t>bílý trpaslík</a:t>
            </a:r>
            <a:endParaRPr lang="en-US" sz="2400" b="1" dirty="0"/>
          </a:p>
          <a:p>
            <a:pPr marL="697230" lvl="1" indent="-285750">
              <a:buFont typeface="Arial" panose="020B0604020202020204" pitchFamily="34" charset="0"/>
              <a:buChar char="•"/>
            </a:pPr>
            <a:r>
              <a:rPr lang="cs-CZ" sz="2400" dirty="0"/>
              <a:t>Rychle ochladne, již neprobíhají další reakce</a:t>
            </a:r>
            <a:endParaRPr lang="en-US" sz="2400" dirty="0"/>
          </a:p>
          <a:p>
            <a:pPr marL="697230" lvl="1" indent="-285750">
              <a:buFont typeface="Arial" panose="020B0604020202020204" pitchFamily="34" charset="0"/>
              <a:buChar char="•"/>
            </a:pPr>
            <a:r>
              <a:rPr lang="cs-CZ" sz="2400" dirty="0"/>
              <a:t>Tvoří ho především uhlík a kyslík</a:t>
            </a:r>
            <a:r>
              <a:rPr lang="en-US" sz="2400" dirty="0"/>
              <a:t/>
            </a:r>
            <a:br>
              <a:rPr lang="en-US" sz="2400" dirty="0"/>
            </a:br>
            <a:r>
              <a:rPr lang="cs-CZ" sz="1600" i="1" dirty="0"/>
              <a:t>hmotnost </a:t>
            </a:r>
            <a:r>
              <a:rPr lang="en-GB" sz="1600" i="1" dirty="0" err="1"/>
              <a:t>Slunce</a:t>
            </a:r>
            <a:r>
              <a:rPr lang="en-GB" sz="1600" i="1" dirty="0"/>
              <a:t> --- </a:t>
            </a:r>
            <a:r>
              <a:rPr lang="en-GB" sz="1600" i="1" dirty="0" err="1"/>
              <a:t>velikost</a:t>
            </a:r>
            <a:r>
              <a:rPr lang="en-GB" sz="1600" i="1" dirty="0"/>
              <a:t> </a:t>
            </a:r>
            <a:r>
              <a:rPr lang="en-GB" sz="1600" i="1" dirty="0" err="1"/>
              <a:t>Zem</a:t>
            </a:r>
            <a:r>
              <a:rPr lang="cs-CZ" sz="1600" i="1" dirty="0"/>
              <a:t>ě</a:t>
            </a:r>
            <a:endParaRPr lang="de-DE" sz="2400" i="1" dirty="0"/>
          </a:p>
        </p:txBody>
      </p:sp>
      <p:pic>
        <p:nvPicPr>
          <p:cNvPr id="2" name="Grafik 1">
            <a:extLst>
              <a:ext uri="{FF2B5EF4-FFF2-40B4-BE49-F238E27FC236}">
                <a16:creationId xmlns:a16="http://schemas.microsoft.com/office/drawing/2014/main" id="{2F822829-87AC-3DD6-F100-45BFCAFF3C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8705" y="1252199"/>
            <a:ext cx="5360141" cy="4272098"/>
          </a:xfrm>
          <a:prstGeom prst="rect">
            <a:avLst/>
          </a:prstGeom>
        </p:spPr>
      </p:pic>
      <p:sp>
        <p:nvSpPr>
          <p:cNvPr id="6" name="Textfeld 5">
            <a:extLst>
              <a:ext uri="{FF2B5EF4-FFF2-40B4-BE49-F238E27FC236}">
                <a16:creationId xmlns:a16="http://schemas.microsoft.com/office/drawing/2014/main" id="{3C2E79C7-F1D2-10F3-6302-CAB0FECB3836}"/>
              </a:ext>
            </a:extLst>
          </p:cNvPr>
          <p:cNvSpPr txBox="1"/>
          <p:nvPr/>
        </p:nvSpPr>
        <p:spPr>
          <a:xfrm>
            <a:off x="6378705" y="5538139"/>
            <a:ext cx="5360141" cy="618631"/>
          </a:xfrm>
          <a:prstGeom prst="rect">
            <a:avLst/>
          </a:prstGeom>
          <a:noFill/>
        </p:spPr>
        <p:txBody>
          <a:bodyPr wrap="square">
            <a:spAutoFit/>
          </a:bodyPr>
          <a:lstStyle/>
          <a:p>
            <a:pPr algn="ctr"/>
            <a:r>
              <a:rPr lang="en-US" sz="1800" i="1" dirty="0"/>
              <a:t>[18] </a:t>
            </a:r>
            <a:r>
              <a:rPr lang="cs-CZ" sz="1800" i="1" dirty="0" smtClean="0"/>
              <a:t>Planetární mlhovina v souhvězdí  Labutě</a:t>
            </a:r>
            <a:r>
              <a:rPr lang="en-US" sz="1800" i="1" dirty="0"/>
              <a:t/>
            </a:r>
            <a:br>
              <a:rPr lang="en-US" sz="1800" i="1" dirty="0"/>
            </a:br>
            <a:r>
              <a:rPr lang="de-DE" i="1" dirty="0">
                <a:hlinkClick r:id="rId4"/>
              </a:rPr>
              <a:t>Hubble/ESA, 2021</a:t>
            </a:r>
            <a:r>
              <a:rPr lang="de-DE" i="1" dirty="0"/>
              <a:t> </a:t>
            </a:r>
          </a:p>
        </p:txBody>
      </p:sp>
    </p:spTree>
    <p:extLst>
      <p:ext uri="{BB962C8B-B14F-4D97-AF65-F5344CB8AC3E}">
        <p14:creationId xmlns:p14="http://schemas.microsoft.com/office/powerpoint/2010/main" val="2319603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cs-CZ" sz="3600" noProof="0" dirty="0" smtClean="0"/>
              <a:t>Relativní </a:t>
            </a:r>
            <a:r>
              <a:rPr lang="cs-CZ" sz="3600" dirty="0" err="1"/>
              <a:t>z</a:t>
            </a:r>
            <a:r>
              <a:rPr lang="cs-CZ" sz="3600" noProof="0" dirty="0" err="1" smtClean="0"/>
              <a:t>astoupení</a:t>
            </a:r>
            <a:r>
              <a:rPr lang="cs-CZ" sz="3600" noProof="0" dirty="0" smtClean="0"/>
              <a:t> prvků </a:t>
            </a:r>
            <a:r>
              <a:rPr lang="cs-CZ" sz="2400" noProof="0" dirty="0" smtClean="0"/>
              <a:t>(Sluneční soustava)</a:t>
            </a:r>
            <a:endParaRPr lang="en-US" sz="24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61770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381375" y="2154239"/>
            <a:ext cx="5429250" cy="2392362"/>
          </a:xfrm>
        </p:spPr>
        <p:txBody>
          <a:bodyPr anchor="ctr"/>
          <a:lstStyle/>
          <a:p>
            <a:pPr algn="ctr"/>
            <a:r>
              <a:rPr lang="cs-CZ" sz="3600" cap="small" noProof="0" dirty="0" smtClean="0"/>
              <a:t>Co již víte o</a:t>
            </a:r>
            <a:r>
              <a:rPr lang="en-US" sz="3600" b="1" cap="small" noProof="0" dirty="0"/>
              <a:t/>
            </a:r>
            <a:br>
              <a:rPr lang="en-US" sz="3600" b="1" cap="small" noProof="0" dirty="0"/>
            </a:br>
            <a:r>
              <a:rPr lang="cs-CZ" sz="3600" b="1" cap="small" noProof="0" dirty="0" smtClean="0"/>
              <a:t>Jaderné </a:t>
            </a:r>
            <a:r>
              <a:rPr lang="en-US" sz="3600" b="1" cap="small" noProof="0" dirty="0" smtClean="0"/>
              <a:t>Astro</a:t>
            </a:r>
            <a:r>
              <a:rPr lang="cs-CZ" sz="3600" b="1" cap="small" noProof="0" dirty="0" smtClean="0"/>
              <a:t>fyzice</a:t>
            </a:r>
            <a:r>
              <a:rPr lang="en-US" sz="3600" cap="small" noProof="0" dirty="0" smtClean="0"/>
              <a:t>?</a:t>
            </a:r>
            <a:endParaRPr lang="en-US" sz="3600" b="1" cap="small" noProof="0" dirty="0"/>
          </a:p>
        </p:txBody>
      </p:sp>
    </p:spTree>
    <p:extLst>
      <p:ext uri="{BB962C8B-B14F-4D97-AF65-F5344CB8AC3E}">
        <p14:creationId xmlns:p14="http://schemas.microsoft.com/office/powerpoint/2010/main" val="18119662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cs-CZ" sz="3600" dirty="0"/>
              <a:t>Relativní zastoupení prvků </a:t>
            </a:r>
            <a:r>
              <a:rPr lang="cs-CZ" sz="2400" dirty="0"/>
              <a:t>(Sluneční </a:t>
            </a:r>
            <a:r>
              <a:rPr lang="cs-CZ" sz="2400" dirty="0" smtClean="0"/>
              <a:t>soustava)</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217037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cs-CZ" sz="3600" dirty="0"/>
              <a:t>Relativní zastoupení prvků </a:t>
            </a:r>
            <a:r>
              <a:rPr lang="cs-CZ" sz="2400" dirty="0"/>
              <a:t>(Sluneční soustava)</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569660"/>
          </a:xfrm>
          <a:prstGeom prst="rect">
            <a:avLst/>
          </a:prstGeom>
          <a:noFill/>
        </p:spPr>
        <p:txBody>
          <a:bodyPr wrap="square" rtlCol="0">
            <a:spAutoFit/>
          </a:bodyPr>
          <a:lstStyle/>
          <a:p>
            <a:pPr marL="285750" indent="-285750">
              <a:buFont typeface="Arial" panose="020B0604020202020204" pitchFamily="34" charset="0"/>
              <a:buChar char="•"/>
            </a:pPr>
            <a:r>
              <a:rPr lang="cs-CZ" sz="2400" dirty="0" smtClean="0"/>
              <a:t>Prvky až po </a:t>
            </a:r>
            <a:r>
              <a:rPr lang="cs-CZ" sz="2400" b="1" dirty="0" smtClean="0"/>
              <a:t>železo</a:t>
            </a:r>
            <a:r>
              <a:rPr lang="cs-CZ" sz="2400" dirty="0" smtClean="0"/>
              <a:t> mohou vznikat jadernou fúzí/syntézou v nitru hvězd</a:t>
            </a:r>
            <a:endParaRPr lang="en-GB" sz="2400" dirty="0"/>
          </a:p>
          <a:p>
            <a:pPr marL="285750" indent="-285750">
              <a:buFont typeface="Arial" panose="020B0604020202020204" pitchFamily="34" charset="0"/>
              <a:buChar char="•"/>
            </a:pPr>
            <a:r>
              <a:rPr lang="cs-CZ" sz="2400" dirty="0" smtClean="0"/>
              <a:t>Proto zvýšený podíl železa</a:t>
            </a:r>
            <a:endParaRPr lang="en-GB" sz="2400" dirty="0"/>
          </a:p>
        </p:txBody>
      </p:sp>
    </p:spTree>
    <p:extLst>
      <p:ext uri="{BB962C8B-B14F-4D97-AF65-F5344CB8AC3E}">
        <p14:creationId xmlns:p14="http://schemas.microsoft.com/office/powerpoint/2010/main" val="2407995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noProof="0" dirty="0" smtClean="0"/>
              <a:t>Vazebná energie</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Binding Energy per </a:t>
            </a:r>
            <a:r>
              <a:rPr lang="de-DE" sz="1400" b="1" dirty="0" err="1">
                <a:solidFill>
                  <a:srgbClr val="000000"/>
                </a:solidFill>
              </a:rPr>
              <a:t>Nucleon</a:t>
            </a:r>
            <a:r>
              <a:rPr lang="de-DE" sz="1400" b="1" dirty="0">
                <a:solidFill>
                  <a:srgbClr val="000000"/>
                </a:solidFill>
              </a:rPr>
              <a:t> (MeV)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Mass</a:t>
            </a:r>
            <a:r>
              <a:rPr lang="de-DE" sz="1400" b="1" dirty="0">
                <a:solidFill>
                  <a:srgbClr val="000000"/>
                </a:solidFill>
              </a:rPr>
              <a:t> </a:t>
            </a:r>
            <a:r>
              <a:rPr lang="de-DE" sz="1400" b="1" dirty="0" err="1">
                <a:solidFill>
                  <a:srgbClr val="000000"/>
                </a:solidFill>
              </a:rPr>
              <a:t>Number</a:t>
            </a:r>
            <a:r>
              <a:rPr lang="de-DE" sz="1400" b="1" dirty="0">
                <a:solidFill>
                  <a:srgbClr val="000000"/>
                </a:solidFill>
              </a:rPr>
              <a:t> A</a:t>
            </a:r>
          </a:p>
        </p:txBody>
      </p:sp>
    </p:spTree>
    <p:extLst>
      <p:ext uri="{BB962C8B-B14F-4D97-AF65-F5344CB8AC3E}">
        <p14:creationId xmlns:p14="http://schemas.microsoft.com/office/powerpoint/2010/main" val="5675299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Vazebná energie</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cs-CZ" sz="1400" b="1" dirty="0" smtClean="0">
                <a:solidFill>
                  <a:srgbClr val="000000"/>
                </a:solidFill>
              </a:rPr>
              <a:t>Vazebná energie na jeden nukleon </a:t>
            </a:r>
            <a:r>
              <a:rPr lang="de-DE" sz="1400" b="1" dirty="0" smtClean="0">
                <a:solidFill>
                  <a:srgbClr val="000000"/>
                </a:solidFill>
              </a:rPr>
              <a:t>(</a:t>
            </a:r>
            <a:r>
              <a:rPr lang="de-DE" sz="1400" b="1" dirty="0" err="1" smtClean="0">
                <a:solidFill>
                  <a:srgbClr val="000000"/>
                </a:solidFill>
              </a:rPr>
              <a:t>MeV</a:t>
            </a:r>
            <a:r>
              <a:rPr lang="de-DE" sz="1400" b="1" dirty="0">
                <a:solidFill>
                  <a:srgbClr val="000000"/>
                </a:solidFill>
              </a:rPr>
              <a:t>)</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cs-CZ" sz="1400" b="1" dirty="0" smtClean="0">
                <a:solidFill>
                  <a:srgbClr val="000000"/>
                </a:solidFill>
              </a:rPr>
              <a:t>Hmotnostní číslo</a:t>
            </a:r>
            <a:r>
              <a:rPr lang="de-DE" sz="1400" b="1" dirty="0" smtClean="0">
                <a:solidFill>
                  <a:srgbClr val="000000"/>
                </a:solidFill>
              </a:rPr>
              <a:t> </a:t>
            </a:r>
            <a:r>
              <a:rPr lang="de-DE" sz="1400" b="1" dirty="0">
                <a:solidFill>
                  <a:srgbClr val="000000"/>
                </a:solidFill>
              </a:rPr>
              <a:t>A</a:t>
            </a:r>
          </a:p>
        </p:txBody>
      </p:sp>
      <p:sp>
        <p:nvSpPr>
          <p:cNvPr id="18" name="Freihandform: Form 17">
            <a:extLst>
              <a:ext uri="{FF2B5EF4-FFF2-40B4-BE49-F238E27FC236}">
                <a16:creationId xmlns:a16="http://schemas.microsoft.com/office/drawing/2014/main" id="{81C084D1-3622-F60B-6E03-78A4B97AE16A}"/>
              </a:ext>
            </a:extLst>
          </p:cNvPr>
          <p:cNvSpPr/>
          <p:nvPr/>
        </p:nvSpPr>
        <p:spPr>
          <a:xfrm>
            <a:off x="3151649" y="1447800"/>
            <a:ext cx="1048876" cy="3933825"/>
          </a:xfrm>
          <a:custGeom>
            <a:avLst/>
            <a:gdLst>
              <a:gd name="connsiteX0" fmla="*/ 1048876 w 1048876"/>
              <a:gd name="connsiteY0" fmla="*/ 0 h 3933825"/>
              <a:gd name="connsiteX1" fmla="*/ 258301 w 1048876"/>
              <a:gd name="connsiteY1" fmla="*/ 857250 h 3933825"/>
              <a:gd name="connsiteX2" fmla="*/ 1126 w 1048876"/>
              <a:gd name="connsiteY2" fmla="*/ 3933825 h 3933825"/>
            </a:gdLst>
            <a:ahLst/>
            <a:cxnLst>
              <a:cxn ang="0">
                <a:pos x="connsiteX0" y="connsiteY0"/>
              </a:cxn>
              <a:cxn ang="0">
                <a:pos x="connsiteX1" y="connsiteY1"/>
              </a:cxn>
              <a:cxn ang="0">
                <a:pos x="connsiteX2" y="connsiteY2"/>
              </a:cxn>
            </a:cxnLst>
            <a:rect l="l" t="t" r="r" b="b"/>
            <a:pathLst>
              <a:path w="1048876" h="3933825">
                <a:moveTo>
                  <a:pt x="1048876" y="0"/>
                </a:moveTo>
                <a:cubicBezTo>
                  <a:pt x="740901" y="100806"/>
                  <a:pt x="432926" y="201613"/>
                  <a:pt x="258301" y="857250"/>
                </a:cubicBezTo>
                <a:cubicBezTo>
                  <a:pt x="83676" y="1512887"/>
                  <a:pt x="-11574" y="3433763"/>
                  <a:pt x="1126" y="3933825"/>
                </a:cubicBezTo>
              </a:path>
            </a:pathLst>
          </a:custGeom>
          <a:noFill/>
          <a:ln w="28575">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BF839C92-0B63-E530-A67B-EADFA5A748E4}"/>
              </a:ext>
            </a:extLst>
          </p:cNvPr>
          <p:cNvSpPr txBox="1"/>
          <p:nvPr/>
        </p:nvSpPr>
        <p:spPr>
          <a:xfrm rot="17148437">
            <a:off x="2806026" y="2705734"/>
            <a:ext cx="1933575" cy="341632"/>
          </a:xfrm>
          <a:prstGeom prst="rect">
            <a:avLst/>
          </a:prstGeom>
          <a:noFill/>
        </p:spPr>
        <p:txBody>
          <a:bodyPr wrap="square" rtlCol="0">
            <a:spAutoFit/>
          </a:bodyPr>
          <a:lstStyle/>
          <a:p>
            <a:r>
              <a:rPr lang="cs-CZ" b="1" dirty="0" smtClean="0">
                <a:solidFill>
                  <a:srgbClr val="C00000"/>
                </a:solidFill>
              </a:rPr>
              <a:t>Jaderná fúze</a:t>
            </a:r>
            <a:endParaRPr lang="en-US" b="1" dirty="0">
              <a:solidFill>
                <a:srgbClr val="C00000"/>
              </a:solidFill>
            </a:endParaRPr>
          </a:p>
        </p:txBody>
      </p:sp>
      <p:cxnSp>
        <p:nvCxnSpPr>
          <p:cNvPr id="21" name="Gerade Verbindung mit Pfeil 20">
            <a:extLst>
              <a:ext uri="{FF2B5EF4-FFF2-40B4-BE49-F238E27FC236}">
                <a16:creationId xmlns:a16="http://schemas.microsoft.com/office/drawing/2014/main" id="{BBEDDE02-58CF-8774-AE8B-18F5A6BBAEDF}"/>
              </a:ext>
            </a:extLst>
          </p:cNvPr>
          <p:cNvCxnSpPr>
            <a:cxnSpLocks/>
          </p:cNvCxnSpPr>
          <p:nvPr/>
        </p:nvCxnSpPr>
        <p:spPr>
          <a:xfrm>
            <a:off x="4876800" y="1457840"/>
            <a:ext cx="4381500" cy="6186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EB65A184-AE23-C98C-0F58-542A99A1C0E7}"/>
              </a:ext>
            </a:extLst>
          </p:cNvPr>
          <p:cNvSpPr txBox="1"/>
          <p:nvPr/>
        </p:nvSpPr>
        <p:spPr>
          <a:xfrm rot="416040">
            <a:off x="5853113" y="1812829"/>
            <a:ext cx="1933575" cy="341632"/>
          </a:xfrm>
          <a:prstGeom prst="rect">
            <a:avLst/>
          </a:prstGeom>
          <a:noFill/>
        </p:spPr>
        <p:txBody>
          <a:bodyPr wrap="square" rtlCol="0">
            <a:spAutoFit/>
          </a:bodyPr>
          <a:lstStyle/>
          <a:p>
            <a:pPr algn="ctr"/>
            <a:r>
              <a:rPr lang="en-US" b="1" dirty="0">
                <a:solidFill>
                  <a:srgbClr val="FFC000"/>
                </a:solidFill>
              </a:rPr>
              <a:t>???</a:t>
            </a:r>
          </a:p>
        </p:txBody>
      </p:sp>
    </p:spTree>
    <p:extLst>
      <p:ext uri="{BB962C8B-B14F-4D97-AF65-F5344CB8AC3E}">
        <p14:creationId xmlns:p14="http://schemas.microsoft.com/office/powerpoint/2010/main" val="3550319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623846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cs-CZ" sz="3600" b="1" cap="small" dirty="0" smtClean="0">
                <a:solidFill>
                  <a:schemeClr val="bg1"/>
                </a:solidFill>
              </a:rPr>
              <a:t>Část </a:t>
            </a:r>
            <a:r>
              <a:rPr lang="en-US" sz="3600" b="1" cap="small" dirty="0" smtClean="0">
                <a:solidFill>
                  <a:schemeClr val="bg1"/>
                </a:solidFill>
              </a:rPr>
              <a:t>IV</a:t>
            </a:r>
            <a:endParaRPr lang="en-US" sz="3600" b="1" cap="small" dirty="0">
              <a:solidFill>
                <a:schemeClr val="bg1"/>
              </a:solidFill>
            </a:endParaRPr>
          </a:p>
          <a:p>
            <a:pPr algn="ctr">
              <a:spcAft>
                <a:spcPts val="600"/>
              </a:spcAft>
            </a:pPr>
            <a:r>
              <a:rPr lang="cs-CZ" sz="3600" cap="small" dirty="0" smtClean="0">
                <a:solidFill>
                  <a:schemeClr val="bg1"/>
                </a:solidFill>
              </a:rPr>
              <a:t>A co těžší prvky?</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01" r="6788"/>
          <a:stretch/>
        </p:blipFill>
        <p:spPr>
          <a:xfrm>
            <a:off x="6238460" y="0"/>
            <a:ext cx="5953540" cy="6858000"/>
          </a:xfrm>
          <a:prstGeom prst="rect">
            <a:avLst/>
          </a:prstGeom>
        </p:spPr>
      </p:pic>
    </p:spTree>
    <p:extLst>
      <p:ext uri="{BB962C8B-B14F-4D97-AF65-F5344CB8AC3E}">
        <p14:creationId xmlns:p14="http://schemas.microsoft.com/office/powerpoint/2010/main" val="1939220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582886" cy="2392362"/>
          </a:xfrm>
        </p:spPr>
        <p:txBody>
          <a:bodyPr anchor="ctr"/>
          <a:lstStyle/>
          <a:p>
            <a:pPr algn="ctr"/>
            <a:r>
              <a:rPr lang="cs-CZ" sz="3600" cap="small" noProof="0" dirty="0" smtClean="0"/>
              <a:t>Jak mohou vznikat </a:t>
            </a:r>
            <a:r>
              <a:rPr lang="cs-CZ" sz="3600" b="1" cap="small" noProof="0" dirty="0" smtClean="0"/>
              <a:t>těžší prvky</a:t>
            </a:r>
            <a:r>
              <a:rPr lang="en-GB" sz="3600" cap="small" noProof="0" dirty="0" smtClean="0"/>
              <a:t>?</a:t>
            </a:r>
            <a:endParaRPr lang="en-US" sz="3600" cap="small" noProof="0" dirty="0"/>
          </a:p>
        </p:txBody>
      </p:sp>
    </p:spTree>
    <p:extLst>
      <p:ext uri="{BB962C8B-B14F-4D97-AF65-F5344CB8AC3E}">
        <p14:creationId xmlns:p14="http://schemas.microsoft.com/office/powerpoint/2010/main" val="2574075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smtClean="0"/>
              <a:t>Zachycení neutronu</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t="1" r="1330" b="2327"/>
          <a:stretch/>
        </p:blipFill>
        <p:spPr>
          <a:xfrm>
            <a:off x="1443319" y="1496815"/>
            <a:ext cx="8650940" cy="3774432"/>
          </a:xfrm>
          <a:prstGeom prst="rect">
            <a:avLst/>
          </a:prstGeom>
        </p:spPr>
      </p:pic>
      <p:sp>
        <p:nvSpPr>
          <p:cNvPr id="2" name="Textfeld 1">
            <a:extLst>
              <a:ext uri="{FF2B5EF4-FFF2-40B4-BE49-F238E27FC236}">
                <a16:creationId xmlns:a16="http://schemas.microsoft.com/office/drawing/2014/main" id="{91980BA0-1294-4711-8831-2B15A796943F}"/>
              </a:ext>
            </a:extLst>
          </p:cNvPr>
          <p:cNvSpPr txBox="1"/>
          <p:nvPr/>
        </p:nvSpPr>
        <p:spPr>
          <a:xfrm>
            <a:off x="6255512" y="4901591"/>
            <a:ext cx="4269910" cy="400110"/>
          </a:xfrm>
          <a:prstGeom prst="rect">
            <a:avLst/>
          </a:prstGeom>
          <a:solidFill>
            <a:schemeClr val="bg1"/>
          </a:solidFill>
        </p:spPr>
        <p:txBody>
          <a:bodyPr wrap="square" rtlCol="0">
            <a:spAutoFit/>
          </a:bodyPr>
          <a:lstStyle/>
          <a:p>
            <a:pPr algn="ctr"/>
            <a:r>
              <a:rPr lang="cs-CZ" sz="2000" b="1" dirty="0" smtClean="0"/>
              <a:t>Jaderná r</a:t>
            </a:r>
            <a:r>
              <a:rPr lang="de-DE" sz="2000" b="1" dirty="0" err="1" smtClean="0"/>
              <a:t>adioa</a:t>
            </a:r>
            <a:r>
              <a:rPr lang="cs-CZ" sz="2000" b="1" dirty="0" err="1" smtClean="0"/>
              <a:t>ktivní</a:t>
            </a:r>
            <a:r>
              <a:rPr lang="cs-CZ" sz="2000" b="1" dirty="0" smtClean="0"/>
              <a:t> přeměna</a:t>
            </a:r>
            <a:endParaRPr lang="de-DE" sz="2000" b="1" dirty="0"/>
          </a:p>
        </p:txBody>
      </p:sp>
    </p:spTree>
    <p:extLst>
      <p:ext uri="{BB962C8B-B14F-4D97-AF65-F5344CB8AC3E}">
        <p14:creationId xmlns:p14="http://schemas.microsoft.com/office/powerpoint/2010/main" val="36441124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Zachycení neutronu</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a:stretch/>
        </p:blipFill>
        <p:spPr>
          <a:xfrm>
            <a:off x="964348" y="2239817"/>
            <a:ext cx="4313292" cy="1881903"/>
          </a:xfrm>
          <a:prstGeom prst="rect">
            <a:avLst/>
          </a:prstGeom>
        </p:spPr>
      </p:pic>
      <p:sp>
        <p:nvSpPr>
          <p:cNvPr id="2" name="Textfeld 1">
            <a:extLst>
              <a:ext uri="{FF2B5EF4-FFF2-40B4-BE49-F238E27FC236}">
                <a16:creationId xmlns:a16="http://schemas.microsoft.com/office/drawing/2014/main" id="{9B067487-F3D9-765B-8D4F-FE6FBFD8CBC3}"/>
              </a:ext>
            </a:extLst>
          </p:cNvPr>
          <p:cNvSpPr txBox="1"/>
          <p:nvPr/>
        </p:nvSpPr>
        <p:spPr>
          <a:xfrm>
            <a:off x="5623034" y="2045234"/>
            <a:ext cx="6459476" cy="2123658"/>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cs-CZ" sz="2200" dirty="0" smtClean="0"/>
              <a:t>železo</a:t>
            </a:r>
            <a:r>
              <a:rPr lang="en-US" sz="2200" dirty="0" smtClean="0"/>
              <a:t>-59 </a:t>
            </a:r>
            <a:r>
              <a:rPr lang="cs-CZ" sz="2200" dirty="0" smtClean="0"/>
              <a:t>může před svým rozpadem projít procesem zachycení neutronu</a:t>
            </a:r>
            <a:endParaRPr lang="en-US" sz="2200" dirty="0"/>
          </a:p>
          <a:p>
            <a:pPr marL="285750" indent="-285750">
              <a:lnSpc>
                <a:spcPct val="120000"/>
              </a:lnSpc>
              <a:buFont typeface="Arial" panose="020B0604020202020204" pitchFamily="34" charset="0"/>
              <a:buChar char="•"/>
            </a:pPr>
            <a:r>
              <a:rPr lang="cs-CZ" sz="2200" dirty="0" smtClean="0"/>
              <a:t>Poměr pravděpodobnosti – jaderný rozpad / řetězové zachycená neutronu – závisí na toku neutronů </a:t>
            </a:r>
            <a:endParaRPr lang="en-US" sz="2200" dirty="0"/>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FC675C6D-0BAE-4F26-B636-55AED48C941F}"/>
                  </a:ext>
                </a:extLst>
              </p:cNvPr>
              <p:cNvSpPr txBox="1"/>
              <p:nvPr/>
            </p:nvSpPr>
            <p:spPr>
              <a:xfrm>
                <a:off x="5720766" y="4807512"/>
                <a:ext cx="1919088" cy="7302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2400" b="1" i="0" smtClean="0">
                          <a:latin typeface="Cambria Math" panose="02040503050406030204" pitchFamily="18" charset="0"/>
                        </a:rPr>
                        <m:t>∆</m:t>
                      </m:r>
                      <m:r>
                        <a:rPr lang="de-DE" sz="2400" b="1" i="0" smtClean="0">
                          <a:latin typeface="Cambria Math" panose="02040503050406030204" pitchFamily="18" charset="0"/>
                        </a:rPr>
                        <m:t>𝐩</m:t>
                      </m:r>
                      <m:r>
                        <a:rPr lang="de-DE" sz="2400" b="1" i="0" smtClean="0">
                          <a:latin typeface="Cambria Math" panose="02040503050406030204" pitchFamily="18" charset="0"/>
                        </a:rPr>
                        <m:t>=</m:t>
                      </m:r>
                      <m:f>
                        <m:fPr>
                          <m:ctrlPr>
                            <a:rPr lang="de-DE" sz="2400" b="1" i="1" smtClean="0">
                              <a:latin typeface="Cambria Math" panose="02040503050406030204" pitchFamily="18" charset="0"/>
                            </a:rPr>
                          </m:ctrlPr>
                        </m:fPr>
                        <m:num>
                          <m:sSub>
                            <m:sSubPr>
                              <m:ctrlPr>
                                <a:rPr lang="de-DE" sz="2400" b="1" i="1" smtClean="0">
                                  <a:latin typeface="Cambria Math" panose="02040503050406030204" pitchFamily="18" charset="0"/>
                                </a:rPr>
                              </m:ctrlPr>
                            </m:sSubPr>
                            <m:e>
                              <m:r>
                                <a:rPr lang="de-DE" sz="2400" b="1" i="0" smtClean="0">
                                  <a:latin typeface="Cambria Math" panose="02040503050406030204" pitchFamily="18" charset="0"/>
                                </a:rPr>
                                <m:t>𝐩</m:t>
                              </m:r>
                            </m:e>
                            <m:sub>
                              <m:r>
                                <a:rPr lang="de-DE" sz="2400" b="1" i="0" smtClean="0">
                                  <a:latin typeface="Cambria Math" panose="02040503050406030204" pitchFamily="18" charset="0"/>
                                </a:rPr>
                                <m:t>𝐧</m:t>
                              </m:r>
                            </m:sub>
                          </m:sSub>
                        </m:num>
                        <m:den>
                          <m:r>
                            <a:rPr lang="de-DE" sz="2400" b="1" i="0" smtClean="0">
                              <a:latin typeface="Cambria Math" panose="02040503050406030204" pitchFamily="18" charset="0"/>
                            </a:rPr>
                            <m:t>𝛌</m:t>
                          </m:r>
                        </m:den>
                      </m:f>
                    </m:oMath>
                  </m:oMathPara>
                </a14:m>
                <a:endParaRPr lang="de-DE" sz="2400" b="1" dirty="0"/>
              </a:p>
            </p:txBody>
          </p:sp>
        </mc:Choice>
        <mc:Fallback xmlns="">
          <p:sp>
            <p:nvSpPr>
              <p:cNvPr id="3" name="Textfeld 2">
                <a:extLst>
                  <a:ext uri="{FF2B5EF4-FFF2-40B4-BE49-F238E27FC236}">
                    <a16:creationId xmlns:a16="http://schemas.microsoft.com/office/drawing/2014/main" id="{FC675C6D-0BAE-4F26-B636-55AED48C941F}"/>
                  </a:ext>
                </a:extLst>
              </p:cNvPr>
              <p:cNvSpPr txBox="1">
                <a:spLocks noRot="1" noChangeAspect="1" noMove="1" noResize="1" noEditPoints="1" noAdjustHandles="1" noChangeArrowheads="1" noChangeShapeType="1" noTextEdit="1"/>
              </p:cNvSpPr>
              <p:nvPr/>
            </p:nvSpPr>
            <p:spPr>
              <a:xfrm>
                <a:off x="5720766" y="4807512"/>
                <a:ext cx="1919088" cy="73020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8B901060-C55F-470D-8368-1196421AD986}"/>
                  </a:ext>
                </a:extLst>
              </p:cNvPr>
              <p:cNvSpPr txBox="1"/>
              <p:nvPr/>
            </p:nvSpPr>
            <p:spPr>
              <a:xfrm>
                <a:off x="7410458" y="4802406"/>
                <a:ext cx="434077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𝑝</m:t>
                          </m:r>
                        </m:e>
                        <m:sub>
                          <m:r>
                            <a:rPr lang="de-DE" sz="2000" b="0" i="1" smtClean="0">
                              <a:latin typeface="Cambria Math" panose="02040503050406030204" pitchFamily="18" charset="0"/>
                            </a:rPr>
                            <m:t>𝑛</m:t>
                          </m:r>
                        </m:sub>
                      </m:sSub>
                      <m:r>
                        <a:rPr lang="de-DE" sz="2000" b="0" i="1" smtClean="0">
                          <a:latin typeface="Cambria Math" panose="02040503050406030204" pitchFamily="18" charset="0"/>
                        </a:rPr>
                        <m:t>…</m:t>
                      </m:r>
                      <m:r>
                        <a:rPr lang="cs-CZ" sz="2000" b="0" i="1" smtClean="0">
                          <a:latin typeface="Cambria Math" panose="02040503050406030204" pitchFamily="18" charset="0"/>
                        </a:rPr>
                        <m:t>𝑟𝑦𝑐h𝑙𝑜𝑠𝑡</m:t>
                      </m:r>
                      <m:r>
                        <a:rPr lang="cs-CZ" sz="2000" b="0" i="1" smtClean="0">
                          <a:latin typeface="Cambria Math" panose="02040503050406030204" pitchFamily="18" charset="0"/>
                        </a:rPr>
                        <m:t> </m:t>
                      </m:r>
                      <m:r>
                        <a:rPr lang="cs-CZ" sz="2000" b="0" i="1" smtClean="0">
                          <a:latin typeface="Cambria Math" panose="02040503050406030204" pitchFamily="18" charset="0"/>
                        </a:rPr>
                        <m:t>𝑧𝑎𝑐h𝑦𝑐𝑜𝑣</m:t>
                      </m:r>
                      <m:r>
                        <a:rPr lang="cs-CZ" sz="2000" b="0" i="1" smtClean="0">
                          <a:latin typeface="Cambria Math" panose="02040503050406030204" pitchFamily="18" charset="0"/>
                        </a:rPr>
                        <m:t>á</m:t>
                      </m:r>
                      <m:r>
                        <a:rPr lang="cs-CZ" sz="2000" b="0" i="1" smtClean="0">
                          <a:latin typeface="Cambria Math" panose="02040503050406030204" pitchFamily="18" charset="0"/>
                        </a:rPr>
                        <m:t>𝑛</m:t>
                      </m:r>
                      <m:r>
                        <a:rPr lang="cs-CZ" sz="2000" b="0" i="1" smtClean="0">
                          <a:latin typeface="Cambria Math" panose="02040503050406030204" pitchFamily="18" charset="0"/>
                        </a:rPr>
                        <m:t>í </m:t>
                      </m:r>
                      <m:r>
                        <a:rPr lang="cs-CZ" sz="2000" b="0" i="1" smtClean="0">
                          <a:latin typeface="Cambria Math" panose="02040503050406030204" pitchFamily="18" charset="0"/>
                        </a:rPr>
                        <m:t>𝑛𝑒𝑢𝑡𝑟𝑜𝑛</m:t>
                      </m:r>
                      <m:r>
                        <a:rPr lang="cs-CZ" sz="2000" b="0" i="1" smtClean="0">
                          <a:latin typeface="Cambria Math" panose="02040503050406030204" pitchFamily="18" charset="0"/>
                        </a:rPr>
                        <m:t>ů</m:t>
                      </m:r>
                    </m:oMath>
                    <m:oMath xmlns:m="http://schemas.openxmlformats.org/officeDocument/2006/math">
                      <m:r>
                        <a:rPr lang="de-DE" sz="2000" b="0" i="1" smtClean="0">
                          <a:latin typeface="Cambria Math" panose="02040503050406030204" pitchFamily="18" charset="0"/>
                        </a:rPr>
                        <m:t>𝜆</m:t>
                      </m:r>
                      <m:r>
                        <a:rPr lang="de-DE" sz="2000" b="0" i="1" smtClean="0">
                          <a:latin typeface="Cambria Math" panose="02040503050406030204" pitchFamily="18" charset="0"/>
                        </a:rPr>
                        <m:t> …</m:t>
                      </m:r>
                      <m:r>
                        <a:rPr lang="cs-CZ" sz="2000" b="0" i="1" smtClean="0">
                          <a:latin typeface="Cambria Math" panose="02040503050406030204" pitchFamily="18" charset="0"/>
                        </a:rPr>
                        <m:t>𝑟𝑦𝑐h𝑙𝑜𝑠𝑡</m:t>
                      </m:r>
                      <m:r>
                        <a:rPr lang="cs-CZ" sz="2000" b="0" i="1" smtClean="0">
                          <a:latin typeface="Cambria Math" panose="02040503050406030204" pitchFamily="18" charset="0"/>
                        </a:rPr>
                        <m:t> </m:t>
                      </m:r>
                      <m:r>
                        <a:rPr lang="cs-CZ" sz="2000" b="0" i="1" smtClean="0">
                          <a:latin typeface="Cambria Math" panose="02040503050406030204" pitchFamily="18" charset="0"/>
                        </a:rPr>
                        <m:t>𝑟𝑜𝑧𝑝𝑎𝑑𝑢</m:t>
                      </m:r>
                    </m:oMath>
                  </m:oMathPara>
                </a14:m>
                <a:endParaRPr lang="de-DE" dirty="0"/>
              </a:p>
            </p:txBody>
          </p:sp>
        </mc:Choice>
        <mc:Fallback xmlns="">
          <p:sp>
            <p:nvSpPr>
              <p:cNvPr id="4" name="Textfeld 3">
                <a:extLst>
                  <a:ext uri="{FF2B5EF4-FFF2-40B4-BE49-F238E27FC236}">
                    <a16:creationId xmlns:a16="http://schemas.microsoft.com/office/drawing/2014/main" id="{8B901060-C55F-470D-8368-1196421AD986}"/>
                  </a:ext>
                </a:extLst>
              </p:cNvPr>
              <p:cNvSpPr txBox="1">
                <a:spLocks noRot="1" noChangeAspect="1" noMove="1" noResize="1" noEditPoints="1" noAdjustHandles="1" noChangeArrowheads="1" noChangeShapeType="1" noTextEdit="1"/>
              </p:cNvSpPr>
              <p:nvPr/>
            </p:nvSpPr>
            <p:spPr>
              <a:xfrm>
                <a:off x="7410458" y="4802406"/>
                <a:ext cx="4340773" cy="707886"/>
              </a:xfrm>
              <a:prstGeom prst="rect">
                <a:avLst/>
              </a:prstGeom>
              <a:blipFill>
                <a:blip r:embed="rId5"/>
                <a:stretch>
                  <a:fillRect b="-7759"/>
                </a:stretch>
              </a:blipFill>
            </p:spPr>
            <p:txBody>
              <a:bodyPr/>
              <a:lstStyle/>
              <a:p>
                <a:r>
                  <a:rPr lang="cs-CZ">
                    <a:noFill/>
                  </a:rPr>
                  <a:t> </a:t>
                </a:r>
              </a:p>
            </p:txBody>
          </p:sp>
        </mc:Fallback>
      </mc:AlternateContent>
      <p:sp>
        <p:nvSpPr>
          <p:cNvPr id="10" name="Textfeld 9">
            <a:extLst>
              <a:ext uri="{FF2B5EF4-FFF2-40B4-BE49-F238E27FC236}">
                <a16:creationId xmlns:a16="http://schemas.microsoft.com/office/drawing/2014/main" id="{38EE4544-38CA-4788-A4DD-D19D79B083B2}"/>
              </a:ext>
            </a:extLst>
          </p:cNvPr>
          <p:cNvSpPr txBox="1"/>
          <p:nvPr/>
        </p:nvSpPr>
        <p:spPr>
          <a:xfrm>
            <a:off x="3090549" y="3945223"/>
            <a:ext cx="2658314" cy="307777"/>
          </a:xfrm>
          <a:prstGeom prst="rect">
            <a:avLst/>
          </a:prstGeom>
          <a:solidFill>
            <a:schemeClr val="bg1"/>
          </a:solidFill>
        </p:spPr>
        <p:txBody>
          <a:bodyPr wrap="square" rtlCol="0">
            <a:spAutoFit/>
          </a:bodyPr>
          <a:lstStyle/>
          <a:p>
            <a:pPr algn="ctr"/>
            <a:r>
              <a:rPr lang="cs-CZ" sz="1400" b="1" dirty="0"/>
              <a:t>Jaderná r</a:t>
            </a:r>
            <a:r>
              <a:rPr lang="de-DE" sz="1400" b="1" dirty="0" err="1"/>
              <a:t>adioa</a:t>
            </a:r>
            <a:r>
              <a:rPr lang="cs-CZ" sz="1400" b="1" dirty="0" err="1"/>
              <a:t>ktivní</a:t>
            </a:r>
            <a:r>
              <a:rPr lang="cs-CZ" sz="1400" b="1" dirty="0"/>
              <a:t> přeměna</a:t>
            </a:r>
            <a:endParaRPr lang="de-DE" sz="1400" b="1" dirty="0"/>
          </a:p>
        </p:txBody>
      </p:sp>
    </p:spTree>
    <p:extLst>
      <p:ext uri="{BB962C8B-B14F-4D97-AF65-F5344CB8AC3E}">
        <p14:creationId xmlns:p14="http://schemas.microsoft.com/office/powerpoint/2010/main" val="1833731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cs-CZ" sz="3600" noProof="0" dirty="0" smtClean="0"/>
              <a:t>Stolní hra – Závod nuklidů</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598714" y="1855348"/>
            <a:ext cx="7951359" cy="3147305"/>
            <a:chOff x="1181491" y="1360021"/>
            <a:chExt cx="4039095" cy="31473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181491" y="1360021"/>
              <a:ext cx="4039095"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181491" y="1873100"/>
              <a:ext cx="4039095" cy="26342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Použijte Tabulku nuklidů jako herní plán</a:t>
              </a:r>
              <a:r>
                <a:rPr lang="cs-CZ" sz="2800" dirty="0">
                  <a:solidFill>
                    <a:srgbClr val="00305E"/>
                  </a:solidFill>
                  <a:latin typeface="Open Sans"/>
                </a:rPr>
                <a:t> </a:t>
              </a:r>
              <a:r>
                <a:rPr lang="cs-CZ" sz="2800" dirty="0" smtClean="0">
                  <a:solidFill>
                    <a:srgbClr val="00305E"/>
                  </a:solidFill>
                  <a:latin typeface="Open Sans"/>
                </a:rPr>
                <a:t>           </a:t>
              </a: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a prozkoumejte procesy</a:t>
              </a:r>
              <a:r>
                <a:rPr kumimoji="0" lang="cs-CZ" sz="2800" b="0" i="0" u="none" strike="noStrike" kern="1200" cap="none" spc="0" normalizeH="0" noProof="0" dirty="0" smtClean="0">
                  <a:ln>
                    <a:noFill/>
                  </a:ln>
                  <a:solidFill>
                    <a:srgbClr val="00305E"/>
                  </a:solidFill>
                  <a:effectLst/>
                  <a:uLnTx/>
                  <a:uFillTx/>
                  <a:latin typeface="Open Sans"/>
                  <a:ea typeface="+mn-ea"/>
                  <a:cs typeface="+mn-cs"/>
                </a:rPr>
                <a:t> zachycení neutronu</a:t>
              </a:r>
              <a:r>
                <a:rPr kumimoji="0" lang="en-US" sz="2800" b="0" i="0" u="none" strike="noStrike" kern="1200" cap="none" spc="0" normalizeH="0" baseline="0" noProof="0" dirty="0" smtClean="0">
                  <a:ln>
                    <a:noFill/>
                  </a:ln>
                  <a:solidFill>
                    <a:srgbClr val="00305E"/>
                  </a:solidFill>
                  <a:effectLst/>
                  <a:uLnTx/>
                  <a:uFillTx/>
                  <a:latin typeface="Open Sans"/>
                  <a:ea typeface="+mn-ea"/>
                  <a:cs typeface="+mn-cs"/>
                </a:rPr>
                <a:t>.</a:t>
              </a:r>
              <a:r>
                <a:rPr kumimoji="0" lang="en-US" sz="2800" b="0" i="0" u="none" strike="noStrike" kern="1200" cap="none" spc="0" normalizeH="0" baseline="0" noProof="0" dirty="0">
                  <a:ln>
                    <a:noFill/>
                  </a:ln>
                  <a:solidFill>
                    <a:srgbClr val="00305E"/>
                  </a:solidFill>
                  <a:effectLst/>
                  <a:uLnTx/>
                  <a:uFillTx/>
                  <a:latin typeface="Open Sans"/>
                  <a:ea typeface="+mn-ea"/>
                  <a:cs typeface="+mn-cs"/>
                </a:rPr>
                <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4.1 </a:t>
              </a:r>
              <a:r>
                <a:rPr kumimoji="0" lang="cs-CZ" sz="2800" b="1" i="0" u="none" strike="noStrike" kern="1200" cap="none" spc="0" normalizeH="0" baseline="0" noProof="0" dirty="0" smtClean="0">
                  <a:ln>
                    <a:noFill/>
                  </a:ln>
                  <a:solidFill>
                    <a:srgbClr val="00305E"/>
                  </a:solidFill>
                  <a:effectLst/>
                  <a:uLnTx/>
                  <a:uFillTx/>
                  <a:latin typeface="Open Sans"/>
                  <a:ea typeface="+mn-ea"/>
                  <a:cs typeface="+mn-cs"/>
                </a:rPr>
                <a:t>Pravidla hry</a:t>
              </a:r>
              <a:r>
                <a:rPr kumimoji="0" lang="en-US" sz="2800" b="1" i="0" u="none" strike="noStrike" kern="1200" cap="none" spc="0" normalizeH="0" baseline="0" noProof="0" dirty="0" smtClean="0">
                  <a:ln>
                    <a:noFill/>
                  </a:ln>
                  <a:solidFill>
                    <a:srgbClr val="00305E"/>
                  </a:solidFill>
                  <a:effectLst/>
                  <a:uLnTx/>
                  <a:uFillTx/>
                  <a:latin typeface="Open Sans"/>
                  <a:ea typeface="+mn-ea"/>
                  <a:cs typeface="+mn-cs"/>
                </a:rPr>
                <a:t/>
              </a:r>
              <a:br>
                <a:rPr kumimoji="0" lang="en-US" sz="2800" b="1" i="0" u="none" strike="noStrike" kern="1200" cap="none" spc="0" normalizeH="0" baseline="0" noProof="0" dirty="0" smtClean="0">
                  <a:ln>
                    <a:noFill/>
                  </a:ln>
                  <a:solidFill>
                    <a:srgbClr val="00305E"/>
                  </a:solidFill>
                  <a:effectLst/>
                  <a:uLnTx/>
                  <a:uFillTx/>
                  <a:latin typeface="Open Sans"/>
                  <a:ea typeface="+mn-ea"/>
                  <a:cs typeface="+mn-cs"/>
                </a:rPr>
              </a:br>
              <a:r>
                <a:rPr kumimoji="0" lang="en-US" sz="2800" b="1" i="0" u="none" strike="noStrike" kern="1200" cap="none" spc="0" normalizeH="0" baseline="0" noProof="0" dirty="0" smtClean="0">
                  <a:ln>
                    <a:noFill/>
                  </a:ln>
                  <a:solidFill>
                    <a:srgbClr val="00305E"/>
                  </a:solidFill>
                  <a:effectLst/>
                  <a:uLnTx/>
                  <a:uFillTx/>
                  <a:latin typeface="Open Sans"/>
                  <a:ea typeface="+mn-ea"/>
                  <a:cs typeface="+mn-cs"/>
                </a:rPr>
                <a:t>→ </a:t>
              </a:r>
              <a:r>
                <a:rPr kumimoji="0" lang="en-US" sz="2800" b="1" i="0" u="none" strike="noStrike" kern="1200" cap="none" spc="0" normalizeH="0" baseline="0" noProof="0" dirty="0">
                  <a:ln>
                    <a:noFill/>
                  </a:ln>
                  <a:solidFill>
                    <a:srgbClr val="00305E"/>
                  </a:solidFill>
                  <a:effectLst/>
                  <a:uLnTx/>
                  <a:uFillTx/>
                  <a:latin typeface="Open Sans"/>
                  <a:ea typeface="+mn-ea"/>
                  <a:cs typeface="+mn-cs"/>
                </a:rPr>
                <a:t>4.2 </a:t>
              </a:r>
              <a:r>
                <a:rPr kumimoji="0" lang="cs-CZ" sz="2800" b="1" i="0" u="none" strike="noStrike" kern="1200" cap="none" spc="0" normalizeH="0" baseline="0" noProof="0" dirty="0" smtClean="0">
                  <a:ln>
                    <a:noFill/>
                  </a:ln>
                  <a:solidFill>
                    <a:srgbClr val="00305E"/>
                  </a:solidFill>
                  <a:effectLst/>
                  <a:uLnTx/>
                  <a:uFillTx/>
                  <a:latin typeface="Open Sans"/>
                  <a:ea typeface="+mn-ea"/>
                  <a:cs typeface="+mn-cs"/>
                </a:rPr>
                <a:t>Herní plán</a:t>
              </a:r>
              <a:endParaRPr kumimoji="0" lang="en-GB" sz="2800" b="1"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4234405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cs-CZ" sz="3600" dirty="0"/>
              <a:t>Stolní hra – Závod nuklidů</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mj-lt"/>
                </a:rPr>
                <a:t>Sc</a:t>
              </a:r>
              <a:r>
                <a:rPr lang="cs-CZ" sz="2800" b="1" dirty="0" err="1" smtClean="0">
                  <a:latin typeface="+mj-lt"/>
                </a:rPr>
                <a:t>énář</a:t>
              </a:r>
              <a:r>
                <a:rPr lang="cs-CZ" sz="2800" b="1" dirty="0" smtClean="0">
                  <a:latin typeface="+mj-lt"/>
                </a:rPr>
                <a:t> </a:t>
              </a:r>
              <a:r>
                <a:rPr lang="en-US" sz="2800" b="1" dirty="0" smtClean="0">
                  <a:latin typeface="+mj-lt"/>
                </a:rPr>
                <a:t>1</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cs-CZ" sz="1800" i="1" dirty="0">
                      <a:solidFill>
                        <a:srgbClr val="1B1F22"/>
                      </a:solidFill>
                      <a:latin typeface="Open Sans" panose="020B0606030504020204" pitchFamily="34" charset="0"/>
                    </a:rPr>
                    <a:t>J</a:t>
                  </a:r>
                  <a:r>
                    <a:rPr kumimoji="0" lang="cs-CZ" sz="1800" b="0" i="1" u="none" strike="noStrike" kern="1200" cap="none" spc="0" normalizeH="0" baseline="0" noProof="0" dirty="0" err="1" smtClean="0">
                      <a:ln>
                        <a:noFill/>
                      </a:ln>
                      <a:solidFill>
                        <a:srgbClr val="1B1F22"/>
                      </a:solidFill>
                      <a:effectLst/>
                      <a:uLnTx/>
                      <a:uFillTx/>
                      <a:latin typeface="Open Sans" panose="020B0606030504020204" pitchFamily="34" charset="0"/>
                      <a:ea typeface="+mn-ea"/>
                      <a:cs typeface="+mn-cs"/>
                    </a:rPr>
                    <a:t>ste</a:t>
                  </a:r>
                  <a:r>
                    <a:rPr kumimoji="0" lang="cs-CZ"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 nuklid železo</a:t>
                  </a:r>
                  <a:r>
                    <a:rPr kumimoji="0" lang="en-US"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-58 </a:t>
                  </a:r>
                  <a:r>
                    <a:rPr kumimoji="0" lang="cs-CZ"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a cítíte</a:t>
                  </a:r>
                  <a:r>
                    <a:rPr kumimoji="0" lang="cs-CZ" sz="1800" b="0" i="1" u="none" strike="noStrike" kern="1200" cap="none" spc="0" normalizeH="0" noProof="0" dirty="0" smtClean="0">
                      <a:ln>
                        <a:noFill/>
                      </a:ln>
                      <a:solidFill>
                        <a:srgbClr val="1B1F22"/>
                      </a:solidFill>
                      <a:effectLst/>
                      <a:uLnTx/>
                      <a:uFillTx/>
                      <a:latin typeface="Open Sans" panose="020B0606030504020204" pitchFamily="34" charset="0"/>
                      <a:ea typeface="+mn-ea"/>
                      <a:cs typeface="+mn-cs"/>
                    </a:rPr>
                    <a:t> se ‚stabilně‘</a:t>
                  </a:r>
                  <a:r>
                    <a:rPr kumimoji="0" lang="en-US"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 </a:t>
                  </a:r>
                  <a:r>
                    <a:rPr kumimoji="0" lang="cs-CZ"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Jste však v nitru rudého obra - hvězdy</a:t>
                  </a:r>
                  <a:r>
                    <a:rPr kumimoji="0" lang="cs-CZ" sz="1800" b="0" i="1" u="none" strike="noStrike" kern="1200" cap="none" spc="0" normalizeH="0" noProof="0" dirty="0" smtClean="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Aldebaran</a:t>
                  </a:r>
                  <a:r>
                    <a:rPr kumimoji="0" lang="cs-CZ"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 Okolní teploty</a:t>
                  </a:r>
                  <a:r>
                    <a:rPr kumimoji="0" lang="cs-CZ" sz="1800" b="0" i="1" u="none" strike="noStrike" kern="1200" cap="none" spc="0" normalizeH="0" noProof="0" dirty="0" smtClean="0">
                      <a:ln>
                        <a:noFill/>
                      </a:ln>
                      <a:solidFill>
                        <a:srgbClr val="1B1F22"/>
                      </a:solidFill>
                      <a:effectLst/>
                      <a:uLnTx/>
                      <a:uFillTx/>
                      <a:latin typeface="Open Sans" panose="020B0606030504020204" pitchFamily="34" charset="0"/>
                      <a:ea typeface="+mn-ea"/>
                      <a:cs typeface="+mn-cs"/>
                    </a:rPr>
                    <a:t> se pohybuji v miliardách kelvinů a je zde vysoký gravitační tlak, kolem probíhají fúzní reakce hélia, vodíku a dalších prvků. Ve vašem případě ale další fúze nepřipadá v úvahu – nikdo není tak stabilní jako vy.</a:t>
                  </a: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cs-CZ"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Kolem však poletuje několik volných neutronů, které ‚chtějí‘ být zachyceny</a:t>
                  </a:r>
                  <a:r>
                    <a:rPr kumimoji="0" lang="cs-CZ" sz="1800" b="0" i="1" u="none" strike="noStrike" kern="1200" cap="none" spc="0" normalizeH="0" noProof="0" dirty="0" smtClean="0">
                      <a:ln>
                        <a:noFill/>
                      </a:ln>
                      <a:solidFill>
                        <a:srgbClr val="1B1F22"/>
                      </a:solidFill>
                      <a:effectLst/>
                      <a:uLnTx/>
                      <a:uFillTx/>
                      <a:latin typeface="Open Sans" panose="020B0606030504020204" pitchFamily="34" charset="0"/>
                      <a:ea typeface="+mn-ea"/>
                      <a:cs typeface="+mn-cs"/>
                    </a:rPr>
                    <a:t> nějakým jádrem. Probíhá</a:t>
                  </a:r>
                  <a:r>
                    <a:rPr lang="cs-CZ" sz="1800" i="1" dirty="0" smtClean="0">
                      <a:solidFill>
                        <a:srgbClr val="1B1F22"/>
                      </a:solidFill>
                      <a:latin typeface="Open Sans" panose="020B0606030504020204" pitchFamily="34" charset="0"/>
                    </a:rPr>
                    <a:t> v průměru až </a:t>
                  </a:r>
                  <a:r>
                    <a:rPr kumimoji="0" lang="cs-CZ"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𝟐</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𝟏𝟎</m:t>
                            </m:r>
                          </m:e>
                          <m:sup>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𝟒</m:t>
                            </m:r>
                          </m:sup>
                        </m:sSup>
                      </m:oMath>
                    </m:oMathPara>
                  </a14:m>
                  <a:endParaRPr kumimoji="0" lang="en-US" sz="18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cs-CZ"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reakcí </a:t>
                  </a:r>
                  <a:r>
                    <a:rPr lang="cs-CZ" sz="1800" i="1" dirty="0">
                      <a:solidFill>
                        <a:srgbClr val="1B1F22"/>
                      </a:solidFill>
                      <a:latin typeface="Open Sans" panose="020B0606030504020204" pitchFamily="34" charset="0"/>
                    </a:rPr>
                    <a:t>z</a:t>
                  </a:r>
                  <a:r>
                    <a:rPr kumimoji="0" lang="cs-CZ" sz="1800" b="0" i="1" u="none" strike="noStrike" kern="1200" cap="none" spc="0" normalizeH="0" baseline="0" noProof="0" dirty="0" err="1" smtClean="0">
                      <a:ln>
                        <a:noFill/>
                      </a:ln>
                      <a:solidFill>
                        <a:srgbClr val="1B1F22"/>
                      </a:solidFill>
                      <a:effectLst/>
                      <a:uLnTx/>
                      <a:uFillTx/>
                      <a:latin typeface="Open Sans" panose="020B0606030504020204" pitchFamily="34" charset="0"/>
                      <a:ea typeface="+mn-ea"/>
                      <a:cs typeface="+mn-cs"/>
                    </a:rPr>
                    <a:t>achycení</a:t>
                  </a:r>
                  <a:r>
                    <a:rPr kumimoji="0" lang="cs-CZ" sz="1800" b="0" i="1" u="none" strike="noStrike" kern="1200" cap="none" spc="0" normalizeH="0" noProof="0" dirty="0" smtClean="0">
                      <a:ln>
                        <a:noFill/>
                      </a:ln>
                      <a:solidFill>
                        <a:srgbClr val="1B1F22"/>
                      </a:solidFill>
                      <a:effectLst/>
                      <a:uLnTx/>
                      <a:uFillTx/>
                      <a:latin typeface="Open Sans" panose="020B0606030504020204" pitchFamily="34" charset="0"/>
                      <a:ea typeface="+mn-ea"/>
                      <a:cs typeface="+mn-cs"/>
                    </a:rPr>
                    <a:t> neutronu za sekundu</a:t>
                  </a:r>
                  <a:r>
                    <a:rPr kumimoji="0" lang="en-US"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 </a:t>
                  </a:r>
                  <a:r>
                    <a:rPr kumimoji="0" lang="cs-CZ"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A vy</a:t>
                  </a:r>
                  <a:r>
                    <a:rPr kumimoji="0" lang="cs-CZ" sz="1800" b="0" i="1" u="none" strike="noStrike" kern="1200" cap="none" spc="0" normalizeH="0" noProof="0" dirty="0" smtClean="0">
                      <a:ln>
                        <a:noFill/>
                      </a:ln>
                      <a:solidFill>
                        <a:srgbClr val="1B1F22"/>
                      </a:solidFill>
                      <a:effectLst/>
                      <a:uLnTx/>
                      <a:uFillTx/>
                      <a:latin typeface="Open Sans" panose="020B0606030504020204" pitchFamily="34" charset="0"/>
                      <a:ea typeface="+mn-ea"/>
                      <a:cs typeface="+mn-cs"/>
                    </a:rPr>
                    <a:t> jste vždycky snili o tom, stát se galiem…</a:t>
                  </a:r>
                  <a:endParaRPr kumimoji="0" lang="en-US" sz="1600" b="0" i="0"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432" r="-1036"/>
                  </a:stretch>
                </a:blipFill>
                <a:ln>
                  <a:solidFill>
                    <a:schemeClr val="tx1"/>
                  </a:solidFill>
                </a:ln>
              </p:spPr>
              <p:txBody>
                <a:bodyPr/>
                <a:lstStyle/>
                <a:p>
                  <a:r>
                    <a:rPr lang="cs-CZ">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384910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en-US" sz="3600" noProof="0" dirty="0"/>
              <a:t>Brainstorming</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308730" y="2069609"/>
            <a:ext cx="3124691" cy="3124691"/>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2320924" y="2343151"/>
            <a:ext cx="498475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smtClean="0">
                <a:latin typeface="+mj-lt"/>
              </a:rPr>
              <a:t>Úkol</a:t>
            </a:r>
            <a:endParaRPr lang="en-US" sz="2400" b="1" dirty="0">
              <a:latin typeface="+mj-lt"/>
            </a:endParaRPr>
          </a:p>
        </p:txBody>
      </p:sp>
      <mc:AlternateContent xmlns:mc="http://schemas.openxmlformats.org/markup-compatibility/2006" xmlns:a14="http://schemas.microsoft.com/office/drawing/2010/main">
        <mc:Choice Requires="a14">
          <p:sp>
            <p:nvSpPr>
              <p:cNvPr id="9" name="Rechteck: obere Ecken abgerundet 8">
                <a:extLst>
                  <a:ext uri="{FF2B5EF4-FFF2-40B4-BE49-F238E27FC236}">
                    <a16:creationId xmlns:a16="http://schemas.microsoft.com/office/drawing/2014/main" id="{9C378F9B-1E52-B1CE-49D0-6D3544BAE426}"/>
                  </a:ext>
                </a:extLst>
              </p:cNvPr>
              <p:cNvSpPr/>
              <p:nvPr/>
            </p:nvSpPr>
            <p:spPr>
              <a:xfrm>
                <a:off x="2320924" y="2856230"/>
                <a:ext cx="4984752" cy="2096770"/>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cs-CZ" sz="2800" dirty="0" smtClean="0">
                    <a:solidFill>
                      <a:schemeClr val="tx1"/>
                    </a:solidFill>
                    <a:latin typeface="+mj-lt"/>
                  </a:rPr>
                  <a:t>Otevřete si stránku</a:t>
                </a:r>
                <a:r>
                  <a:rPr lang="de-DE" sz="2800" dirty="0">
                    <a:solidFill>
                      <a:schemeClr val="tx1"/>
                    </a:solidFill>
                    <a:latin typeface="+mj-lt"/>
                  </a:rPr>
                  <a:t/>
                </a:r>
                <a:br>
                  <a:rPr lang="de-DE" sz="2800" dirty="0">
                    <a:solidFill>
                      <a:schemeClr val="tx1"/>
                    </a:solidFill>
                    <a:latin typeface="+mj-lt"/>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latin typeface="+mj-lt"/>
                  </a:rPr>
                  <a:t> 1.1 Brainstorming </a:t>
                </a:r>
                <a:r>
                  <a:rPr lang="de-DE" sz="2800" b="1" dirty="0" smtClean="0">
                    <a:solidFill>
                      <a:schemeClr val="tx1"/>
                    </a:solidFill>
                    <a:latin typeface="+mj-lt"/>
                  </a:rPr>
                  <a:t>Board</a:t>
                </a:r>
                <a:r>
                  <a:rPr lang="cs-CZ" sz="2800" b="1" dirty="0" smtClean="0">
                    <a:solidFill>
                      <a:schemeClr val="tx1"/>
                    </a:solidFill>
                    <a:latin typeface="+mj-lt"/>
                  </a:rPr>
                  <a:t> (Pracovní nástěnka)</a:t>
                </a:r>
                <a:r>
                  <a:rPr lang="de-DE" sz="2800" b="1" dirty="0">
                    <a:solidFill>
                      <a:schemeClr val="tx1"/>
                    </a:solidFill>
                    <a:latin typeface="+mj-lt"/>
                  </a:rPr>
                  <a:t/>
                </a:r>
                <a:br>
                  <a:rPr lang="de-DE" sz="2800" b="1" dirty="0">
                    <a:solidFill>
                      <a:schemeClr val="tx1"/>
                    </a:solidFill>
                    <a:latin typeface="+mj-lt"/>
                  </a:rPr>
                </a:br>
                <a:r>
                  <a:rPr lang="en-US" sz="2800" dirty="0" smtClean="0">
                    <a:solidFill>
                      <a:schemeClr val="tx1"/>
                    </a:solidFill>
                    <a:latin typeface="+mj-lt"/>
                  </a:rPr>
                  <a:t>a</a:t>
                </a:r>
                <a:r>
                  <a:rPr lang="cs-CZ" sz="2800" dirty="0" smtClean="0">
                    <a:solidFill>
                      <a:schemeClr val="tx1"/>
                    </a:solidFill>
                    <a:latin typeface="+mj-lt"/>
                  </a:rPr>
                  <a:t> společně vyplňte</a:t>
                </a:r>
                <a:r>
                  <a:rPr lang="en-US" sz="2800" dirty="0" smtClean="0">
                    <a:solidFill>
                      <a:schemeClr val="tx1"/>
                    </a:solidFill>
                    <a:latin typeface="+mj-lt"/>
                  </a:rPr>
                  <a:t>.</a:t>
                </a:r>
                <a:endParaRPr lang="en-GB" sz="2800" dirty="0">
                  <a:solidFill>
                    <a:schemeClr val="tx1"/>
                  </a:solidFill>
                  <a:latin typeface="+mj-lt"/>
                </a:endParaRPr>
              </a:p>
            </p:txBody>
          </p:sp>
        </mc:Choice>
        <mc:Fallback xmlns="">
          <p:sp>
            <p:nvSpPr>
              <p:cNvPr id="9" name="Rechteck: obere Ecken abgerundet 8">
                <a:extLst>
                  <a:ext uri="{FF2B5EF4-FFF2-40B4-BE49-F238E27FC236}">
                    <a16:creationId xmlns:a16="http://schemas.microsoft.com/office/drawing/2014/main" id="{9C378F9B-1E52-B1CE-49D0-6D3544BAE426}"/>
                  </a:ext>
                </a:extLst>
              </p:cNvPr>
              <p:cNvSpPr>
                <a:spLocks noRot="1" noChangeAspect="1" noMove="1" noResize="1" noEditPoints="1" noAdjustHandles="1" noChangeArrowheads="1" noChangeShapeType="1" noTextEdit="1"/>
              </p:cNvSpPr>
              <p:nvPr/>
            </p:nvSpPr>
            <p:spPr>
              <a:xfrm>
                <a:off x="2320924" y="2856230"/>
                <a:ext cx="4984752" cy="2096770"/>
              </a:xfrm>
              <a:prstGeom prst="round2SameRect">
                <a:avLst>
                  <a:gd name="adj1" fmla="val 0"/>
                  <a:gd name="adj2" fmla="val 0"/>
                </a:avLst>
              </a:prstGeom>
              <a:blipFill>
                <a:blip r:embed="rId5"/>
                <a:stretch>
                  <a:fillRect b="-578"/>
                </a:stretch>
              </a:blipFill>
              <a:ln>
                <a:solidFill>
                  <a:schemeClr val="tx1"/>
                </a:solidFill>
              </a:ln>
            </p:spPr>
            <p:txBody>
              <a:bodyPr/>
              <a:lstStyle/>
              <a:p>
                <a:r>
                  <a:rPr lang="cs-CZ">
                    <a:noFill/>
                  </a:rPr>
                  <a:t> </a:t>
                </a:r>
              </a:p>
            </p:txBody>
          </p:sp>
        </mc:Fallback>
      </mc:AlternateContent>
    </p:spTree>
    <p:extLst>
      <p:ext uri="{BB962C8B-B14F-4D97-AF65-F5344CB8AC3E}">
        <p14:creationId xmlns:p14="http://schemas.microsoft.com/office/powerpoint/2010/main" val="42873829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cs-CZ" sz="3600" dirty="0"/>
              <a:t>Stolní hra – Závod nuklidů</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mj-lt"/>
                </a:rPr>
                <a:t>Sc</a:t>
              </a:r>
              <a:r>
                <a:rPr lang="cs-CZ" sz="2800" b="1" dirty="0" err="1" smtClean="0">
                  <a:latin typeface="+mj-lt"/>
                </a:rPr>
                <a:t>énář</a:t>
              </a:r>
              <a:r>
                <a:rPr lang="en-US" sz="2800" b="1" dirty="0" smtClean="0">
                  <a:latin typeface="+mj-lt"/>
                </a:rPr>
                <a:t> </a:t>
              </a:r>
              <a:r>
                <a:rPr lang="en-US" sz="2800" b="1" dirty="0">
                  <a:latin typeface="+mj-lt"/>
                </a:rPr>
                <a:t>1</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Syntetizujte n</a:t>
                  </a:r>
                  <a:r>
                    <a:rPr kumimoji="0" lang="cs-CZ" sz="2800" b="0" i="0" u="none" strike="noStrike" kern="1200" cap="none" spc="0" normalizeH="0" noProof="0" dirty="0" smtClean="0">
                      <a:ln>
                        <a:noFill/>
                      </a:ln>
                      <a:solidFill>
                        <a:srgbClr val="00305E"/>
                      </a:solidFill>
                      <a:effectLst/>
                      <a:uLnTx/>
                      <a:uFillTx/>
                      <a:latin typeface="Open Sans"/>
                      <a:ea typeface="+mn-ea"/>
                      <a:cs typeface="+mn-cs"/>
                    </a:rPr>
                    <a:t>uklid železa F</a:t>
                  </a:r>
                  <a:r>
                    <a:rPr kumimoji="0" lang="en-US" sz="2800" b="1" i="0" u="none" strike="noStrike" kern="1200" cap="none" spc="0" normalizeH="0" baseline="0" noProof="0" dirty="0" smtClean="0">
                      <a:ln>
                        <a:noFill/>
                      </a:ln>
                      <a:solidFill>
                        <a:srgbClr val="00305E"/>
                      </a:solidFill>
                      <a:effectLst/>
                      <a:uLnTx/>
                      <a:uFillTx/>
                      <a:latin typeface="Open Sans"/>
                      <a:ea typeface="+mn-ea"/>
                      <a:cs typeface="+mn-cs"/>
                    </a:rPr>
                    <a:t>e-58</a:t>
                  </a:r>
                  <a:r>
                    <a:rPr kumimoji="0" lang="en-US" sz="2800" b="0" i="0" u="none" strike="noStrike" kern="1200" cap="none" spc="0" normalizeH="0" baseline="0" noProof="0" dirty="0" smtClean="0">
                      <a:ln>
                        <a:noFill/>
                      </a:ln>
                      <a:solidFill>
                        <a:srgbClr val="00305E"/>
                      </a:solidFill>
                      <a:effectLst/>
                      <a:uLnTx/>
                      <a:uFillTx/>
                      <a:latin typeface="Open Sans"/>
                      <a:ea typeface="+mn-ea"/>
                      <a:cs typeface="+mn-cs"/>
                    </a:rPr>
                    <a:t> </a:t>
                  </a: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na izotop</a:t>
                  </a:r>
                  <a:r>
                    <a:rPr kumimoji="0" lang="cs-CZ" sz="2800" b="0" i="0" u="none" strike="noStrike" kern="1200" cap="none" spc="0" normalizeH="0" noProof="0" dirty="0" smtClean="0">
                      <a:ln>
                        <a:noFill/>
                      </a:ln>
                      <a:solidFill>
                        <a:srgbClr val="00305E"/>
                      </a:solidFill>
                      <a:effectLst/>
                      <a:uLnTx/>
                      <a:uFillTx/>
                      <a:latin typeface="Open Sans"/>
                      <a:ea typeface="+mn-ea"/>
                      <a:cs typeface="+mn-cs"/>
                    </a:rPr>
                    <a:t> </a:t>
                  </a:r>
                  <a:r>
                    <a:rPr kumimoji="0" lang="en-US" sz="2800" b="0" i="0" u="none" strike="noStrike" kern="1200" cap="none" spc="0" normalizeH="0" baseline="0" noProof="0" dirty="0">
                      <a:ln>
                        <a:noFill/>
                      </a:ln>
                      <a:solidFill>
                        <a:srgbClr val="00305E"/>
                      </a:solidFill>
                      <a:effectLst/>
                      <a:uLnTx/>
                      <a:uFillTx/>
                      <a:latin typeface="Open Sans"/>
                      <a:ea typeface="+mn-ea"/>
                      <a:cs typeface="+mn-cs"/>
                    </a:rPr>
                    <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lang="cs-CZ" sz="2800" dirty="0" smtClean="0">
                      <a:solidFill>
                        <a:srgbClr val="00305E"/>
                      </a:solidFill>
                      <a:latin typeface="Open Sans"/>
                    </a:rPr>
                    <a:t>g</a:t>
                  </a: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á</a:t>
                  </a:r>
                  <a:r>
                    <a:rPr kumimoji="0" lang="en-US" sz="2800" b="0" i="0" u="none" strike="noStrike" kern="1200" cap="none" spc="0" normalizeH="0" baseline="0" noProof="0" dirty="0" smtClean="0">
                      <a:ln>
                        <a:noFill/>
                      </a:ln>
                      <a:solidFill>
                        <a:srgbClr val="00305E"/>
                      </a:solidFill>
                      <a:effectLst/>
                      <a:uLnTx/>
                      <a:uFillTx/>
                      <a:latin typeface="Open Sans"/>
                      <a:ea typeface="+mn-ea"/>
                      <a:cs typeface="+mn-cs"/>
                    </a:rPr>
                    <a:t>li</a:t>
                  </a: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a </a:t>
                  </a:r>
                  <a:r>
                    <a:rPr kumimoji="0" lang="de-DE" sz="2800" b="0" i="0" u="none" strike="noStrike" kern="1200" cap="none" spc="0" normalizeH="0" baseline="0" noProof="0" dirty="0" smtClean="0">
                      <a:ln>
                        <a:noFill/>
                      </a:ln>
                      <a:solidFill>
                        <a:srgbClr val="00305E"/>
                      </a:solidFill>
                      <a:effectLst/>
                      <a:uLnTx/>
                      <a:uFillTx/>
                      <a:latin typeface="Open Sans"/>
                      <a:ea typeface="+mn-ea"/>
                      <a:cs typeface="+mn-cs"/>
                    </a:rPr>
                    <a:t>(</a:t>
                  </a:r>
                  <a:r>
                    <a:rPr kumimoji="0" lang="de-DE" sz="2800" b="1" i="0" u="none" strike="noStrike" kern="1200" cap="none" spc="0" normalizeH="0" baseline="0" noProof="0" dirty="0">
                      <a:ln>
                        <a:noFill/>
                      </a:ln>
                      <a:solidFill>
                        <a:srgbClr val="00305E"/>
                      </a:solidFill>
                      <a:effectLst/>
                      <a:uLnTx/>
                      <a:uFillTx/>
                      <a:latin typeface="Open Sans"/>
                      <a:ea typeface="+mn-ea"/>
                      <a:cs typeface="+mn-cs"/>
                    </a:rPr>
                    <a:t>Ga</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Pr>
                          <m:e>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𝐩</m:t>
                            </m:r>
                          </m:e>
                          <m:sub>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𝐧</m:t>
                            </m:r>
                          </m:sub>
                        </m:sSub>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𝟐</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𝟎</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sSup>
                          <m:sSupPr>
                            <m:ctrlPr>
                              <a:rPr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𝟏𝟎</m:t>
                            </m:r>
                          </m:e>
                          <m:sup>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𝟒</m:t>
                            </m:r>
                          </m:sup>
                        </m:sSup>
                        <m:f>
                          <m:fPr>
                            <m:ctrlPr>
                              <a:rPr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m:t>
                            </m:r>
                          </m:num>
                          <m:den>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chemeClr val="tx1"/>
                    </a:solidFill>
                    <a:effectLst/>
                    <a:uLnTx/>
                    <a:uFillTx/>
                    <a:latin typeface="Open Sans"/>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1036" r="-1123"/>
                  </a:stretch>
                </a:blipFill>
                <a:ln>
                  <a:solidFill>
                    <a:schemeClr val="tx1"/>
                  </a:solidFill>
                </a:ln>
              </p:spPr>
              <p:txBody>
                <a:bodyPr/>
                <a:lstStyle/>
                <a:p>
                  <a:r>
                    <a:rPr lang="cs-CZ">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250692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cs-CZ" sz="3600" dirty="0"/>
              <a:t>Stolní hra – Závod nuklidů</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mj-lt"/>
                </a:rPr>
                <a:t>S</a:t>
              </a:r>
              <a:r>
                <a:rPr lang="cs-CZ" sz="2800" b="1" dirty="0" err="1" smtClean="0">
                  <a:latin typeface="+mj-lt"/>
                </a:rPr>
                <a:t>cénář</a:t>
              </a:r>
              <a:r>
                <a:rPr lang="en-US" sz="2800" b="1" dirty="0" smtClean="0">
                  <a:latin typeface="+mj-lt"/>
                </a:rPr>
                <a:t> </a:t>
              </a:r>
              <a:r>
                <a:rPr lang="en-US" sz="2800" b="1" dirty="0">
                  <a:latin typeface="+mj-lt"/>
                </a:rPr>
                <a:t>2</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cs-CZ"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Jste nuklid c</a:t>
                  </a:r>
                  <a:r>
                    <a:rPr kumimoji="0" lang="en-US"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obalt-59 </a:t>
                  </a:r>
                  <a:r>
                    <a:rPr kumimoji="0" lang="cs-CZ"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a cítíte se ‚stabilní‘. V nitru vašeho</a:t>
                  </a:r>
                  <a:r>
                    <a:rPr kumimoji="0" lang="cs-CZ" sz="1800" b="0" i="1" u="none" strike="noStrike" kern="1200" cap="none" spc="0" normalizeH="0" noProof="0" dirty="0" smtClean="0">
                      <a:ln>
                        <a:noFill/>
                      </a:ln>
                      <a:solidFill>
                        <a:srgbClr val="1B1F22"/>
                      </a:solidFill>
                      <a:effectLst/>
                      <a:uLnTx/>
                      <a:uFillTx/>
                      <a:latin typeface="Open Sans" panose="020B0606030504020204" pitchFamily="34" charset="0"/>
                      <a:ea typeface="+mn-ea"/>
                      <a:cs typeface="+mn-cs"/>
                    </a:rPr>
                    <a:t> veleobra však je poslední dobou velmi nepohodlně kvůli zvyšující se teplotě. Možná poprvé prožíváte explozi supernovy, kdo ví. </a:t>
                  </a:r>
                  <a:endParaRPr kumimoji="0" lang="en-US"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cs-CZ" sz="1800" i="1" dirty="0" smtClean="0">
                      <a:solidFill>
                        <a:srgbClr val="1B1F22"/>
                      </a:solidFill>
                      <a:latin typeface="Open Sans" panose="020B0606030504020204" pitchFamily="34" charset="0"/>
                    </a:rPr>
                    <a:t>Jediné co víte, že kolem vás poletuje mnoho neutronů, které chtějí být zachyceny. V průměru dochází k </a:t>
                  </a:r>
                  <a:r>
                    <a:rPr kumimoji="0" lang="en-US"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
                  </a:r>
                  <a:br>
                    <a:rPr kumimoji="0" lang="en-US"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m:t>
                        </m:r>
                      </m:oMath>
                    </m:oMathPara>
                  </a14:m>
                  <a:endParaRPr kumimoji="0" lang="en-US" sz="24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cs-CZ" sz="1800" i="1" dirty="0">
                      <a:solidFill>
                        <a:srgbClr val="1B1F22"/>
                      </a:solidFill>
                      <a:latin typeface="Open Sans" panose="020B0606030504020204" pitchFamily="34" charset="0"/>
                    </a:rPr>
                    <a:t>z</a:t>
                  </a:r>
                  <a:r>
                    <a:rPr lang="cs-CZ" sz="1800" i="1" noProof="0" dirty="0" err="1" smtClean="0">
                      <a:solidFill>
                        <a:srgbClr val="1B1F22"/>
                      </a:solidFill>
                      <a:latin typeface="Open Sans" panose="020B0606030504020204" pitchFamily="34" charset="0"/>
                    </a:rPr>
                    <a:t>achycení</a:t>
                  </a:r>
                  <a:r>
                    <a:rPr lang="cs-CZ" sz="1800" i="1" noProof="0" dirty="0" smtClean="0">
                      <a:solidFill>
                        <a:srgbClr val="1B1F22"/>
                      </a:solidFill>
                      <a:latin typeface="Open Sans" panose="020B0606030504020204" pitchFamily="34" charset="0"/>
                    </a:rPr>
                    <a:t> neutronu za sekundu. A vy byste si rádi nabalili několik dalších neutronů.</a:t>
                  </a: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r="-518"/>
                  </a:stretch>
                </a:blipFill>
                <a:ln>
                  <a:solidFill>
                    <a:schemeClr val="tx1"/>
                  </a:solidFill>
                </a:ln>
              </p:spPr>
              <p:txBody>
                <a:bodyPr/>
                <a:lstStyle/>
                <a:p>
                  <a:r>
                    <a:rPr lang="cs-CZ">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19990008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cs-CZ" sz="3600" dirty="0"/>
              <a:t>Stolní hra – Závod nuklidů</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mj-lt"/>
                </a:rPr>
                <a:t>Sc</a:t>
              </a:r>
              <a:r>
                <a:rPr lang="cs-CZ" sz="2800" b="1" dirty="0" err="1" smtClean="0">
                  <a:latin typeface="+mj-lt"/>
                </a:rPr>
                <a:t>énář</a:t>
              </a:r>
              <a:r>
                <a:rPr lang="en-US" sz="2800" b="1" dirty="0" smtClean="0">
                  <a:latin typeface="+mj-lt"/>
                </a:rPr>
                <a:t> </a:t>
              </a:r>
              <a:r>
                <a:rPr lang="en-US" sz="2800" b="1" dirty="0">
                  <a:latin typeface="+mj-lt"/>
                </a:rPr>
                <a:t>2</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Syntetizujte</a:t>
                  </a:r>
                  <a:r>
                    <a:rPr kumimoji="0" lang="cs-CZ" sz="2800" b="0" i="0" u="none" strike="noStrike" kern="1200" cap="none" spc="0" normalizeH="0" noProof="0" dirty="0" smtClean="0">
                      <a:ln>
                        <a:noFill/>
                      </a:ln>
                      <a:solidFill>
                        <a:srgbClr val="00305E"/>
                      </a:solidFill>
                      <a:effectLst/>
                      <a:uLnTx/>
                      <a:uFillTx/>
                      <a:latin typeface="Open Sans"/>
                      <a:ea typeface="+mn-ea"/>
                      <a:cs typeface="+mn-cs"/>
                    </a:rPr>
                    <a:t> nuklid železa </a:t>
                  </a:r>
                  <a:r>
                    <a:rPr kumimoji="0" lang="cs-CZ" sz="2800" b="1" i="0" u="none" strike="noStrike" kern="1200" cap="none" spc="0" normalizeH="0" baseline="0" noProof="0" dirty="0" err="1" smtClean="0">
                      <a:ln>
                        <a:noFill/>
                      </a:ln>
                      <a:solidFill>
                        <a:srgbClr val="00305E"/>
                      </a:solidFill>
                      <a:effectLst/>
                      <a:uLnTx/>
                      <a:uFillTx/>
                      <a:latin typeface="Open Sans"/>
                      <a:ea typeface="+mn-ea"/>
                      <a:cs typeface="+mn-cs"/>
                    </a:rPr>
                    <a:t>Fe</a:t>
                  </a:r>
                  <a:r>
                    <a:rPr kumimoji="0" lang="en-US" sz="2800" b="1" i="0" u="none" strike="noStrike" kern="1200" cap="none" spc="0" normalizeH="0" baseline="0" noProof="0" dirty="0" smtClean="0">
                      <a:ln>
                        <a:noFill/>
                      </a:ln>
                      <a:solidFill>
                        <a:srgbClr val="00305E"/>
                      </a:solidFill>
                      <a:effectLst/>
                      <a:uLnTx/>
                      <a:uFillTx/>
                      <a:latin typeface="Open Sans"/>
                      <a:ea typeface="+mn-ea"/>
                      <a:cs typeface="+mn-cs"/>
                    </a:rPr>
                    <a:t>-59</a:t>
                  </a:r>
                  <a:r>
                    <a:rPr kumimoji="0" lang="en-US" sz="2800" b="0" i="0" u="none" strike="noStrike" kern="1200" cap="none" spc="0" normalizeH="0" baseline="0" noProof="0" dirty="0" smtClean="0">
                      <a:ln>
                        <a:noFill/>
                      </a:ln>
                      <a:solidFill>
                        <a:srgbClr val="00305E"/>
                      </a:solidFill>
                      <a:effectLst/>
                      <a:uLnTx/>
                      <a:uFillTx/>
                      <a:latin typeface="Open Sans"/>
                      <a:ea typeface="+mn-ea"/>
                      <a:cs typeface="+mn-cs"/>
                    </a:rPr>
                    <a:t> </a:t>
                  </a: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na nuklid s nejméně 40 neutrony</a:t>
                  </a:r>
                  <a:r>
                    <a:rPr kumimoji="0" lang="de-DE" sz="2800" b="0" i="0" u="none" strike="noStrike" kern="1200" cap="none" spc="0" normalizeH="0" baseline="0" noProof="0" dirty="0" smtClean="0">
                      <a:ln>
                        <a:noFill/>
                      </a:ln>
                      <a:solidFill>
                        <a:srgbClr val="00305E"/>
                      </a:solidFill>
                      <a:effectLst/>
                      <a:uLnTx/>
                      <a:uFillTx/>
                      <a:latin typeface="Open Sans"/>
                      <a:ea typeface="+mn-ea"/>
                      <a:cs typeface="+mn-cs"/>
                    </a:rPr>
                    <a:t>.</a:t>
                  </a:r>
                  <a:r>
                    <a:rPr kumimoji="0" lang="de-DE" sz="2800" b="0" i="0" u="none" strike="noStrike" kern="1200" cap="none" spc="0" normalizeH="0" baseline="0" noProof="0" dirty="0">
                      <a:ln>
                        <a:noFill/>
                      </a:ln>
                      <a:solidFill>
                        <a:srgbClr val="00305E"/>
                      </a:solidFill>
                      <a:effectLst/>
                      <a:uLnTx/>
                      <a:uFillTx/>
                      <a:latin typeface="Open Sans"/>
                      <a:ea typeface="+mn-ea"/>
                      <a:cs typeface="+mn-cs"/>
                    </a:rPr>
                    <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𝟎</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f>
                          <m:f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num>
                          <m:den>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2"/>
                  <a:stretch>
                    <a:fillRect l="-1036" r="-2418"/>
                  </a:stretch>
                </a:blipFill>
                <a:ln>
                  <a:solidFill>
                    <a:schemeClr val="tx1"/>
                  </a:solidFill>
                </a:ln>
              </p:spPr>
              <p:txBody>
                <a:bodyPr/>
                <a:lstStyle/>
                <a:p>
                  <a:r>
                    <a:rPr lang="cs-CZ">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698758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63D07C-D802-4F79-B222-3C3BC907C2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1750" y="1047750"/>
            <a:ext cx="7048500" cy="4762500"/>
          </a:xfrm>
          <a:prstGeom prst="rect">
            <a:avLst/>
          </a:prstGeom>
        </p:spPr>
      </p:pic>
      <p:sp>
        <p:nvSpPr>
          <p:cNvPr id="2" name="Textfeld 1">
            <a:extLst>
              <a:ext uri="{FF2B5EF4-FFF2-40B4-BE49-F238E27FC236}">
                <a16:creationId xmlns:a16="http://schemas.microsoft.com/office/drawing/2014/main" id="{24CEA62A-5E03-979D-E81E-6751B2BB5FAA}"/>
              </a:ext>
            </a:extLst>
          </p:cNvPr>
          <p:cNvSpPr txBox="1"/>
          <p:nvPr/>
        </p:nvSpPr>
        <p:spPr>
          <a:xfrm>
            <a:off x="9252857" y="5235194"/>
            <a:ext cx="2898926" cy="830997"/>
          </a:xfrm>
          <a:prstGeom prst="rect">
            <a:avLst/>
          </a:prstGeom>
          <a:noFill/>
        </p:spPr>
        <p:txBody>
          <a:bodyPr wrap="square" rtlCol="0">
            <a:spAutoFit/>
          </a:bodyPr>
          <a:lstStyle/>
          <a:p>
            <a:pPr algn="ctr"/>
            <a:r>
              <a:rPr lang="en-US" sz="1600" i="1" dirty="0"/>
              <a:t>[20] </a:t>
            </a:r>
            <a:r>
              <a:rPr lang="cs-CZ" sz="1600" i="1" dirty="0" smtClean="0"/>
              <a:t>Průřez procesem termálního zachycení neutronu. </a:t>
            </a:r>
            <a:endParaRPr lang="de-DE" sz="1600" i="1" dirty="0"/>
          </a:p>
        </p:txBody>
      </p:sp>
    </p:spTree>
    <p:extLst>
      <p:ext uri="{BB962C8B-B14F-4D97-AF65-F5344CB8AC3E}">
        <p14:creationId xmlns:p14="http://schemas.microsoft.com/office/powerpoint/2010/main" val="3057591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48DBCE-8AE5-AFFF-0953-8EB59FEB20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743" y="1059273"/>
            <a:ext cx="6149265" cy="3312436"/>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smtClean="0"/>
              <a:t>S-</a:t>
            </a:r>
            <a:r>
              <a:rPr lang="cs-CZ" sz="3600" noProof="0" dirty="0" smtClean="0"/>
              <a:t>Proces</a:t>
            </a:r>
            <a:r>
              <a:rPr lang="en-US" sz="3600" noProof="0" dirty="0" smtClean="0"/>
              <a:t> a R-</a:t>
            </a:r>
            <a:r>
              <a:rPr lang="en-US" sz="3600" noProof="0" dirty="0" err="1" smtClean="0"/>
              <a:t>Proces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feld 1">
            <a:extLst>
              <a:ext uri="{FF2B5EF4-FFF2-40B4-BE49-F238E27FC236}">
                <a16:creationId xmlns:a16="http://schemas.microsoft.com/office/drawing/2014/main" id="{9B067487-F3D9-765B-8D4F-FE6FBFD8CBC3}"/>
              </a:ext>
            </a:extLst>
          </p:cNvPr>
          <p:cNvSpPr txBox="1"/>
          <p:nvPr/>
        </p:nvSpPr>
        <p:spPr>
          <a:xfrm>
            <a:off x="6418554" y="1354449"/>
            <a:ext cx="5506881" cy="3083921"/>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smtClean="0"/>
              <a:t>s-</a:t>
            </a:r>
            <a:r>
              <a:rPr lang="de-DE" sz="2200" b="1" dirty="0" err="1" smtClean="0"/>
              <a:t>Proces</a:t>
            </a:r>
            <a:r>
              <a:rPr lang="de-DE" sz="2200" b="1" dirty="0" smtClean="0"/>
              <a:t> </a:t>
            </a:r>
            <a:r>
              <a:rPr lang="de-DE" sz="2200" b="1" dirty="0"/>
              <a:t>(</a:t>
            </a:r>
            <a:r>
              <a:rPr lang="de-DE" sz="2200" b="1" dirty="0" err="1" smtClean="0"/>
              <a:t>slow</a:t>
            </a:r>
            <a:r>
              <a:rPr lang="cs-CZ" sz="2200" b="1" dirty="0" smtClean="0"/>
              <a:t> = pomalý</a:t>
            </a:r>
            <a:r>
              <a:rPr lang="de-DE" sz="2200" b="1" dirty="0" smtClean="0"/>
              <a:t>)</a:t>
            </a:r>
            <a:endParaRPr lang="de-DE" sz="2200" b="1" dirty="0"/>
          </a:p>
          <a:p>
            <a:pPr marL="697230" lvl="1" indent="-285750">
              <a:lnSpc>
                <a:spcPct val="120000"/>
              </a:lnSpc>
              <a:buFont typeface="Arial" panose="020B0604020202020204" pitchFamily="34" charset="0"/>
              <a:buChar char="•"/>
            </a:pPr>
            <a:r>
              <a:rPr lang="cs-CZ" sz="2000" dirty="0" smtClean="0"/>
              <a:t>Za poměrně nízké teploty a nízkých hustot toku neutronů</a:t>
            </a:r>
            <a:endParaRPr lang="en-US" sz="2000" dirty="0"/>
          </a:p>
          <a:p>
            <a:pPr marL="697230" lvl="1" indent="-285750">
              <a:lnSpc>
                <a:spcPct val="120000"/>
              </a:lnSpc>
              <a:buFont typeface="Arial" panose="020B0604020202020204" pitchFamily="34" charset="0"/>
              <a:buChar char="•"/>
            </a:pPr>
            <a:r>
              <a:rPr lang="cs-CZ" sz="2000" dirty="0" smtClean="0"/>
              <a:t>Především ve hvězdách </a:t>
            </a:r>
            <a:r>
              <a:rPr lang="en-US" sz="2000" dirty="0" smtClean="0"/>
              <a:t>AGB </a:t>
            </a:r>
            <a:r>
              <a:rPr lang="cs-CZ" sz="2000" dirty="0" smtClean="0"/>
              <a:t>během hoření ve slupce</a:t>
            </a:r>
            <a:endParaRPr lang="en-US" sz="2000" dirty="0"/>
          </a:p>
          <a:p>
            <a:pPr marL="697230" lvl="1" indent="-285750">
              <a:lnSpc>
                <a:spcPct val="120000"/>
              </a:lnSpc>
              <a:buFont typeface="Arial" panose="020B0604020202020204" pitchFamily="34" charset="0"/>
              <a:buChar char="•"/>
            </a:pPr>
            <a:r>
              <a:rPr lang="cs-CZ" sz="2000" dirty="0" smtClean="0"/>
              <a:t>Řetězec pomalých reakcí prostřednictvím několika stabilních meziproduktů (nuklidů)</a:t>
            </a:r>
            <a:endParaRPr lang="en-US" sz="2000" dirty="0"/>
          </a:p>
        </p:txBody>
      </p:sp>
      <p:sp>
        <p:nvSpPr>
          <p:cNvPr id="3" name="Textfeld 2">
            <a:extLst>
              <a:ext uri="{FF2B5EF4-FFF2-40B4-BE49-F238E27FC236}">
                <a16:creationId xmlns:a16="http://schemas.microsoft.com/office/drawing/2014/main" id="{75F9AC32-F7D3-6B20-BCFA-1A476F9B6AB0}"/>
              </a:ext>
            </a:extLst>
          </p:cNvPr>
          <p:cNvSpPr txBox="1"/>
          <p:nvPr/>
        </p:nvSpPr>
        <p:spPr>
          <a:xfrm>
            <a:off x="787212" y="4399419"/>
            <a:ext cx="8128188" cy="1606594"/>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smtClean="0"/>
              <a:t>r-</a:t>
            </a:r>
            <a:r>
              <a:rPr lang="de-DE" sz="2200" b="1" dirty="0" err="1" smtClean="0"/>
              <a:t>Proces</a:t>
            </a:r>
            <a:r>
              <a:rPr lang="de-DE" sz="2200" b="1" dirty="0" smtClean="0"/>
              <a:t> </a:t>
            </a:r>
            <a:r>
              <a:rPr lang="de-DE" sz="2200" b="1" dirty="0"/>
              <a:t>(</a:t>
            </a:r>
            <a:r>
              <a:rPr lang="de-DE" sz="2200" b="1" dirty="0" smtClean="0"/>
              <a:t>rapid</a:t>
            </a:r>
            <a:r>
              <a:rPr lang="cs-CZ" sz="2200" b="1" dirty="0" smtClean="0"/>
              <a:t> = rychlý</a:t>
            </a:r>
            <a:r>
              <a:rPr lang="de-DE" sz="2200" b="1" dirty="0" smtClean="0"/>
              <a:t>)</a:t>
            </a:r>
            <a:endParaRPr lang="de-DE" sz="2200" b="1" dirty="0"/>
          </a:p>
          <a:p>
            <a:pPr marL="697230" lvl="1" indent="-285750">
              <a:lnSpc>
                <a:spcPct val="120000"/>
              </a:lnSpc>
              <a:buFont typeface="Arial" panose="020B0604020202020204" pitchFamily="34" charset="0"/>
              <a:buChar char="•"/>
            </a:pPr>
            <a:r>
              <a:rPr lang="cs-CZ" sz="2000" dirty="0" smtClean="0"/>
              <a:t>Při velmi vysokých hustotách toku neutronů a teplotách</a:t>
            </a:r>
            <a:endParaRPr lang="en-US" sz="2000" dirty="0"/>
          </a:p>
          <a:p>
            <a:pPr marL="697230" lvl="1" indent="-285750">
              <a:lnSpc>
                <a:spcPct val="120000"/>
              </a:lnSpc>
              <a:buFont typeface="Arial" panose="020B0604020202020204" pitchFamily="34" charset="0"/>
              <a:buChar char="•"/>
            </a:pPr>
            <a:r>
              <a:rPr lang="cs-CZ" sz="2000" dirty="0" smtClean="0"/>
              <a:t>Rychlý řetězec zachycení</a:t>
            </a:r>
            <a:endParaRPr lang="en-US" sz="2000" dirty="0"/>
          </a:p>
          <a:p>
            <a:pPr marL="697230" lvl="1" indent="-285750">
              <a:lnSpc>
                <a:spcPct val="120000"/>
              </a:lnSpc>
              <a:buFont typeface="Arial" panose="020B0604020202020204" pitchFamily="34" charset="0"/>
              <a:buChar char="•"/>
            </a:pPr>
            <a:r>
              <a:rPr lang="cs-CZ" sz="2000" dirty="0" smtClean="0"/>
              <a:t>Především při supernovách a sloučení neutronových hvězd</a:t>
            </a:r>
            <a:endParaRPr lang="en-US" sz="2000" dirty="0"/>
          </a:p>
        </p:txBody>
      </p:sp>
      <p:sp>
        <p:nvSpPr>
          <p:cNvPr id="4" name="Textfeld 3">
            <a:extLst>
              <a:ext uri="{FF2B5EF4-FFF2-40B4-BE49-F238E27FC236}">
                <a16:creationId xmlns:a16="http://schemas.microsoft.com/office/drawing/2014/main" id="{0F3F6873-DFFB-0281-3661-99499565232B}"/>
              </a:ext>
            </a:extLst>
          </p:cNvPr>
          <p:cNvSpPr txBox="1"/>
          <p:nvPr/>
        </p:nvSpPr>
        <p:spPr>
          <a:xfrm rot="16200000">
            <a:off x="-246757" y="2462819"/>
            <a:ext cx="1829817" cy="307777"/>
          </a:xfrm>
          <a:prstGeom prst="rect">
            <a:avLst/>
          </a:prstGeom>
          <a:solidFill>
            <a:schemeClr val="bg1"/>
          </a:solidFill>
        </p:spPr>
        <p:txBody>
          <a:bodyPr wrap="square" rtlCol="0">
            <a:spAutoFit/>
          </a:bodyPr>
          <a:lstStyle/>
          <a:p>
            <a:pPr algn="ctr"/>
            <a:r>
              <a:rPr lang="cs-CZ" sz="1400" dirty="0" smtClean="0">
                <a:solidFill>
                  <a:srgbClr val="000000"/>
                </a:solidFill>
              </a:rPr>
              <a:t>Počet protonů</a:t>
            </a:r>
            <a:endParaRPr lang="en-US" sz="1400" dirty="0">
              <a:solidFill>
                <a:srgbClr val="000000"/>
              </a:solidFill>
            </a:endParaRPr>
          </a:p>
        </p:txBody>
      </p:sp>
      <p:sp>
        <p:nvSpPr>
          <p:cNvPr id="7" name="Textfeld 6">
            <a:extLst>
              <a:ext uri="{FF2B5EF4-FFF2-40B4-BE49-F238E27FC236}">
                <a16:creationId xmlns:a16="http://schemas.microsoft.com/office/drawing/2014/main" id="{722B308B-4854-7C98-9C32-679F3781CA91}"/>
              </a:ext>
            </a:extLst>
          </p:cNvPr>
          <p:cNvSpPr txBox="1"/>
          <p:nvPr/>
        </p:nvSpPr>
        <p:spPr>
          <a:xfrm>
            <a:off x="2557740" y="4067292"/>
            <a:ext cx="1829817" cy="307777"/>
          </a:xfrm>
          <a:prstGeom prst="rect">
            <a:avLst/>
          </a:prstGeom>
          <a:solidFill>
            <a:schemeClr val="bg1"/>
          </a:solidFill>
        </p:spPr>
        <p:txBody>
          <a:bodyPr wrap="square" rtlCol="0">
            <a:spAutoFit/>
          </a:bodyPr>
          <a:lstStyle/>
          <a:p>
            <a:pPr algn="ctr"/>
            <a:r>
              <a:rPr lang="en-US" sz="1400" dirty="0">
                <a:solidFill>
                  <a:srgbClr val="000000"/>
                </a:solidFill>
              </a:rPr>
              <a:t>Neutron Number</a:t>
            </a:r>
          </a:p>
        </p:txBody>
      </p:sp>
      <p:sp>
        <p:nvSpPr>
          <p:cNvPr id="8" name="Textfeld 7">
            <a:extLst>
              <a:ext uri="{FF2B5EF4-FFF2-40B4-BE49-F238E27FC236}">
                <a16:creationId xmlns:a16="http://schemas.microsoft.com/office/drawing/2014/main" id="{ABB459A5-EEEA-3E2E-C13B-71D2A448E8F0}"/>
              </a:ext>
            </a:extLst>
          </p:cNvPr>
          <p:cNvSpPr txBox="1"/>
          <p:nvPr/>
        </p:nvSpPr>
        <p:spPr>
          <a:xfrm>
            <a:off x="4103814" y="355901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47FF47"/>
                </a:solidFill>
              </a:rPr>
              <a:t>r-Process</a:t>
            </a:r>
          </a:p>
        </p:txBody>
      </p:sp>
      <p:sp>
        <p:nvSpPr>
          <p:cNvPr id="10" name="Textfeld 9">
            <a:extLst>
              <a:ext uri="{FF2B5EF4-FFF2-40B4-BE49-F238E27FC236}">
                <a16:creationId xmlns:a16="http://schemas.microsoft.com/office/drawing/2014/main" id="{C8C2819C-C03D-6DF2-9113-AA77D72B8A31}"/>
              </a:ext>
            </a:extLst>
          </p:cNvPr>
          <p:cNvSpPr txBox="1"/>
          <p:nvPr/>
        </p:nvSpPr>
        <p:spPr>
          <a:xfrm>
            <a:off x="4646518" y="126920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FF0000"/>
                </a:solidFill>
              </a:rPr>
              <a:t>s-Process</a:t>
            </a:r>
          </a:p>
        </p:txBody>
      </p:sp>
    </p:spTree>
    <p:extLst>
      <p:ext uri="{BB962C8B-B14F-4D97-AF65-F5344CB8AC3E}">
        <p14:creationId xmlns:p14="http://schemas.microsoft.com/office/powerpoint/2010/main" val="29560799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EFDD8-8F7E-4F66-B222-3994D31D7168}"/>
              </a:ext>
            </a:extLst>
          </p:cNvPr>
          <p:cNvSpPr>
            <a:spLocks noGrp="1"/>
          </p:cNvSpPr>
          <p:nvPr>
            <p:ph type="title"/>
          </p:nvPr>
        </p:nvSpPr>
        <p:spPr>
          <a:xfrm>
            <a:off x="1238249" y="346075"/>
            <a:ext cx="10217156" cy="684000"/>
          </a:xfrm>
        </p:spPr>
        <p:txBody>
          <a:bodyPr/>
          <a:lstStyle/>
          <a:p>
            <a:r>
              <a:rPr lang="cs-CZ" sz="3600" noProof="0" dirty="0" smtClean="0"/>
              <a:t>Průběh </a:t>
            </a:r>
            <a:r>
              <a:rPr lang="en-US" sz="3600" noProof="0" dirty="0" smtClean="0"/>
              <a:t>R-</a:t>
            </a:r>
            <a:r>
              <a:rPr lang="en-US" sz="3600" noProof="0" dirty="0" err="1" smtClean="0"/>
              <a:t>Proces</a:t>
            </a:r>
            <a:r>
              <a:rPr lang="cs-CZ" sz="3600" noProof="0" dirty="0" smtClean="0"/>
              <a:t>u</a:t>
            </a:r>
            <a:endParaRPr lang="en-US" sz="3000" noProof="0" dirty="0"/>
          </a:p>
        </p:txBody>
      </p:sp>
      <p:pic>
        <p:nvPicPr>
          <p:cNvPr id="3" name="rprocess">
            <a:hlinkClick r:id="" action="ppaction://media"/>
            <a:extLst>
              <a:ext uri="{FF2B5EF4-FFF2-40B4-BE49-F238E27FC236}">
                <a16:creationId xmlns:a16="http://schemas.microsoft.com/office/drawing/2014/main" id="{0C696EF0-5F90-C671-EDEE-C096A59E6480}"/>
              </a:ext>
            </a:extLst>
          </p:cNvPr>
          <p:cNvPicPr>
            <a:picLocks noChangeAspect="1"/>
          </p:cNvPicPr>
          <p:nvPr>
            <a:videoFile r:link="rId1"/>
            <p:extLst>
              <p:ext uri="{DAA4B4D4-6D71-4841-9C94-3DE7FCFB9230}">
                <p14:media xmlns:p14="http://schemas.microsoft.com/office/powerpoint/2010/main" r:embed="rId2">
                  <p14:trim end="16053"/>
                </p14:media>
              </p:ext>
            </p:extLst>
          </p:nvPr>
        </p:nvPicPr>
        <p:blipFill>
          <a:blip r:embed="rId5"/>
          <a:stretch>
            <a:fillRect/>
          </a:stretch>
        </p:blipFill>
        <p:spPr>
          <a:xfrm>
            <a:off x="1238248" y="1030075"/>
            <a:ext cx="9867901" cy="4945505"/>
          </a:xfrm>
          <a:prstGeom prst="rect">
            <a:avLst/>
          </a:prstGeom>
        </p:spPr>
      </p:pic>
    </p:spTree>
    <p:extLst>
      <p:ext uri="{BB962C8B-B14F-4D97-AF65-F5344CB8AC3E}">
        <p14:creationId xmlns:p14="http://schemas.microsoft.com/office/powerpoint/2010/main" val="644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cs-CZ" sz="3600" b="1" cap="small" noProof="0" dirty="0" smtClean="0"/>
              <a:t>Kde se berou </a:t>
            </a:r>
            <a:r>
              <a:rPr lang="cs-CZ" sz="3600" cap="small" noProof="0" dirty="0" smtClean="0"/>
              <a:t>neutrony</a:t>
            </a:r>
            <a:r>
              <a:rPr lang="en-US" sz="3600" cap="small" noProof="0" dirty="0" smtClean="0"/>
              <a:t>?</a:t>
            </a:r>
            <a:endParaRPr lang="en-US" sz="3600" cap="small" noProof="0" dirty="0"/>
          </a:p>
        </p:txBody>
      </p:sp>
    </p:spTree>
    <p:extLst>
      <p:ext uri="{BB962C8B-B14F-4D97-AF65-F5344CB8AC3E}">
        <p14:creationId xmlns:p14="http://schemas.microsoft.com/office/powerpoint/2010/main" val="56641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smtClean="0"/>
              <a:t>Z</a:t>
            </a:r>
            <a:r>
              <a:rPr lang="cs-CZ" sz="3600" noProof="0" dirty="0" err="1" smtClean="0"/>
              <a:t>droje</a:t>
            </a:r>
            <a:r>
              <a:rPr lang="cs-CZ" sz="3600" noProof="0" dirty="0" smtClean="0"/>
              <a:t> neutronů </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9">
            <a:extLst>
              <a:ext uri="{FF2B5EF4-FFF2-40B4-BE49-F238E27FC236}">
                <a16:creationId xmlns:a16="http://schemas.microsoft.com/office/drawing/2014/main" id="{0ADF74D2-14CB-0D3F-E332-274F98A6BFD9}"/>
              </a:ext>
            </a:extLst>
          </p:cNvPr>
          <p:cNvSpPr txBox="1"/>
          <p:nvPr/>
        </p:nvSpPr>
        <p:spPr>
          <a:xfrm>
            <a:off x="1238249" y="2019588"/>
            <a:ext cx="6097972" cy="2677656"/>
          </a:xfrm>
          <a:prstGeom prst="rect">
            <a:avLst/>
          </a:prstGeom>
          <a:noFill/>
        </p:spPr>
        <p:txBody>
          <a:bodyPr wrap="square" rtlCol="0">
            <a:spAutoFit/>
          </a:bodyPr>
          <a:lstStyle/>
          <a:p>
            <a:pPr marL="285750" indent="-285750">
              <a:buFont typeface="Arial" panose="020B0604020202020204" pitchFamily="34" charset="0"/>
              <a:buChar char="•"/>
            </a:pPr>
            <a:r>
              <a:rPr lang="cs-CZ" sz="2400" dirty="0" smtClean="0"/>
              <a:t>Existuje celá řada rekčních řetězců, ve kterých vznikají vedlejší produkty jako neutrina a fotony při spalování vodíku</a:t>
            </a:r>
            <a:endParaRPr lang="en-US" sz="2400" dirty="0"/>
          </a:p>
          <a:p>
            <a:pPr marL="285750" indent="-285750">
              <a:buFont typeface="Arial" panose="020B0604020202020204" pitchFamily="34" charset="0"/>
              <a:buChar char="•"/>
            </a:pPr>
            <a:r>
              <a:rPr lang="cs-CZ" sz="2400" dirty="0" smtClean="0"/>
              <a:t>Jsou ale fúzní řetězce při kterých vznikají neutrony?</a:t>
            </a:r>
            <a:r>
              <a:rPr lang="en-US" sz="2400" dirty="0"/>
              <a:t/>
            </a:r>
            <a:br>
              <a:rPr lang="en-US" sz="2400" dirty="0"/>
            </a:br>
            <a:endParaRPr lang="en-US" sz="2400" dirty="0"/>
          </a:p>
          <a:p>
            <a:pPr marL="342900" indent="-342900">
              <a:buFont typeface="Wingdings" panose="05000000000000000000" pitchFamily="2" charset="2"/>
              <a:buChar char="Ø"/>
            </a:pPr>
            <a:r>
              <a:rPr lang="cs-CZ" sz="2400" b="1" dirty="0" smtClean="0"/>
              <a:t>Hledání zdrojů neutronů</a:t>
            </a:r>
            <a:endParaRPr lang="en-US" sz="2400" b="1" dirty="0"/>
          </a:p>
        </p:txBody>
      </p:sp>
      <p:grpSp>
        <p:nvGrpSpPr>
          <p:cNvPr id="4" name="Gruppieren 3">
            <a:extLst>
              <a:ext uri="{FF2B5EF4-FFF2-40B4-BE49-F238E27FC236}">
                <a16:creationId xmlns:a16="http://schemas.microsoft.com/office/drawing/2014/main" id="{E9047A76-73A7-158E-C77F-E2ED0A3E8B4F}"/>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94F7A2A7-624B-4012-271E-7898B8E23D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4283CE5B-5BF0-F599-A846-7A098161A75C}"/>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10">
              <a:extLst>
                <a:ext uri="{FF2B5EF4-FFF2-40B4-BE49-F238E27FC236}">
                  <a16:creationId xmlns:a16="http://schemas.microsoft.com/office/drawing/2014/main" id="{75DC908A-C2CC-1416-D5F1-94F131901434}"/>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57532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020131" y="1806366"/>
            <a:ext cx="7171869"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cs-CZ" sz="3600" b="1" cap="small" dirty="0" smtClean="0">
                <a:solidFill>
                  <a:schemeClr val="bg1"/>
                </a:solidFill>
              </a:rPr>
              <a:t>Část </a:t>
            </a:r>
            <a:r>
              <a:rPr lang="en-US" sz="3600" b="1" cap="small" dirty="0" smtClean="0">
                <a:solidFill>
                  <a:schemeClr val="bg1"/>
                </a:solidFill>
              </a:rPr>
              <a:t>V</a:t>
            </a:r>
            <a:endParaRPr lang="en-US" sz="3600" b="1" cap="small" dirty="0">
              <a:solidFill>
                <a:schemeClr val="bg1"/>
              </a:solidFill>
            </a:endParaRPr>
          </a:p>
          <a:p>
            <a:pPr algn="ctr">
              <a:spcAft>
                <a:spcPts val="600"/>
              </a:spcAft>
            </a:pPr>
            <a:r>
              <a:rPr lang="cs-CZ" sz="3600" cap="small" dirty="0" smtClean="0">
                <a:solidFill>
                  <a:schemeClr val="bg1"/>
                </a:solidFill>
              </a:rPr>
              <a:t>Hvězdy v laboratoři</a:t>
            </a:r>
            <a:endParaRPr lang="en-US" sz="3600" b="1" cap="small" dirty="0">
              <a:solidFill>
                <a:schemeClr val="bg1"/>
              </a:solidFill>
            </a:endParaRPr>
          </a:p>
        </p:txBody>
      </p:sp>
      <p:pic>
        <p:nvPicPr>
          <p:cNvPr id="4" name="Grafik 3" descr="Ein Bild, das drinnen, Maschine, schmutzig, Ausrüstung enthält.&#10;&#10;Automatisch generierte Beschreibung">
            <a:extLst>
              <a:ext uri="{FF2B5EF4-FFF2-40B4-BE49-F238E27FC236}">
                <a16:creationId xmlns:a16="http://schemas.microsoft.com/office/drawing/2014/main" id="{3988D613-B8F5-9A72-42CA-FB83C73C42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020131" cy="6858000"/>
          </a:xfrm>
          <a:prstGeom prst="rect">
            <a:avLst/>
          </a:prstGeom>
        </p:spPr>
      </p:pic>
    </p:spTree>
    <p:extLst>
      <p:ext uri="{BB962C8B-B14F-4D97-AF65-F5344CB8AC3E}">
        <p14:creationId xmlns:p14="http://schemas.microsoft.com/office/powerpoint/2010/main" val="978394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768600" y="1545003"/>
            <a:ext cx="6654800" cy="2392362"/>
          </a:xfrm>
        </p:spPr>
        <p:txBody>
          <a:bodyPr anchor="ctr"/>
          <a:lstStyle/>
          <a:p>
            <a:pPr algn="ctr"/>
            <a:r>
              <a:rPr lang="cs-CZ" sz="3600" cap="small" noProof="0" dirty="0" smtClean="0"/>
              <a:t>Jak </a:t>
            </a:r>
            <a:r>
              <a:rPr lang="cs-CZ" sz="3600" b="1" cap="small" noProof="0" dirty="0" smtClean="0"/>
              <a:t>můžeme měřit </a:t>
            </a:r>
            <a:r>
              <a:rPr lang="cs-CZ" sz="3600" cap="small" noProof="0" dirty="0" smtClean="0"/>
              <a:t>jaderné procesy v nitrech hvězd</a:t>
            </a:r>
            <a:r>
              <a:rPr lang="en-US" sz="3600" cap="small" noProof="0" dirty="0" smtClean="0"/>
              <a:t>?</a:t>
            </a:r>
            <a:endParaRPr lang="en-US" sz="3600" cap="small" noProof="0" dirty="0"/>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err="1">
                  <a:hlinkClick r:id="rId3">
                    <a:extLst>
                      <a:ext uri="{A12FA001-AC4F-418D-AE19-62706E023703}">
                        <ahyp:hlinkClr xmlns:ahyp="http://schemas.microsoft.com/office/drawing/2018/hyperlinkcolor" xmlns="" val="tx"/>
                      </a:ext>
                    </a:extLst>
                  </a:hlinkClick>
                </a:rPr>
                <a:t>Astronuclear</a:t>
              </a:r>
              <a:r>
                <a:rPr lang="de-DE" sz="2000" b="1" dirty="0">
                  <a:hlinkClick r:id="rId3">
                    <a:extLst>
                      <a:ext uri="{A12FA001-AC4F-418D-AE19-62706E023703}">
                        <ahyp:hlinkClr xmlns:ahyp="http://schemas.microsoft.com/office/drawing/2018/hyperlinkcolor" xmlns="" val="tx"/>
                      </a:ext>
                    </a:extLst>
                  </a:hlinkClick>
                </a:rPr>
                <a:t> Nibble</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562031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cs-CZ" sz="3600" b="1" cap="small" noProof="0" dirty="0" smtClean="0"/>
              <a:t>Co je skutečná Astrofyzika?</a:t>
            </a:r>
            <a:endParaRPr lang="en-US" sz="3600" b="1" cap="small" noProof="0" dirty="0"/>
          </a:p>
        </p:txBody>
      </p:sp>
    </p:spTree>
    <p:extLst>
      <p:ext uri="{BB962C8B-B14F-4D97-AF65-F5344CB8AC3E}">
        <p14:creationId xmlns:p14="http://schemas.microsoft.com/office/powerpoint/2010/main" val="36132288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noProof="0" dirty="0" smtClean="0"/>
              <a:t>Měření jaderné reakce</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fik 9">
            <a:extLst>
              <a:ext uri="{FF2B5EF4-FFF2-40B4-BE49-F238E27FC236}">
                <a16:creationId xmlns:a16="http://schemas.microsoft.com/office/drawing/2014/main" id="{75F530D6-1252-0E6E-1B24-38BA8A560A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6395" y="1878832"/>
            <a:ext cx="10389010" cy="3046974"/>
          </a:xfrm>
          <a:prstGeom prst="rect">
            <a:avLst/>
          </a:prstGeom>
        </p:spPr>
      </p:pic>
      <p:sp>
        <p:nvSpPr>
          <p:cNvPr id="2" name="Textfeld 1">
            <a:extLst>
              <a:ext uri="{FF2B5EF4-FFF2-40B4-BE49-F238E27FC236}">
                <a16:creationId xmlns:a16="http://schemas.microsoft.com/office/drawing/2014/main" id="{C417A626-CD89-BA5B-1230-B618F846A7A2}"/>
              </a:ext>
            </a:extLst>
          </p:cNvPr>
          <p:cNvSpPr txBox="1"/>
          <p:nvPr/>
        </p:nvSpPr>
        <p:spPr>
          <a:xfrm>
            <a:off x="7682788" y="5454269"/>
            <a:ext cx="3772617" cy="584775"/>
          </a:xfrm>
          <a:prstGeom prst="rect">
            <a:avLst/>
          </a:prstGeom>
          <a:noFill/>
        </p:spPr>
        <p:txBody>
          <a:bodyPr wrap="square" rtlCol="0">
            <a:spAutoFit/>
          </a:bodyPr>
          <a:lstStyle/>
          <a:p>
            <a:pPr algn="ctr"/>
            <a:r>
              <a:rPr lang="en-US" sz="1600" i="1" dirty="0"/>
              <a:t>[22] </a:t>
            </a:r>
            <a:r>
              <a:rPr lang="cs-CZ" sz="1600" i="1" dirty="0" smtClean="0"/>
              <a:t>Schématický nákres experimentu v jaderné fyzice. </a:t>
            </a:r>
            <a:endParaRPr lang="de-DE" sz="1600" i="1" dirty="0"/>
          </a:p>
        </p:txBody>
      </p:sp>
    </p:spTree>
    <p:extLst>
      <p:ext uri="{BB962C8B-B14F-4D97-AF65-F5344CB8AC3E}">
        <p14:creationId xmlns:p14="http://schemas.microsoft.com/office/powerpoint/2010/main" val="36462419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Měření jaderné reakce</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descr="Ein Bild, das drinnen, Maschine, schmutzig, Ausrüstung enthält.&#10;&#10;Automatisch generierte Beschreibung">
            <a:extLst>
              <a:ext uri="{FF2B5EF4-FFF2-40B4-BE49-F238E27FC236}">
                <a16:creationId xmlns:a16="http://schemas.microsoft.com/office/drawing/2014/main" id="{C1E23966-EB5B-8272-A5B7-D62841C751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8498" y="1192388"/>
            <a:ext cx="3184522" cy="4350375"/>
          </a:xfrm>
          <a:prstGeom prst="rect">
            <a:avLst/>
          </a:prstGeom>
        </p:spPr>
      </p:pic>
      <p:pic>
        <p:nvPicPr>
          <p:cNvPr id="8" name="Grafik 7" descr="Ein Bild, das drinnen, Ebene, Decke, alt enthält.&#10;&#10;Automatisch generierte Beschreibung">
            <a:extLst>
              <a:ext uri="{FF2B5EF4-FFF2-40B4-BE49-F238E27FC236}">
                <a16:creationId xmlns:a16="http://schemas.microsoft.com/office/drawing/2014/main" id="{0C7EE4D7-43DA-E38D-03F5-04EEC656B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249" y="2896831"/>
            <a:ext cx="4156735" cy="2645932"/>
          </a:xfrm>
          <a:prstGeom prst="rect">
            <a:avLst/>
          </a:prstGeom>
        </p:spPr>
      </p:pic>
      <p:pic>
        <p:nvPicPr>
          <p:cNvPr id="4" name="Grafik 3" descr="Ein Bild, das Text, Zubehör, Behälter enthält.&#10;&#10;Automatisch generierte Beschreibung">
            <a:extLst>
              <a:ext uri="{FF2B5EF4-FFF2-40B4-BE49-F238E27FC236}">
                <a16:creationId xmlns:a16="http://schemas.microsoft.com/office/drawing/2014/main" id="{2A434124-55E1-BD14-A29E-36A56A55CC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4913" y="2896831"/>
            <a:ext cx="2645017" cy="2649095"/>
          </a:xfrm>
          <a:prstGeom prst="rect">
            <a:avLst/>
          </a:prstGeom>
        </p:spPr>
      </p:pic>
      <p:sp>
        <p:nvSpPr>
          <p:cNvPr id="7" name="Textfeld 6">
            <a:extLst>
              <a:ext uri="{FF2B5EF4-FFF2-40B4-BE49-F238E27FC236}">
                <a16:creationId xmlns:a16="http://schemas.microsoft.com/office/drawing/2014/main" id="{FCC52F8F-4483-556A-6453-7003A73A7219}"/>
              </a:ext>
            </a:extLst>
          </p:cNvPr>
          <p:cNvSpPr txBox="1"/>
          <p:nvPr/>
        </p:nvSpPr>
        <p:spPr>
          <a:xfrm>
            <a:off x="1238249" y="5551186"/>
            <a:ext cx="4156735" cy="307777"/>
          </a:xfrm>
          <a:prstGeom prst="rect">
            <a:avLst/>
          </a:prstGeom>
          <a:noFill/>
        </p:spPr>
        <p:txBody>
          <a:bodyPr wrap="square" rtlCol="0">
            <a:spAutoFit/>
          </a:bodyPr>
          <a:lstStyle/>
          <a:p>
            <a:pPr algn="ctr"/>
            <a:r>
              <a:rPr lang="cs-CZ" sz="1400" i="1" dirty="0" smtClean="0"/>
              <a:t>Urychlovač </a:t>
            </a:r>
            <a:r>
              <a:rPr lang="de-DE" sz="1400" i="1" dirty="0" err="1" smtClean="0"/>
              <a:t>Pelletron</a:t>
            </a:r>
            <a:r>
              <a:rPr lang="cs-CZ" sz="1400" i="1" dirty="0" smtClean="0"/>
              <a:t>, </a:t>
            </a:r>
            <a:r>
              <a:rPr lang="de-DE" sz="1400" i="1" dirty="0" smtClean="0"/>
              <a:t>Felsenkeller </a:t>
            </a:r>
            <a:r>
              <a:rPr lang="de-DE" sz="1400" i="1" dirty="0"/>
              <a:t>Laboratory</a:t>
            </a:r>
            <a:endParaRPr lang="en-GB" sz="1400" i="1" dirty="0"/>
          </a:p>
        </p:txBody>
      </p:sp>
      <p:sp>
        <p:nvSpPr>
          <p:cNvPr id="11" name="Textfeld 10">
            <a:extLst>
              <a:ext uri="{FF2B5EF4-FFF2-40B4-BE49-F238E27FC236}">
                <a16:creationId xmlns:a16="http://schemas.microsoft.com/office/drawing/2014/main" id="{7E4E85FE-8A89-3079-5A66-83490B3C0AF3}"/>
              </a:ext>
            </a:extLst>
          </p:cNvPr>
          <p:cNvSpPr txBox="1"/>
          <p:nvPr/>
        </p:nvSpPr>
        <p:spPr>
          <a:xfrm>
            <a:off x="5514913" y="5563089"/>
            <a:ext cx="2645017" cy="523220"/>
          </a:xfrm>
          <a:prstGeom prst="rect">
            <a:avLst/>
          </a:prstGeom>
          <a:noFill/>
        </p:spPr>
        <p:txBody>
          <a:bodyPr wrap="square" rtlCol="0">
            <a:spAutoFit/>
          </a:bodyPr>
          <a:lstStyle/>
          <a:p>
            <a:pPr algn="ctr"/>
            <a:r>
              <a:rPr lang="cs-CZ" sz="1400" i="1" dirty="0" smtClean="0"/>
              <a:t>Terčík z dusíku v pevném skupenství</a:t>
            </a:r>
            <a:endParaRPr lang="en-GB" sz="1400" i="1" dirty="0"/>
          </a:p>
        </p:txBody>
      </p:sp>
      <p:sp>
        <p:nvSpPr>
          <p:cNvPr id="12" name="Textfeld 11">
            <a:extLst>
              <a:ext uri="{FF2B5EF4-FFF2-40B4-BE49-F238E27FC236}">
                <a16:creationId xmlns:a16="http://schemas.microsoft.com/office/drawing/2014/main" id="{010E51BC-A4B1-6D73-7DE7-759E35AF0042}"/>
              </a:ext>
            </a:extLst>
          </p:cNvPr>
          <p:cNvSpPr txBox="1"/>
          <p:nvPr/>
        </p:nvSpPr>
        <p:spPr>
          <a:xfrm>
            <a:off x="8448498" y="5551187"/>
            <a:ext cx="3184522" cy="307777"/>
          </a:xfrm>
          <a:prstGeom prst="rect">
            <a:avLst/>
          </a:prstGeom>
          <a:noFill/>
        </p:spPr>
        <p:txBody>
          <a:bodyPr wrap="square" rtlCol="0">
            <a:spAutoFit/>
          </a:bodyPr>
          <a:lstStyle/>
          <a:p>
            <a:pPr algn="ctr"/>
            <a:r>
              <a:rPr lang="cs-CZ" sz="1400" i="1" dirty="0" smtClean="0"/>
              <a:t>Řada detektorů kolem terčíku. </a:t>
            </a:r>
            <a:endParaRPr lang="en-GB" sz="1400" i="1" dirty="0"/>
          </a:p>
        </p:txBody>
      </p:sp>
      <p:pic>
        <p:nvPicPr>
          <p:cNvPr id="13" name="Grafik 12">
            <a:extLst>
              <a:ext uri="{FF2B5EF4-FFF2-40B4-BE49-F238E27FC236}">
                <a16:creationId xmlns:a16="http://schemas.microsoft.com/office/drawing/2014/main" id="{7D784C48-2859-9095-F7CF-D9D7CEFD35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38249" y="1030075"/>
            <a:ext cx="6038851" cy="1771124"/>
          </a:xfrm>
          <a:prstGeom prst="rect">
            <a:avLst/>
          </a:prstGeom>
        </p:spPr>
      </p:pic>
    </p:spTree>
    <p:extLst>
      <p:ext uri="{BB962C8B-B14F-4D97-AF65-F5344CB8AC3E}">
        <p14:creationId xmlns:p14="http://schemas.microsoft.com/office/powerpoint/2010/main" val="39884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noProof="0" dirty="0" smtClean="0"/>
              <a:t>Cíl měření</a:t>
            </a:r>
            <a:endParaRPr lang="en-US" sz="3000" noProof="0" dirty="0"/>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62148D1-80BB-2F4D-32BF-2BDC3B050BDD}"/>
                  </a:ext>
                </a:extLst>
              </p:cNvPr>
              <p:cNvSpPr txBox="1"/>
              <p:nvPr/>
            </p:nvSpPr>
            <p:spPr>
              <a:xfrm>
                <a:off x="684387" y="1970176"/>
                <a:ext cx="4913984" cy="2246192"/>
              </a:xfrm>
              <a:prstGeom prst="rect">
                <a:avLst/>
              </a:prstGeom>
              <a:noFill/>
            </p:spPr>
            <p:txBody>
              <a:bodyPr wrap="square" rtlCol="0">
                <a:spAutoFit/>
              </a:bodyPr>
              <a:lstStyle/>
              <a:p>
                <a:pPr>
                  <a:lnSpc>
                    <a:spcPct val="120000"/>
                  </a:lnSpc>
                </a:pPr>
                <a14:m>
                  <m:oMathPara xmlns:m="http://schemas.openxmlformats.org/officeDocument/2006/math">
                    <m:oMathParaPr>
                      <m:jc m:val="centerGroup"/>
                    </m:oMathParaPr>
                    <m:oMath xmlns:m="http://schemas.openxmlformats.org/officeDocument/2006/math">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𝟕</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𝟏𝟒</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𝐍</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𝟐</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𝟒</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𝐇𝐞</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𝟗</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𝟏𝟖</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𝐅</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 xmlns:m="http://schemas.openxmlformats.org/officeDocument/2006/math">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F</m:t>
                          </m:r>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Sup>
                            <m:sSup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pPr>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e>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up>
                          </m:sSup>
                        </m:e>
                      </m:sPre>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Sub>
                            <m:sSub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bPr>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ν</m:t>
                              </m:r>
                            </m:e>
                            <m:sub>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sub>
                          </m:sSub>
                        </m:e>
                      </m:sPre>
                    </m:oMath>
                    <m:oMath xmlns:m="http://schemas.openxmlformats.org/officeDocument/2006/math">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He</m:t>
                              </m:r>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e>
                          </m:sPre>
                        </m:e>
                      </m:sPre>
                    </m:oMath>
                    <m:oMath xmlns:m="http://schemas.openxmlformats.org/officeDocument/2006/math">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t>
                      </m:r>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He</m:t>
                          </m:r>
                        </m:e>
                      </m:sPre>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25</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Mg</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𝐧</m:t>
                          </m:r>
                        </m:e>
                      </m:sPre>
                    </m:oMath>
                  </m:oMathPara>
                </a14:m>
                <a:endParaRPr lang="de-DE" sz="2400" dirty="0"/>
              </a:p>
            </p:txBody>
          </p:sp>
        </mc:Choice>
        <mc:Fallback xmlns="">
          <p:sp>
            <p:nvSpPr>
              <p:cNvPr id="2" name="Textfeld 1">
                <a:extLst>
                  <a:ext uri="{FF2B5EF4-FFF2-40B4-BE49-F238E27FC236}">
                    <a16:creationId xmlns:a16="http://schemas.microsoft.com/office/drawing/2014/main" id="{862148D1-80BB-2F4D-32BF-2BDC3B050BDD}"/>
                  </a:ext>
                </a:extLst>
              </p:cNvPr>
              <p:cNvSpPr txBox="1">
                <a:spLocks noRot="1" noChangeAspect="1" noMove="1" noResize="1" noEditPoints="1" noAdjustHandles="1" noChangeArrowheads="1" noChangeShapeType="1" noTextEdit="1"/>
              </p:cNvSpPr>
              <p:nvPr/>
            </p:nvSpPr>
            <p:spPr>
              <a:xfrm>
                <a:off x="684387" y="1970176"/>
                <a:ext cx="4913984" cy="2246192"/>
              </a:xfrm>
              <a:prstGeom prst="rect">
                <a:avLst/>
              </a:prstGeom>
              <a:blipFill>
                <a:blip r:embed="rId3"/>
                <a:stretch>
                  <a:fillRect/>
                </a:stretch>
              </a:blipFill>
            </p:spPr>
            <p:txBody>
              <a:bodyPr/>
              <a:lstStyle/>
              <a:p>
                <a:r>
                  <a:rPr lang="en-US">
                    <a:noFill/>
                  </a:rPr>
                  <a:t> </a:t>
                </a:r>
              </a:p>
            </p:txBody>
          </p:sp>
        </mc:Fallback>
      </mc:AlternateContent>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a:extLst>
              <a:ext uri="{FF2B5EF4-FFF2-40B4-BE49-F238E27FC236}">
                <a16:creationId xmlns:a16="http://schemas.microsoft.com/office/drawing/2014/main" id="{461954B0-1B4C-399F-F745-9972318D4E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9065" y="1030076"/>
            <a:ext cx="6680004" cy="4325696"/>
          </a:xfrm>
          <a:prstGeom prst="rect">
            <a:avLst/>
          </a:prstGeom>
        </p:spPr>
      </p:pic>
      <p:sp>
        <p:nvSpPr>
          <p:cNvPr id="4" name="Textfeld 3">
            <a:extLst>
              <a:ext uri="{FF2B5EF4-FFF2-40B4-BE49-F238E27FC236}">
                <a16:creationId xmlns:a16="http://schemas.microsoft.com/office/drawing/2014/main" id="{02801B76-C6D6-5AE9-A914-9571197D6AC7}"/>
              </a:ext>
            </a:extLst>
          </p:cNvPr>
          <p:cNvSpPr txBox="1"/>
          <p:nvPr/>
        </p:nvSpPr>
        <p:spPr>
          <a:xfrm>
            <a:off x="5299066" y="4676569"/>
            <a:ext cx="6680004" cy="646331"/>
          </a:xfrm>
          <a:prstGeom prst="rect">
            <a:avLst/>
          </a:prstGeom>
          <a:noFill/>
        </p:spPr>
        <p:txBody>
          <a:bodyPr wrap="square" rtlCol="0">
            <a:spAutoFit/>
          </a:bodyPr>
          <a:lstStyle/>
          <a:p>
            <a:pPr algn="ctr">
              <a:lnSpc>
                <a:spcPct val="120000"/>
              </a:lnSpc>
            </a:pPr>
            <a:r>
              <a:rPr lang="cs-CZ" sz="1500" dirty="0" smtClean="0">
                <a:solidFill>
                  <a:schemeClr val="bg1"/>
                </a:solidFill>
                <a:effectLst>
                  <a:outerShdw blurRad="38100" dist="38100" dir="2700000" algn="tl">
                    <a:srgbClr val="000000">
                      <a:alpha val="43137"/>
                    </a:srgbClr>
                  </a:outerShdw>
                </a:effectLst>
              </a:rPr>
              <a:t>Pro každou reakci potřebujeme především vědět, ke kolika událostem dojde každou sekundu v nitru hvězdy při dané teplotě.</a:t>
            </a:r>
            <a:endParaRPr lang="en-US" sz="1500" dirty="0">
              <a:solidFill>
                <a:schemeClr val="bg1"/>
              </a:solidFill>
              <a:effectLst>
                <a:outerShdw blurRad="38100" dist="38100" dir="2700000" algn="tl">
                  <a:srgbClr val="000000">
                    <a:alpha val="43137"/>
                  </a:srgbClr>
                </a:outerShdw>
              </a:effectLst>
            </a:endParaRPr>
          </a:p>
        </p:txBody>
      </p:sp>
      <p:sp>
        <p:nvSpPr>
          <p:cNvPr id="8" name="Textfeld 7">
            <a:extLst>
              <a:ext uri="{FF2B5EF4-FFF2-40B4-BE49-F238E27FC236}">
                <a16:creationId xmlns:a16="http://schemas.microsoft.com/office/drawing/2014/main" id="{0286961F-D3DB-276E-2B51-6D3D4DE6497E}"/>
              </a:ext>
            </a:extLst>
          </p:cNvPr>
          <p:cNvSpPr txBox="1"/>
          <p:nvPr/>
        </p:nvSpPr>
        <p:spPr>
          <a:xfrm>
            <a:off x="881198" y="1497974"/>
            <a:ext cx="6097972" cy="461665"/>
          </a:xfrm>
          <a:prstGeom prst="rect">
            <a:avLst/>
          </a:prstGeom>
          <a:noFill/>
        </p:spPr>
        <p:txBody>
          <a:bodyPr wrap="square" rtlCol="0">
            <a:spAutoFit/>
          </a:bodyPr>
          <a:lstStyle/>
          <a:p>
            <a:r>
              <a:rPr lang="cs-CZ" sz="2400" dirty="0" smtClean="0"/>
              <a:t>Zkoumaná reakce</a:t>
            </a:r>
            <a:r>
              <a:rPr lang="de-DE" sz="2400" dirty="0" smtClean="0"/>
              <a:t>:</a:t>
            </a:r>
            <a:endParaRPr lang="de-DE" sz="2400" b="1" dirty="0"/>
          </a:p>
        </p:txBody>
      </p:sp>
      <p:sp>
        <p:nvSpPr>
          <p:cNvPr id="7" name="Textfeld 6">
            <a:extLst>
              <a:ext uri="{FF2B5EF4-FFF2-40B4-BE49-F238E27FC236}">
                <a16:creationId xmlns:a16="http://schemas.microsoft.com/office/drawing/2014/main" id="{27D10DB4-DE00-11DD-8400-26CBFE1A5470}"/>
              </a:ext>
            </a:extLst>
          </p:cNvPr>
          <p:cNvSpPr txBox="1"/>
          <p:nvPr/>
        </p:nvSpPr>
        <p:spPr>
          <a:xfrm>
            <a:off x="881198" y="4606406"/>
            <a:ext cx="4417866" cy="1446550"/>
          </a:xfrm>
          <a:prstGeom prst="rect">
            <a:avLst/>
          </a:prstGeom>
          <a:noFill/>
        </p:spPr>
        <p:txBody>
          <a:bodyPr wrap="square" rtlCol="0">
            <a:spAutoFit/>
          </a:bodyPr>
          <a:lstStyle/>
          <a:p>
            <a:pPr marL="342900" indent="-342900">
              <a:buFont typeface="Wingdings" panose="05000000000000000000" pitchFamily="2" charset="2"/>
              <a:buChar char="Ø"/>
            </a:pPr>
            <a:r>
              <a:rPr lang="cs-CZ" sz="2200" dirty="0" smtClean="0"/>
              <a:t>Jeden z mnoha reakčních řetězců které mohou být významným </a:t>
            </a:r>
            <a:r>
              <a:rPr lang="cs-CZ" sz="2200" b="1" dirty="0" smtClean="0"/>
              <a:t>zdrojem neutronů</a:t>
            </a:r>
            <a:r>
              <a:rPr lang="cs-CZ" sz="2200" dirty="0" smtClean="0"/>
              <a:t>.</a:t>
            </a:r>
            <a:endParaRPr lang="en-US" sz="2200" b="1" dirty="0"/>
          </a:p>
        </p:txBody>
      </p:sp>
    </p:spTree>
    <p:extLst>
      <p:ext uri="{BB962C8B-B14F-4D97-AF65-F5344CB8AC3E}">
        <p14:creationId xmlns:p14="http://schemas.microsoft.com/office/powerpoint/2010/main" val="9934808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noProof="0" dirty="0" smtClean="0"/>
              <a:t>Energie fotonu</a:t>
            </a:r>
            <a:endParaRPr lang="en-US" sz="3000" noProof="0" dirty="0"/>
          </a:p>
        </p:txBody>
      </p:sp>
      <p:sp>
        <p:nvSpPr>
          <p:cNvPr id="2" name="Textfeld 1">
            <a:extLst>
              <a:ext uri="{FF2B5EF4-FFF2-40B4-BE49-F238E27FC236}">
                <a16:creationId xmlns:a16="http://schemas.microsoft.com/office/drawing/2014/main" id="{B99C9544-A650-4449-5239-1262724B3171}"/>
              </a:ext>
            </a:extLst>
          </p:cNvPr>
          <p:cNvSpPr txBox="1"/>
          <p:nvPr/>
        </p:nvSpPr>
        <p:spPr>
          <a:xfrm>
            <a:off x="684387" y="2151151"/>
            <a:ext cx="4913984" cy="1021242"/>
          </a:xfrm>
          <a:prstGeom prst="rect">
            <a:avLst/>
          </a:prstGeom>
          <a:noFill/>
        </p:spPr>
        <p:txBody>
          <a:bodyPr wrap="square" rtlCol="0">
            <a:spAutoFit/>
          </a:bodyPr>
          <a:lstStyle/>
          <a:p>
            <a:pPr>
              <a:lnSpc>
                <a:spcPct val="120000"/>
              </a:lnSpc>
            </a:pPr>
            <a:r>
              <a:rPr kumimoji="0" lang="de-DE" sz="2800" b="1" u="none" strike="noStrike" kern="1200" cap="none" spc="0" normalizeH="0" baseline="0" noProof="0" dirty="0">
                <a:ln>
                  <a:noFill/>
                </a:ln>
                <a:solidFill>
                  <a:srgbClr val="00305E"/>
                </a:solidFill>
                <a:effectLst/>
                <a:uLnTx/>
                <a:uFillTx/>
                <a:latin typeface="Cambria Math" panose="02040503050406030204" pitchFamily="18" charset="0"/>
              </a:rPr>
              <a:t/>
            </a:r>
            <a:br>
              <a:rPr kumimoji="0" lang="de-DE" sz="2800" b="1" u="none" strike="noStrike" kern="1200" cap="none" spc="0" normalizeH="0" baseline="0" noProof="0" dirty="0">
                <a:ln>
                  <a:noFill/>
                </a:ln>
                <a:solidFill>
                  <a:srgbClr val="00305E"/>
                </a:solidFill>
                <a:effectLst/>
                <a:uLnTx/>
                <a:uFillTx/>
                <a:latin typeface="Cambria Math" panose="02040503050406030204" pitchFamily="18" charset="0"/>
              </a:rPr>
            </a:br>
            <a:endParaRPr lang="de-DE" sz="240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CCCBE190-AF07-CE32-3129-F05E4C6C435E}"/>
                  </a:ext>
                </a:extLst>
              </p:cNvPr>
              <p:cNvSpPr txBox="1"/>
              <p:nvPr/>
            </p:nvSpPr>
            <p:spPr>
              <a:xfrm>
                <a:off x="881198" y="1497974"/>
                <a:ext cx="6097972" cy="2111732"/>
              </a:xfrm>
              <a:prstGeom prst="rect">
                <a:avLst/>
              </a:prstGeom>
              <a:noFill/>
            </p:spPr>
            <p:txBody>
              <a:bodyPr wrap="square" rtlCol="0">
                <a:spAutoFit/>
              </a:bodyPr>
              <a:lstStyle/>
              <a:p>
                <a:r>
                  <a:rPr lang="cs-CZ" sz="2400" dirty="0" smtClean="0"/>
                  <a:t>Zkoumaná reakce</a:t>
                </a:r>
                <a:r>
                  <a:rPr lang="de-DE" sz="2400" dirty="0" smtClean="0"/>
                  <a:t>:</a:t>
                </a:r>
                <a:endParaRPr lang="de-DE" sz="2400" dirty="0"/>
              </a:p>
              <a:p>
                <a:pPr>
                  <a:lnSpc>
                    <a:spcPct val="200000"/>
                  </a:lnSpc>
                  <a:spcAft>
                    <a:spcPts val="1200"/>
                  </a:spcAft>
                </a:pPr>
                <a14:m>
                  <m:oMathPara xmlns:m="http://schemas.openxmlformats.org/officeDocument/2006/math">
                    <m:oMathParaPr>
                      <m:jc m:val="centerGroup"/>
                    </m:oMathParaPr>
                    <m:oMath xmlns:m="http://schemas.openxmlformats.org/officeDocument/2006/math">
                      <m:sPre>
                        <m:sPrePr>
                          <m:ctrlPr>
                            <a:rPr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7</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14</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N</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He</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F</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Para>
                </a14:m>
                <a:endParaRPr lang="de-DE" sz="2400" dirty="0"/>
              </a:p>
              <a:p>
                <a:pPr marL="342900" indent="-342900">
                  <a:buFont typeface="Wingdings" panose="05000000000000000000" pitchFamily="2" charset="2"/>
                  <a:buChar char="Ø"/>
                </a:pPr>
                <a:r>
                  <a:rPr lang="en-US" sz="2400" dirty="0" err="1" smtClean="0"/>
                  <a:t>Energ</a:t>
                </a:r>
                <a:r>
                  <a:rPr lang="cs-CZ" sz="2400" dirty="0" err="1" smtClean="0"/>
                  <a:t>ie</a:t>
                </a:r>
                <a:r>
                  <a:rPr lang="cs-CZ" sz="2400" dirty="0" smtClean="0"/>
                  <a:t> uvolněná při jaderné fúzi odpovídá energii fotonů</a:t>
                </a:r>
                <a:endParaRPr lang="en-US" sz="2400" dirty="0"/>
              </a:p>
            </p:txBody>
          </p:sp>
        </mc:Choice>
        <mc:Fallback xmlns="">
          <p:sp>
            <p:nvSpPr>
              <p:cNvPr id="4" name="Textfeld 3">
                <a:extLst>
                  <a:ext uri="{FF2B5EF4-FFF2-40B4-BE49-F238E27FC236}">
                    <a16:creationId xmlns:a16="http://schemas.microsoft.com/office/drawing/2014/main" id="{CCCBE190-AF07-CE32-3129-F05E4C6C435E}"/>
                  </a:ext>
                </a:extLst>
              </p:cNvPr>
              <p:cNvSpPr txBox="1">
                <a:spLocks noRot="1" noChangeAspect="1" noMove="1" noResize="1" noEditPoints="1" noAdjustHandles="1" noChangeArrowheads="1" noChangeShapeType="1" noTextEdit="1"/>
              </p:cNvSpPr>
              <p:nvPr/>
            </p:nvSpPr>
            <p:spPr>
              <a:xfrm>
                <a:off x="881198" y="1497974"/>
                <a:ext cx="6097972" cy="2111732"/>
              </a:xfrm>
              <a:prstGeom prst="rect">
                <a:avLst/>
              </a:prstGeom>
              <a:blipFill>
                <a:blip r:embed="rId2"/>
                <a:stretch>
                  <a:fillRect l="-1600" t="-2312" b="-5780"/>
                </a:stretch>
              </a:blipFill>
            </p:spPr>
            <p:txBody>
              <a:bodyPr/>
              <a:lstStyle/>
              <a:p>
                <a:r>
                  <a:rPr lang="cs-CZ">
                    <a:noFill/>
                  </a:rPr>
                  <a:t> </a:t>
                </a:r>
              </a:p>
            </p:txBody>
          </p:sp>
        </mc:Fallback>
      </mc:AlternateContent>
      <p:sp>
        <p:nvSpPr>
          <p:cNvPr id="6" name="Rechteck: abgerundete Ecken 5">
            <a:extLst>
              <a:ext uri="{FF2B5EF4-FFF2-40B4-BE49-F238E27FC236}">
                <a16:creationId xmlns:a16="http://schemas.microsoft.com/office/drawing/2014/main" id="{5ECAC0A8-851E-A0C3-CC60-3D0FA82D60D8}"/>
              </a:ext>
            </a:extLst>
          </p:cNvPr>
          <p:cNvSpPr/>
          <p:nvPr/>
        </p:nvSpPr>
        <p:spPr>
          <a:xfrm>
            <a:off x="1344945" y="4103916"/>
            <a:ext cx="5170478" cy="141078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cs-CZ" sz="2400" dirty="0">
                <a:solidFill>
                  <a:schemeClr val="tx1"/>
                </a:solidFill>
              </a:rPr>
              <a:t>Z</a:t>
            </a:r>
            <a:r>
              <a:rPr lang="cs-CZ" sz="2400" dirty="0" smtClean="0">
                <a:solidFill>
                  <a:schemeClr val="tx1"/>
                </a:solidFill>
              </a:rPr>
              <a:t>koumáme </a:t>
            </a:r>
            <a:r>
              <a:rPr lang="cs-CZ" sz="2400" b="1" dirty="0" smtClean="0">
                <a:solidFill>
                  <a:schemeClr val="tx1"/>
                </a:solidFill>
              </a:rPr>
              <a:t>energii fotonů,</a:t>
            </a:r>
            <a:r>
              <a:rPr lang="en-US" sz="2400" b="1" dirty="0" smtClean="0">
                <a:solidFill>
                  <a:schemeClr val="tx1"/>
                </a:solidFill>
              </a:rPr>
              <a:t> </a:t>
            </a:r>
            <a:r>
              <a:rPr lang="cs-CZ" sz="2400" dirty="0" smtClean="0">
                <a:solidFill>
                  <a:schemeClr val="tx1"/>
                </a:solidFill>
              </a:rPr>
              <a:t>abychom určili </a:t>
            </a:r>
            <a:r>
              <a:rPr lang="cs-CZ" sz="2400" b="1" dirty="0" smtClean="0">
                <a:solidFill>
                  <a:schemeClr val="tx1"/>
                </a:solidFill>
              </a:rPr>
              <a:t>re</a:t>
            </a:r>
            <a:r>
              <a:rPr lang="en-US" sz="2400" b="1" dirty="0" smtClean="0">
                <a:solidFill>
                  <a:schemeClr val="tx1"/>
                </a:solidFill>
              </a:rPr>
              <a:t>a</a:t>
            </a:r>
            <a:r>
              <a:rPr lang="cs-CZ" sz="2400" b="1" dirty="0" err="1" smtClean="0">
                <a:solidFill>
                  <a:schemeClr val="tx1"/>
                </a:solidFill>
              </a:rPr>
              <a:t>kční</a:t>
            </a:r>
            <a:r>
              <a:rPr lang="cs-CZ" sz="2400" b="1" dirty="0" smtClean="0">
                <a:solidFill>
                  <a:schemeClr val="tx1"/>
                </a:solidFill>
              </a:rPr>
              <a:t> rychlost</a:t>
            </a:r>
            <a:r>
              <a:rPr lang="en-US" sz="2400" b="1" dirty="0" smtClean="0">
                <a:solidFill>
                  <a:schemeClr val="tx1"/>
                </a:solidFill>
              </a:rPr>
              <a:t> </a:t>
            </a:r>
            <a:r>
              <a:rPr lang="cs-CZ" sz="2400" dirty="0" smtClean="0">
                <a:solidFill>
                  <a:schemeClr val="tx1"/>
                </a:solidFill>
              </a:rPr>
              <a:t>dané reakce</a:t>
            </a:r>
            <a:r>
              <a:rPr lang="en-US" sz="2400" dirty="0" smtClean="0">
                <a:solidFill>
                  <a:schemeClr val="tx1"/>
                </a:solidFill>
              </a:rPr>
              <a:t>.</a:t>
            </a:r>
            <a:endParaRPr lang="en-US" sz="2400" dirty="0">
              <a:solidFill>
                <a:schemeClr val="tx1"/>
              </a:solidFill>
            </a:endParaRPr>
          </a:p>
        </p:txBody>
      </p:sp>
      <p:grpSp>
        <p:nvGrpSpPr>
          <p:cNvPr id="3" name="Gruppieren 2">
            <a:extLst>
              <a:ext uri="{FF2B5EF4-FFF2-40B4-BE49-F238E27FC236}">
                <a16:creationId xmlns:a16="http://schemas.microsoft.com/office/drawing/2014/main" id="{7E7B5F7F-A4AA-D613-B989-2B843678D9A6}"/>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22B2ADCD-EC4F-97F6-4736-1BE85A65AD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818E7944-7006-C537-9E15-550ED2A10099}"/>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E29870D5-C836-250A-D9EA-19999B8F68A2}"/>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13720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cs-CZ" sz="3600" dirty="0"/>
              <a:t>Energie fotonu</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072743"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smtClean="0">
                  <a:latin typeface="+mj-lt"/>
                </a:rPr>
                <a:t>Úkol</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Ve dvojicích dokončete úkoly</a:t>
              </a:r>
              <a:r>
                <a:rPr kumimoji="0" lang="cs-CZ" sz="2800" b="0" i="0" u="none" strike="noStrike" kern="1200" cap="none" spc="0" normalizeH="0" noProof="0" dirty="0" smtClean="0">
                  <a:ln>
                    <a:noFill/>
                  </a:ln>
                  <a:solidFill>
                    <a:srgbClr val="00305E"/>
                  </a:solidFill>
                  <a:effectLst/>
                  <a:uLnTx/>
                  <a:uFillTx/>
                  <a:latin typeface="Open Sans"/>
                  <a:ea typeface="+mn-ea"/>
                  <a:cs typeface="+mn-cs"/>
                </a:rPr>
                <a:t> </a:t>
              </a:r>
              <a:r>
                <a:rPr kumimoji="0" lang="en-GB" sz="2800" b="0" i="0" u="none" strike="noStrike" kern="1200" cap="none" spc="0" normalizeH="0" baseline="0" noProof="0" dirty="0" smtClean="0">
                  <a:ln>
                    <a:noFill/>
                  </a:ln>
                  <a:solidFill>
                    <a:srgbClr val="00305E"/>
                  </a:solidFill>
                  <a:effectLst/>
                  <a:uLnTx/>
                  <a:uFillTx/>
                  <a:latin typeface="Open Sans"/>
                  <a:ea typeface="+mn-ea"/>
                  <a:cs typeface="+mn-cs"/>
                </a:rPr>
                <a:t>1 </a:t>
              </a:r>
              <a:r>
                <a:rPr kumimoji="0" lang="en-GB" sz="2800" b="0" i="0" u="none" strike="noStrike" kern="1200" cap="none" spc="0" normalizeH="0" baseline="0" noProof="0" dirty="0">
                  <a:ln>
                    <a:noFill/>
                  </a:ln>
                  <a:solidFill>
                    <a:srgbClr val="00305E"/>
                  </a:solidFill>
                  <a:effectLst/>
                  <a:uLnTx/>
                  <a:uFillTx/>
                  <a:latin typeface="Open Sans"/>
                  <a:ea typeface="+mn-ea"/>
                  <a:cs typeface="+mn-cs"/>
                </a:rPr>
                <a:t>&amp; 2 </a:t>
              </a: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z pracovních listů</a:t>
              </a:r>
              <a:r>
                <a:rPr kumimoji="0" lang="de-DE" sz="2800" b="0" i="0" u="none" strike="noStrike" kern="1200" cap="none" spc="0" normalizeH="0" baseline="0" noProof="0" dirty="0">
                  <a:ln>
                    <a:noFill/>
                  </a:ln>
                  <a:solidFill>
                    <a:srgbClr val="00305E"/>
                  </a:solidFill>
                  <a:effectLst/>
                  <a:uLnTx/>
                  <a:uFillTx/>
                  <a:latin typeface="Open Sans"/>
                  <a:ea typeface="+mn-ea"/>
                  <a:cs typeface="+mn-cs"/>
                </a:rPr>
                <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t>
              </a:r>
              <a:r>
                <a:rPr kumimoji="0" lang="en-US" sz="2800" b="1" i="0" u="none" strike="noStrike" kern="1200" cap="none" spc="0" normalizeH="0" baseline="0" noProof="0" dirty="0" smtClean="0">
                  <a:ln>
                    <a:noFill/>
                  </a:ln>
                  <a:solidFill>
                    <a:srgbClr val="00305E"/>
                  </a:solidFill>
                  <a:effectLst/>
                  <a:uLnTx/>
                  <a:uFillTx/>
                  <a:latin typeface="Open Sans"/>
                  <a:ea typeface="+mn-ea"/>
                  <a:cs typeface="+mn-cs"/>
                </a:rPr>
                <a:t>Anal</a:t>
              </a:r>
              <a:r>
                <a:rPr kumimoji="0" lang="cs-CZ" sz="2800" b="1" i="0" u="none" strike="noStrike" kern="1200" cap="none" spc="0" normalizeH="0" baseline="0" noProof="0" dirty="0" err="1" smtClean="0">
                  <a:ln>
                    <a:noFill/>
                  </a:ln>
                  <a:solidFill>
                    <a:srgbClr val="00305E"/>
                  </a:solidFill>
                  <a:effectLst/>
                  <a:uLnTx/>
                  <a:uFillTx/>
                  <a:latin typeface="Open Sans"/>
                  <a:ea typeface="+mn-ea"/>
                  <a:cs typeface="+mn-cs"/>
                </a:rPr>
                <a:t>ýza</a:t>
              </a:r>
              <a:r>
                <a:rPr kumimoji="0" lang="cs-CZ" sz="2800" b="1" i="0" u="none" strike="noStrike" kern="1200" cap="none" spc="0" normalizeH="0" baseline="0" noProof="0" dirty="0" smtClean="0">
                  <a:ln>
                    <a:noFill/>
                  </a:ln>
                  <a:solidFill>
                    <a:srgbClr val="00305E"/>
                  </a:solidFill>
                  <a:effectLst/>
                  <a:uLnTx/>
                  <a:uFillTx/>
                  <a:latin typeface="Open Sans"/>
                  <a:ea typeface="+mn-ea"/>
                  <a:cs typeface="+mn-cs"/>
                </a:rPr>
                <a:t> dat</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6326914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a:t>Energie fotonu</a:t>
            </a:r>
            <a:endParaRPr lang="en-US" sz="3000" noProof="0" dirty="0"/>
          </a:p>
        </p:txBody>
      </p:sp>
      <p:pic>
        <p:nvPicPr>
          <p:cNvPr id="6" name="Grafik 5">
            <a:extLst>
              <a:ext uri="{FF2B5EF4-FFF2-40B4-BE49-F238E27FC236}">
                <a16:creationId xmlns:a16="http://schemas.microsoft.com/office/drawing/2014/main" id="{8EEA23B5-2147-E3DF-085A-EFAE37A0F9FF}"/>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l="3067" b="5778"/>
          <a:stretch/>
        </p:blipFill>
        <p:spPr>
          <a:xfrm>
            <a:off x="2051146" y="1099745"/>
            <a:ext cx="8077989" cy="4481905"/>
          </a:xfrm>
          <a:prstGeom prst="rect">
            <a:avLst/>
          </a:prstGeom>
        </p:spPr>
      </p:pic>
      <p:sp>
        <p:nvSpPr>
          <p:cNvPr id="3" name="Textfeld 2">
            <a:extLst>
              <a:ext uri="{FF2B5EF4-FFF2-40B4-BE49-F238E27FC236}">
                <a16:creationId xmlns:a16="http://schemas.microsoft.com/office/drawing/2014/main" id="{4B96EF59-6360-7B03-E2E7-BF9BAA7EEB13}"/>
              </a:ext>
            </a:extLst>
          </p:cNvPr>
          <p:cNvSpPr txBox="1"/>
          <p:nvPr/>
        </p:nvSpPr>
        <p:spPr>
          <a:xfrm rot="16200000">
            <a:off x="-471300" y="3322924"/>
            <a:ext cx="4647824" cy="307778"/>
          </a:xfrm>
          <a:prstGeom prst="rect">
            <a:avLst/>
          </a:prstGeom>
          <a:noFill/>
        </p:spPr>
        <p:txBody>
          <a:bodyPr wrap="square" rtlCol="0">
            <a:spAutoFit/>
          </a:bodyPr>
          <a:lstStyle/>
          <a:p>
            <a:pPr algn="ctr"/>
            <a:r>
              <a:rPr lang="cs-CZ" sz="1400" b="1" dirty="0" smtClean="0">
                <a:solidFill>
                  <a:srgbClr val="000000"/>
                </a:solidFill>
              </a:rPr>
              <a:t>Počet pulsů</a:t>
            </a:r>
            <a:endParaRPr lang="de-DE" sz="1400" b="1" dirty="0">
              <a:solidFill>
                <a:srgbClr val="000000"/>
              </a:solidFill>
            </a:endParaRPr>
          </a:p>
        </p:txBody>
      </p:sp>
      <p:sp>
        <p:nvSpPr>
          <p:cNvPr id="4" name="Textfeld 3">
            <a:extLst>
              <a:ext uri="{FF2B5EF4-FFF2-40B4-BE49-F238E27FC236}">
                <a16:creationId xmlns:a16="http://schemas.microsoft.com/office/drawing/2014/main" id="{A9CEBE9B-7429-984E-F041-E9EFFFD1B9F2}"/>
              </a:ext>
            </a:extLst>
          </p:cNvPr>
          <p:cNvSpPr txBox="1"/>
          <p:nvPr/>
        </p:nvSpPr>
        <p:spPr>
          <a:xfrm>
            <a:off x="3843525" y="5666515"/>
            <a:ext cx="4647824" cy="307778"/>
          </a:xfrm>
          <a:prstGeom prst="rect">
            <a:avLst/>
          </a:prstGeom>
          <a:noFill/>
        </p:spPr>
        <p:txBody>
          <a:bodyPr wrap="square" rtlCol="0">
            <a:spAutoFit/>
          </a:bodyPr>
          <a:lstStyle/>
          <a:p>
            <a:pPr algn="ctr"/>
            <a:r>
              <a:rPr lang="de-DE" sz="1400" b="1" dirty="0" err="1" smtClean="0">
                <a:solidFill>
                  <a:srgbClr val="000000"/>
                </a:solidFill>
              </a:rPr>
              <a:t>Energ</a:t>
            </a:r>
            <a:r>
              <a:rPr lang="cs-CZ" sz="1400" b="1" dirty="0" err="1" smtClean="0">
                <a:solidFill>
                  <a:srgbClr val="000000"/>
                </a:solidFill>
              </a:rPr>
              <a:t>ie</a:t>
            </a:r>
            <a:r>
              <a:rPr lang="cs-CZ" sz="1400" b="1" dirty="0" smtClean="0">
                <a:solidFill>
                  <a:srgbClr val="000000"/>
                </a:solidFill>
              </a:rPr>
              <a:t> </a:t>
            </a:r>
            <a:r>
              <a:rPr lang="de-DE" sz="1400" b="1" dirty="0" smtClean="0">
                <a:solidFill>
                  <a:srgbClr val="000000"/>
                </a:solidFill>
              </a:rPr>
              <a:t>[</a:t>
            </a:r>
            <a:r>
              <a:rPr lang="de-DE" sz="1400" b="1" dirty="0" err="1" smtClean="0">
                <a:solidFill>
                  <a:srgbClr val="000000"/>
                </a:solidFill>
              </a:rPr>
              <a:t>keV</a:t>
            </a:r>
            <a:r>
              <a:rPr lang="de-DE" sz="1400" b="1" dirty="0">
                <a:solidFill>
                  <a:srgbClr val="000000"/>
                </a:solidFill>
              </a:rPr>
              <a:t>]</a:t>
            </a:r>
          </a:p>
        </p:txBody>
      </p:sp>
    </p:spTree>
    <p:extLst>
      <p:ext uri="{BB962C8B-B14F-4D97-AF65-F5344CB8AC3E}">
        <p14:creationId xmlns:p14="http://schemas.microsoft.com/office/powerpoint/2010/main" val="41221897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cs-CZ" sz="3600" dirty="0"/>
              <a:t>Energie fotonu</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smtClean="0">
                  <a:latin typeface="+mj-lt"/>
                </a:rPr>
                <a:t>Úkol</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Dokončete </a:t>
              </a:r>
              <a:r>
                <a:rPr kumimoji="0" lang="cs-CZ" sz="2800" b="0" i="0" u="none" strike="noStrike" kern="1200" cap="none" spc="0" normalizeH="0" baseline="0" noProof="0" dirty="0" err="1" smtClean="0">
                  <a:ln>
                    <a:noFill/>
                  </a:ln>
                  <a:solidFill>
                    <a:srgbClr val="00305E"/>
                  </a:solidFill>
                  <a:effectLst/>
                  <a:uLnTx/>
                  <a:uFillTx/>
                  <a:latin typeface="Open Sans"/>
                  <a:ea typeface="+mn-ea"/>
                  <a:cs typeface="+mn-cs"/>
                </a:rPr>
                <a:t>Úko</a:t>
              </a:r>
              <a:r>
                <a:rPr lang="cs-CZ" sz="2800" dirty="0" smtClean="0">
                  <a:solidFill>
                    <a:srgbClr val="00305E"/>
                  </a:solidFill>
                  <a:latin typeface="Open Sans"/>
                </a:rPr>
                <a:t>l 3</a:t>
              </a:r>
              <a:r>
                <a:rPr kumimoji="0" lang="en-GB" sz="2800" b="0" i="0" u="none" strike="noStrike" kern="1200" cap="none" spc="0" normalizeH="0" baseline="0" noProof="0" dirty="0" smtClean="0">
                  <a:ln>
                    <a:noFill/>
                  </a:ln>
                  <a:solidFill>
                    <a:srgbClr val="00305E"/>
                  </a:solidFill>
                  <a:effectLst/>
                  <a:uLnTx/>
                  <a:uFillTx/>
                  <a:latin typeface="Open Sans"/>
                  <a:ea typeface="+mn-ea"/>
                  <a:cs typeface="+mn-cs"/>
                </a:rPr>
                <a:t> </a:t>
              </a:r>
              <a:r>
                <a:rPr lang="cs-CZ" sz="2800" dirty="0" smtClean="0">
                  <a:solidFill>
                    <a:srgbClr val="00305E"/>
                  </a:solidFill>
                  <a:latin typeface="Open Sans"/>
                </a:rPr>
                <a:t>z pracovních listů ve dvojicích.</a:t>
              </a:r>
              <a:r>
                <a:rPr kumimoji="0" lang="de-DE" sz="2800" b="0" i="0" u="none" strike="noStrike" kern="1200" cap="none" spc="0" normalizeH="0" baseline="0" noProof="0" dirty="0">
                  <a:ln>
                    <a:noFill/>
                  </a:ln>
                  <a:solidFill>
                    <a:srgbClr val="00305E"/>
                  </a:solidFill>
                  <a:effectLst/>
                  <a:uLnTx/>
                  <a:uFillTx/>
                  <a:latin typeface="Open Sans"/>
                  <a:ea typeface="+mn-ea"/>
                  <a:cs typeface="+mn-cs"/>
                </a:rPr>
                <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t>
              </a:r>
              <a:r>
                <a:rPr kumimoji="0" lang="cs-CZ" sz="2800" b="1" i="0" u="none" strike="noStrike" kern="1200" cap="none" spc="0" normalizeH="0" baseline="0" noProof="0" dirty="0" smtClean="0">
                  <a:ln>
                    <a:noFill/>
                  </a:ln>
                  <a:solidFill>
                    <a:srgbClr val="00305E"/>
                  </a:solidFill>
                  <a:effectLst/>
                  <a:uLnTx/>
                  <a:uFillTx/>
                  <a:latin typeface="Open Sans"/>
                  <a:ea typeface="+mn-ea"/>
                  <a:cs typeface="+mn-cs"/>
                </a:rPr>
                <a:t>Analýza</a:t>
              </a:r>
              <a:r>
                <a:rPr kumimoji="0" lang="cs-CZ" sz="2800" b="1" i="0" u="none" strike="noStrike" kern="1200" cap="none" spc="0" normalizeH="0" noProof="0" dirty="0" smtClean="0">
                  <a:ln>
                    <a:noFill/>
                  </a:ln>
                  <a:solidFill>
                    <a:srgbClr val="00305E"/>
                  </a:solidFill>
                  <a:effectLst/>
                  <a:uLnTx/>
                  <a:uFillTx/>
                  <a:latin typeface="Open Sans"/>
                  <a:ea typeface="+mn-ea"/>
                  <a:cs typeface="+mn-cs"/>
                </a:rPr>
                <a:t> dat</a:t>
              </a:r>
              <a:r>
                <a:rPr kumimoji="0" lang="en-US" sz="2800" b="1" i="0" u="none" strike="noStrike" kern="1200" cap="none" spc="0" normalizeH="0" baseline="0" noProof="0" dirty="0">
                  <a:ln>
                    <a:noFill/>
                  </a:ln>
                  <a:solidFill>
                    <a:srgbClr val="00305E"/>
                  </a:solidFill>
                  <a:effectLst/>
                  <a:uLnTx/>
                  <a:uFillTx/>
                  <a:latin typeface="Open Sans"/>
                  <a:ea typeface="+mn-ea"/>
                  <a:cs typeface="+mn-cs"/>
                </a:rPr>
                <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5.2 </a:t>
              </a:r>
              <a:r>
                <a:rPr kumimoji="0" lang="cs-CZ" sz="2800" b="1" i="0" u="none" strike="noStrike" kern="1200" cap="none" spc="0" normalizeH="0" baseline="0" noProof="0" dirty="0" err="1" smtClean="0">
                  <a:ln>
                    <a:noFill/>
                  </a:ln>
                  <a:solidFill>
                    <a:schemeClr val="tx1"/>
                  </a:solidFill>
                  <a:effectLst/>
                  <a:uLnTx/>
                  <a:uFillTx/>
                  <a:latin typeface="Open Sans"/>
                  <a:ea typeface="+mn-ea"/>
                  <a:cs typeface="+mn-cs"/>
                </a:rPr>
                <a:t>Grotrianův</a:t>
              </a:r>
              <a:r>
                <a:rPr kumimoji="0" lang="cs-CZ" sz="2800" b="1" i="0" u="none" strike="noStrike" kern="1200" cap="none" spc="0" normalizeH="0" baseline="0" noProof="0" dirty="0" smtClean="0">
                  <a:ln>
                    <a:noFill/>
                  </a:ln>
                  <a:solidFill>
                    <a:schemeClr val="tx1"/>
                  </a:solidFill>
                  <a:effectLst/>
                  <a:uLnTx/>
                  <a:uFillTx/>
                  <a:latin typeface="Open Sans"/>
                  <a:ea typeface="+mn-ea"/>
                  <a:cs typeface="+mn-cs"/>
                </a:rPr>
                <a:t> (t</a:t>
              </a:r>
              <a:r>
                <a:rPr kumimoji="0" lang="en-US" sz="2800" b="1" i="0" u="none" strike="noStrike" kern="1200" cap="none" spc="0" normalizeH="0" baseline="0" noProof="0" dirty="0" err="1" smtClean="0">
                  <a:ln>
                    <a:noFill/>
                  </a:ln>
                  <a:solidFill>
                    <a:schemeClr val="tx1"/>
                  </a:solidFill>
                  <a:effectLst/>
                  <a:uLnTx/>
                  <a:uFillTx/>
                  <a:latin typeface="Open Sans"/>
                  <a:ea typeface="+mn-ea"/>
                  <a:cs typeface="+mn-cs"/>
                </a:rPr>
                <a:t>erm</a:t>
              </a:r>
              <a:r>
                <a:rPr kumimoji="0" lang="cs-CZ" sz="2800" b="1" i="0" u="none" strike="noStrike" kern="1200" cap="none" spc="0" normalizeH="0" baseline="0" noProof="0" dirty="0" smtClean="0">
                  <a:ln>
                    <a:noFill/>
                  </a:ln>
                  <a:solidFill>
                    <a:schemeClr val="tx1"/>
                  </a:solidFill>
                  <a:effectLst/>
                  <a:uLnTx/>
                  <a:uFillTx/>
                  <a:latin typeface="Open Sans"/>
                  <a:ea typeface="+mn-ea"/>
                  <a:cs typeface="+mn-cs"/>
                </a:rPr>
                <a:t>)</a:t>
              </a:r>
              <a:r>
                <a:rPr kumimoji="0" lang="en-US" sz="2800" b="1" i="0" u="none" strike="noStrike" kern="1200" cap="none" spc="0" normalizeH="0" baseline="0" noProof="0" dirty="0" smtClean="0">
                  <a:ln>
                    <a:noFill/>
                  </a:ln>
                  <a:solidFill>
                    <a:schemeClr val="tx1"/>
                  </a:solidFill>
                  <a:effectLst/>
                  <a:uLnTx/>
                  <a:uFillTx/>
                  <a:latin typeface="Open Sans"/>
                  <a:ea typeface="+mn-ea"/>
                  <a:cs typeface="+mn-cs"/>
                </a:rPr>
                <a:t> </a:t>
              </a:r>
              <a:r>
                <a:rPr kumimoji="0" lang="cs-CZ" sz="2800" b="1" i="0" u="none" strike="noStrike" kern="1200" cap="none" spc="0" normalizeH="0" baseline="0" noProof="0" dirty="0" smtClean="0">
                  <a:ln>
                    <a:noFill/>
                  </a:ln>
                  <a:solidFill>
                    <a:schemeClr val="tx1"/>
                  </a:solidFill>
                  <a:effectLst/>
                  <a:uLnTx/>
                  <a:uFillTx/>
                  <a:latin typeface="Open Sans"/>
                  <a:ea typeface="+mn-ea"/>
                  <a:cs typeface="+mn-cs"/>
                </a:rPr>
                <a:t>d</a:t>
              </a:r>
              <a:r>
                <a:rPr kumimoji="0" lang="en-US" sz="2800" b="1" i="0" u="none" strike="noStrike" kern="1200" cap="none" spc="0" normalizeH="0" baseline="0" noProof="0" dirty="0" err="1" smtClean="0">
                  <a:ln>
                    <a:noFill/>
                  </a:ln>
                  <a:solidFill>
                    <a:schemeClr val="tx1"/>
                  </a:solidFill>
                  <a:effectLst/>
                  <a:uLnTx/>
                  <a:uFillTx/>
                  <a:latin typeface="Open Sans"/>
                  <a:ea typeface="+mn-ea"/>
                  <a:cs typeface="+mn-cs"/>
                </a:rPr>
                <a:t>iagram</a:t>
              </a:r>
              <a:r>
                <a:rPr kumimoji="0" lang="en-US" sz="2800" b="1" i="0" u="none" strike="noStrike" kern="1200" cap="none" spc="0" normalizeH="0" baseline="0" noProof="0" dirty="0">
                  <a:ln>
                    <a:noFill/>
                  </a:ln>
                  <a:solidFill>
                    <a:srgbClr val="00305E"/>
                  </a:solidFill>
                  <a:effectLst/>
                  <a:uLnTx/>
                  <a:uFillTx/>
                  <a:latin typeface="Open Sans"/>
                  <a:ea typeface="+mn-ea"/>
                  <a:cs typeface="+mn-cs"/>
                </a:rPr>
                <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a:t>
              </a:r>
              <a:r>
                <a:rPr kumimoji="0" lang="en-US" sz="2800" b="1" i="0" u="none" strike="noStrike" kern="1200" cap="none" spc="0" normalizeH="0" baseline="0" noProof="0" dirty="0" err="1" smtClean="0">
                  <a:ln>
                    <a:noFill/>
                  </a:ln>
                  <a:solidFill>
                    <a:srgbClr val="00305E"/>
                  </a:solidFill>
                  <a:effectLst/>
                  <a:uLnTx/>
                  <a:uFillTx/>
                  <a:latin typeface="Open Sans"/>
                  <a:ea typeface="+mn-ea"/>
                  <a:cs typeface="+mn-cs"/>
                </a:rPr>
                <a:t>Intera</a:t>
              </a:r>
              <a:r>
                <a:rPr kumimoji="0" lang="cs-CZ" sz="2800" b="1" i="0" u="none" strike="noStrike" kern="1200" cap="none" spc="0" normalizeH="0" baseline="0" noProof="0" dirty="0" err="1" smtClean="0">
                  <a:ln>
                    <a:noFill/>
                  </a:ln>
                  <a:solidFill>
                    <a:srgbClr val="00305E"/>
                  </a:solidFill>
                  <a:effectLst/>
                  <a:uLnTx/>
                  <a:uFillTx/>
                  <a:latin typeface="Open Sans"/>
                  <a:ea typeface="+mn-ea"/>
                  <a:cs typeface="+mn-cs"/>
                </a:rPr>
                <a:t>ktivní</a:t>
              </a:r>
              <a:r>
                <a:rPr kumimoji="0" lang="cs-CZ" sz="2800" b="1" i="0" u="none" strike="noStrike" kern="1200" cap="none" spc="0" normalizeH="0" baseline="0" noProof="0" dirty="0" smtClean="0">
                  <a:ln>
                    <a:noFill/>
                  </a:ln>
                  <a:solidFill>
                    <a:srgbClr val="00305E"/>
                  </a:solidFill>
                  <a:effectLst/>
                  <a:uLnTx/>
                  <a:uFillTx/>
                  <a:latin typeface="Open Sans"/>
                  <a:ea typeface="+mn-ea"/>
                  <a:cs typeface="+mn-cs"/>
                </a:rPr>
                <a:t> h</a:t>
              </a:r>
              <a:r>
                <a:rPr kumimoji="0" lang="en-US" sz="2800" b="1" i="0" u="none" strike="noStrike" kern="1200" cap="none" spc="0" normalizeH="0" baseline="0" noProof="0" dirty="0" err="1" smtClean="0">
                  <a:ln>
                    <a:noFill/>
                  </a:ln>
                  <a:solidFill>
                    <a:srgbClr val="00305E"/>
                  </a:solidFill>
                  <a:effectLst/>
                  <a:uLnTx/>
                  <a:uFillTx/>
                  <a:latin typeface="Open Sans"/>
                  <a:ea typeface="+mn-ea"/>
                  <a:cs typeface="+mn-cs"/>
                </a:rPr>
                <a:t>istogram</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1833708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solidFill>
                  <a:srgbClr val="FF0000"/>
                </a:solidFill>
              </a:rPr>
              <a:t>Term Diagram</a:t>
            </a:r>
            <a:endParaRPr lang="en-US" sz="3000" noProof="0" dirty="0">
              <a:solidFill>
                <a:srgbClr val="FF0000"/>
              </a:solidFill>
            </a:endParaRPr>
          </a:p>
        </p:txBody>
      </p:sp>
      <p:pic>
        <p:nvPicPr>
          <p:cNvPr id="7" name="Grafik 6">
            <a:extLst>
              <a:ext uri="{FF2B5EF4-FFF2-40B4-BE49-F238E27FC236}">
                <a16:creationId xmlns:a16="http://schemas.microsoft.com/office/drawing/2014/main" id="{FD18ADC0-8002-7440-1CE1-C41CB6ECA9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9755" y="1622698"/>
            <a:ext cx="9316296" cy="4167597"/>
          </a:xfrm>
          <a:prstGeom prst="rect">
            <a:avLst/>
          </a:prstGeom>
        </p:spPr>
      </p:pic>
      <p:sp>
        <p:nvSpPr>
          <p:cNvPr id="2" name="Textfeld 1">
            <a:extLst>
              <a:ext uri="{FF2B5EF4-FFF2-40B4-BE49-F238E27FC236}">
                <a16:creationId xmlns:a16="http://schemas.microsoft.com/office/drawing/2014/main" id="{F4CC5C09-805F-CD8F-3F46-1F981D1B07D4}"/>
              </a:ext>
            </a:extLst>
          </p:cNvPr>
          <p:cNvSpPr txBox="1"/>
          <p:nvPr/>
        </p:nvSpPr>
        <p:spPr>
          <a:xfrm>
            <a:off x="1114425" y="1314921"/>
            <a:ext cx="2124075" cy="307778"/>
          </a:xfrm>
          <a:prstGeom prst="rect">
            <a:avLst/>
          </a:prstGeom>
          <a:solidFill>
            <a:schemeClr val="bg1"/>
          </a:solidFill>
        </p:spPr>
        <p:txBody>
          <a:bodyPr wrap="square" rtlCol="0">
            <a:spAutoFit/>
          </a:bodyPr>
          <a:lstStyle/>
          <a:p>
            <a:pPr algn="ctr"/>
            <a:r>
              <a:rPr lang="de-DE" sz="1400" b="1" dirty="0" err="1" smtClean="0">
                <a:solidFill>
                  <a:srgbClr val="000000"/>
                </a:solidFill>
              </a:rPr>
              <a:t>Energ</a:t>
            </a:r>
            <a:r>
              <a:rPr lang="cs-CZ" sz="1400" b="1" dirty="0" err="1" smtClean="0">
                <a:solidFill>
                  <a:srgbClr val="000000"/>
                </a:solidFill>
              </a:rPr>
              <a:t>ie</a:t>
            </a:r>
            <a:r>
              <a:rPr lang="de-DE" sz="1400" b="1" dirty="0" smtClean="0">
                <a:solidFill>
                  <a:srgbClr val="000000"/>
                </a:solidFill>
              </a:rPr>
              <a:t> </a:t>
            </a:r>
            <a:r>
              <a:rPr lang="de-DE" sz="1400" b="1" dirty="0">
                <a:solidFill>
                  <a:srgbClr val="000000"/>
                </a:solidFill>
              </a:rPr>
              <a:t>[keV]</a:t>
            </a:r>
          </a:p>
        </p:txBody>
      </p:sp>
    </p:spTree>
    <p:extLst>
      <p:ext uri="{BB962C8B-B14F-4D97-AF65-F5344CB8AC3E}">
        <p14:creationId xmlns:p14="http://schemas.microsoft.com/office/powerpoint/2010/main" val="28749681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700378"/>
            <a:ext cx="5792789" cy="2014372"/>
          </a:xfrm>
        </p:spPr>
        <p:txBody>
          <a:bodyPr/>
          <a:lstStyle/>
          <a:p>
            <a:pPr marL="285750" indent="-285750">
              <a:buFont typeface="Arial" panose="020B0604020202020204" pitchFamily="34" charset="0"/>
              <a:buChar char="•"/>
            </a:pPr>
            <a:r>
              <a:rPr lang="cs-CZ" sz="2000" noProof="0" dirty="0" smtClean="0">
                <a:solidFill>
                  <a:schemeClr val="tx1"/>
                </a:solidFill>
              </a:rPr>
              <a:t>Je míra pravděpodobnosti interakce s terčíkem</a:t>
            </a:r>
            <a:r>
              <a:rPr lang="en-US" sz="2000" noProof="0" dirty="0" smtClean="0">
                <a:solidFill>
                  <a:schemeClr val="tx1"/>
                </a:solidFill>
              </a:rPr>
              <a:t> (</a:t>
            </a:r>
            <a:r>
              <a:rPr lang="cs-CZ" sz="2000" noProof="0" dirty="0" smtClean="0">
                <a:solidFill>
                  <a:schemeClr val="tx1"/>
                </a:solidFill>
              </a:rPr>
              <a:t>jednotka</a:t>
            </a:r>
            <a:r>
              <a:rPr lang="en-US" sz="2000" noProof="0" dirty="0" smtClean="0">
                <a:solidFill>
                  <a:schemeClr val="tx1"/>
                </a:solidFill>
              </a:rPr>
              <a:t> </a:t>
            </a:r>
            <a:r>
              <a:rPr lang="en-US" sz="2000" i="1" noProof="0" dirty="0">
                <a:solidFill>
                  <a:schemeClr val="tx1"/>
                </a:solidFill>
              </a:rPr>
              <a:t>cm²</a:t>
            </a:r>
            <a:r>
              <a:rPr lang="en-US" sz="2000" noProof="0" dirty="0">
                <a:solidFill>
                  <a:schemeClr val="tx1"/>
                </a:solidFill>
              </a:rPr>
              <a:t> </a:t>
            </a:r>
            <a:r>
              <a:rPr lang="cs-CZ" sz="2000" noProof="0" dirty="0" smtClean="0">
                <a:solidFill>
                  <a:schemeClr val="tx1"/>
                </a:solidFill>
              </a:rPr>
              <a:t> nebo</a:t>
            </a:r>
            <a:r>
              <a:rPr lang="en-US" sz="2000" noProof="0" dirty="0" smtClean="0">
                <a:solidFill>
                  <a:schemeClr val="tx1"/>
                </a:solidFill>
              </a:rPr>
              <a:t> </a:t>
            </a:r>
            <a:r>
              <a:rPr lang="en-US" sz="2000" i="1" noProof="0" dirty="0">
                <a:solidFill>
                  <a:schemeClr val="tx1"/>
                </a:solidFill>
              </a:rPr>
              <a:t>barn</a:t>
            </a:r>
            <a:r>
              <a:rPr lang="en-US" sz="2000" noProof="0" dirty="0">
                <a:solidFill>
                  <a:schemeClr val="tx1"/>
                </a:solidFill>
              </a:rPr>
              <a:t>).</a:t>
            </a:r>
          </a:p>
          <a:p>
            <a:pPr marL="285750" indent="-285750">
              <a:buFont typeface="Arial" panose="020B0604020202020204" pitchFamily="34" charset="0"/>
              <a:buChar char="•"/>
            </a:pPr>
            <a:r>
              <a:rPr lang="cs-CZ" sz="2000" noProof="0" dirty="0" smtClean="0">
                <a:solidFill>
                  <a:schemeClr val="tx1"/>
                </a:solidFill>
              </a:rPr>
              <a:t>Udává </a:t>
            </a:r>
            <a:r>
              <a:rPr lang="en-US" sz="2000" noProof="0" dirty="0" smtClean="0">
                <a:solidFill>
                  <a:schemeClr val="tx1"/>
                </a:solidFill>
              </a:rPr>
              <a:t>“</a:t>
            </a:r>
            <a:r>
              <a:rPr lang="cs-CZ" sz="2000" noProof="0" dirty="0" smtClean="0">
                <a:solidFill>
                  <a:schemeClr val="tx1"/>
                </a:solidFill>
              </a:rPr>
              <a:t>velikost terče</a:t>
            </a:r>
            <a:r>
              <a:rPr lang="en-US" sz="2000" noProof="0" dirty="0" smtClean="0">
                <a:solidFill>
                  <a:schemeClr val="tx1"/>
                </a:solidFill>
              </a:rPr>
              <a:t>"</a:t>
            </a:r>
            <a:endParaRPr lang="en-US" sz="2000" noProof="0" dirty="0">
              <a:solidFill>
                <a:schemeClr val="tx1"/>
              </a:solidFill>
            </a:endParaRPr>
          </a:p>
          <a:p>
            <a:pPr marL="285750" indent="-285750">
              <a:buFont typeface="Arial" panose="020B0604020202020204" pitchFamily="34" charset="0"/>
              <a:buChar char="•"/>
            </a:pPr>
            <a:r>
              <a:rPr lang="cs-CZ" sz="2000" noProof="0" dirty="0" smtClean="0">
                <a:solidFill>
                  <a:schemeClr val="tx1"/>
                </a:solidFill>
              </a:rPr>
              <a:t>Důležité experimentální fyzikální jednotky k popisu reakční pravděpodobnosti</a:t>
            </a:r>
            <a:r>
              <a:rPr lang="en-US" sz="2000" noProof="0" dirty="0">
                <a:solidFill>
                  <a:schemeClr val="tx1"/>
                </a:solidFill>
              </a:rPr>
              <a:t/>
            </a:r>
            <a:br>
              <a:rPr lang="en-US" sz="2000" noProof="0" dirty="0">
                <a:solidFill>
                  <a:schemeClr val="tx1"/>
                </a:solidFill>
              </a:rPr>
            </a:br>
            <a:endParaRPr lang="en-US" sz="2000" noProof="0" dirty="0">
              <a:solidFill>
                <a:schemeClr val="tx1"/>
              </a:solidFill>
            </a:endParaRPr>
          </a:p>
          <a:p>
            <a:endParaRPr lang="de-DE" sz="2400" b="1" i="1" noProof="0" dirty="0">
              <a:latin typeface="Cambria Math" panose="02040503050406030204" pitchFamily="18" charset="0"/>
            </a:endParaRPr>
          </a:p>
          <a:p>
            <a:endParaRPr lang="en-US" sz="2000" i="1" dirty="0"/>
          </a:p>
          <a:p>
            <a:endParaRPr lang="en-US" sz="2000" i="1" dirty="0"/>
          </a:p>
          <a:p>
            <a:endParaRPr lang="en-US" sz="2000" i="1" noProof="0" dirty="0"/>
          </a:p>
        </p:txBody>
      </p:sp>
      <p:pic>
        <p:nvPicPr>
          <p:cNvPr id="5" name="Grafik 4">
            <a:extLst>
              <a:ext uri="{FF2B5EF4-FFF2-40B4-BE49-F238E27FC236}">
                <a16:creationId xmlns:a16="http://schemas.microsoft.com/office/drawing/2014/main" id="{22E8B255-7CE3-4411-AB24-599E39E73F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6994" y="1340361"/>
            <a:ext cx="4019550" cy="3429000"/>
          </a:xfrm>
          <a:prstGeom prst="rect">
            <a:avLst/>
          </a:prstGeom>
        </p:spPr>
      </p:pic>
      <p:sp>
        <p:nvSpPr>
          <p:cNvPr id="7" name="Titel 1">
            <a:extLst>
              <a:ext uri="{FF2B5EF4-FFF2-40B4-BE49-F238E27FC236}">
                <a16:creationId xmlns:a16="http://schemas.microsoft.com/office/drawing/2014/main" id="{E9174CC3-D609-D281-E84A-26A85D0D091D}"/>
              </a:ext>
            </a:extLst>
          </p:cNvPr>
          <p:cNvSpPr>
            <a:spLocks noGrp="1"/>
          </p:cNvSpPr>
          <p:nvPr>
            <p:ph type="title"/>
          </p:nvPr>
        </p:nvSpPr>
        <p:spPr>
          <a:xfrm>
            <a:off x="1238249" y="346075"/>
            <a:ext cx="10217156" cy="684000"/>
          </a:xfrm>
        </p:spPr>
        <p:txBody>
          <a:bodyPr/>
          <a:lstStyle/>
          <a:p>
            <a:r>
              <a:rPr lang="cs-CZ" sz="3600" noProof="0" dirty="0" smtClean="0">
                <a:solidFill>
                  <a:srgbClr val="FF0000"/>
                </a:solidFill>
              </a:rPr>
              <a:t>Účinný průřez</a:t>
            </a:r>
            <a:endParaRPr lang="en-US" sz="3000" noProof="0" dirty="0">
              <a:solidFill>
                <a:srgbClr val="FF0000"/>
              </a:solidFill>
            </a:endParaRPr>
          </a:p>
        </p:txBody>
      </p:sp>
      <mc:AlternateContent xmlns:mc="http://schemas.openxmlformats.org/markup-compatibility/2006">
        <mc:Choice xmlns:a14="http://schemas.microsoft.com/office/drawing/2010/main" Requires="a14">
          <p:sp>
            <p:nvSpPr>
              <p:cNvPr id="10" name="Textfeld 9">
                <a:extLst>
                  <a:ext uri="{FF2B5EF4-FFF2-40B4-BE49-F238E27FC236}">
                    <a16:creationId xmlns:a16="http://schemas.microsoft.com/office/drawing/2014/main" id="{136B213E-61A6-39D7-A686-E5CF65EF1B11}"/>
                  </a:ext>
                </a:extLst>
              </p:cNvPr>
              <p:cNvSpPr txBox="1"/>
              <p:nvPr/>
            </p:nvSpPr>
            <p:spPr>
              <a:xfrm>
                <a:off x="4000500" y="3883388"/>
                <a:ext cx="3419476" cy="1338828"/>
              </a:xfrm>
              <a:prstGeom prst="rect">
                <a:avLst/>
              </a:prstGeom>
              <a:noFill/>
            </p:spPr>
            <p:txBody>
              <a:bodyPr wrap="square">
                <a:spAutoFit/>
              </a:bodyPr>
              <a:lstStyle/>
              <a:p>
                <a14:m>
                  <m:oMath xmlns:m="http://schemas.openxmlformats.org/officeDocument/2006/math">
                    <m:r>
                      <a:rPr lang="en-US" b="0" i="1" noProof="0" smtClean="0">
                        <a:latin typeface="Cambria Math" panose="02040503050406030204" pitchFamily="18" charset="0"/>
                      </a:rPr>
                      <m:t>𝜎</m:t>
                    </m:r>
                  </m:oMath>
                </a14:m>
                <a:r>
                  <a:rPr lang="en-US" i="1" noProof="0" dirty="0"/>
                  <a:t> … </a:t>
                </a:r>
                <a:r>
                  <a:rPr lang="cs-CZ" i="1" noProof="0" dirty="0" smtClean="0"/>
                  <a:t>účinný průřez</a:t>
                </a:r>
                <a:r>
                  <a:rPr lang="en-US" i="1" noProof="0" dirty="0"/>
                  <a:t/>
                </a:r>
                <a:br>
                  <a:rPr lang="en-US" i="1" noProof="0" dirty="0"/>
                </a:br>
                <a14:m>
                  <m:oMath xmlns:m="http://schemas.openxmlformats.org/officeDocument/2006/math">
                    <m:r>
                      <a:rPr lang="de-DE" b="0" i="1" noProof="0" smtClean="0">
                        <a:latin typeface="Cambria Math" panose="02040503050406030204" pitchFamily="18" charset="0"/>
                      </a:rPr>
                      <m:t>𝑁</m:t>
                    </m:r>
                  </m:oMath>
                </a14:m>
                <a:r>
                  <a:rPr lang="en-US" i="1" dirty="0"/>
                  <a:t> </a:t>
                </a:r>
                <a:r>
                  <a:rPr lang="en-US" i="1" dirty="0" smtClean="0"/>
                  <a:t>…</a:t>
                </a:r>
                <a:r>
                  <a:rPr lang="cs-CZ" i="1" dirty="0" smtClean="0"/>
                  <a:t> počet událostí</a:t>
                </a:r>
                <a:r>
                  <a:rPr lang="en-US" i="1" dirty="0"/>
                  <a:t/>
                </a:r>
                <a:br>
                  <a:rPr lang="en-US" i="1" dirty="0"/>
                </a:b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𝑁</m:t>
                        </m:r>
                      </m:e>
                      <m:sub>
                        <m:r>
                          <a:rPr lang="de-DE" b="0" i="1" smtClean="0">
                            <a:latin typeface="Cambria Math" panose="02040503050406030204" pitchFamily="18" charset="0"/>
                          </a:rPr>
                          <m:t>𝑃</m:t>
                        </m:r>
                      </m:sub>
                    </m:sSub>
                  </m:oMath>
                </a14:m>
                <a:r>
                  <a:rPr lang="en-US" i="1" dirty="0"/>
                  <a:t> </a:t>
                </a:r>
                <a:r>
                  <a:rPr lang="en-US" i="1" dirty="0" smtClean="0"/>
                  <a:t>…</a:t>
                </a:r>
                <a:r>
                  <a:rPr lang="cs-CZ" i="1" dirty="0" smtClean="0"/>
                  <a:t> </a:t>
                </a:r>
                <a:r>
                  <a:rPr lang="cs-CZ" i="1" dirty="0" smtClean="0"/>
                  <a:t>tok částic</a:t>
                </a:r>
                <a:r>
                  <a:rPr lang="en-US" i="1" dirty="0"/>
                  <a:t/>
                </a:r>
                <a:br>
                  <a:rPr lang="en-US" i="1" dirty="0"/>
                </a:br>
                <a14:m>
                  <m:oMath xmlns:m="http://schemas.openxmlformats.org/officeDocument/2006/math">
                    <m:r>
                      <a:rPr lang="de-DE" b="0" i="1" smtClean="0">
                        <a:latin typeface="Cambria Math" panose="02040503050406030204" pitchFamily="18" charset="0"/>
                      </a:rPr>
                      <m:t>𝑝</m:t>
                    </m:r>
                  </m:oMath>
                </a14:m>
                <a:r>
                  <a:rPr lang="en-US" i="1" dirty="0"/>
                  <a:t> … </a:t>
                </a:r>
                <a:r>
                  <a:rPr lang="cs-CZ" i="1" dirty="0" smtClean="0"/>
                  <a:t>pravděpodobnost detekce</a:t>
                </a:r>
                <a:r>
                  <a:rPr lang="en-US" i="1" dirty="0"/>
                  <a:t/>
                </a:r>
                <a:br>
                  <a:rPr lang="en-US" i="1" dirty="0"/>
                </a:br>
                <a14:m>
                  <m:oMath xmlns:m="http://schemas.openxmlformats.org/officeDocument/2006/math">
                    <m:r>
                      <a:rPr lang="de-DE" b="0" i="1" smtClean="0">
                        <a:latin typeface="Cambria Math" panose="02040503050406030204" pitchFamily="18" charset="0"/>
                      </a:rPr>
                      <m:t>𝑑</m:t>
                    </m:r>
                  </m:oMath>
                </a14:m>
                <a:r>
                  <a:rPr lang="en-US" i="1" dirty="0"/>
                  <a:t> … </a:t>
                </a:r>
                <a:r>
                  <a:rPr lang="cs-CZ" i="1" dirty="0" smtClean="0"/>
                  <a:t>hustota terče</a:t>
                </a:r>
                <a:endParaRPr lang="en-US" i="1" dirty="0"/>
              </a:p>
            </p:txBody>
          </p:sp>
        </mc:Choice>
        <mc:Fallback>
          <p:sp>
            <p:nvSpPr>
              <p:cNvPr id="10" name="Textfeld 9">
                <a:extLst>
                  <a:ext uri="{FF2B5EF4-FFF2-40B4-BE49-F238E27FC236}">
                    <a16:creationId xmlns:a16="http://schemas.microsoft.com/office/drawing/2014/main" id="{136B213E-61A6-39D7-A686-E5CF65EF1B11}"/>
                  </a:ext>
                </a:extLst>
              </p:cNvPr>
              <p:cNvSpPr txBox="1">
                <a:spLocks noRot="1" noChangeAspect="1" noMove="1" noResize="1" noEditPoints="1" noAdjustHandles="1" noChangeArrowheads="1" noChangeShapeType="1" noTextEdit="1"/>
              </p:cNvSpPr>
              <p:nvPr/>
            </p:nvSpPr>
            <p:spPr>
              <a:xfrm>
                <a:off x="4000500" y="3883388"/>
                <a:ext cx="3419476" cy="1338828"/>
              </a:xfrm>
              <a:prstGeom prst="rect">
                <a:avLst/>
              </a:prstGeom>
              <a:blipFill>
                <a:blip r:embed="rId4"/>
                <a:stretch>
                  <a:fillRect t="-1364" b="-5455"/>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59ABCA28-E4F3-7F04-E742-EF5199E966A5}"/>
                  </a:ext>
                </a:extLst>
              </p:cNvPr>
              <p:cNvSpPr txBox="1"/>
              <p:nvPr/>
            </p:nvSpPr>
            <p:spPr>
              <a:xfrm>
                <a:off x="1000123" y="4091734"/>
                <a:ext cx="2673133" cy="8459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𝝈</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f>
                        <m:fPr>
                          <m:ctrlP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num>
                        <m:den>
                          <m:sSub>
                            <m:sSubPr>
                              <m:ctrlP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e>
                            <m:sub>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𝐏</m:t>
                              </m:r>
                            </m:sub>
                          </m:sSub>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𝐝</m:t>
                          </m:r>
                        </m:den>
                      </m:f>
                    </m:oMath>
                  </m:oMathPara>
                </a14:m>
                <a:endParaRPr lang="en-US" dirty="0"/>
              </a:p>
            </p:txBody>
          </p:sp>
        </mc:Choice>
        <mc:Fallback xmlns="">
          <p:sp>
            <p:nvSpPr>
              <p:cNvPr id="14" name="Textfeld 13">
                <a:extLst>
                  <a:ext uri="{FF2B5EF4-FFF2-40B4-BE49-F238E27FC236}">
                    <a16:creationId xmlns:a16="http://schemas.microsoft.com/office/drawing/2014/main" id="{59ABCA28-E4F3-7F04-E742-EF5199E966A5}"/>
                  </a:ext>
                </a:extLst>
              </p:cNvPr>
              <p:cNvSpPr txBox="1">
                <a:spLocks noRot="1" noChangeAspect="1" noMove="1" noResize="1" noEditPoints="1" noAdjustHandles="1" noChangeArrowheads="1" noChangeShapeType="1" noTextEdit="1"/>
              </p:cNvSpPr>
              <p:nvPr/>
            </p:nvSpPr>
            <p:spPr>
              <a:xfrm>
                <a:off x="1000123" y="4091734"/>
                <a:ext cx="2673133" cy="845937"/>
              </a:xfrm>
              <a:prstGeom prst="rect">
                <a:avLst/>
              </a:prstGeom>
              <a:blipFill>
                <a:blip r:embed="rId5"/>
                <a:stretch>
                  <a:fillRect/>
                </a:stretch>
              </a:blipFill>
            </p:spPr>
            <p:txBody>
              <a:bodyPr/>
              <a:lstStyle/>
              <a:p>
                <a:r>
                  <a:rPr lang="en-US">
                    <a:noFill/>
                  </a:rPr>
                  <a:t> </a:t>
                </a:r>
              </a:p>
            </p:txBody>
          </p:sp>
        </mc:Fallback>
      </mc:AlternateContent>
      <p:sp>
        <p:nvSpPr>
          <p:cNvPr id="17" name="Textfeld 16">
            <a:extLst>
              <a:ext uri="{FF2B5EF4-FFF2-40B4-BE49-F238E27FC236}">
                <a16:creationId xmlns:a16="http://schemas.microsoft.com/office/drawing/2014/main" id="{611F03F1-B0D3-8ECC-E1CE-D37F6A30B7AF}"/>
              </a:ext>
            </a:extLst>
          </p:cNvPr>
          <p:cNvSpPr txBox="1"/>
          <p:nvPr/>
        </p:nvSpPr>
        <p:spPr>
          <a:xfrm>
            <a:off x="7747220" y="4937671"/>
            <a:ext cx="3388866" cy="338554"/>
          </a:xfrm>
          <a:prstGeom prst="rect">
            <a:avLst/>
          </a:prstGeom>
          <a:noFill/>
        </p:spPr>
        <p:txBody>
          <a:bodyPr wrap="square" rtlCol="0">
            <a:spAutoFit/>
          </a:bodyPr>
          <a:lstStyle/>
          <a:p>
            <a:pPr algn="ctr"/>
            <a:r>
              <a:rPr lang="en-US" sz="1600" i="1" dirty="0"/>
              <a:t>[23] </a:t>
            </a:r>
            <a:r>
              <a:rPr lang="cs-CZ" sz="1600" i="1" dirty="0" smtClean="0"/>
              <a:t>Schéma účinného průřezu.</a:t>
            </a:r>
            <a:endParaRPr lang="de-DE" sz="1600" i="1" dirty="0"/>
          </a:p>
        </p:txBody>
      </p:sp>
    </p:spTree>
    <p:extLst>
      <p:ext uri="{BB962C8B-B14F-4D97-AF65-F5344CB8AC3E}">
        <p14:creationId xmlns:p14="http://schemas.microsoft.com/office/powerpoint/2010/main" val="38870319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cs-CZ" sz="3600" dirty="0">
                <a:solidFill>
                  <a:srgbClr val="FF0000"/>
                </a:solidFill>
              </a:rPr>
              <a:t>Účinný průřez</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smtClean="0">
                  <a:latin typeface="+mj-lt"/>
                </a:rPr>
                <a:t>Úkol</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Dokončete Úkol 4 z pracovních listů ve dvojicích</a:t>
              </a:r>
              <a:r>
                <a:rPr kumimoji="0" lang="en-GB" sz="2800" b="0" i="0" u="none" strike="noStrike" kern="1200" cap="none" spc="0" normalizeH="0" baseline="0" noProof="0" dirty="0" smtClean="0">
                  <a:ln>
                    <a:noFill/>
                  </a:ln>
                  <a:solidFill>
                    <a:srgbClr val="00305E"/>
                  </a:solidFill>
                  <a:effectLst/>
                  <a:uLnTx/>
                  <a:uFillTx/>
                  <a:latin typeface="Open Sans"/>
                  <a:ea typeface="+mn-ea"/>
                  <a:cs typeface="+mn-cs"/>
                </a:rPr>
                <a:t>.</a:t>
              </a:r>
              <a:r>
                <a:rPr kumimoji="0" lang="de-DE" sz="2800" b="0" i="0" u="none" strike="noStrike" kern="1200" cap="none" spc="0" normalizeH="0" baseline="0" noProof="0" dirty="0">
                  <a:ln>
                    <a:noFill/>
                  </a:ln>
                  <a:solidFill>
                    <a:srgbClr val="00305E"/>
                  </a:solidFill>
                  <a:effectLst/>
                  <a:uLnTx/>
                  <a:uFillTx/>
                  <a:latin typeface="Open Sans"/>
                  <a:ea typeface="+mn-ea"/>
                  <a:cs typeface="+mn-cs"/>
                </a:rPr>
                <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t>
              </a:r>
              <a:r>
                <a:rPr kumimoji="0" lang="en-US" sz="2800" b="1" i="0" u="none" strike="noStrike" kern="1200" cap="none" spc="0" normalizeH="0" baseline="0" noProof="0" dirty="0" smtClean="0">
                  <a:ln>
                    <a:noFill/>
                  </a:ln>
                  <a:solidFill>
                    <a:srgbClr val="00305E"/>
                  </a:solidFill>
                  <a:effectLst/>
                  <a:uLnTx/>
                  <a:uFillTx/>
                  <a:latin typeface="Open Sans"/>
                  <a:ea typeface="+mn-ea"/>
                  <a:cs typeface="+mn-cs"/>
                </a:rPr>
                <a:t>Anal</a:t>
              </a:r>
              <a:r>
                <a:rPr kumimoji="0" lang="cs-CZ" sz="2800" b="1" i="0" u="none" strike="noStrike" kern="1200" cap="none" spc="0" normalizeH="0" baseline="0" noProof="0" dirty="0" err="1" smtClean="0">
                  <a:ln>
                    <a:noFill/>
                  </a:ln>
                  <a:solidFill>
                    <a:srgbClr val="00305E"/>
                  </a:solidFill>
                  <a:effectLst/>
                  <a:uLnTx/>
                  <a:uFillTx/>
                  <a:latin typeface="Open Sans"/>
                  <a:ea typeface="+mn-ea"/>
                  <a:cs typeface="+mn-cs"/>
                </a:rPr>
                <a:t>ýza</a:t>
              </a:r>
              <a:r>
                <a:rPr kumimoji="0" lang="cs-CZ" sz="2800" b="1" i="0" u="none" strike="noStrike" kern="1200" cap="none" spc="0" normalizeH="0" baseline="0" noProof="0" dirty="0" smtClean="0">
                  <a:ln>
                    <a:noFill/>
                  </a:ln>
                  <a:solidFill>
                    <a:srgbClr val="00305E"/>
                  </a:solidFill>
                  <a:effectLst/>
                  <a:uLnTx/>
                  <a:uFillTx/>
                  <a:latin typeface="Open Sans"/>
                  <a:ea typeface="+mn-ea"/>
                  <a:cs typeface="+mn-cs"/>
                </a:rPr>
                <a:t> dat</a:t>
              </a:r>
              <a:r>
                <a:rPr kumimoji="0" lang="en-US" sz="2800" b="1" i="0" u="none" strike="noStrike" kern="1200" cap="none" spc="0" normalizeH="0" baseline="0" noProof="0" dirty="0">
                  <a:ln>
                    <a:noFill/>
                  </a:ln>
                  <a:solidFill>
                    <a:srgbClr val="00305E"/>
                  </a:solidFill>
                  <a:effectLst/>
                  <a:uLnTx/>
                  <a:uFillTx/>
                  <a:latin typeface="Open Sans"/>
                  <a:ea typeface="+mn-ea"/>
                  <a:cs typeface="+mn-cs"/>
                </a:rPr>
                <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5.4 </a:t>
              </a:r>
              <a:r>
                <a:rPr lang="cs-CZ" sz="2800" b="1" noProof="0" dirty="0" smtClean="0">
                  <a:solidFill>
                    <a:schemeClr val="tx1"/>
                  </a:solidFill>
                  <a:latin typeface="Open Sans"/>
                </a:rPr>
                <a:t>Nástěnka (</a:t>
              </a:r>
              <a:r>
                <a:rPr kumimoji="0" lang="en-US" sz="2800" b="1" i="0" u="none" strike="noStrike" kern="1200" cap="none" spc="0" normalizeH="0" baseline="0" noProof="0" dirty="0" smtClean="0">
                  <a:ln>
                    <a:noFill/>
                  </a:ln>
                  <a:solidFill>
                    <a:schemeClr val="tx1"/>
                  </a:solidFill>
                  <a:effectLst/>
                  <a:uLnTx/>
                  <a:uFillTx/>
                  <a:latin typeface="Open Sans"/>
                  <a:ea typeface="+mn-ea"/>
                  <a:cs typeface="+mn-cs"/>
                </a:rPr>
                <a:t>Data Board</a:t>
              </a:r>
              <a:r>
                <a:rPr kumimoji="0" lang="cs-CZ" sz="2800" b="1" i="0" u="none" strike="noStrike" kern="1200" cap="none" spc="0" normalizeH="0" baseline="0" noProof="0" dirty="0" smtClean="0">
                  <a:ln>
                    <a:noFill/>
                  </a:ln>
                  <a:solidFill>
                    <a:schemeClr val="tx1"/>
                  </a:solidFill>
                  <a:effectLst/>
                  <a:uLnTx/>
                  <a:uFillTx/>
                  <a:latin typeface="Open Sans"/>
                  <a:ea typeface="+mn-ea"/>
                  <a:cs typeface="+mn-cs"/>
                </a:rPr>
                <a:t>)</a:t>
              </a:r>
              <a:endParaRPr kumimoji="0" lang="de-DE" sz="2800" b="0" i="0" u="none" strike="noStrike" kern="1200" cap="none" spc="0" normalizeH="0" baseline="0" noProof="0" dirty="0">
                <a:ln>
                  <a:noFill/>
                </a:ln>
                <a:solidFill>
                  <a:schemeClr val="tx1"/>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881522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cs-CZ" sz="3600" noProof="0" dirty="0" smtClean="0"/>
              <a:t>Co je jaderná astrofyzika</a:t>
            </a:r>
            <a:r>
              <a:rPr lang="en-US" sz="3600" noProof="0" dirty="0" smtClean="0"/>
              <a:t>?</a:t>
            </a:r>
            <a:endParaRPr lang="en-US" sz="3000" noProof="0" dirty="0"/>
          </a:p>
        </p:txBody>
      </p:sp>
      <p:sp>
        <p:nvSpPr>
          <p:cNvPr id="7" name="Textfeld 6">
            <a:extLst>
              <a:ext uri="{FF2B5EF4-FFF2-40B4-BE49-F238E27FC236}">
                <a16:creationId xmlns:a16="http://schemas.microsoft.com/office/drawing/2014/main" id="{81F8F628-1AAB-4A36-919A-E89D179D67B7}"/>
              </a:ext>
            </a:extLst>
          </p:cNvPr>
          <p:cNvSpPr txBox="1"/>
          <p:nvPr/>
        </p:nvSpPr>
        <p:spPr>
          <a:xfrm>
            <a:off x="1238249" y="1303252"/>
            <a:ext cx="4152142" cy="523220"/>
          </a:xfrm>
          <a:prstGeom prst="rect">
            <a:avLst/>
          </a:prstGeom>
          <a:noFill/>
        </p:spPr>
        <p:txBody>
          <a:bodyPr wrap="square" lIns="0">
            <a:spAutoFit/>
          </a:bodyP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cs-CZ" sz="2800" b="1" cap="small" dirty="0" smtClean="0">
                <a:solidFill>
                  <a:srgbClr val="1B1F22"/>
                </a:solidFill>
                <a:latin typeface="Open Sans" panose="020B0606030504020204" pitchFamily="34" charset="0"/>
              </a:rPr>
              <a:t>Cíl výzkumu</a:t>
            </a:r>
            <a:endParaRPr kumimoji="0" lang="de-DE" sz="2400" b="1" i="0" u="none" strike="noStrike" kern="1200" cap="small" spc="0" normalizeH="0" noProof="0" dirty="0">
              <a:ln>
                <a:noFill/>
              </a:ln>
              <a:solidFill>
                <a:srgbClr val="1B1F22"/>
              </a:solidFill>
              <a:effectLst/>
              <a:uLnTx/>
              <a:uFillTx/>
              <a:latin typeface="Open Sans" panose="020B0606030504020204" pitchFamily="34" charset="0"/>
              <a:ea typeface="+mn-ea"/>
              <a:cs typeface="+mn-cs"/>
            </a:endParaRPr>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cs-CZ" sz="2000" b="1" i="1" dirty="0" smtClean="0">
                <a:solidFill>
                  <a:schemeClr val="tx1"/>
                </a:solidFill>
              </a:rPr>
              <a:t>Jaderná astrofyzika </a:t>
            </a:r>
            <a:r>
              <a:rPr lang="cs-CZ" sz="2000" b="1" i="1" dirty="0">
                <a:solidFill>
                  <a:schemeClr val="tx1"/>
                </a:solidFill>
              </a:rPr>
              <a:t>z</a:t>
            </a:r>
            <a:r>
              <a:rPr lang="cs-CZ" sz="2000" b="1" i="1" dirty="0" smtClean="0">
                <a:solidFill>
                  <a:schemeClr val="tx1"/>
                </a:solidFill>
              </a:rPr>
              <a:t>koumá původ chemických prvků.</a:t>
            </a:r>
            <a:endParaRPr lang="en-US" sz="2000" b="1" i="1" dirty="0">
              <a:solidFill>
                <a:schemeClr val="tx1"/>
              </a:solidFill>
            </a:endParaRP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cs-CZ" sz="2000" b="1" i="1" dirty="0" smtClean="0">
                <a:solidFill>
                  <a:schemeClr val="tx1"/>
                </a:solidFill>
              </a:rPr>
              <a:t>Jaderná astrofyzika nahlíží hluboko do vesmíru, aby na tuto otázku dokázala odpovědět.</a:t>
            </a:r>
            <a:endParaRPr lang="en-US" sz="2000" b="1" i="1" dirty="0">
              <a:solidFill>
                <a:schemeClr val="tx1"/>
              </a:solidFill>
            </a:endParaRP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cs-CZ" i="1" dirty="0" smtClean="0"/>
              <a:t>Mlhovina v </a:t>
            </a:r>
            <a:r>
              <a:rPr lang="de-DE" i="1" dirty="0" smtClean="0"/>
              <a:t>Orion</a:t>
            </a:r>
            <a:r>
              <a:rPr lang="cs-CZ" i="1" dirty="0" smtClean="0"/>
              <a:t>u</a:t>
            </a:r>
            <a:r>
              <a:rPr lang="de-DE" i="1" dirty="0" smtClean="0"/>
              <a:t>, </a:t>
            </a:r>
            <a:r>
              <a:rPr lang="de-DE" i="1" dirty="0"/>
              <a:t>ESA/Hubble</a:t>
            </a:r>
          </a:p>
        </p:txBody>
      </p:sp>
    </p:spTree>
    <p:extLst>
      <p:ext uri="{BB962C8B-B14F-4D97-AF65-F5344CB8AC3E}">
        <p14:creationId xmlns:p14="http://schemas.microsoft.com/office/powerpoint/2010/main" val="275996088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813363"/>
            <a:ext cx="5988544" cy="3758762"/>
          </a:xfrm>
        </p:spPr>
        <p:txBody>
          <a:bodyPr/>
          <a:lstStyle/>
          <a:p>
            <a:pPr marL="285750" indent="-285750">
              <a:buFont typeface="Arial" panose="020B0604020202020204" pitchFamily="34" charset="0"/>
              <a:buChar char="•"/>
            </a:pPr>
            <a:r>
              <a:rPr lang="cs-CZ" sz="2000" noProof="0" dirty="0" smtClean="0"/>
              <a:t>Míra pravděpodobnosti reakce při dané teplotě</a:t>
            </a:r>
            <a:endParaRPr lang="en-US" sz="2000" noProof="0" dirty="0"/>
          </a:p>
          <a:p>
            <a:pPr marL="285750" indent="-285750">
              <a:buFont typeface="Arial" panose="020B0604020202020204" pitchFamily="34" charset="0"/>
              <a:buChar char="•"/>
            </a:pPr>
            <a:r>
              <a:rPr lang="cs-CZ" sz="2000" dirty="0" smtClean="0"/>
              <a:t>Říká, kolik reakcí nastane v jednotce objemu za jednu sekundu. </a:t>
            </a:r>
            <a:endParaRPr lang="en-GB" sz="2000" dirty="0"/>
          </a:p>
          <a:p>
            <a:pPr marL="285750" indent="-285750">
              <a:buFont typeface="Arial" panose="020B0604020202020204" pitchFamily="34" charset="0"/>
              <a:buChar char="•"/>
            </a:pPr>
            <a:r>
              <a:rPr lang="cs-CZ" sz="2000" noProof="0" dirty="0" smtClean="0"/>
              <a:t>Rychlost reakcí probíhajících ve hvězdách je silně závislá na </a:t>
            </a:r>
            <a:r>
              <a:rPr lang="cs-CZ" sz="2000" b="1" noProof="0" dirty="0" smtClean="0"/>
              <a:t>teplotě</a:t>
            </a:r>
            <a:endParaRPr lang="en-US" sz="2400" b="1" noProof="0" dirty="0"/>
          </a:p>
        </p:txBody>
      </p:sp>
      <p:pic>
        <p:nvPicPr>
          <p:cNvPr id="6" name="Grafik 5">
            <a:extLst>
              <a:ext uri="{FF2B5EF4-FFF2-40B4-BE49-F238E27FC236}">
                <a16:creationId xmlns:a16="http://schemas.microsoft.com/office/drawing/2014/main" id="{AB331CEF-EBB4-56A1-C2DC-822456682B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2504" y="1211050"/>
            <a:ext cx="3878422" cy="3346126"/>
          </a:xfrm>
          <a:prstGeom prst="rect">
            <a:avLst/>
          </a:prstGeom>
        </p:spPr>
      </p:pic>
      <p:pic>
        <p:nvPicPr>
          <p:cNvPr id="8" name="Grafik 7">
            <a:extLst>
              <a:ext uri="{FF2B5EF4-FFF2-40B4-BE49-F238E27FC236}">
                <a16:creationId xmlns:a16="http://schemas.microsoft.com/office/drawing/2014/main" id="{DB956378-A2D5-496C-B94B-B27DDA77A2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38249" y="4842037"/>
            <a:ext cx="7270499" cy="1000059"/>
          </a:xfrm>
          <a:prstGeom prst="rect">
            <a:avLst/>
          </a:prstGeom>
        </p:spPr>
      </p:pic>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E99F8BBA-8308-1D76-AFFD-1FFF70C238E0}"/>
                  </a:ext>
                </a:extLst>
              </p:cNvPr>
              <p:cNvSpPr txBox="1"/>
              <p:nvPr/>
            </p:nvSpPr>
            <p:spPr>
              <a:xfrm rot="16200000">
                <a:off x="4866602" y="2614064"/>
                <a:ext cx="4647824" cy="435697"/>
              </a:xfrm>
              <a:prstGeom prst="rect">
                <a:avLst/>
              </a:prstGeom>
              <a:noFill/>
            </p:spPr>
            <p:txBody>
              <a:bodyPr wrap="square" rtlCol="0">
                <a:spAutoFit/>
              </a:bodyPr>
              <a:lstStyle/>
              <a:p>
                <a:pPr algn="ctr"/>
                <a:r>
                  <a:rPr lang="cs-CZ" sz="1400" b="1" dirty="0" smtClean="0">
                    <a:solidFill>
                      <a:srgbClr val="000000"/>
                    </a:solidFill>
                  </a:rPr>
                  <a:t>Rekční rychlost</a:t>
                </a:r>
                <a:r>
                  <a:rPr lang="de-DE" sz="1400" b="1" dirty="0" smtClean="0">
                    <a:solidFill>
                      <a:srgbClr val="000000"/>
                    </a:solidFill>
                  </a:rPr>
                  <a:t> </a:t>
                </a:r>
                <a:r>
                  <a:rPr lang="de-DE" sz="1400" b="1" dirty="0">
                    <a:solidFill>
                      <a:srgbClr val="000000"/>
                    </a:solidFill>
                  </a:rPr>
                  <a:t>[</a:t>
                </a:r>
                <a14:m>
                  <m:oMath xmlns:m="http://schemas.openxmlformats.org/officeDocument/2006/math">
                    <m:f>
                      <m:fPr>
                        <m:ctrlPr>
                          <a:rPr lang="de-DE" sz="1400" b="1" i="1" smtClean="0">
                            <a:solidFill>
                              <a:srgbClr val="000000"/>
                            </a:solidFill>
                            <a:latin typeface="Cambria Math" panose="02040503050406030204" pitchFamily="18" charset="0"/>
                          </a:rPr>
                        </m:ctrlPr>
                      </m:fPr>
                      <m:num>
                        <m:r>
                          <a:rPr lang="de-DE" sz="1400" b="1" i="0" smtClean="0">
                            <a:solidFill>
                              <a:srgbClr val="000000"/>
                            </a:solidFill>
                            <a:latin typeface="Cambria Math" panose="02040503050406030204" pitchFamily="18" charset="0"/>
                          </a:rPr>
                          <m:t>𝐜</m:t>
                        </m:r>
                        <m:sSup>
                          <m:sSupPr>
                            <m:ctrlPr>
                              <a:rPr lang="de-DE" sz="1400" b="1" i="1" smtClean="0">
                                <a:solidFill>
                                  <a:srgbClr val="000000"/>
                                </a:solidFill>
                                <a:latin typeface="Cambria Math" panose="02040503050406030204" pitchFamily="18" charset="0"/>
                              </a:rPr>
                            </m:ctrlPr>
                          </m:sSupPr>
                          <m:e>
                            <m:r>
                              <a:rPr lang="de-DE" sz="1400" b="1" i="0" smtClean="0">
                                <a:solidFill>
                                  <a:srgbClr val="000000"/>
                                </a:solidFill>
                                <a:latin typeface="Cambria Math" panose="02040503050406030204" pitchFamily="18" charset="0"/>
                              </a:rPr>
                              <m:t>𝐦</m:t>
                            </m:r>
                          </m:e>
                          <m:sup>
                            <m:r>
                              <a:rPr lang="de-DE" sz="1400" b="1" i="0" smtClean="0">
                                <a:solidFill>
                                  <a:srgbClr val="000000"/>
                                </a:solidFill>
                                <a:latin typeface="Cambria Math" panose="02040503050406030204" pitchFamily="18" charset="0"/>
                              </a:rPr>
                              <m:t>𝟑</m:t>
                            </m:r>
                          </m:sup>
                        </m:sSup>
                      </m:num>
                      <m:den>
                        <m:r>
                          <a:rPr lang="de-DE" sz="1400" b="1" i="0" smtClean="0">
                            <a:solidFill>
                              <a:srgbClr val="000000"/>
                            </a:solidFill>
                            <a:latin typeface="Cambria Math" panose="02040503050406030204" pitchFamily="18" charset="0"/>
                          </a:rPr>
                          <m:t>𝐦𝐨𝐥</m:t>
                        </m:r>
                        <m:r>
                          <a:rPr lang="de-DE" sz="1400" b="1" i="0" smtClean="0">
                            <a:solidFill>
                              <a:srgbClr val="000000"/>
                            </a:solidFill>
                            <a:latin typeface="Cambria Math" panose="02040503050406030204" pitchFamily="18" charset="0"/>
                          </a:rPr>
                          <m:t>∙</m:t>
                        </m:r>
                        <m:r>
                          <a:rPr lang="de-DE" sz="1400" b="1" i="0" smtClean="0">
                            <a:solidFill>
                              <a:srgbClr val="000000"/>
                            </a:solidFill>
                            <a:latin typeface="Cambria Math" panose="02040503050406030204" pitchFamily="18" charset="0"/>
                          </a:rPr>
                          <m:t>𝐬</m:t>
                        </m:r>
                      </m:den>
                    </m:f>
                  </m:oMath>
                </a14:m>
                <a:r>
                  <a:rPr lang="de-DE" sz="1400" b="1" dirty="0">
                    <a:solidFill>
                      <a:srgbClr val="000000"/>
                    </a:solidFill>
                  </a:rPr>
                  <a:t>]</a:t>
                </a:r>
              </a:p>
            </p:txBody>
          </p:sp>
        </mc:Choice>
        <mc:Fallback xmlns="">
          <p:sp>
            <p:nvSpPr>
              <p:cNvPr id="7" name="Textfeld 6">
                <a:extLst>
                  <a:ext uri="{FF2B5EF4-FFF2-40B4-BE49-F238E27FC236}">
                    <a16:creationId xmlns:a16="http://schemas.microsoft.com/office/drawing/2014/main" id="{E99F8BBA-8308-1D76-AFFD-1FFF70C238E0}"/>
                  </a:ext>
                </a:extLst>
              </p:cNvPr>
              <p:cNvSpPr txBox="1">
                <a:spLocks noRot="1" noChangeAspect="1" noMove="1" noResize="1" noEditPoints="1" noAdjustHandles="1" noChangeArrowheads="1" noChangeShapeType="1" noTextEdit="1"/>
              </p:cNvSpPr>
              <p:nvPr/>
            </p:nvSpPr>
            <p:spPr>
              <a:xfrm rot="16200000">
                <a:off x="4866602" y="2614064"/>
                <a:ext cx="4647824" cy="435697"/>
              </a:xfrm>
              <a:prstGeom prst="rect">
                <a:avLst/>
              </a:prstGeom>
              <a:blipFill>
                <a:blip r:embed="rId5"/>
                <a:stretch>
                  <a:fillRect r="-2817"/>
                </a:stretch>
              </a:blipFill>
            </p:spPr>
            <p:txBody>
              <a:bodyPr/>
              <a:lstStyle/>
              <a:p>
                <a:r>
                  <a:rPr lang="cs-CZ">
                    <a:noFill/>
                  </a:rPr>
                  <a:t> </a:t>
                </a:r>
              </a:p>
            </p:txBody>
          </p:sp>
        </mc:Fallback>
      </mc:AlternateContent>
      <p:sp>
        <p:nvSpPr>
          <p:cNvPr id="10" name="Textfeld 9">
            <a:extLst>
              <a:ext uri="{FF2B5EF4-FFF2-40B4-BE49-F238E27FC236}">
                <a16:creationId xmlns:a16="http://schemas.microsoft.com/office/drawing/2014/main" id="{5F129969-130A-9A06-B620-9EA07E8EA584}"/>
              </a:ext>
            </a:extLst>
          </p:cNvPr>
          <p:cNvSpPr txBox="1"/>
          <p:nvPr/>
        </p:nvSpPr>
        <p:spPr>
          <a:xfrm>
            <a:off x="7010733" y="4612004"/>
            <a:ext cx="4647824" cy="307777"/>
          </a:xfrm>
          <a:prstGeom prst="rect">
            <a:avLst/>
          </a:prstGeom>
          <a:noFill/>
        </p:spPr>
        <p:txBody>
          <a:bodyPr wrap="square" rtlCol="0">
            <a:spAutoFit/>
          </a:bodyPr>
          <a:lstStyle/>
          <a:p>
            <a:pPr algn="ctr"/>
            <a:r>
              <a:rPr lang="de-DE" sz="1400" b="1" dirty="0" err="1" smtClean="0">
                <a:solidFill>
                  <a:srgbClr val="000000"/>
                </a:solidFill>
              </a:rPr>
              <a:t>Te</a:t>
            </a:r>
            <a:r>
              <a:rPr lang="cs-CZ" sz="1400" b="1" dirty="0" err="1" smtClean="0">
                <a:solidFill>
                  <a:srgbClr val="000000"/>
                </a:solidFill>
              </a:rPr>
              <a:t>plota</a:t>
            </a:r>
            <a:r>
              <a:rPr lang="de-DE" sz="1400" b="1" dirty="0" smtClean="0">
                <a:solidFill>
                  <a:srgbClr val="000000"/>
                </a:solidFill>
              </a:rPr>
              <a:t> </a:t>
            </a:r>
            <a:r>
              <a:rPr lang="de-DE" sz="1400" b="1" dirty="0">
                <a:solidFill>
                  <a:srgbClr val="000000"/>
                </a:solidFill>
              </a:rPr>
              <a:t>[GK]</a:t>
            </a:r>
          </a:p>
        </p:txBody>
      </p:sp>
      <p:sp>
        <p:nvSpPr>
          <p:cNvPr id="13" name="Titel 1">
            <a:extLst>
              <a:ext uri="{FF2B5EF4-FFF2-40B4-BE49-F238E27FC236}">
                <a16:creationId xmlns:a16="http://schemas.microsoft.com/office/drawing/2014/main" id="{08C1FC97-BA3D-84A4-F00A-D5B7DCE080B7}"/>
              </a:ext>
            </a:extLst>
          </p:cNvPr>
          <p:cNvSpPr>
            <a:spLocks noGrp="1"/>
          </p:cNvSpPr>
          <p:nvPr>
            <p:ph type="title"/>
          </p:nvPr>
        </p:nvSpPr>
        <p:spPr>
          <a:xfrm>
            <a:off x="1238249" y="346075"/>
            <a:ext cx="10217156" cy="684000"/>
          </a:xfrm>
        </p:spPr>
        <p:txBody>
          <a:bodyPr/>
          <a:lstStyle/>
          <a:p>
            <a:r>
              <a:rPr lang="cs-CZ" sz="3600" dirty="0" smtClean="0"/>
              <a:t>Reakční rychlost</a:t>
            </a:r>
            <a:endParaRPr lang="en-US" sz="3000" noProof="0" dirty="0"/>
          </a:p>
        </p:txBody>
      </p:sp>
      <p:sp>
        <p:nvSpPr>
          <p:cNvPr id="15" name="Textfeld 14">
            <a:extLst>
              <a:ext uri="{FF2B5EF4-FFF2-40B4-BE49-F238E27FC236}">
                <a16:creationId xmlns:a16="http://schemas.microsoft.com/office/drawing/2014/main" id="{0FC5A45F-39C6-DD76-7C65-036DE2585BFD}"/>
              </a:ext>
            </a:extLst>
          </p:cNvPr>
          <p:cNvSpPr txBox="1"/>
          <p:nvPr/>
        </p:nvSpPr>
        <p:spPr>
          <a:xfrm>
            <a:off x="1238249" y="5787647"/>
            <a:ext cx="7134226" cy="341632"/>
          </a:xfrm>
          <a:prstGeom prst="rect">
            <a:avLst/>
          </a:prstGeom>
          <a:noFill/>
        </p:spPr>
        <p:txBody>
          <a:bodyPr wrap="square">
            <a:spAutoFit/>
          </a:bodyPr>
          <a:lstStyle/>
          <a:p>
            <a:pPr algn="ctr"/>
            <a:r>
              <a:rPr lang="cs-CZ" i="1" dirty="0" smtClean="0"/>
              <a:t>Skutečný vztah popisující reakční rychlost</a:t>
            </a:r>
            <a:r>
              <a:rPr lang="en-US" i="1" dirty="0" smtClean="0"/>
              <a:t>!</a:t>
            </a:r>
            <a:endParaRPr lang="en-US" i="1" dirty="0"/>
          </a:p>
        </p:txBody>
      </p:sp>
    </p:spTree>
    <p:extLst>
      <p:ext uri="{BB962C8B-B14F-4D97-AF65-F5344CB8AC3E}">
        <p14:creationId xmlns:p14="http://schemas.microsoft.com/office/powerpoint/2010/main" val="3135982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cs-CZ" sz="3600" dirty="0"/>
              <a:t>Reakční rychlost</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smtClean="0">
                  <a:latin typeface="+mj-lt"/>
                </a:rPr>
                <a:t>Úloha</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Dokončete úkol 5 z pracovního listu ve dvojicích</a:t>
              </a:r>
              <a:r>
                <a:rPr kumimoji="0" lang="en-GB" sz="2800" b="0" i="0" u="none" strike="noStrike" kern="1200" cap="none" spc="0" normalizeH="0" baseline="0" noProof="0" dirty="0" smtClean="0">
                  <a:ln>
                    <a:noFill/>
                  </a:ln>
                  <a:solidFill>
                    <a:srgbClr val="00305E"/>
                  </a:solidFill>
                  <a:effectLst/>
                  <a:uLnTx/>
                  <a:uFillTx/>
                  <a:latin typeface="Open Sans"/>
                  <a:ea typeface="+mn-ea"/>
                  <a:cs typeface="+mn-cs"/>
                </a:rPr>
                <a:t>.</a:t>
              </a:r>
              <a:r>
                <a:rPr kumimoji="0" lang="de-DE" sz="2800" b="0" i="0" u="none" strike="noStrike" kern="1200" cap="none" spc="0" normalizeH="0" baseline="0" noProof="0" dirty="0">
                  <a:ln>
                    <a:noFill/>
                  </a:ln>
                  <a:solidFill>
                    <a:srgbClr val="00305E"/>
                  </a:solidFill>
                  <a:effectLst/>
                  <a:uLnTx/>
                  <a:uFillTx/>
                  <a:latin typeface="Open Sans"/>
                  <a:ea typeface="+mn-ea"/>
                  <a:cs typeface="+mn-cs"/>
                </a:rPr>
                <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t>
              </a:r>
              <a:r>
                <a:rPr kumimoji="0" lang="cs-CZ" sz="2800" b="1" i="0" u="none" strike="noStrike" kern="1200" cap="none" spc="0" normalizeH="0" baseline="0" noProof="0" dirty="0" smtClean="0">
                  <a:ln>
                    <a:noFill/>
                  </a:ln>
                  <a:solidFill>
                    <a:srgbClr val="00305E"/>
                  </a:solidFill>
                  <a:effectLst/>
                  <a:uLnTx/>
                  <a:uFillTx/>
                  <a:latin typeface="Open Sans"/>
                  <a:ea typeface="+mn-ea"/>
                  <a:cs typeface="+mn-cs"/>
                </a:rPr>
                <a:t>Analýza dat</a:t>
              </a:r>
              <a:r>
                <a:rPr kumimoji="0" lang="en-US" sz="2800" b="1" i="0" u="none" strike="noStrike" kern="1200" cap="none" spc="0" normalizeH="0" baseline="0" noProof="0" dirty="0">
                  <a:ln>
                    <a:noFill/>
                  </a:ln>
                  <a:solidFill>
                    <a:srgbClr val="00305E"/>
                  </a:solidFill>
                  <a:effectLst/>
                  <a:uLnTx/>
                  <a:uFillTx/>
                  <a:latin typeface="Open Sans"/>
                  <a:ea typeface="+mn-ea"/>
                  <a:cs typeface="+mn-cs"/>
                </a:rPr>
                <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a:t>
              </a:r>
              <a:r>
                <a:rPr kumimoji="0" lang="en-US" sz="2800" b="1" i="0" u="none" strike="noStrike" kern="1200" cap="none" spc="0" normalizeH="0" baseline="0" noProof="0" dirty="0" err="1" smtClean="0">
                  <a:ln>
                    <a:noFill/>
                  </a:ln>
                  <a:solidFill>
                    <a:srgbClr val="00305E"/>
                  </a:solidFill>
                  <a:effectLst/>
                  <a:uLnTx/>
                  <a:uFillTx/>
                  <a:latin typeface="Open Sans"/>
                  <a:ea typeface="+mn-ea"/>
                  <a:cs typeface="+mn-cs"/>
                </a:rPr>
                <a:t>Intera</a:t>
              </a:r>
              <a:r>
                <a:rPr kumimoji="0" lang="cs-CZ" sz="2800" b="1" i="0" u="none" strike="noStrike" kern="1200" cap="none" spc="0" normalizeH="0" baseline="0" noProof="0" dirty="0" err="1" smtClean="0">
                  <a:ln>
                    <a:noFill/>
                  </a:ln>
                  <a:solidFill>
                    <a:srgbClr val="00305E"/>
                  </a:solidFill>
                  <a:effectLst/>
                  <a:uLnTx/>
                  <a:uFillTx/>
                  <a:latin typeface="Open Sans"/>
                  <a:ea typeface="+mn-ea"/>
                  <a:cs typeface="+mn-cs"/>
                </a:rPr>
                <a:t>ktivní</a:t>
              </a:r>
              <a:r>
                <a:rPr kumimoji="0" lang="cs-CZ" sz="2800" b="1" i="0" u="none" strike="noStrike" kern="1200" cap="none" spc="0" normalizeH="0" baseline="0" noProof="0" dirty="0" smtClean="0">
                  <a:ln>
                    <a:noFill/>
                  </a:ln>
                  <a:solidFill>
                    <a:srgbClr val="00305E"/>
                  </a:solidFill>
                  <a:effectLst/>
                  <a:uLnTx/>
                  <a:uFillTx/>
                  <a:latin typeface="Open Sans"/>
                  <a:ea typeface="+mn-ea"/>
                  <a:cs typeface="+mn-cs"/>
                </a:rPr>
                <a:t> h</a:t>
              </a:r>
              <a:r>
                <a:rPr kumimoji="0" lang="en-US" sz="2800" b="1" i="0" u="none" strike="noStrike" kern="1200" cap="none" spc="0" normalizeH="0" baseline="0" noProof="0" dirty="0" err="1" smtClean="0">
                  <a:ln>
                    <a:noFill/>
                  </a:ln>
                  <a:solidFill>
                    <a:srgbClr val="00305E"/>
                  </a:solidFill>
                  <a:effectLst/>
                  <a:uLnTx/>
                  <a:uFillTx/>
                  <a:latin typeface="Open Sans"/>
                  <a:ea typeface="+mn-ea"/>
                  <a:cs typeface="+mn-cs"/>
                </a:rPr>
                <a:t>istogram</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5505117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cs-CZ" sz="3600" dirty="0" smtClean="0"/>
              <a:t>Nejistoty</a:t>
            </a:r>
            <a:r>
              <a:rPr lang="en-US" sz="3600" dirty="0" smtClean="0"/>
              <a:t> </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739020"/>
            <a:ext cx="6667500" cy="3566405"/>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smtClean="0">
                  <a:latin typeface="+mj-lt"/>
                </a:rPr>
                <a:t>Úloha</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Jaká</a:t>
              </a:r>
              <a:r>
                <a:rPr kumimoji="0" lang="cs-CZ" sz="2800" b="0" i="0" u="none" strike="noStrike" kern="1200" cap="none" spc="0" normalizeH="0" noProof="0" dirty="0" smtClean="0">
                  <a:ln>
                    <a:noFill/>
                  </a:ln>
                  <a:solidFill>
                    <a:srgbClr val="00305E"/>
                  </a:solidFill>
                  <a:effectLst/>
                  <a:uLnTx/>
                  <a:uFillTx/>
                  <a:latin typeface="Open Sans"/>
                  <a:ea typeface="+mn-ea"/>
                  <a:cs typeface="+mn-cs"/>
                </a:rPr>
                <a:t> zjednodušení jsme museli udělat při analýze dat</a:t>
              </a:r>
              <a:r>
                <a:rPr kumimoji="0" lang="en-GB" sz="2800" b="0" i="0" u="none" strike="noStrike" kern="1200" cap="none" spc="0" normalizeH="0" baseline="0" noProof="0" dirty="0" smtClean="0">
                  <a:ln>
                    <a:noFill/>
                  </a:ln>
                  <a:solidFill>
                    <a:srgbClr val="00305E"/>
                  </a:solidFill>
                  <a:effectLst/>
                  <a:uLnTx/>
                  <a:uFillTx/>
                  <a:latin typeface="Open Sans"/>
                  <a:ea typeface="+mn-ea"/>
                  <a:cs typeface="+mn-cs"/>
                </a:rPr>
                <a:t>?</a:t>
              </a:r>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cs-CZ" sz="2800" b="0" i="0" u="none" strike="noStrike" kern="1200" cap="none" spc="0" normalizeH="0" baseline="0" noProof="0" dirty="0" smtClean="0">
                  <a:ln>
                    <a:noFill/>
                  </a:ln>
                  <a:solidFill>
                    <a:srgbClr val="00305E"/>
                  </a:solidFill>
                  <a:effectLst/>
                  <a:uLnTx/>
                  <a:uFillTx/>
                  <a:latin typeface="Open Sans"/>
                  <a:ea typeface="+mn-ea"/>
                  <a:cs typeface="+mn-cs"/>
                </a:rPr>
                <a:t>Kvalitativně</a:t>
              </a:r>
              <a:r>
                <a:rPr kumimoji="0" lang="cs-CZ" sz="2800" b="0" i="0" u="none" strike="noStrike" kern="1200" cap="none" spc="0" normalizeH="0" noProof="0" dirty="0" smtClean="0">
                  <a:ln>
                    <a:noFill/>
                  </a:ln>
                  <a:solidFill>
                    <a:srgbClr val="00305E"/>
                  </a:solidFill>
                  <a:effectLst/>
                  <a:uLnTx/>
                  <a:uFillTx/>
                  <a:latin typeface="Open Sans"/>
                  <a:ea typeface="+mn-ea"/>
                  <a:cs typeface="+mn-cs"/>
                </a:rPr>
                <a:t> diskutujte nejistoty měření našich výsledků a možné </a:t>
              </a:r>
              <a:r>
                <a:rPr lang="cs-CZ" sz="2800" dirty="0" err="1">
                  <a:solidFill>
                    <a:srgbClr val="00305E"/>
                  </a:solidFill>
                  <a:latin typeface="Open Sans"/>
                </a:rPr>
                <a:t>z</a:t>
              </a:r>
              <a:r>
                <a:rPr kumimoji="0" lang="cs-CZ" sz="2800" b="0" i="0" u="none" strike="noStrike" kern="1200" cap="none" spc="0" normalizeH="0" noProof="0" dirty="0" err="1" smtClean="0">
                  <a:ln>
                    <a:noFill/>
                  </a:ln>
                  <a:solidFill>
                    <a:srgbClr val="00305E"/>
                  </a:solidFill>
                  <a:effectLst/>
                  <a:uLnTx/>
                  <a:uFillTx/>
                  <a:latin typeface="Open Sans"/>
                  <a:ea typeface="+mn-ea"/>
                  <a:cs typeface="+mn-cs"/>
                </a:rPr>
                <a:t>droje</a:t>
              </a:r>
              <a:r>
                <a:rPr kumimoji="0" lang="cs-CZ" sz="2800" b="0" i="0" u="none" strike="noStrike" kern="1200" cap="none" spc="0" normalizeH="0" noProof="0" dirty="0" smtClean="0">
                  <a:ln>
                    <a:noFill/>
                  </a:ln>
                  <a:solidFill>
                    <a:srgbClr val="00305E"/>
                  </a:solidFill>
                  <a:effectLst/>
                  <a:uLnTx/>
                  <a:uFillTx/>
                  <a:latin typeface="Open Sans"/>
                  <a:ea typeface="+mn-ea"/>
                  <a:cs typeface="+mn-cs"/>
                </a:rPr>
                <a:t> chyb. </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3303214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smtClean="0"/>
              <a:t>Shrnutí</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7" name="Textfeld 6">
                <a:extLst>
                  <a:ext uri="{FF2B5EF4-FFF2-40B4-BE49-F238E27FC236}">
                    <a16:creationId xmlns:a16="http://schemas.microsoft.com/office/drawing/2014/main" id="{27D10DB4-DE00-11DD-8400-26CBFE1A5470}"/>
                  </a:ext>
                </a:extLst>
              </p:cNvPr>
              <p:cNvSpPr txBox="1"/>
              <p:nvPr/>
            </p:nvSpPr>
            <p:spPr>
              <a:xfrm>
                <a:off x="822927" y="1338194"/>
                <a:ext cx="5624375" cy="4480457"/>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cs-CZ" sz="2000" dirty="0" smtClean="0"/>
                  <a:t>Reakce </a:t>
                </a:r>
                <a14:m>
                  <m:oMath xmlns:m="http://schemas.openxmlformats.org/officeDocument/2006/math">
                    <m:sPre>
                      <m:sPrePr>
                        <m:ctrlPr>
                          <a:rPr lang="en-GB" sz="2000" b="1" i="1" smtClean="0">
                            <a:latin typeface="Cambria Math" panose="02040503050406030204" pitchFamily="18" charset="0"/>
                          </a:rPr>
                        </m:ctrlPr>
                      </m:sPrePr>
                      <m:sub/>
                      <m:sup>
                        <m:r>
                          <a:rPr lang="de-DE" sz="2000" b="1" i="0" smtClean="0">
                            <a:latin typeface="Cambria Math" panose="02040503050406030204" pitchFamily="18" charset="0"/>
                          </a:rPr>
                          <m:t>𝟏𝟒</m:t>
                        </m:r>
                      </m:sup>
                      <m:e>
                        <m:r>
                          <a:rPr lang="de-DE" sz="2000" b="1" i="0" smtClean="0">
                            <a:latin typeface="Cambria Math" panose="02040503050406030204" pitchFamily="18" charset="0"/>
                          </a:rPr>
                          <m:t>𝐍</m:t>
                        </m:r>
                      </m:e>
                    </m:sPre>
                    <m:d>
                      <m:dPr>
                        <m:ctrlPr>
                          <a:rPr lang="de-DE" sz="2000" b="1" i="1" smtClean="0">
                            <a:latin typeface="Cambria Math" panose="02040503050406030204" pitchFamily="18" charset="0"/>
                          </a:rPr>
                        </m:ctrlPr>
                      </m:dPr>
                      <m:e>
                        <m:r>
                          <a:rPr lang="de-DE" sz="2000" b="1" i="0" smtClean="0">
                            <a:latin typeface="Cambria Math" panose="02040503050406030204" pitchFamily="18" charset="0"/>
                          </a:rPr>
                          <m:t>𝛂</m:t>
                        </m:r>
                        <m:r>
                          <a:rPr lang="de-DE" sz="2000" b="1" i="0" smtClean="0">
                            <a:latin typeface="Cambria Math" panose="02040503050406030204" pitchFamily="18" charset="0"/>
                          </a:rPr>
                          <m:t>,</m:t>
                        </m:r>
                        <m:r>
                          <a:rPr lang="de-DE" sz="2000" b="1" i="0" smtClean="0">
                            <a:latin typeface="Cambria Math" panose="02040503050406030204" pitchFamily="18" charset="0"/>
                          </a:rPr>
                          <m:t>𝛄</m:t>
                        </m:r>
                      </m:e>
                    </m:d>
                    <m:sPre>
                      <m:sPrePr>
                        <m:ctrlPr>
                          <a:rPr lang="en-GB" sz="2000" b="1" i="1">
                            <a:latin typeface="Cambria Math" panose="02040503050406030204" pitchFamily="18" charset="0"/>
                          </a:rPr>
                        </m:ctrlPr>
                      </m:sPrePr>
                      <m:sub/>
                      <m:sup>
                        <m:r>
                          <a:rPr lang="de-DE" sz="2000" b="1" i="0">
                            <a:latin typeface="Cambria Math" panose="02040503050406030204" pitchFamily="18" charset="0"/>
                          </a:rPr>
                          <m:t>𝟏</m:t>
                        </m:r>
                        <m:r>
                          <a:rPr lang="de-DE" sz="2000" b="1" i="0" smtClean="0">
                            <a:latin typeface="Cambria Math" panose="02040503050406030204" pitchFamily="18" charset="0"/>
                          </a:rPr>
                          <m:t>𝟖</m:t>
                        </m:r>
                      </m:sup>
                      <m:e>
                        <m:r>
                          <a:rPr lang="de-DE" sz="2000" b="1" i="0" smtClean="0">
                            <a:latin typeface="Cambria Math" panose="02040503050406030204" pitchFamily="18" charset="0"/>
                          </a:rPr>
                          <m:t>𝐅</m:t>
                        </m:r>
                      </m:e>
                    </m:sPre>
                  </m:oMath>
                </a14:m>
                <a:r>
                  <a:rPr lang="en-GB" sz="2000" b="1" dirty="0"/>
                  <a:t> </a:t>
                </a:r>
                <a:r>
                  <a:rPr lang="cs-CZ" sz="2000" dirty="0" smtClean="0"/>
                  <a:t>probíhá v hvězdách </a:t>
                </a:r>
                <a:r>
                  <a:rPr lang="en-GB" sz="2000" dirty="0" smtClean="0"/>
                  <a:t> </a:t>
                </a:r>
                <a:r>
                  <a:rPr lang="en-GB" sz="2000" dirty="0"/>
                  <a:t>AGB </a:t>
                </a:r>
                <a:r>
                  <a:rPr lang="en-GB" sz="2000" dirty="0" smtClean="0"/>
                  <a:t>(</a:t>
                </a:r>
                <a:r>
                  <a:rPr lang="cs-CZ" sz="2000" dirty="0" smtClean="0"/>
                  <a:t>rudých obrech</a:t>
                </a:r>
                <a:r>
                  <a:rPr lang="en-GB" sz="2000" dirty="0" smtClean="0"/>
                  <a:t>)</a:t>
                </a:r>
                <a:endParaRPr lang="en-GB" sz="2000" dirty="0"/>
              </a:p>
              <a:p>
                <a:pPr marL="342900" indent="-342900">
                  <a:spcAft>
                    <a:spcPts val="900"/>
                  </a:spcAft>
                  <a:buFont typeface="Wingdings" panose="05000000000000000000" pitchFamily="2" charset="2"/>
                  <a:buChar char="Ø"/>
                </a:pPr>
                <a:r>
                  <a:rPr lang="cs-CZ" sz="2000" dirty="0" smtClean="0"/>
                  <a:t>Stojí na počátku reakčního řetězce, o kterém se předpokládá, že je jedním z hlavních </a:t>
                </a:r>
                <a:r>
                  <a:rPr lang="cs-CZ" sz="2000" b="1" dirty="0" smtClean="0"/>
                  <a:t>zdrojů neutronů </a:t>
                </a:r>
                <a:r>
                  <a:rPr lang="cs-CZ" sz="2000" dirty="0" smtClean="0"/>
                  <a:t>pro </a:t>
                </a:r>
                <a:r>
                  <a:rPr lang="cs-CZ" sz="2000" dirty="0" smtClean="0"/>
                  <a:t>nukleosyntézu </a:t>
                </a:r>
                <a:r>
                  <a:rPr lang="en-GB" sz="2000" dirty="0" smtClean="0"/>
                  <a:t>s-</a:t>
                </a:r>
                <a:r>
                  <a:rPr lang="cs-CZ" sz="2000" dirty="0" smtClean="0"/>
                  <a:t>P</a:t>
                </a:r>
                <a:r>
                  <a:rPr lang="en-GB" sz="2000" dirty="0" err="1" smtClean="0"/>
                  <a:t>roces</a:t>
                </a:r>
                <a:r>
                  <a:rPr lang="cs-CZ" sz="2000" dirty="0" err="1" smtClean="0"/>
                  <a:t>em</a:t>
                </a:r>
                <a:endParaRPr lang="en-GB" sz="2000" b="1" dirty="0"/>
              </a:p>
              <a:p>
                <a:pPr marL="342900" indent="-342900">
                  <a:spcAft>
                    <a:spcPts val="900"/>
                  </a:spcAft>
                  <a:buFont typeface="Wingdings" panose="05000000000000000000" pitchFamily="2" charset="2"/>
                  <a:buChar char="Ø"/>
                </a:pPr>
                <a:r>
                  <a:rPr lang="cs-CZ" sz="2000" dirty="0" smtClean="0"/>
                  <a:t>Měřením </a:t>
                </a:r>
                <a:r>
                  <a:rPr lang="cs-CZ" sz="2000" b="1" dirty="0" smtClean="0"/>
                  <a:t>energie fotonu </a:t>
                </a:r>
                <a:r>
                  <a:rPr lang="cs-CZ" sz="2000" dirty="0" smtClean="0"/>
                  <a:t>jsme byli schopni spočítat </a:t>
                </a:r>
                <a:r>
                  <a:rPr lang="cs-CZ" sz="2000" b="1" dirty="0" smtClean="0"/>
                  <a:t>reakční rychlost</a:t>
                </a:r>
                <a:r>
                  <a:rPr lang="en-GB" sz="2000" b="1" dirty="0" smtClean="0"/>
                  <a:t> </a:t>
                </a:r>
                <a:endParaRPr lang="en-GB" sz="2000" b="1" dirty="0"/>
              </a:p>
              <a:p>
                <a:pPr marL="342900" indent="-342900">
                  <a:spcAft>
                    <a:spcPts val="900"/>
                  </a:spcAft>
                  <a:buFont typeface="Wingdings" panose="05000000000000000000" pitchFamily="2" charset="2"/>
                  <a:buChar char="Ø"/>
                </a:pPr>
                <a:r>
                  <a:rPr lang="cs-CZ" sz="2000" dirty="0" smtClean="0"/>
                  <a:t>Výpočet reakční rychlosti nám pomáhá pochopit, které procesy ve hvězdách probíhají a s jakou pravděpodobností, a tím nám umožňuje vyvinout lepší </a:t>
                </a:r>
                <a:r>
                  <a:rPr lang="cs-CZ" sz="2000" b="1" dirty="0" smtClean="0"/>
                  <a:t>hvězdné modely </a:t>
                </a:r>
                <a:endParaRPr lang="en-GB" sz="2000" b="1" dirty="0"/>
              </a:p>
            </p:txBody>
          </p:sp>
        </mc:Choice>
        <mc:Fallback>
          <p:sp>
            <p:nvSpPr>
              <p:cNvPr id="7" name="Textfeld 6">
                <a:extLst>
                  <a:ext uri="{FF2B5EF4-FFF2-40B4-BE49-F238E27FC236}">
                    <a16:creationId xmlns:a16="http://schemas.microsoft.com/office/drawing/2014/main" id="{27D10DB4-DE00-11DD-8400-26CBFE1A5470}"/>
                  </a:ext>
                </a:extLst>
              </p:cNvPr>
              <p:cNvSpPr txBox="1">
                <a:spLocks noRot="1" noChangeAspect="1" noMove="1" noResize="1" noEditPoints="1" noAdjustHandles="1" noChangeArrowheads="1" noChangeShapeType="1" noTextEdit="1"/>
              </p:cNvSpPr>
              <p:nvPr/>
            </p:nvSpPr>
            <p:spPr>
              <a:xfrm>
                <a:off x="822927" y="1338194"/>
                <a:ext cx="5624375" cy="4480457"/>
              </a:xfrm>
              <a:prstGeom prst="rect">
                <a:avLst/>
              </a:prstGeom>
              <a:blipFill>
                <a:blip r:embed="rId3"/>
                <a:stretch>
                  <a:fillRect l="-975" r="-108" b="-1497"/>
                </a:stretch>
              </a:blipFill>
            </p:spPr>
            <p:txBody>
              <a:bodyPr/>
              <a:lstStyle/>
              <a:p>
                <a:r>
                  <a:rPr lang="cs-CZ">
                    <a:noFill/>
                  </a:rPr>
                  <a:t> </a:t>
                </a:r>
              </a:p>
            </p:txBody>
          </p:sp>
        </mc:Fallback>
      </mc:AlternateContent>
      <p:pic>
        <p:nvPicPr>
          <p:cNvPr id="12" name="Picture 4">
            <a:extLst>
              <a:ext uri="{FF2B5EF4-FFF2-40B4-BE49-F238E27FC236}">
                <a16:creationId xmlns:a16="http://schemas.microsoft.com/office/drawing/2014/main" id="{57B5497A-877C-6E5A-DE81-D54E0F3FC7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79170" y="916442"/>
            <a:ext cx="5212830" cy="5214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8AB2C72-DBB8-8092-3AD6-F98C6512311D}"/>
              </a:ext>
            </a:extLst>
          </p:cNvPr>
          <p:cNvSpPr txBox="1"/>
          <p:nvPr/>
        </p:nvSpPr>
        <p:spPr>
          <a:xfrm>
            <a:off x="6505575" y="5792096"/>
            <a:ext cx="5212829" cy="338554"/>
          </a:xfrm>
          <a:prstGeom prst="rect">
            <a:avLst/>
          </a:prstGeom>
          <a:noFill/>
        </p:spPr>
        <p:txBody>
          <a:bodyPr wrap="square" rtlCol="0">
            <a:spAutoFit/>
          </a:bodyPr>
          <a:lstStyle/>
          <a:p>
            <a:pPr algn="ctr"/>
            <a:r>
              <a:rPr lang="en-US" sz="1600" i="1" dirty="0">
                <a:solidFill>
                  <a:schemeClr val="bg1"/>
                </a:solidFill>
              </a:rPr>
              <a:t>[24] </a:t>
            </a:r>
            <a:r>
              <a:rPr lang="en-US" sz="1600" i="1" dirty="0" smtClean="0">
                <a:solidFill>
                  <a:schemeClr val="bg1"/>
                </a:solidFill>
              </a:rPr>
              <a:t>AGB </a:t>
            </a:r>
            <a:r>
              <a:rPr lang="cs-CZ" sz="1600" i="1" dirty="0" smtClean="0">
                <a:solidFill>
                  <a:schemeClr val="bg1"/>
                </a:solidFill>
              </a:rPr>
              <a:t>hvězda </a:t>
            </a:r>
            <a:r>
              <a:rPr lang="en-GB" sz="1600" i="1" dirty="0" smtClean="0">
                <a:solidFill>
                  <a:schemeClr val="bg1"/>
                </a:solidFill>
              </a:rPr>
              <a:t>119 </a:t>
            </a:r>
            <a:r>
              <a:rPr lang="en-GB" sz="1600" i="1" dirty="0">
                <a:solidFill>
                  <a:schemeClr val="bg1"/>
                </a:solidFill>
              </a:rPr>
              <a:t>Tauri</a:t>
            </a:r>
            <a:endParaRPr lang="de-DE" sz="1600" i="1" dirty="0">
              <a:solidFill>
                <a:schemeClr val="bg1"/>
              </a:solidFill>
            </a:endParaRPr>
          </a:p>
        </p:txBody>
      </p:sp>
    </p:spTree>
    <p:extLst>
      <p:ext uri="{BB962C8B-B14F-4D97-AF65-F5344CB8AC3E}">
        <p14:creationId xmlns:p14="http://schemas.microsoft.com/office/powerpoint/2010/main" val="17688756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cs-CZ" sz="2200" dirty="0"/>
              <a:t>z</a:t>
            </a:r>
            <a:r>
              <a:rPr lang="cs-CZ" sz="2200" dirty="0" smtClean="0"/>
              <a:t>jistili jsme, které </a:t>
            </a:r>
            <a:r>
              <a:rPr lang="cs-CZ" sz="2200" b="1" dirty="0" smtClean="0"/>
              <a:t>jaderné procesy </a:t>
            </a:r>
            <a:r>
              <a:rPr lang="en-GB" sz="2200" dirty="0" smtClean="0"/>
              <a:t>p</a:t>
            </a:r>
            <a:r>
              <a:rPr lang="cs-CZ" sz="2200" dirty="0" smtClean="0"/>
              <a:t>ohánějí hvězdy</a:t>
            </a:r>
            <a:endParaRPr lang="en-GB" sz="2200" dirty="0"/>
          </a:p>
          <a:p>
            <a:pPr marL="342900" indent="-342900">
              <a:spcAft>
                <a:spcPts val="900"/>
              </a:spcAft>
              <a:buFont typeface="Wingdings" panose="05000000000000000000" pitchFamily="2" charset="2"/>
              <a:buChar char="Ø"/>
            </a:pPr>
            <a:r>
              <a:rPr lang="cs-CZ" sz="2200" dirty="0" smtClean="0"/>
              <a:t>Naučili jsme se, že vznik těžších prvků je možný pouze procesy zachycení neutronu a z tohoto důvodu se v nitru hvězd musí vyskytovat </a:t>
            </a:r>
            <a:r>
              <a:rPr lang="cs-CZ" sz="2200" b="1" dirty="0" smtClean="0"/>
              <a:t>volné neutrony</a:t>
            </a:r>
            <a:r>
              <a:rPr lang="en-GB" sz="2200" b="1" dirty="0" smtClean="0"/>
              <a:t> </a:t>
            </a:r>
            <a:endParaRPr lang="en-US" sz="2200" b="1" dirty="0"/>
          </a:p>
          <a:p>
            <a:pPr marL="342900" indent="-342900">
              <a:spcAft>
                <a:spcPts val="900"/>
              </a:spcAft>
              <a:buFont typeface="Wingdings" panose="05000000000000000000" pitchFamily="2" charset="2"/>
              <a:buChar char="Ø"/>
            </a:pPr>
            <a:r>
              <a:rPr lang="cs-CZ" sz="2200" dirty="0" smtClean="0"/>
              <a:t>Zkoumali jsme jednu specifickou reakci, která by mohla být zdrojem neutronů, abychom zjistili, jak často za předpokládaných podmínek k reakcím dochází</a:t>
            </a:r>
          </a:p>
          <a:p>
            <a:pPr marL="342900" indent="-342900">
              <a:spcAft>
                <a:spcPts val="900"/>
              </a:spcAft>
              <a:buFont typeface="Wingdings" panose="05000000000000000000" pitchFamily="2" charset="2"/>
              <a:buChar char="Ø"/>
            </a:pPr>
            <a:r>
              <a:rPr lang="en-GB" sz="2200" dirty="0" err="1" smtClean="0"/>
              <a:t>Informa</a:t>
            </a:r>
            <a:r>
              <a:rPr lang="cs-CZ" sz="2200" dirty="0" err="1" smtClean="0"/>
              <a:t>ce</a:t>
            </a:r>
            <a:r>
              <a:rPr lang="cs-CZ" sz="2200" dirty="0" smtClean="0"/>
              <a:t> obsažená ve veličině </a:t>
            </a:r>
            <a:r>
              <a:rPr lang="en-GB" sz="2200" b="1" dirty="0" smtClean="0"/>
              <a:t>r</a:t>
            </a:r>
            <a:r>
              <a:rPr lang="cs-CZ" sz="2200" b="1" dirty="0" err="1" smtClean="0"/>
              <a:t>eakční</a:t>
            </a:r>
            <a:r>
              <a:rPr lang="cs-CZ" sz="2200" b="1" dirty="0" smtClean="0"/>
              <a:t> rychlost</a:t>
            </a:r>
            <a:r>
              <a:rPr lang="en-GB" sz="2200" b="1" dirty="0" smtClean="0"/>
              <a:t> </a:t>
            </a:r>
            <a:r>
              <a:rPr lang="cs-CZ" sz="2200" dirty="0" smtClean="0"/>
              <a:t>je důležitým stavebním kamenem k pochopení, jaké procesy ve hvězdách probíhají</a:t>
            </a:r>
            <a:endParaRPr lang="en-GB" sz="2200" dirty="0"/>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cs-CZ" sz="3600" dirty="0"/>
              <a:t>Shrnutí</a:t>
            </a:r>
            <a:endParaRPr lang="en-US" sz="3000" noProof="0" dirty="0"/>
          </a:p>
        </p:txBody>
      </p:sp>
    </p:spTree>
    <p:extLst>
      <p:ext uri="{BB962C8B-B14F-4D97-AF65-F5344CB8AC3E}">
        <p14:creationId xmlns:p14="http://schemas.microsoft.com/office/powerpoint/2010/main" val="17128843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485570"/>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cs-CZ" sz="2200" b="1" dirty="0" smtClean="0"/>
              <a:t>Jaderná astrofyzika </a:t>
            </a:r>
            <a:r>
              <a:rPr lang="cs-CZ" sz="2200" dirty="0" smtClean="0"/>
              <a:t>je komplexní kombinací experimentální jaderné fyziky, hvězdných modelů a astronomických pozorování </a:t>
            </a:r>
            <a:endParaRPr lang="en-GB" sz="2200" dirty="0"/>
          </a:p>
          <a:p>
            <a:pPr marL="342900" indent="-342900">
              <a:spcAft>
                <a:spcPts val="900"/>
              </a:spcAft>
              <a:buFont typeface="Wingdings" panose="05000000000000000000" pitchFamily="2" charset="2"/>
              <a:buChar char="Ø"/>
            </a:pPr>
            <a:r>
              <a:rPr lang="cs-CZ" sz="2200" b="1" dirty="0" smtClean="0"/>
              <a:t>Chemické prvky </a:t>
            </a:r>
            <a:r>
              <a:rPr lang="cs-CZ" sz="2200" dirty="0" smtClean="0"/>
              <a:t>vznikají při procesech, které pohánějí celý náš vesmír</a:t>
            </a:r>
            <a:endParaRPr lang="en-GB" sz="2200" dirty="0"/>
          </a:p>
          <a:p>
            <a:pPr marL="342900" indent="-342900">
              <a:spcAft>
                <a:spcPts val="900"/>
              </a:spcAft>
              <a:buFont typeface="Wingdings" panose="05000000000000000000" pitchFamily="2" charset="2"/>
              <a:buChar char="Ø"/>
            </a:pPr>
            <a:r>
              <a:rPr lang="cs-CZ" sz="2200" dirty="0" smtClean="0"/>
              <a:t>Obsah chemických prvků je záznamem </a:t>
            </a:r>
            <a:r>
              <a:rPr lang="cs-CZ" sz="2200" b="1" dirty="0" smtClean="0"/>
              <a:t>kosmické evoluce</a:t>
            </a:r>
            <a:endParaRPr lang="en-GB" sz="2200" b="1" dirty="0"/>
          </a:p>
          <a:p>
            <a:pPr marL="342900" indent="-342900">
              <a:spcAft>
                <a:spcPts val="900"/>
              </a:spcAft>
              <a:buFont typeface="Wingdings" panose="05000000000000000000" pitchFamily="2" charset="2"/>
              <a:buChar char="Ø"/>
            </a:pPr>
            <a:r>
              <a:rPr lang="cs-CZ" sz="2200" dirty="0" smtClean="0"/>
              <a:t>Pomocí jaderné astrofyziky se snažíme rekonstruovat historii a vývoj </a:t>
            </a:r>
            <a:r>
              <a:rPr lang="cs-CZ" sz="2200" b="1" dirty="0" smtClean="0"/>
              <a:t>vesmíru</a:t>
            </a:r>
            <a:r>
              <a:rPr lang="cs-CZ" sz="2200" dirty="0" smtClean="0"/>
              <a:t>. </a:t>
            </a:r>
            <a:endParaRPr lang="en-GB" sz="2200" b="1" dirty="0"/>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cs-CZ" sz="3600" dirty="0" smtClean="0"/>
              <a:t>Shrnutí</a:t>
            </a:r>
            <a:endParaRPr lang="en-US" sz="3000" noProof="0" dirty="0"/>
          </a:p>
        </p:txBody>
      </p:sp>
    </p:spTree>
    <p:extLst>
      <p:ext uri="{BB962C8B-B14F-4D97-AF65-F5344CB8AC3E}">
        <p14:creationId xmlns:p14="http://schemas.microsoft.com/office/powerpoint/2010/main" val="37181664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Brainstorming</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smtClean="0">
                  <a:latin typeface="+mj-lt"/>
                </a:rPr>
                <a:t>Úloha</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smtClean="0">
                      <a:solidFill>
                        <a:schemeClr val="tx1"/>
                      </a:solidFill>
                      <a:latin typeface="+mj-lt"/>
                    </a:rPr>
                    <a:t>O</a:t>
                  </a:r>
                  <a:r>
                    <a:rPr lang="cs-CZ" sz="2800" dirty="0" err="1" smtClean="0">
                      <a:solidFill>
                        <a:schemeClr val="tx1"/>
                      </a:solidFill>
                      <a:latin typeface="+mj-lt"/>
                    </a:rPr>
                    <a:t>tevřete</a:t>
                  </a:r>
                  <a:r>
                    <a:rPr lang="cs-CZ" sz="2800" dirty="0" smtClean="0">
                      <a:solidFill>
                        <a:schemeClr val="tx1"/>
                      </a:solidFill>
                      <a:latin typeface="+mj-lt"/>
                    </a:rPr>
                    <a:t> si</a:t>
                  </a:r>
                  <a:r>
                    <a:rPr lang="de-DE" sz="2800" dirty="0">
                      <a:solidFill>
                        <a:schemeClr val="tx1"/>
                      </a:solidFill>
                      <a:latin typeface="+mj-lt"/>
                    </a:rPr>
                    <a:t/>
                  </a:r>
                  <a:br>
                    <a:rPr lang="de-DE" sz="2800" dirty="0">
                      <a:solidFill>
                        <a:schemeClr val="tx1"/>
                      </a:solidFill>
                      <a:latin typeface="+mj-lt"/>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latin typeface="+mj-lt"/>
                    </a:rPr>
                    <a:t> 1.1 Brainstorming Board</a:t>
                  </a:r>
                </a:p>
                <a:p>
                  <a:pPr algn="ctr">
                    <a:spcAft>
                      <a:spcPts val="1200"/>
                    </a:spcAft>
                  </a:pPr>
                  <a:r>
                    <a:rPr lang="cs-CZ" sz="2800" dirty="0" smtClean="0">
                      <a:solidFill>
                        <a:schemeClr val="tx1"/>
                      </a:solidFill>
                      <a:latin typeface="+mj-lt"/>
                    </a:rPr>
                    <a:t>Diskutujte vaše odpovědi od začátku lekce. Odpověděli byste na otázky nyní jinak?</a:t>
                  </a:r>
                  <a:endParaRPr lang="en-GB" sz="2800" dirty="0">
                    <a:solidFill>
                      <a:schemeClr val="tx1"/>
                    </a:solidFill>
                    <a:latin typeface="+mj-lt"/>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053326"/>
                </a:xfrm>
                <a:prstGeom prst="round2SameRect">
                  <a:avLst>
                    <a:gd name="adj1" fmla="val 0"/>
                    <a:gd name="adj2" fmla="val 0"/>
                  </a:avLst>
                </a:prstGeom>
                <a:blipFill>
                  <a:blip r:embed="rId2"/>
                  <a:stretch>
                    <a:fillRect l="-1005" r="-2283"/>
                  </a:stretch>
                </a:blipFill>
                <a:ln>
                  <a:solidFill>
                    <a:schemeClr val="tx1"/>
                  </a:solidFill>
                </a:ln>
              </p:spPr>
              <p:txBody>
                <a:bodyPr/>
                <a:lstStyle/>
                <a:p>
                  <a:r>
                    <a:rPr lang="cs-CZ">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algn="ctr"/>
              <a:r>
                <a:rPr lang="de-DE" sz="1400" i="1" dirty="0">
                  <a:solidFill>
                    <a:schemeClr val="bg1"/>
                  </a:solidFill>
                </a:rPr>
                <a:t>[26]</a:t>
              </a:r>
            </a:p>
          </p:txBody>
        </p:sp>
      </p:grpSp>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algn="r"/>
              <a:r>
                <a:rPr lang="de-DE" sz="1400" i="1" dirty="0">
                  <a:solidFill>
                    <a:schemeClr val="bg1"/>
                  </a:solidFill>
                </a:rPr>
                <a:t>[25] Starburst Galaxy 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pic>
        <p:nvPicPr>
          <p:cNvPr id="10" name="Grafik 9">
            <a:extLst>
              <a:ext uri="{FF2B5EF4-FFF2-40B4-BE49-F238E27FC236}">
                <a16:creationId xmlns:a16="http://schemas.microsoft.com/office/drawing/2014/main" id="{B848668D-55EE-5EDC-1FC3-C6E417FCA0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29283" y="1390180"/>
            <a:ext cx="5358671" cy="4418853"/>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cs-CZ" sz="3600" dirty="0" smtClean="0"/>
              <a:t>Mnoho otevřených otázek</a:t>
            </a:r>
            <a:endParaRPr lang="en-US" sz="3000" noProof="0" dirty="0"/>
          </a:p>
        </p:txBody>
      </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algn="r"/>
            <a:r>
              <a:rPr lang="de-DE" sz="1400" i="1" dirty="0">
                <a:solidFill>
                  <a:schemeClr val="bg1"/>
                </a:solidFill>
              </a:rPr>
              <a:t>[01] </a:t>
            </a:r>
            <a:r>
              <a:rPr lang="de-DE" sz="1400" i="1" dirty="0" err="1" smtClean="0">
                <a:solidFill>
                  <a:schemeClr val="bg1"/>
                </a:solidFill>
              </a:rPr>
              <a:t>Pil</a:t>
            </a:r>
            <a:r>
              <a:rPr lang="cs-CZ" sz="1400" i="1" dirty="0" err="1" smtClean="0">
                <a:solidFill>
                  <a:schemeClr val="bg1"/>
                </a:solidFill>
              </a:rPr>
              <a:t>líře</a:t>
            </a:r>
            <a:r>
              <a:rPr lang="cs-CZ" sz="1400" i="1" dirty="0" smtClean="0">
                <a:solidFill>
                  <a:schemeClr val="bg1"/>
                </a:solidFill>
              </a:rPr>
              <a:t> stvoření</a:t>
            </a:r>
            <a:endParaRPr lang="de-DE" sz="1400" i="1" dirty="0">
              <a:solidFill>
                <a:schemeClr val="bg1"/>
              </a:solidFill>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681184"/>
            <a:ext cx="5624375" cy="3439403"/>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cs-CZ" sz="2000" dirty="0" smtClean="0"/>
              <a:t>A co další </a:t>
            </a:r>
            <a:r>
              <a:rPr lang="cs-CZ" sz="2000" b="1" dirty="0" smtClean="0"/>
              <a:t>procesy nukleosyntézy</a:t>
            </a:r>
            <a:r>
              <a:rPr lang="cs-CZ" sz="2000" dirty="0" smtClean="0"/>
              <a:t>?</a:t>
            </a:r>
            <a:endParaRPr lang="en-GB" sz="2000" dirty="0" smtClean="0"/>
          </a:p>
          <a:p>
            <a:pPr marL="342900" indent="-342900">
              <a:spcAft>
                <a:spcPts val="900"/>
              </a:spcAft>
              <a:buFont typeface="Arial" panose="020B0604020202020204" pitchFamily="34" charset="0"/>
              <a:buChar char="•"/>
            </a:pPr>
            <a:r>
              <a:rPr lang="cs-CZ" sz="2000" b="1" dirty="0" smtClean="0"/>
              <a:t>Jak se vyvíjí galaxie?</a:t>
            </a:r>
            <a:endParaRPr lang="en-GB" sz="2000" b="1" dirty="0" smtClean="0"/>
          </a:p>
          <a:p>
            <a:pPr marL="342900" indent="-342900">
              <a:spcAft>
                <a:spcPts val="900"/>
              </a:spcAft>
              <a:buFont typeface="Arial" panose="020B0604020202020204" pitchFamily="34" charset="0"/>
              <a:buChar char="•"/>
            </a:pPr>
            <a:r>
              <a:rPr lang="cs-CZ" sz="2000" dirty="0" smtClean="0"/>
              <a:t>Co se odehrává v </a:t>
            </a:r>
            <a:r>
              <a:rPr lang="cs-CZ" sz="2000" b="1" dirty="0" smtClean="0"/>
              <a:t>n</a:t>
            </a:r>
            <a:r>
              <a:rPr lang="en-GB" sz="2000" b="1" dirty="0" err="1" smtClean="0"/>
              <a:t>eutron</a:t>
            </a:r>
            <a:r>
              <a:rPr lang="cs-CZ" sz="2000" b="1" dirty="0" err="1" smtClean="0"/>
              <a:t>ových</a:t>
            </a:r>
            <a:r>
              <a:rPr lang="cs-CZ" sz="2000" b="1" dirty="0" smtClean="0"/>
              <a:t> hvězdách </a:t>
            </a:r>
            <a:r>
              <a:rPr lang="cs-CZ" sz="2000" dirty="0" smtClean="0"/>
              <a:t>a během jejich sloučení</a:t>
            </a:r>
            <a:r>
              <a:rPr lang="en-GB" sz="2000" dirty="0" smtClean="0"/>
              <a:t>?</a:t>
            </a:r>
            <a:endParaRPr lang="en-GB" sz="2000" dirty="0"/>
          </a:p>
          <a:p>
            <a:pPr marL="342900" indent="-342900">
              <a:spcAft>
                <a:spcPts val="900"/>
              </a:spcAft>
              <a:buFont typeface="Arial" panose="020B0604020202020204" pitchFamily="34" charset="0"/>
              <a:buChar char="•"/>
            </a:pPr>
            <a:r>
              <a:rPr lang="cs-CZ" sz="2000" dirty="0" smtClean="0"/>
              <a:t>Kde se vlastně vzaly </a:t>
            </a:r>
            <a:r>
              <a:rPr lang="cs-CZ" sz="2000" b="1" dirty="0" smtClean="0"/>
              <a:t>první prvky</a:t>
            </a:r>
            <a:r>
              <a:rPr lang="en-GB" sz="2000" dirty="0" smtClean="0"/>
              <a:t>?</a:t>
            </a:r>
            <a:endParaRPr lang="en-GB" sz="2000" dirty="0"/>
          </a:p>
          <a:p>
            <a:pPr marL="342900" indent="-342900">
              <a:spcAft>
                <a:spcPts val="900"/>
              </a:spcAft>
              <a:buFont typeface="Arial" panose="020B0604020202020204" pitchFamily="34" charset="0"/>
              <a:buChar char="•"/>
            </a:pPr>
            <a:r>
              <a:rPr lang="cs-CZ" sz="2000" dirty="0" smtClean="0"/>
              <a:t>Co se můžeme naučit o </a:t>
            </a:r>
            <a:r>
              <a:rPr lang="cs-CZ" sz="2000" b="1" dirty="0" smtClean="0"/>
              <a:t>velkém třesku</a:t>
            </a:r>
            <a:r>
              <a:rPr lang="cs-CZ" sz="2000" dirty="0" smtClean="0"/>
              <a:t> pomocí jaderné astrofyziky?</a:t>
            </a:r>
            <a:endParaRPr lang="en-GB" sz="2000" dirty="0"/>
          </a:p>
          <a:p>
            <a:pPr marL="342900" indent="-342900">
              <a:spcAft>
                <a:spcPts val="900"/>
              </a:spcAft>
              <a:buFont typeface="Wingdings" panose="05000000000000000000" pitchFamily="2" charset="2"/>
              <a:buChar char="Ø"/>
            </a:pPr>
            <a:r>
              <a:rPr lang="cs-CZ" sz="2000" i="1" dirty="0" smtClean="0"/>
              <a:t>Dnes jsme se jen letmo a povrchně dotknuli světa jaderné astrofyziky. </a:t>
            </a:r>
            <a:endParaRPr lang="en-GB" sz="2000" b="1" i="1" dirty="0"/>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fade">
                                      <p:cBhvr>
                                        <p:cTn id="51" dur="500"/>
                                        <p:tgtEl>
                                          <p:spTgt spid="7">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xit" presetSubtype="0" fill="hold"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smtClean="0">
                <a:solidFill>
                  <a:schemeClr val="bg1"/>
                </a:solidFill>
                <a:effectLst>
                  <a:outerShdw blurRad="38100" dist="38100" dir="2700000" algn="tl">
                    <a:srgbClr val="000000">
                      <a:alpha val="43137"/>
                    </a:srgbClr>
                  </a:outerShdw>
                </a:effectLst>
                <a:latin typeface="+mj-lt"/>
                <a:ea typeface="Source Sans Pro" panose="020B0503030403020204" pitchFamily="34" charset="0"/>
              </a:rPr>
              <a:t/>
            </a:r>
            <a:br>
              <a:rPr lang="de-DE" sz="4800" b="1" cap="small" dirty="0" smtClean="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cs-CZ" sz="3600" cap="small" dirty="0" smtClean="0">
                <a:solidFill>
                  <a:schemeClr val="bg1"/>
                </a:solidFill>
                <a:effectLst>
                  <a:outerShdw blurRad="38100" dist="38100" dir="2700000" algn="tl">
                    <a:srgbClr val="000000">
                      <a:alpha val="43137"/>
                    </a:srgbClr>
                  </a:outerShdw>
                </a:effectLst>
                <a:latin typeface="+mj-lt"/>
                <a:ea typeface="Source Sans Pro" panose="020B0503030403020204" pitchFamily="34" charset="0"/>
              </a:rPr>
              <a:t>Konec cesty za chemickými prvky</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567818675"/>
      </p:ext>
    </p:extLst>
  </p:cSld>
  <p:clrMapOvr>
    <a:masterClrMapping/>
  </p:clrMapOvr>
  <p:timing>
    <p:tnLst>
      <p:par>
        <p:cTn id="1" dur="indefinite" restart="never" nodeType="tmRoot"/>
      </p:par>
    </p:tnLst>
  </p:timing>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Praesentationsvorlagen16zu9</Template>
  <TotalTime>773</TotalTime>
  <Words>4705</Words>
  <Application>Microsoft Office PowerPoint</Application>
  <PresentationFormat>Širokoúhlá obrazovka</PresentationFormat>
  <Paragraphs>610</Paragraphs>
  <Slides>98</Slides>
  <Notes>72</Notes>
  <HiddenSlides>0</HiddenSlides>
  <MMClips>1</MMClips>
  <ScaleCrop>false</ScaleCrop>
  <HeadingPairs>
    <vt:vector size="6" baseType="variant">
      <vt:variant>
        <vt:lpstr>Použitá písma</vt:lpstr>
      </vt:variant>
      <vt:variant>
        <vt:i4>8</vt:i4>
      </vt:variant>
      <vt:variant>
        <vt:lpstr>Motiv</vt:lpstr>
      </vt:variant>
      <vt:variant>
        <vt:i4>3</vt:i4>
      </vt:variant>
      <vt:variant>
        <vt:lpstr>Nadpisy snímků</vt:lpstr>
      </vt:variant>
      <vt:variant>
        <vt:i4>98</vt:i4>
      </vt:variant>
    </vt:vector>
  </HeadingPairs>
  <TitlesOfParts>
    <vt:vector size="109" baseType="lpstr">
      <vt:lpstr>Symbol</vt:lpstr>
      <vt:lpstr>Calibri</vt:lpstr>
      <vt:lpstr>Wingdings</vt:lpstr>
      <vt:lpstr>Open Sans</vt:lpstr>
      <vt:lpstr>MS PGothic</vt:lpstr>
      <vt:lpstr>Source Sans Pro</vt:lpstr>
      <vt:lpstr>Cambria Math</vt:lpstr>
      <vt:lpstr>Arial</vt:lpstr>
      <vt:lpstr>TUD_2018_16zu9</vt:lpstr>
      <vt:lpstr>chapter</vt:lpstr>
      <vt:lpstr>Benutzerdefiniertes Design</vt:lpstr>
      <vt:lpstr>Prezentace aplikace PowerPoint</vt:lpstr>
      <vt:lpstr>Prezentace aplikace PowerPoint</vt:lpstr>
      <vt:lpstr>Časový plán</vt:lpstr>
      <vt:lpstr>Prezentace aplikace PowerPoint</vt:lpstr>
      <vt:lpstr>Prezentace aplikace PowerPoint</vt:lpstr>
      <vt:lpstr>Prezentace aplikace PowerPoint</vt:lpstr>
      <vt:lpstr>Brainstorming</vt:lpstr>
      <vt:lpstr>Prezentace aplikace PowerPoint</vt:lpstr>
      <vt:lpstr>Co je jaderná astrofyzika?</vt:lpstr>
      <vt:lpstr>Prezentace aplikace PowerPoint</vt:lpstr>
      <vt:lpstr>elementy v antice (cca. 350 př. n. l.)</vt:lpstr>
      <vt:lpstr>elementy v antice (cca. 350 př. n. l.)</vt:lpstr>
      <vt:lpstr>Elementy v alchymii</vt:lpstr>
      <vt:lpstr>Elementy v alchymii</vt:lpstr>
      <vt:lpstr>Vývoj periodické tabulky prvků</vt:lpstr>
      <vt:lpstr>Periodická tabulka chemických prvků</vt:lpstr>
      <vt:lpstr>Relativní zastoupení chemických prvků (Sluneční soustava)</vt:lpstr>
      <vt:lpstr>Relativní zastoupení chemických prvků (Sluneční soustava)</vt:lpstr>
      <vt:lpstr>Relativní zastoupení chemických prvků</vt:lpstr>
      <vt:lpstr>Prezentace aplikace PowerPoint</vt:lpstr>
      <vt:lpstr>Prezentace aplikace PowerPoint</vt:lpstr>
      <vt:lpstr>Prezentace aplikace PowerPoint</vt:lpstr>
      <vt:lpstr>Atomové jádro</vt:lpstr>
      <vt:lpstr>Značení atomových jader</vt:lpstr>
      <vt:lpstr>Značení atomových jader</vt:lpstr>
      <vt:lpstr>Značení atomových jader</vt:lpstr>
      <vt:lpstr>Značení atomových jader</vt:lpstr>
      <vt:lpstr>Značení atomových jader</vt:lpstr>
      <vt:lpstr>Značení atomových jader</vt:lpstr>
      <vt:lpstr>Prezentace aplikace PowerPoint</vt:lpstr>
      <vt:lpstr>Jaderné reakce</vt:lpstr>
      <vt:lpstr>Jaderné reakce</vt:lpstr>
      <vt:lpstr>Nuclear Reactions</vt:lpstr>
      <vt:lpstr>Prezentace aplikace PowerPoint</vt:lpstr>
      <vt:lpstr>Vazebná energie</vt:lpstr>
      <vt:lpstr>Vazebná energie</vt:lpstr>
      <vt:lpstr>Tabulka nuklidů</vt:lpstr>
      <vt:lpstr>Jaderné reakce</vt:lpstr>
      <vt:lpstr>Prezentace aplikace PowerPoint</vt:lpstr>
      <vt:lpstr>Prezentace aplikace PowerPoint</vt:lpstr>
      <vt:lpstr>Vývoj hvězd</vt:lpstr>
      <vt:lpstr>Prezentace aplikace PowerPoint</vt:lpstr>
      <vt:lpstr>Vývoj hvězd</vt:lpstr>
      <vt:lpstr>Vývoj hvězd</vt:lpstr>
      <vt:lpstr>Vývoj hvězd</vt:lpstr>
      <vt:lpstr>Vývoj hvězd</vt:lpstr>
      <vt:lpstr>Vývoj hvězd</vt:lpstr>
      <vt:lpstr>Vývoj hvězd</vt:lpstr>
      <vt:lpstr>Vývoj hvězd</vt:lpstr>
      <vt:lpstr>Vývoj hvězd</vt:lpstr>
      <vt:lpstr>Prezentace aplikace PowerPoint</vt:lpstr>
      <vt:lpstr>Příběh Slunce</vt:lpstr>
      <vt:lpstr>Příběh Slunce</vt:lpstr>
      <vt:lpstr>Příběh Slunce</vt:lpstr>
      <vt:lpstr>Příběh Slunce</vt:lpstr>
      <vt:lpstr>Příběh Slunce</vt:lpstr>
      <vt:lpstr>Příběh Slunce</vt:lpstr>
      <vt:lpstr>Příběh Slunce</vt:lpstr>
      <vt:lpstr>Relativní zastoupení prvků (Sluneční soustava)</vt:lpstr>
      <vt:lpstr>Relativní zastoupení prvků (Sluneční soustava)</vt:lpstr>
      <vt:lpstr>Relativní zastoupení prvků (Sluneční soustava)</vt:lpstr>
      <vt:lpstr>Vazebná energie</vt:lpstr>
      <vt:lpstr>Vazebná energie</vt:lpstr>
      <vt:lpstr>Prezentace aplikace PowerPoint</vt:lpstr>
      <vt:lpstr>Prezentace aplikace PowerPoint</vt:lpstr>
      <vt:lpstr>Zachycení neutronu</vt:lpstr>
      <vt:lpstr>Zachycení neutronu</vt:lpstr>
      <vt:lpstr>Stolní hra – Závod nuklidů</vt:lpstr>
      <vt:lpstr>Stolní hra – Závod nuklidů</vt:lpstr>
      <vt:lpstr>Stolní hra – Závod nuklidů</vt:lpstr>
      <vt:lpstr>Stolní hra – Závod nuklidů</vt:lpstr>
      <vt:lpstr>Stolní hra – Závod nuklidů</vt:lpstr>
      <vt:lpstr>Prezentace aplikace PowerPoint</vt:lpstr>
      <vt:lpstr>S-Proces a R-Proces</vt:lpstr>
      <vt:lpstr>Průběh R-Procesu</vt:lpstr>
      <vt:lpstr>Prezentace aplikace PowerPoint</vt:lpstr>
      <vt:lpstr>Zdroje neutronů </vt:lpstr>
      <vt:lpstr>Prezentace aplikace PowerPoint</vt:lpstr>
      <vt:lpstr>Prezentace aplikace PowerPoint</vt:lpstr>
      <vt:lpstr>Měření jaderné reakce</vt:lpstr>
      <vt:lpstr>Měření jaderné reakce</vt:lpstr>
      <vt:lpstr>Cíl měření</vt:lpstr>
      <vt:lpstr>Energie fotonu</vt:lpstr>
      <vt:lpstr>Energie fotonu</vt:lpstr>
      <vt:lpstr>Energie fotonu</vt:lpstr>
      <vt:lpstr>Energie fotonu</vt:lpstr>
      <vt:lpstr>Term Diagram</vt:lpstr>
      <vt:lpstr>Účinný průřez</vt:lpstr>
      <vt:lpstr>Účinný průřez</vt:lpstr>
      <vt:lpstr>Reakční rychlost</vt:lpstr>
      <vt:lpstr>Reakční rychlost</vt:lpstr>
      <vt:lpstr>Nejistoty </vt:lpstr>
      <vt:lpstr>Shrnutí</vt:lpstr>
      <vt:lpstr>Shrnutí</vt:lpstr>
      <vt:lpstr>Shrnutí</vt:lpstr>
      <vt:lpstr>Brainstorming</vt:lpstr>
      <vt:lpstr>Mnoho otevřených otázek</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Astrophysics - A Journey through the Elements</dc:title>
  <dc:creator>Hannes Nitsche</dc:creator>
  <cp:lastModifiedBy>Eva</cp:lastModifiedBy>
  <cp:revision>2380</cp:revision>
  <dcterms:created xsi:type="dcterms:W3CDTF">2018-06-15T09:17:35Z</dcterms:created>
  <dcterms:modified xsi:type="dcterms:W3CDTF">2023-02-21T08:32:36Z</dcterms:modified>
</cp:coreProperties>
</file>