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100" d="100"/>
          <a:sy n="100" d="100"/>
        </p:scale>
        <p:origin x="1062" y="96"/>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30.11.2022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30.11.2022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Notes for Facilitators:</a:t>
            </a:r>
          </a:p>
          <a:p>
            <a:pPr marL="171450" indent="-171450">
              <a:buFont typeface="Arial" panose="020B0604020202020204" pitchFamily="34" charset="0"/>
              <a:buChar char="•"/>
            </a:pPr>
            <a:r>
              <a:rPr lang="en-GB" dirty="0"/>
              <a:t>This schedule is only a suggestion</a:t>
            </a:r>
          </a:p>
          <a:p>
            <a:pPr marL="171450" indent="-171450">
              <a:buFont typeface="Arial" panose="020B0604020202020204" pitchFamily="34" charset="0"/>
              <a:buChar char="•"/>
            </a:pPr>
            <a:r>
              <a:rPr lang="en-GB" dirty="0"/>
              <a:t>Please enter the times in the Time column and reschedule the breaks as needed.</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never tested his theories experimentally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Aristotle designed natural philosophical ideas with the aim of creating holistic descriptions of the world.</a:t>
            </a:r>
            <a:br>
              <a:rPr lang="en-GB" dirty="0"/>
            </a:br>
            <a:r>
              <a:rPr lang="en-GB" dirty="0"/>
              <a:t>Here you can give the additional Example, that he combined his concept of the four Elements with a concept of Gravitation:</a:t>
            </a:r>
            <a:br>
              <a:rPr lang="en-GB" dirty="0"/>
            </a:br>
            <a:r>
              <a:rPr lang="en-GB" dirty="0"/>
              <a:t>According to him, an object that has a high mass must consist of a large proportion of earth.</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Paracelsus quote is a great example for non scientific approaches. It completely contradicts the modern principles of scientific development (e.g. Karl Popper's principle of Falsification)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Notes for Facilitators:</a:t>
            </a:r>
          </a:p>
          <a:p>
            <a:pPr marL="171450" indent="-171450">
              <a:buFont typeface="Arial" panose="020B0604020202020204" pitchFamily="34" charset="0"/>
              <a:buChar char="•"/>
            </a:pPr>
            <a:r>
              <a:rPr lang="en-GB" dirty="0"/>
              <a:t>Explain the logarithmic scale!</a:t>
            </a:r>
          </a:p>
          <a:p>
            <a:pPr marL="171450" indent="-171450">
              <a:buFont typeface="Arial" panose="020B0604020202020204" pitchFamily="34" charset="0"/>
              <a:buChar char="•"/>
            </a:pPr>
            <a:r>
              <a:rPr lang="en-GB" dirty="0"/>
              <a:t>chemical abundances are one of the most important Observable of nuclear Astrophysics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this Task get back to the previous slide to show the bigger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the students should notice: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general, the abundance becomes lower with increasing atomic number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is a peak at Iron, marked with the grey line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gap at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some Elements, the abundance is Zero (You might throw the question into the room: “How do we know, that these Elements actually exist?”)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abundance is higher for elements with even atomic number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don’t have to explain the observations. But here you can tell them, that we will discover the reasons for this chemical abundance during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video is just an uncommented short Camera Tour through an underground ion accelerator lab. If you want, you can already explain some of the equipment here, but this will be deepened later in the masterclass. The main purpose of the video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give students an insight into such a lab (without necessarily explaining anything)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raise questions that will be answered later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Why is the lab underground?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is the equipment for?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does it have to do with observing processes in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advanced students: Critically discuss Bohr's atomic model and take a brief look at quantum mechanical properties.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(outdated) representation with the electron orbits is used here only to tie in with the image of atoms that many students have from chemistry classes. Feel free to delete it.</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a:t>
            </a:r>
            <a:r>
              <a:rPr lang="en-GB" b="1" dirty="0"/>
              <a:t>very</a:t>
            </a:r>
            <a:r>
              <a:rPr lang="en-GB" dirty="0"/>
              <a:t> important that the students have understood and can use the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Give</a:t>
            </a:r>
            <a:r>
              <a:rPr lang="de-DE" dirty="0"/>
              <a:t> </a:t>
            </a:r>
            <a:r>
              <a:rPr lang="de-DE" dirty="0" err="1"/>
              <a:t>them</a:t>
            </a:r>
            <a:r>
              <a:rPr lang="de-DE" dirty="0"/>
              <a:t> a </a:t>
            </a:r>
            <a:r>
              <a:rPr lang="de-DE" dirty="0" err="1"/>
              <a:t>few</a:t>
            </a:r>
            <a:r>
              <a:rPr lang="de-DE" dirty="0"/>
              <a:t> </a:t>
            </a:r>
            <a:r>
              <a:rPr lang="de-DE" dirty="0" err="1"/>
              <a:t>minutes</a:t>
            </a:r>
            <a:r>
              <a:rPr lang="de-DE" dirty="0"/>
              <a:t> </a:t>
            </a:r>
            <a:r>
              <a:rPr lang="de-DE" dirty="0" err="1"/>
              <a:t>to</a:t>
            </a:r>
            <a:r>
              <a:rPr lang="de-DE" dirty="0"/>
              <a:t> </a:t>
            </a:r>
            <a:r>
              <a:rPr lang="de-DE" dirty="0" err="1"/>
              <a:t>explore</a:t>
            </a:r>
            <a:r>
              <a:rPr lang="de-DE" dirty="0"/>
              <a:t> </a:t>
            </a:r>
            <a:r>
              <a:rPr lang="de-DE" dirty="0" err="1"/>
              <a:t>the</a:t>
            </a:r>
            <a:r>
              <a:rPr lang="de-DE" dirty="0"/>
              <a:t> </a:t>
            </a:r>
            <a:r>
              <a:rPr lang="de-DE" dirty="0" err="1"/>
              <a:t>interactive</a:t>
            </a:r>
            <a:r>
              <a:rPr lang="de-DE" dirty="0"/>
              <a:t> </a:t>
            </a:r>
            <a:r>
              <a:rPr lang="de-DE" dirty="0" err="1"/>
              <a:t>nuclide</a:t>
            </a:r>
            <a:r>
              <a:rPr lang="de-DE" dirty="0"/>
              <a:t> </a:t>
            </a:r>
            <a:r>
              <a:rPr lang="de-DE" dirty="0" err="1"/>
              <a:t>table</a:t>
            </a:r>
            <a:r>
              <a:rPr lang="de-DE" dirty="0"/>
              <a:t>. Use </a:t>
            </a:r>
            <a:r>
              <a:rPr lang="de-DE" dirty="0" err="1"/>
              <a:t>it</a:t>
            </a:r>
            <a:r>
              <a:rPr lang="de-DE" dirty="0"/>
              <a:t> </a:t>
            </a:r>
            <a:r>
              <a:rPr lang="de-DE" dirty="0" err="1"/>
              <a:t>as</a:t>
            </a:r>
            <a:r>
              <a:rPr lang="de-DE" dirty="0"/>
              <a:t> a </a:t>
            </a:r>
            <a:r>
              <a:rPr lang="de-DE" dirty="0" err="1"/>
              <a:t>transition</a:t>
            </a:r>
            <a:r>
              <a:rPr lang="de-DE" dirty="0"/>
              <a:t> </a:t>
            </a:r>
            <a:r>
              <a:rPr lang="de-DE" dirty="0" err="1"/>
              <a:t>to</a:t>
            </a:r>
            <a:r>
              <a:rPr lang="de-DE" dirty="0"/>
              <a:t> </a:t>
            </a:r>
            <a:r>
              <a:rPr lang="de-DE" dirty="0" err="1"/>
              <a:t>the</a:t>
            </a:r>
            <a:r>
              <a:rPr lang="de-DE" dirty="0"/>
              <a:t> </a:t>
            </a:r>
            <a:r>
              <a:rPr lang="de-DE" dirty="0" err="1"/>
              <a:t>next</a:t>
            </a:r>
            <a:r>
              <a:rPr lang="de-DE" dirty="0"/>
              <a:t> </a:t>
            </a:r>
            <a:r>
              <a:rPr lang="de-DE" dirty="0" err="1"/>
              <a:t>task</a:t>
            </a:r>
            <a:r>
              <a:rPr lang="de-DE" dirty="0"/>
              <a:t> </a:t>
            </a:r>
            <a:r>
              <a:rPr lang="de-DE" dirty="0" err="1"/>
              <a:t>with</a:t>
            </a:r>
            <a:r>
              <a:rPr lang="de-DE" dirty="0"/>
              <a:t> </a:t>
            </a:r>
            <a:r>
              <a:rPr lang="de-DE" dirty="0" err="1"/>
              <a:t>the</a:t>
            </a:r>
            <a:r>
              <a:rPr lang="de-DE" dirty="0"/>
              <a:t> </a:t>
            </a:r>
            <a:r>
              <a:rPr lang="de-DE" dirty="0" err="1"/>
              <a:t>nuclear</a:t>
            </a:r>
            <a:r>
              <a:rPr lang="de-DE" dirty="0"/>
              <a:t> </a:t>
            </a:r>
            <a:r>
              <a:rPr lang="de-DE" dirty="0" err="1"/>
              <a:t>reactions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While students are working on the expert tasks, check that they have everything correct before sharing their results with the Home Groups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Here </a:t>
            </a:r>
            <a:r>
              <a:rPr lang="de-DE" dirty="0" err="1"/>
              <a:t>we</a:t>
            </a:r>
            <a:r>
              <a:rPr lang="de-DE" dirty="0"/>
              <a:t> </a:t>
            </a:r>
            <a:r>
              <a:rPr lang="de-DE" dirty="0" err="1"/>
              <a:t>try</a:t>
            </a:r>
            <a:r>
              <a:rPr lang="de-DE" dirty="0"/>
              <a:t> </a:t>
            </a:r>
            <a:r>
              <a:rPr lang="de-DE" dirty="0" err="1"/>
              <a:t>to</a:t>
            </a:r>
            <a:r>
              <a:rPr lang="de-DE" dirty="0"/>
              <a:t> break all </a:t>
            </a:r>
            <a:r>
              <a:rPr lang="de-DE" dirty="0" err="1"/>
              <a:t>the</a:t>
            </a:r>
            <a:r>
              <a:rPr lang="de-DE" dirty="0"/>
              <a:t> </a:t>
            </a:r>
            <a:r>
              <a:rPr lang="de-DE" dirty="0" err="1"/>
              <a:t>nuclear</a:t>
            </a:r>
            <a:r>
              <a:rPr lang="de-DE" dirty="0"/>
              <a:t> </a:t>
            </a:r>
            <a:r>
              <a:rPr lang="de-DE" dirty="0" err="1"/>
              <a:t>processes</a:t>
            </a:r>
            <a:r>
              <a:rPr lang="de-DE" dirty="0"/>
              <a:t> down </a:t>
            </a:r>
            <a:r>
              <a:rPr lang="de-DE" dirty="0" err="1"/>
              <a:t>to</a:t>
            </a:r>
            <a:r>
              <a:rPr lang="de-DE" dirty="0"/>
              <a:t> </a:t>
            </a:r>
            <a:r>
              <a:rPr lang="de-DE" dirty="0" err="1"/>
              <a:t>explain</a:t>
            </a:r>
            <a:r>
              <a:rPr lang="de-DE" dirty="0"/>
              <a:t> </a:t>
            </a:r>
            <a:r>
              <a:rPr lang="de-DE" dirty="0" err="1"/>
              <a:t>them</a:t>
            </a:r>
            <a:r>
              <a:rPr lang="de-DE" dirty="0"/>
              <a:t> just </a:t>
            </a:r>
            <a:r>
              <a:rPr lang="de-DE" dirty="0" err="1"/>
              <a:t>with</a:t>
            </a:r>
            <a:r>
              <a:rPr lang="de-DE" dirty="0"/>
              <a:t> </a:t>
            </a:r>
            <a:r>
              <a:rPr lang="de-DE" dirty="0" err="1"/>
              <a:t>the</a:t>
            </a:r>
            <a:r>
              <a:rPr lang="de-DE" dirty="0"/>
              <a:t> </a:t>
            </a:r>
            <a:r>
              <a:rPr lang="de-DE" dirty="0" err="1"/>
              <a:t>concept</a:t>
            </a:r>
            <a:r>
              <a:rPr lang="de-DE" dirty="0"/>
              <a:t> </a:t>
            </a:r>
            <a:r>
              <a:rPr lang="de-DE" dirty="0" err="1"/>
              <a:t>of</a:t>
            </a:r>
            <a:r>
              <a:rPr lang="de-DE" dirty="0"/>
              <a:t> Binding Energy. </a:t>
            </a:r>
            <a:r>
              <a:rPr lang="en-GB" dirty="0"/>
              <a:t>Even though this is a great simplification, it helps to focus the content.</a:t>
            </a:r>
            <a:br>
              <a:rPr lang="en-GB" dirty="0"/>
            </a:br>
            <a:r>
              <a:rPr lang="en-GB" dirty="0"/>
              <a:t>Explain to them that atomic nuclei "want" to go to a more stable state and that nuclear processes are used to reach this state.</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After </a:t>
            </a:r>
            <a:r>
              <a:rPr lang="de-DE" dirty="0" err="1"/>
              <a:t>the</a:t>
            </a:r>
            <a:r>
              <a:rPr lang="de-DE" dirty="0"/>
              <a:t> Stellar Evolution Part </a:t>
            </a:r>
            <a:r>
              <a:rPr lang="de-DE" dirty="0" err="1"/>
              <a:t>the</a:t>
            </a:r>
            <a:r>
              <a:rPr lang="de-DE" dirty="0"/>
              <a:t> Concept </a:t>
            </a:r>
            <a:r>
              <a:rPr lang="de-DE" dirty="0" err="1"/>
              <a:t>of</a:t>
            </a:r>
            <a:r>
              <a:rPr lang="de-DE" dirty="0"/>
              <a:t> Binding Energy will </a:t>
            </a:r>
            <a:r>
              <a:rPr lang="de-DE" dirty="0" err="1"/>
              <a:t>be</a:t>
            </a:r>
            <a:r>
              <a:rPr lang="de-DE" dirty="0"/>
              <a:t> </a:t>
            </a:r>
            <a:r>
              <a:rPr lang="de-DE" dirty="0" err="1"/>
              <a:t>used</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chemical</a:t>
            </a:r>
            <a:r>
              <a:rPr lang="de-DE" dirty="0"/>
              <a:t> </a:t>
            </a:r>
            <a:r>
              <a:rPr lang="de-DE" dirty="0" err="1"/>
              <a:t>abundances</a:t>
            </a:r>
            <a:r>
              <a:rPr lang="de-DE" dirty="0"/>
              <a:t>. But at </a:t>
            </a:r>
            <a:r>
              <a:rPr lang="de-DE" dirty="0" err="1"/>
              <a:t>this</a:t>
            </a:r>
            <a:r>
              <a:rPr lang="de-DE" dirty="0"/>
              <a:t> </a:t>
            </a:r>
            <a:r>
              <a:rPr lang="de-DE" dirty="0" err="1"/>
              <a:t>point</a:t>
            </a:r>
            <a:r>
              <a:rPr lang="de-DE" dirty="0"/>
              <a:t> </a:t>
            </a:r>
            <a:r>
              <a:rPr lang="de-DE" dirty="0" err="1"/>
              <a:t>you</a:t>
            </a:r>
            <a:r>
              <a:rPr lang="de-DE" dirty="0"/>
              <a:t> </a:t>
            </a:r>
            <a:r>
              <a:rPr lang="de-DE" dirty="0" err="1"/>
              <a:t>might</a:t>
            </a:r>
            <a:r>
              <a:rPr lang="de-DE" dirty="0"/>
              <a:t> </a:t>
            </a:r>
            <a:r>
              <a:rPr lang="de-DE" dirty="0" err="1"/>
              <a:t>already</a:t>
            </a:r>
            <a:r>
              <a:rPr lang="de-DE" dirty="0"/>
              <a:t> </a:t>
            </a:r>
            <a:r>
              <a:rPr lang="de-DE" dirty="0" err="1"/>
              <a:t>explain</a:t>
            </a:r>
            <a:r>
              <a:rPr lang="de-DE" dirty="0"/>
              <a:t> </a:t>
            </a:r>
            <a:r>
              <a:rPr lang="de-DE" dirty="0" err="1"/>
              <a:t>the</a:t>
            </a:r>
            <a:r>
              <a:rPr lang="de-DE" dirty="0"/>
              <a:t> Iron Peak and Lithium Gap.</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access the 3D view with the icon on the top right with the four bars. You can pan and turn the view, to take a look at the valley of stability.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you want to simplify it, use the “Skateboard in a Halfpipe” Analogy. The Skateboard wants to go to the “lowest state” at the middle of the pipe and does not go up except when excited. In general, the further out from the valley the nuclide is, the more unstable it is. The same goes for the Skateboard, which is faster if it starts at the top of the Halfpipe.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Use </a:t>
            </a:r>
            <a:r>
              <a:rPr lang="de-DE" dirty="0" err="1"/>
              <a:t>this</a:t>
            </a:r>
            <a:r>
              <a:rPr lang="de-DE" dirty="0"/>
              <a:t> </a:t>
            </a:r>
            <a:r>
              <a:rPr lang="de-DE" dirty="0" err="1"/>
              <a:t>illustration</a:t>
            </a:r>
            <a:r>
              <a:rPr lang="de-DE" dirty="0"/>
              <a:t> </a:t>
            </a:r>
            <a:r>
              <a:rPr lang="de-DE" dirty="0" err="1"/>
              <a:t>of</a:t>
            </a:r>
            <a:r>
              <a:rPr lang="de-DE" dirty="0"/>
              <a:t> </a:t>
            </a:r>
            <a:r>
              <a:rPr lang="de-DE" dirty="0" err="1"/>
              <a:t>the</a:t>
            </a:r>
            <a:r>
              <a:rPr lang="de-DE" dirty="0"/>
              <a:t> Hertzsprung-Russell-</a:t>
            </a:r>
            <a:r>
              <a:rPr lang="de-DE" dirty="0" err="1"/>
              <a:t>Diagram</a:t>
            </a:r>
            <a:r>
              <a:rPr lang="de-DE" dirty="0"/>
              <a:t> </a:t>
            </a:r>
            <a:r>
              <a:rPr lang="de-DE" dirty="0" err="1"/>
              <a:t>for</a:t>
            </a:r>
            <a:r>
              <a:rPr lang="de-DE" dirty="0"/>
              <a:t> </a:t>
            </a:r>
            <a:r>
              <a:rPr lang="de-DE" dirty="0" err="1"/>
              <a:t>the</a:t>
            </a:r>
            <a:r>
              <a:rPr lang="de-DE" dirty="0"/>
              <a:t> </a:t>
            </a:r>
            <a:r>
              <a:rPr lang="de-DE" dirty="0" err="1"/>
              <a:t>motivation</a:t>
            </a:r>
            <a:r>
              <a:rPr lang="de-DE" dirty="0"/>
              <a:t> </a:t>
            </a:r>
            <a:r>
              <a:rPr lang="de-DE" dirty="0" err="1"/>
              <a:t>of</a:t>
            </a:r>
            <a:r>
              <a:rPr lang="de-DE" dirty="0"/>
              <a:t> </a:t>
            </a:r>
            <a:r>
              <a:rPr lang="de-DE" dirty="0" err="1"/>
              <a:t>the</a:t>
            </a:r>
            <a:r>
              <a:rPr lang="de-DE" dirty="0"/>
              <a:t> </a:t>
            </a:r>
            <a:r>
              <a:rPr lang="de-DE" dirty="0" err="1"/>
              <a:t>following</a:t>
            </a:r>
            <a:r>
              <a:rPr lang="de-DE" dirty="0"/>
              <a:t> </a:t>
            </a:r>
            <a:r>
              <a:rPr lang="de-DE" dirty="0" err="1"/>
              <a:t>lecture</a:t>
            </a:r>
            <a:r>
              <a:rPr lang="de-DE" dirty="0"/>
              <a:t>. </a:t>
            </a:r>
            <a:r>
              <a:rPr lang="de-DE" dirty="0" err="1"/>
              <a:t>Where</a:t>
            </a:r>
            <a:r>
              <a:rPr lang="de-DE" dirty="0"/>
              <a:t> </a:t>
            </a:r>
            <a:r>
              <a:rPr lang="de-DE" dirty="0" err="1"/>
              <a:t>is</a:t>
            </a:r>
            <a:r>
              <a:rPr lang="de-DE" dirty="0"/>
              <a:t> </a:t>
            </a:r>
            <a:r>
              <a:rPr lang="de-DE" dirty="0" err="1"/>
              <a:t>this</a:t>
            </a:r>
            <a:r>
              <a:rPr lang="de-DE" dirty="0"/>
              <a:t> </a:t>
            </a:r>
            <a:r>
              <a:rPr lang="de-DE" dirty="0" err="1"/>
              <a:t>structure</a:t>
            </a:r>
            <a:r>
              <a:rPr lang="de-DE" dirty="0"/>
              <a:t> </a:t>
            </a:r>
            <a:r>
              <a:rPr lang="de-DE" dirty="0" err="1"/>
              <a:t>coming</a:t>
            </a:r>
            <a:r>
              <a:rPr lang="de-DE" dirty="0"/>
              <a:t> </a:t>
            </a:r>
            <a:r>
              <a:rPr lang="de-DE" dirty="0" err="1"/>
              <a:t>from</a:t>
            </a:r>
            <a:r>
              <a:rPr lang="de-DE" dirty="0"/>
              <a:t>? </a:t>
            </a:r>
            <a:r>
              <a:rPr lang="de-DE" dirty="0" err="1"/>
              <a:t>Why</a:t>
            </a:r>
            <a:r>
              <a:rPr lang="de-DE" dirty="0"/>
              <a:t> </a:t>
            </a:r>
            <a:r>
              <a:rPr lang="de-DE" dirty="0" err="1"/>
              <a:t>are</a:t>
            </a:r>
            <a:r>
              <a:rPr lang="de-DE" dirty="0"/>
              <a:t> </a:t>
            </a:r>
            <a:r>
              <a:rPr lang="de-DE" dirty="0" err="1"/>
              <a:t>the</a:t>
            </a:r>
            <a:r>
              <a:rPr lang="de-DE" dirty="0"/>
              <a:t> </a:t>
            </a:r>
            <a:r>
              <a:rPr lang="de-DE" dirty="0" err="1"/>
              <a:t>stars</a:t>
            </a:r>
            <a:r>
              <a:rPr lang="de-DE" dirty="0"/>
              <a:t> not </a:t>
            </a:r>
            <a:r>
              <a:rPr lang="de-DE" dirty="0" err="1"/>
              <a:t>evenly</a:t>
            </a:r>
            <a:r>
              <a:rPr lang="de-DE" dirty="0"/>
              <a:t> </a:t>
            </a:r>
            <a:r>
              <a:rPr lang="de-DE" dirty="0" err="1"/>
              <a:t>distributed</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On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following</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slides</a:t>
            </a:r>
            <a:r>
              <a:rPr lang="de-DE" sz="1200" dirty="0">
                <a:latin typeface="Open Sans" panose="020B0606030504020204" pitchFamily="34" charset="0"/>
                <a:ea typeface="Open Sans" panose="020B0606030504020204" pitchFamily="34" charset="0"/>
                <a:cs typeface="Open Sans" panose="020B0606030504020204" pitchFamily="34" charset="0"/>
              </a:rPr>
              <a:t> multiple </a:t>
            </a:r>
            <a:r>
              <a:rPr lang="de-DE" sz="1200" dirty="0" err="1">
                <a:latin typeface="Open Sans" panose="020B0606030504020204" pitchFamily="34" charset="0"/>
                <a:ea typeface="Open Sans" panose="020B0606030504020204" pitchFamily="34" charset="0"/>
                <a:cs typeface="Open Sans" panose="020B0606030504020204" pitchFamily="34" charset="0"/>
              </a:rPr>
              <a:t>images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are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used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to</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show</a:t>
            </a:r>
            <a:r>
              <a:rPr lang="de-DE" sz="1200" dirty="0">
                <a:latin typeface="Open Sans" panose="020B0606030504020204" pitchFamily="34" charset="0"/>
                <a:ea typeface="Open Sans" panose="020B0606030504020204" pitchFamily="34" charset="0"/>
                <a:cs typeface="Open Sans" panose="020B0606030504020204" pitchFamily="34" charset="0"/>
              </a:rPr>
              <a:t> different </a:t>
            </a:r>
            <a:r>
              <a:rPr lang="de-DE" sz="1200" dirty="0" err="1">
                <a:latin typeface="Open Sans" panose="020B0606030504020204" pitchFamily="34" charset="0"/>
                <a:ea typeface="Open Sans" panose="020B0606030504020204" pitchFamily="34" charset="0"/>
                <a:cs typeface="Open Sans" panose="020B0606030504020204" pitchFamily="34" charset="0"/>
              </a:rPr>
              <a:t>astronomical</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objects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can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take</a:t>
            </a:r>
            <a:r>
              <a:rPr lang="de-DE" sz="1200" dirty="0">
                <a:latin typeface="Open Sans" panose="020B0606030504020204" pitchFamily="34" charset="0"/>
                <a:ea typeface="Open Sans" panose="020B0606030504020204" pitchFamily="34" charset="0"/>
                <a:cs typeface="Open Sans" panose="020B0606030504020204" pitchFamily="34" charset="0"/>
              </a:rPr>
              <a:t> a </a:t>
            </a:r>
            <a:r>
              <a:rPr lang="de-DE" sz="1200" dirty="0" err="1">
                <a:latin typeface="Open Sans" panose="020B0606030504020204" pitchFamily="34" charset="0"/>
                <a:ea typeface="Open Sans" panose="020B0606030504020204" pitchFamily="34" charset="0"/>
                <a:cs typeface="Open Sans" panose="020B0606030504020204" pitchFamily="34" charset="0"/>
              </a:rPr>
              <a:t>look</a:t>
            </a:r>
            <a:r>
              <a:rPr lang="de-DE" sz="1200" dirty="0">
                <a:latin typeface="Open Sans" panose="020B0606030504020204" pitchFamily="34" charset="0"/>
                <a:ea typeface="Open Sans" panose="020B0606030504020204" pitchFamily="34" charset="0"/>
                <a:cs typeface="Open Sans" panose="020B0606030504020204" pitchFamily="34" charset="0"/>
              </a:rPr>
              <a:t> at </a:t>
            </a:r>
            <a:r>
              <a:rPr lang="de-DE" sz="1200" dirty="0" err="1">
                <a:latin typeface="Open Sans" panose="020B0606030504020204" pitchFamily="34" charset="0"/>
                <a:ea typeface="Open Sans" panose="020B0606030504020204" pitchFamily="34" charset="0"/>
                <a:cs typeface="Open Sans" panose="020B0606030504020204" pitchFamily="34" charset="0"/>
              </a:rPr>
              <a:t>the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linked</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sources</a:t>
            </a:r>
            <a:r>
              <a:rPr lang="de-DE" sz="1200" dirty="0">
                <a:latin typeface="Open Sans" panose="020B0606030504020204" pitchFamily="34" charset="0"/>
                <a:ea typeface="Open Sans" panose="020B0606030504020204" pitchFamily="34" charset="0"/>
                <a:cs typeface="Open Sans" panose="020B0606030504020204" pitchFamily="34" charset="0"/>
              </a:rPr>
              <a:t> an </a:t>
            </a:r>
            <a:r>
              <a:rPr lang="de-DE" sz="1200" dirty="0" err="1">
                <a:latin typeface="Open Sans" panose="020B0606030504020204" pitchFamily="34" charset="0"/>
                <a:ea typeface="Open Sans" panose="020B0606030504020204" pitchFamily="34" charset="0"/>
                <a:cs typeface="Open Sans" panose="020B0606030504020204" pitchFamily="34" charset="0"/>
              </a:rPr>
              <a:t>implement</a:t>
            </a:r>
            <a:r>
              <a:rPr lang="de-DE" sz="1200" dirty="0">
                <a:latin typeface="Open Sans" panose="020B0606030504020204" pitchFamily="34" charset="0"/>
                <a:ea typeface="Open Sans" panose="020B0606030504020204" pitchFamily="34" charset="0"/>
                <a:cs typeface="Open Sans" panose="020B0606030504020204" pitchFamily="34" charset="0"/>
              </a:rPr>
              <a:t> additional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if</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you</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want</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you work in the scientific field: Use the introduction round to give the participants an insight into your work and everyday life as a scientist.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Notes for Facilitators:</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Reduce the explanation of thermodynamic processes to the interplay of the basic known physical quantities (mass, density, temperature).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Treat the shown reaction chain only in general terms. The students don’t need to memorise it</a:t>
            </a:r>
          </a:p>
          <a:p>
            <a:pPr marL="171450" indent="-171450">
              <a:buFont typeface="Arial" panose="020B0604020202020204" pitchFamily="34" charset="0"/>
              <a:buChar char="•"/>
            </a:pPr>
            <a:r>
              <a:rPr lang="en-GB" dirty="0"/>
              <a:t>Explain the stable state of a star: </a:t>
            </a:r>
            <a:r>
              <a:rPr lang="de-DE" dirty="0" err="1"/>
              <a:t>Gravitational</a:t>
            </a:r>
            <a:r>
              <a:rPr lang="de-DE" dirty="0"/>
              <a:t> </a:t>
            </a:r>
            <a:r>
              <a:rPr lang="de-DE" dirty="0" err="1"/>
              <a:t>force</a:t>
            </a:r>
            <a:r>
              <a:rPr lang="de-DE" dirty="0"/>
              <a:t> = Radiation </a:t>
            </a:r>
            <a:r>
              <a:rPr lang="de-DE" dirty="0" err="1"/>
              <a:t>pressure</a:t>
            </a:r>
            <a:endParaRPr lang="de-DE" dirty="0"/>
          </a:p>
          <a:p>
            <a:pPr marL="457200" lvl="1" indent="0">
              <a:buFont typeface="Arial" panose="020B0604020202020204" pitchFamily="34" charset="0"/>
              <a:buNone/>
            </a:pPr>
            <a:r>
              <a:rPr lang="de-DE" dirty="0"/>
              <a:t>=&gt; </a:t>
            </a:r>
            <a:r>
              <a:rPr lang="en-GB" dirty="0"/>
              <a:t>Star needs fusion processes for stable state!</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Those</a:t>
            </a:r>
            <a:r>
              <a:rPr lang="de-DE" dirty="0"/>
              <a:t> </a:t>
            </a:r>
            <a:r>
              <a:rPr lang="de-DE" dirty="0" err="1"/>
              <a:t>objects</a:t>
            </a:r>
            <a:r>
              <a:rPr lang="de-DE" dirty="0"/>
              <a:t> </a:t>
            </a:r>
            <a:r>
              <a:rPr lang="de-DE" dirty="0" err="1"/>
              <a:t>are</a:t>
            </a:r>
            <a:r>
              <a:rPr lang="de-DE" dirty="0"/>
              <a:t> </a:t>
            </a:r>
            <a:r>
              <a:rPr lang="de-DE" dirty="0" err="1"/>
              <a:t>used</a:t>
            </a:r>
            <a:r>
              <a:rPr lang="de-DE" dirty="0"/>
              <a:t> </a:t>
            </a:r>
            <a:r>
              <a:rPr lang="de-DE" dirty="0" err="1"/>
              <a:t>as</a:t>
            </a:r>
            <a:r>
              <a:rPr lang="de-DE" dirty="0"/>
              <a:t> </a:t>
            </a:r>
            <a:r>
              <a:rPr lang="de-DE" dirty="0" err="1"/>
              <a:t>examples</a:t>
            </a:r>
            <a:r>
              <a:rPr lang="de-DE" dirty="0"/>
              <a:t> </a:t>
            </a:r>
            <a:r>
              <a:rPr lang="de-DE" dirty="0" err="1"/>
              <a:t>to</a:t>
            </a:r>
            <a:r>
              <a:rPr lang="de-DE" dirty="0"/>
              <a:t> </a:t>
            </a:r>
            <a:r>
              <a:rPr lang="de-DE" dirty="0" err="1"/>
              <a:t>give</a:t>
            </a:r>
            <a:r>
              <a:rPr lang="de-DE" dirty="0"/>
              <a:t> </a:t>
            </a:r>
            <a:r>
              <a:rPr lang="de-DE" dirty="0" err="1"/>
              <a:t>the</a:t>
            </a:r>
            <a:r>
              <a:rPr lang="de-DE" dirty="0"/>
              <a:t> </a:t>
            </a:r>
            <a:r>
              <a:rPr lang="de-DE" dirty="0" err="1"/>
              <a:t>students</a:t>
            </a:r>
            <a:r>
              <a:rPr lang="de-DE" dirty="0"/>
              <a:t> an </a:t>
            </a:r>
            <a:r>
              <a:rPr lang="de-DE" dirty="0" err="1"/>
              <a:t>insight</a:t>
            </a:r>
            <a:r>
              <a:rPr lang="de-DE" dirty="0"/>
              <a:t> in </a:t>
            </a:r>
            <a:r>
              <a:rPr lang="de-DE" dirty="0" err="1"/>
              <a:t>the</a:t>
            </a:r>
            <a:r>
              <a:rPr lang="de-DE" dirty="0"/>
              <a:t> different </a:t>
            </a:r>
            <a:r>
              <a:rPr lang="de-DE" dirty="0" err="1"/>
              <a:t>phenomena</a:t>
            </a:r>
            <a:r>
              <a:rPr lang="de-DE" dirty="0"/>
              <a:t> </a:t>
            </a:r>
            <a:r>
              <a:rPr lang="de-DE" dirty="0" err="1"/>
              <a:t>of</a:t>
            </a:r>
            <a:r>
              <a:rPr lang="de-DE" dirty="0"/>
              <a:t> stellar </a:t>
            </a:r>
            <a:r>
              <a:rPr lang="de-DE" dirty="0" err="1"/>
              <a:t>evolution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en-GB" dirty="0"/>
              <a:t>The principle of stability can be used to explain why only certain areas in the HRD are “occupied” by stars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Notes for Facilitators:</a:t>
            </a:r>
          </a:p>
          <a:p>
            <a:pPr marL="171450" indent="-171450">
              <a:buFont typeface="Arial" panose="020B0604020202020204" pitchFamily="34" charset="0"/>
              <a:buChar char="•"/>
            </a:pPr>
            <a:r>
              <a:rPr lang="de-DE" dirty="0" err="1"/>
              <a:t>Now</a:t>
            </a:r>
            <a:r>
              <a:rPr lang="de-DE" dirty="0"/>
              <a:t> </a:t>
            </a:r>
            <a:r>
              <a:rPr lang="de-DE" dirty="0" err="1"/>
              <a:t>we</a:t>
            </a:r>
            <a:r>
              <a:rPr lang="de-DE" dirty="0"/>
              <a:t> </a:t>
            </a:r>
            <a:r>
              <a:rPr lang="de-DE" dirty="0" err="1"/>
              <a:t>can</a:t>
            </a:r>
            <a:r>
              <a:rPr lang="de-DE" dirty="0"/>
              <a:t> </a:t>
            </a:r>
            <a:r>
              <a:rPr lang="de-DE" dirty="0" err="1"/>
              <a:t>use</a:t>
            </a:r>
            <a:r>
              <a:rPr lang="de-DE" dirty="0"/>
              <a:t> </a:t>
            </a:r>
            <a:r>
              <a:rPr lang="de-DE" dirty="0" err="1"/>
              <a:t>our</a:t>
            </a:r>
            <a:r>
              <a:rPr lang="de-DE" dirty="0"/>
              <a:t> </a:t>
            </a:r>
            <a:r>
              <a:rPr lang="de-DE" dirty="0" err="1"/>
              <a:t>understanding</a:t>
            </a:r>
            <a:r>
              <a:rPr lang="de-DE" dirty="0"/>
              <a:t> </a:t>
            </a:r>
            <a:r>
              <a:rPr lang="de-DE" dirty="0" err="1"/>
              <a:t>of</a:t>
            </a:r>
            <a:r>
              <a:rPr lang="de-DE" dirty="0"/>
              <a:t> </a:t>
            </a:r>
            <a:r>
              <a:rPr lang="de-DE" dirty="0" err="1"/>
              <a:t>the</a:t>
            </a:r>
            <a:r>
              <a:rPr lang="de-DE" dirty="0"/>
              <a:t> </a:t>
            </a:r>
            <a:r>
              <a:rPr lang="de-DE" dirty="0" err="1"/>
              <a:t>processes</a:t>
            </a:r>
            <a:r>
              <a:rPr lang="de-DE" dirty="0"/>
              <a:t> in </a:t>
            </a:r>
            <a:r>
              <a:rPr lang="de-DE" dirty="0" err="1"/>
              <a:t>stars</a:t>
            </a:r>
            <a:r>
              <a:rPr lang="de-DE" dirty="0"/>
              <a:t> </a:t>
            </a:r>
            <a:r>
              <a:rPr lang="de-DE" dirty="0" err="1"/>
              <a:t>to</a:t>
            </a:r>
            <a:r>
              <a:rPr lang="de-DE" dirty="0"/>
              <a:t> </a:t>
            </a:r>
            <a:r>
              <a:rPr lang="de-DE" dirty="0" err="1"/>
              <a:t>explain</a:t>
            </a:r>
            <a:r>
              <a:rPr lang="de-DE" dirty="0"/>
              <a:t> </a:t>
            </a:r>
            <a:r>
              <a:rPr lang="de-DE" dirty="0" err="1"/>
              <a:t>the</a:t>
            </a:r>
            <a:r>
              <a:rPr lang="de-DE" dirty="0"/>
              <a:t> </a:t>
            </a:r>
            <a:r>
              <a:rPr lang="de-DE" dirty="0" err="1"/>
              <a:t>element</a:t>
            </a:r>
            <a:r>
              <a:rPr lang="de-DE" dirty="0"/>
              <a:t> </a:t>
            </a:r>
            <a:r>
              <a:rPr lang="de-DE" dirty="0" err="1"/>
              <a:t>abundances</a:t>
            </a:r>
            <a:r>
              <a:rPr lang="de-DE" dirty="0"/>
              <a:t>. The Lithium Gap </a:t>
            </a:r>
            <a:r>
              <a:rPr lang="de-DE" dirty="0" err="1"/>
              <a:t>can</a:t>
            </a:r>
            <a:r>
              <a:rPr lang="de-DE" dirty="0"/>
              <a:t> </a:t>
            </a:r>
            <a:r>
              <a:rPr lang="de-DE" dirty="0" err="1"/>
              <a:t>be</a:t>
            </a:r>
            <a:r>
              <a:rPr lang="de-DE" dirty="0"/>
              <a:t> </a:t>
            </a:r>
            <a:r>
              <a:rPr lang="de-DE" dirty="0" err="1"/>
              <a:t>explained</a:t>
            </a:r>
            <a:r>
              <a:rPr lang="de-DE" dirty="0"/>
              <a:t> </a:t>
            </a:r>
            <a:r>
              <a:rPr lang="de-DE" dirty="0" err="1"/>
              <a:t>with</a:t>
            </a:r>
            <a:r>
              <a:rPr lang="de-DE" dirty="0"/>
              <a:t> </a:t>
            </a:r>
            <a:r>
              <a:rPr lang="de-DE" dirty="0" err="1"/>
              <a:t>the</a:t>
            </a:r>
            <a:r>
              <a:rPr lang="de-DE" dirty="0"/>
              <a:t> 3a-Process </a:t>
            </a:r>
            <a:r>
              <a:rPr lang="de-DE" dirty="0" err="1"/>
              <a:t>that</a:t>
            </a:r>
            <a:r>
              <a:rPr lang="de-DE" dirty="0"/>
              <a:t> </a:t>
            </a:r>
            <a:r>
              <a:rPr lang="de-DE" dirty="0" err="1"/>
              <a:t>skips</a:t>
            </a:r>
            <a:r>
              <a:rPr lang="de-DE" dirty="0"/>
              <a:t> Li &amp; Be. Be8 </a:t>
            </a:r>
            <a:r>
              <a:rPr lang="de-DE" dirty="0" err="1"/>
              <a:t>is</a:t>
            </a:r>
            <a:r>
              <a:rPr lang="de-DE" dirty="0"/>
              <a:t> just an </a:t>
            </a:r>
            <a:r>
              <a:rPr lang="de-DE" dirty="0" err="1"/>
              <a:t>unstable</a:t>
            </a:r>
            <a:r>
              <a:rPr lang="de-DE" dirty="0"/>
              <a:t> intermediate </a:t>
            </a:r>
            <a:r>
              <a:rPr lang="de-DE" dirty="0" err="1"/>
              <a:t>state</a:t>
            </a:r>
            <a:r>
              <a:rPr lang="de-DE" dirty="0"/>
              <a:t> (due </a:t>
            </a:r>
            <a:r>
              <a:rPr lang="de-DE" dirty="0" err="1"/>
              <a:t>to</a:t>
            </a:r>
            <a:r>
              <a:rPr lang="de-DE" dirty="0"/>
              <a:t> </a:t>
            </a:r>
            <a:r>
              <a:rPr lang="de-DE" dirty="0" err="1"/>
              <a:t>the</a:t>
            </a:r>
            <a:r>
              <a:rPr lang="de-DE" dirty="0"/>
              <a:t> </a:t>
            </a:r>
            <a:r>
              <a:rPr lang="de-DE" dirty="0" err="1"/>
              <a:t>higher</a:t>
            </a:r>
            <a:r>
              <a:rPr lang="de-DE" dirty="0"/>
              <a:t> Binding Energy </a:t>
            </a:r>
            <a:r>
              <a:rPr lang="de-DE" dirty="0" err="1"/>
              <a:t>of</a:t>
            </a:r>
            <a:r>
              <a:rPr lang="de-DE" dirty="0"/>
              <a:t> 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lvl="1" indent="-285750">
              <a:buFont typeface="Arial" panose="020B0604020202020204" pitchFamily="34" charset="0"/>
              <a:buChar char="•"/>
            </a:pPr>
            <a:r>
              <a:rPr lang="en-GB" dirty="0"/>
              <a:t>The term “</a:t>
            </a:r>
            <a:r>
              <a:rPr lang="en-GB" sz="1200" dirty="0"/>
              <a:t>stellar processes”</a:t>
            </a:r>
            <a:r>
              <a:rPr lang="en-GB" dirty="0"/>
              <a:t> is very general here</a:t>
            </a:r>
          </a:p>
          <a:p>
            <a:pPr marL="1200150" lvl="2" indent="-285750">
              <a:buFont typeface="Arial" panose="020B0604020202020204" pitchFamily="34" charset="0"/>
              <a:buChar char="•"/>
            </a:pPr>
            <a:r>
              <a:rPr lang="en-GB" dirty="0"/>
              <a:t>Of course, most of the chemical elements here are not formed in simple fusions in stable stars as shown so far but in exploding massive stars, exploding white dwarfs etc.</a:t>
            </a:r>
          </a:p>
          <a:p>
            <a:pPr marL="1200150" lvl="2" indent="-285750">
              <a:buFont typeface="Arial" panose="020B0604020202020204" pitchFamily="34" charset="0"/>
              <a:buChar char="•"/>
            </a:pPr>
            <a:r>
              <a:rPr lang="en-GB" dirty="0"/>
              <a:t>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Emphasize the link between binding energy and element abundance</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Use this as a introduction of the next chapter</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gear head icon indicates that the students have a task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brainstorming board is used to collect students’ (mis-)conceptions of Nuclear Astrophysics before the input begins. At the end of the masterclass, these ideas are revisited and reviewed to see what has changed.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Give the students time to think about this question.</a:t>
            </a:r>
          </a:p>
          <a:p>
            <a:pPr marL="285750" indent="-285750">
              <a:buFont typeface="Arial" panose="020B0604020202020204" pitchFamily="34" charset="0"/>
              <a:buChar char="•"/>
            </a:pPr>
            <a:r>
              <a:rPr lang="en-GB" dirty="0"/>
              <a:t>If they can remember the Coulomb barrier and the various nuclear reactions from the group puzzle, it should occur to them themselves that neutron capture might be an important process for this.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285750" indent="-285750">
              <a:buFont typeface="Arial" panose="020B0604020202020204" pitchFamily="34" charset="0"/>
              <a:buChar char="•"/>
            </a:pPr>
            <a:r>
              <a:rPr lang="en-GB" dirty="0"/>
              <a:t>Treat the Neutron Capture as a special kind of nuclear fusion. Basically, it’s a nuclear fusion that doesn't have to deal with the Coulomb barrier.</a:t>
            </a:r>
          </a:p>
          <a:p>
            <a:pPr marL="285750" indent="-285750">
              <a:buFont typeface="Arial" panose="020B0604020202020204" pitchFamily="34" charset="0"/>
              <a:buChar char="•"/>
            </a:pPr>
            <a:r>
              <a:rPr lang="en-GB" dirty="0"/>
              <a:t>Given what students know so far, the question might arise, "Why would such a process occur if Fe-58 is already stable?”</a:t>
            </a:r>
          </a:p>
          <a:p>
            <a:pPr marL="742950" lvl="1" indent="-285750">
              <a:buFont typeface="Arial" panose="020B0604020202020204" pitchFamily="34" charset="0"/>
              <a:buChar char="•"/>
            </a:pPr>
            <a:r>
              <a:rPr lang="en-GB" dirty="0"/>
              <a:t>The simplest answer based only on the concepts discussed so far (even if it is not the most accurate) would be:</a:t>
            </a:r>
            <a:br>
              <a:rPr lang="en-GB" dirty="0"/>
            </a:br>
            <a:r>
              <a:rPr lang="en-GB" dirty="0"/>
              <a:t>“The free neutron itself is unstable and a fusion with the Fe-58 provides an overall more stable physical system”</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neutron capture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rules of the game may be a little more difficult for students to understand than one might think</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the beginning it is good to do the first steps together with the students so that everyone understands the principle.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Of course, it is an extreme simplification to assume that the neutron capture rate is the same for each nuclide (it even varies extremely).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You can optionally show the picture on slide 72 after the board game and explain the approximation.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Again, decide how much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page is optional and can be deleted if desired. It is used to explain the approximation of the game. It actually shows the </a:t>
            </a:r>
            <a:r>
              <a:rPr lang="en-GB" b="1" dirty="0"/>
              <a:t>Thermal Neutron Capture Cross Section.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not mandatory to explain the Barn unit here. It is more important that the students understand that the reaction probability resp. rate is not the same for all nuclides and varies very strongly (note exponents from -5 to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Emphasize the difference between these two processes by referring to the scenarios of the game (Scenario 1 -&gt; s-Process, Scenario 2 -&gt; r-Process)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be precise, scenario 2 is more of an intermediate process - real r-processes would be very boring in the game ;) - but the principle still becomes clear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Notes for Facilitators: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a lot of </a:t>
            </a:r>
            <a:r>
              <a:rPr lang="en-GB" dirty="0" err="1"/>
              <a:t>informations</a:t>
            </a:r>
            <a:r>
              <a:rPr lang="en-GB" dirty="0"/>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Nuclide Chart with element abundance as </a:t>
            </a:r>
            <a:r>
              <a:rPr lang="en-GB" dirty="0" err="1"/>
              <a:t>color</a:t>
            </a:r>
            <a:r>
              <a:rPr lang="en-GB" dirty="0"/>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Above the Nuclide Chart you can see the assumed initial values – The Temperature is important here so that the students get an impression of the scale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Grab the students' answers to this question on the Brainstorming Board here and discuss them before giving the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Question-Slides are used repeatedly to structure the Masterclass and give it a common thread. They aim to motivate and introduce the following Content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 recommend downloading the video beforehand. Always be prepared for bad internet connection!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and </a:t>
            </a:r>
            <a:r>
              <a:rPr lang="de-DE" dirty="0" err="1"/>
              <a:t>the</a:t>
            </a:r>
            <a:r>
              <a:rPr lang="de-DE" dirty="0"/>
              <a:t> </a:t>
            </a:r>
            <a:r>
              <a:rPr lang="de-DE" dirty="0" err="1"/>
              <a:t>next</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On </a:t>
            </a:r>
            <a:r>
              <a:rPr lang="de-DE" dirty="0" err="1"/>
              <a:t>this</a:t>
            </a:r>
            <a:r>
              <a:rPr lang="de-DE" dirty="0"/>
              <a:t> </a:t>
            </a:r>
            <a:r>
              <a:rPr lang="de-DE" dirty="0" err="1"/>
              <a:t>slide</a:t>
            </a:r>
            <a:r>
              <a:rPr lang="de-DE" dirty="0"/>
              <a:t> </a:t>
            </a:r>
            <a:r>
              <a:rPr lang="de-DE" dirty="0" err="1"/>
              <a:t>you</a:t>
            </a:r>
            <a:r>
              <a:rPr lang="de-DE" dirty="0"/>
              <a:t> </a:t>
            </a:r>
            <a:r>
              <a:rPr lang="de-DE" dirty="0" err="1"/>
              <a:t>can</a:t>
            </a:r>
            <a:r>
              <a:rPr lang="de-DE" dirty="0"/>
              <a:t> </a:t>
            </a:r>
            <a:r>
              <a:rPr lang="de-DE" dirty="0" err="1"/>
              <a:t>repeat</a:t>
            </a:r>
            <a:r>
              <a:rPr lang="de-DE" dirty="0"/>
              <a:t> </a:t>
            </a:r>
            <a:r>
              <a:rPr lang="de-DE" dirty="0" err="1"/>
              <a:t>some</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of</a:t>
            </a:r>
            <a:r>
              <a:rPr lang="de-DE" dirty="0"/>
              <a:t> </a:t>
            </a:r>
            <a:r>
              <a:rPr lang="de-DE" dirty="0" err="1"/>
              <a:t>the</a:t>
            </a:r>
            <a:r>
              <a:rPr lang="de-DE" dirty="0"/>
              <a:t> </a:t>
            </a:r>
            <a:r>
              <a:rPr lang="de-DE" dirty="0" err="1"/>
              <a:t>video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Decide how much technical detail you want to go into here based on the students' proficiency levels</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formula does not need to be explained. It only serves to show the students that nuclear astrophysics can also be very demanding. It is actually hidden behind the data analysis web tool so students don't have to deal with it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Here it is very important to note that very strong simplifications and approximations are made in the calculations and measurements - not all of them were made transparent to the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main points that should be discussed 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influence of Background and the approximation we used for the subtraction of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very strong temperature dependency, which makes even small deviations lead to strong differences in the results.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fact that we try to investigate a lot of single photon events and an uncertainty in the possible detection itself (Keyword Detection Probability)</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definition is used here that serves as the common thread of the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desired, you can replace this definition with a more general &amp; scientifically accurate definition.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Students may lose sight of why the data analysis was actually done. Use the repetition to bring it all together again.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Watch out, a few Animations on this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important to make it clear to the students that we have only put one toe in the scientific field of Nuclear Astrophysics.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goal here is not to answer every question but rather to raise further questions in order to motivate a study of the topic even after the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following short lecture is used to discuss the evolution of the idea of chemical elements over the centuries and to derive the modern picture of a chemical element.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addition, you can use the metaphysical ideas to show what modern science is all about and discuss with the students why the approaches do not meet scientific quality criteria from today's point of view.</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Nuclear Astrophysics</a:t>
            </a:r>
            <a:br>
              <a:rPr lang="en-US" sz="900" noProof="0" dirty="0">
                <a:solidFill>
                  <a:schemeClr val="bg1"/>
                </a:solidFill>
                <a:latin typeface="+mj-lt"/>
              </a:rPr>
            </a:br>
            <a:r>
              <a:rPr lang="en-US" sz="900" noProof="0" dirty="0">
                <a:solidFill>
                  <a:schemeClr val="bg1"/>
                </a:solidFill>
                <a:latin typeface="+mj-lt"/>
              </a:rPr>
              <a:t>A Journey through the Elements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 November 2022</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Nuclear Astrophysics</a:t>
            </a:r>
            <a:br>
              <a:rPr lang="en-US" sz="4400" b="1" cap="small" dirty="0">
                <a:solidFill>
                  <a:schemeClr val="tx1"/>
                </a:solidFill>
                <a:latin typeface="+mj-lt"/>
              </a:rPr>
            </a:br>
            <a:r>
              <a:rPr lang="en-US" sz="3200" cap="small" dirty="0">
                <a:solidFill>
                  <a:schemeClr val="tx1"/>
                </a:solidFill>
                <a:latin typeface="+mj-lt"/>
              </a:rPr>
              <a:t>A Journey through the Elements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dirty="0">
                <a:ln>
                  <a:noFill/>
                </a:ln>
                <a:solidFill>
                  <a:srgbClr val="1B1F22"/>
                </a:solidFill>
                <a:effectLst/>
                <a:uLnTx/>
                <a:uFillTx/>
                <a:latin typeface="Open Sans"/>
                <a:ea typeface="+mn-ea"/>
                <a:cs typeface="+mn-cs"/>
              </a:rPr>
              <a:t> 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a:t>What is a</a:t>
            </a:r>
            <a:br>
              <a:rPr lang="en-US" sz="3600" cap="small" noProof="0" dirty="0"/>
            </a:br>
            <a:r>
              <a:rPr lang="en-US" sz="3600" b="1" cap="small" noProof="0" dirty="0"/>
              <a:t>Chemical Element </a:t>
            </a:r>
            <a:r>
              <a:rPr lang="en-US" sz="3600" cap="small" noProof="0" dirty="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02912"/>
            <a:ext cx="4884847" cy="3154710"/>
          </a:xfrm>
          <a:prstGeom prst="rect">
            <a:avLst/>
          </a:prstGeom>
          <a:noFill/>
        </p:spPr>
        <p:txBody>
          <a:bodyPr wrap="square" rtlCol="0" anchor="ctr">
            <a:spAutoFit/>
          </a:bodyPr>
          <a:lstStyle/>
          <a:p>
            <a:pPr>
              <a:spcAft>
                <a:spcPts val="1800"/>
              </a:spcAft>
            </a:pPr>
            <a:r>
              <a:rPr lang="de-DE" sz="2400" b="1" dirty="0"/>
              <a:t>The </a:t>
            </a:r>
            <a:r>
              <a:rPr lang="de-DE" sz="2400" b="1" dirty="0" err="1"/>
              <a:t>Aristotelian</a:t>
            </a:r>
            <a:r>
              <a:rPr lang="de-DE" sz="2400" b="1" dirty="0"/>
              <a:t> </a:t>
            </a:r>
            <a:r>
              <a:rPr lang="de-DE" sz="2400" b="1" dirty="0" err="1"/>
              <a:t>Cosmos</a:t>
            </a:r>
            <a:endParaRPr lang="de-DE" sz="2400" b="1" dirty="0"/>
          </a:p>
          <a:p>
            <a:pPr marL="285750" indent="-285750">
              <a:buFont typeface="Arial" panose="020B0604020202020204" pitchFamily="34" charset="0"/>
              <a:buChar char="•"/>
            </a:pPr>
            <a:r>
              <a:rPr lang="de-DE" sz="2000" dirty="0" err="1"/>
              <a:t>Geocentric</a:t>
            </a:r>
            <a:r>
              <a:rPr lang="de-DE" sz="2000" dirty="0"/>
              <a:t> </a:t>
            </a:r>
            <a:r>
              <a:rPr lang="de-DE" sz="2000" dirty="0" err="1"/>
              <a:t>Idea</a:t>
            </a:r>
            <a:r>
              <a:rPr lang="de-DE" sz="2000" dirty="0"/>
              <a:t> </a:t>
            </a:r>
            <a:r>
              <a:rPr lang="de-DE" sz="2000" dirty="0" err="1"/>
              <a:t>of</a:t>
            </a:r>
            <a:r>
              <a:rPr lang="de-DE" sz="2000" dirty="0"/>
              <a:t> an </a:t>
            </a:r>
            <a:r>
              <a:rPr lang="de-DE" sz="2000" dirty="0" err="1"/>
              <a:t>Onion</a:t>
            </a:r>
            <a:r>
              <a:rPr lang="de-DE" sz="2000" dirty="0"/>
              <a:t> </a:t>
            </a:r>
            <a:r>
              <a:rPr lang="de-DE" sz="2000" dirty="0" err="1"/>
              <a:t>skin</a:t>
            </a:r>
            <a:r>
              <a:rPr lang="de-DE" sz="2000" dirty="0"/>
              <a:t> type </a:t>
            </a:r>
            <a:r>
              <a:rPr lang="de-DE" sz="2000" dirty="0" err="1"/>
              <a:t>cosmos</a:t>
            </a:r>
            <a:endParaRPr lang="de-DE" sz="2000" dirty="0"/>
          </a:p>
          <a:p>
            <a:pPr marL="285750" indent="-285750">
              <a:buFont typeface="Arial" panose="020B0604020202020204" pitchFamily="34" charset="0"/>
              <a:buChar char="•"/>
            </a:pPr>
            <a:r>
              <a:rPr lang="en-US" sz="2000" dirty="0"/>
              <a:t>The </a:t>
            </a:r>
            <a:r>
              <a:rPr lang="en-US" sz="2000" b="1" dirty="0"/>
              <a:t>four earthly elements</a:t>
            </a:r>
            <a:r>
              <a:rPr lang="en-US" sz="2000" dirty="0"/>
              <a:t> form matter</a:t>
            </a:r>
          </a:p>
          <a:p>
            <a:pPr marL="285750" indent="-285750">
              <a:buFont typeface="Arial" panose="020B0604020202020204" pitchFamily="34" charset="0"/>
              <a:buChar char="•"/>
            </a:pPr>
            <a:r>
              <a:rPr lang="en-US" sz="2000" dirty="0"/>
              <a:t>All celestial bodies are </a:t>
            </a:r>
            <a:r>
              <a:rPr lang="en-US" sz="2000" b="1" dirty="0"/>
              <a:t>moving naturally</a:t>
            </a:r>
            <a:r>
              <a:rPr lang="en-US" sz="2000" dirty="0"/>
              <a:t> on its own</a:t>
            </a:r>
          </a:p>
          <a:p>
            <a:pPr marL="697230" lvl="1" indent="-285750">
              <a:buFont typeface="Arial" panose="020B0604020202020204" pitchFamily="34" charset="0"/>
              <a:buChar char="•"/>
            </a:pPr>
            <a:r>
              <a:rPr lang="en-US" sz="1800" dirty="0"/>
              <a:t>Initial motion caused by an </a:t>
            </a:r>
            <a:r>
              <a:rPr lang="en-US" sz="1800" i="1" dirty="0"/>
              <a:t>unmoved mover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Elements in Antiquity (ca. 350 B.C.)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Le </a:t>
            </a:r>
            <a:r>
              <a:rPr lang="fr-FR" i="1" dirty="0" err="1"/>
              <a:t>Sphere</a:t>
            </a:r>
            <a:r>
              <a:rPr lang="fr-FR" i="1" dirty="0"/>
              <a:t> du Monde, by Oronce Fine, 1549</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“There must be an immortal, unchanging being, ultimately responsible for all wholeness and orderliness in the sensible world”</a:t>
            </a:r>
            <a:br>
              <a:rPr lang="en-US" sz="1750" i="1" dirty="0"/>
            </a:br>
            <a:r>
              <a:rPr lang="en-US" sz="1750" i="1" dirty="0"/>
              <a:t>- </a:t>
            </a:r>
            <a:r>
              <a:rPr lang="en-US" sz="1750" dirty="0"/>
              <a:t>Aristotle, Book 12 of Metaphysics</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Elements in Antiquity (ca. 350 B.C.)</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The </a:t>
            </a:r>
            <a:r>
              <a:rPr lang="de-DE" i="1" dirty="0" err="1"/>
              <a:t>five</a:t>
            </a:r>
            <a:r>
              <a:rPr lang="de-DE" i="1" dirty="0"/>
              <a:t> Elements </a:t>
            </a:r>
            <a:r>
              <a:rPr lang="de-DE" i="1" dirty="0" err="1"/>
              <a:t>according</a:t>
            </a:r>
            <a:r>
              <a:rPr lang="de-DE" i="1" dirty="0"/>
              <a:t> </a:t>
            </a:r>
            <a:r>
              <a:rPr lang="de-DE" i="1" dirty="0" err="1"/>
              <a:t>to</a:t>
            </a:r>
            <a:r>
              <a:rPr lang="de-DE" i="1" dirty="0"/>
              <a:t> Aristotle</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a:t>The </a:t>
            </a:r>
            <a:r>
              <a:rPr lang="de-DE" sz="2400" b="1" dirty="0" err="1"/>
              <a:t>Aristotelian</a:t>
            </a:r>
            <a:r>
              <a:rPr lang="de-DE" sz="2400" b="1" dirty="0"/>
              <a:t> </a:t>
            </a:r>
            <a:r>
              <a:rPr lang="de-DE" sz="2400" b="1" dirty="0" err="1"/>
              <a:t>Cosmos</a:t>
            </a:r>
            <a:endParaRPr lang="de-DE" sz="2400" b="1" dirty="0"/>
          </a:p>
          <a:p>
            <a:pPr marL="285750" indent="-285750">
              <a:buFont typeface="Arial" panose="020B0604020202020204" pitchFamily="34" charset="0"/>
              <a:buChar char="•"/>
            </a:pPr>
            <a:r>
              <a:rPr lang="en-US" sz="2000" dirty="0"/>
              <a:t>The fifth element </a:t>
            </a:r>
            <a:r>
              <a:rPr lang="en-US" sz="2000" b="1" dirty="0"/>
              <a:t>Ether</a:t>
            </a:r>
            <a:r>
              <a:rPr lang="en-US" sz="2000" dirty="0"/>
              <a:t> fills the sky</a:t>
            </a:r>
          </a:p>
          <a:p>
            <a:pPr marL="697230" lvl="1" indent="-285750">
              <a:buFont typeface="Arial" panose="020B0604020202020204" pitchFamily="34" charset="0"/>
              <a:buChar char="•"/>
            </a:pPr>
            <a:r>
              <a:rPr lang="en-US" sz="2000" i="1" dirty="0"/>
              <a:t>Quinta </a:t>
            </a:r>
            <a:r>
              <a:rPr lang="en-US" sz="2000" i="1" dirty="0" err="1"/>
              <a:t>essentia</a:t>
            </a:r>
            <a:r>
              <a:rPr lang="en-US" sz="2000" dirty="0"/>
              <a:t>, the exalted &amp; perfect substance</a:t>
            </a:r>
          </a:p>
          <a:p>
            <a:pPr marL="285750" indent="-285750">
              <a:buFont typeface="Arial" panose="020B0604020202020204" pitchFamily="34" charset="0"/>
              <a:buChar char="•"/>
            </a:pPr>
            <a:r>
              <a:rPr lang="en-US" sz="2000" dirty="0"/>
              <a:t>Each substance is composed of the elements, composition determines the properties of the substance</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Aristotle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practiced</a:t>
            </a:r>
            <a:r>
              <a:rPr kumimoji="0" lang="de-DE" sz="2000" b="0" i="0" u="none" strike="noStrike" kern="1200" cap="none" spc="0" normalizeH="0" baseline="0" noProof="0" dirty="0">
                <a:ln>
                  <a:noFill/>
                </a:ln>
                <a:solidFill>
                  <a:srgbClr val="00305E"/>
                </a:solidFill>
                <a:effectLst/>
                <a:uLnTx/>
                <a:uFillTx/>
                <a:latin typeface="Open Sans"/>
                <a:ea typeface="+mn-ea"/>
                <a:cs typeface="+mn-cs"/>
              </a:rPr>
              <a:t> </a:t>
            </a:r>
            <a:r>
              <a:rPr lang="de-DE" sz="2000" b="1" dirty="0">
                <a:solidFill>
                  <a:srgbClr val="00305E"/>
                </a:solidFill>
                <a:latin typeface="Open Sans"/>
              </a:rPr>
              <a:t>N</a:t>
            </a:r>
            <a:r>
              <a:rPr kumimoji="0" lang="de-DE" sz="2000" b="1" i="0" u="none" strike="noStrike" kern="1200" cap="none" spc="0" normalizeH="0" baseline="0" noProof="0" dirty="0" err="1">
                <a:ln>
                  <a:noFill/>
                </a:ln>
                <a:solidFill>
                  <a:srgbClr val="00305E"/>
                </a:solidFill>
                <a:effectLst/>
                <a:uLnTx/>
                <a:uFillTx/>
                <a:latin typeface="Open Sans"/>
                <a:ea typeface="+mn-ea"/>
                <a:cs typeface="+mn-cs"/>
              </a:rPr>
              <a:t>atural</a:t>
            </a:r>
            <a:r>
              <a:rPr kumimoji="0" lang="de-DE" sz="2000" b="1" i="0" u="none" strike="noStrike" kern="1200" cap="none" spc="0" normalizeH="0" baseline="0" noProof="0" dirty="0">
                <a:ln>
                  <a:noFill/>
                </a:ln>
                <a:solidFill>
                  <a:srgbClr val="00305E"/>
                </a:solidFill>
                <a:effectLst/>
                <a:uLnTx/>
                <a:uFillTx/>
                <a:latin typeface="Open Sans"/>
                <a:ea typeface="+mn-ea"/>
                <a:cs typeface="+mn-cs"/>
              </a:rPr>
              <a:t> Philosophy</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No separation of physics / metaphysics</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(16th Century)</a:t>
            </a:r>
          </a:p>
          <a:p>
            <a:pPr marL="285750" indent="-285750">
              <a:buFont typeface="Arial" panose="020B0604020202020204" pitchFamily="34" charset="0"/>
              <a:buChar char="•"/>
            </a:pPr>
            <a:r>
              <a:rPr lang="de-DE" sz="2200" dirty="0"/>
              <a:t>Paracelsus </a:t>
            </a:r>
            <a:r>
              <a:rPr lang="de-DE" sz="2200" dirty="0" err="1"/>
              <a:t>described</a:t>
            </a:r>
            <a:br>
              <a:rPr lang="de-DE" sz="2200" dirty="0"/>
            </a:br>
            <a:r>
              <a:rPr lang="de-DE" sz="2200" dirty="0"/>
              <a:t>3 </a:t>
            </a:r>
            <a:r>
              <a:rPr lang="de-DE" sz="2200" dirty="0" err="1"/>
              <a:t>primary</a:t>
            </a:r>
            <a:r>
              <a:rPr lang="de-DE" sz="2200" dirty="0"/>
              <a:t> </a:t>
            </a:r>
            <a:r>
              <a:rPr lang="de-DE" sz="2200" dirty="0" err="1"/>
              <a:t>substances</a:t>
            </a:r>
            <a:r>
              <a:rPr lang="de-DE" sz="2200" dirty="0"/>
              <a:t>:</a:t>
            </a:r>
          </a:p>
          <a:p>
            <a:pPr marL="868680" lvl="1" indent="-457200">
              <a:buFont typeface="+mj-lt"/>
              <a:buAutoNum type="arabicPeriod"/>
            </a:pPr>
            <a:r>
              <a:rPr lang="en-US" sz="1800" dirty="0"/>
              <a:t>Sulfur: </a:t>
            </a:r>
            <a:r>
              <a:rPr lang="en-US" sz="1800" i="1" dirty="0"/>
              <a:t>The volatile and burning</a:t>
            </a:r>
          </a:p>
          <a:p>
            <a:pPr marL="868680" lvl="1" indent="-457200">
              <a:buFont typeface="+mj-lt"/>
              <a:buAutoNum type="arabicPeriod"/>
            </a:pPr>
            <a:r>
              <a:rPr lang="en-US" sz="1800" dirty="0"/>
              <a:t>Mercury: </a:t>
            </a:r>
            <a:r>
              <a:rPr lang="en-US" sz="1800" i="1" dirty="0"/>
              <a:t>The living and flowing</a:t>
            </a:r>
          </a:p>
          <a:p>
            <a:pPr marL="868680" lvl="1" indent="-457200">
              <a:buFont typeface="+mj-lt"/>
              <a:buAutoNum type="arabicPeriod"/>
            </a:pPr>
            <a:r>
              <a:rPr lang="en-US" sz="1800" dirty="0"/>
              <a:t>Salt: </a:t>
            </a:r>
            <a:r>
              <a:rPr lang="en-US" sz="1800" i="1" dirty="0"/>
              <a:t>The stable and solid</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Idea of Transmutation: Chemical elements must be able to "come into being" somehow</a:t>
            </a:r>
          </a:p>
          <a:p>
            <a:pPr marL="285750" indent="-285750">
              <a:buFont typeface="Arial" panose="020B0604020202020204" pitchFamily="34" charset="0"/>
              <a:buChar char="•"/>
            </a:pPr>
            <a:r>
              <a:rPr lang="en-US" sz="2000" dirty="0"/>
              <a:t>one chemical element can be transformed into another</a:t>
            </a:r>
          </a:p>
          <a:p>
            <a:pPr marL="285750" indent="-285750">
              <a:buFont typeface="Arial" panose="020B0604020202020204" pitchFamily="34" charset="0"/>
              <a:buChar char="•"/>
            </a:pPr>
            <a:r>
              <a:rPr lang="en-US" sz="2000" dirty="0"/>
              <a:t>Philosopher's stone: Mystical substance that could be used to transform base metals into noble metals like gold</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Elements in Alchemy</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The </a:t>
            </a:r>
            <a:r>
              <a:rPr lang="fr-FR" i="1" dirty="0" err="1"/>
              <a:t>Three</a:t>
            </a:r>
            <a:r>
              <a:rPr lang="fr-FR" i="1" dirty="0"/>
              <a:t> Primes</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(16th Century)</a:t>
            </a:r>
          </a:p>
          <a:p>
            <a:pPr marL="285750" indent="-285750">
              <a:buFont typeface="Arial" panose="020B0604020202020204" pitchFamily="34" charset="0"/>
              <a:buChar char="•"/>
            </a:pPr>
            <a:r>
              <a:rPr lang="de-DE" sz="2200" dirty="0"/>
              <a:t>Paracelsus </a:t>
            </a:r>
            <a:r>
              <a:rPr lang="de-DE" sz="2200" dirty="0" err="1"/>
              <a:t>described</a:t>
            </a:r>
            <a:br>
              <a:rPr lang="de-DE" sz="2200" dirty="0"/>
            </a:br>
            <a:r>
              <a:rPr lang="de-DE" sz="2200" dirty="0"/>
              <a:t>3 </a:t>
            </a:r>
            <a:r>
              <a:rPr lang="de-DE" sz="2200" dirty="0" err="1"/>
              <a:t>primary</a:t>
            </a:r>
            <a:r>
              <a:rPr lang="de-DE" sz="2200" dirty="0"/>
              <a:t> </a:t>
            </a:r>
            <a:r>
              <a:rPr lang="de-DE" sz="2200" dirty="0" err="1"/>
              <a:t>substances</a:t>
            </a:r>
            <a:r>
              <a:rPr lang="de-DE" sz="2200" dirty="0"/>
              <a:t>:</a:t>
            </a:r>
          </a:p>
          <a:p>
            <a:pPr marL="868680" lvl="1" indent="-457200">
              <a:buFont typeface="+mj-lt"/>
              <a:buAutoNum type="arabicPeriod"/>
            </a:pPr>
            <a:r>
              <a:rPr lang="en-US" sz="1800" dirty="0"/>
              <a:t>Sulfur: </a:t>
            </a:r>
            <a:r>
              <a:rPr lang="en-US" sz="1800" i="1" dirty="0"/>
              <a:t>The volatile and burning</a:t>
            </a:r>
          </a:p>
          <a:p>
            <a:pPr marL="868680" lvl="1" indent="-457200">
              <a:buFont typeface="+mj-lt"/>
              <a:buAutoNum type="arabicPeriod"/>
            </a:pPr>
            <a:r>
              <a:rPr lang="en-US" sz="1800" dirty="0"/>
              <a:t>Mercury: </a:t>
            </a:r>
            <a:r>
              <a:rPr lang="en-US" sz="1800" i="1" dirty="0"/>
              <a:t>The living and flowing</a:t>
            </a:r>
          </a:p>
          <a:p>
            <a:pPr marL="868680" lvl="1" indent="-457200">
              <a:buFont typeface="+mj-lt"/>
              <a:buAutoNum type="arabicPeriod"/>
            </a:pPr>
            <a:r>
              <a:rPr lang="en-US" sz="1800" dirty="0"/>
              <a:t>Salt: </a:t>
            </a:r>
            <a:r>
              <a:rPr lang="en-US" sz="1800" i="1" dirty="0"/>
              <a:t>The stable and solid</a:t>
            </a:r>
            <a:br>
              <a:rPr lang="en-US" sz="2200" dirty="0"/>
            </a:br>
            <a:r>
              <a:rPr lang="en-US" sz="1200" dirty="0"/>
              <a:t> </a:t>
            </a:r>
            <a:endParaRPr lang="en-US" sz="2200" dirty="0"/>
          </a:p>
          <a:p>
            <a:r>
              <a:rPr lang="de-DE" sz="2400" b="1" dirty="0"/>
              <a:t>Transmutation</a:t>
            </a:r>
          </a:p>
          <a:p>
            <a:pPr marL="285750" indent="-285750">
              <a:buFont typeface="Arial" panose="020B0604020202020204" pitchFamily="34" charset="0"/>
              <a:buChar char="•"/>
            </a:pPr>
            <a:r>
              <a:rPr lang="en-US" sz="2000" dirty="0"/>
              <a:t>Idea of Transmutation: Chemical elements must be able to "come into being" somehow</a:t>
            </a:r>
          </a:p>
          <a:p>
            <a:pPr marL="285750" indent="-285750">
              <a:buFont typeface="Arial" panose="020B0604020202020204" pitchFamily="34" charset="0"/>
              <a:buChar char="•"/>
            </a:pPr>
            <a:r>
              <a:rPr lang="en-US" sz="2000" dirty="0"/>
              <a:t>one chemical element can be transformed into another</a:t>
            </a:r>
          </a:p>
          <a:p>
            <a:pPr marL="285750" indent="-285750">
              <a:buFont typeface="Arial" panose="020B0604020202020204" pitchFamily="34" charset="0"/>
              <a:buChar char="•"/>
            </a:pPr>
            <a:r>
              <a:rPr lang="en-US" sz="2000" dirty="0"/>
              <a:t>Philosopher's stone: Mystical substance that could be used to transform base metals into noble metals like gold</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Elements in Alchemy</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err="1"/>
              <a:t>My</a:t>
            </a:r>
            <a:r>
              <a:rPr lang="de-DE" sz="1800" i="1" dirty="0"/>
              <a:t> </a:t>
            </a:r>
            <a:r>
              <a:rPr lang="de-DE" sz="1800" i="1" dirty="0" err="1"/>
              <a:t>theory</a:t>
            </a:r>
            <a:r>
              <a:rPr lang="de-DE" sz="1800" i="1" dirty="0"/>
              <a:t>, </a:t>
            </a:r>
            <a:r>
              <a:rPr lang="de-DE" sz="1800" i="1" dirty="0" err="1"/>
              <a:t>proceeding</a:t>
            </a:r>
            <a:r>
              <a:rPr lang="de-DE" sz="1800" i="1" dirty="0"/>
              <a:t> </a:t>
            </a:r>
            <a:r>
              <a:rPr lang="de-DE" sz="1800" i="1" dirty="0" err="1"/>
              <a:t>as</a:t>
            </a:r>
            <a:r>
              <a:rPr lang="de-DE" sz="1800" i="1" dirty="0"/>
              <a:t> </a:t>
            </a:r>
            <a:r>
              <a:rPr lang="de-DE" sz="1800" i="1" dirty="0" err="1"/>
              <a:t>it</a:t>
            </a:r>
            <a:r>
              <a:rPr lang="de-DE" sz="1800" i="1" dirty="0"/>
              <a:t> </a:t>
            </a:r>
            <a:r>
              <a:rPr lang="de-DE" sz="1800" i="1" dirty="0" err="1"/>
              <a:t>does</a:t>
            </a:r>
            <a:r>
              <a:rPr lang="de-DE" sz="1800" i="1" dirty="0"/>
              <a:t> </a:t>
            </a:r>
            <a:r>
              <a:rPr lang="de-DE" sz="1800" i="1" dirty="0" err="1"/>
              <a:t>from</a:t>
            </a:r>
            <a:r>
              <a:rPr lang="de-DE" sz="1800" i="1" dirty="0"/>
              <a:t> </a:t>
            </a:r>
            <a:r>
              <a:rPr lang="de-DE" sz="1800" i="1" dirty="0" err="1"/>
              <a:t>the</a:t>
            </a:r>
            <a:r>
              <a:rPr lang="de-DE" sz="1800" i="1" dirty="0"/>
              <a:t> light </a:t>
            </a:r>
            <a:r>
              <a:rPr lang="de-DE" sz="1800" i="1" dirty="0" err="1"/>
              <a:t>of</a:t>
            </a:r>
            <a:r>
              <a:rPr lang="de-DE" sz="1800" i="1" dirty="0"/>
              <a:t> </a:t>
            </a:r>
            <a:r>
              <a:rPr lang="de-DE" sz="1800" i="1" dirty="0" err="1"/>
              <a:t>nature</a:t>
            </a:r>
            <a:r>
              <a:rPr lang="de-DE" sz="1800" i="1" dirty="0"/>
              <a:t>, </a:t>
            </a:r>
            <a:r>
              <a:rPr lang="de-DE" sz="1800" i="1" dirty="0" err="1"/>
              <a:t>can</a:t>
            </a:r>
            <a:r>
              <a:rPr lang="de-DE" sz="1800" i="1" dirty="0"/>
              <a:t> </a:t>
            </a:r>
            <a:r>
              <a:rPr lang="de-DE" sz="1800" i="1" dirty="0" err="1"/>
              <a:t>never</a:t>
            </a:r>
            <a:r>
              <a:rPr lang="de-DE" sz="1800" i="1" dirty="0"/>
              <a:t>, </a:t>
            </a:r>
            <a:r>
              <a:rPr lang="de-DE" sz="1800" i="1" dirty="0" err="1"/>
              <a:t>through</a:t>
            </a:r>
            <a:r>
              <a:rPr lang="de-DE" sz="1800" i="1" dirty="0"/>
              <a:t> </a:t>
            </a:r>
            <a:r>
              <a:rPr lang="de-DE" sz="1800" i="1" dirty="0" err="1"/>
              <a:t>its</a:t>
            </a:r>
            <a:r>
              <a:rPr lang="de-DE" sz="1800" i="1" dirty="0"/>
              <a:t> </a:t>
            </a:r>
            <a:r>
              <a:rPr lang="de-DE" sz="1800" i="1" dirty="0" err="1"/>
              <a:t>consistency</a:t>
            </a:r>
            <a:r>
              <a:rPr lang="de-DE" sz="1800" i="1" dirty="0"/>
              <a:t>, pass </a:t>
            </a:r>
            <a:r>
              <a:rPr lang="de-DE" sz="1800" i="1" dirty="0" err="1"/>
              <a:t>away</a:t>
            </a:r>
            <a:r>
              <a:rPr lang="de-DE" sz="1800" i="1" dirty="0"/>
              <a:t> </a:t>
            </a:r>
            <a:r>
              <a:rPr lang="de-DE" sz="1800" i="1" dirty="0" err="1"/>
              <a:t>or</a:t>
            </a:r>
            <a:r>
              <a:rPr lang="de-DE" sz="1800" i="1" dirty="0"/>
              <a:t> </a:t>
            </a:r>
            <a:r>
              <a:rPr lang="de-DE" sz="1800" i="1" dirty="0" err="1"/>
              <a:t>be</a:t>
            </a:r>
            <a:r>
              <a:rPr lang="de-DE" sz="1800" i="1" dirty="0"/>
              <a:t> </a:t>
            </a:r>
            <a:r>
              <a:rPr lang="de-DE" sz="1800" i="1" dirty="0" err="1"/>
              <a:t>changed</a:t>
            </a:r>
            <a:r>
              <a:rPr lang="de-DE" sz="1800" i="1" dirty="0"/>
              <a:t>.</a:t>
            </a:r>
            <a:br>
              <a:rPr lang="de-DE" sz="1800" i="1" dirty="0"/>
            </a:br>
            <a:r>
              <a:rPr lang="de-DE" sz="1600" dirty="0"/>
              <a:t>Paracelsus, </a:t>
            </a:r>
            <a:r>
              <a:rPr lang="en-US" sz="1600" dirty="0"/>
              <a:t>The Book Concerning the Tincture of the Philosophers</a:t>
            </a:r>
            <a:r>
              <a:rPr lang="de-DE" sz="1600" dirty="0"/>
              <a:t>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th</a:t>
            </a:r>
            <a:r>
              <a:rPr lang="en-US" sz="2200" dirty="0"/>
              <a:t> Century: After scientific standstill in the Middle Ages: Step-by-step discovery of the basic elements via chemical measurement methods</a:t>
            </a:r>
          </a:p>
          <a:p>
            <a:pPr marL="285750" indent="-285750">
              <a:buFont typeface="Arial" panose="020B0604020202020204" pitchFamily="34" charset="0"/>
              <a:buChar char="•"/>
            </a:pPr>
            <a:r>
              <a:rPr lang="en-US" sz="2200" dirty="0"/>
              <a:t>Progressive development, despite lack of knowledge about the atom itself</a:t>
            </a:r>
          </a:p>
          <a:p>
            <a:pPr marL="285750" indent="-285750">
              <a:buFont typeface="Arial" panose="020B0604020202020204" pitchFamily="34" charset="0"/>
              <a:buChar char="•"/>
            </a:pPr>
            <a:r>
              <a:rPr lang="de-DE" sz="2200" dirty="0"/>
              <a:t>1869: </a:t>
            </a:r>
            <a:r>
              <a:rPr lang="en-US" sz="2200" dirty="0"/>
              <a:t>Design of the first periodic table: grouped and sorted by ascending atomic mass - </a:t>
            </a:r>
            <a:r>
              <a:rPr lang="de-DE" sz="2000" i="1" dirty="0"/>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en-US" sz="2200" dirty="0"/>
              <a:t>Investigation of spectral lines of atoms: confirmation of the order of the periodic table - </a:t>
            </a:r>
            <a:r>
              <a:rPr kumimoji="0" lang="de-DE" sz="2000" b="0" i="1" u="none" strike="noStrike" kern="1200" cap="none" spc="0" normalizeH="0" baseline="0" noProof="0" dirty="0">
                <a:ln>
                  <a:noFill/>
                </a:ln>
                <a:solidFill>
                  <a:srgbClr val="00305E"/>
                </a:solidFill>
                <a:effectLst/>
                <a:uLnTx/>
                <a:uFillTx/>
                <a:latin typeface="Open Sans"/>
                <a:ea typeface="+mn-ea"/>
                <a:cs typeface="+mn-cs"/>
              </a:rPr>
              <a:t>Henry 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Evolution of the periodic table</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Outdated representation of the periodic table</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The Periodic Table of the Elements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Abundance of the Chemical Elements </a:t>
            </a:r>
            <a:r>
              <a:rPr lang="en-US" sz="2400" noProof="0" dirty="0"/>
              <a:t>(Solar System)</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a:t>
            </a:r>
            <a:r>
              <a:rPr lang="de-DE" sz="1400" b="1" dirty="0" err="1"/>
              <a:t>abundance</a:t>
            </a:r>
            <a:r>
              <a:rPr lang="de-DE" sz="1400" b="1" dirty="0"/>
              <a:t> (</a:t>
            </a:r>
            <a:r>
              <a:rPr lang="de-DE" sz="1400" b="1" dirty="0" err="1"/>
              <a:t>logarithmic</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Atomic</a:t>
            </a:r>
            <a:r>
              <a:rPr lang="de-DE" sz="1400" b="1" dirty="0"/>
              <a:t> </a:t>
            </a:r>
            <a:r>
              <a:rPr lang="de-DE" sz="1400" b="1" dirty="0" err="1"/>
              <a:t>Number</a:t>
            </a:r>
            <a:r>
              <a:rPr lang="de-DE" sz="1400" b="1" dirty="0"/>
              <a:t> 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Abundance of the Chemical Elements </a:t>
            </a:r>
            <a:r>
              <a:rPr lang="en-US" sz="2400" noProof="0" dirty="0"/>
              <a:t>(Solar System)</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Take a look at at the </a:t>
            </a:r>
            <a:r>
              <a:rPr lang="en-GB" sz="2800" b="1" dirty="0">
                <a:solidFill>
                  <a:schemeClr val="tx1"/>
                </a:solidFill>
                <a:latin typeface="+mj-lt"/>
              </a:rPr>
              <a:t>Abundance Distribution</a:t>
            </a:r>
            <a:r>
              <a:rPr lang="en-GB" sz="2800" dirty="0">
                <a:solidFill>
                  <a:schemeClr val="tx1"/>
                </a:solidFill>
                <a:latin typeface="+mj-lt"/>
              </a:rPr>
              <a:t>. What do you notice?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Abundance of the Chemical Elements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Human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a:t>Earth </a:t>
            </a:r>
            <a:r>
              <a:rPr lang="de-DE" sz="2400" b="1" cap="small" dirty="0" err="1"/>
              <a:t>Crust</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Universe</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Different Chemical Element Abundances</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Nuclear</a:t>
            </a: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Astrophysics</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A Journey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through</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the</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Elements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How can we explore the </a:t>
            </a:r>
            <a:r>
              <a:rPr lang="en-US" sz="3600" b="1" cap="small" noProof="0" dirty="0"/>
              <a:t>Origin of the Elements</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Felsenkeller Laboratory</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a:t>
            </a:r>
          </a:p>
          <a:p>
            <a:pPr algn="ctr">
              <a:spcAft>
                <a:spcPts val="600"/>
              </a:spcAft>
            </a:pPr>
            <a:r>
              <a:rPr lang="en-US" sz="3600" cap="small" dirty="0">
                <a:solidFill>
                  <a:schemeClr val="bg1"/>
                </a:solidFill>
              </a:rPr>
              <a:t>Atomic Nuclei &amp;</a:t>
            </a:r>
            <a:br>
              <a:rPr lang="en-US" sz="3600" cap="small" dirty="0">
                <a:solidFill>
                  <a:schemeClr val="bg1"/>
                </a:solidFill>
              </a:rPr>
            </a:br>
            <a:r>
              <a:rPr lang="en-US" sz="3600" cap="small" dirty="0">
                <a:solidFill>
                  <a:schemeClr val="bg1"/>
                </a:solidFill>
              </a:rPr>
              <a:t>their Peculiarities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cap="small" noProof="0" dirty="0"/>
              <a:t>What</a:t>
            </a:r>
            <a:r>
              <a:rPr lang="en-US" sz="3600" b="1" cap="small" noProof="0" dirty="0"/>
              <a:t> Defines </a:t>
            </a:r>
            <a:r>
              <a:rPr lang="en-US" sz="3600" cap="small" noProof="0" dirty="0"/>
              <a:t>a Chemical Element?</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An Element is characterized by the </a:t>
            </a:r>
            <a:r>
              <a:rPr lang="en-US" sz="2400" b="1" dirty="0"/>
              <a:t>number of Protons</a:t>
            </a:r>
            <a:r>
              <a:rPr lang="en-US" sz="2400" dirty="0"/>
              <a:t> in the atomic nucleus</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Atomic Nucleus</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is the 8th element in the periodic table and has 8 Protons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Atomic nucleus</a:t>
            </a:r>
          </a:p>
          <a:p>
            <a:pPr marL="697230" lvl="1" indent="-285750">
              <a:buFont typeface="Arial" panose="020B0604020202020204" pitchFamily="34" charset="0"/>
              <a:buChar char="•"/>
            </a:pPr>
            <a:r>
              <a:rPr lang="en-US" sz="2000" dirty="0"/>
              <a:t>in the center of the atom</a:t>
            </a:r>
          </a:p>
          <a:p>
            <a:pPr marL="697230" lvl="1" indent="-285750">
              <a:buFont typeface="Arial" panose="020B0604020202020204" pitchFamily="34" charset="0"/>
              <a:buChar char="•"/>
            </a:pPr>
            <a:r>
              <a:rPr lang="en-US" sz="2000" dirty="0"/>
              <a:t>is 1/10000th of the size of the atom</a:t>
            </a:r>
          </a:p>
          <a:p>
            <a:pPr marL="697230" lvl="1" indent="-285750">
              <a:buFont typeface="Arial" panose="020B0604020202020204" pitchFamily="34" charset="0"/>
              <a:buChar char="•"/>
            </a:pPr>
            <a:r>
              <a:rPr lang="en-US" sz="2000" dirty="0"/>
              <a:t>unites almost the entire mass in itself</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Atomic nucleus consists of </a:t>
            </a:r>
            <a:r>
              <a:rPr lang="en-US" sz="2400" b="1" dirty="0"/>
              <a:t>Protons</a:t>
            </a:r>
            <a:r>
              <a:rPr lang="en-US" sz="2400" dirty="0"/>
              <a:t> and </a:t>
            </a:r>
            <a:r>
              <a:rPr lang="en-US" sz="2400" b="1" dirty="0"/>
              <a:t>Neutrons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Oxygen has 8 protons and between 4 - 18 neutrons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One kind of atomic nucleus we call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Example</a:t>
                </a:r>
                <a:r>
                  <a:rPr lang="de-DE" sz="2000" b="1" dirty="0">
                    <a:solidFill>
                      <a:schemeClr val="tx1"/>
                    </a:solidFill>
                  </a:rPr>
                  <a:t>:</a:t>
                </a:r>
                <a:br>
                  <a:rPr lang="de-DE" sz="2000" dirty="0">
                    <a:solidFill>
                      <a:schemeClr val="tx1"/>
                    </a:solidFill>
                  </a:rPr>
                </a:br>
                <a:r>
                  <a:rPr lang="en-US" sz="2000" dirty="0">
                    <a:solidFill>
                      <a:schemeClr val="tx1"/>
                    </a:solidFill>
                  </a:rPr>
                  <a:t>The Nuclide Oxygen-16 has 8 protons and 8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One kind of atomic nucleus we call </a:t>
            </a:r>
            <a:r>
              <a:rPr lang="en-US" sz="2400" b="1" dirty="0"/>
              <a:t>nuclide</a:t>
            </a:r>
          </a:p>
          <a:p>
            <a:pPr marL="697230" lvl="1" indent="-285750">
              <a:buFont typeface="Arial" panose="020B0604020202020204" pitchFamily="34" charset="0"/>
              <a:buChar char="•"/>
            </a:pPr>
            <a:r>
              <a:rPr lang="en-US" sz="2400" dirty="0"/>
              <a:t>is determined by the number of protons and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Example:</a:t>
                </a:r>
                <a:br>
                  <a:rPr lang="de-DE" sz="2000" dirty="0">
                    <a:solidFill>
                      <a:schemeClr val="tx1"/>
                    </a:solidFill>
                  </a:rPr>
                </a:br>
                <a:r>
                  <a:rPr lang="en-US" sz="2000" dirty="0">
                    <a:solidFill>
                      <a:schemeClr val="tx1"/>
                    </a:solidFill>
                  </a:rPr>
                  <a:t>The Nuclide Oxygen-17 has 8 protons and 9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One kind of atomic nucleus we call </a:t>
                </a:r>
                <a:r>
                  <a:rPr lang="en-US" sz="2400" b="1" dirty="0"/>
                  <a:t>nuclide</a:t>
                </a:r>
              </a:p>
              <a:p>
                <a:pPr marL="697230" lvl="1" indent="-285750">
                  <a:buFont typeface="Arial" panose="020B0604020202020204" pitchFamily="34" charset="0"/>
                  <a:buChar char="•"/>
                </a:pPr>
                <a:r>
                  <a:rPr lang="en-US" sz="2400" dirty="0"/>
                  <a:t>is determined by the number of protons and neutrons</a:t>
                </a:r>
              </a:p>
              <a:p>
                <a:pPr marL="285750" indent="-285750">
                  <a:buFont typeface="Arial" panose="020B0604020202020204" pitchFamily="34" charset="0"/>
                  <a:buChar char="•"/>
                </a:pPr>
                <a:r>
                  <a:rPr lang="de-DE" sz="2400" dirty="0" err="1"/>
                  <a:t>We</a:t>
                </a:r>
                <a:r>
                  <a:rPr lang="de-DE" sz="2400" dirty="0"/>
                  <a:t> </a:t>
                </a:r>
                <a:r>
                  <a:rPr lang="de-DE" sz="2400" dirty="0" err="1"/>
                  <a:t>write</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Element Symbol</a:t>
            </a:r>
            <a:br>
              <a:rPr lang="de-DE" sz="2400" dirty="0"/>
            </a:br>
            <a:r>
              <a:rPr lang="de-DE" sz="2400" b="1" dirty="0"/>
              <a:t>Z</a:t>
            </a:r>
            <a:r>
              <a:rPr lang="de-DE" sz="2400" dirty="0"/>
              <a:t>…   </a:t>
            </a:r>
            <a:r>
              <a:rPr lang="de-DE" sz="2400" dirty="0" err="1"/>
              <a:t>Atomic</a:t>
            </a:r>
            <a:r>
              <a:rPr lang="de-DE" sz="2400" dirty="0"/>
              <a:t> </a:t>
            </a:r>
            <a:r>
              <a:rPr lang="de-DE" sz="2400" dirty="0" err="1"/>
              <a:t>Number</a:t>
            </a:r>
            <a:r>
              <a:rPr lang="de-DE" sz="2400" dirty="0"/>
              <a:t> / Proton </a:t>
            </a:r>
            <a:r>
              <a:rPr lang="de-DE" sz="2400" dirty="0" err="1"/>
              <a:t>Number</a:t>
            </a:r>
            <a:br>
              <a:rPr lang="de-DE" sz="2400" dirty="0"/>
            </a:br>
            <a:r>
              <a:rPr lang="de-DE" sz="2400" b="1" dirty="0"/>
              <a:t>N</a:t>
            </a:r>
            <a:r>
              <a:rPr lang="de-DE" sz="2400" dirty="0"/>
              <a:t>…   Neutron </a:t>
            </a:r>
            <a:r>
              <a:rPr lang="de-DE" sz="2400" dirty="0" err="1"/>
              <a:t>Number</a:t>
            </a:r>
            <a:br>
              <a:rPr lang="de-DE" sz="2400" dirty="0"/>
            </a:br>
            <a:r>
              <a:rPr lang="de-DE" sz="2400" b="1" dirty="0"/>
              <a:t>A</a:t>
            </a:r>
            <a:r>
              <a:rPr lang="de-DE" sz="2400" dirty="0"/>
              <a:t>…   </a:t>
            </a:r>
            <a:r>
              <a:rPr lang="de-DE" sz="2400" dirty="0" err="1"/>
              <a:t>Mass</a:t>
            </a:r>
            <a:r>
              <a:rPr lang="de-DE" sz="2400" dirty="0"/>
              <a:t> </a:t>
            </a:r>
            <a:r>
              <a:rPr lang="de-DE" sz="2400" dirty="0" err="1"/>
              <a:t>Number</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Task</a:t>
            </a:r>
            <a:br>
              <a:rPr lang="de-DE" sz="2800" dirty="0">
                <a:solidFill>
                  <a:schemeClr val="tx1"/>
                </a:solidFill>
              </a:rPr>
            </a:br>
            <a:r>
              <a:rPr lang="en-US" sz="2800" dirty="0">
                <a:solidFill>
                  <a:schemeClr val="tx1"/>
                </a:solidFill>
              </a:rPr>
              <a:t>How many Neutrons does</a:t>
            </a:r>
            <a:br>
              <a:rPr lang="en-US" sz="2800" dirty="0">
                <a:solidFill>
                  <a:schemeClr val="tx1"/>
                </a:solidFill>
              </a:rPr>
            </a:br>
            <a:r>
              <a:rPr lang="de-DE" sz="2800" b="1" dirty="0">
                <a:solidFill>
                  <a:schemeClr val="tx1"/>
                </a:solidFill>
              </a:rPr>
              <a:t>Uranium-238</a:t>
            </a:r>
            <a:r>
              <a:rPr lang="de-DE" sz="2800" dirty="0">
                <a:solidFill>
                  <a:schemeClr val="tx1"/>
                </a:solidFill>
              </a:rPr>
              <a:t> </a:t>
            </a:r>
            <a:r>
              <a:rPr lang="en-US" sz="2800" dirty="0">
                <a:solidFill>
                  <a:schemeClr val="tx1"/>
                </a:solidFill>
              </a:rPr>
              <a:t>have</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err="1"/>
              <a:t>Mass</a:t>
            </a:r>
            <a:r>
              <a:rPr lang="de-DE" dirty="0"/>
              <a:t> </a:t>
            </a:r>
            <a:r>
              <a:rPr lang="de-DE" dirty="0" err="1"/>
              <a:t>Number</a:t>
            </a:r>
            <a:r>
              <a:rPr lang="de-DE" dirty="0"/>
              <a:t>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 </a:t>
            </a:r>
            <a:r>
              <a:rPr lang="de-DE" dirty="0" err="1"/>
              <a:t>Number</a:t>
            </a:r>
            <a:r>
              <a:rPr lang="de-DE" dirty="0"/>
              <a:t>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Chemical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Atomic Nuclei labeling</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Take a look at the Nuclide table. To do this, open</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Interactive Nuclide Table</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737"/>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Time Schedule</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411625891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Time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Atomic Nuclei &amp; their Peculiarities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The Evolution of a Star</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On to Higher Elements!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Lunch 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Stars in the Lab</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Break</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 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Stars in the Lab</a:t>
                      </a: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Continuation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How can Atomic Nuclei </a:t>
            </a:r>
            <a:r>
              <a:rPr lang="en-US" sz="3600" b="1" cap="small" noProof="0" dirty="0"/>
              <a:t>change?</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Nuclear Reactions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 1</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Group yourselves into </a:t>
                  </a:r>
                  <a:r>
                    <a:rPr lang="en-US" sz="2800" b="1" dirty="0">
                      <a:solidFill>
                        <a:schemeClr val="tx1"/>
                      </a:solidFill>
                    </a:rPr>
                    <a:t>Groups of Four </a:t>
                  </a:r>
                  <a:r>
                    <a:rPr lang="en-US" sz="2800" dirty="0">
                      <a:solidFill>
                        <a:schemeClr val="tx1"/>
                      </a:solidFill>
                    </a:rPr>
                    <a:t>and assign your expert tasks.</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2.2 Group Puzzle Worksheets</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737" r="-2421"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Nuclear Reactions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 2</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Group yourselves in the Expert Groups and work on the </a:t>
                  </a:r>
                  <a:r>
                    <a:rPr lang="en-US" sz="2800" b="1" dirty="0">
                      <a:solidFill>
                        <a:schemeClr val="tx1"/>
                      </a:solidFill>
                    </a:rPr>
                    <a:t>Expert</a:t>
                  </a:r>
                  <a:r>
                    <a:rPr lang="en-US" sz="2800" dirty="0">
                      <a:solidFill>
                        <a:schemeClr val="tx1"/>
                      </a:solidFill>
                    </a:rPr>
                    <a:t> </a:t>
                  </a:r>
                  <a:r>
                    <a:rPr lang="en-US" sz="2800" b="1" dirty="0">
                      <a:solidFill>
                        <a:schemeClr val="tx1"/>
                      </a:solidFill>
                    </a:rPr>
                    <a:t>Tasks</a:t>
                  </a:r>
                  <a:r>
                    <a:rPr lang="en-US" sz="2800" dirty="0">
                      <a:solidFill>
                        <a:schemeClr val="tx1"/>
                      </a:solidFill>
                    </a:rPr>
                    <a:t> together.</a:t>
                  </a:r>
                  <a:br>
                    <a:rPr lang="de-DE" sz="2800" dirty="0">
                      <a:solidFill>
                        <a:schemeClr val="tx1"/>
                      </a:solidFill>
                    </a:rPr>
                  </a:br>
                  <a:br>
                    <a:rPr lang="de-DE" sz="2800" dirty="0">
                      <a:solidFill>
                        <a:schemeClr val="tx1"/>
                      </a:solidFill>
                    </a:rPr>
                  </a:br>
                  <a:r>
                    <a:rPr lang="en-US" sz="2800" dirty="0">
                      <a:solidFill>
                        <a:schemeClr val="tx1"/>
                      </a:solidFill>
                    </a:rPr>
                    <a:t>Uses the Nuclide Table if required</a:t>
                  </a:r>
                  <a:br>
                    <a:rPr lang="de-DE" sz="2800" b="1" dirty="0">
                      <a:solidFill>
                        <a:schemeClr val="tx1"/>
                      </a:solidFill>
                      <a:latin typeface="Cambria Math" panose="02040503050406030204" pitchFamily="18" charset="0"/>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Interactive Nuclide Table</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l="-1895" r="-1789" b="-25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Nuclear Reactions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 3</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Gather back in the original groups and work together on the </a:t>
              </a:r>
              <a:r>
                <a:rPr lang="en-US" sz="2800" b="1" dirty="0">
                  <a:solidFill>
                    <a:schemeClr val="tx1"/>
                  </a:solidFill>
                </a:rPr>
                <a:t>Home Group Tasks</a:t>
              </a:r>
              <a:r>
                <a:rPr lang="en-US" sz="2800" dirty="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Why </a:t>
            </a:r>
            <a:r>
              <a:rPr lang="en-US" sz="3600" cap="small" noProof="0" dirty="0"/>
              <a:t>do</a:t>
            </a:r>
            <a:br>
              <a:rPr lang="en-US" sz="3600" cap="small" noProof="0" dirty="0"/>
            </a:br>
            <a:r>
              <a:rPr lang="en-US" sz="3600" cap="small" noProof="0" dirty="0"/>
              <a:t>nuclear Conversions</a:t>
            </a:r>
            <a:br>
              <a:rPr lang="en-US" sz="3600" cap="small" noProof="0" dirty="0"/>
            </a:br>
            <a:r>
              <a:rPr lang="en-US" sz="3600" cap="small" noProof="0" dirty="0"/>
              <a:t>take place?</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Binding Energy </a:t>
            </a:r>
            <a:r>
              <a:rPr lang="en-US" sz="2400" dirty="0"/>
              <a:t>is a measure for the stability of an atomic nucleus</a:t>
            </a:r>
          </a:p>
          <a:p>
            <a:pPr marL="697230" lvl="1" indent="-285750">
              <a:buFont typeface="Arial" panose="020B0604020202020204" pitchFamily="34" charset="0"/>
              <a:buChar char="•"/>
            </a:pPr>
            <a:r>
              <a:rPr lang="en-US" sz="2000" dirty="0"/>
              <a:t>Stability depends on distribution of proton and neutron numbers as well as complex symmetry factors</a:t>
            </a:r>
          </a:p>
          <a:p>
            <a:pPr marL="285750" indent="-285750">
              <a:buFont typeface="Arial" panose="020B0604020202020204" pitchFamily="34" charset="0"/>
              <a:buChar char="•"/>
            </a:pPr>
            <a:r>
              <a:rPr lang="en-US" sz="2400" dirty="0"/>
              <a:t>Nuclei which can change into stable states by nuclear conversions are unstable (radioactive)</a:t>
            </a:r>
          </a:p>
          <a:p>
            <a:pPr marL="285750" indent="-285750">
              <a:buFont typeface="Arial" panose="020B0604020202020204" pitchFamily="34" charset="0"/>
              <a:buChar char="•"/>
            </a:pPr>
            <a:r>
              <a:rPr lang="en-US" sz="2400" dirty="0"/>
              <a:t>Nuclei can also reach a more stable state by nuclear fusions</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Binding Energy</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a:solidFill>
                  <a:srgbClr val="000000"/>
                </a:solidFill>
              </a:rPr>
              <a:t>Binding Energy per </a:t>
            </a:r>
            <a:r>
              <a:rPr lang="de-DE" sz="1100" dirty="0" err="1">
                <a:solidFill>
                  <a:srgbClr val="000000"/>
                </a:solidFill>
              </a:rPr>
              <a:t>Nucleon</a:t>
            </a:r>
            <a:r>
              <a:rPr lang="de-DE" sz="1100" dirty="0">
                <a:solidFill>
                  <a:srgbClr val="000000"/>
                </a:solidFill>
              </a:rPr>
              <a:t> (MeV)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Mass</a:t>
            </a:r>
            <a:r>
              <a:rPr lang="de-DE" sz="1100" dirty="0">
                <a:solidFill>
                  <a:srgbClr val="000000"/>
                </a:solidFill>
              </a:rPr>
              <a:t> </a:t>
            </a:r>
            <a:r>
              <a:rPr lang="de-DE" sz="1100" dirty="0" err="1">
                <a:solidFill>
                  <a:srgbClr val="000000"/>
                </a:solidFill>
              </a:rPr>
              <a:t>Number</a:t>
            </a:r>
            <a:r>
              <a:rPr lang="de-DE" sz="1100" dirty="0">
                <a:solidFill>
                  <a:srgbClr val="000000"/>
                </a:solidFill>
              </a:rPr>
              <a:t> 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Binding Energy</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The Nuclide Table</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Try the 3D representation of the Nuclide Table</a:t>
                  </a:r>
                  <a:br>
                    <a:rPr lang="de-DE" sz="2800" dirty="0">
                      <a:solidFill>
                        <a:schemeClr val="tx1"/>
                      </a:solidFill>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rPr>
                    <a:t> 2.1 Interactive </a:t>
                  </a:r>
                  <a:r>
                    <a:rPr lang="de-DE" sz="2800" b="1" dirty="0" err="1">
                      <a:solidFill>
                        <a:schemeClr val="tx1"/>
                      </a:solidFill>
                    </a:rPr>
                    <a:t>Nuclide</a:t>
                  </a:r>
                  <a:r>
                    <a:rPr lang="de-DE" sz="2800" b="1" dirty="0">
                      <a:solidFill>
                        <a:schemeClr val="tx1"/>
                      </a:solidFill>
                    </a:rPr>
                    <a:t> Table</a:t>
                  </a:r>
                  <a:endParaRPr lang="en-GB" sz="2800" b="1" dirty="0">
                    <a:solidFill>
                      <a:schemeClr val="tx1"/>
                    </a:solidFill>
                  </a:endParaRPr>
                </a:p>
              </p:txBody>
            </p:sp>
          </mc:Choice>
          <mc:Fallback xmlns="">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053"/>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Through </a:t>
            </a:r>
            <a:r>
              <a:rPr lang="en-US" sz="2800" b="1" dirty="0"/>
              <a:t>Nuclear</a:t>
            </a:r>
            <a:r>
              <a:rPr lang="en-US" sz="2800" dirty="0"/>
              <a:t> </a:t>
            </a:r>
            <a:r>
              <a:rPr lang="en-US" sz="2800" b="1" dirty="0"/>
              <a:t>fusion</a:t>
            </a:r>
            <a:r>
              <a:rPr lang="en-US" sz="2800" dirty="0"/>
              <a:t> or </a:t>
            </a:r>
            <a:r>
              <a:rPr lang="en-US" sz="2800" b="1" dirty="0"/>
              <a:t>conversion</a:t>
            </a:r>
            <a:r>
              <a:rPr lang="en-US" sz="2800" dirty="0"/>
              <a:t> (decays) new atomic nuclei can be created.</a:t>
            </a:r>
            <a:br>
              <a:rPr lang="en-US" sz="2800" dirty="0"/>
            </a:br>
            <a:endParaRPr lang="en-US" sz="2800" dirty="0"/>
          </a:p>
          <a:p>
            <a:pPr marL="285750" indent="-285750">
              <a:buFont typeface="Arial" panose="020B0604020202020204" pitchFamily="34" charset="0"/>
              <a:buChar char="•"/>
            </a:pPr>
            <a:r>
              <a:rPr lang="en-US" sz="2800" dirty="0"/>
              <a:t>These processes are the basis for the </a:t>
            </a:r>
            <a:r>
              <a:rPr lang="en-US" sz="2800" b="1" dirty="0"/>
              <a:t>formation of new elements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Nuclear Reactions</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Illustration </a:t>
            </a:r>
            <a:r>
              <a:rPr lang="de-DE" sz="1400" i="1" dirty="0" err="1">
                <a:solidFill>
                  <a:schemeClr val="bg1"/>
                </a:solidFill>
              </a:rPr>
              <a:t>of</a:t>
            </a:r>
            <a:r>
              <a:rPr lang="de-DE" sz="1400" i="1" dirty="0">
                <a:solidFill>
                  <a:schemeClr val="bg1"/>
                </a:solidFill>
              </a:rPr>
              <a:t> </a:t>
            </a:r>
            <a:r>
              <a:rPr lang="de-DE" sz="1400" i="1" dirty="0" err="1">
                <a:solidFill>
                  <a:schemeClr val="bg1"/>
                </a:solidFill>
              </a:rPr>
              <a:t>the</a:t>
            </a:r>
            <a:r>
              <a:rPr lang="de-DE" sz="1400" i="1" dirty="0">
                <a:solidFill>
                  <a:schemeClr val="bg1"/>
                </a:solidFill>
              </a:rPr>
              <a:t> </a:t>
            </a:r>
            <a:r>
              <a:rPr lang="de-DE" sz="1400" i="1" dirty="0" err="1">
                <a:solidFill>
                  <a:schemeClr val="bg1"/>
                </a:solidFill>
              </a:rPr>
              <a:t>Red</a:t>
            </a:r>
            <a:r>
              <a:rPr lang="de-DE" sz="1400" i="1" dirty="0">
                <a:solidFill>
                  <a:schemeClr val="bg1"/>
                </a:solidFill>
              </a:rPr>
              <a:t> </a:t>
            </a:r>
            <a:r>
              <a:rPr lang="de-DE" sz="1400" i="1" dirty="0" err="1">
                <a:solidFill>
                  <a:schemeClr val="bg1"/>
                </a:solidFill>
              </a:rPr>
              <a:t>Supergiant</a:t>
            </a:r>
            <a:r>
              <a:rPr lang="de-DE" sz="1400" i="1" dirty="0">
                <a:solidFill>
                  <a:schemeClr val="bg1"/>
                </a:solidFill>
              </a:rPr>
              <a:t> 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III</a:t>
            </a:r>
          </a:p>
          <a:p>
            <a:pPr algn="ctr">
              <a:spcAft>
                <a:spcPts val="600"/>
              </a:spcAft>
            </a:pPr>
            <a:r>
              <a:rPr lang="en-US" sz="3600" cap="small" dirty="0">
                <a:solidFill>
                  <a:schemeClr val="bg1"/>
                </a:solidFill>
              </a:rPr>
              <a:t>The Evolution of</a:t>
            </a:r>
            <a:br>
              <a:rPr lang="en-US" sz="3600" cap="small" dirty="0">
                <a:solidFill>
                  <a:schemeClr val="bg1"/>
                </a:solidFill>
              </a:rPr>
            </a:br>
            <a:r>
              <a:rPr lang="en-US" sz="3600" cap="small" dirty="0">
                <a:solidFill>
                  <a:schemeClr val="bg1"/>
                </a:solidFill>
              </a:rPr>
              <a:t>a Star</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a:t>
            </a:r>
          </a:p>
          <a:p>
            <a:pPr algn="ctr">
              <a:spcAft>
                <a:spcPts val="600"/>
              </a:spcAft>
            </a:pPr>
            <a:r>
              <a:rPr lang="en-US" sz="3600" cap="small" dirty="0">
                <a:solidFill>
                  <a:schemeClr val="bg1"/>
                </a:solidFill>
              </a:rPr>
              <a:t>Introduction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Where </a:t>
            </a:r>
            <a:r>
              <a:rPr lang="en-US" sz="3600" cap="small" noProof="0" dirty="0"/>
              <a:t>are</a:t>
            </a:r>
            <a:br>
              <a:rPr lang="en-US" sz="3600" cap="small" noProof="0" dirty="0"/>
            </a:br>
            <a:r>
              <a:rPr lang="en-US" sz="3600" cap="small" noProof="0" dirty="0"/>
              <a:t>elements created?</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a:t>Stellar Evolution</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Pick stars from the</a:t>
              </a:r>
              <a:br>
                <a:rPr lang="en-US" sz="2800" dirty="0">
                  <a:solidFill>
                    <a:schemeClr val="tx1"/>
                  </a:solidFill>
                </a:rPr>
              </a:br>
              <a:r>
                <a:rPr lang="en-US" sz="2800" b="1" dirty="0">
                  <a:solidFill>
                    <a:schemeClr val="tx1"/>
                  </a:solidFill>
                </a:rPr>
                <a:t>→ 3.1 Star Profile Cards</a:t>
              </a:r>
              <a:br>
                <a:rPr lang="en-US" sz="2800" b="1" dirty="0">
                  <a:solidFill>
                    <a:schemeClr val="tx1"/>
                  </a:solidFill>
                </a:rPr>
              </a:br>
              <a:r>
                <a:rPr lang="en-US" sz="2800" dirty="0">
                  <a:solidFill>
                    <a:schemeClr val="tx1"/>
                  </a:solidFill>
                </a:rPr>
                <a:t>and arrange them in the shared diagram.</a:t>
              </a:r>
              <a:br>
                <a:rPr lang="en-US" sz="2800" dirty="0">
                  <a:solidFill>
                    <a:schemeClr val="tx1"/>
                  </a:solidFill>
                </a:rPr>
              </a:br>
              <a:r>
                <a:rPr lang="en-US" sz="2800" dirty="0">
                  <a:solidFill>
                    <a:schemeClr val="tx1"/>
                  </a:solidFill>
                </a:rPr>
                <a:t>To do this, open the </a:t>
              </a:r>
              <a:br>
                <a:rPr lang="en-US" sz="2800" dirty="0">
                  <a:solidFill>
                    <a:schemeClr val="tx1"/>
                  </a:solidFill>
                </a:rPr>
              </a:br>
              <a:r>
                <a:rPr lang="en-US" sz="2800" dirty="0">
                  <a:solidFill>
                    <a:schemeClr val="tx1"/>
                  </a:solidFill>
                </a:rPr>
                <a:t>→ </a:t>
              </a:r>
              <a:r>
                <a:rPr lang="en-US" sz="2800" b="1" dirty="0">
                  <a:solidFill>
                    <a:schemeClr val="tx1"/>
                  </a:solidFill>
                </a:rPr>
                <a:t>3.2 HRD Board</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About 5 stars are formed in our Milky Way every year.</a:t>
            </a:r>
          </a:p>
          <a:p>
            <a:pPr marL="285750" indent="-285750">
              <a:buFont typeface="Arial" panose="020B0604020202020204" pitchFamily="34" charset="0"/>
              <a:buChar char="•"/>
            </a:pPr>
            <a:r>
              <a:rPr lang="en-US" sz="2400" dirty="0"/>
              <a:t>Formation takes approx. 1 Million - 100 Million years</a:t>
            </a:r>
          </a:p>
          <a:p>
            <a:pPr marL="285750" indent="-285750">
              <a:buFont typeface="Arial" panose="020B0604020202020204" pitchFamily="34" charset="0"/>
              <a:buChar char="•"/>
            </a:pPr>
            <a:r>
              <a:rPr lang="en-US" sz="2400" dirty="0"/>
              <a:t>Originally through the contraction of molecular clouds of hydrogen (gravitation).</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The two nebulae NGC 2014 and NGC 2020, which are part of a star-forming region in the Large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Magellanic</a:t>
            </a:r>
            <a:r>
              <a:rPr kumimoji="0" lang="en-US" sz="1400" b="0" i="1" u="none" strike="noStrike" kern="1200" cap="none" spc="0" normalizeH="0" baseline="0" noProof="0" dirty="0">
                <a:ln>
                  <a:noFill/>
                </a:ln>
                <a:solidFill>
                  <a:srgbClr val="00305E"/>
                </a:solidFill>
                <a:effectLst/>
                <a:uLnTx/>
                <a:uFillTx/>
                <a:latin typeface="Open Sans"/>
                <a:ea typeface="+mn-ea"/>
                <a:cs typeface="+mn-cs"/>
              </a:rPr>
              <a:t> Cloud, a galaxy in the Milky Way 163 000 light years away.</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Contraction creates a core with a higher density (gravitational collapse).</a:t>
            </a:r>
          </a:p>
          <a:p>
            <a:pPr marL="285750" indent="-285750">
              <a:buFont typeface="Arial" panose="020B0604020202020204" pitchFamily="34" charset="0"/>
              <a:buChar char="•"/>
            </a:pPr>
            <a:r>
              <a:rPr lang="en-US" sz="2400" dirty="0"/>
              <a:t>If the mass is high enough, the cloud collapses and thermal energy is emitted</a:t>
            </a:r>
          </a:p>
          <a:p>
            <a:pPr marL="285750" indent="-285750">
              <a:buFont typeface="Arial" panose="020B0604020202020204" pitchFamily="34" charset="0"/>
              <a:buChar char="•"/>
            </a:pPr>
            <a:r>
              <a:rPr lang="en-US" sz="2400" dirty="0"/>
              <a:t>If the density of the star is high enough, the radiation can no longer escape from the envelope, so the star heats up further</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[13]The head of the so-called "Cosmic Caterpillar" gas cloud is a protostar that is still absorbing material from its outer envelope and slowly condensing.</a:t>
            </a:r>
            <a:br>
              <a:rPr lang="de-DE" sz="1400" i="1" dirty="0"/>
            </a:br>
            <a:r>
              <a:rPr lang="de-DE" sz="1400" i="1" dirty="0">
                <a:hlinkClick r:id="rId3"/>
              </a:rPr>
              <a:t>Hubble/ESA, 2013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A </a:t>
            </a:r>
            <a:r>
              <a:rPr lang="en-US" sz="2400" b="1" dirty="0"/>
              <a:t>Protostar</a:t>
            </a:r>
            <a:r>
              <a:rPr lang="en-US" sz="2400" dirty="0"/>
              <a:t> is formed</a:t>
            </a:r>
          </a:p>
          <a:p>
            <a:pPr marL="285750" indent="-285750">
              <a:buFont typeface="Arial" panose="020B0604020202020204" pitchFamily="34" charset="0"/>
              <a:buChar char="•"/>
            </a:pPr>
            <a:r>
              <a:rPr lang="en-US" sz="2400" dirty="0"/>
              <a:t>Gravitational force increases</a:t>
            </a:r>
          </a:p>
          <a:p>
            <a:pPr marL="285750" indent="-285750">
              <a:buFont typeface="Arial" panose="020B0604020202020204" pitchFamily="34" charset="0"/>
              <a:buChar char="•"/>
            </a:pPr>
            <a:r>
              <a:rPr lang="en-US" sz="2400" dirty="0"/>
              <a:t>Outer molecules crash into core</a:t>
            </a:r>
          </a:p>
          <a:p>
            <a:pPr marL="285750" indent="-285750">
              <a:buFont typeface="Arial" panose="020B0604020202020204" pitchFamily="34" charset="0"/>
              <a:buChar char="•"/>
            </a:pPr>
            <a:r>
              <a:rPr lang="en-US" sz="2400" dirty="0"/>
              <a:t>Several thousand Kelvin, light mostly in infrared range</a:t>
            </a:r>
          </a:p>
          <a:p>
            <a:pPr marL="285750" indent="-285750">
              <a:buFont typeface="Arial" panose="020B0604020202020204" pitchFamily="34" charset="0"/>
              <a:buChar char="•"/>
            </a:pPr>
            <a:r>
              <a:rPr lang="en-US" sz="2400" dirty="0"/>
              <a:t>Temperature is increased until the gas inside is </a:t>
            </a:r>
            <a:r>
              <a:rPr lang="en-US" sz="2400" dirty="0" err="1"/>
              <a:t>ionised</a:t>
            </a:r>
            <a:r>
              <a:rPr lang="en-US" sz="2400" dirty="0"/>
              <a:t>, gas becomes plasma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Gas ejected from the protostar hitting dust clouds. Two jets are visible, moving diametrically away from the protostar at the </a:t>
            </a:r>
            <a:r>
              <a:rPr lang="en-US" sz="1400" i="1" dirty="0" err="1"/>
              <a:t>centre</a:t>
            </a:r>
            <a:r>
              <a:rPr lang="en-US" sz="1400" i="1" dirty="0"/>
              <a:t>.</a:t>
            </a:r>
            <a:br>
              <a:rPr lang="de-DE" sz="1400" i="1" dirty="0"/>
            </a:br>
            <a:r>
              <a:rPr lang="de-DE" sz="1400" i="1" dirty="0">
                <a:hlinkClick r:id="rId3"/>
              </a:rPr>
              <a:t>Hubble/ESA, 2021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Temperature and Density are high enough for the atomic nuclei to overcome the Coulomb barrier</a:t>
            </a:r>
          </a:p>
          <a:p>
            <a:pPr marL="285750" indent="-285750">
              <a:buFont typeface="Arial" panose="020B0604020202020204" pitchFamily="34" charset="0"/>
              <a:buChar char="•"/>
            </a:pPr>
            <a:r>
              <a:rPr lang="en-US" sz="2400" b="1" dirty="0"/>
              <a:t>Fusion of Hydrogen:</a:t>
            </a:r>
            <a:r>
              <a:rPr lang="en-US" sz="2400" dirty="0"/>
              <a:t> Helium is formed and accumulates inside the core</a:t>
            </a:r>
          </a:p>
          <a:p>
            <a:pPr marL="285750" indent="-285750">
              <a:buFont typeface="Arial" panose="020B0604020202020204" pitchFamily="34" charset="0"/>
              <a:buChar char="•"/>
            </a:pPr>
            <a:r>
              <a:rPr lang="en-US" sz="2400" dirty="0"/>
              <a:t>Radiation &amp; Gas Pressure as opposing force to gravity</a:t>
            </a:r>
          </a:p>
          <a:p>
            <a:pPr marL="285750" indent="-285750">
              <a:buFont typeface="Arial" panose="020B0604020202020204" pitchFamily="34" charset="0"/>
              <a:buChar char="•"/>
            </a:pPr>
            <a:r>
              <a:rPr lang="en-US" sz="2400" dirty="0"/>
              <a:t>Star has reached a stable state!</a:t>
            </a:r>
          </a:p>
          <a:p>
            <a:pPr marL="342900" indent="-342900">
              <a:buFont typeface="Wingdings" panose="05000000000000000000" pitchFamily="2" charset="2"/>
              <a:buChar char="Ø"/>
            </a:pPr>
            <a:r>
              <a:rPr lang="en-US" sz="2400" b="1" dirty="0"/>
              <a:t>Hydrostatical Equilibrium</a:t>
            </a:r>
            <a:r>
              <a:rPr lang="en-US" sz="2400" dirty="0"/>
              <a:t>: Gravity and Pressure balanced</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higher the element, the higher the </a:t>
            </a:r>
            <a:r>
              <a:rPr lang="en-US" sz="2400" b="1" dirty="0"/>
              <a:t>Coulomb Barrier</a:t>
            </a:r>
          </a:p>
          <a:p>
            <a:pPr marL="285750" indent="-285750">
              <a:buFont typeface="Arial" panose="020B0604020202020204" pitchFamily="34" charset="0"/>
              <a:buChar char="•"/>
            </a:pPr>
            <a:r>
              <a:rPr lang="de-DE" sz="2400" dirty="0" err="1"/>
              <a:t>If</a:t>
            </a:r>
            <a:r>
              <a:rPr lang="de-DE" sz="2400" dirty="0"/>
              <a:t> </a:t>
            </a:r>
            <a:r>
              <a:rPr lang="de-DE" sz="2400" dirty="0" err="1"/>
              <a:t>Temperature</a:t>
            </a:r>
            <a:r>
              <a:rPr lang="de-DE" sz="2400" dirty="0"/>
              <a:t> &amp; Density </a:t>
            </a:r>
            <a:r>
              <a:rPr lang="de-DE" sz="2400" dirty="0" err="1"/>
              <a:t>are</a:t>
            </a:r>
            <a:r>
              <a:rPr lang="de-DE" sz="2400" dirty="0"/>
              <a:t> high </a:t>
            </a:r>
            <a:r>
              <a:rPr lang="de-DE" sz="2400" dirty="0" err="1"/>
              <a:t>enough</a:t>
            </a:r>
            <a:r>
              <a:rPr lang="de-DE" sz="2400" dirty="0"/>
              <a:t>, </a:t>
            </a:r>
            <a:r>
              <a:rPr lang="de-DE" sz="2400" dirty="0" err="1"/>
              <a:t>helium</a:t>
            </a:r>
            <a:r>
              <a:rPr lang="de-DE" sz="2400" dirty="0"/>
              <a:t> </a:t>
            </a:r>
            <a:r>
              <a:rPr lang="de-DE" sz="2400" dirty="0" err="1"/>
              <a:t>fusion</a:t>
            </a:r>
            <a:r>
              <a:rPr lang="de-DE" sz="2400" dirty="0"/>
              <a:t> </a:t>
            </a:r>
            <a:r>
              <a:rPr lang="de-DE" sz="2400" dirty="0" err="1"/>
              <a:t>becomes</a:t>
            </a:r>
            <a:r>
              <a:rPr lang="de-DE" sz="2400" dirty="0"/>
              <a:t> possible</a:t>
            </a:r>
          </a:p>
          <a:p>
            <a:pPr marL="285750" indent="-285750">
              <a:buFont typeface="Arial" panose="020B0604020202020204" pitchFamily="34" charset="0"/>
              <a:buChar char="•"/>
            </a:pPr>
            <a:r>
              <a:rPr lang="en-US" sz="2400" dirty="0"/>
              <a:t>Depending on the mass of the star, further elements can fuse</a:t>
            </a:r>
          </a:p>
          <a:p>
            <a:pPr marL="285750" indent="-285750">
              <a:buFont typeface="Arial" panose="020B0604020202020204" pitchFamily="34" charset="0"/>
              <a:buChar char="•"/>
            </a:pPr>
            <a:r>
              <a:rPr lang="en-US" sz="2400" dirty="0"/>
              <a:t>Star goes through </a:t>
            </a:r>
            <a:r>
              <a:rPr lang="en-US" sz="2400" b="1" dirty="0"/>
              <a:t>Life Phases </a:t>
            </a:r>
            <a:r>
              <a:rPr lang="en-US" sz="2400" dirty="0"/>
              <a:t>that are coupled to the nuclear fusion processes</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Life Phases of Stars</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The planetary nebula NGC 6302, also called the Butterfly Nebula, lies in our Milky Way, about 3800 </a:t>
            </a:r>
            <a:r>
              <a:rPr lang="en-US" sz="2000" i="1" dirty="0" err="1"/>
              <a:t>Lj</a:t>
            </a:r>
            <a:r>
              <a:rPr lang="en-US" sz="2000" i="1" dirty="0"/>
              <a:t> away. In the </a:t>
            </a:r>
            <a:r>
              <a:rPr lang="en-US" sz="2000" i="1" dirty="0" err="1"/>
              <a:t>centre</a:t>
            </a:r>
            <a:r>
              <a:rPr lang="en-US" sz="2000" i="1" dirty="0"/>
              <a:t> is a dying star that had five times the mass of the sun. It has ejected its gas shell and is now releasing a stream of UV radiation that makes the ejected matter visible.</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Introduction round</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Stellar Evolution</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The Crab Nebula, located 6500 light years away in the constellation Taurus, is the result of a supernova explosion observed by astronomers in 1054. At its </a:t>
            </a:r>
            <a:r>
              <a:rPr lang="en-US" sz="2000" i="1" dirty="0" err="1"/>
              <a:t>centre</a:t>
            </a:r>
            <a:r>
              <a:rPr lang="en-US" sz="2000" i="1" dirty="0"/>
              <a:t> is an extremely dense neutron star that spins once every 33 milliseconds, emitting rotating lighthouse-like beams of radio waves and visible light.</a:t>
            </a:r>
            <a:br>
              <a:rPr lang="de-DE" sz="2000" i="1" dirty="0"/>
            </a:br>
            <a:r>
              <a:rPr lang="de-DE" sz="2000" i="1" dirty="0">
                <a:hlinkClick r:id="rId4"/>
              </a:rPr>
              <a:t>Hubble/ESA, 2017</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Sun is born 4,5 Billion years ago</a:t>
            </a:r>
          </a:p>
          <a:p>
            <a:pPr marL="285750" indent="-285750">
              <a:spcAft>
                <a:spcPts val="600"/>
              </a:spcAft>
              <a:buFont typeface="Arial" panose="020B0604020202020204" pitchFamily="34" charset="0"/>
              <a:buChar char="•"/>
            </a:pPr>
            <a:r>
              <a:rPr lang="en-US" sz="2400" dirty="0"/>
              <a:t>Sun stabilizes in </a:t>
            </a:r>
            <a:r>
              <a:rPr lang="en-US" sz="2400" b="1" dirty="0"/>
              <a:t>Main Sequence</a:t>
            </a:r>
          </a:p>
          <a:p>
            <a:pPr marL="285750" indent="-285750">
              <a:spcAft>
                <a:spcPts val="600"/>
              </a:spcAft>
              <a:buFont typeface="Arial" panose="020B0604020202020204" pitchFamily="34" charset="0"/>
              <a:buChar char="•"/>
            </a:pPr>
            <a:r>
              <a:rPr lang="en-US" sz="2400" dirty="0"/>
              <a:t>Hydrogen fusion leads to Helium core and Hydrogen-shell</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Hydrogen in core consumed, core contracts, becomes hotter</a:t>
            </a:r>
          </a:p>
          <a:p>
            <a:pPr marL="285750" indent="-285750">
              <a:spcAft>
                <a:spcPts val="600"/>
              </a:spcAft>
              <a:buFont typeface="Arial" panose="020B0604020202020204" pitchFamily="34" charset="0"/>
              <a:buChar char="•"/>
            </a:pPr>
            <a:r>
              <a:rPr lang="en-US" sz="2400" dirty="0"/>
              <a:t>Sun expands, becomes brighter but cooler on the outside</a:t>
            </a:r>
          </a:p>
          <a:p>
            <a:pPr marL="285750" indent="-285750">
              <a:spcAft>
                <a:spcPts val="600"/>
              </a:spcAft>
              <a:buFont typeface="Arial" panose="020B0604020202020204" pitchFamily="34" charset="0"/>
              <a:buChar char="•"/>
            </a:pPr>
            <a:r>
              <a:rPr lang="en-US" sz="2400" dirty="0"/>
              <a:t>Sun becomes a </a:t>
            </a:r>
            <a:r>
              <a:rPr lang="en-US" sz="2400" b="1" dirty="0"/>
              <a:t>Red Giant </a:t>
            </a:r>
            <a:r>
              <a:rPr lang="en-US" sz="2400" dirty="0"/>
              <a:t>with a Hydrogen shell and Helium core</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ignites abruptly in the core</a:t>
            </a:r>
          </a:p>
          <a:p>
            <a:pPr marL="754380" lvl="1" indent="-342900">
              <a:buFont typeface="Wingdings" panose="05000000000000000000" pitchFamily="2" charset="2"/>
              <a:buChar char="Ø"/>
            </a:pPr>
            <a:r>
              <a:rPr lang="en-US" sz="2400" b="1" dirty="0"/>
              <a:t>Helium Flash</a:t>
            </a:r>
          </a:p>
          <a:p>
            <a:pPr marL="285750" indent="-285750">
              <a:buFont typeface="Arial" panose="020B0604020202020204" pitchFamily="34" charset="0"/>
              <a:buChar char="•"/>
            </a:pPr>
            <a:r>
              <a:rPr lang="en-US" sz="2400" dirty="0"/>
              <a:t>Temperature inside rises, Sun gets hotter</a:t>
            </a:r>
          </a:p>
          <a:p>
            <a:pPr marL="285750" indent="-285750">
              <a:buFont typeface="Arial" panose="020B0604020202020204" pitchFamily="34" charset="0"/>
              <a:buChar char="•"/>
            </a:pPr>
            <a:r>
              <a:rPr lang="en-US" sz="2400" dirty="0"/>
              <a:t>Helium burns in the core:</a:t>
            </a:r>
            <a:br>
              <a:rPr lang="en-US" sz="2400" dirty="0"/>
            </a:br>
            <a:r>
              <a:rPr lang="en-US" sz="2400" b="1" dirty="0"/>
              <a:t>Triple-Alpha process</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ignites abruptly in the core</a:t>
            </a:r>
          </a:p>
          <a:p>
            <a:pPr marL="754380" lvl="1" indent="-342900">
              <a:buFont typeface="Wingdings" panose="05000000000000000000" pitchFamily="2" charset="2"/>
              <a:buChar char="Ø"/>
            </a:pPr>
            <a:r>
              <a:rPr lang="en-US" sz="2400" b="1" dirty="0"/>
              <a:t>Helium Flash</a:t>
            </a:r>
          </a:p>
          <a:p>
            <a:pPr marL="285750" indent="-285750">
              <a:buFont typeface="Arial" panose="020B0604020202020204" pitchFamily="34" charset="0"/>
              <a:buChar char="•"/>
            </a:pPr>
            <a:r>
              <a:rPr lang="en-US" sz="2400" dirty="0"/>
              <a:t>Temperature inside rises, Sun gets hotter</a:t>
            </a:r>
          </a:p>
          <a:p>
            <a:pPr marL="285750" indent="-285750">
              <a:buFont typeface="Arial" panose="020B0604020202020204" pitchFamily="34" charset="0"/>
              <a:buChar char="•"/>
            </a:pPr>
            <a:r>
              <a:rPr lang="en-US" sz="2400" dirty="0"/>
              <a:t>Helium burns in the core:</a:t>
            </a:r>
            <a:br>
              <a:rPr lang="en-US" sz="2400" dirty="0"/>
            </a:br>
            <a:r>
              <a:rPr lang="en-US" sz="2400" b="1" dirty="0"/>
              <a:t>Triple-Alpha process</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Helium consumed in core</a:t>
            </a:r>
          </a:p>
          <a:p>
            <a:pPr marL="285750" indent="-285750">
              <a:buFont typeface="Arial" panose="020B0604020202020204" pitchFamily="34" charset="0"/>
              <a:buChar char="•"/>
            </a:pPr>
            <a:r>
              <a:rPr lang="en-US" sz="2400" dirty="0"/>
              <a:t>Sun now has Hydrogen shell, Helium shell and Carbon/Oxygen core</a:t>
            </a:r>
          </a:p>
          <a:p>
            <a:pPr marL="285750" indent="-285750">
              <a:buFont typeface="Arial" panose="020B0604020202020204" pitchFamily="34" charset="0"/>
              <a:buChar char="•"/>
            </a:pPr>
            <a:r>
              <a:rPr lang="en-US" sz="2400" dirty="0"/>
              <a:t>Sun expands, becomes brighter but cooler on the outside</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Sun loses mass with each thermal pulse until the core is exposed</a:t>
            </a:r>
          </a:p>
          <a:p>
            <a:pPr marL="285750" indent="-285750">
              <a:buFont typeface="Arial" panose="020B0604020202020204" pitchFamily="34" charset="0"/>
              <a:buChar char="•"/>
            </a:pPr>
            <a:r>
              <a:rPr lang="en-US" sz="2400" dirty="0"/>
              <a:t>Ejected shell forms a </a:t>
            </a:r>
            <a:r>
              <a:rPr lang="en-US" sz="2400" b="1" dirty="0"/>
              <a:t>planetary nebula</a:t>
            </a:r>
          </a:p>
          <a:p>
            <a:pPr marL="285750" indent="-285750">
              <a:buFont typeface="Arial" panose="020B0604020202020204" pitchFamily="34" charset="0"/>
              <a:buChar char="•"/>
            </a:pPr>
            <a:r>
              <a:rPr lang="en-US" sz="2400" dirty="0"/>
              <a:t>Exposed Core forms </a:t>
            </a:r>
            <a:r>
              <a:rPr lang="en-US" sz="2400" b="1" dirty="0"/>
              <a:t>White Dwarf</a:t>
            </a:r>
          </a:p>
          <a:p>
            <a:pPr marL="697230" lvl="1" indent="-285750">
              <a:buFont typeface="Arial" panose="020B0604020202020204" pitchFamily="34" charset="0"/>
              <a:buChar char="•"/>
            </a:pPr>
            <a:r>
              <a:rPr lang="en-US" sz="2400" dirty="0"/>
              <a:t>cools down quickly, no more reactions possible</a:t>
            </a:r>
          </a:p>
          <a:p>
            <a:pPr marL="697230" lvl="1" indent="-285750">
              <a:buFont typeface="Arial" panose="020B0604020202020204" pitchFamily="34" charset="0"/>
              <a:buChar char="•"/>
            </a:pPr>
            <a:r>
              <a:rPr lang="en-US" sz="2400" dirty="0"/>
              <a:t>Consists mostly of Carbon and Oxygen</a:t>
            </a:r>
            <a:br>
              <a:rPr lang="en-US" sz="2400" dirty="0"/>
            </a:br>
            <a:r>
              <a:rPr lang="en-US" sz="1600" i="1" dirty="0"/>
              <a:t>approx. the mass of the Sun &amp; the size of the Earth</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The Story of our Sun</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Sun loses mass with each thermal pulse until the core is exposed</a:t>
            </a:r>
          </a:p>
          <a:p>
            <a:pPr marL="285750" indent="-285750">
              <a:buFont typeface="Arial" panose="020B0604020202020204" pitchFamily="34" charset="0"/>
              <a:buChar char="•"/>
            </a:pPr>
            <a:r>
              <a:rPr lang="en-US" sz="2400" dirty="0"/>
              <a:t>Ejected shell forms a </a:t>
            </a:r>
            <a:r>
              <a:rPr lang="en-US" sz="2400" b="1" dirty="0"/>
              <a:t>planetary nebula</a:t>
            </a:r>
          </a:p>
          <a:p>
            <a:pPr marL="285750" indent="-285750">
              <a:buFont typeface="Arial" panose="020B0604020202020204" pitchFamily="34" charset="0"/>
              <a:buChar char="•"/>
            </a:pPr>
            <a:r>
              <a:rPr lang="en-US" sz="2400" dirty="0"/>
              <a:t>Exposed Core forms </a:t>
            </a:r>
            <a:r>
              <a:rPr lang="en-US" sz="2400" b="1" dirty="0"/>
              <a:t>White Dwarf</a:t>
            </a:r>
          </a:p>
          <a:p>
            <a:pPr marL="697230" lvl="1" indent="-285750">
              <a:buFont typeface="Arial" panose="020B0604020202020204" pitchFamily="34" charset="0"/>
              <a:buChar char="•"/>
            </a:pPr>
            <a:r>
              <a:rPr lang="en-US" sz="2400" dirty="0"/>
              <a:t>cools down quickly, no more reactions possible</a:t>
            </a:r>
          </a:p>
          <a:p>
            <a:pPr marL="697230" lvl="1" indent="-285750">
              <a:buFont typeface="Arial" panose="020B0604020202020204" pitchFamily="34" charset="0"/>
              <a:buChar char="•"/>
            </a:pPr>
            <a:r>
              <a:rPr lang="en-US" sz="2400" dirty="0"/>
              <a:t>Consists mostly of Carbon and Oxygen</a:t>
            </a:r>
            <a:br>
              <a:rPr lang="en-US" sz="2400" dirty="0"/>
            </a:br>
            <a:r>
              <a:rPr lang="en-US" sz="1600" i="1" dirty="0"/>
              <a:t>approx. the mass of the Sun &amp; the size of the Earth</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A Planetary Nebula in Cygnus</a:t>
            </a:r>
            <a:br>
              <a:rPr lang="en-US" sz="1800" i="1" dirty="0"/>
            </a:br>
            <a:r>
              <a:rPr lang="de-DE" i="1" dirty="0">
                <a:hlinkClick r:id="rId4"/>
              </a:rPr>
              <a:t>Hubble/ESA, 2021</a:t>
            </a:r>
            <a:r>
              <a:rPr lang="de-DE" i="1" dirty="0"/>
              <a:t>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Abundance of the Chemical Elements </a:t>
            </a:r>
            <a:r>
              <a:rPr lang="en-US" sz="2400" noProof="0" dirty="0"/>
              <a:t>(Solar System)</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What do you already know about</a:t>
            </a:r>
            <a:br>
              <a:rPr lang="en-US" sz="3600" b="1" cap="small" noProof="0" dirty="0"/>
            </a:br>
            <a:r>
              <a:rPr lang="en-US" sz="3600" b="1" cap="small" noProof="0" dirty="0"/>
              <a:t>Nuclear Astrophysics</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Abundance of the Chemical Elements </a:t>
            </a:r>
            <a:r>
              <a:rPr lang="en-US" sz="2400" noProof="0" dirty="0"/>
              <a:t>(Solar System)</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Abundance of the Chemical Elements </a:t>
            </a:r>
            <a:r>
              <a:rPr lang="en-US" sz="2400" noProof="0" dirty="0"/>
              <a:t>(Solar System)</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Elements up to </a:t>
            </a:r>
            <a:r>
              <a:rPr lang="en-GB" sz="2400" b="1" dirty="0"/>
              <a:t>Iron</a:t>
            </a:r>
            <a:r>
              <a:rPr lang="en-GB" sz="2400" dirty="0"/>
              <a:t> can be synthesized by nuclear fusion in stellar processes</a:t>
            </a:r>
          </a:p>
          <a:p>
            <a:pPr marL="285750" indent="-285750">
              <a:buFont typeface="Arial" panose="020B0604020202020204" pitchFamily="34" charset="0"/>
              <a:buChar char="•"/>
            </a:pPr>
            <a:r>
              <a:rPr lang="en-GB" sz="2400" dirty="0"/>
              <a:t>As a result, there is an increased iron abundance</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Binding Energy</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Binding Energy</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a:solidFill>
                  <a:srgbClr val="000000"/>
                </a:solidFill>
              </a:rPr>
              <a:t>Binding Energy per </a:t>
            </a:r>
            <a:r>
              <a:rPr lang="de-DE" sz="1400" b="1" dirty="0" err="1">
                <a:solidFill>
                  <a:srgbClr val="000000"/>
                </a:solidFill>
              </a:rPr>
              <a:t>Nucleon</a:t>
            </a:r>
            <a:r>
              <a:rPr lang="de-DE" sz="1400" b="1" dirty="0">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Mass</a:t>
            </a:r>
            <a:r>
              <a:rPr lang="de-DE" sz="1400" b="1" dirty="0">
                <a:solidFill>
                  <a:srgbClr val="000000"/>
                </a:solidFill>
              </a:rPr>
              <a:t> </a:t>
            </a:r>
            <a:r>
              <a:rPr lang="de-DE" sz="1400" b="1" dirty="0" err="1">
                <a:solidFill>
                  <a:srgbClr val="000000"/>
                </a:solidFill>
              </a:rPr>
              <a:t>Number</a:t>
            </a:r>
            <a:r>
              <a:rPr lang="de-DE" sz="1400" b="1" dirty="0">
                <a:solidFill>
                  <a:srgbClr val="000000"/>
                </a:solidFill>
              </a:rPr>
              <a:t>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Nuclear Fusion</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IV</a:t>
            </a:r>
          </a:p>
          <a:p>
            <a:pPr algn="ctr">
              <a:spcAft>
                <a:spcPts val="600"/>
              </a:spcAft>
            </a:pPr>
            <a:r>
              <a:rPr lang="en-US" sz="3600" cap="small" dirty="0">
                <a:solidFill>
                  <a:schemeClr val="bg1"/>
                </a:solidFill>
              </a:rPr>
              <a:t>On to</a:t>
            </a:r>
            <a:br>
              <a:rPr lang="en-US" sz="3600" cap="small" dirty="0">
                <a:solidFill>
                  <a:schemeClr val="bg1"/>
                </a:solidFill>
              </a:rPr>
            </a:br>
            <a:r>
              <a:rPr lang="en-US" sz="3600" cap="small" dirty="0">
                <a:solidFill>
                  <a:schemeClr val="bg1"/>
                </a:solidFill>
              </a:rPr>
              <a:t>Higher Elements!</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GB" sz="3600" cap="small" noProof="0" dirty="0"/>
              <a:t>How can </a:t>
            </a:r>
            <a:r>
              <a:rPr lang="en-GB" sz="3600" b="1" cap="small" noProof="0" dirty="0"/>
              <a:t>heavier elements</a:t>
            </a:r>
            <a:r>
              <a:rPr lang="en-GB" sz="3600" cap="small" noProof="0" dirty="0"/>
              <a:t> be synthesized?</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 Capture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Radioactive</a:t>
            </a:r>
            <a:r>
              <a:rPr lang="de-DE" sz="2000" b="1" dirty="0"/>
              <a:t> </a:t>
            </a:r>
            <a:r>
              <a:rPr lang="de-DE" sz="2000" b="1" dirty="0" err="1"/>
              <a:t>Conversion</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 Capture</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dirty="0"/>
              <a:t>The Iron-59 can undergo another neutron capture reaction before it decays</a:t>
            </a:r>
          </a:p>
          <a:p>
            <a:pPr marL="285750" indent="-285750">
              <a:lnSpc>
                <a:spcPct val="120000"/>
              </a:lnSpc>
              <a:buFont typeface="Arial" panose="020B0604020202020204" pitchFamily="34" charset="0"/>
              <a:buChar char="•"/>
            </a:pPr>
            <a:r>
              <a:rPr lang="en-US" sz="2200" dirty="0"/>
              <a:t>The probability ratio of whether the nuclide decays or a chain of neutron capture reactions is triggered instead depends on the neutron flux</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400" b="1" i="0" smtClean="0">
                          <a:latin typeface="Cambria Math" panose="02040503050406030204" pitchFamily="18" charset="0"/>
                        </a:rPr>
                        <m:t>∆</m:t>
                      </m:r>
                      <m:r>
                        <a:rPr lang="de-DE" sz="2400" b="1" i="0" smtClean="0">
                          <a:latin typeface="Cambria Math" panose="02040503050406030204" pitchFamily="18" charset="0"/>
                        </a:rPr>
                        <m:t>𝐩</m:t>
                      </m:r>
                      <m:r>
                        <a:rPr lang="de-DE" sz="2400" b="1" i="0" smtClean="0">
                          <a:latin typeface="Cambria Math" panose="02040503050406030204" pitchFamily="18" charset="0"/>
                        </a:rPr>
                        <m:t>=</m:t>
                      </m:r>
                      <m:f>
                        <m:fPr>
                          <m:ctrlPr>
                            <a:rPr lang="de-DE" sz="2400" b="1" i="1" smtClean="0">
                              <a:latin typeface="Cambria Math" panose="02040503050406030204" pitchFamily="18" charset="0"/>
                            </a:rPr>
                          </m:ctrlPr>
                        </m:fPr>
                        <m:num>
                          <m:sSub>
                            <m:sSubPr>
                              <m:ctrlPr>
                                <a:rPr lang="de-DE" sz="2400" b="1" i="1" smtClean="0">
                                  <a:latin typeface="Cambria Math" panose="02040503050406030204" pitchFamily="18" charset="0"/>
                                </a:rPr>
                              </m:ctrlPr>
                            </m:sSubPr>
                            <m:e>
                              <m:r>
                                <a:rPr lang="de-DE" sz="2400" b="1" i="0" smtClean="0">
                                  <a:latin typeface="Cambria Math" panose="02040503050406030204" pitchFamily="18" charset="0"/>
                                </a:rPr>
                                <m:t>𝐩</m:t>
                              </m:r>
                            </m:e>
                            <m:sub>
                              <m:r>
                                <a:rPr lang="de-DE" sz="2400" b="1" i="0" smtClean="0">
                                  <a:latin typeface="Cambria Math" panose="02040503050406030204" pitchFamily="18" charset="0"/>
                                </a:rPr>
                                <m:t>𝐧</m:t>
                              </m:r>
                            </m:sub>
                          </m:sSub>
                        </m:num>
                        <m:den>
                          <m:r>
                            <a:rPr lang="de-DE" sz="2400" b="1" i="0" smtClean="0">
                              <a:latin typeface="Cambria Math" panose="02040503050406030204" pitchFamily="18" charset="0"/>
                            </a:rPr>
                            <m:t>𝛌</m:t>
                          </m:r>
                        </m:den>
                      </m:f>
                    </m:oMath>
                  </m:oMathPara>
                </a14:m>
                <a:endParaRPr lang="de-DE" sz="2400" b="1" dirty="0"/>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𝑝</m:t>
                          </m:r>
                        </m:e>
                        <m:sub>
                          <m:r>
                            <a:rPr lang="de-DE" sz="2000" b="0" i="1" smtClean="0">
                              <a:latin typeface="Cambria Math" panose="02040503050406030204" pitchFamily="18" charset="0"/>
                            </a:rPr>
                            <m:t>𝑛</m:t>
                          </m:r>
                        </m:sub>
                      </m:sSub>
                      <m:r>
                        <a:rPr lang="de-DE" sz="2000" b="0" i="1" smtClean="0">
                          <a:latin typeface="Cambria Math" panose="02040503050406030204" pitchFamily="18" charset="0"/>
                        </a:rPr>
                        <m:t>…</m:t>
                      </m:r>
                      <m:r>
                        <a:rPr lang="de-DE" sz="2000" b="0" i="1" smtClean="0">
                          <a:latin typeface="Cambria Math" panose="02040503050406030204" pitchFamily="18" charset="0"/>
                        </a:rPr>
                        <m:t>𝑁𝑒𝑢𝑡𝑟𝑜𝑛</m:t>
                      </m:r>
                      <m:r>
                        <a:rPr lang="de-DE" sz="2000" b="0" i="1" smtClean="0">
                          <a:latin typeface="Cambria Math" panose="02040503050406030204" pitchFamily="18" charset="0"/>
                        </a:rPr>
                        <m:t> </m:t>
                      </m:r>
                      <m:r>
                        <a:rPr lang="de-DE" sz="2000" b="0" i="1" smtClean="0">
                          <a:latin typeface="Cambria Math" panose="02040503050406030204" pitchFamily="18" charset="0"/>
                        </a:rPr>
                        <m:t>𝐶𝑎𝑝𝑡𝑢𝑟𝑒</m:t>
                      </m:r>
                      <m:r>
                        <a:rPr lang="de-DE" sz="2000" b="0" i="1" smtClean="0">
                          <a:latin typeface="Cambria Math" panose="02040503050406030204" pitchFamily="18" charset="0"/>
                        </a:rPr>
                        <m:t> </m:t>
                      </m:r>
                      <m:r>
                        <a:rPr lang="de-DE" sz="2000" b="0" i="1" smtClean="0">
                          <a:latin typeface="Cambria Math" panose="02040503050406030204" pitchFamily="18" charset="0"/>
                        </a:rPr>
                        <m:t>𝑅𝑎𝑡𝑒</m:t>
                      </m:r>
                    </m:oMath>
                    <m:oMath xmlns:m="http://schemas.openxmlformats.org/officeDocument/2006/math">
                      <m:r>
                        <a:rPr lang="de-DE" sz="2000" b="0" i="1" smtClean="0">
                          <a:latin typeface="Cambria Math" panose="02040503050406030204" pitchFamily="18" charset="0"/>
                        </a:rPr>
                        <m:t>𝜆</m:t>
                      </m:r>
                      <m:r>
                        <a:rPr lang="de-DE" sz="2000" b="0" i="1" smtClean="0">
                          <a:latin typeface="Cambria Math" panose="02040503050406030204" pitchFamily="18" charset="0"/>
                        </a:rPr>
                        <m:t> …</m:t>
                      </m:r>
                      <m:r>
                        <a:rPr lang="de-DE" sz="2000" b="0" i="1" smtClean="0">
                          <a:latin typeface="Cambria Math" panose="02040503050406030204" pitchFamily="18" charset="0"/>
                        </a:rPr>
                        <m:t>𝐷𝑒𝑐𝑎𝑦</m:t>
                      </m:r>
                      <m:r>
                        <a:rPr lang="de-DE" sz="2000" b="0" i="1" smtClean="0">
                          <a:latin typeface="Cambria Math" panose="02040503050406030204" pitchFamily="18" charset="0"/>
                        </a:rPr>
                        <m:t> </m:t>
                      </m:r>
                      <m:r>
                        <a:rPr lang="de-DE" sz="2000" b="0" i="1" smtClean="0">
                          <a:latin typeface="Cambria Math" panose="02040503050406030204" pitchFamily="18" charset="0"/>
                        </a:rPr>
                        <m:t>𝑅𝑎𝑡𝑒</m:t>
                      </m:r>
                      <m:r>
                        <a:rPr lang="de-DE" sz="2000" b="0" i="1" smtClean="0">
                          <a:latin typeface="Cambria Math" panose="02040503050406030204" pitchFamily="18" charset="0"/>
                        </a:rPr>
                        <m:t> </m:t>
                      </m:r>
                    </m:oMath>
                  </m:oMathPara>
                </a14:m>
                <a:endParaRPr lang="de-DE" dirty="0"/>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Radioactive</a:t>
            </a:r>
            <a:r>
              <a:rPr lang="de-DE" sz="1400" dirty="0"/>
              <a:t> </a:t>
            </a:r>
            <a:r>
              <a:rPr lang="de-DE" sz="1400" b="1" dirty="0" err="1"/>
              <a:t>Conversion</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Board Game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Use the Nuclide Table as a Game Board to explore Neutron Capture Processes.</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Game Rules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Game Board</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Board Game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You are an Iron-58 N</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uclide</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 and you feel stable. You are inside Aldebaran, a red giant. Here are high temperatures of several Gigakelvin and high gravitational pressure, so that nuclear fusions of helium, hydrogen, etc. take place. But for you, nuclear fusion is out of the question. No one is as stable as you.</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However, there are a few free neutrons flying around that want to be captured by a nucleus. So many that on average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Neutron Capture reactions take place per second.  And you've always dreamt of being Gallium...</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latin typeface="+mj-lt"/>
                  </a:rPr>
                  <a:t>Open </a:t>
                </a:r>
                <a:r>
                  <a:rPr lang="de-DE" sz="2800" dirty="0" err="1">
                    <a:solidFill>
                      <a:schemeClr val="tx1"/>
                    </a:solidFill>
                    <a:latin typeface="+mj-lt"/>
                  </a:rPr>
                  <a:t>the</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Brainstorming Board</a:t>
                </a:r>
                <a:br>
                  <a:rPr lang="de-DE" sz="2800" b="1" dirty="0">
                    <a:solidFill>
                      <a:schemeClr val="tx1"/>
                    </a:solidFill>
                    <a:latin typeface="+mj-lt"/>
                  </a:rPr>
                </a:br>
                <a:r>
                  <a:rPr lang="en-US" sz="2800" dirty="0">
                    <a:solidFill>
                      <a:schemeClr val="tx1"/>
                    </a:solidFill>
                    <a:latin typeface="+mj-lt"/>
                  </a:rPr>
                  <a:t>and fill it out together.</a:t>
                </a:r>
                <a:endParaRPr lang="en-GB" sz="2800" dirty="0">
                  <a:solidFill>
                    <a:schemeClr val="tx1"/>
                  </a:solidFill>
                  <a:latin typeface="+mj-lt"/>
                </a:endParaRPr>
              </a:p>
            </p:txBody>
          </p:sp>
        </mc:Choice>
        <mc:Fallback xmlns="">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r="-122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Board Game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1</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Synthesize an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Fe-58</a:t>
                  </a:r>
                  <a:r>
                    <a:rPr kumimoji="0" lang="en-US" sz="2800" b="0" i="0" u="none" strike="noStrike" kern="1200" cap="none" spc="0" normalizeH="0" baseline="0" noProof="0" dirty="0">
                      <a:ln>
                        <a:noFill/>
                      </a:ln>
                      <a:solidFill>
                        <a:srgbClr val="00305E"/>
                      </a:solidFill>
                      <a:effectLst/>
                      <a:uLnTx/>
                      <a:uFillTx/>
                      <a:latin typeface="Open Sans"/>
                      <a:ea typeface="+mn-ea"/>
                      <a:cs typeface="+mn-cs"/>
                    </a:rPr>
                    <a:t> Nuclide into a</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Gallium Isotope</a:t>
                  </a:r>
                  <a:r>
                    <a:rPr kumimoji="0" lang="de-DE" sz="2800" b="0" i="0" u="none" strike="noStrike" kern="1200" cap="none" spc="0" normalizeH="0" baseline="0" noProof="0" dirty="0">
                      <a:ln>
                        <a:noFill/>
                      </a:ln>
                      <a:solidFill>
                        <a:srgbClr val="00305E"/>
                      </a:solidFill>
                      <a:effectLst/>
                      <a:uLnTx/>
                      <a:uFillTx/>
                      <a:latin typeface="Open Sans"/>
                      <a:ea typeface="+mn-ea"/>
                      <a:cs typeface="+mn-cs"/>
                    </a:rPr>
                    <a:t> (</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Board Game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You are a Cobalt-59 nuclide and feel stable. However, it has become very uncomfortable in your supergiant lately because of the incredibly high temperatures. Maybe you are experiencing a supernova for the first time, who knows.</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All you know is that there are also a lot of neutrons flying around that want to be captured. So many that on average</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Neutron Capture reactions take place per second. And you would love to have a few more neutrons in your luggage.</a:t>
                  </a: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86" r="-864"/>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The Nuclide Race Board Game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Scenario 2</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Synthesize an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Fe-59</a:t>
                  </a:r>
                  <a:r>
                    <a:rPr kumimoji="0" lang="en-US" sz="2800" b="0" i="0" u="none" strike="noStrike" kern="1200" cap="none" spc="0" normalizeH="0" baseline="0" noProof="0" dirty="0">
                      <a:ln>
                        <a:noFill/>
                      </a:ln>
                      <a:solidFill>
                        <a:srgbClr val="00305E"/>
                      </a:solidFill>
                      <a:effectLst/>
                      <a:uLnTx/>
                      <a:uFillTx/>
                      <a:latin typeface="Open Sans"/>
                      <a:ea typeface="+mn-ea"/>
                      <a:cs typeface="+mn-cs"/>
                    </a:rPr>
                    <a:t> Nuclide into a Nuclide with at least 40 Neutrons</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5235194"/>
            <a:ext cx="1969558" cy="830997"/>
          </a:xfrm>
          <a:prstGeom prst="rect">
            <a:avLst/>
          </a:prstGeom>
          <a:noFill/>
        </p:spPr>
        <p:txBody>
          <a:bodyPr wrap="square" rtlCol="0">
            <a:spAutoFit/>
          </a:bodyPr>
          <a:lstStyle/>
          <a:p>
            <a:pPr algn="ctr"/>
            <a:r>
              <a:rPr lang="en-US" sz="1600" i="1" dirty="0"/>
              <a:t>[20] </a:t>
            </a:r>
            <a:r>
              <a:rPr lang="de-DE" sz="1600" i="1" dirty="0"/>
              <a:t>Thermal Neutron Capture Cross </a:t>
            </a:r>
            <a:r>
              <a:rPr lang="de-DE" sz="1600" i="1" dirty="0" err="1"/>
              <a:t>Section</a:t>
            </a:r>
            <a:r>
              <a:rPr lang="de-DE" sz="1600" i="1" dirty="0"/>
              <a:t>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 and R-Processes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a:t>s-</a:t>
            </a:r>
            <a:r>
              <a:rPr lang="de-DE" sz="2200" b="1" dirty="0" err="1"/>
              <a:t>Process</a:t>
            </a:r>
            <a:r>
              <a:rPr lang="de-DE" sz="2200" b="1" dirty="0"/>
              <a:t> (slow)</a:t>
            </a:r>
          </a:p>
          <a:p>
            <a:pPr marL="697230" lvl="1" indent="-285750">
              <a:lnSpc>
                <a:spcPct val="120000"/>
              </a:lnSpc>
              <a:buFont typeface="Arial" panose="020B0604020202020204" pitchFamily="34" charset="0"/>
              <a:buChar char="•"/>
            </a:pPr>
            <a:r>
              <a:rPr lang="en-US" sz="2000" dirty="0"/>
              <a:t>At relatively low temperatures and neutron flux densities.</a:t>
            </a:r>
          </a:p>
          <a:p>
            <a:pPr marL="697230" lvl="1" indent="-285750">
              <a:lnSpc>
                <a:spcPct val="120000"/>
              </a:lnSpc>
              <a:buFont typeface="Arial" panose="020B0604020202020204" pitchFamily="34" charset="0"/>
              <a:buChar char="•"/>
            </a:pPr>
            <a:r>
              <a:rPr lang="en-US" sz="2000" dirty="0"/>
              <a:t>Mainly in AGB stars during shell burning</a:t>
            </a:r>
          </a:p>
          <a:p>
            <a:pPr marL="697230" lvl="1" indent="-285750">
              <a:lnSpc>
                <a:spcPct val="120000"/>
              </a:lnSpc>
              <a:buFont typeface="Arial" panose="020B0604020202020204" pitchFamily="34" charset="0"/>
              <a:buChar char="•"/>
            </a:pPr>
            <a:r>
              <a:rPr lang="en-US" sz="2000" dirty="0"/>
              <a:t>Slow reaction chain via several stable intermediate nuclides</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771861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a:t>r-</a:t>
            </a:r>
            <a:r>
              <a:rPr lang="de-DE" sz="2200" b="1" dirty="0" err="1"/>
              <a:t>Process</a:t>
            </a:r>
            <a:r>
              <a:rPr lang="de-DE" sz="2200" b="1" dirty="0"/>
              <a:t> (rapid)</a:t>
            </a:r>
          </a:p>
          <a:p>
            <a:pPr marL="697230" lvl="1" indent="-285750">
              <a:lnSpc>
                <a:spcPct val="120000"/>
              </a:lnSpc>
              <a:buFont typeface="Arial" panose="020B0604020202020204" pitchFamily="34" charset="0"/>
              <a:buChar char="•"/>
            </a:pPr>
            <a:r>
              <a:rPr lang="en-US" sz="2000" dirty="0"/>
              <a:t>At very high neutron flux densities and temperatures</a:t>
            </a:r>
          </a:p>
          <a:p>
            <a:pPr marL="697230" lvl="1" indent="-285750">
              <a:lnSpc>
                <a:spcPct val="120000"/>
              </a:lnSpc>
              <a:buFont typeface="Arial" panose="020B0604020202020204" pitchFamily="34" charset="0"/>
              <a:buChar char="•"/>
            </a:pPr>
            <a:r>
              <a:rPr lang="en-US" sz="2000" dirty="0"/>
              <a:t>Fast chain of capture reactions</a:t>
            </a:r>
          </a:p>
          <a:p>
            <a:pPr marL="697230" lvl="1" indent="-285750">
              <a:lnSpc>
                <a:spcPct val="120000"/>
              </a:lnSpc>
              <a:buFont typeface="Arial" panose="020B0604020202020204" pitchFamily="34" charset="0"/>
              <a:buChar char="•"/>
            </a:pPr>
            <a:r>
              <a:rPr lang="en-US" sz="2000" dirty="0"/>
              <a:t>Presumably in supernovae and neutron star mergers</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Proton Number</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Neutron Number</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R-Process in Action</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cap="small" noProof="0" dirty="0"/>
              <a:t>Where do the neutrons</a:t>
            </a:r>
            <a:br>
              <a:rPr lang="en-US" sz="3600" cap="small" noProof="0" dirty="0"/>
            </a:br>
            <a:r>
              <a:rPr lang="en-US" sz="3600" b="1" cap="small" noProof="0" dirty="0"/>
              <a:t>come from </a:t>
            </a:r>
            <a:r>
              <a:rPr lang="en-US" sz="3600" cap="small" noProof="0" dirty="0"/>
              <a:t>?</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 Sources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There is a wide variety of reaction chains in which by-products are produced e.g. Neutrinos &amp; Photons in Hydrogen-Burning</a:t>
            </a:r>
          </a:p>
          <a:p>
            <a:pPr marL="285750" indent="-285750">
              <a:buFont typeface="Arial" panose="020B0604020202020204" pitchFamily="34" charset="0"/>
              <a:buChar char="•"/>
            </a:pPr>
            <a:r>
              <a:rPr lang="en-US" sz="2400" dirty="0"/>
              <a:t>Are there fusion chains in which free neutrons are produced?</a:t>
            </a:r>
            <a:br>
              <a:rPr lang="en-US" sz="2400" dirty="0"/>
            </a:br>
            <a:endParaRPr lang="en-US" sz="2400" dirty="0"/>
          </a:p>
          <a:p>
            <a:pPr marL="342900" indent="-342900">
              <a:buFont typeface="Wingdings" panose="05000000000000000000" pitchFamily="2" charset="2"/>
              <a:buChar char="Ø"/>
            </a:pPr>
            <a:r>
              <a:rPr lang="en-US" sz="2400" b="1" dirty="0"/>
              <a:t>The Search for Neutron Sources</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 V</a:t>
            </a:r>
          </a:p>
          <a:p>
            <a:pPr algn="ctr">
              <a:spcAft>
                <a:spcPts val="600"/>
              </a:spcAft>
            </a:pPr>
            <a:r>
              <a:rPr lang="en-US" sz="3600" cap="small" dirty="0">
                <a:solidFill>
                  <a:schemeClr val="bg1"/>
                </a:solidFill>
              </a:rPr>
              <a:t>Stars in the Lab</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en-US" sz="3600" cap="small" noProof="0" dirty="0"/>
              <a:t>How can we </a:t>
            </a:r>
            <a:r>
              <a:rPr lang="en-US" sz="3600" b="1" cap="small" noProof="0" dirty="0"/>
              <a:t>measure</a:t>
            </a:r>
            <a:r>
              <a:rPr lang="en-US" sz="3600" cap="small" noProof="0" dirty="0"/>
              <a:t> the nuclear Processes inside Stars?</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Astronuclear</a:t>
              </a:r>
              <a:r>
                <a:rPr lang="de-DE" sz="2000" b="1" dirty="0">
                  <a:hlinkClick r:id="rId3">
                    <a:extLst>
                      <a:ext uri="{A12FA001-AC4F-418D-AE19-62706E023703}">
                        <ahyp:hlinkClr xmlns:ahyp="http://schemas.microsoft.com/office/drawing/2018/hyperlinkcolor" val="tx"/>
                      </a:ext>
                    </a:extLst>
                  </a:hlinkClick>
                </a:rPr>
                <a:t> 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a:t>What is</a:t>
            </a:r>
            <a:br>
              <a:rPr lang="en-US" sz="3600" b="1" cap="small" noProof="0" dirty="0"/>
            </a:br>
            <a:r>
              <a:rPr lang="en-US" sz="3600" cap="small" noProof="0" dirty="0"/>
              <a:t>Nuclear Astrophysics</a:t>
            </a:r>
            <a:br>
              <a:rPr lang="en-US" sz="3600" cap="small" noProof="0" dirty="0"/>
            </a:br>
            <a:r>
              <a:rPr lang="en-US" sz="3600" cap="small" noProof="0" dirty="0"/>
              <a:t>actually ?</a:t>
            </a:r>
            <a:endParaRPr lang="en-US"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Nuclear Reaction Measurements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algn="ctr"/>
            <a:r>
              <a:rPr lang="en-US" sz="1600" i="1" dirty="0"/>
              <a:t>[22] </a:t>
            </a:r>
            <a:r>
              <a:rPr lang="en-GB" sz="1600" i="1" dirty="0"/>
              <a:t>Schematic Layout of a nuclear physics experiment</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Nuclear Reaction Measurements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a:t>
            </a:r>
            <a:r>
              <a:rPr lang="de-DE" sz="1400" i="1" dirty="0"/>
              <a:t> in </a:t>
            </a:r>
            <a:r>
              <a:rPr lang="de-DE" sz="1400" i="1" dirty="0" err="1"/>
              <a:t>the</a:t>
            </a:r>
            <a:r>
              <a:rPr lang="de-DE" sz="1400" i="1" dirty="0"/>
              <a:t> Felsenkeller Laboratory</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Solid Nitrogen Target</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a:t>Multiple </a:t>
            </a:r>
            <a:r>
              <a:rPr lang="de-DE" sz="1400" i="1" dirty="0" err="1"/>
              <a:t>Detectors</a:t>
            </a:r>
            <a:r>
              <a:rPr lang="de-DE" sz="1400" i="1" dirty="0"/>
              <a:t> </a:t>
            </a:r>
            <a:r>
              <a:rPr lang="de-DE" sz="1400" i="1" dirty="0" err="1"/>
              <a:t>surrounding</a:t>
            </a:r>
            <a:r>
              <a:rPr lang="de-DE" sz="1400" i="1" dirty="0"/>
              <a:t> </a:t>
            </a:r>
            <a:r>
              <a:rPr lang="de-DE" sz="1400" i="1" dirty="0" err="1"/>
              <a:t>the</a:t>
            </a:r>
            <a:r>
              <a:rPr lang="de-DE" sz="1400" i="1" dirty="0"/>
              <a:t> Target</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Goal of the </a:t>
            </a:r>
            <a:r>
              <a:rPr lang="en-US" sz="3600" noProof="0" dirty="0" err="1"/>
              <a:t>Measurment</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xmlns="">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en-US" sz="1500" dirty="0">
                <a:solidFill>
                  <a:schemeClr val="bg1"/>
                </a:solidFill>
                <a:effectLst>
                  <a:outerShdw blurRad="38100" dist="38100" dir="2700000" algn="tl">
                    <a:srgbClr val="000000">
                      <a:alpha val="43137"/>
                    </a:srgbClr>
                  </a:outerShdw>
                </a:effectLst>
              </a:rPr>
              <a:t>In particular, for each reaction we need to know how many nuclear fusion events happen every second in a star of a given temperature</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Reaction</a:t>
            </a:r>
            <a:r>
              <a:rPr lang="de-DE" sz="2400" dirty="0"/>
              <a:t> </a:t>
            </a:r>
            <a:r>
              <a:rPr lang="de-DE" sz="2400" dirty="0" err="1"/>
              <a:t>to</a:t>
            </a:r>
            <a:r>
              <a:rPr lang="de-DE" sz="2400" dirty="0"/>
              <a:t> </a:t>
            </a:r>
            <a:r>
              <a:rPr lang="de-DE" sz="2400" dirty="0" err="1"/>
              <a:t>be</a:t>
            </a:r>
            <a:r>
              <a:rPr lang="de-DE" sz="2400" dirty="0"/>
              <a:t> </a:t>
            </a:r>
            <a:r>
              <a:rPr lang="de-DE" sz="2400" dirty="0" err="1"/>
              <a:t>examined</a:t>
            </a:r>
            <a:r>
              <a:rPr lang="de-DE" sz="2400" dirty="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One of the many Reaction Chains that might be an important </a:t>
            </a:r>
            <a:r>
              <a:rPr lang="en-US" sz="2200" b="1" dirty="0"/>
              <a:t>Neutron Source</a:t>
            </a:r>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Photon Energy</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r>
                  <a:rPr lang="de-DE" sz="2400" dirty="0" err="1"/>
                  <a:t>Reaction</a:t>
                </a:r>
                <a:r>
                  <a:rPr lang="de-DE" sz="2400" dirty="0"/>
                  <a:t> </a:t>
                </a:r>
                <a:r>
                  <a:rPr lang="de-DE" sz="2400" dirty="0" err="1"/>
                  <a:t>to</a:t>
                </a:r>
                <a:r>
                  <a:rPr lang="de-DE" sz="2400" dirty="0"/>
                  <a:t> </a:t>
                </a:r>
                <a:r>
                  <a:rPr lang="de-DE" sz="2400" dirty="0" err="1"/>
                  <a:t>be</a:t>
                </a:r>
                <a:r>
                  <a:rPr lang="de-DE" sz="2400" dirty="0"/>
                  <a:t> </a:t>
                </a:r>
                <a:r>
                  <a:rPr lang="de-DE" sz="2400" dirty="0" err="1"/>
                  <a:t>examined</a:t>
                </a:r>
                <a:r>
                  <a:rPr lang="de-DE" sz="2400" dirty="0"/>
                  <a:t>:</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a:pPr marL="342900" indent="-342900">
                  <a:buFont typeface="Wingdings" panose="05000000000000000000" pitchFamily="2" charset="2"/>
                  <a:buChar char="Ø"/>
                </a:pPr>
                <a:r>
                  <a:rPr lang="en-US" sz="2400" dirty="0"/>
                  <a:t>Energy released during nuclear fusion corresponds to the kinetic energy of the photons</a:t>
                </a:r>
              </a:p>
            </p:txBody>
          </p:sp>
        </mc:Choice>
        <mc:Fallback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We investigate the </a:t>
            </a:r>
            <a:r>
              <a:rPr lang="en-US" sz="2400" b="1" dirty="0">
                <a:solidFill>
                  <a:schemeClr val="tx1"/>
                </a:solidFill>
              </a:rPr>
              <a:t>Photon Energy </a:t>
            </a:r>
            <a:r>
              <a:rPr lang="en-US" sz="2400" dirty="0">
                <a:solidFill>
                  <a:schemeClr val="tx1"/>
                </a:solidFill>
              </a:rPr>
              <a:t>to determine the </a:t>
            </a:r>
            <a:r>
              <a:rPr lang="en-US" sz="2400" b="1" dirty="0">
                <a:solidFill>
                  <a:schemeClr val="tx1"/>
                </a:solidFill>
              </a:rPr>
              <a:t>Reaction Rate </a:t>
            </a:r>
            <a:r>
              <a:rPr lang="en-US" sz="2400" dirty="0">
                <a:solidFill>
                  <a:schemeClr val="tx1"/>
                </a:solidFill>
              </a:rPr>
              <a:t>of the reaction.</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Photon Energy</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Complete Tasks 1 &amp; 2 from the worksheet in pairs.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 Analysis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Photon Energy</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2" name="Textfeld 1">
            <a:extLst>
              <a:ext uri="{FF2B5EF4-FFF2-40B4-BE49-F238E27FC236}">
                <a16:creationId xmlns:a16="http://schemas.microsoft.com/office/drawing/2014/main" id="{3D2916DB-8848-77B3-B9B4-BB9A580942F0}"/>
              </a:ext>
            </a:extLst>
          </p:cNvPr>
          <p:cNvSpPr txBox="1"/>
          <p:nvPr/>
        </p:nvSpPr>
        <p:spPr>
          <a:xfrm>
            <a:off x="9953625" y="1164432"/>
            <a:ext cx="2000250" cy="1837426"/>
          </a:xfrm>
          <a:prstGeom prst="rect">
            <a:avLst/>
          </a:prstGeom>
          <a:noFill/>
          <a:ln>
            <a:solidFill>
              <a:srgbClr val="FF0000"/>
            </a:solidFill>
          </a:ln>
        </p:spPr>
        <p:txBody>
          <a:bodyPr wrap="square" rtlCol="0">
            <a:spAutoFit/>
          </a:bodyPr>
          <a:lstStyle/>
          <a:p>
            <a:r>
              <a:rPr lang="en-US" dirty="0">
                <a:solidFill>
                  <a:srgbClr val="FF0000"/>
                </a:solidFill>
              </a:rPr>
              <a:t>For the Translator: </a:t>
            </a:r>
            <a:r>
              <a:rPr lang="en-GB" dirty="0">
                <a:solidFill>
                  <a:srgbClr val="FF0000"/>
                </a:solidFill>
              </a:rPr>
              <a:t>This image is yet to be replaced. Please translate only the two axis labels and delete this text field</a:t>
            </a:r>
            <a:endParaRPr lang="en-US" dirty="0">
              <a:solidFill>
                <a:srgbClr val="FF0000"/>
              </a:solidFill>
            </a:endParaRPr>
          </a:p>
        </p:txBody>
      </p:sp>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a:solidFill>
                  <a:srgbClr val="000000"/>
                </a:solidFill>
              </a:rPr>
              <a:t>Counts</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a:solidFill>
                  <a:srgbClr val="000000"/>
                </a:solidFill>
              </a:rPr>
              <a:t>Energy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Photon Energy</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Complete Task 3 from the worksheet in pairs.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 Analysis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Term Diagram</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Interactive Histogram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Term Diagram</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a:solidFill>
                  <a:srgbClr val="000000"/>
                </a:solidFill>
              </a:rPr>
              <a:t>Energy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en-US" sz="2000" noProof="0" dirty="0">
                <a:solidFill>
                  <a:schemeClr val="tx1"/>
                </a:solidFill>
              </a:rPr>
              <a:t>Is a Measure for the probability of an interaction with the target (unit </a:t>
            </a:r>
            <a:r>
              <a:rPr lang="en-US" sz="2000" i="1" noProof="0" dirty="0">
                <a:solidFill>
                  <a:schemeClr val="tx1"/>
                </a:solidFill>
              </a:rPr>
              <a:t>cm²</a:t>
            </a:r>
            <a:r>
              <a:rPr lang="en-US" sz="2000" noProof="0" dirty="0">
                <a:solidFill>
                  <a:schemeClr val="tx1"/>
                </a:solidFill>
              </a:rPr>
              <a:t> or </a:t>
            </a:r>
            <a:r>
              <a:rPr lang="en-US" sz="2000" i="1" noProof="0" dirty="0">
                <a:solidFill>
                  <a:schemeClr val="tx1"/>
                </a:solidFill>
              </a:rPr>
              <a:t>barn</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Indicates the “</a:t>
            </a:r>
            <a:r>
              <a:rPr lang="en-US" sz="2000" i="1" noProof="0" dirty="0">
                <a:solidFill>
                  <a:schemeClr val="tx1"/>
                </a:solidFill>
              </a:rPr>
              <a:t>Size of the Target</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Important experimental-physical quantity to describe reaction probabilities</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Cross Section</a:t>
            </a:r>
            <a:endParaRPr lang="en-US" sz="3000" noProof="0" dirty="0"/>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a14:m>
                  <m:oMath xmlns:m="http://schemas.openxmlformats.org/officeDocument/2006/math">
                    <m:r>
                      <a:rPr lang="en-US" b="0" i="1" noProof="0" smtClean="0">
                        <a:latin typeface="Cambria Math" panose="02040503050406030204" pitchFamily="18" charset="0"/>
                      </a:rPr>
                      <m:t>𝜎</m:t>
                    </m:r>
                  </m:oMath>
                </a14:m>
                <a:r>
                  <a:rPr lang="en-US" i="1" noProof="0" dirty="0"/>
                  <a:t> … Cross Section</a:t>
                </a:r>
                <a:br>
                  <a:rPr lang="en-US" i="1" noProof="0" dirty="0"/>
                </a:br>
                <a14:m>
                  <m:oMath xmlns:m="http://schemas.openxmlformats.org/officeDocument/2006/math">
                    <m:r>
                      <a:rPr lang="de-DE" b="0" i="1" noProof="0" smtClean="0">
                        <a:latin typeface="Cambria Math" panose="02040503050406030204" pitchFamily="18" charset="0"/>
                      </a:rPr>
                      <m:t>𝑁</m:t>
                    </m:r>
                  </m:oMath>
                </a14:m>
                <a:r>
                  <a:rPr lang="en-US" i="1" dirty="0"/>
                  <a:t> …Counts</a:t>
                </a:r>
                <a:br>
                  <a:rPr lang="en-US" i="1" dirty="0"/>
                </a:b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𝑃</m:t>
                        </m:r>
                      </m:sub>
                    </m:sSub>
                  </m:oMath>
                </a14:m>
                <a:r>
                  <a:rPr lang="en-US" i="1" dirty="0"/>
                  <a:t> …Number of Projectiles</a:t>
                </a:r>
                <a:br>
                  <a:rPr lang="en-US" i="1" dirty="0"/>
                </a:br>
                <a14:m>
                  <m:oMath xmlns:m="http://schemas.openxmlformats.org/officeDocument/2006/math">
                    <m:r>
                      <a:rPr lang="de-DE" b="0" i="1" smtClean="0">
                        <a:latin typeface="Cambria Math" panose="02040503050406030204" pitchFamily="18" charset="0"/>
                      </a:rPr>
                      <m:t>𝑝</m:t>
                    </m:r>
                  </m:oMath>
                </a14:m>
                <a:r>
                  <a:rPr lang="en-US" i="1" dirty="0"/>
                  <a:t> … Detection Probability</a:t>
                </a:r>
                <a:br>
                  <a:rPr lang="en-US" i="1" dirty="0"/>
                </a:br>
                <a14:m>
                  <m:oMath xmlns:m="http://schemas.openxmlformats.org/officeDocument/2006/math">
                    <m:r>
                      <a:rPr lang="de-DE" b="0" i="1" smtClean="0">
                        <a:latin typeface="Cambria Math" panose="02040503050406030204" pitchFamily="18" charset="0"/>
                      </a:rPr>
                      <m:t>𝑑</m:t>
                    </m:r>
                  </m:oMath>
                </a14:m>
                <a:r>
                  <a:rPr lang="en-US" i="1" dirty="0"/>
                  <a:t> … Target Density</a:t>
                </a:r>
              </a:p>
            </p:txBody>
          </p:sp>
        </mc:Choice>
        <mc:Fallback xmlns="">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338554"/>
          </a:xfrm>
          <a:prstGeom prst="rect">
            <a:avLst/>
          </a:prstGeom>
          <a:noFill/>
        </p:spPr>
        <p:txBody>
          <a:bodyPr wrap="square" rtlCol="0">
            <a:spAutoFit/>
          </a:bodyPr>
          <a:lstStyle/>
          <a:p>
            <a:pPr algn="ctr"/>
            <a:r>
              <a:rPr lang="en-US" sz="1600" i="1" dirty="0"/>
              <a:t>[23] </a:t>
            </a:r>
            <a:r>
              <a:rPr lang="en-GB" sz="1600" i="1" dirty="0"/>
              <a:t>Cross Section Scheme</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Cross Section</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Complete Task 4 from the worksheet in pairs.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 Analysis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Data Board</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What is Nuclear Astrophysics?</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err="1">
                <a:solidFill>
                  <a:srgbClr val="1B1F22"/>
                </a:solidFill>
                <a:latin typeface="Open Sans" panose="020B0606030504020204" pitchFamily="34" charset="0"/>
              </a:rPr>
              <a:t>Object</a:t>
            </a:r>
            <a:r>
              <a:rPr lang="de-DE" sz="2800" b="1" cap="small" dirty="0">
                <a:solidFill>
                  <a:srgbClr val="1B1F22"/>
                </a:solidFill>
                <a:latin typeface="Open Sans" panose="020B0606030504020204" pitchFamily="34" charset="0"/>
              </a:rPr>
              <a:t> </a:t>
            </a:r>
            <a:r>
              <a:rPr lang="de-DE" sz="2800" b="1" cap="small" dirty="0" err="1">
                <a:solidFill>
                  <a:srgbClr val="1B1F22"/>
                </a:solidFill>
                <a:latin typeface="Open Sans" panose="020B0606030504020204" pitchFamily="34" charset="0"/>
              </a:rPr>
              <a:t>of</a:t>
            </a:r>
            <a:r>
              <a:rPr lang="de-DE" sz="2800" b="1" cap="small" dirty="0">
                <a:solidFill>
                  <a:srgbClr val="1B1F22"/>
                </a:solidFill>
                <a:latin typeface="Open Sans" panose="020B0606030504020204" pitchFamily="34" charset="0"/>
              </a:rPr>
              <a:t> Observation</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Nuclear Astrophysics studies the origin of chemical elements.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Nuclear Astrophysics takes a deep look into the universe to address this question.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Orion </a:t>
            </a:r>
            <a:r>
              <a:rPr lang="de-DE" i="1" dirty="0" err="1"/>
              <a:t>Nebula</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en-US" sz="2000" noProof="0" dirty="0"/>
              <a:t>Measure of the probability of a reaction at a given temperature</a:t>
            </a:r>
          </a:p>
          <a:p>
            <a:pPr marL="285750" indent="-285750">
              <a:buFont typeface="Arial" panose="020B0604020202020204" pitchFamily="34" charset="0"/>
              <a:buChar char="•"/>
            </a:pPr>
            <a:r>
              <a:rPr lang="en-GB" sz="2000" dirty="0"/>
              <a:t>It tells us how many reactions occur in a region of space per second</a:t>
            </a:r>
          </a:p>
          <a:p>
            <a:pPr marL="285750" indent="-285750">
              <a:buFont typeface="Arial" panose="020B0604020202020204" pitchFamily="34" charset="0"/>
              <a:buChar char="•"/>
            </a:pPr>
            <a:r>
              <a:rPr lang="en-GB" sz="2000" noProof="0" dirty="0"/>
              <a:t>The stellar reaction </a:t>
            </a:r>
            <a:r>
              <a:rPr lang="en-GB" sz="2000" dirty="0"/>
              <a:t>rate depends strongly on the </a:t>
            </a:r>
            <a:r>
              <a:rPr lang="en-GB" sz="2000" b="1" dirty="0"/>
              <a:t>Temperature</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4" name="Textfeld 3">
            <a:extLst>
              <a:ext uri="{FF2B5EF4-FFF2-40B4-BE49-F238E27FC236}">
                <a16:creationId xmlns:a16="http://schemas.microsoft.com/office/drawing/2014/main" id="{A0E408E7-7F56-CB89-D585-D8C1D9266713}"/>
              </a:ext>
            </a:extLst>
          </p:cNvPr>
          <p:cNvSpPr txBox="1"/>
          <p:nvPr/>
        </p:nvSpPr>
        <p:spPr>
          <a:xfrm>
            <a:off x="10191750" y="2002632"/>
            <a:ext cx="2000250" cy="1837426"/>
          </a:xfrm>
          <a:prstGeom prst="rect">
            <a:avLst/>
          </a:prstGeom>
          <a:noFill/>
          <a:ln>
            <a:solidFill>
              <a:srgbClr val="FF0000"/>
            </a:solidFill>
          </a:ln>
        </p:spPr>
        <p:txBody>
          <a:bodyPr wrap="square" rtlCol="0">
            <a:spAutoFit/>
          </a:bodyPr>
          <a:lstStyle/>
          <a:p>
            <a:r>
              <a:rPr lang="en-US" dirty="0">
                <a:solidFill>
                  <a:srgbClr val="FF0000"/>
                </a:solidFill>
              </a:rPr>
              <a:t>For the Translator: </a:t>
            </a:r>
            <a:r>
              <a:rPr lang="en-GB" dirty="0">
                <a:solidFill>
                  <a:srgbClr val="FF0000"/>
                </a:solidFill>
              </a:rPr>
              <a:t>This image is yet to be replaced. Please translate only the two axis labels and delete this text field</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a:pPr algn="ctr"/>
                <a:r>
                  <a:rPr lang="de-DE" sz="1400" b="1" dirty="0">
                    <a:solidFill>
                      <a:srgbClr val="000000"/>
                    </a:solidFill>
                  </a:rPr>
                  <a:t>Reaction Rate [</a:t>
                </a:r>
                <a14:m>
                  <m:oMath xmlns:m="http://schemas.openxmlformats.org/officeDocument/2006/math">
                    <m:f>
                      <m:fPr>
                        <m:ctrlPr>
                          <a:rPr lang="de-DE" sz="1400" b="1" i="1" smtClean="0">
                            <a:solidFill>
                              <a:srgbClr val="000000"/>
                            </a:solidFill>
                            <a:latin typeface="Cambria Math" panose="02040503050406030204" pitchFamily="18" charset="0"/>
                          </a:rPr>
                        </m:ctrlPr>
                      </m:fPr>
                      <m:num>
                        <m:r>
                          <a:rPr lang="de-DE" sz="1400" b="1" i="0" smtClean="0">
                            <a:solidFill>
                              <a:srgbClr val="000000"/>
                            </a:solidFill>
                            <a:latin typeface="Cambria Math" panose="02040503050406030204" pitchFamily="18" charset="0"/>
                          </a:rPr>
                          <m:t>𝐜</m:t>
                        </m:r>
                        <m:sSup>
                          <m:sSupPr>
                            <m:ctrlPr>
                              <a:rPr lang="de-DE" sz="1400" b="1" i="1" smtClean="0">
                                <a:solidFill>
                                  <a:srgbClr val="000000"/>
                                </a:solidFill>
                                <a:latin typeface="Cambria Math" panose="02040503050406030204" pitchFamily="18" charset="0"/>
                              </a:rPr>
                            </m:ctrlPr>
                          </m:sSupPr>
                          <m:e>
                            <m:r>
                              <a:rPr lang="de-DE" sz="1400" b="1" i="0" smtClean="0">
                                <a:solidFill>
                                  <a:srgbClr val="000000"/>
                                </a:solidFill>
                                <a:latin typeface="Cambria Math" panose="02040503050406030204" pitchFamily="18" charset="0"/>
                              </a:rPr>
                              <m:t>𝐦</m:t>
                            </m:r>
                          </m:e>
                          <m:sup>
                            <m:r>
                              <a:rPr lang="de-DE" sz="1400" b="1" i="0" smtClean="0">
                                <a:solidFill>
                                  <a:srgbClr val="000000"/>
                                </a:solidFill>
                                <a:latin typeface="Cambria Math" panose="02040503050406030204" pitchFamily="18" charset="0"/>
                              </a:rPr>
                              <m:t>𝟑</m:t>
                            </m:r>
                          </m:sup>
                        </m:sSup>
                      </m:num>
                      <m:den>
                        <m:r>
                          <a:rPr lang="de-DE" sz="1400" b="1" i="0" smtClean="0">
                            <a:solidFill>
                              <a:srgbClr val="000000"/>
                            </a:solidFill>
                            <a:latin typeface="Cambria Math" panose="02040503050406030204" pitchFamily="18" charset="0"/>
                          </a:rPr>
                          <m:t>𝐦𝐨𝐥</m:t>
                        </m:r>
                        <m:r>
                          <a:rPr lang="de-DE" sz="1400" b="1" i="0" smtClean="0">
                            <a:solidFill>
                              <a:srgbClr val="000000"/>
                            </a:solidFill>
                            <a:latin typeface="Cambria Math" panose="02040503050406030204" pitchFamily="18" charset="0"/>
                          </a:rPr>
                          <m:t>∙</m:t>
                        </m:r>
                        <m:r>
                          <a:rPr lang="de-DE" sz="1400" b="1" i="0" smtClean="0">
                            <a:solidFill>
                              <a:srgbClr val="000000"/>
                            </a:solidFill>
                            <a:latin typeface="Cambria Math" panose="02040503050406030204" pitchFamily="18" charset="0"/>
                          </a:rPr>
                          <m:t>𝐬</m:t>
                        </m:r>
                      </m:den>
                    </m:f>
                  </m:oMath>
                </a14:m>
                <a:r>
                  <a:rPr lang="de-DE" sz="1400" b="1" dirty="0">
                    <a:solidFill>
                      <a:srgbClr val="000000"/>
                    </a:solidFill>
                  </a:rPr>
                  <a:t>]</a:t>
                </a:r>
              </a:p>
            </p:txBody>
          </p:sp>
        </mc:Choice>
        <mc:Fallback xmlns="">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Temperature</a:t>
            </a:r>
            <a:r>
              <a:rPr lang="de-DE" sz="1400" b="1" dirty="0">
                <a:solidFill>
                  <a:srgbClr val="000000"/>
                </a:solidFill>
              </a:rPr>
              <a:t> [GK]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a:t>Reaction Rate</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en-US" i="1" dirty="0"/>
              <a:t>The actual formula behind the reaction rate!</a:t>
            </a:r>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Reaction Rate</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Complete Task 5 from the worksheet in pairs.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Data Analysis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Interactive Histogram</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Uncertainties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What approximations did we need to make for the data analysis?</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Discuss qualitatively the measurement uncertainty of our results and the possible sources of error.</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Summary</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172681"/>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000" dirty="0"/>
                  <a:t>The Reaction </a:t>
                </a:r>
                <a14:m>
                  <m:oMath xmlns:m="http://schemas.openxmlformats.org/officeDocument/2006/math">
                    <m:sPre>
                      <m:sPrePr>
                        <m:ctrlPr>
                          <a:rPr lang="en-GB" sz="2000" b="1" i="1" smtClean="0">
                            <a:latin typeface="Cambria Math" panose="02040503050406030204" pitchFamily="18" charset="0"/>
                          </a:rPr>
                        </m:ctrlPr>
                      </m:sPrePr>
                      <m:sub/>
                      <m:sup>
                        <m:r>
                          <a:rPr lang="de-DE" sz="2000" b="1" i="0" smtClean="0">
                            <a:latin typeface="Cambria Math" panose="02040503050406030204" pitchFamily="18" charset="0"/>
                          </a:rPr>
                          <m:t>𝟏𝟒</m:t>
                        </m:r>
                      </m:sup>
                      <m:e>
                        <m:r>
                          <a:rPr lang="de-DE" sz="2000" b="1" i="0" smtClean="0">
                            <a:latin typeface="Cambria Math" panose="02040503050406030204" pitchFamily="18" charset="0"/>
                          </a:rPr>
                          <m:t>𝐍</m:t>
                        </m:r>
                      </m:e>
                    </m:sPre>
                    <m:d>
                      <m:dPr>
                        <m:ctrlPr>
                          <a:rPr lang="de-DE" sz="2000" b="1" i="1" smtClean="0">
                            <a:latin typeface="Cambria Math" panose="02040503050406030204" pitchFamily="18" charset="0"/>
                          </a:rPr>
                        </m:ctrlPr>
                      </m:dPr>
                      <m:e>
                        <m:r>
                          <a:rPr lang="de-DE" sz="2000" b="1" i="0" smtClean="0">
                            <a:latin typeface="Cambria Math" panose="02040503050406030204" pitchFamily="18" charset="0"/>
                          </a:rPr>
                          <m:t>𝛂</m:t>
                        </m:r>
                        <m:r>
                          <a:rPr lang="de-DE" sz="2000" b="1" i="0" smtClean="0">
                            <a:latin typeface="Cambria Math" panose="02040503050406030204" pitchFamily="18" charset="0"/>
                          </a:rPr>
                          <m:t>,</m:t>
                        </m:r>
                        <m:r>
                          <a:rPr lang="de-DE" sz="2000" b="1" i="0" smtClean="0">
                            <a:latin typeface="Cambria Math" panose="02040503050406030204" pitchFamily="18" charset="0"/>
                          </a:rPr>
                          <m:t>𝛄</m:t>
                        </m:r>
                      </m:e>
                    </m:d>
                    <m:sPre>
                      <m:sPrePr>
                        <m:ctrlPr>
                          <a:rPr lang="en-GB" sz="2000" b="1" i="1">
                            <a:latin typeface="Cambria Math" panose="02040503050406030204" pitchFamily="18" charset="0"/>
                          </a:rPr>
                        </m:ctrlPr>
                      </m:sPrePr>
                      <m:sub/>
                      <m:sup>
                        <m:r>
                          <a:rPr lang="de-DE" sz="2000" b="1" i="0">
                            <a:latin typeface="Cambria Math" panose="02040503050406030204" pitchFamily="18" charset="0"/>
                          </a:rPr>
                          <m:t>𝟏</m:t>
                        </m:r>
                        <m:r>
                          <a:rPr lang="de-DE" sz="2000" b="1" i="0" smtClean="0">
                            <a:latin typeface="Cambria Math" panose="02040503050406030204" pitchFamily="18" charset="0"/>
                          </a:rPr>
                          <m:t>𝟖</m:t>
                        </m:r>
                      </m:sup>
                      <m:e>
                        <m:r>
                          <a:rPr lang="de-DE" sz="2000" b="1" i="0" smtClean="0">
                            <a:latin typeface="Cambria Math" panose="02040503050406030204" pitchFamily="18" charset="0"/>
                          </a:rPr>
                          <m:t>𝐅</m:t>
                        </m:r>
                      </m:e>
                    </m:sPre>
                  </m:oMath>
                </a14:m>
                <a:r>
                  <a:rPr lang="en-GB" sz="2000" b="1" dirty="0"/>
                  <a:t> </a:t>
                </a:r>
                <a:r>
                  <a:rPr lang="en-GB" sz="2000" dirty="0"/>
                  <a:t>takes place in AGB Stars (Red Giants)</a:t>
                </a:r>
              </a:p>
              <a:p>
                <a:pPr marL="342900" indent="-342900">
                  <a:spcAft>
                    <a:spcPts val="900"/>
                  </a:spcAft>
                  <a:buFont typeface="Wingdings" panose="05000000000000000000" pitchFamily="2" charset="2"/>
                  <a:buChar char="Ø"/>
                </a:pPr>
                <a:r>
                  <a:rPr lang="en-GB" sz="2000" dirty="0"/>
                  <a:t>It is the start of a reaction chain, that is considered to be one of the main </a:t>
                </a:r>
                <a:r>
                  <a:rPr lang="en-GB" sz="2000" b="1" dirty="0"/>
                  <a:t>Neutron Sources</a:t>
                </a:r>
                <a:r>
                  <a:rPr lang="en-GB" sz="2000" dirty="0"/>
                  <a:t> for s-Process Nucleosynthesis</a:t>
                </a:r>
                <a:endParaRPr lang="en-GB" sz="2000" b="1" dirty="0"/>
              </a:p>
              <a:p>
                <a:pPr marL="342900" indent="-342900">
                  <a:spcAft>
                    <a:spcPts val="900"/>
                  </a:spcAft>
                  <a:buFont typeface="Wingdings" panose="05000000000000000000" pitchFamily="2" charset="2"/>
                  <a:buChar char="Ø"/>
                </a:pPr>
                <a:r>
                  <a:rPr lang="en-GB" sz="2000" dirty="0"/>
                  <a:t>By observing the energy of the </a:t>
                </a:r>
                <a:r>
                  <a:rPr lang="en-GB" sz="2000" b="1" dirty="0"/>
                  <a:t>Photon</a:t>
                </a:r>
                <a:r>
                  <a:rPr lang="en-GB" sz="2000" dirty="0"/>
                  <a:t>, we were able to calculate the </a:t>
                </a:r>
                <a:r>
                  <a:rPr lang="en-GB" sz="2000" b="1" dirty="0"/>
                  <a:t>Reaction Rate </a:t>
                </a:r>
              </a:p>
              <a:p>
                <a:pPr marL="342900" indent="-342900">
                  <a:spcAft>
                    <a:spcPts val="900"/>
                  </a:spcAft>
                  <a:buFont typeface="Wingdings" panose="05000000000000000000" pitchFamily="2" charset="2"/>
                  <a:buChar char="Ø"/>
                </a:pPr>
                <a:r>
                  <a:rPr lang="en-GB" sz="2000" dirty="0"/>
                  <a:t>The calculation of the reaction rate helps us to understand which processes take place in the star with which probability and thus also helps us to develop better </a:t>
                </a:r>
                <a:r>
                  <a:rPr lang="en-GB" sz="2000" b="1" dirty="0"/>
                  <a:t>Stellar Models</a:t>
                </a:r>
              </a:p>
            </p:txBody>
          </p:sp>
        </mc:Choice>
        <mc:Fallback xmlns="">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172681"/>
              </a:xfrm>
              <a:prstGeom prst="rect">
                <a:avLst/>
              </a:prstGeom>
              <a:blipFill>
                <a:blip r:embed="rId3"/>
                <a:stretch>
                  <a:fillRect l="-976" r="-1735" b="-1754"/>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The AGB Star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dirty="0"/>
              <a:t>We found out which </a:t>
            </a:r>
            <a:r>
              <a:rPr lang="en-GB" sz="2200" b="1" dirty="0"/>
              <a:t>Nuclear Processes</a:t>
            </a:r>
            <a:r>
              <a:rPr lang="en-GB" sz="2200" dirty="0"/>
              <a:t> power stars</a:t>
            </a:r>
          </a:p>
          <a:p>
            <a:pPr marL="342900" indent="-342900">
              <a:spcAft>
                <a:spcPts val="900"/>
              </a:spcAft>
              <a:buFont typeface="Wingdings" panose="05000000000000000000" pitchFamily="2" charset="2"/>
              <a:buChar char="Ø"/>
            </a:pPr>
            <a:r>
              <a:rPr lang="en-GB" sz="2200" dirty="0"/>
              <a:t>We have learned that the formation of heavier elements is possible only by neutron capture processes, which is why there must be </a:t>
            </a:r>
            <a:r>
              <a:rPr lang="en-GB" sz="2200" b="1" dirty="0"/>
              <a:t>free neutrons </a:t>
            </a:r>
            <a:r>
              <a:rPr lang="en-GB" sz="2200" dirty="0"/>
              <a:t>in stars </a:t>
            </a:r>
            <a:endParaRPr lang="en-US" sz="2200" dirty="0"/>
          </a:p>
          <a:p>
            <a:pPr marL="342900" indent="-342900">
              <a:spcAft>
                <a:spcPts val="900"/>
              </a:spcAft>
              <a:buFont typeface="Wingdings" panose="05000000000000000000" pitchFamily="2" charset="2"/>
              <a:buChar char="Ø"/>
            </a:pPr>
            <a:r>
              <a:rPr lang="en-GB" sz="2200" dirty="0"/>
              <a:t>We </a:t>
            </a:r>
            <a:r>
              <a:rPr lang="en-US" sz="2200" dirty="0"/>
              <a:t>investigated </a:t>
            </a:r>
            <a:r>
              <a:rPr lang="en-GB" sz="2200" dirty="0"/>
              <a:t>one </a:t>
            </a:r>
            <a:r>
              <a:rPr lang="en-US" sz="2200" dirty="0"/>
              <a:t>specific Reaction that might be a Neutron Source </a:t>
            </a:r>
            <a:r>
              <a:rPr lang="en-GB" sz="2200" dirty="0"/>
              <a:t>to find out how often this Reaction occurs for assumed circumstances</a:t>
            </a:r>
          </a:p>
          <a:p>
            <a:pPr marL="342900" indent="-342900">
              <a:spcAft>
                <a:spcPts val="900"/>
              </a:spcAft>
              <a:buFont typeface="Wingdings" panose="05000000000000000000" pitchFamily="2" charset="2"/>
              <a:buChar char="Ø"/>
            </a:pPr>
            <a:r>
              <a:rPr lang="en-GB" sz="2200" dirty="0"/>
              <a:t>The information contained in the </a:t>
            </a:r>
            <a:r>
              <a:rPr lang="en-GB" sz="2200" b="1" dirty="0"/>
              <a:t>reaction rate </a:t>
            </a:r>
            <a:r>
              <a:rPr lang="en-GB" sz="2200" dirty="0"/>
              <a:t>is an important building block to understand how the processes take place in stars</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Summary</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b="1" dirty="0"/>
              <a:t>Nuclear Astrophysics </a:t>
            </a:r>
            <a:r>
              <a:rPr lang="en-GB" sz="2200" dirty="0"/>
              <a:t>is a complex interplay of nuclear physics experiments, stellar models, astronomical observations, etc.</a:t>
            </a:r>
          </a:p>
          <a:p>
            <a:pPr marL="342900" indent="-342900">
              <a:spcAft>
                <a:spcPts val="900"/>
              </a:spcAft>
              <a:buFont typeface="Wingdings" panose="05000000000000000000" pitchFamily="2" charset="2"/>
              <a:buChar char="Ø"/>
            </a:pPr>
            <a:r>
              <a:rPr lang="en-GB" sz="2200" b="1" dirty="0"/>
              <a:t>Chemical elements </a:t>
            </a:r>
            <a:r>
              <a:rPr lang="en-GB" sz="2200" dirty="0"/>
              <a:t>are created in the processes that drive our entire universe</a:t>
            </a:r>
          </a:p>
          <a:p>
            <a:pPr marL="342900" indent="-342900">
              <a:spcAft>
                <a:spcPts val="900"/>
              </a:spcAft>
              <a:buFont typeface="Wingdings" panose="05000000000000000000" pitchFamily="2" charset="2"/>
              <a:buChar char="Ø"/>
            </a:pPr>
            <a:r>
              <a:rPr lang="en-GB" sz="2200" dirty="0"/>
              <a:t>Chemical Element Abundances are like Tracers of the </a:t>
            </a:r>
            <a:r>
              <a:rPr lang="en-GB" sz="2200" b="1" dirty="0"/>
              <a:t>Cosmical Evolution</a:t>
            </a:r>
          </a:p>
          <a:p>
            <a:pPr marL="342900" indent="-342900">
              <a:spcAft>
                <a:spcPts val="900"/>
              </a:spcAft>
              <a:buFont typeface="Wingdings" panose="05000000000000000000" pitchFamily="2" charset="2"/>
              <a:buChar char="Ø"/>
            </a:pPr>
            <a:r>
              <a:rPr lang="en-GB" sz="2200" dirty="0"/>
              <a:t>With the help of Nuclear Astrophysics we try to reconstruct the history &amp; development of our </a:t>
            </a:r>
            <a:r>
              <a:rPr lang="en-GB" sz="2200" b="1" dirty="0"/>
              <a:t>Universe</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Summary</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Brainstorming</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Task</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latin typeface="+mj-lt"/>
                    </a:rPr>
                    <a:t>Open </a:t>
                  </a:r>
                  <a:r>
                    <a:rPr lang="de-DE" sz="2800" dirty="0" err="1">
                      <a:solidFill>
                        <a:schemeClr val="tx1"/>
                      </a:solidFill>
                      <a:latin typeface="+mj-lt"/>
                    </a:rPr>
                    <a:t>the</a:t>
                  </a:r>
                  <a:br>
                    <a:rPr lang="de-DE" sz="2800" dirty="0">
                      <a:solidFill>
                        <a:schemeClr val="tx1"/>
                      </a:solidFill>
                      <a:latin typeface="+mj-lt"/>
                    </a:rPr>
                  </a:br>
                  <a14:m>
                    <m:oMath xmlns:m="http://schemas.openxmlformats.org/officeDocument/2006/math">
                      <m:r>
                        <a:rPr lang="de-DE" sz="2800" b="1">
                          <a:solidFill>
                            <a:schemeClr val="tx1"/>
                          </a:solidFill>
                          <a:latin typeface="Cambria Math" panose="02040503050406030204" pitchFamily="18" charset="0"/>
                        </a:rPr>
                        <m:t>→</m:t>
                      </m:r>
                    </m:oMath>
                  </a14:m>
                  <a:r>
                    <a:rPr lang="de-DE" sz="2800" b="1" dirty="0">
                      <a:solidFill>
                        <a:schemeClr val="tx1"/>
                      </a:solidFill>
                      <a:latin typeface="+mj-lt"/>
                    </a:rPr>
                    <a:t> 1.1 Brainstorming Board</a:t>
                  </a:r>
                </a:p>
                <a:p>
                  <a:pPr algn="ctr">
                    <a:spcAft>
                      <a:spcPts val="1200"/>
                    </a:spcAft>
                  </a:pPr>
                  <a:r>
                    <a:rPr lang="en-GB" sz="2800" dirty="0">
                      <a:solidFill>
                        <a:schemeClr val="tx1"/>
                      </a:solidFill>
                      <a:latin typeface="+mj-lt"/>
                    </a:rPr>
                    <a:t>Discuss your answers from the beginning. Would you answer some of the questions differently now?</a:t>
                  </a: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639" r="-2009"/>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Starburst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A lot of open Questions</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Pillars </a:t>
            </a:r>
            <a:r>
              <a:rPr lang="de-DE" sz="1400" i="1" dirty="0" err="1">
                <a:solidFill>
                  <a:schemeClr val="bg1"/>
                </a:solidFill>
              </a:rPr>
              <a:t>of</a:t>
            </a:r>
            <a:r>
              <a:rPr lang="de-DE" sz="1400" i="1" dirty="0">
                <a:solidFill>
                  <a:schemeClr val="bg1"/>
                </a:solidFill>
              </a:rPr>
              <a:t> </a:t>
            </a:r>
            <a:r>
              <a:rPr lang="de-DE" sz="1400" i="1" dirty="0" err="1">
                <a:solidFill>
                  <a:schemeClr val="bg1"/>
                </a:solidFill>
              </a:rPr>
              <a:t>Creation</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05495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000" dirty="0"/>
              <a:t>What about all the other</a:t>
            </a:r>
            <a:br>
              <a:rPr lang="en-GB" sz="2000" dirty="0"/>
            </a:br>
            <a:r>
              <a:rPr lang="en-GB" sz="2000" b="1" dirty="0"/>
              <a:t>Nucleosynthesis Processes</a:t>
            </a:r>
            <a:r>
              <a:rPr lang="en-GB" sz="2000" dirty="0"/>
              <a:t>?</a:t>
            </a:r>
          </a:p>
          <a:p>
            <a:pPr marL="342900" indent="-342900">
              <a:spcAft>
                <a:spcPts val="900"/>
              </a:spcAft>
              <a:buFont typeface="Arial" panose="020B0604020202020204" pitchFamily="34" charset="0"/>
              <a:buChar char="•"/>
            </a:pPr>
            <a:r>
              <a:rPr lang="en-GB" sz="2000" b="1" dirty="0"/>
              <a:t>How does a galaxy evolve?</a:t>
            </a:r>
          </a:p>
          <a:p>
            <a:pPr marL="342900" indent="-342900">
              <a:spcAft>
                <a:spcPts val="900"/>
              </a:spcAft>
              <a:buFont typeface="Arial" panose="020B0604020202020204" pitchFamily="34" charset="0"/>
              <a:buChar char="•"/>
            </a:pPr>
            <a:r>
              <a:rPr lang="en-GB" sz="2000" dirty="0"/>
              <a:t>What happens in a </a:t>
            </a:r>
            <a:r>
              <a:rPr lang="en-GB" sz="2000" b="1" dirty="0"/>
              <a:t>Neutron Star </a:t>
            </a:r>
            <a:r>
              <a:rPr lang="en-GB" sz="2000" dirty="0"/>
              <a:t>and during Neutron Star Mergers?</a:t>
            </a:r>
          </a:p>
          <a:p>
            <a:pPr marL="342900" indent="-342900">
              <a:spcAft>
                <a:spcPts val="900"/>
              </a:spcAft>
              <a:buFont typeface="Arial" panose="020B0604020202020204" pitchFamily="34" charset="0"/>
              <a:buChar char="•"/>
            </a:pPr>
            <a:r>
              <a:rPr lang="en-GB" sz="2000" dirty="0"/>
              <a:t>Where do the </a:t>
            </a:r>
            <a:r>
              <a:rPr lang="en-GB" sz="2000" b="1" dirty="0"/>
              <a:t>first elements </a:t>
            </a:r>
            <a:r>
              <a:rPr lang="en-GB" sz="2000" dirty="0"/>
              <a:t>actually come from?</a:t>
            </a:r>
          </a:p>
          <a:p>
            <a:pPr marL="342900" indent="-342900">
              <a:spcAft>
                <a:spcPts val="900"/>
              </a:spcAft>
              <a:buFont typeface="Arial" panose="020B0604020202020204" pitchFamily="34" charset="0"/>
              <a:buChar char="•"/>
            </a:pPr>
            <a:r>
              <a:rPr lang="en-GB" sz="2000" dirty="0"/>
              <a:t>What can we learn about the </a:t>
            </a:r>
            <a:r>
              <a:rPr lang="en-GB" sz="2000" b="1" dirty="0"/>
              <a:t>Big Bang </a:t>
            </a:r>
            <a:r>
              <a:rPr lang="en-GB" sz="2000" dirty="0"/>
              <a:t>with the help of nuclear astrophysics?</a:t>
            </a:r>
          </a:p>
          <a:p>
            <a:pPr marL="342900" indent="-342900">
              <a:spcAft>
                <a:spcPts val="900"/>
              </a:spcAft>
              <a:buFont typeface="Wingdings" panose="05000000000000000000" pitchFamily="2" charset="2"/>
              <a:buChar char="Ø"/>
            </a:pPr>
            <a:r>
              <a:rPr lang="en-GB" sz="2000" i="1" dirty="0"/>
              <a:t>Today we have only scratched the surface of the world of Nuclear Astrophysics!</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The End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of</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 Journey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through</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the</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 Elements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5684</Words>
  <Application>Microsoft Office PowerPoint</Application>
  <PresentationFormat>Breitbild</PresentationFormat>
  <Paragraphs>608</Paragraphs>
  <Slides>98</Slides>
  <Notes>72</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98</vt:i4>
      </vt:variant>
    </vt:vector>
  </HeadingPairs>
  <TitlesOfParts>
    <vt:vector size="107" baseType="lpstr">
      <vt:lpstr>Open Sans</vt:lpstr>
      <vt:lpstr>Arial</vt:lpstr>
      <vt:lpstr>Symbol</vt:lpstr>
      <vt:lpstr>Calibri</vt:lpstr>
      <vt:lpstr>Wingdings</vt:lpstr>
      <vt:lpstr>Cambria Math</vt:lpstr>
      <vt:lpstr>TUD_2018_16zu9</vt:lpstr>
      <vt:lpstr>chapter</vt:lpstr>
      <vt:lpstr>Benutzerdefiniertes Design</vt:lpstr>
      <vt:lpstr>PowerPoint-Präsentation</vt:lpstr>
      <vt:lpstr>PowerPoint-Präsentation</vt:lpstr>
      <vt:lpstr>Time Schedule</vt:lpstr>
      <vt:lpstr>PowerPoint-Präsentation</vt:lpstr>
      <vt:lpstr>PowerPoint-Präsentation</vt:lpstr>
      <vt:lpstr>PowerPoint-Präsentation</vt:lpstr>
      <vt:lpstr>Brainstorming</vt:lpstr>
      <vt:lpstr>PowerPoint-Präsentation</vt:lpstr>
      <vt:lpstr>What is Nuclear Astrophysics?</vt:lpstr>
      <vt:lpstr>PowerPoint-Präsentation</vt:lpstr>
      <vt:lpstr>Elements in Antiquity (ca. 350 B.C.)</vt:lpstr>
      <vt:lpstr>Elements in Antiquity (ca. 350 B.C.)</vt:lpstr>
      <vt:lpstr>Elements in Alchemy</vt:lpstr>
      <vt:lpstr>Elements in Alchemy</vt:lpstr>
      <vt:lpstr>Evolution of the periodic table</vt:lpstr>
      <vt:lpstr>The Periodic Table of the Elements</vt:lpstr>
      <vt:lpstr>Abundance of the Chemical Elements (Solar System)</vt:lpstr>
      <vt:lpstr>Abundance of the Chemical Elements (Solar System)</vt:lpstr>
      <vt:lpstr>Abundance of the Chemical Elements</vt:lpstr>
      <vt:lpstr>PowerPoint-Präsentation</vt:lpstr>
      <vt:lpstr>PowerPoint-Präsentation</vt:lpstr>
      <vt:lpstr>PowerPoint-Präsentation</vt:lpstr>
      <vt:lpstr>The Atomic Nucleus</vt:lpstr>
      <vt:lpstr>Atomic Nuclei labeling</vt:lpstr>
      <vt:lpstr>Atomic Nuclei labeling</vt:lpstr>
      <vt:lpstr>Atomic Nuclei labeling</vt:lpstr>
      <vt:lpstr>Atomic Nuclei labeling</vt:lpstr>
      <vt:lpstr>Atomic Nuclei labeling</vt:lpstr>
      <vt:lpstr>Atomic Nuclei labeling</vt:lpstr>
      <vt:lpstr>PowerPoint-Präsentation</vt:lpstr>
      <vt:lpstr>Nuclear Reactions</vt:lpstr>
      <vt:lpstr>Nuclear Reactions</vt:lpstr>
      <vt:lpstr>Nuclear Reactions</vt:lpstr>
      <vt:lpstr>PowerPoint-Präsentation</vt:lpstr>
      <vt:lpstr>Binding Energy</vt:lpstr>
      <vt:lpstr>Binding Energy</vt:lpstr>
      <vt:lpstr>The Nuclide Table</vt:lpstr>
      <vt:lpstr>Nuclear Reactions</vt:lpstr>
      <vt:lpstr>PowerPoint-Präsentation</vt:lpstr>
      <vt:lpstr>PowerPoint-Präsentation</vt:lpstr>
      <vt:lpstr>Stellar Evolution</vt:lpstr>
      <vt:lpstr>PowerPoint-Präsentation</vt:lpstr>
      <vt:lpstr>Stellar Evolution</vt:lpstr>
      <vt:lpstr>Stellar Evolution</vt:lpstr>
      <vt:lpstr>Stellar Evolution</vt:lpstr>
      <vt:lpstr>Stellar Evolution</vt:lpstr>
      <vt:lpstr>Stellar Evolution</vt:lpstr>
      <vt:lpstr>Stellar Evolution</vt:lpstr>
      <vt:lpstr>Stellar Evolution</vt:lpstr>
      <vt:lpstr>Stellar Evolution</vt:lpstr>
      <vt:lpstr>PowerPoint-Präsentation</vt:lpstr>
      <vt:lpstr>The Story of our Sun</vt:lpstr>
      <vt:lpstr>The Story of our Sun</vt:lpstr>
      <vt:lpstr>The Story of our Sun</vt:lpstr>
      <vt:lpstr>The Story of our Sun</vt:lpstr>
      <vt:lpstr>The Story of our Sun</vt:lpstr>
      <vt:lpstr>The Story of our Sun</vt:lpstr>
      <vt:lpstr>The Story of our Sun</vt:lpstr>
      <vt:lpstr>Abundance of the Chemical Elements (Solar System)</vt:lpstr>
      <vt:lpstr>Abundance of the Chemical Elements (Solar System)</vt:lpstr>
      <vt:lpstr>Abundance of the Chemical Elements (Solar System)</vt:lpstr>
      <vt:lpstr>Binding Energy</vt:lpstr>
      <vt:lpstr>Binding Energy</vt:lpstr>
      <vt:lpstr>PowerPoint-Präsentation</vt:lpstr>
      <vt:lpstr>PowerPoint-Präsentation</vt:lpstr>
      <vt:lpstr>Neutron Capture</vt:lpstr>
      <vt:lpstr>Neutron Capture</vt:lpstr>
      <vt:lpstr>The Nuclide Race Board Game</vt:lpstr>
      <vt:lpstr>The Nuclide Race Board Game</vt:lpstr>
      <vt:lpstr>The Nuclide Race Board Game</vt:lpstr>
      <vt:lpstr>The Nuclide Race Board Game</vt:lpstr>
      <vt:lpstr>The Nuclide Race Board Game</vt:lpstr>
      <vt:lpstr>PowerPoint-Präsentation</vt:lpstr>
      <vt:lpstr>S- and R-Processes</vt:lpstr>
      <vt:lpstr>R-Process in Action</vt:lpstr>
      <vt:lpstr>PowerPoint-Präsentation</vt:lpstr>
      <vt:lpstr>Neutron Sources</vt:lpstr>
      <vt:lpstr>PowerPoint-Präsentation</vt:lpstr>
      <vt:lpstr>PowerPoint-Präsentation</vt:lpstr>
      <vt:lpstr>Nuclear Reaction Measurements</vt:lpstr>
      <vt:lpstr>Nuclear Reaction Measurements</vt:lpstr>
      <vt:lpstr>Goal of the Measurment</vt:lpstr>
      <vt:lpstr>Photon Energy</vt:lpstr>
      <vt:lpstr>Photon Energy</vt:lpstr>
      <vt:lpstr>Photon Energy</vt:lpstr>
      <vt:lpstr>Photon Energy</vt:lpstr>
      <vt:lpstr>Term Diagram</vt:lpstr>
      <vt:lpstr>Cross Section</vt:lpstr>
      <vt:lpstr>Cross Section</vt:lpstr>
      <vt:lpstr>Reaction Rate</vt:lpstr>
      <vt:lpstr>Reaction Rate</vt:lpstr>
      <vt:lpstr>Uncertainties </vt:lpstr>
      <vt:lpstr>Summary</vt:lpstr>
      <vt:lpstr>Summary</vt:lpstr>
      <vt:lpstr>Summary</vt:lpstr>
      <vt:lpstr>Brainstorming</vt:lpstr>
      <vt:lpstr>A lot of open Questions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lastModifiedBy>83977dd4, 318a5a4b</cp:lastModifiedBy>
  <cp:revision>2313</cp:revision>
  <dcterms:created xsi:type="dcterms:W3CDTF">2018-06-15T09:17:35Z</dcterms:created>
  <dcterms:modified xsi:type="dcterms:W3CDTF">2022-11-30T10:46:33Z</dcterms:modified>
</cp:coreProperties>
</file>