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Lst>
  <p:notesMasterIdLst>
    <p:notesMasterId r:id="rId102"/>
  </p:notesMasterIdLst>
  <p:handoutMasterIdLst>
    <p:handoutMasterId r:id="rId103"/>
  </p:handoutMasterIdLst>
  <p:sldIdLst>
    <p:sldId id="400" r:id="rId4"/>
    <p:sldId id="256" r:id="rId5"/>
    <p:sldId id="352" r:id="rId6"/>
    <p:sldId id="532" r:id="rId7"/>
    <p:sldId id="354" r:id="rId8"/>
    <p:sldId id="548" r:id="rId9"/>
    <p:sldId id="499" r:id="rId10"/>
    <p:sldId id="361" r:id="rId11"/>
    <p:sldId id="362" r:id="rId12"/>
    <p:sldId id="482" r:id="rId13"/>
    <p:sldId id="484" r:id="rId14"/>
    <p:sldId id="486" r:id="rId15"/>
    <p:sldId id="495" r:id="rId16"/>
    <p:sldId id="497" r:id="rId17"/>
    <p:sldId id="371" r:id="rId18"/>
    <p:sldId id="343" r:id="rId19"/>
    <p:sldId id="372" r:id="rId20"/>
    <p:sldId id="500" r:id="rId21"/>
    <p:sldId id="404" r:id="rId22"/>
    <p:sldId id="405" r:id="rId23"/>
    <p:sldId id="529" r:id="rId24"/>
    <p:sldId id="376" r:id="rId25"/>
    <p:sldId id="407" r:id="rId26"/>
    <p:sldId id="408" r:id="rId27"/>
    <p:sldId id="409" r:id="rId28"/>
    <p:sldId id="489" r:id="rId29"/>
    <p:sldId id="411" r:id="rId30"/>
    <p:sldId id="406" r:id="rId31"/>
    <p:sldId id="415" r:id="rId32"/>
    <p:sldId id="412" r:id="rId33"/>
    <p:sldId id="501" r:id="rId34"/>
    <p:sldId id="502" r:id="rId35"/>
    <p:sldId id="503" r:id="rId36"/>
    <p:sldId id="446" r:id="rId37"/>
    <p:sldId id="379" r:id="rId38"/>
    <p:sldId id="380" r:id="rId39"/>
    <p:sldId id="504" r:id="rId40"/>
    <p:sldId id="420" r:id="rId41"/>
    <p:sldId id="533" r:id="rId42"/>
    <p:sldId id="378" r:id="rId43"/>
    <p:sldId id="421" r:id="rId44"/>
    <p:sldId id="508" r:id="rId45"/>
    <p:sldId id="422" r:id="rId46"/>
    <p:sldId id="423" r:id="rId47"/>
    <p:sldId id="424" r:id="rId48"/>
    <p:sldId id="425" r:id="rId49"/>
    <p:sldId id="426" r:id="rId50"/>
    <p:sldId id="427" r:id="rId51"/>
    <p:sldId id="428" r:id="rId52"/>
    <p:sldId id="429" r:id="rId53"/>
    <p:sldId id="509" r:id="rId54"/>
    <p:sldId id="432" r:id="rId55"/>
    <p:sldId id="510" r:id="rId56"/>
    <p:sldId id="511" r:id="rId57"/>
    <p:sldId id="512" r:id="rId58"/>
    <p:sldId id="513" r:id="rId59"/>
    <p:sldId id="514" r:id="rId60"/>
    <p:sldId id="515" r:id="rId61"/>
    <p:sldId id="440" r:id="rId62"/>
    <p:sldId id="516" r:id="rId63"/>
    <p:sldId id="517" r:id="rId64"/>
    <p:sldId id="441" r:id="rId65"/>
    <p:sldId id="519" r:id="rId66"/>
    <p:sldId id="530" r:id="rId67"/>
    <p:sldId id="447" r:id="rId68"/>
    <p:sldId id="460" r:id="rId69"/>
    <p:sldId id="466" r:id="rId70"/>
    <p:sldId id="467" r:id="rId71"/>
    <p:sldId id="523" r:id="rId72"/>
    <p:sldId id="522" r:id="rId73"/>
    <p:sldId id="524" r:id="rId74"/>
    <p:sldId id="525" r:id="rId75"/>
    <p:sldId id="494" r:id="rId76"/>
    <p:sldId id="465" r:id="rId77"/>
    <p:sldId id="535" r:id="rId78"/>
    <p:sldId id="471" r:id="rId79"/>
    <p:sldId id="461" r:id="rId80"/>
    <p:sldId id="531" r:id="rId81"/>
    <p:sldId id="534" r:id="rId82"/>
    <p:sldId id="457" r:id="rId83"/>
    <p:sldId id="459" r:id="rId84"/>
    <p:sldId id="472" r:id="rId85"/>
    <p:sldId id="451" r:id="rId86"/>
    <p:sldId id="539" r:id="rId87"/>
    <p:sldId id="473" r:id="rId88"/>
    <p:sldId id="540" r:id="rId89"/>
    <p:sldId id="475" r:id="rId90"/>
    <p:sldId id="398" r:id="rId91"/>
    <p:sldId id="541" r:id="rId92"/>
    <p:sldId id="537" r:id="rId93"/>
    <p:sldId id="542" r:id="rId94"/>
    <p:sldId id="544" r:id="rId95"/>
    <p:sldId id="546" r:id="rId96"/>
    <p:sldId id="538" r:id="rId97"/>
    <p:sldId id="553" r:id="rId98"/>
    <p:sldId id="550" r:id="rId99"/>
    <p:sldId id="552" r:id="rId100"/>
    <p:sldId id="543" r:id="rId101"/>
  </p:sldIdLst>
  <p:sldSz cx="12192000" cy="6858000"/>
  <p:notesSz cx="6858000" cy="9144000"/>
  <p:embeddedFontLst>
    <p:embeddedFont>
      <p:font typeface="Calibri" panose="020F0502020204030204" pitchFamily="34" charset="0"/>
      <p:regular r:id="rId104"/>
      <p:bold r:id="rId105"/>
      <p:italic r:id="rId106"/>
      <p:boldItalic r:id="rId107"/>
    </p:embeddedFont>
    <p:embeddedFont>
      <p:font typeface="Cambria Math" panose="02040503050406030204" pitchFamily="18" charset="0"/>
      <p:regular r:id="rId108"/>
    </p:embeddedFont>
    <p:embeddedFont>
      <p:font typeface="Open Sans" panose="020B0606030504020204" pitchFamily="34" charset="0"/>
      <p:regular r:id="rId109"/>
      <p:bold r:id="rId110"/>
      <p:italic r:id="rId111"/>
      <p:boldItalic r:id="rId112"/>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352"/>
            <p14:sldId id="532"/>
            <p14:sldId id="354"/>
            <p14:sldId id="548"/>
            <p14:sldId id="499"/>
            <p14:sldId id="361"/>
            <p14:sldId id="362"/>
            <p14:sldId id="482"/>
            <p14:sldId id="484"/>
            <p14:sldId id="486"/>
            <p14:sldId id="495"/>
            <p14:sldId id="497"/>
            <p14:sldId id="371"/>
            <p14:sldId id="343"/>
            <p14:sldId id="372"/>
            <p14:sldId id="500"/>
            <p14:sldId id="404"/>
            <p14:sldId id="405"/>
            <p14:sldId id="529"/>
            <p14:sldId id="376"/>
            <p14:sldId id="407"/>
            <p14:sldId id="408"/>
            <p14:sldId id="409"/>
            <p14:sldId id="489"/>
            <p14:sldId id="411"/>
            <p14:sldId id="406"/>
            <p14:sldId id="415"/>
            <p14:sldId id="412"/>
            <p14:sldId id="501"/>
            <p14:sldId id="502"/>
            <p14:sldId id="503"/>
            <p14:sldId id="446"/>
            <p14:sldId id="379"/>
            <p14:sldId id="380"/>
            <p14:sldId id="504"/>
            <p14:sldId id="420"/>
            <p14:sldId id="533"/>
            <p14:sldId id="378"/>
            <p14:sldId id="421"/>
            <p14:sldId id="508"/>
            <p14:sldId id="422"/>
            <p14:sldId id="423"/>
            <p14:sldId id="424"/>
            <p14:sldId id="425"/>
            <p14:sldId id="426"/>
            <p14:sldId id="427"/>
            <p14:sldId id="428"/>
            <p14:sldId id="429"/>
            <p14:sldId id="509"/>
            <p14:sldId id="432"/>
            <p14:sldId id="510"/>
            <p14:sldId id="511"/>
            <p14:sldId id="512"/>
            <p14:sldId id="513"/>
            <p14:sldId id="514"/>
            <p14:sldId id="515"/>
            <p14:sldId id="440"/>
            <p14:sldId id="516"/>
            <p14:sldId id="517"/>
            <p14:sldId id="441"/>
            <p14:sldId id="519"/>
            <p14:sldId id="530"/>
            <p14:sldId id="447"/>
            <p14:sldId id="460"/>
            <p14:sldId id="466"/>
            <p14:sldId id="467"/>
            <p14:sldId id="523"/>
            <p14:sldId id="522"/>
            <p14:sldId id="524"/>
            <p14:sldId id="525"/>
            <p14:sldId id="494"/>
            <p14:sldId id="465"/>
            <p14:sldId id="535"/>
            <p14:sldId id="471"/>
            <p14:sldId id="461"/>
            <p14:sldId id="531"/>
            <p14:sldId id="534"/>
            <p14:sldId id="457"/>
            <p14:sldId id="459"/>
            <p14:sldId id="472"/>
            <p14:sldId id="451"/>
            <p14:sldId id="539"/>
            <p14:sldId id="473"/>
            <p14:sldId id="540"/>
            <p14:sldId id="475"/>
            <p14:sldId id="398"/>
            <p14:sldId id="541"/>
            <p14:sldId id="537"/>
            <p14:sldId id="542"/>
            <p14:sldId id="544"/>
            <p14:sldId id="546"/>
            <p14:sldId id="538"/>
            <p14:sldId id="553"/>
            <p14:sldId id="550"/>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FF47"/>
    <a:srgbClr val="80FF80"/>
    <a:srgbClr val="000000"/>
    <a:srgbClr val="FF6565"/>
    <a:srgbClr val="EAB200"/>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91422" autoAdjust="0"/>
  </p:normalViewPr>
  <p:slideViewPr>
    <p:cSldViewPr snapToGrid="0" snapToObjects="1">
      <p:cViewPr varScale="1">
        <p:scale>
          <a:sx n="40" d="100"/>
          <a:sy n="40" d="100"/>
        </p:scale>
        <p:origin x="60" y="492"/>
      </p:cViewPr>
      <p:guideLst/>
    </p:cSldViewPr>
  </p:slideViewPr>
  <p:outlineViewPr>
    <p:cViewPr>
      <p:scale>
        <a:sx n="33" d="100"/>
        <a:sy n="33" d="100"/>
      </p:scale>
      <p:origin x="0" y="-8778"/>
    </p:cViewPr>
  </p:outlineViewPr>
  <p:notesTextViewPr>
    <p:cViewPr>
      <p:scale>
        <a:sx n="1" d="1"/>
        <a:sy n="1" d="1"/>
      </p:scale>
      <p:origin x="0" y="0"/>
    </p:cViewPr>
  </p:notesText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9.fntdata"/><Relationship Id="rId16" Type="http://schemas.openxmlformats.org/officeDocument/2006/relationships/slide" Target="slides/slide13.xml"/><Relationship Id="rId107" Type="http://schemas.openxmlformats.org/officeDocument/2006/relationships/font" Target="fonts/font4.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notesMaster" Target="notesMasters/notesMaster1.xml"/><Relationship Id="rId110" Type="http://schemas.openxmlformats.org/officeDocument/2006/relationships/font" Target="fonts/font7.fntdata"/><Relationship Id="rId115"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2.fntdata"/><Relationship Id="rId113" Type="http://schemas.openxmlformats.org/officeDocument/2006/relationships/commentAuthors" Target="commentAuthors.xml"/><Relationship Id="rId118"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handoutMaster" Target="handoutMasters/handoutMaster1.xml"/><Relationship Id="rId108" Type="http://schemas.openxmlformats.org/officeDocument/2006/relationships/font" Target="fonts/font5.fntdata"/><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3.fntdata"/><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1.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09.12.2022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09.12.2022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3699459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4188884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Nature-of-Science-Aspect: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Aristotle never tested his theories experimentally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Aristotle designed natural philosophical ideas with the aim of creating holistic descriptions of the world.</a:t>
            </a:r>
            <a:br>
              <a:rPr lang="en-GB" dirty="0"/>
            </a:br>
            <a:r>
              <a:rPr lang="en-GB" dirty="0"/>
              <a:t>Here you can give the additional Example, that he combined his concept of the four Elements with a concept of Gravitation:</a:t>
            </a:r>
            <a:br>
              <a:rPr lang="en-GB" dirty="0"/>
            </a:br>
            <a:r>
              <a:rPr lang="en-GB" dirty="0"/>
              <a:t>According to him, an object that has a high mass must consist of a large proportion of earth.</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863714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Nature-of-Science-Aspect: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Paracelsus quote is a great example for non scientific approaches. It completely contradicts the modern principles of scientific development (e.g. Karl Popper's principle of Falsification)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3461097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a:t>Notes for Facilitators:</a:t>
            </a:r>
          </a:p>
          <a:p>
            <a:pPr marL="171450" indent="-171450">
              <a:buFont typeface="Arial" panose="020B0604020202020204" pitchFamily="34" charset="0"/>
              <a:buChar char="•"/>
            </a:pPr>
            <a:r>
              <a:rPr lang="en-GB" dirty="0"/>
              <a:t>Explain the logarithmic scale!</a:t>
            </a:r>
          </a:p>
          <a:p>
            <a:pPr marL="171450" indent="-171450">
              <a:buFont typeface="Arial" panose="020B0604020202020204" pitchFamily="34" charset="0"/>
              <a:buChar char="•"/>
            </a:pPr>
            <a:r>
              <a:rPr lang="en-GB" dirty="0"/>
              <a:t>chemical abundances are one of the most important Observable of nuclear Astrophysics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17</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this </a:t>
            </a:r>
            <a:r>
              <a:rPr lang="en-GB" dirty="0" err="1"/>
              <a:t>Tâche</a:t>
            </a:r>
            <a:r>
              <a:rPr lang="en-GB" dirty="0"/>
              <a:t> get back to the previous slide to show the bigger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the students should notice: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general, the abundance becomes lower with increasing atomic number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is a peak at Iron, marked with the grey line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gap at Lithium &amp; Beryllium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some Elements, the abundance is Zero (You might throw the question into the room: “How do we know, that these Elements actually exist?”)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abundance is higher for elements with even atomic number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don’t have to explain the observations. But here you can tell them, that we will discover the reasons for this chemical abundance during the Masterclass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recommend downloading the video beforehand. Always be prepared for bad internet connection!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video is just an uncommented short Camera Tour through an underground ion accelerator lab. If you want, you can already explain some of the equipment here, but this will be deepened later in the masterclass. The main purpose of the video 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 give students an insight into such a lab (without necessarily explaining anything)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 raise questions that will be answered later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Why is the lab underground?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is the equipment for?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does it have to do with observing processes in stars?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1628176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4893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advanced students: Critically discuss Bohr's atomic model and take a brief look at quantum mechanical properties.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(outdated) representation with the electron orbits is used here only to tie in with the image of atoms that many students have from chemistry classes. Feel free to delete it.</a:t>
            </a:r>
          </a:p>
        </p:txBody>
      </p:sp>
      <p:sp>
        <p:nvSpPr>
          <p:cNvPr id="4" name="Foliennummernplatzhalter 3"/>
          <p:cNvSpPr>
            <a:spLocks noGrp="1"/>
          </p:cNvSpPr>
          <p:nvPr>
            <p:ph type="sldNum" sz="quarter" idx="5"/>
          </p:nvPr>
        </p:nvSpPr>
        <p:spPr/>
        <p:txBody>
          <a:bodyPr/>
          <a:lstStyle/>
          <a:p>
            <a:fld id="{2969AC09-DF60-43F4-96BF-67D4D9A74094}" type="slidenum">
              <a:rPr lang="de-DE" smtClean="0"/>
              <a:t>23</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a:t>
            </a:r>
            <a:r>
              <a:rPr lang="en-GB" b="1" dirty="0"/>
              <a:t>very</a:t>
            </a:r>
            <a:r>
              <a:rPr lang="en-GB" dirty="0"/>
              <a:t> important that the students have understood and can use the notation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Notes for Facilitators:</a:t>
            </a:r>
          </a:p>
          <a:p>
            <a:pPr marL="171450" indent="-171450">
              <a:buFont typeface="Arial" panose="020B0604020202020204" pitchFamily="34" charset="0"/>
              <a:buChar char="•"/>
            </a:pPr>
            <a:r>
              <a:rPr lang="en-GB" dirty="0"/>
              <a:t>This schedule is only a suggestion</a:t>
            </a:r>
          </a:p>
          <a:p>
            <a:pPr marL="171450" indent="-171450">
              <a:buFont typeface="Arial" panose="020B0604020202020204" pitchFamily="34" charset="0"/>
              <a:buChar char="•"/>
            </a:pPr>
            <a:r>
              <a:rPr lang="en-GB" dirty="0"/>
              <a:t>Please enter the times in the Time column and reschedule the breaks as needed.</a:t>
            </a:r>
          </a:p>
        </p:txBody>
      </p:sp>
      <p:sp>
        <p:nvSpPr>
          <p:cNvPr id="4" name="Foliennummernplatzhalter 3"/>
          <p:cNvSpPr>
            <a:spLocks noGrp="1"/>
          </p:cNvSpPr>
          <p:nvPr>
            <p:ph type="sldNum" sz="quarter" idx="5"/>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2057109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Give</a:t>
            </a:r>
            <a:r>
              <a:rPr lang="de-DE" dirty="0"/>
              <a:t> </a:t>
            </a:r>
            <a:r>
              <a:rPr lang="de-DE" dirty="0" err="1"/>
              <a:t>them</a:t>
            </a:r>
            <a:r>
              <a:rPr lang="de-DE" dirty="0"/>
              <a:t> a </a:t>
            </a:r>
            <a:r>
              <a:rPr lang="de-DE" dirty="0" err="1"/>
              <a:t>few</a:t>
            </a:r>
            <a:r>
              <a:rPr lang="de-DE" dirty="0"/>
              <a:t> </a:t>
            </a:r>
            <a:r>
              <a:rPr lang="de-DE" dirty="0" err="1"/>
              <a:t>minutes</a:t>
            </a:r>
            <a:r>
              <a:rPr lang="de-DE" dirty="0"/>
              <a:t> </a:t>
            </a:r>
            <a:r>
              <a:rPr lang="de-DE" dirty="0" err="1"/>
              <a:t>to</a:t>
            </a:r>
            <a:r>
              <a:rPr lang="de-DE" dirty="0"/>
              <a:t> </a:t>
            </a:r>
            <a:r>
              <a:rPr lang="de-DE" dirty="0" err="1"/>
              <a:t>explore</a:t>
            </a:r>
            <a:r>
              <a:rPr lang="de-DE" dirty="0"/>
              <a:t> </a:t>
            </a:r>
            <a:r>
              <a:rPr lang="de-DE" dirty="0" err="1"/>
              <a:t>the</a:t>
            </a:r>
            <a:r>
              <a:rPr lang="de-DE" dirty="0"/>
              <a:t> </a:t>
            </a:r>
            <a:r>
              <a:rPr lang="de-DE" dirty="0" err="1"/>
              <a:t>interactive</a:t>
            </a:r>
            <a:r>
              <a:rPr lang="de-DE" dirty="0"/>
              <a:t> </a:t>
            </a:r>
            <a:r>
              <a:rPr lang="de-DE" dirty="0" err="1"/>
              <a:t>nuclide</a:t>
            </a:r>
            <a:r>
              <a:rPr lang="de-DE" dirty="0"/>
              <a:t> </a:t>
            </a:r>
            <a:r>
              <a:rPr lang="de-DE" dirty="0" err="1"/>
              <a:t>table</a:t>
            </a:r>
            <a:r>
              <a:rPr lang="de-DE" dirty="0"/>
              <a:t>. Use </a:t>
            </a:r>
            <a:r>
              <a:rPr lang="de-DE" dirty="0" err="1"/>
              <a:t>it</a:t>
            </a:r>
            <a:r>
              <a:rPr lang="de-DE" dirty="0"/>
              <a:t> </a:t>
            </a:r>
            <a:r>
              <a:rPr lang="de-DE" dirty="0" err="1"/>
              <a:t>as</a:t>
            </a:r>
            <a:r>
              <a:rPr lang="de-DE" dirty="0"/>
              <a:t> a </a:t>
            </a:r>
            <a:r>
              <a:rPr lang="de-DE" dirty="0" err="1"/>
              <a:t>transition</a:t>
            </a:r>
            <a:r>
              <a:rPr lang="de-DE" dirty="0"/>
              <a:t> </a:t>
            </a:r>
            <a:r>
              <a:rPr lang="de-DE" dirty="0" err="1"/>
              <a:t>to</a:t>
            </a:r>
            <a:r>
              <a:rPr lang="de-DE" dirty="0"/>
              <a:t> </a:t>
            </a:r>
            <a:r>
              <a:rPr lang="de-DE" dirty="0" err="1"/>
              <a:t>the</a:t>
            </a:r>
            <a:r>
              <a:rPr lang="de-DE" dirty="0"/>
              <a:t> </a:t>
            </a:r>
            <a:r>
              <a:rPr lang="de-DE" dirty="0" err="1"/>
              <a:t>next</a:t>
            </a:r>
            <a:r>
              <a:rPr lang="de-DE" dirty="0"/>
              <a:t> </a:t>
            </a:r>
            <a:r>
              <a:rPr lang="de-DE" dirty="0" err="1"/>
              <a:t>Tâche</a:t>
            </a:r>
            <a:r>
              <a:rPr lang="de-DE" dirty="0"/>
              <a:t> </a:t>
            </a:r>
            <a:r>
              <a:rPr lang="de-DE" dirty="0" err="1"/>
              <a:t>with</a:t>
            </a:r>
            <a:r>
              <a:rPr lang="de-DE" dirty="0"/>
              <a:t> </a:t>
            </a:r>
            <a:r>
              <a:rPr lang="de-DE" dirty="0" err="1"/>
              <a:t>the</a:t>
            </a:r>
            <a:r>
              <a:rPr lang="de-DE" dirty="0"/>
              <a:t> </a:t>
            </a:r>
            <a:r>
              <a:rPr lang="de-DE" dirty="0" err="1"/>
              <a:t>nuclear</a:t>
            </a:r>
            <a:r>
              <a:rPr lang="de-DE" dirty="0"/>
              <a:t> </a:t>
            </a:r>
            <a:r>
              <a:rPr lang="de-DE" dirty="0" err="1"/>
              <a:t>reactions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892002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292389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While students are working on the expert </a:t>
            </a:r>
            <a:r>
              <a:rPr lang="en-GB" dirty="0" err="1"/>
              <a:t>Tâches</a:t>
            </a:r>
            <a:r>
              <a:rPr lang="en-GB" dirty="0"/>
              <a:t>, check that they have everything correct before sharing their results with the Home Groups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252074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114300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Here </a:t>
            </a:r>
            <a:r>
              <a:rPr lang="de-DE" dirty="0" err="1"/>
              <a:t>we</a:t>
            </a:r>
            <a:r>
              <a:rPr lang="de-DE" dirty="0"/>
              <a:t> </a:t>
            </a:r>
            <a:r>
              <a:rPr lang="de-DE" dirty="0" err="1"/>
              <a:t>try</a:t>
            </a:r>
            <a:r>
              <a:rPr lang="de-DE" dirty="0"/>
              <a:t> </a:t>
            </a:r>
            <a:r>
              <a:rPr lang="de-DE" dirty="0" err="1"/>
              <a:t>to</a:t>
            </a:r>
            <a:r>
              <a:rPr lang="de-DE" dirty="0"/>
              <a:t> break all </a:t>
            </a:r>
            <a:r>
              <a:rPr lang="de-DE" dirty="0" err="1"/>
              <a:t>the</a:t>
            </a:r>
            <a:r>
              <a:rPr lang="de-DE" dirty="0"/>
              <a:t> </a:t>
            </a:r>
            <a:r>
              <a:rPr lang="de-DE" dirty="0" err="1"/>
              <a:t>nuclear</a:t>
            </a:r>
            <a:r>
              <a:rPr lang="de-DE" dirty="0"/>
              <a:t> </a:t>
            </a:r>
            <a:r>
              <a:rPr lang="de-DE" dirty="0" err="1"/>
              <a:t>processes</a:t>
            </a:r>
            <a:r>
              <a:rPr lang="de-DE" dirty="0"/>
              <a:t> down </a:t>
            </a:r>
            <a:r>
              <a:rPr lang="de-DE" dirty="0" err="1"/>
              <a:t>to</a:t>
            </a:r>
            <a:r>
              <a:rPr lang="de-DE" dirty="0"/>
              <a:t> </a:t>
            </a:r>
            <a:r>
              <a:rPr lang="de-DE" dirty="0" err="1"/>
              <a:t>explain</a:t>
            </a:r>
            <a:r>
              <a:rPr lang="de-DE" dirty="0"/>
              <a:t> </a:t>
            </a:r>
            <a:r>
              <a:rPr lang="de-DE" dirty="0" err="1"/>
              <a:t>them</a:t>
            </a:r>
            <a:r>
              <a:rPr lang="de-DE" dirty="0"/>
              <a:t> just </a:t>
            </a:r>
            <a:r>
              <a:rPr lang="de-DE" dirty="0" err="1"/>
              <a:t>with</a:t>
            </a:r>
            <a:r>
              <a:rPr lang="de-DE" dirty="0"/>
              <a:t> </a:t>
            </a:r>
            <a:r>
              <a:rPr lang="de-DE" dirty="0" err="1"/>
              <a:t>the</a:t>
            </a:r>
            <a:r>
              <a:rPr lang="de-DE" dirty="0"/>
              <a:t> </a:t>
            </a:r>
            <a:r>
              <a:rPr lang="de-DE" dirty="0" err="1"/>
              <a:t>concept</a:t>
            </a:r>
            <a:r>
              <a:rPr lang="de-DE" dirty="0"/>
              <a:t> </a:t>
            </a:r>
            <a:r>
              <a:rPr lang="de-DE" dirty="0" err="1"/>
              <a:t>of</a:t>
            </a:r>
            <a:r>
              <a:rPr lang="de-DE" dirty="0"/>
              <a:t> Binding Energy. </a:t>
            </a:r>
            <a:r>
              <a:rPr lang="en-GB" dirty="0"/>
              <a:t>Even though this is a great simplification, it helps to focus the content.</a:t>
            </a:r>
            <a:br>
              <a:rPr lang="en-GB" dirty="0"/>
            </a:br>
            <a:r>
              <a:rPr lang="en-GB" dirty="0"/>
              <a:t>Explain to them that atomic nuclei "want" to go to a more stable state and that nuclear processes are used to reach this state.</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4017238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After </a:t>
            </a:r>
            <a:r>
              <a:rPr lang="de-DE" dirty="0" err="1"/>
              <a:t>the</a:t>
            </a:r>
            <a:r>
              <a:rPr lang="de-DE" dirty="0"/>
              <a:t> </a:t>
            </a:r>
            <a:r>
              <a:rPr lang="de-DE" dirty="0" err="1"/>
              <a:t>Évolution</a:t>
            </a:r>
            <a:r>
              <a:rPr lang="de-DE" dirty="0"/>
              <a:t> </a:t>
            </a:r>
            <a:r>
              <a:rPr lang="de-DE" dirty="0" err="1"/>
              <a:t>Stellaire</a:t>
            </a:r>
            <a:r>
              <a:rPr lang="de-DE" dirty="0"/>
              <a:t> Partie </a:t>
            </a:r>
            <a:r>
              <a:rPr lang="de-DE" dirty="0" err="1"/>
              <a:t>the</a:t>
            </a:r>
            <a:r>
              <a:rPr lang="de-DE" dirty="0"/>
              <a:t> Concept </a:t>
            </a:r>
            <a:r>
              <a:rPr lang="de-DE" dirty="0" err="1"/>
              <a:t>of</a:t>
            </a:r>
            <a:r>
              <a:rPr lang="de-DE" dirty="0"/>
              <a:t> Binding Energy will </a:t>
            </a:r>
            <a:r>
              <a:rPr lang="de-DE" dirty="0" err="1"/>
              <a:t>be</a:t>
            </a:r>
            <a:r>
              <a:rPr lang="de-DE" dirty="0"/>
              <a:t> </a:t>
            </a:r>
            <a:r>
              <a:rPr lang="de-DE" dirty="0" err="1"/>
              <a:t>used</a:t>
            </a:r>
            <a:r>
              <a:rPr lang="de-DE" dirty="0"/>
              <a:t> </a:t>
            </a:r>
            <a:r>
              <a:rPr lang="de-DE" dirty="0" err="1"/>
              <a:t>to</a:t>
            </a:r>
            <a:r>
              <a:rPr lang="de-DE" dirty="0"/>
              <a:t> </a:t>
            </a:r>
            <a:r>
              <a:rPr lang="de-DE" dirty="0" err="1"/>
              <a:t>explain</a:t>
            </a:r>
            <a:r>
              <a:rPr lang="de-DE" dirty="0"/>
              <a:t> </a:t>
            </a:r>
            <a:r>
              <a:rPr lang="de-DE" dirty="0" err="1"/>
              <a:t>the</a:t>
            </a:r>
            <a:r>
              <a:rPr lang="de-DE" dirty="0"/>
              <a:t> </a:t>
            </a:r>
            <a:r>
              <a:rPr lang="de-DE" dirty="0" err="1"/>
              <a:t>chemical</a:t>
            </a:r>
            <a:r>
              <a:rPr lang="de-DE" dirty="0"/>
              <a:t> </a:t>
            </a:r>
            <a:r>
              <a:rPr lang="de-DE" dirty="0" err="1"/>
              <a:t>abundances</a:t>
            </a:r>
            <a:r>
              <a:rPr lang="de-DE" dirty="0"/>
              <a:t>. But at </a:t>
            </a:r>
            <a:r>
              <a:rPr lang="de-DE" dirty="0" err="1"/>
              <a:t>this</a:t>
            </a:r>
            <a:r>
              <a:rPr lang="de-DE" dirty="0"/>
              <a:t> </a:t>
            </a:r>
            <a:r>
              <a:rPr lang="de-DE" dirty="0" err="1"/>
              <a:t>point</a:t>
            </a:r>
            <a:r>
              <a:rPr lang="de-DE" dirty="0"/>
              <a:t> </a:t>
            </a:r>
            <a:r>
              <a:rPr lang="de-DE" dirty="0" err="1"/>
              <a:t>you</a:t>
            </a:r>
            <a:r>
              <a:rPr lang="de-DE" dirty="0"/>
              <a:t> </a:t>
            </a:r>
            <a:r>
              <a:rPr lang="de-DE" dirty="0" err="1"/>
              <a:t>might</a:t>
            </a:r>
            <a:r>
              <a:rPr lang="de-DE" dirty="0"/>
              <a:t> </a:t>
            </a:r>
            <a:r>
              <a:rPr lang="de-DE" dirty="0" err="1"/>
              <a:t>already</a:t>
            </a:r>
            <a:r>
              <a:rPr lang="de-DE" dirty="0"/>
              <a:t> </a:t>
            </a:r>
            <a:r>
              <a:rPr lang="de-DE" dirty="0" err="1"/>
              <a:t>explain</a:t>
            </a:r>
            <a:r>
              <a:rPr lang="de-DE" dirty="0"/>
              <a:t> </a:t>
            </a:r>
            <a:r>
              <a:rPr lang="de-DE" dirty="0" err="1"/>
              <a:t>the</a:t>
            </a:r>
            <a:r>
              <a:rPr lang="de-DE" dirty="0"/>
              <a:t> Iron Peak and Lithium Gap.</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2647660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can access the 3D view with the icon on the top right with the four bars. You can pan and turn the view, to take a look at the valley of stability.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you want to simplify it, use the “Skateboard in a Halfpipe” Analogy. The Skateboard wants to go to the “lowest state” at the middle of the pipe and does not go up except when excited. In general, the further out from the valley the nuclide is, the more unstable it is. The same goes for the Skateboard, which is faster if it starts at the top of the Halfpipe.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2620870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2584011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Use </a:t>
            </a:r>
            <a:r>
              <a:rPr lang="de-DE" dirty="0" err="1"/>
              <a:t>this</a:t>
            </a:r>
            <a:r>
              <a:rPr lang="de-DE" dirty="0"/>
              <a:t> </a:t>
            </a:r>
            <a:r>
              <a:rPr lang="de-DE" dirty="0" err="1"/>
              <a:t>illustration</a:t>
            </a:r>
            <a:r>
              <a:rPr lang="de-DE" dirty="0"/>
              <a:t> </a:t>
            </a:r>
            <a:r>
              <a:rPr lang="de-DE" dirty="0" err="1"/>
              <a:t>of</a:t>
            </a:r>
            <a:r>
              <a:rPr lang="de-DE" dirty="0"/>
              <a:t> </a:t>
            </a:r>
            <a:r>
              <a:rPr lang="de-DE" dirty="0" err="1"/>
              <a:t>the</a:t>
            </a:r>
            <a:r>
              <a:rPr lang="de-DE" dirty="0"/>
              <a:t> Hertzsprung-Russell-</a:t>
            </a:r>
            <a:r>
              <a:rPr lang="de-DE" dirty="0" err="1"/>
              <a:t>Diagram</a:t>
            </a:r>
            <a:r>
              <a:rPr lang="de-DE" dirty="0"/>
              <a:t> </a:t>
            </a:r>
            <a:r>
              <a:rPr lang="de-DE" dirty="0" err="1"/>
              <a:t>for</a:t>
            </a:r>
            <a:r>
              <a:rPr lang="de-DE" dirty="0"/>
              <a:t> </a:t>
            </a:r>
            <a:r>
              <a:rPr lang="de-DE" dirty="0" err="1"/>
              <a:t>the</a:t>
            </a:r>
            <a:r>
              <a:rPr lang="de-DE" dirty="0"/>
              <a:t> </a:t>
            </a:r>
            <a:r>
              <a:rPr lang="de-DE" dirty="0" err="1"/>
              <a:t>motivation</a:t>
            </a:r>
            <a:r>
              <a:rPr lang="de-DE" dirty="0"/>
              <a:t> </a:t>
            </a:r>
            <a:r>
              <a:rPr lang="de-DE" dirty="0" err="1"/>
              <a:t>of</a:t>
            </a:r>
            <a:r>
              <a:rPr lang="de-DE" dirty="0"/>
              <a:t> </a:t>
            </a:r>
            <a:r>
              <a:rPr lang="de-DE" dirty="0" err="1"/>
              <a:t>the</a:t>
            </a:r>
            <a:r>
              <a:rPr lang="de-DE" dirty="0"/>
              <a:t> </a:t>
            </a:r>
            <a:r>
              <a:rPr lang="de-DE" dirty="0" err="1"/>
              <a:t>following</a:t>
            </a:r>
            <a:r>
              <a:rPr lang="de-DE" dirty="0"/>
              <a:t> </a:t>
            </a:r>
            <a:r>
              <a:rPr lang="de-DE" dirty="0" err="1"/>
              <a:t>lecture</a:t>
            </a:r>
            <a:r>
              <a:rPr lang="de-DE" dirty="0"/>
              <a:t>. </a:t>
            </a:r>
            <a:r>
              <a:rPr lang="de-DE" dirty="0" err="1"/>
              <a:t>Where</a:t>
            </a:r>
            <a:r>
              <a:rPr lang="de-DE" dirty="0"/>
              <a:t> </a:t>
            </a:r>
            <a:r>
              <a:rPr lang="de-DE" dirty="0" err="1"/>
              <a:t>is</a:t>
            </a:r>
            <a:r>
              <a:rPr lang="de-DE" dirty="0"/>
              <a:t> </a:t>
            </a:r>
            <a:r>
              <a:rPr lang="de-DE" dirty="0" err="1"/>
              <a:t>this</a:t>
            </a:r>
            <a:r>
              <a:rPr lang="de-DE" dirty="0"/>
              <a:t> </a:t>
            </a:r>
            <a:r>
              <a:rPr lang="de-DE" dirty="0" err="1"/>
              <a:t>structure</a:t>
            </a:r>
            <a:r>
              <a:rPr lang="de-DE" dirty="0"/>
              <a:t> </a:t>
            </a:r>
            <a:r>
              <a:rPr lang="de-DE" dirty="0" err="1"/>
              <a:t>coming</a:t>
            </a:r>
            <a:r>
              <a:rPr lang="de-DE" dirty="0"/>
              <a:t> </a:t>
            </a:r>
            <a:r>
              <a:rPr lang="de-DE" dirty="0" err="1"/>
              <a:t>from</a:t>
            </a:r>
            <a:r>
              <a:rPr lang="de-DE" dirty="0"/>
              <a:t>? </a:t>
            </a:r>
            <a:r>
              <a:rPr lang="de-DE" dirty="0" err="1"/>
              <a:t>Why</a:t>
            </a:r>
            <a:r>
              <a:rPr lang="de-DE" dirty="0"/>
              <a:t> </a:t>
            </a:r>
            <a:r>
              <a:rPr lang="de-DE" dirty="0" err="1"/>
              <a:t>are</a:t>
            </a:r>
            <a:r>
              <a:rPr lang="de-DE" dirty="0"/>
              <a:t> </a:t>
            </a:r>
            <a:r>
              <a:rPr lang="de-DE" dirty="0" err="1"/>
              <a:t>the</a:t>
            </a:r>
            <a:r>
              <a:rPr lang="de-DE" dirty="0"/>
              <a:t> </a:t>
            </a:r>
            <a:r>
              <a:rPr lang="de-DE" dirty="0" err="1"/>
              <a:t>stars</a:t>
            </a:r>
            <a:r>
              <a:rPr lang="de-DE" dirty="0"/>
              <a:t> not </a:t>
            </a:r>
            <a:r>
              <a:rPr lang="de-DE" dirty="0" err="1"/>
              <a:t>evenly</a:t>
            </a:r>
            <a:r>
              <a:rPr lang="de-DE" dirty="0"/>
              <a:t> </a:t>
            </a:r>
            <a:r>
              <a:rPr lang="de-DE" dirty="0" err="1"/>
              <a:t>distributed</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5903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On </a:t>
            </a:r>
            <a:r>
              <a:rPr lang="de-DE" sz="1200" dirty="0" err="1">
                <a:latin typeface="Open Sans" panose="020B0606030504020204" pitchFamily="34" charset="0"/>
                <a:ea typeface="Open Sans" panose="020B0606030504020204" pitchFamily="34" charset="0"/>
                <a:cs typeface="Open Sans" panose="020B0606030504020204" pitchFamily="34" charset="0"/>
              </a:rPr>
              <a:t>the</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following</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slides</a:t>
            </a:r>
            <a:r>
              <a:rPr lang="de-DE" sz="1200" dirty="0">
                <a:latin typeface="Open Sans" panose="020B0606030504020204" pitchFamily="34" charset="0"/>
                <a:ea typeface="Open Sans" panose="020B0606030504020204" pitchFamily="34" charset="0"/>
                <a:cs typeface="Open Sans" panose="020B0606030504020204" pitchFamily="34" charset="0"/>
              </a:rPr>
              <a:t> multiple </a:t>
            </a:r>
            <a:r>
              <a:rPr lang="de-DE" sz="1200" dirty="0" err="1">
                <a:latin typeface="Open Sans" panose="020B0606030504020204" pitchFamily="34" charset="0"/>
                <a:ea typeface="Open Sans" panose="020B0606030504020204" pitchFamily="34" charset="0"/>
                <a:cs typeface="Open Sans" panose="020B0606030504020204" pitchFamily="34" charset="0"/>
              </a:rPr>
              <a:t>images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are</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used</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to</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show</a:t>
            </a:r>
            <a:r>
              <a:rPr lang="de-DE" sz="1200" dirty="0">
                <a:latin typeface="Open Sans" panose="020B0606030504020204" pitchFamily="34" charset="0"/>
                <a:ea typeface="Open Sans" panose="020B0606030504020204" pitchFamily="34" charset="0"/>
                <a:cs typeface="Open Sans" panose="020B0606030504020204" pitchFamily="34" charset="0"/>
              </a:rPr>
              <a:t> different </a:t>
            </a:r>
            <a:r>
              <a:rPr lang="de-DE" sz="1200" dirty="0" err="1">
                <a:latin typeface="Open Sans" panose="020B0606030504020204" pitchFamily="34" charset="0"/>
                <a:ea typeface="Open Sans" panose="020B0606030504020204" pitchFamily="34" charset="0"/>
                <a:cs typeface="Open Sans" panose="020B0606030504020204" pitchFamily="34" charset="0"/>
              </a:rPr>
              <a:t>astronomical</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objects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You</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can</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take</a:t>
            </a:r>
            <a:r>
              <a:rPr lang="de-DE" sz="1200" dirty="0">
                <a:latin typeface="Open Sans" panose="020B0606030504020204" pitchFamily="34" charset="0"/>
                <a:ea typeface="Open Sans" panose="020B0606030504020204" pitchFamily="34" charset="0"/>
                <a:cs typeface="Open Sans" panose="020B0606030504020204" pitchFamily="34" charset="0"/>
              </a:rPr>
              <a:t> a </a:t>
            </a:r>
            <a:r>
              <a:rPr lang="de-DE" sz="1200" dirty="0" err="1">
                <a:latin typeface="Open Sans" panose="020B0606030504020204" pitchFamily="34" charset="0"/>
                <a:ea typeface="Open Sans" panose="020B0606030504020204" pitchFamily="34" charset="0"/>
                <a:cs typeface="Open Sans" panose="020B0606030504020204" pitchFamily="34" charset="0"/>
              </a:rPr>
              <a:t>look</a:t>
            </a:r>
            <a:r>
              <a:rPr lang="de-DE" sz="1200" dirty="0">
                <a:latin typeface="Open Sans" panose="020B0606030504020204" pitchFamily="34" charset="0"/>
                <a:ea typeface="Open Sans" panose="020B0606030504020204" pitchFamily="34" charset="0"/>
                <a:cs typeface="Open Sans" panose="020B0606030504020204" pitchFamily="34" charset="0"/>
              </a:rPr>
              <a:t> at </a:t>
            </a:r>
            <a:r>
              <a:rPr lang="de-DE" sz="1200" dirty="0" err="1">
                <a:latin typeface="Open Sans" panose="020B0606030504020204" pitchFamily="34" charset="0"/>
                <a:ea typeface="Open Sans" panose="020B0606030504020204" pitchFamily="34" charset="0"/>
                <a:cs typeface="Open Sans" panose="020B0606030504020204" pitchFamily="34" charset="0"/>
              </a:rPr>
              <a:t>the</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linked</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sources</a:t>
            </a:r>
            <a:r>
              <a:rPr lang="de-DE" sz="1200" dirty="0">
                <a:latin typeface="Open Sans" panose="020B0606030504020204" pitchFamily="34" charset="0"/>
                <a:ea typeface="Open Sans" panose="020B0606030504020204" pitchFamily="34" charset="0"/>
                <a:cs typeface="Open Sans" panose="020B0606030504020204" pitchFamily="34" charset="0"/>
              </a:rPr>
              <a:t> an </a:t>
            </a:r>
            <a:r>
              <a:rPr lang="de-DE" sz="1200" dirty="0" err="1">
                <a:latin typeface="Open Sans" panose="020B0606030504020204" pitchFamily="34" charset="0"/>
                <a:ea typeface="Open Sans" panose="020B0606030504020204" pitchFamily="34" charset="0"/>
                <a:cs typeface="Open Sans" panose="020B0606030504020204" pitchFamily="34" charset="0"/>
              </a:rPr>
              <a:t>implement</a:t>
            </a:r>
            <a:r>
              <a:rPr lang="de-DE" sz="1200" dirty="0">
                <a:latin typeface="Open Sans" panose="020B0606030504020204" pitchFamily="34" charset="0"/>
                <a:ea typeface="Open Sans" panose="020B0606030504020204" pitchFamily="34" charset="0"/>
                <a:cs typeface="Open Sans" panose="020B0606030504020204" pitchFamily="34" charset="0"/>
              </a:rPr>
              <a:t> additional </a:t>
            </a:r>
            <a:r>
              <a:rPr lang="de-DE" sz="1200" dirty="0" err="1">
                <a:latin typeface="Open Sans" panose="020B0606030504020204" pitchFamily="34" charset="0"/>
                <a:ea typeface="Open Sans" panose="020B0606030504020204" pitchFamily="34" charset="0"/>
                <a:cs typeface="Open Sans" panose="020B0606030504020204" pitchFamily="34" charset="0"/>
              </a:rPr>
              <a:t>informations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if</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you</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want</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951868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44</a:t>
            </a:fld>
            <a:endParaRPr lang="de-DE"/>
          </a:p>
        </p:txBody>
      </p:sp>
    </p:spTree>
    <p:extLst>
      <p:ext uri="{BB962C8B-B14F-4D97-AF65-F5344CB8AC3E}">
        <p14:creationId xmlns:p14="http://schemas.microsoft.com/office/powerpoint/2010/main" val="1740183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Notes for Facilitators:</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interplay of the basic known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45</a:t>
            </a:fld>
            <a:endParaRPr lang="de-DE"/>
          </a:p>
        </p:txBody>
      </p:sp>
    </p:spTree>
    <p:extLst>
      <p:ext uri="{BB962C8B-B14F-4D97-AF65-F5344CB8AC3E}">
        <p14:creationId xmlns:p14="http://schemas.microsoft.com/office/powerpoint/2010/main" val="148279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Treat the shown reaction chain only in general terms. The students don’t need to memorise it</a:t>
            </a:r>
          </a:p>
          <a:p>
            <a:pPr marL="171450" indent="-171450">
              <a:buFont typeface="Arial" panose="020B0604020202020204" pitchFamily="34" charset="0"/>
              <a:buChar char="•"/>
            </a:pPr>
            <a:r>
              <a:rPr lang="en-GB" dirty="0"/>
              <a:t>Explain the stable state of a star: </a:t>
            </a:r>
            <a:r>
              <a:rPr lang="de-DE" dirty="0" err="1"/>
              <a:t>Gravitational</a:t>
            </a:r>
            <a:r>
              <a:rPr lang="de-DE" dirty="0"/>
              <a:t> </a:t>
            </a:r>
            <a:r>
              <a:rPr lang="de-DE" dirty="0" err="1"/>
              <a:t>force</a:t>
            </a:r>
            <a:r>
              <a:rPr lang="de-DE" dirty="0"/>
              <a:t> = Radiation </a:t>
            </a:r>
            <a:r>
              <a:rPr lang="de-DE" dirty="0" err="1"/>
              <a:t>pressure</a:t>
            </a:r>
            <a:endParaRPr lang="de-DE" dirty="0"/>
          </a:p>
          <a:p>
            <a:pPr marL="457200" lvl="1" indent="0">
              <a:buFont typeface="Arial" panose="020B0604020202020204" pitchFamily="34" charset="0"/>
              <a:buNone/>
            </a:pPr>
            <a:r>
              <a:rPr lang="de-DE" dirty="0"/>
              <a:t>=&gt; </a:t>
            </a:r>
            <a:r>
              <a:rPr lang="en-GB" dirty="0"/>
              <a:t>Star needs fusion processes for stable state!</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46</a:t>
            </a:fld>
            <a:endParaRPr lang="de-DE"/>
          </a:p>
        </p:txBody>
      </p:sp>
    </p:spTree>
    <p:extLst>
      <p:ext uri="{BB962C8B-B14F-4D97-AF65-F5344CB8AC3E}">
        <p14:creationId xmlns:p14="http://schemas.microsoft.com/office/powerpoint/2010/main" val="2737520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006295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4116783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de-DE" dirty="0" err="1"/>
              <a:t>Those</a:t>
            </a:r>
            <a:r>
              <a:rPr lang="de-DE" dirty="0"/>
              <a:t> </a:t>
            </a:r>
            <a:r>
              <a:rPr lang="de-DE" dirty="0" err="1"/>
              <a:t>objects</a:t>
            </a:r>
            <a:r>
              <a:rPr lang="de-DE" dirty="0"/>
              <a:t> </a:t>
            </a:r>
            <a:r>
              <a:rPr lang="de-DE" dirty="0" err="1"/>
              <a:t>are</a:t>
            </a:r>
            <a:r>
              <a:rPr lang="de-DE" dirty="0"/>
              <a:t> </a:t>
            </a:r>
            <a:r>
              <a:rPr lang="de-DE" dirty="0" err="1"/>
              <a:t>used</a:t>
            </a:r>
            <a:r>
              <a:rPr lang="de-DE" dirty="0"/>
              <a:t> </a:t>
            </a:r>
            <a:r>
              <a:rPr lang="de-DE" dirty="0" err="1"/>
              <a:t>as</a:t>
            </a:r>
            <a:r>
              <a:rPr lang="de-DE" dirty="0"/>
              <a:t> </a:t>
            </a:r>
            <a:r>
              <a:rPr lang="de-DE" dirty="0" err="1"/>
              <a:t>examples</a:t>
            </a:r>
            <a:r>
              <a:rPr lang="de-DE" dirty="0"/>
              <a:t> </a:t>
            </a:r>
            <a:r>
              <a:rPr lang="de-DE" dirty="0" err="1"/>
              <a:t>to</a:t>
            </a:r>
            <a:r>
              <a:rPr lang="de-DE" dirty="0"/>
              <a:t> </a:t>
            </a:r>
            <a:r>
              <a:rPr lang="de-DE" dirty="0" err="1"/>
              <a:t>give</a:t>
            </a:r>
            <a:r>
              <a:rPr lang="de-DE" dirty="0"/>
              <a:t> </a:t>
            </a:r>
            <a:r>
              <a:rPr lang="de-DE" dirty="0" err="1"/>
              <a:t>the</a:t>
            </a:r>
            <a:r>
              <a:rPr lang="de-DE" dirty="0"/>
              <a:t> </a:t>
            </a:r>
            <a:r>
              <a:rPr lang="de-DE" dirty="0" err="1"/>
              <a:t>students</a:t>
            </a:r>
            <a:r>
              <a:rPr lang="de-DE" dirty="0"/>
              <a:t> an </a:t>
            </a:r>
            <a:r>
              <a:rPr lang="de-DE" dirty="0" err="1"/>
              <a:t>insight</a:t>
            </a:r>
            <a:r>
              <a:rPr lang="de-DE" dirty="0"/>
              <a:t> in </a:t>
            </a:r>
            <a:r>
              <a:rPr lang="de-DE" dirty="0" err="1"/>
              <a:t>the</a:t>
            </a:r>
            <a:r>
              <a:rPr lang="de-DE" dirty="0"/>
              <a:t> different </a:t>
            </a:r>
            <a:r>
              <a:rPr lang="de-DE" dirty="0" err="1"/>
              <a:t>phenomena</a:t>
            </a:r>
            <a:r>
              <a:rPr lang="de-DE" dirty="0"/>
              <a:t> </a:t>
            </a:r>
            <a:r>
              <a:rPr lang="de-DE" dirty="0" err="1"/>
              <a:t>of</a:t>
            </a:r>
            <a:r>
              <a:rPr lang="de-DE" dirty="0"/>
              <a:t> </a:t>
            </a:r>
            <a:r>
              <a:rPr lang="de-DE" dirty="0" err="1"/>
              <a:t>Évolution</a:t>
            </a:r>
            <a:r>
              <a:rPr lang="de-DE" dirty="0"/>
              <a:t> </a:t>
            </a:r>
            <a:r>
              <a:rPr lang="de-DE" dirty="0" err="1"/>
              <a:t>Stellaire</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312163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1574206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en-GB" dirty="0"/>
              <a:t>The principle of stability can be used to explain why only certain areas in the HRD are “occupied” by stars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4132716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358285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you work in the scientific field: Use the introduction round to give the </a:t>
            </a:r>
            <a:r>
              <a:rPr lang="en-GB" dirty="0" err="1"/>
              <a:t>Partieicipants</a:t>
            </a:r>
            <a:r>
              <a:rPr lang="en-GB" dirty="0"/>
              <a:t> an insight into your work and everyday life as a scientist.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07071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363045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3850397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1564929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56</a:t>
            </a:fld>
            <a:endParaRPr lang="de-DE"/>
          </a:p>
        </p:txBody>
      </p:sp>
    </p:spTree>
    <p:extLst>
      <p:ext uri="{BB962C8B-B14F-4D97-AF65-F5344CB8AC3E}">
        <p14:creationId xmlns:p14="http://schemas.microsoft.com/office/powerpoint/2010/main" val="28247690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598447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58</a:t>
            </a:fld>
            <a:endParaRPr lang="de-DE"/>
          </a:p>
        </p:txBody>
      </p:sp>
    </p:spTree>
    <p:extLst>
      <p:ext uri="{BB962C8B-B14F-4D97-AF65-F5344CB8AC3E}">
        <p14:creationId xmlns:p14="http://schemas.microsoft.com/office/powerpoint/2010/main" val="738364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de-DE" dirty="0" err="1"/>
              <a:t>Now</a:t>
            </a:r>
            <a:r>
              <a:rPr lang="de-DE" dirty="0"/>
              <a:t> </a:t>
            </a:r>
            <a:r>
              <a:rPr lang="de-DE" dirty="0" err="1"/>
              <a:t>we</a:t>
            </a:r>
            <a:r>
              <a:rPr lang="de-DE" dirty="0"/>
              <a:t> </a:t>
            </a:r>
            <a:r>
              <a:rPr lang="de-DE" dirty="0" err="1"/>
              <a:t>can</a:t>
            </a:r>
            <a:r>
              <a:rPr lang="de-DE" dirty="0"/>
              <a:t> </a:t>
            </a:r>
            <a:r>
              <a:rPr lang="de-DE" dirty="0" err="1"/>
              <a:t>use</a:t>
            </a:r>
            <a:r>
              <a:rPr lang="de-DE" dirty="0"/>
              <a:t> </a:t>
            </a:r>
            <a:r>
              <a:rPr lang="de-DE" dirty="0" err="1"/>
              <a:t>our</a:t>
            </a:r>
            <a:r>
              <a:rPr lang="de-DE" dirty="0"/>
              <a:t> </a:t>
            </a:r>
            <a:r>
              <a:rPr lang="de-DE" dirty="0" err="1"/>
              <a:t>understanding</a:t>
            </a:r>
            <a:r>
              <a:rPr lang="de-DE" dirty="0"/>
              <a:t> </a:t>
            </a:r>
            <a:r>
              <a:rPr lang="de-DE" dirty="0" err="1"/>
              <a:t>of</a:t>
            </a:r>
            <a:r>
              <a:rPr lang="de-DE" dirty="0"/>
              <a:t> </a:t>
            </a:r>
            <a:r>
              <a:rPr lang="de-DE" dirty="0" err="1"/>
              <a:t>the</a:t>
            </a:r>
            <a:r>
              <a:rPr lang="de-DE" dirty="0"/>
              <a:t> </a:t>
            </a:r>
            <a:r>
              <a:rPr lang="de-DE" dirty="0" err="1"/>
              <a:t>processes</a:t>
            </a:r>
            <a:r>
              <a:rPr lang="de-DE" dirty="0"/>
              <a:t> in </a:t>
            </a:r>
            <a:r>
              <a:rPr lang="de-DE" dirty="0" err="1"/>
              <a:t>stars</a:t>
            </a:r>
            <a:r>
              <a:rPr lang="de-DE" dirty="0"/>
              <a:t> </a:t>
            </a:r>
            <a:r>
              <a:rPr lang="de-DE" dirty="0" err="1"/>
              <a:t>to</a:t>
            </a:r>
            <a:r>
              <a:rPr lang="de-DE" dirty="0"/>
              <a:t> </a:t>
            </a:r>
            <a:r>
              <a:rPr lang="de-DE" dirty="0" err="1"/>
              <a:t>explain</a:t>
            </a:r>
            <a:r>
              <a:rPr lang="de-DE" dirty="0"/>
              <a:t> </a:t>
            </a:r>
            <a:r>
              <a:rPr lang="de-DE" dirty="0" err="1"/>
              <a:t>the</a:t>
            </a:r>
            <a:r>
              <a:rPr lang="de-DE" dirty="0"/>
              <a:t> </a:t>
            </a:r>
            <a:r>
              <a:rPr lang="de-DE" dirty="0" err="1"/>
              <a:t>element</a:t>
            </a:r>
            <a:r>
              <a:rPr lang="de-DE" dirty="0"/>
              <a:t> </a:t>
            </a:r>
            <a:r>
              <a:rPr lang="de-DE" dirty="0" err="1"/>
              <a:t>abundances</a:t>
            </a:r>
            <a:r>
              <a:rPr lang="de-DE" dirty="0"/>
              <a:t>. The Lithium Gap </a:t>
            </a:r>
            <a:r>
              <a:rPr lang="de-DE" dirty="0" err="1"/>
              <a:t>can</a:t>
            </a:r>
            <a:r>
              <a:rPr lang="de-DE" dirty="0"/>
              <a:t> </a:t>
            </a:r>
            <a:r>
              <a:rPr lang="de-DE" dirty="0" err="1"/>
              <a:t>be</a:t>
            </a:r>
            <a:r>
              <a:rPr lang="de-DE" dirty="0"/>
              <a:t> </a:t>
            </a:r>
            <a:r>
              <a:rPr lang="de-DE" dirty="0" err="1"/>
              <a:t>explained</a:t>
            </a:r>
            <a:r>
              <a:rPr lang="de-DE" dirty="0"/>
              <a:t> </a:t>
            </a:r>
            <a:r>
              <a:rPr lang="de-DE" dirty="0" err="1"/>
              <a:t>with</a:t>
            </a:r>
            <a:r>
              <a:rPr lang="de-DE" dirty="0"/>
              <a:t> </a:t>
            </a:r>
            <a:r>
              <a:rPr lang="de-DE" dirty="0" err="1"/>
              <a:t>the</a:t>
            </a:r>
            <a:r>
              <a:rPr lang="de-DE" dirty="0"/>
              <a:t> 3a-Process </a:t>
            </a:r>
            <a:r>
              <a:rPr lang="de-DE" dirty="0" err="1"/>
              <a:t>that</a:t>
            </a:r>
            <a:r>
              <a:rPr lang="de-DE" dirty="0"/>
              <a:t> </a:t>
            </a:r>
            <a:r>
              <a:rPr lang="de-DE" dirty="0" err="1"/>
              <a:t>skips</a:t>
            </a:r>
            <a:r>
              <a:rPr lang="de-DE" dirty="0"/>
              <a:t> Li &amp; Be. Be8 </a:t>
            </a:r>
            <a:r>
              <a:rPr lang="de-DE" dirty="0" err="1"/>
              <a:t>is</a:t>
            </a:r>
            <a:r>
              <a:rPr lang="de-DE" dirty="0"/>
              <a:t> just an </a:t>
            </a:r>
            <a:r>
              <a:rPr lang="de-DE" dirty="0" err="1"/>
              <a:t>unstable</a:t>
            </a:r>
            <a:r>
              <a:rPr lang="de-DE" dirty="0"/>
              <a:t> intermediate </a:t>
            </a:r>
            <a:r>
              <a:rPr lang="de-DE" dirty="0" err="1"/>
              <a:t>state</a:t>
            </a:r>
            <a:r>
              <a:rPr lang="de-DE" dirty="0"/>
              <a:t> (due </a:t>
            </a:r>
            <a:r>
              <a:rPr lang="de-DE" dirty="0" err="1"/>
              <a:t>to</a:t>
            </a:r>
            <a:r>
              <a:rPr lang="de-DE" dirty="0"/>
              <a:t> </a:t>
            </a:r>
            <a:r>
              <a:rPr lang="de-DE" dirty="0" err="1"/>
              <a:t>the</a:t>
            </a:r>
            <a:r>
              <a:rPr lang="de-DE" dirty="0"/>
              <a:t> </a:t>
            </a:r>
            <a:r>
              <a:rPr lang="de-DE" dirty="0" err="1"/>
              <a:t>higher</a:t>
            </a:r>
            <a:r>
              <a:rPr lang="de-DE" dirty="0"/>
              <a:t> Binding Energy </a:t>
            </a:r>
            <a:r>
              <a:rPr lang="de-DE" dirty="0" err="1"/>
              <a:t>of</a:t>
            </a:r>
            <a:r>
              <a:rPr lang="de-DE" dirty="0"/>
              <a:t> Helium)</a:t>
            </a:r>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419373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lvl="1" indent="-285750">
              <a:buFont typeface="Arial" panose="020B0604020202020204" pitchFamily="34" charset="0"/>
              <a:buChar char="•"/>
            </a:pPr>
            <a:r>
              <a:rPr lang="en-GB" dirty="0"/>
              <a:t>The term “</a:t>
            </a:r>
            <a:r>
              <a:rPr lang="en-GB" sz="1200" dirty="0"/>
              <a:t>stellar processes”</a:t>
            </a:r>
            <a:r>
              <a:rPr lang="en-GB" dirty="0"/>
              <a:t> is very general here</a:t>
            </a:r>
          </a:p>
          <a:p>
            <a:pPr marL="1200150" lvl="2" indent="-285750">
              <a:buFont typeface="Arial" panose="020B0604020202020204" pitchFamily="34" charset="0"/>
              <a:buChar char="•"/>
            </a:pPr>
            <a:r>
              <a:rPr lang="en-GB" dirty="0"/>
              <a:t>Of course, most of the chemical elements here are not formed in simple fusions in stable stars as shown so far but in exploding massive stars, exploding white dwarfs etc.</a:t>
            </a:r>
          </a:p>
          <a:p>
            <a:pPr marL="1200150" lvl="2" indent="-285750">
              <a:buFont typeface="Arial" panose="020B0604020202020204" pitchFamily="34" charset="0"/>
              <a:buChar char="•"/>
            </a:pPr>
            <a:r>
              <a:rPr lang="en-GB" dirty="0"/>
              <a:t>Decide how much detail you want to go into here based on the students' proficiency levels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828992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285750" indent="-285750">
              <a:buFont typeface="Arial" panose="020B0604020202020204" pitchFamily="34" charset="0"/>
              <a:buChar char="•"/>
            </a:pPr>
            <a:r>
              <a:rPr lang="en-GB" dirty="0"/>
              <a:t>Emphasize the link between binding energy and element abundance</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30412705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285750" indent="-285750">
              <a:buFont typeface="Arial" panose="020B0604020202020204" pitchFamily="34" charset="0"/>
              <a:buChar char="•"/>
            </a:pPr>
            <a:r>
              <a:rPr lang="en-GB" dirty="0"/>
              <a:t>Use this as a introduction of the next chapter</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1599013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6892194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64</a:t>
            </a:fld>
            <a:endParaRPr lang="de-DE"/>
          </a:p>
        </p:txBody>
      </p:sp>
    </p:spTree>
    <p:extLst>
      <p:ext uri="{BB962C8B-B14F-4D97-AF65-F5344CB8AC3E}">
        <p14:creationId xmlns:p14="http://schemas.microsoft.com/office/powerpoint/2010/main" val="1332315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285750" indent="-285750">
              <a:buFont typeface="Arial" panose="020B0604020202020204" pitchFamily="34" charset="0"/>
              <a:buChar char="•"/>
            </a:pPr>
            <a:r>
              <a:rPr lang="en-GB" dirty="0"/>
              <a:t>Give the students time to think about this question.</a:t>
            </a:r>
          </a:p>
          <a:p>
            <a:pPr marL="285750" indent="-285750">
              <a:buFont typeface="Arial" panose="020B0604020202020204" pitchFamily="34" charset="0"/>
              <a:buChar char="•"/>
            </a:pPr>
            <a:r>
              <a:rPr lang="en-GB" dirty="0"/>
              <a:t>If they can remember the Coulomb barrier and the various nuclear reactions from the group puzzle, it should occur to them themselves that Capture </a:t>
            </a:r>
            <a:r>
              <a:rPr lang="en-GB" dirty="0" err="1"/>
              <a:t>Neutronique</a:t>
            </a:r>
            <a:r>
              <a:rPr lang="en-GB" dirty="0"/>
              <a:t> might be an important process for this.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65</a:t>
            </a:fld>
            <a:endParaRPr lang="de-DE"/>
          </a:p>
        </p:txBody>
      </p:sp>
    </p:spTree>
    <p:extLst>
      <p:ext uri="{BB962C8B-B14F-4D97-AF65-F5344CB8AC3E}">
        <p14:creationId xmlns:p14="http://schemas.microsoft.com/office/powerpoint/2010/main" val="542682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285750" indent="-285750">
              <a:buFont typeface="Arial" panose="020B0604020202020204" pitchFamily="34" charset="0"/>
              <a:buChar char="•"/>
            </a:pPr>
            <a:r>
              <a:rPr lang="en-GB" dirty="0"/>
              <a:t>Treat the Capture </a:t>
            </a:r>
            <a:r>
              <a:rPr lang="en-GB" dirty="0" err="1"/>
              <a:t>Neutronique</a:t>
            </a:r>
            <a:r>
              <a:rPr lang="en-GB" dirty="0"/>
              <a:t> as a special kind of nuclear fusion. Basically, it’s a nuclear fusion that doesn't have to deal with the Coulomb barrier.</a:t>
            </a:r>
          </a:p>
          <a:p>
            <a:pPr marL="285750" indent="-285750">
              <a:buFont typeface="Arial" panose="020B0604020202020204" pitchFamily="34" charset="0"/>
              <a:buChar char="•"/>
            </a:pPr>
            <a:r>
              <a:rPr lang="en-GB" dirty="0"/>
              <a:t>Given what students know so far, the question might arise, "Why would such a process occur if Fe-58 is already stable?”</a:t>
            </a:r>
          </a:p>
          <a:p>
            <a:pPr marL="742950" lvl="1" indent="-285750">
              <a:buFont typeface="Arial" panose="020B0604020202020204" pitchFamily="34" charset="0"/>
              <a:buChar char="•"/>
            </a:pPr>
            <a:r>
              <a:rPr lang="en-GB" dirty="0"/>
              <a:t>The simplest answer based only on the concepts discussed so far (even if it is not the most accurate) would be:</a:t>
            </a:r>
            <a:br>
              <a:rPr lang="en-GB" dirty="0"/>
            </a:br>
            <a:r>
              <a:rPr lang="en-GB" dirty="0"/>
              <a:t>“The free neutron itself is unstable and a fusion with the Fe-58 provides an overall more stable physical system”</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66</a:t>
            </a:fld>
            <a:endParaRPr lang="de-DE"/>
          </a:p>
        </p:txBody>
      </p:sp>
    </p:spTree>
    <p:extLst>
      <p:ext uri="{BB962C8B-B14F-4D97-AF65-F5344CB8AC3E}">
        <p14:creationId xmlns:p14="http://schemas.microsoft.com/office/powerpoint/2010/main" val="37229680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67</a:t>
            </a:fld>
            <a:endParaRPr lang="de-DE"/>
          </a:p>
        </p:txBody>
      </p:sp>
    </p:spTree>
    <p:extLst>
      <p:ext uri="{BB962C8B-B14F-4D97-AF65-F5344CB8AC3E}">
        <p14:creationId xmlns:p14="http://schemas.microsoft.com/office/powerpoint/2010/main" val="1069024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69AC09-DF60-43F4-96BF-67D4D9A74094}" type="slidenum">
              <a:rPr lang="de-DE" smtClean="0"/>
              <a:t>68</a:t>
            </a:fld>
            <a:endParaRPr lang="de-DE"/>
          </a:p>
        </p:txBody>
      </p:sp>
    </p:spTree>
    <p:extLst>
      <p:ext uri="{BB962C8B-B14F-4D97-AF65-F5344CB8AC3E}">
        <p14:creationId xmlns:p14="http://schemas.microsoft.com/office/powerpoint/2010/main" val="2527144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Of course, it is an extreme simplification to assume that the Capture </a:t>
            </a:r>
            <a:r>
              <a:rPr lang="en-GB" dirty="0" err="1"/>
              <a:t>Neutronique</a:t>
            </a:r>
            <a:r>
              <a:rPr lang="en-GB" dirty="0"/>
              <a:t> rate is the same for each nuclide (it even varies extremely).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can optionally show the picture on slide 72 after the board game and explain the approximation.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Again, decide how much detail you want to go into here based on the students' proficiency levels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69</a:t>
            </a:fld>
            <a:endParaRPr lang="de-DE"/>
          </a:p>
        </p:txBody>
      </p:sp>
    </p:spTree>
    <p:extLst>
      <p:ext uri="{BB962C8B-B14F-4D97-AF65-F5344CB8AC3E}">
        <p14:creationId xmlns:p14="http://schemas.microsoft.com/office/powerpoint/2010/main" val="433852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rules of the game may be a little more difficult for students to understand than one might think</a:t>
            </a:r>
            <a:r>
              <a:rPr lang="de-DE" dirty="0"/>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the beginning it is good to do the first steps together with the students so that everyone understands the principle.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612062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Of course, it is an extreme simplification to assume that the Capture </a:t>
            </a:r>
            <a:r>
              <a:rPr lang="en-GB" dirty="0" err="1"/>
              <a:t>Neutronique</a:t>
            </a:r>
            <a:r>
              <a:rPr lang="en-GB" dirty="0"/>
              <a:t> rate is the same for each nuclide (it even varies extremely).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can optionally show the picture on slide 72 after the board game and explain the approximation.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Again, decide how much detail you want to go into here based on the students' proficiency levels</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15429238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page is optional and can be deleted if desired. It is used to explain the approximation of the game. It actually shows the </a:t>
            </a:r>
            <a:r>
              <a:rPr lang="en-GB" b="1" dirty="0"/>
              <a:t>Thermal Capture </a:t>
            </a:r>
            <a:r>
              <a:rPr lang="en-GB" b="1" dirty="0" err="1"/>
              <a:t>Neutronique</a:t>
            </a:r>
            <a:r>
              <a:rPr lang="en-GB" b="1" dirty="0"/>
              <a:t> Cross Section.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not mandatory to explain the Barn unit here. It is more important that the students understand that the reaction probability resp. rate is not the same for all nuclides and varies very strongly (note exponents from -5 to +7).</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73</a:t>
            </a:fld>
            <a:endParaRPr lang="de-DE"/>
          </a:p>
        </p:txBody>
      </p:sp>
    </p:spTree>
    <p:extLst>
      <p:ext uri="{BB962C8B-B14F-4D97-AF65-F5344CB8AC3E}">
        <p14:creationId xmlns:p14="http://schemas.microsoft.com/office/powerpoint/2010/main" val="19356102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Emphasize the difference between these two processes by referring to the scenarios of the game (Scenario 1 -&gt; s-Process, Scenario 2 -&gt; r-Process)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 be precise, scenario 2 is more of an intermediate process - real r-processes would be very boring in the game ;) - but the principle still becomes clear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360924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gear head icon indicates that the students have a </a:t>
            </a:r>
            <a:r>
              <a:rPr lang="en-GB" dirty="0" err="1"/>
              <a:t>Tâche</a:t>
            </a:r>
            <a:r>
              <a:rPr lang="en-GB" dirty="0"/>
              <a:t> 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brainstorming board is used to collect students’ (mis-)conceptions of Nuclear Astrophysics before the input begins. At the end of the masterclass, these ideas are revisited and reviewed to see what has changed.</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a:t>
            </a:fld>
            <a:endParaRPr lang="de-DE"/>
          </a:p>
        </p:txBody>
      </p:sp>
    </p:spTree>
    <p:extLst>
      <p:ext uri="{BB962C8B-B14F-4D97-AF65-F5344CB8AC3E}">
        <p14:creationId xmlns:p14="http://schemas.microsoft.com/office/powerpoint/2010/main" val="21476214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Use this Animation to repeat the r-process and emphasize the complex branching of the reaction chain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repeat the Animation if needed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are a lot of </a:t>
            </a:r>
            <a:r>
              <a:rPr lang="en-GB" dirty="0" err="1"/>
              <a:t>informations</a:t>
            </a:r>
            <a:r>
              <a:rPr lang="en-GB" dirty="0"/>
              <a:t> in this animation. Get the students to focus on the important ones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Nuclide Chart with element abundance as </a:t>
            </a:r>
            <a:r>
              <a:rPr lang="en-GB" dirty="0" err="1"/>
              <a:t>color</a:t>
            </a:r>
            <a:r>
              <a:rPr lang="en-GB" dirty="0"/>
              <a:t> code.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time displayed under the chart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temperature curve (red curve top left)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Above the Nuclide Chart you can see the assumed initial values – The Temperature is important here so that the students get an impression of the scale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28126993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77</a:t>
            </a:fld>
            <a:endParaRPr lang="de-DE"/>
          </a:p>
        </p:txBody>
      </p:sp>
    </p:spTree>
    <p:extLst>
      <p:ext uri="{BB962C8B-B14F-4D97-AF65-F5344CB8AC3E}">
        <p14:creationId xmlns:p14="http://schemas.microsoft.com/office/powerpoint/2010/main" val="41186881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78</a:t>
            </a:fld>
            <a:endParaRPr lang="de-DE"/>
          </a:p>
        </p:txBody>
      </p:sp>
    </p:spTree>
    <p:extLst>
      <p:ext uri="{BB962C8B-B14F-4D97-AF65-F5344CB8AC3E}">
        <p14:creationId xmlns:p14="http://schemas.microsoft.com/office/powerpoint/2010/main" val="30361503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recommend downloading the video beforehand. Always be prepared for bad internet connection!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79</a:t>
            </a:fld>
            <a:endParaRPr lang="de-DE"/>
          </a:p>
        </p:txBody>
      </p:sp>
    </p:spTree>
    <p:extLst>
      <p:ext uri="{BB962C8B-B14F-4D97-AF65-F5344CB8AC3E}">
        <p14:creationId xmlns:p14="http://schemas.microsoft.com/office/powerpoint/2010/main" val="18044324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On </a:t>
            </a:r>
            <a:r>
              <a:rPr lang="de-DE" dirty="0" err="1"/>
              <a:t>this</a:t>
            </a:r>
            <a:r>
              <a:rPr lang="de-DE" dirty="0"/>
              <a:t> and </a:t>
            </a:r>
            <a:r>
              <a:rPr lang="de-DE" dirty="0" err="1"/>
              <a:t>the</a:t>
            </a:r>
            <a:r>
              <a:rPr lang="de-DE" dirty="0"/>
              <a:t> </a:t>
            </a:r>
            <a:r>
              <a:rPr lang="de-DE" dirty="0" err="1"/>
              <a:t>next</a:t>
            </a:r>
            <a:r>
              <a:rPr lang="de-DE" dirty="0"/>
              <a:t> </a:t>
            </a:r>
            <a:r>
              <a:rPr lang="de-DE" dirty="0" err="1"/>
              <a:t>slide</a:t>
            </a:r>
            <a:r>
              <a:rPr lang="de-DE" dirty="0"/>
              <a:t> </a:t>
            </a:r>
            <a:r>
              <a:rPr lang="de-DE" dirty="0" err="1"/>
              <a:t>you</a:t>
            </a:r>
            <a:r>
              <a:rPr lang="de-DE" dirty="0"/>
              <a:t> </a:t>
            </a:r>
            <a:r>
              <a:rPr lang="de-DE" dirty="0" err="1"/>
              <a:t>can</a:t>
            </a:r>
            <a:r>
              <a:rPr lang="de-DE" dirty="0"/>
              <a:t> </a:t>
            </a:r>
            <a:r>
              <a:rPr lang="de-DE" dirty="0" err="1"/>
              <a:t>repeat</a:t>
            </a:r>
            <a:r>
              <a:rPr lang="de-DE" dirty="0"/>
              <a:t> </a:t>
            </a:r>
            <a:r>
              <a:rPr lang="de-DE" dirty="0" err="1"/>
              <a:t>some</a:t>
            </a:r>
            <a:r>
              <a:rPr lang="de-DE" dirty="0"/>
              <a:t> </a:t>
            </a:r>
            <a:r>
              <a:rPr lang="de-DE" dirty="0" err="1"/>
              <a:t>of</a:t>
            </a:r>
            <a:r>
              <a:rPr lang="de-DE" dirty="0"/>
              <a:t> </a:t>
            </a:r>
            <a:r>
              <a:rPr lang="de-DE" dirty="0" err="1"/>
              <a:t>the</a:t>
            </a:r>
            <a:r>
              <a:rPr lang="de-DE" dirty="0"/>
              <a:t> </a:t>
            </a:r>
            <a:r>
              <a:rPr lang="de-DE" dirty="0" err="1"/>
              <a:t>contents</a:t>
            </a:r>
            <a:r>
              <a:rPr lang="de-DE" dirty="0"/>
              <a:t> </a:t>
            </a:r>
            <a:r>
              <a:rPr lang="de-DE" dirty="0" err="1"/>
              <a:t>of</a:t>
            </a:r>
            <a:r>
              <a:rPr lang="de-DE" dirty="0"/>
              <a:t> </a:t>
            </a:r>
            <a:r>
              <a:rPr lang="de-DE" dirty="0" err="1"/>
              <a:t>the</a:t>
            </a:r>
            <a:r>
              <a:rPr lang="de-DE" dirty="0"/>
              <a:t> </a:t>
            </a:r>
            <a:r>
              <a:rPr lang="de-DE" dirty="0" err="1"/>
              <a:t>video</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Decide how much technical detail you want to go into here based on the students' proficiency levels</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80</a:t>
            </a:fld>
            <a:endParaRPr lang="de-DE"/>
          </a:p>
        </p:txBody>
      </p:sp>
    </p:spTree>
    <p:extLst>
      <p:ext uri="{BB962C8B-B14F-4D97-AF65-F5344CB8AC3E}">
        <p14:creationId xmlns:p14="http://schemas.microsoft.com/office/powerpoint/2010/main" val="13656480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On </a:t>
            </a:r>
            <a:r>
              <a:rPr lang="de-DE" dirty="0" err="1"/>
              <a:t>this</a:t>
            </a:r>
            <a:r>
              <a:rPr lang="de-DE" dirty="0"/>
              <a:t> </a:t>
            </a:r>
            <a:r>
              <a:rPr lang="de-DE" dirty="0" err="1"/>
              <a:t>slide</a:t>
            </a:r>
            <a:r>
              <a:rPr lang="de-DE" dirty="0"/>
              <a:t> </a:t>
            </a:r>
            <a:r>
              <a:rPr lang="de-DE" dirty="0" err="1"/>
              <a:t>you</a:t>
            </a:r>
            <a:r>
              <a:rPr lang="de-DE" dirty="0"/>
              <a:t> </a:t>
            </a:r>
            <a:r>
              <a:rPr lang="de-DE" dirty="0" err="1"/>
              <a:t>can</a:t>
            </a:r>
            <a:r>
              <a:rPr lang="de-DE" dirty="0"/>
              <a:t> </a:t>
            </a:r>
            <a:r>
              <a:rPr lang="de-DE" dirty="0" err="1"/>
              <a:t>repeat</a:t>
            </a:r>
            <a:r>
              <a:rPr lang="de-DE" dirty="0"/>
              <a:t> </a:t>
            </a:r>
            <a:r>
              <a:rPr lang="de-DE" dirty="0" err="1"/>
              <a:t>some</a:t>
            </a:r>
            <a:r>
              <a:rPr lang="de-DE" dirty="0"/>
              <a:t> </a:t>
            </a:r>
            <a:r>
              <a:rPr lang="de-DE" dirty="0" err="1"/>
              <a:t>of</a:t>
            </a:r>
            <a:r>
              <a:rPr lang="de-DE" dirty="0"/>
              <a:t> </a:t>
            </a:r>
            <a:r>
              <a:rPr lang="de-DE" dirty="0" err="1"/>
              <a:t>the</a:t>
            </a:r>
            <a:r>
              <a:rPr lang="de-DE" dirty="0"/>
              <a:t> </a:t>
            </a:r>
            <a:r>
              <a:rPr lang="de-DE" dirty="0" err="1"/>
              <a:t>contents</a:t>
            </a:r>
            <a:r>
              <a:rPr lang="de-DE" dirty="0"/>
              <a:t> </a:t>
            </a:r>
            <a:r>
              <a:rPr lang="de-DE" dirty="0" err="1"/>
              <a:t>of</a:t>
            </a:r>
            <a:r>
              <a:rPr lang="de-DE" dirty="0"/>
              <a:t> </a:t>
            </a:r>
            <a:r>
              <a:rPr lang="de-DE" dirty="0" err="1"/>
              <a:t>the</a:t>
            </a:r>
            <a:r>
              <a:rPr lang="de-DE" dirty="0"/>
              <a:t> </a:t>
            </a:r>
            <a:r>
              <a:rPr lang="de-DE" dirty="0" err="1"/>
              <a:t>video</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Decide how much technical detail you want to go into here based on the students' proficiency levels</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81</a:t>
            </a:fld>
            <a:endParaRPr lang="de-DE"/>
          </a:p>
        </p:txBody>
      </p:sp>
    </p:spTree>
    <p:extLst>
      <p:ext uri="{BB962C8B-B14F-4D97-AF65-F5344CB8AC3E}">
        <p14:creationId xmlns:p14="http://schemas.microsoft.com/office/powerpoint/2010/main" val="23645055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82</a:t>
            </a:fld>
            <a:endParaRPr lang="de-DE"/>
          </a:p>
        </p:txBody>
      </p:sp>
    </p:spTree>
    <p:extLst>
      <p:ext uri="{BB962C8B-B14F-4D97-AF65-F5344CB8AC3E}">
        <p14:creationId xmlns:p14="http://schemas.microsoft.com/office/powerpoint/2010/main" val="42428077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88</a:t>
            </a:fld>
            <a:endParaRPr lang="de-DE"/>
          </a:p>
        </p:txBody>
      </p:sp>
    </p:spTree>
    <p:extLst>
      <p:ext uri="{BB962C8B-B14F-4D97-AF65-F5344CB8AC3E}">
        <p14:creationId xmlns:p14="http://schemas.microsoft.com/office/powerpoint/2010/main" val="3572381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89</a:t>
            </a:fld>
            <a:endParaRPr lang="de-DE"/>
          </a:p>
        </p:txBody>
      </p:sp>
    </p:spTree>
    <p:extLst>
      <p:ext uri="{BB962C8B-B14F-4D97-AF65-F5344CB8AC3E}">
        <p14:creationId xmlns:p14="http://schemas.microsoft.com/office/powerpoint/2010/main" val="22379210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formula does not need to be explained. It only serves to show the students that nuclear astrophysics can also be very demanding. It is actually hidden behind the data analysis web tool so students don't have to deal with it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90</a:t>
            </a:fld>
            <a:endParaRPr lang="de-DE"/>
          </a:p>
        </p:txBody>
      </p:sp>
    </p:spTree>
    <p:extLst>
      <p:ext uri="{BB962C8B-B14F-4D97-AF65-F5344CB8AC3E}">
        <p14:creationId xmlns:p14="http://schemas.microsoft.com/office/powerpoint/2010/main" val="1618057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Grab the students' answers to this question on the Brainstorming Board here and discuss them before giving the definition.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Question-Slides are used repeatedly to structure the Masterclass and give it a common thread. They aim to motivate and introduce the following Content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69AC09-DF60-43F4-96BF-67D4D9A74094}" type="slidenum">
              <a:rPr lang="de-DE" smtClean="0"/>
              <a:t>91</a:t>
            </a:fld>
            <a:endParaRPr lang="de-DE"/>
          </a:p>
        </p:txBody>
      </p:sp>
    </p:spTree>
    <p:extLst>
      <p:ext uri="{BB962C8B-B14F-4D97-AF65-F5344CB8AC3E}">
        <p14:creationId xmlns:p14="http://schemas.microsoft.com/office/powerpoint/2010/main" val="26229422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Here it is very important to note that very strong simplifications and approximations are made in the calculations and measurements - not all of them were made transparent to the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main points that should be discussed here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influence of Background and the approximation we used for the subtraction of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very strong temperature dependency, which makes even small deviations lead to strong differences in the results.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fact that we try to investigate a lot of single photon events and an uncertainty in the possible detection itself (Keyword Detection Probability)</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92</a:t>
            </a:fld>
            <a:endParaRPr lang="de-DE"/>
          </a:p>
        </p:txBody>
      </p:sp>
    </p:spTree>
    <p:extLst>
      <p:ext uri="{BB962C8B-B14F-4D97-AF65-F5344CB8AC3E}">
        <p14:creationId xmlns:p14="http://schemas.microsoft.com/office/powerpoint/2010/main" val="4655654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93</a:t>
            </a:fld>
            <a:endParaRPr lang="de-DE"/>
          </a:p>
        </p:txBody>
      </p:sp>
    </p:spTree>
    <p:extLst>
      <p:ext uri="{BB962C8B-B14F-4D97-AF65-F5344CB8AC3E}">
        <p14:creationId xmlns:p14="http://schemas.microsoft.com/office/powerpoint/2010/main" val="16136092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Students may lose sight of why the data analysis was actually done. Use the repetition to bring it all together again.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94</a:t>
            </a:fld>
            <a:endParaRPr lang="de-DE"/>
          </a:p>
        </p:txBody>
      </p:sp>
    </p:spTree>
    <p:extLst>
      <p:ext uri="{BB962C8B-B14F-4D97-AF65-F5344CB8AC3E}">
        <p14:creationId xmlns:p14="http://schemas.microsoft.com/office/powerpoint/2010/main" val="11163316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95</a:t>
            </a:fld>
            <a:endParaRPr lang="de-DE"/>
          </a:p>
        </p:txBody>
      </p:sp>
    </p:spTree>
    <p:extLst>
      <p:ext uri="{BB962C8B-B14F-4D97-AF65-F5344CB8AC3E}">
        <p14:creationId xmlns:p14="http://schemas.microsoft.com/office/powerpoint/2010/main" val="8408143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Watch out, a few Animations on this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important to make it clear to the students that we have only put one toe in the scientific field of Nuclear Astrophysics.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goal here is not to answer every question but rather to raise further questions in order to motivate a study of the topic even after the masterclass.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97</a:t>
            </a:fld>
            <a:endParaRPr lang="de-DE"/>
          </a:p>
        </p:txBody>
      </p:sp>
    </p:spTree>
    <p:extLst>
      <p:ext uri="{BB962C8B-B14F-4D97-AF65-F5344CB8AC3E}">
        <p14:creationId xmlns:p14="http://schemas.microsoft.com/office/powerpoint/2010/main" val="28085422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69AC09-DF60-43F4-96BF-67D4D9A74094}" type="slidenum">
              <a:rPr lang="de-DE" smtClean="0"/>
              <a:t>98</a:t>
            </a:fld>
            <a:endParaRPr lang="de-DE"/>
          </a:p>
        </p:txBody>
      </p:sp>
    </p:spTree>
    <p:extLst>
      <p:ext uri="{BB962C8B-B14F-4D97-AF65-F5344CB8AC3E}">
        <p14:creationId xmlns:p14="http://schemas.microsoft.com/office/powerpoint/2010/main" val="343392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definition is used here that serves as the common thread of the Masterclass.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desired, you can replace this definition with a more general &amp; scientifically accurate definition.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following short lecture is used to discuss the </a:t>
            </a:r>
            <a:r>
              <a:rPr lang="en-GB" dirty="0" err="1"/>
              <a:t>Évolution</a:t>
            </a:r>
            <a:r>
              <a:rPr lang="en-GB" dirty="0"/>
              <a:t> of the idea of chemical elements over the centuries and to derive the modern picture of a chemical element.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Nature-of-Science-Aspect: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addition, you can use the metaphysical ideas to show what modern science is all about and discuss with the students why the approaches do not meet scientific quality criteria from today's point of view.</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10</a:t>
            </a:fld>
            <a:endParaRPr lang="de-DE"/>
          </a:p>
        </p:txBody>
      </p:sp>
    </p:spTree>
    <p:extLst>
      <p:ext uri="{BB962C8B-B14F-4D97-AF65-F5344CB8AC3E}">
        <p14:creationId xmlns:p14="http://schemas.microsoft.com/office/powerpoint/2010/main" val="3033680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3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Erste Textebene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Zweite Textebene für Aufzählungen</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Dritte Textebene bei viel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Vierte Textebene für Aufzählungen bei viel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Fünfte Ebene</a:t>
            </a:r>
          </a:p>
          <a:p>
            <a:pPr lvl="6"/>
            <a:r>
              <a:rPr lang="de-DE" dirty="0"/>
              <a:t>n nächsten Präsentationsabschnitt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Nuclear Astrophysics</a:t>
            </a:r>
            <a:br>
              <a:rPr lang="en-US" sz="900" noProof="0" dirty="0">
                <a:solidFill>
                  <a:schemeClr val="bg1"/>
                </a:solidFill>
                <a:latin typeface="+mj-lt"/>
              </a:rPr>
            </a:br>
            <a:r>
              <a:rPr lang="en-US" sz="900" noProof="0" dirty="0">
                <a:solidFill>
                  <a:schemeClr val="bg1"/>
                </a:solidFill>
                <a:latin typeface="+mj-lt"/>
              </a:rPr>
              <a:t>A Journey through the Elements</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9 December 2022</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5" r:id="rId10"/>
    <p:sldLayoutId id="2147483916"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mc.chetec-infra.eu/FK_round.mp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esahubble.org/images/potw1720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esahubble.org/images/potw2111a/"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50.pn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1.png"/><Relationship Id="rId4" Type="http://schemas.openxmlformats.org/officeDocument/2006/relationships/notesSlide" Target="../notesSlides/notesSlide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552YODZkccA"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680.png"/><Relationship Id="rId4" Type="http://schemas.openxmlformats.org/officeDocument/2006/relationships/image" Target="../media/image73.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0.svg"/></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0.sv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1.jpeg"/><Relationship Id="rId7"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err="1">
                <a:solidFill>
                  <a:schemeClr val="tx1"/>
                </a:solidFill>
                <a:latin typeface="+mj-lt"/>
              </a:rPr>
              <a:t>Astrophysique</a:t>
            </a:r>
            <a:r>
              <a:rPr lang="en-US" sz="4400" b="1" cap="small" dirty="0">
                <a:solidFill>
                  <a:schemeClr val="tx1"/>
                </a:solidFill>
                <a:latin typeface="+mj-lt"/>
              </a:rPr>
              <a:t> </a:t>
            </a:r>
            <a:r>
              <a:rPr lang="en-US" sz="4400" b="1" cap="small" dirty="0" err="1">
                <a:solidFill>
                  <a:schemeClr val="tx1"/>
                </a:solidFill>
                <a:latin typeface="+mj-lt"/>
              </a:rPr>
              <a:t>Nucléaire</a:t>
            </a:r>
            <a:br>
              <a:rPr lang="en-US" sz="4400" b="1" cap="small" dirty="0">
                <a:solidFill>
                  <a:schemeClr val="tx1"/>
                </a:solidFill>
                <a:latin typeface="+mj-lt"/>
              </a:rPr>
            </a:br>
            <a:r>
              <a:rPr lang="fr-FR" sz="3200" cap="small" dirty="0">
                <a:solidFill>
                  <a:schemeClr val="tx1"/>
                </a:solidFill>
                <a:latin typeface="+mj-lt"/>
              </a:rPr>
              <a:t>Un Voyage à travers les </a:t>
            </a:r>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É</a:t>
            </a:r>
            <a:r>
              <a:rPr lang="fr-FR" sz="3200" cap="small" dirty="0" err="1">
                <a:solidFill>
                  <a:schemeClr val="tx1"/>
                </a:solidFill>
                <a:latin typeface="+mj-lt"/>
              </a:rPr>
              <a:t>léments</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1B1F22"/>
                </a:solidFill>
                <a:effectLst/>
                <a:uLnTx/>
                <a:uFillTx/>
                <a:latin typeface="Open Sans"/>
                <a:ea typeface="+mn-ea"/>
                <a:cs typeface="+mn-cs"/>
              </a:rPr>
              <a:t>Ce projet a été financé par le programme de recherche et d'innovation Horizon 2020 de l'Union européenne, sous la convention de subvention n° 101008324 (</a:t>
            </a:r>
            <a:r>
              <a:rPr kumimoji="0" lang="fr-FR" sz="1100" b="0" i="1" u="none" strike="noStrike" kern="1200" cap="none" spc="0" normalizeH="0" baseline="0" noProof="0" dirty="0" err="1">
                <a:ln>
                  <a:noFill/>
                </a:ln>
                <a:solidFill>
                  <a:srgbClr val="1B1F22"/>
                </a:solidFill>
                <a:effectLst/>
                <a:uLnTx/>
                <a:uFillTx/>
                <a:latin typeface="Open Sans"/>
                <a:ea typeface="+mn-ea"/>
                <a:cs typeface="+mn-cs"/>
              </a:rPr>
              <a:t>ChETEC</a:t>
            </a:r>
            <a:r>
              <a:rPr kumimoji="0" lang="fr-FR" sz="1100" b="0" i="1" u="none" strike="noStrike" kern="1200" cap="none" spc="0" normalizeH="0" baseline="0" noProof="0" dirty="0">
                <a:ln>
                  <a:noFill/>
                </a:ln>
                <a:solidFill>
                  <a:srgbClr val="1B1F22"/>
                </a:solidFill>
                <a:effectLst/>
                <a:uLnTx/>
                <a:uFillTx/>
                <a:latin typeface="Open Sans"/>
                <a:ea typeface="+mn-ea"/>
                <a:cs typeface="+mn-cs"/>
              </a:rPr>
              <a:t>-INFRA).</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en-US" sz="3600" cap="small" noProof="0" dirty="0" err="1"/>
              <a:t>Qu’est-ce</a:t>
            </a:r>
            <a:r>
              <a:rPr lang="en-US" sz="3600" cap="small" noProof="0" dirty="0"/>
              <a:t> </a:t>
            </a:r>
            <a:r>
              <a:rPr lang="en-US" sz="3600" cap="small" noProof="0" dirty="0" err="1"/>
              <a:t>qu’un</a:t>
            </a:r>
            <a:r>
              <a:rPr lang="en-US" sz="3600" cap="small" noProof="0" dirty="0"/>
              <a:t> </a:t>
            </a:r>
            <a:r>
              <a:rPr lang="en-US" sz="3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É</a:t>
            </a:r>
            <a:r>
              <a:rPr lang="en-US" sz="3600" b="1" cap="small" noProof="0" dirty="0" err="1"/>
              <a:t>lément</a:t>
            </a:r>
            <a:r>
              <a:rPr lang="en-US" sz="3600" b="1" cap="small" noProof="0" dirty="0"/>
              <a:t> </a:t>
            </a:r>
            <a:r>
              <a:rPr lang="en-US" sz="3600" b="1" cap="small" noProof="0" dirty="0" err="1"/>
              <a:t>Chimique</a:t>
            </a:r>
            <a:r>
              <a:rPr lang="en-US" sz="3600" b="1" cap="small" noProof="0" dirty="0"/>
              <a:t> </a:t>
            </a:r>
            <a:r>
              <a:rPr lang="en-US" sz="3600" cap="small" noProof="0" dirty="0"/>
              <a:t>?</a:t>
            </a:r>
            <a:endParaRPr lang="en-US"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433690"/>
            <a:ext cx="4884847" cy="3093154"/>
          </a:xfrm>
          <a:prstGeom prst="rect">
            <a:avLst/>
          </a:prstGeom>
          <a:noFill/>
        </p:spPr>
        <p:txBody>
          <a:bodyPr wrap="square" rtlCol="0" anchor="ctr">
            <a:spAutoFit/>
          </a:bodyPr>
          <a:lstStyle/>
          <a:p>
            <a:pPr>
              <a:spcAft>
                <a:spcPts val="1800"/>
              </a:spcAft>
            </a:pPr>
            <a:r>
              <a:rPr lang="de-DE" sz="2400" b="1" dirty="0"/>
              <a:t>Le </a:t>
            </a:r>
            <a:r>
              <a:rPr lang="de-DE" sz="2400" b="1" dirty="0" err="1"/>
              <a:t>Cosmos</a:t>
            </a:r>
            <a:r>
              <a:rPr lang="de-DE" sz="2400" b="1" dirty="0"/>
              <a:t> </a:t>
            </a:r>
            <a:r>
              <a:rPr lang="de-DE" sz="2400" b="1" dirty="0" err="1"/>
              <a:t>Aristotélicien</a:t>
            </a:r>
            <a:endParaRPr lang="de-DE" sz="2400" b="1" dirty="0"/>
          </a:p>
          <a:p>
            <a:pPr marL="285750" indent="-285750">
              <a:buFont typeface="Arial" panose="020B0604020202020204" pitchFamily="34" charset="0"/>
              <a:buChar char="•"/>
            </a:pPr>
            <a:r>
              <a:rPr lang="fr-FR" sz="2000" dirty="0"/>
              <a:t>Idée géocentrique d'un cosmos de type peau d'Oignon</a:t>
            </a:r>
            <a:endParaRPr lang="de-DE" sz="2000" dirty="0"/>
          </a:p>
          <a:p>
            <a:pPr marL="285750" indent="-285750">
              <a:buFont typeface="Arial" panose="020B0604020202020204" pitchFamily="34" charset="0"/>
              <a:buChar char="•"/>
            </a:pPr>
            <a:r>
              <a:rPr lang="fr-FR" sz="2000" dirty="0"/>
              <a:t>Les </a:t>
            </a:r>
            <a:r>
              <a:rPr lang="fr-FR" sz="2000" b="1" dirty="0"/>
              <a:t>quatre éléments terrestres </a:t>
            </a:r>
            <a:r>
              <a:rPr lang="fr-FR" sz="2000" dirty="0"/>
              <a:t>forment la matière</a:t>
            </a:r>
            <a:endParaRPr lang="en-US" sz="2000" dirty="0"/>
          </a:p>
          <a:p>
            <a:pPr marL="285750" indent="-285750">
              <a:buFont typeface="Arial" panose="020B0604020202020204" pitchFamily="34" charset="0"/>
              <a:buChar char="•"/>
            </a:pPr>
            <a:r>
              <a:rPr lang="fr-FR" sz="2000" dirty="0"/>
              <a:t>Tous les corps célestes </a:t>
            </a:r>
            <a:r>
              <a:rPr lang="fr-FR" sz="2000" b="1" dirty="0"/>
              <a:t>se déplacent naturellement</a:t>
            </a:r>
            <a:r>
              <a:rPr lang="fr-FR" sz="2000" dirty="0"/>
              <a:t> de leur propre chef</a:t>
            </a:r>
          </a:p>
          <a:p>
            <a:pPr marL="697230" lvl="1" indent="-285750">
              <a:buFont typeface="Arial" panose="020B0604020202020204" pitchFamily="34" charset="0"/>
              <a:buChar char="•"/>
            </a:pPr>
            <a:r>
              <a:rPr lang="fr-FR" sz="1800" dirty="0"/>
              <a:t>Mouvement initial causé par un </a:t>
            </a:r>
            <a:r>
              <a:rPr lang="fr-FR" sz="1800" i="1" dirty="0"/>
              <a:t>mobile immobile</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Les </a:t>
            </a:r>
            <a:r>
              <a:rPr lang="en-US" sz="3600" noProof="0" dirty="0" err="1"/>
              <a:t>Éléments</a:t>
            </a:r>
            <a:r>
              <a:rPr lang="en-US" sz="3600" noProof="0" dirty="0"/>
              <a:t> dans </a:t>
            </a:r>
            <a:r>
              <a:rPr lang="en-US" sz="3600" noProof="0" dirty="0" err="1"/>
              <a:t>l’Antiquité</a:t>
            </a:r>
            <a:r>
              <a:rPr lang="en-US" sz="3600" noProof="0" dirty="0"/>
              <a:t> (</a:t>
            </a:r>
            <a:r>
              <a:rPr lang="en-US" sz="3600" dirty="0"/>
              <a:t>ex.</a:t>
            </a:r>
            <a:r>
              <a:rPr lang="en-US" sz="3600" noProof="0" dirty="0"/>
              <a:t> 350 A.C.)</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[03] La Sphère du Monde, par Oronce Fine, 1549</a:t>
            </a:r>
            <a:endParaRPr lang="de-DE" i="1" dirty="0"/>
          </a:p>
        </p:txBody>
      </p:sp>
      <p:sp>
        <p:nvSpPr>
          <p:cNvPr id="14" name="Textfeld 13">
            <a:extLst>
              <a:ext uri="{FF2B5EF4-FFF2-40B4-BE49-F238E27FC236}">
                <a16:creationId xmlns:a16="http://schemas.microsoft.com/office/drawing/2014/main" id="{CD69A4FE-82FC-4DD5-93F7-868FD7A8AC7E}"/>
              </a:ext>
            </a:extLst>
          </p:cNvPr>
          <p:cNvSpPr txBox="1"/>
          <p:nvPr/>
        </p:nvSpPr>
        <p:spPr>
          <a:xfrm>
            <a:off x="6629825" y="4672158"/>
            <a:ext cx="4884847" cy="1200329"/>
          </a:xfrm>
          <a:prstGeom prst="rect">
            <a:avLst/>
          </a:prstGeom>
          <a:noFill/>
        </p:spPr>
        <p:txBody>
          <a:bodyPr wrap="square" rtlCol="0">
            <a:spAutoFit/>
          </a:bodyPr>
          <a:lstStyle/>
          <a:p>
            <a:pPr algn="ctr"/>
            <a:r>
              <a:rPr lang="en-US" sz="1750" i="1" dirty="0"/>
              <a:t>“</a:t>
            </a:r>
            <a:r>
              <a:rPr lang="fr-FR" sz="1750" i="1" dirty="0"/>
              <a:t>Il doit exister un être immortel, immuable, ultimement responsable de l'intégrité et de l'ordre dans le monde sensible.</a:t>
            </a:r>
            <a:r>
              <a:rPr lang="en-US" sz="1750" i="1" dirty="0"/>
              <a:t>”</a:t>
            </a:r>
            <a:br>
              <a:rPr lang="en-US" sz="1750" i="1" dirty="0"/>
            </a:br>
            <a:r>
              <a:rPr lang="en-US" sz="1750" i="1" dirty="0"/>
              <a:t>- </a:t>
            </a:r>
            <a:r>
              <a:rPr lang="en-US" sz="1750" dirty="0" err="1"/>
              <a:t>Aristote</a:t>
            </a:r>
            <a:r>
              <a:rPr lang="en-US" sz="1750" dirty="0"/>
              <a:t>, Livre 12 des </a:t>
            </a:r>
            <a:r>
              <a:rPr lang="en-US" sz="1750" dirty="0" err="1"/>
              <a:t>Métaphysiques</a:t>
            </a:r>
            <a:endParaRPr lang="en-US" sz="1750" dirty="0"/>
          </a:p>
        </p:txBody>
      </p:sp>
    </p:spTree>
    <p:extLst>
      <p:ext uri="{BB962C8B-B14F-4D97-AF65-F5344CB8AC3E}">
        <p14:creationId xmlns:p14="http://schemas.microsoft.com/office/powerpoint/2010/main" val="4049188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711657"/>
            <a:ext cx="4884847" cy="3434686"/>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Les </a:t>
            </a:r>
            <a:r>
              <a:rPr lang="en-US" sz="3600" noProof="0" dirty="0" err="1"/>
              <a:t>Éléments</a:t>
            </a:r>
            <a:r>
              <a:rPr lang="en-US" sz="3600" noProof="0" dirty="0"/>
              <a:t> dans </a:t>
            </a:r>
            <a:r>
              <a:rPr lang="en-US" sz="3600" noProof="0" dirty="0" err="1"/>
              <a:t>l’Antiquité</a:t>
            </a:r>
            <a:r>
              <a:rPr lang="en-US" sz="3600" noProof="0" dirty="0"/>
              <a:t> (</a:t>
            </a:r>
            <a:r>
              <a:rPr lang="en-US" sz="3600" dirty="0"/>
              <a:t>ex.</a:t>
            </a:r>
            <a:r>
              <a:rPr lang="en-US" sz="3600" noProof="0" dirty="0"/>
              <a:t> 350 A.C.)</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146343"/>
            <a:ext cx="4884847" cy="341632"/>
          </a:xfrm>
          <a:prstGeom prst="rect">
            <a:avLst/>
          </a:prstGeom>
          <a:noFill/>
        </p:spPr>
        <p:txBody>
          <a:bodyPr wrap="square" rtlCol="0">
            <a:spAutoFit/>
          </a:bodyPr>
          <a:lstStyle/>
          <a:p>
            <a:pPr algn="ctr"/>
            <a:r>
              <a:rPr lang="de-DE" i="1" dirty="0"/>
              <a:t>[04] </a:t>
            </a:r>
            <a:r>
              <a:rPr lang="de-DE" i="1" dirty="0" err="1"/>
              <a:t>Les</a:t>
            </a:r>
            <a:r>
              <a:rPr lang="de-DE" i="1" dirty="0"/>
              <a:t> </a:t>
            </a:r>
            <a:r>
              <a:rPr lang="de-DE" i="1" dirty="0" err="1"/>
              <a:t>cinq</a:t>
            </a:r>
            <a:r>
              <a:rPr lang="de-DE" i="1" dirty="0"/>
              <a:t> </a:t>
            </a:r>
            <a:r>
              <a:rPr lang="de-DE" i="1" dirty="0" err="1"/>
              <a:t>Éléments</a:t>
            </a:r>
            <a:r>
              <a:rPr lang="de-DE" i="1" dirty="0"/>
              <a:t> </a:t>
            </a:r>
            <a:r>
              <a:rPr lang="de-DE" i="1" dirty="0" err="1"/>
              <a:t>selon</a:t>
            </a:r>
            <a:r>
              <a:rPr lang="de-DE" i="1" dirty="0"/>
              <a:t> Aristote</a:t>
            </a:r>
          </a:p>
        </p:txBody>
      </p:sp>
      <p:sp>
        <p:nvSpPr>
          <p:cNvPr id="10" name="Textfeld 9">
            <a:extLst>
              <a:ext uri="{FF2B5EF4-FFF2-40B4-BE49-F238E27FC236}">
                <a16:creationId xmlns:a16="http://schemas.microsoft.com/office/drawing/2014/main" id="{3272B940-3611-4DE8-9E4A-B40A990EBC08}"/>
              </a:ext>
            </a:extLst>
          </p:cNvPr>
          <p:cNvSpPr txBox="1"/>
          <p:nvPr/>
        </p:nvSpPr>
        <p:spPr>
          <a:xfrm>
            <a:off x="6756953" y="1444551"/>
            <a:ext cx="4884847" cy="4385816"/>
          </a:xfrm>
          <a:prstGeom prst="rect">
            <a:avLst/>
          </a:prstGeom>
          <a:noFill/>
        </p:spPr>
        <p:txBody>
          <a:bodyPr wrap="square" rtlCol="0">
            <a:spAutoFit/>
          </a:bodyPr>
          <a:lstStyle/>
          <a:p>
            <a:pPr>
              <a:spcAft>
                <a:spcPts val="1800"/>
              </a:spcAft>
            </a:pPr>
            <a:r>
              <a:rPr lang="de-DE" sz="2400" b="1" dirty="0"/>
              <a:t>Le </a:t>
            </a:r>
            <a:r>
              <a:rPr lang="de-DE" sz="2400" b="1" dirty="0" err="1"/>
              <a:t>Cosmos</a:t>
            </a:r>
            <a:r>
              <a:rPr lang="de-DE" sz="2400" b="1" dirty="0"/>
              <a:t> </a:t>
            </a:r>
            <a:r>
              <a:rPr lang="de-DE" sz="2400" b="1" dirty="0" err="1"/>
              <a:t>Aristotélicien</a:t>
            </a:r>
            <a:r>
              <a:rPr lang="de-DE" sz="2400" b="1" dirty="0"/>
              <a:t> </a:t>
            </a:r>
          </a:p>
          <a:p>
            <a:pPr marL="285750" indent="-285750">
              <a:buFont typeface="Arial" panose="020B0604020202020204" pitchFamily="34" charset="0"/>
              <a:buChar char="•"/>
            </a:pPr>
            <a:r>
              <a:rPr lang="en-US" sz="2000" dirty="0"/>
              <a:t>Le </a:t>
            </a:r>
            <a:r>
              <a:rPr lang="en-US" sz="2000" dirty="0" err="1"/>
              <a:t>cinquième</a:t>
            </a:r>
            <a:r>
              <a:rPr lang="en-US" sz="2000" dirty="0"/>
              <a:t> </a:t>
            </a:r>
            <a:r>
              <a:rPr lang="en-US" sz="2000" dirty="0" err="1"/>
              <a:t>élément</a:t>
            </a:r>
            <a:r>
              <a:rPr lang="en-US" sz="2000" dirty="0"/>
              <a:t>, </a:t>
            </a:r>
            <a:r>
              <a:rPr lang="en-US" sz="2000" b="1" dirty="0"/>
              <a:t>Ether,</a:t>
            </a:r>
            <a:r>
              <a:rPr lang="en-US" sz="2000" dirty="0"/>
              <a:t> </a:t>
            </a:r>
            <a:r>
              <a:rPr lang="en-US" sz="2000" dirty="0" err="1"/>
              <a:t>remplit</a:t>
            </a:r>
            <a:r>
              <a:rPr lang="en-US" sz="2000" dirty="0"/>
              <a:t> le </a:t>
            </a:r>
            <a:r>
              <a:rPr lang="en-US" sz="2000" dirty="0" err="1"/>
              <a:t>ciel</a:t>
            </a:r>
            <a:endParaRPr lang="en-US" sz="2000" dirty="0"/>
          </a:p>
          <a:p>
            <a:pPr marL="697230" lvl="1" indent="-285750">
              <a:buFont typeface="Arial" panose="020B0604020202020204" pitchFamily="34" charset="0"/>
              <a:buChar char="•"/>
            </a:pPr>
            <a:r>
              <a:rPr lang="en-US" sz="2000" i="1" dirty="0"/>
              <a:t>Quinta </a:t>
            </a:r>
            <a:r>
              <a:rPr lang="en-US" sz="2000" i="1" dirty="0" err="1"/>
              <a:t>essentia</a:t>
            </a:r>
            <a:r>
              <a:rPr lang="en-US" sz="2000" dirty="0"/>
              <a:t>, la substance supérieure et </a:t>
            </a:r>
            <a:r>
              <a:rPr lang="en-US" sz="2000" dirty="0" err="1"/>
              <a:t>parfaite</a:t>
            </a:r>
            <a:endParaRPr lang="en-US" sz="2000" dirty="0"/>
          </a:p>
          <a:p>
            <a:pPr marL="285750" indent="-285750">
              <a:buFont typeface="Arial" panose="020B0604020202020204" pitchFamily="34" charset="0"/>
              <a:buChar char="•"/>
            </a:pPr>
            <a:r>
              <a:rPr lang="fr-FR" sz="2000" dirty="0"/>
              <a:t>Chaque substance est composée d'éléments, la composition détermine les propriétés de la substance</a:t>
            </a:r>
          </a:p>
          <a:p>
            <a:pPr marL="285750" indent="-285750">
              <a:buFont typeface="Arial" panose="020B0604020202020204" pitchFamily="34" charset="0"/>
              <a:buChar char="•"/>
            </a:pPr>
            <a:r>
              <a:rPr kumimoji="0" lang="de-DE" sz="2000" b="0" i="0" u="none" strike="noStrike" kern="1200" cap="none" spc="0" normalizeH="0" baseline="0" noProof="0" dirty="0">
                <a:ln>
                  <a:noFill/>
                </a:ln>
                <a:solidFill>
                  <a:srgbClr val="00305E"/>
                </a:solidFill>
                <a:effectLst/>
                <a:uLnTx/>
                <a:uFillTx/>
                <a:latin typeface="Open Sans"/>
                <a:ea typeface="+mn-ea"/>
                <a:cs typeface="+mn-cs"/>
              </a:rPr>
              <a:t>Aristote </a:t>
            </a:r>
            <a:r>
              <a:rPr kumimoji="0" lang="de-DE" sz="2000" b="0" i="0" u="none" strike="noStrike" kern="1200" cap="none" spc="0" normalizeH="0" baseline="0" noProof="0" dirty="0" err="1">
                <a:ln>
                  <a:noFill/>
                </a:ln>
                <a:solidFill>
                  <a:srgbClr val="00305E"/>
                </a:solidFill>
                <a:effectLst/>
                <a:uLnTx/>
                <a:uFillTx/>
                <a:latin typeface="Open Sans"/>
                <a:ea typeface="+mn-ea"/>
                <a:cs typeface="+mn-cs"/>
              </a:rPr>
              <a:t>pratiquait</a:t>
            </a:r>
            <a:r>
              <a:rPr kumimoji="0" lang="de-DE" sz="2000" b="0" i="0" u="none" strike="noStrike" kern="1200" cap="none" spc="0" normalizeH="0" baseline="0" noProof="0" dirty="0">
                <a:ln>
                  <a:noFill/>
                </a:ln>
                <a:solidFill>
                  <a:srgbClr val="00305E"/>
                </a:solidFill>
                <a:effectLst/>
                <a:uLnTx/>
                <a:uFillTx/>
                <a:latin typeface="Open Sans"/>
                <a:ea typeface="+mn-ea"/>
                <a:cs typeface="+mn-cs"/>
              </a:rPr>
              <a:t> la </a:t>
            </a:r>
            <a:r>
              <a:rPr kumimoji="0" lang="de-DE" sz="2000" b="1" i="0" u="none" strike="noStrike" kern="1200" cap="none" spc="0" normalizeH="0" baseline="0" noProof="0" dirty="0">
                <a:ln>
                  <a:noFill/>
                </a:ln>
                <a:solidFill>
                  <a:srgbClr val="00305E"/>
                </a:solidFill>
                <a:effectLst/>
                <a:uLnTx/>
                <a:uFillTx/>
                <a:latin typeface="Open Sans"/>
                <a:ea typeface="+mn-ea"/>
                <a:cs typeface="+mn-cs"/>
              </a:rPr>
              <a:t>Philosophie Naturelle</a:t>
            </a:r>
          </a:p>
          <a:p>
            <a:pPr marL="697230" lvl="1" indent="-285750">
              <a:spcAft>
                <a:spcPts val="600"/>
              </a:spcAft>
              <a:buFont typeface="Arial" panose="020B0604020202020204" pitchFamily="34" charset="0"/>
              <a:buChar char="•"/>
              <a:defRPr/>
            </a:pPr>
            <a:r>
              <a:rPr lang="en-US" sz="2000" dirty="0">
                <a:solidFill>
                  <a:srgbClr val="00305E"/>
                </a:solidFill>
                <a:latin typeface="Open Sans"/>
              </a:rPr>
              <a:t>Pas de </a:t>
            </a:r>
            <a:r>
              <a:rPr lang="en-US" sz="2000" dirty="0" err="1">
                <a:solidFill>
                  <a:srgbClr val="00305E"/>
                </a:solidFill>
                <a:latin typeface="Open Sans"/>
              </a:rPr>
              <a:t>sé</a:t>
            </a:r>
            <a:r>
              <a:rPr kumimoji="0" lang="en-US" sz="2000" b="0" i="0" u="none" strike="noStrike" kern="1200" cap="none" spc="0" normalizeH="0" baseline="0" noProof="0" dirty="0" err="1">
                <a:ln>
                  <a:noFill/>
                </a:ln>
                <a:solidFill>
                  <a:srgbClr val="00305E"/>
                </a:solidFill>
                <a:effectLst/>
                <a:uLnTx/>
                <a:uFillTx/>
                <a:latin typeface="Open Sans"/>
                <a:ea typeface="+mn-ea"/>
                <a:cs typeface="+mn-cs"/>
              </a:rPr>
              <a:t>paration</a:t>
            </a:r>
            <a:r>
              <a:rPr kumimoji="0" lang="en-US" sz="2000" b="0" i="0" u="none" strike="noStrike" kern="1200" cap="none" spc="0" normalizeH="0" baseline="0" noProof="0" dirty="0">
                <a:ln>
                  <a:noFill/>
                </a:ln>
                <a:solidFill>
                  <a:srgbClr val="00305E"/>
                </a:solidFill>
                <a:effectLst/>
                <a:uLnTx/>
                <a:uFillTx/>
                <a:latin typeface="Open Sans"/>
                <a:ea typeface="+mn-ea"/>
                <a:cs typeface="+mn-cs"/>
              </a:rPr>
              <a:t> de la physique / </a:t>
            </a:r>
            <a:r>
              <a:rPr kumimoji="0" lang="en-US" sz="2000" b="0" i="0" u="none" strike="noStrike" kern="1200" cap="none" spc="0" normalizeH="0" baseline="0" noProof="0" dirty="0" err="1">
                <a:ln>
                  <a:noFill/>
                </a:ln>
                <a:solidFill>
                  <a:srgbClr val="00305E"/>
                </a:solidFill>
                <a:effectLst/>
                <a:uLnTx/>
                <a:uFillTx/>
                <a:latin typeface="Open Sans"/>
                <a:ea typeface="+mn-ea"/>
                <a:cs typeface="+mn-cs"/>
              </a:rPr>
              <a:t>métaphysique</a:t>
            </a:r>
            <a:endParaRPr kumimoji="0" lang="en-US" sz="2000" b="0" i="0"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2277249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51882"/>
            <a:ext cx="6174271" cy="4985980"/>
          </a:xfrm>
          <a:prstGeom prst="rect">
            <a:avLst/>
          </a:prstGeom>
          <a:noFill/>
        </p:spPr>
        <p:txBody>
          <a:bodyPr wrap="square" rtlCol="0">
            <a:spAutoFit/>
          </a:bodyPr>
          <a:lstStyle/>
          <a:p>
            <a:r>
              <a:rPr lang="de-DE" sz="2400" b="1" dirty="0"/>
              <a:t>Tria Prima </a:t>
            </a:r>
            <a:r>
              <a:rPr lang="de-DE" sz="2400" i="1" dirty="0"/>
              <a:t>(16ème Siècle)</a:t>
            </a:r>
          </a:p>
          <a:p>
            <a:pPr marL="285750" indent="-285750">
              <a:buFont typeface="Arial" panose="020B0604020202020204" pitchFamily="34" charset="0"/>
              <a:buChar char="•"/>
            </a:pPr>
            <a:r>
              <a:rPr lang="de-DE" sz="2200" dirty="0" err="1"/>
              <a:t>Paracelse</a:t>
            </a:r>
            <a:r>
              <a:rPr lang="de-DE" sz="2200" dirty="0"/>
              <a:t> </a:t>
            </a:r>
            <a:r>
              <a:rPr lang="de-DE" sz="2200" dirty="0" err="1"/>
              <a:t>décrit</a:t>
            </a:r>
            <a:r>
              <a:rPr lang="de-DE" sz="2200" dirty="0"/>
              <a:t> </a:t>
            </a:r>
            <a:br>
              <a:rPr lang="de-DE" sz="2200" dirty="0"/>
            </a:br>
            <a:r>
              <a:rPr lang="de-DE" sz="2200" dirty="0"/>
              <a:t>3 </a:t>
            </a:r>
            <a:r>
              <a:rPr lang="de-DE" sz="2200" dirty="0" err="1"/>
              <a:t>substances</a:t>
            </a:r>
            <a:r>
              <a:rPr lang="de-DE" sz="2200" dirty="0"/>
              <a:t> </a:t>
            </a:r>
            <a:r>
              <a:rPr lang="de-DE" sz="2200" dirty="0" err="1"/>
              <a:t>primaires</a:t>
            </a:r>
            <a:r>
              <a:rPr lang="de-DE" sz="2200" dirty="0"/>
              <a:t> :</a:t>
            </a:r>
          </a:p>
          <a:p>
            <a:pPr marL="868680" lvl="1" indent="-457200">
              <a:buFont typeface="+mj-lt"/>
              <a:buAutoNum type="arabicPeriod"/>
            </a:pPr>
            <a:r>
              <a:rPr lang="en-US" sz="1800" dirty="0" err="1"/>
              <a:t>Soufre</a:t>
            </a:r>
            <a:r>
              <a:rPr lang="en-US" sz="1800" dirty="0"/>
              <a:t> : </a:t>
            </a:r>
            <a:r>
              <a:rPr lang="en-US" sz="1800" i="1" dirty="0"/>
              <a:t>Le volatile et </a:t>
            </a:r>
            <a:r>
              <a:rPr lang="en-US" sz="1800" i="1" dirty="0" err="1"/>
              <a:t>brûlant</a:t>
            </a:r>
            <a:endParaRPr lang="en-US" sz="1800" i="1" dirty="0"/>
          </a:p>
          <a:p>
            <a:pPr marL="868680" lvl="1" indent="-457200">
              <a:buFont typeface="+mj-lt"/>
              <a:buAutoNum type="arabicPeriod"/>
            </a:pPr>
            <a:r>
              <a:rPr lang="en-US" sz="1800" dirty="0"/>
              <a:t>Mercure : </a:t>
            </a:r>
            <a:r>
              <a:rPr lang="en-US" sz="1800" i="1" dirty="0"/>
              <a:t>Le vivant et </a:t>
            </a:r>
            <a:r>
              <a:rPr lang="en-US" sz="1800" i="1" dirty="0" err="1"/>
              <a:t>fluide</a:t>
            </a:r>
            <a:endParaRPr lang="en-US" sz="1800" i="1" dirty="0"/>
          </a:p>
          <a:p>
            <a:pPr marL="868680" lvl="1" indent="-457200">
              <a:buFont typeface="+mj-lt"/>
              <a:buAutoNum type="arabicPeriod"/>
            </a:pPr>
            <a:r>
              <a:rPr lang="en-US" sz="1800" dirty="0" err="1"/>
              <a:t>Sel</a:t>
            </a:r>
            <a:r>
              <a:rPr lang="en-US" sz="1800" dirty="0"/>
              <a:t> : </a:t>
            </a:r>
            <a:r>
              <a:rPr lang="en-US" sz="1800" i="1" dirty="0"/>
              <a:t>Le stable et </a:t>
            </a:r>
            <a:r>
              <a:rPr lang="en-US" sz="1800" i="1" dirty="0" err="1"/>
              <a:t>solide</a:t>
            </a:r>
            <a:br>
              <a:rPr lang="en-US" sz="2200" dirty="0"/>
            </a:br>
            <a:r>
              <a:rPr lang="en-US" sz="1200" dirty="0"/>
              <a:t> </a:t>
            </a:r>
            <a:endParaRPr lang="en-US" sz="2200" dirty="0"/>
          </a:p>
          <a:p>
            <a:r>
              <a:rPr lang="de-DE" sz="2400" b="1" dirty="0"/>
              <a:t>Transmutation</a:t>
            </a:r>
          </a:p>
          <a:p>
            <a:pPr marL="285750" indent="-285750">
              <a:buFont typeface="Arial" panose="020B0604020202020204" pitchFamily="34" charset="0"/>
              <a:buChar char="•"/>
            </a:pPr>
            <a:r>
              <a:rPr lang="en-US" sz="2000" dirty="0"/>
              <a:t>Idée de la Transmutation : les </a:t>
            </a:r>
            <a:r>
              <a:rPr lang="en-US" sz="2000" dirty="0" err="1"/>
              <a:t>Éléments</a:t>
            </a:r>
            <a:r>
              <a:rPr lang="en-US" sz="2000" dirty="0"/>
              <a:t> </a:t>
            </a:r>
            <a:r>
              <a:rPr lang="en-US" sz="2000" dirty="0" err="1"/>
              <a:t>Chimiques</a:t>
            </a:r>
            <a:r>
              <a:rPr lang="en-US" sz="2000" dirty="0"/>
              <a:t> </a:t>
            </a:r>
            <a:r>
              <a:rPr lang="fr-FR" sz="2000" dirty="0"/>
              <a:t>doivent pouvoir "naître" d'une manière ou d'une autre</a:t>
            </a:r>
          </a:p>
          <a:p>
            <a:pPr marL="285750" indent="-285750">
              <a:buFont typeface="Arial" panose="020B0604020202020204" pitchFamily="34" charset="0"/>
              <a:buChar char="•"/>
            </a:pPr>
            <a:r>
              <a:rPr lang="en-US" sz="2000" dirty="0"/>
              <a:t>Un </a:t>
            </a:r>
            <a:r>
              <a:rPr lang="en-US" sz="2000" dirty="0" err="1"/>
              <a:t>élément</a:t>
            </a:r>
            <a:r>
              <a:rPr lang="en-US" sz="2000" dirty="0"/>
              <a:t>  </a:t>
            </a:r>
            <a:r>
              <a:rPr lang="en-US" sz="2000" dirty="0" err="1"/>
              <a:t>chimique</a:t>
            </a:r>
            <a:r>
              <a:rPr lang="en-US" sz="2000" dirty="0"/>
              <a:t> </a:t>
            </a:r>
            <a:r>
              <a:rPr lang="en-US" sz="2000" dirty="0" err="1"/>
              <a:t>peut</a:t>
            </a:r>
            <a:r>
              <a:rPr lang="en-US" sz="2000" dirty="0"/>
              <a:t> </a:t>
            </a:r>
            <a:r>
              <a:rPr lang="en-US" sz="2000" dirty="0" err="1"/>
              <a:t>être</a:t>
            </a:r>
            <a:r>
              <a:rPr lang="en-US" sz="2000" dirty="0"/>
              <a:t> </a:t>
            </a:r>
            <a:r>
              <a:rPr lang="en-US" sz="2000" dirty="0" err="1"/>
              <a:t>transformé</a:t>
            </a:r>
            <a:r>
              <a:rPr lang="en-US" sz="2000" dirty="0"/>
              <a:t> </a:t>
            </a:r>
            <a:r>
              <a:rPr lang="en-US" sz="2000" dirty="0" err="1"/>
              <a:t>en</a:t>
            </a:r>
            <a:r>
              <a:rPr lang="en-US" sz="2000" dirty="0"/>
              <a:t> un </a:t>
            </a:r>
            <a:r>
              <a:rPr lang="en-US" sz="2000" dirty="0" err="1"/>
              <a:t>autre</a:t>
            </a:r>
            <a:endParaRPr lang="en-US" sz="2000" dirty="0"/>
          </a:p>
          <a:p>
            <a:pPr marL="285750" indent="-285750">
              <a:buFont typeface="Arial" panose="020B0604020202020204" pitchFamily="34" charset="0"/>
              <a:buChar char="•"/>
            </a:pPr>
            <a:r>
              <a:rPr lang="en-US" sz="2000" dirty="0"/>
              <a:t>La Pierre </a:t>
            </a:r>
            <a:r>
              <a:rPr lang="en-US" sz="2000" dirty="0" err="1"/>
              <a:t>Philosophale</a:t>
            </a:r>
            <a:r>
              <a:rPr lang="en-US" sz="2000" dirty="0"/>
              <a:t> : Substance mystique qui </a:t>
            </a:r>
            <a:r>
              <a:rPr lang="en-US" sz="2000" dirty="0" err="1"/>
              <a:t>peut</a:t>
            </a:r>
            <a:r>
              <a:rPr lang="en-US" sz="2000" dirty="0"/>
              <a:t> </a:t>
            </a:r>
            <a:r>
              <a:rPr lang="en-US" sz="2000" dirty="0" err="1"/>
              <a:t>être</a:t>
            </a:r>
            <a:r>
              <a:rPr lang="en-US" sz="2000" dirty="0"/>
              <a:t> pour transformer des </a:t>
            </a:r>
            <a:r>
              <a:rPr lang="en-US" sz="2000" dirty="0" err="1"/>
              <a:t>métaux</a:t>
            </a:r>
            <a:r>
              <a:rPr lang="en-US" sz="2000" dirty="0"/>
              <a:t> </a:t>
            </a:r>
            <a:r>
              <a:rPr lang="en-US" sz="2000" dirty="0" err="1"/>
              <a:t>communs</a:t>
            </a:r>
            <a:r>
              <a:rPr lang="en-US" sz="2000" dirty="0"/>
              <a:t> </a:t>
            </a:r>
            <a:r>
              <a:rPr lang="en-US" sz="2000" dirty="0" err="1"/>
              <a:t>en</a:t>
            </a:r>
            <a:r>
              <a:rPr lang="en-US" sz="2000" dirty="0"/>
              <a:t> </a:t>
            </a:r>
            <a:r>
              <a:rPr lang="en-US" sz="2000" dirty="0" err="1"/>
              <a:t>métaux</a:t>
            </a:r>
            <a:r>
              <a:rPr lang="en-US" sz="2000" dirty="0"/>
              <a:t> </a:t>
            </a:r>
            <a:r>
              <a:rPr lang="en-US" sz="2000" dirty="0" err="1"/>
              <a:t>précieux</a:t>
            </a:r>
            <a:r>
              <a:rPr lang="en-US" sz="2000" dirty="0"/>
              <a:t> </a:t>
            </a:r>
            <a:r>
              <a:rPr lang="en-US" sz="2000" dirty="0" err="1"/>
              <a:t>comme</a:t>
            </a:r>
            <a:r>
              <a:rPr lang="en-US" sz="2000" dirty="0"/>
              <a:t> </a:t>
            </a:r>
            <a:r>
              <a:rPr lang="en-US" sz="2000" dirty="0" err="1"/>
              <a:t>l’or</a:t>
            </a:r>
            <a:endParaRPr lang="en-US" sz="20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Les </a:t>
            </a:r>
            <a:r>
              <a:rPr lang="en-US" sz="3600" noProof="0" dirty="0" err="1"/>
              <a:t>Éléments</a:t>
            </a:r>
            <a:r>
              <a:rPr lang="en-US" sz="3600" noProof="0" dirty="0"/>
              <a:t> dans </a:t>
            </a:r>
            <a:r>
              <a:rPr lang="en-US" sz="3600" noProof="0" dirty="0" err="1"/>
              <a:t>L’Alchimie</a:t>
            </a:r>
            <a:endParaRPr lang="en-US" sz="3000" noProof="0" dirty="0"/>
          </a:p>
        </p:txBody>
      </p:sp>
      <p:pic>
        <p:nvPicPr>
          <p:cNvPr id="6" name="Grafik 5">
            <a:extLst>
              <a:ext uri="{FF2B5EF4-FFF2-40B4-BE49-F238E27FC236}">
                <a16:creationId xmlns:a16="http://schemas.microsoft.com/office/drawing/2014/main" id="{2EB93036-EF84-4AF9-A7B6-65861CF5C7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279279" y="2054059"/>
            <a:ext cx="2389196" cy="2389196"/>
          </a:xfrm>
          <a:prstGeom prst="rect">
            <a:avLst/>
          </a:prstGeom>
          <a:ln w="28575">
            <a:solidFill>
              <a:schemeClr val="tx1"/>
            </a:solidFill>
          </a:ln>
        </p:spPr>
      </p:pic>
      <p:sp>
        <p:nvSpPr>
          <p:cNvPr id="10" name="Textfeld 9">
            <a:extLst>
              <a:ext uri="{FF2B5EF4-FFF2-40B4-BE49-F238E27FC236}">
                <a16:creationId xmlns:a16="http://schemas.microsoft.com/office/drawing/2014/main" id="{3416824C-8538-4535-988A-DB29F1F71DE2}"/>
              </a:ext>
            </a:extLst>
          </p:cNvPr>
          <p:cNvSpPr txBox="1"/>
          <p:nvPr/>
        </p:nvSpPr>
        <p:spPr>
          <a:xfrm>
            <a:off x="8279279" y="4494625"/>
            <a:ext cx="2389196" cy="341632"/>
          </a:xfrm>
          <a:prstGeom prst="rect">
            <a:avLst/>
          </a:prstGeom>
          <a:noFill/>
        </p:spPr>
        <p:txBody>
          <a:bodyPr wrap="square" rtlCol="0">
            <a:spAutoFit/>
          </a:bodyPr>
          <a:lstStyle/>
          <a:p>
            <a:pPr algn="ctr"/>
            <a:r>
              <a:rPr lang="fr-FR" i="1" dirty="0"/>
              <a:t>[05] Les Trois Principes</a:t>
            </a:r>
            <a:endParaRPr lang="de-DE" i="1" dirty="0"/>
          </a:p>
        </p:txBody>
      </p:sp>
    </p:spTree>
    <p:extLst>
      <p:ext uri="{BB962C8B-B14F-4D97-AF65-F5344CB8AC3E}">
        <p14:creationId xmlns:p14="http://schemas.microsoft.com/office/powerpoint/2010/main" val="3294326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Les </a:t>
            </a:r>
            <a:r>
              <a:rPr lang="en-US" sz="3600" noProof="0" dirty="0" err="1"/>
              <a:t>Éléments</a:t>
            </a:r>
            <a:r>
              <a:rPr lang="en-US" sz="3600" noProof="0" dirty="0"/>
              <a:t> dans </a:t>
            </a:r>
            <a:r>
              <a:rPr lang="en-US" sz="3600" noProof="0" dirty="0" err="1"/>
              <a:t>L’Alchimie</a:t>
            </a:r>
            <a:endParaRPr lang="en-US" sz="3000" noProof="0" dirty="0"/>
          </a:p>
        </p:txBody>
      </p:sp>
      <p:sp>
        <p:nvSpPr>
          <p:cNvPr id="2" name="Textfeld 1">
            <a:extLst>
              <a:ext uri="{FF2B5EF4-FFF2-40B4-BE49-F238E27FC236}">
                <a16:creationId xmlns:a16="http://schemas.microsoft.com/office/drawing/2014/main" id="{BD88E986-D417-D1A4-FAC7-E17231C59477}"/>
              </a:ext>
            </a:extLst>
          </p:cNvPr>
          <p:cNvSpPr txBox="1"/>
          <p:nvPr/>
        </p:nvSpPr>
        <p:spPr>
          <a:xfrm>
            <a:off x="7921375" y="2444115"/>
            <a:ext cx="3342528" cy="1692771"/>
          </a:xfrm>
          <a:prstGeom prst="rect">
            <a:avLst/>
          </a:prstGeom>
          <a:noFill/>
        </p:spPr>
        <p:txBody>
          <a:bodyPr wrap="square">
            <a:spAutoFit/>
          </a:bodyPr>
          <a:lstStyle/>
          <a:p>
            <a:pPr algn="ctr"/>
            <a:r>
              <a:rPr lang="fr-FR" sz="1800" i="1" dirty="0"/>
              <a:t>Ma théorie, qui découle de la lumière de la nature, ne peut jamais, par sa cohérence, disparaître ou être modifiée</a:t>
            </a:r>
            <a:r>
              <a:rPr lang="de-DE" sz="1800" i="1" dirty="0"/>
              <a:t>.</a:t>
            </a:r>
            <a:br>
              <a:rPr lang="de-DE" sz="1800" i="1" dirty="0"/>
            </a:br>
            <a:r>
              <a:rPr lang="de-DE" sz="1600" dirty="0" err="1"/>
              <a:t>Paracelse</a:t>
            </a:r>
            <a:r>
              <a:rPr lang="de-DE" sz="1600" dirty="0"/>
              <a:t>, </a:t>
            </a:r>
            <a:r>
              <a:rPr lang="fr-FR" sz="1600" dirty="0"/>
              <a:t>Le livre sur la teinture des philosophes</a:t>
            </a:r>
            <a:endParaRPr lang="de-DE" sz="1800" dirty="0"/>
          </a:p>
        </p:txBody>
      </p:sp>
      <p:sp>
        <p:nvSpPr>
          <p:cNvPr id="3" name="Textfeld 6">
            <a:extLst>
              <a:ext uri="{FF2B5EF4-FFF2-40B4-BE49-F238E27FC236}">
                <a16:creationId xmlns:a16="http://schemas.microsoft.com/office/drawing/2014/main" id="{81A40A1B-7D77-7DA7-8D9E-3C1CA0CC9AE6}"/>
              </a:ext>
            </a:extLst>
          </p:cNvPr>
          <p:cNvSpPr txBox="1"/>
          <p:nvPr/>
        </p:nvSpPr>
        <p:spPr>
          <a:xfrm>
            <a:off x="1212848" y="1251882"/>
            <a:ext cx="6174271" cy="4985980"/>
          </a:xfrm>
          <a:prstGeom prst="rect">
            <a:avLst/>
          </a:prstGeom>
          <a:noFill/>
        </p:spPr>
        <p:txBody>
          <a:bodyPr wrap="square" rtlCol="0">
            <a:spAutoFit/>
          </a:bodyPr>
          <a:lstStyle/>
          <a:p>
            <a:r>
              <a:rPr lang="de-DE" sz="2400" b="1" dirty="0"/>
              <a:t>Tria Prima </a:t>
            </a:r>
            <a:r>
              <a:rPr lang="de-DE" sz="2400" i="1" dirty="0"/>
              <a:t>(16ème Siècle)</a:t>
            </a:r>
          </a:p>
          <a:p>
            <a:pPr marL="285750" indent="-285750">
              <a:buFont typeface="Arial" panose="020B0604020202020204" pitchFamily="34" charset="0"/>
              <a:buChar char="•"/>
            </a:pPr>
            <a:r>
              <a:rPr lang="de-DE" sz="2200" dirty="0" err="1"/>
              <a:t>Paracelse</a:t>
            </a:r>
            <a:r>
              <a:rPr lang="de-DE" sz="2200" dirty="0"/>
              <a:t> </a:t>
            </a:r>
            <a:r>
              <a:rPr lang="de-DE" sz="2200" dirty="0" err="1"/>
              <a:t>décrit</a:t>
            </a:r>
            <a:r>
              <a:rPr lang="de-DE" sz="2200" dirty="0"/>
              <a:t> </a:t>
            </a:r>
            <a:br>
              <a:rPr lang="de-DE" sz="2200" dirty="0"/>
            </a:br>
            <a:r>
              <a:rPr lang="de-DE" sz="2200" dirty="0"/>
              <a:t>3 </a:t>
            </a:r>
            <a:r>
              <a:rPr lang="de-DE" sz="2200" dirty="0" err="1"/>
              <a:t>substances</a:t>
            </a:r>
            <a:r>
              <a:rPr lang="de-DE" sz="2200" dirty="0"/>
              <a:t> </a:t>
            </a:r>
            <a:r>
              <a:rPr lang="de-DE" sz="2200" dirty="0" err="1"/>
              <a:t>primaires</a:t>
            </a:r>
            <a:r>
              <a:rPr lang="de-DE" sz="2200" dirty="0"/>
              <a:t> :</a:t>
            </a:r>
          </a:p>
          <a:p>
            <a:pPr marL="868680" lvl="1" indent="-457200">
              <a:buFont typeface="+mj-lt"/>
              <a:buAutoNum type="arabicPeriod"/>
            </a:pPr>
            <a:r>
              <a:rPr lang="en-US" sz="1800" dirty="0" err="1"/>
              <a:t>Soufre</a:t>
            </a:r>
            <a:r>
              <a:rPr lang="en-US" sz="1800" dirty="0"/>
              <a:t> : </a:t>
            </a:r>
            <a:r>
              <a:rPr lang="en-US" sz="1800" i="1" dirty="0"/>
              <a:t>Le volatile et </a:t>
            </a:r>
            <a:r>
              <a:rPr lang="en-US" sz="1800" i="1" dirty="0" err="1"/>
              <a:t>brûlant</a:t>
            </a:r>
            <a:endParaRPr lang="en-US" sz="1800" i="1" dirty="0"/>
          </a:p>
          <a:p>
            <a:pPr marL="868680" lvl="1" indent="-457200">
              <a:buFont typeface="+mj-lt"/>
              <a:buAutoNum type="arabicPeriod"/>
            </a:pPr>
            <a:r>
              <a:rPr lang="en-US" sz="1800" dirty="0"/>
              <a:t>Mercure : </a:t>
            </a:r>
            <a:r>
              <a:rPr lang="en-US" sz="1800" i="1" dirty="0"/>
              <a:t>Le vivant et </a:t>
            </a:r>
            <a:r>
              <a:rPr lang="en-US" sz="1800" i="1" dirty="0" err="1"/>
              <a:t>fluide</a:t>
            </a:r>
            <a:endParaRPr lang="en-US" sz="1800" i="1" dirty="0"/>
          </a:p>
          <a:p>
            <a:pPr marL="868680" lvl="1" indent="-457200">
              <a:buFont typeface="+mj-lt"/>
              <a:buAutoNum type="arabicPeriod"/>
            </a:pPr>
            <a:r>
              <a:rPr lang="en-US" sz="1800" dirty="0" err="1"/>
              <a:t>Sel</a:t>
            </a:r>
            <a:r>
              <a:rPr lang="en-US" sz="1800" dirty="0"/>
              <a:t> : </a:t>
            </a:r>
            <a:r>
              <a:rPr lang="en-US" sz="1800" i="1" dirty="0"/>
              <a:t>Le stable et </a:t>
            </a:r>
            <a:r>
              <a:rPr lang="en-US" sz="1800" i="1" dirty="0" err="1"/>
              <a:t>solide</a:t>
            </a:r>
            <a:br>
              <a:rPr lang="en-US" sz="2200" dirty="0"/>
            </a:br>
            <a:r>
              <a:rPr lang="en-US" sz="1200" dirty="0"/>
              <a:t> </a:t>
            </a:r>
            <a:endParaRPr lang="en-US" sz="2200" dirty="0"/>
          </a:p>
          <a:p>
            <a:r>
              <a:rPr lang="de-DE" sz="2400" b="1" dirty="0"/>
              <a:t>Transmutation</a:t>
            </a:r>
          </a:p>
          <a:p>
            <a:pPr marL="285750" indent="-285750">
              <a:buFont typeface="Arial" panose="020B0604020202020204" pitchFamily="34" charset="0"/>
              <a:buChar char="•"/>
            </a:pPr>
            <a:r>
              <a:rPr lang="en-US" sz="2000" dirty="0"/>
              <a:t>Idée de la Transmutation : les </a:t>
            </a:r>
            <a:r>
              <a:rPr lang="en-US" sz="2000" dirty="0" err="1"/>
              <a:t>Éléments</a:t>
            </a:r>
            <a:r>
              <a:rPr lang="en-US" sz="2000" dirty="0"/>
              <a:t> </a:t>
            </a:r>
            <a:r>
              <a:rPr lang="en-US" sz="2000" dirty="0" err="1"/>
              <a:t>Chimiques</a:t>
            </a:r>
            <a:r>
              <a:rPr lang="en-US" sz="2000" dirty="0"/>
              <a:t> </a:t>
            </a:r>
            <a:r>
              <a:rPr lang="fr-FR" sz="2000" dirty="0"/>
              <a:t>doivent pouvoir "naître" d'une manière ou d'une autre</a:t>
            </a:r>
          </a:p>
          <a:p>
            <a:pPr marL="285750" indent="-285750">
              <a:buFont typeface="Arial" panose="020B0604020202020204" pitchFamily="34" charset="0"/>
              <a:buChar char="•"/>
            </a:pPr>
            <a:r>
              <a:rPr lang="en-US" sz="2000" dirty="0"/>
              <a:t>Un </a:t>
            </a:r>
            <a:r>
              <a:rPr lang="en-US" sz="2000" dirty="0" err="1"/>
              <a:t>élément</a:t>
            </a:r>
            <a:r>
              <a:rPr lang="en-US" sz="2000" dirty="0"/>
              <a:t>  </a:t>
            </a:r>
            <a:r>
              <a:rPr lang="en-US" sz="2000" dirty="0" err="1"/>
              <a:t>chimique</a:t>
            </a:r>
            <a:r>
              <a:rPr lang="en-US" sz="2000" dirty="0"/>
              <a:t> </a:t>
            </a:r>
            <a:r>
              <a:rPr lang="en-US" sz="2000" dirty="0" err="1"/>
              <a:t>peut</a:t>
            </a:r>
            <a:r>
              <a:rPr lang="en-US" sz="2000" dirty="0"/>
              <a:t> </a:t>
            </a:r>
            <a:r>
              <a:rPr lang="en-US" sz="2000" dirty="0" err="1"/>
              <a:t>être</a:t>
            </a:r>
            <a:r>
              <a:rPr lang="en-US" sz="2000" dirty="0"/>
              <a:t> </a:t>
            </a:r>
            <a:r>
              <a:rPr lang="en-US" sz="2000" dirty="0" err="1"/>
              <a:t>transformé</a:t>
            </a:r>
            <a:r>
              <a:rPr lang="en-US" sz="2000" dirty="0"/>
              <a:t> </a:t>
            </a:r>
            <a:r>
              <a:rPr lang="en-US" sz="2000" dirty="0" err="1"/>
              <a:t>en</a:t>
            </a:r>
            <a:r>
              <a:rPr lang="en-US" sz="2000" dirty="0"/>
              <a:t> un </a:t>
            </a:r>
            <a:r>
              <a:rPr lang="en-US" sz="2000" dirty="0" err="1"/>
              <a:t>autre</a:t>
            </a:r>
            <a:endParaRPr lang="en-US" sz="2000" dirty="0"/>
          </a:p>
          <a:p>
            <a:pPr marL="285750" indent="-285750">
              <a:buFont typeface="Arial" panose="020B0604020202020204" pitchFamily="34" charset="0"/>
              <a:buChar char="•"/>
            </a:pPr>
            <a:r>
              <a:rPr lang="en-US" sz="2000" dirty="0"/>
              <a:t>La Pierre </a:t>
            </a:r>
            <a:r>
              <a:rPr lang="en-US" sz="2000" dirty="0" err="1"/>
              <a:t>Philosophale</a:t>
            </a:r>
            <a:r>
              <a:rPr lang="en-US" sz="2000" dirty="0"/>
              <a:t> : Substance mystique qui </a:t>
            </a:r>
            <a:r>
              <a:rPr lang="en-US" sz="2000" dirty="0" err="1"/>
              <a:t>peut</a:t>
            </a:r>
            <a:r>
              <a:rPr lang="en-US" sz="2000" dirty="0"/>
              <a:t> </a:t>
            </a:r>
            <a:r>
              <a:rPr lang="en-US" sz="2000" dirty="0" err="1"/>
              <a:t>être</a:t>
            </a:r>
            <a:r>
              <a:rPr lang="en-US" sz="2000" dirty="0"/>
              <a:t> pour transformer des </a:t>
            </a:r>
            <a:r>
              <a:rPr lang="en-US" sz="2000" dirty="0" err="1"/>
              <a:t>métaux</a:t>
            </a:r>
            <a:r>
              <a:rPr lang="en-US" sz="2000" dirty="0"/>
              <a:t> </a:t>
            </a:r>
            <a:r>
              <a:rPr lang="en-US" sz="2000" dirty="0" err="1"/>
              <a:t>communs</a:t>
            </a:r>
            <a:r>
              <a:rPr lang="en-US" sz="2000" dirty="0"/>
              <a:t> </a:t>
            </a:r>
            <a:r>
              <a:rPr lang="en-US" sz="2000" dirty="0" err="1"/>
              <a:t>en</a:t>
            </a:r>
            <a:r>
              <a:rPr lang="en-US" sz="2000" dirty="0"/>
              <a:t> </a:t>
            </a:r>
            <a:r>
              <a:rPr lang="en-US" sz="2000" dirty="0" err="1"/>
              <a:t>métaux</a:t>
            </a:r>
            <a:r>
              <a:rPr lang="en-US" sz="2000" dirty="0"/>
              <a:t> </a:t>
            </a:r>
            <a:r>
              <a:rPr lang="en-US" sz="2000" dirty="0" err="1"/>
              <a:t>précieux</a:t>
            </a:r>
            <a:r>
              <a:rPr lang="en-US" sz="2000" dirty="0"/>
              <a:t> </a:t>
            </a:r>
            <a:r>
              <a:rPr lang="en-US" sz="2000" dirty="0" err="1"/>
              <a:t>comme</a:t>
            </a:r>
            <a:r>
              <a:rPr lang="en-US" sz="2000" dirty="0"/>
              <a:t> </a:t>
            </a:r>
            <a:r>
              <a:rPr lang="en-US" sz="2000" dirty="0" err="1"/>
              <a:t>l’or</a:t>
            </a:r>
            <a:endParaRPr lang="en-US" sz="2000" dirty="0"/>
          </a:p>
        </p:txBody>
      </p:sp>
    </p:spTree>
    <p:extLst>
      <p:ext uri="{BB962C8B-B14F-4D97-AF65-F5344CB8AC3E}">
        <p14:creationId xmlns:p14="http://schemas.microsoft.com/office/powerpoint/2010/main" val="2762508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208316"/>
            <a:ext cx="6043084" cy="4832092"/>
          </a:xfrm>
          <a:prstGeom prst="rect">
            <a:avLst/>
          </a:prstGeom>
          <a:noFill/>
        </p:spPr>
        <p:txBody>
          <a:bodyPr wrap="square" rtlCol="0">
            <a:spAutoFit/>
          </a:bodyPr>
          <a:lstStyle/>
          <a:p>
            <a:pPr marL="285750" indent="-285750">
              <a:buFont typeface="Arial" panose="020B0604020202020204" pitchFamily="34" charset="0"/>
              <a:buChar char="•"/>
            </a:pPr>
            <a:r>
              <a:rPr lang="en-US" sz="2200" dirty="0"/>
              <a:t>17</a:t>
            </a:r>
            <a:r>
              <a:rPr lang="en-US" sz="2200" baseline="30000" dirty="0"/>
              <a:t>ème</a:t>
            </a:r>
            <a:r>
              <a:rPr lang="en-US" sz="2200" dirty="0"/>
              <a:t> Siècle : </a:t>
            </a:r>
            <a:r>
              <a:rPr lang="fr-FR" sz="2200" dirty="0"/>
              <a:t>Après l'immobilisme scientifique du Moyen Âge : Découverte pas à pas des éléments de base par des méthodes de mesure chimique</a:t>
            </a:r>
            <a:endParaRPr lang="en-US" sz="2200" dirty="0"/>
          </a:p>
          <a:p>
            <a:pPr marL="285750" indent="-285750">
              <a:buFont typeface="Arial" panose="020B0604020202020204" pitchFamily="34" charset="0"/>
              <a:buChar char="•"/>
            </a:pPr>
            <a:r>
              <a:rPr lang="fr-FR" sz="2200" dirty="0"/>
              <a:t>Développement progressif, malgré le manque de connaissances sur l'atome lui-même</a:t>
            </a:r>
          </a:p>
          <a:p>
            <a:pPr marL="285750" indent="-285750">
              <a:buFont typeface="Arial" panose="020B0604020202020204" pitchFamily="34" charset="0"/>
              <a:buChar char="•"/>
            </a:pPr>
            <a:r>
              <a:rPr lang="fr-FR" sz="2200" dirty="0"/>
              <a:t>1869 : Conception du premier tableau périodique : regroupement et tri par masse atomique ascendante - </a:t>
            </a:r>
            <a:r>
              <a:rPr lang="fr-FR" sz="2200" i="1" dirty="0" err="1"/>
              <a:t>Dmitri</a:t>
            </a:r>
            <a:r>
              <a:rPr lang="fr-FR" sz="2200" i="1" dirty="0"/>
              <a:t> </a:t>
            </a:r>
            <a:r>
              <a:rPr lang="fr-FR" sz="2200" i="1" dirty="0" err="1"/>
              <a:t>Mendelejew</a:t>
            </a:r>
            <a:endParaRPr lang="fr-FR" sz="2200" i="1" dirty="0"/>
          </a:p>
          <a:p>
            <a:pPr marL="285750" indent="-285750">
              <a:buFont typeface="Arial" panose="020B0604020202020204" pitchFamily="34" charset="0"/>
              <a:buChar char="•"/>
            </a:pPr>
            <a:r>
              <a:rPr lang="fr-FR" sz="2200" dirty="0"/>
              <a:t>1913 : Étude des lignes spectrales des atomes : confirmation de l'ordre du tableau périodique - </a:t>
            </a:r>
            <a:r>
              <a:rPr lang="fr-FR" sz="2200" i="1" dirty="0"/>
              <a:t>Henry Moseley</a:t>
            </a:r>
            <a:endParaRPr lang="de-DE" sz="22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Évolution</a:t>
            </a:r>
            <a:r>
              <a:rPr lang="en-US" sz="3600" noProof="0" dirty="0"/>
              <a:t> du tableau </a:t>
            </a:r>
            <a:r>
              <a:rPr lang="en-US" sz="3600" noProof="0" dirty="0" err="1"/>
              <a:t>périodique</a:t>
            </a:r>
            <a:endParaRPr lang="en-US" sz="3000" noProof="0" dirty="0"/>
          </a:p>
        </p:txBody>
      </p:sp>
      <p:pic>
        <p:nvPicPr>
          <p:cNvPr id="3" name="Grafik 2">
            <a:extLst>
              <a:ext uri="{FF2B5EF4-FFF2-40B4-BE49-F238E27FC236}">
                <a16:creationId xmlns:a16="http://schemas.microsoft.com/office/drawing/2014/main" id="{5500B0A8-F3E1-47AD-93A9-8E5B19AF1C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2729" y="1387785"/>
            <a:ext cx="3889948" cy="3968932"/>
          </a:xfrm>
          <a:prstGeom prst="rect">
            <a:avLst/>
          </a:prstGeom>
        </p:spPr>
      </p:pic>
      <p:sp>
        <p:nvSpPr>
          <p:cNvPr id="2" name="Textfeld 1">
            <a:extLst>
              <a:ext uri="{FF2B5EF4-FFF2-40B4-BE49-F238E27FC236}">
                <a16:creationId xmlns:a16="http://schemas.microsoft.com/office/drawing/2014/main" id="{0413D96A-DEBE-577B-580B-2897B4FE6828}"/>
              </a:ext>
            </a:extLst>
          </p:cNvPr>
          <p:cNvSpPr txBox="1"/>
          <p:nvPr/>
        </p:nvSpPr>
        <p:spPr>
          <a:xfrm>
            <a:off x="7243724" y="5370985"/>
            <a:ext cx="4242794" cy="590931"/>
          </a:xfrm>
          <a:prstGeom prst="rect">
            <a:avLst/>
          </a:prstGeom>
          <a:noFill/>
        </p:spPr>
        <p:txBody>
          <a:bodyPr wrap="square" rtlCol="0">
            <a:spAutoFit/>
          </a:bodyPr>
          <a:lstStyle/>
          <a:p>
            <a:pPr algn="ctr"/>
            <a:r>
              <a:rPr lang="en-US" i="1" dirty="0"/>
              <a:t>[06] </a:t>
            </a:r>
            <a:r>
              <a:rPr lang="fr-FR" i="1" dirty="0"/>
              <a:t>Représentation obsolète du tableau périodique</a:t>
            </a:r>
            <a:endParaRPr lang="de-DE" dirty="0"/>
          </a:p>
        </p:txBody>
      </p:sp>
    </p:spTree>
    <p:extLst>
      <p:ext uri="{BB962C8B-B14F-4D97-AF65-F5344CB8AC3E}">
        <p14:creationId xmlns:p14="http://schemas.microsoft.com/office/powerpoint/2010/main" val="305501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Le Tableau </a:t>
            </a:r>
            <a:r>
              <a:rPr lang="en-US" sz="3600" noProof="0" dirty="0" err="1"/>
              <a:t>Périodique</a:t>
            </a:r>
            <a:r>
              <a:rPr lang="en-US" sz="3600" noProof="0" dirty="0"/>
              <a:t> des </a:t>
            </a:r>
            <a:r>
              <a:rPr lang="en-US" sz="3600" noProof="0" dirty="0" err="1"/>
              <a:t>Éléments</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Abondance des </a:t>
            </a:r>
            <a:r>
              <a:rPr lang="en-US" sz="3600" noProof="0" dirty="0" err="1"/>
              <a:t>Éléments</a:t>
            </a:r>
            <a:r>
              <a:rPr lang="en-US" sz="3600" noProof="0" dirty="0"/>
              <a:t> </a:t>
            </a:r>
            <a:r>
              <a:rPr lang="en-US" sz="3600" noProof="0" dirty="0" err="1"/>
              <a:t>Chimiques</a:t>
            </a:r>
            <a:r>
              <a:rPr lang="en-US" sz="3600" noProof="0" dirty="0"/>
              <a:t> </a:t>
            </a:r>
            <a:r>
              <a:rPr lang="en-US" sz="2400" noProof="0" dirty="0"/>
              <a:t>(</a:t>
            </a:r>
            <a:r>
              <a:rPr lang="en-US" sz="2400" noProof="0" dirty="0" err="1"/>
              <a:t>Système</a:t>
            </a:r>
            <a:r>
              <a:rPr lang="en-US" sz="2400" noProof="0" dirty="0"/>
              <a:t> Solaire)</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err="1"/>
              <a:t>Abondance</a:t>
            </a:r>
            <a:r>
              <a:rPr lang="de-DE" sz="1400" b="1" dirty="0"/>
              <a:t> relative (</a:t>
            </a:r>
            <a:r>
              <a:rPr lang="de-DE" sz="1400" b="1" dirty="0" err="1"/>
              <a:t>logarithmique</a:t>
            </a:r>
            <a:r>
              <a:rPr lang="de-DE" sz="1400" b="1" dirty="0"/>
              <a:t>)</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Nombre</a:t>
            </a:r>
            <a:r>
              <a:rPr lang="de-DE" sz="1400" b="1" dirty="0"/>
              <a:t> </a:t>
            </a:r>
            <a:r>
              <a:rPr lang="de-DE" sz="1400" b="1" dirty="0" err="1"/>
              <a:t>atomique</a:t>
            </a:r>
            <a:r>
              <a:rPr lang="de-DE" sz="1400" b="1" dirty="0"/>
              <a:t> Z</a:t>
            </a:r>
          </a:p>
        </p:txBody>
      </p:sp>
    </p:spTree>
    <p:extLst>
      <p:ext uri="{BB962C8B-B14F-4D97-AF65-F5344CB8AC3E}">
        <p14:creationId xmlns:p14="http://schemas.microsoft.com/office/powerpoint/2010/main" val="26258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en-US" sz="3600" noProof="0" dirty="0"/>
              <a:t>Abondance des </a:t>
            </a:r>
            <a:r>
              <a:rPr lang="en-US" sz="3600" noProof="0" dirty="0" err="1"/>
              <a:t>Éléments</a:t>
            </a:r>
            <a:r>
              <a:rPr lang="en-US" sz="3600" noProof="0" dirty="0"/>
              <a:t> </a:t>
            </a:r>
            <a:r>
              <a:rPr lang="en-US" sz="3600" noProof="0" dirty="0" err="1"/>
              <a:t>Chimiques</a:t>
            </a:r>
            <a:r>
              <a:rPr lang="en-US" sz="3600" noProof="0" dirty="0"/>
              <a:t> </a:t>
            </a:r>
            <a:r>
              <a:rPr lang="en-US" sz="2400" noProof="0" dirty="0"/>
              <a:t>(</a:t>
            </a:r>
            <a:r>
              <a:rPr lang="en-US" sz="2400" noProof="0" dirty="0" err="1"/>
              <a:t>Système</a:t>
            </a:r>
            <a:r>
              <a:rPr lang="en-US" sz="2400" noProof="0" dirty="0"/>
              <a:t> Solaire)</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898358" y="1362511"/>
            <a:ext cx="4322228" cy="51059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898358" y="1873100"/>
            <a:ext cx="4322228"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err="1">
                <a:solidFill>
                  <a:schemeClr val="tx1"/>
                </a:solidFill>
                <a:latin typeface="+mj-lt"/>
              </a:rPr>
              <a:t>Jetez</a:t>
            </a:r>
            <a:r>
              <a:rPr lang="en-GB" sz="2800" dirty="0">
                <a:solidFill>
                  <a:schemeClr val="tx1"/>
                </a:solidFill>
                <a:latin typeface="+mj-lt"/>
              </a:rPr>
              <a:t> un oeil à la </a:t>
            </a:r>
            <a:r>
              <a:rPr lang="en-GB" sz="2800" b="1" dirty="0">
                <a:solidFill>
                  <a:schemeClr val="tx1"/>
                </a:solidFill>
                <a:latin typeface="+mj-lt"/>
              </a:rPr>
              <a:t>Distribution de </a:t>
            </a:r>
            <a:r>
              <a:rPr lang="en-GB" sz="2800" b="1" dirty="0" err="1">
                <a:solidFill>
                  <a:schemeClr val="tx1"/>
                </a:solidFill>
                <a:latin typeface="+mj-lt"/>
              </a:rPr>
              <a:t>l’Abondance</a:t>
            </a:r>
            <a:r>
              <a:rPr lang="en-GB" sz="2800" dirty="0">
                <a:solidFill>
                  <a:schemeClr val="tx1"/>
                </a:solidFill>
                <a:latin typeface="+mj-lt"/>
              </a:rPr>
              <a:t>. </a:t>
            </a:r>
            <a:r>
              <a:rPr lang="en-GB" sz="2800" dirty="0" err="1">
                <a:solidFill>
                  <a:schemeClr val="tx1"/>
                </a:solidFill>
                <a:latin typeface="+mj-lt"/>
              </a:rPr>
              <a:t>Qu’est-ce</a:t>
            </a:r>
            <a:r>
              <a:rPr lang="en-GB" sz="2800" dirty="0">
                <a:solidFill>
                  <a:schemeClr val="tx1"/>
                </a:solidFill>
                <a:latin typeface="+mj-lt"/>
              </a:rPr>
              <a:t> que </a:t>
            </a:r>
            <a:r>
              <a:rPr lang="en-GB" sz="2800" dirty="0" err="1">
                <a:solidFill>
                  <a:schemeClr val="tx1"/>
                </a:solidFill>
                <a:latin typeface="+mj-lt"/>
              </a:rPr>
              <a:t>vous</a:t>
            </a:r>
            <a:r>
              <a:rPr lang="en-GB" sz="2800" dirty="0">
                <a:solidFill>
                  <a:schemeClr val="tx1"/>
                </a:solidFill>
                <a:latin typeface="+mj-lt"/>
              </a:rPr>
              <a:t> </a:t>
            </a:r>
            <a:r>
              <a:rPr lang="en-GB" sz="2800" dirty="0" err="1">
                <a:solidFill>
                  <a:schemeClr val="tx1"/>
                </a:solidFill>
                <a:latin typeface="+mj-lt"/>
              </a:rPr>
              <a:t>remarquez</a:t>
            </a:r>
            <a:r>
              <a:rPr lang="en-GB" sz="2800" dirty="0">
                <a:solidFill>
                  <a:schemeClr val="tx1"/>
                </a:solidFill>
                <a:latin typeface="+mj-lt"/>
              </a:rPr>
              <a:t> ?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Abondance des </a:t>
            </a:r>
            <a:r>
              <a:rPr lang="en-US" sz="3600" noProof="0" dirty="0" err="1"/>
              <a:t>Éléments</a:t>
            </a:r>
            <a:r>
              <a:rPr lang="en-US" sz="3600" noProof="0" dirty="0"/>
              <a:t> </a:t>
            </a:r>
            <a:r>
              <a:rPr lang="en-US" sz="3600" noProof="0" dirty="0" err="1"/>
              <a:t>Chimiques</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Humain</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470188"/>
            <a:ext cx="2127250" cy="830997"/>
          </a:xfrm>
          <a:prstGeom prst="rect">
            <a:avLst/>
          </a:prstGeom>
          <a:noFill/>
        </p:spPr>
        <p:txBody>
          <a:bodyPr wrap="square">
            <a:spAutoFit/>
          </a:bodyPr>
          <a:lstStyle/>
          <a:p>
            <a:pPr algn="ctr"/>
            <a:r>
              <a:rPr lang="de-DE" sz="2400" b="1" cap="small" dirty="0" err="1"/>
              <a:t>Croûte</a:t>
            </a:r>
            <a:r>
              <a:rPr lang="de-DE" sz="2400" b="1" cap="small" dirty="0"/>
              <a:t> </a:t>
            </a:r>
            <a:r>
              <a:rPr lang="de-DE" sz="2400" b="1" cap="small" dirty="0" err="1"/>
              <a:t>terrestre</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err="1"/>
              <a:t>Univers</a:t>
            </a:r>
            <a:endParaRPr lang="de-DE" sz="2400" b="1" cap="small" dirty="0"/>
          </a:p>
        </p:txBody>
      </p:sp>
      <p:sp>
        <p:nvSpPr>
          <p:cNvPr id="4" name="Textfeld 3">
            <a:extLst>
              <a:ext uri="{FF2B5EF4-FFF2-40B4-BE49-F238E27FC236}">
                <a16:creationId xmlns:a16="http://schemas.microsoft.com/office/drawing/2014/main" id="{4433BD64-BDBE-CCB6-877B-ED100D0E3EDD}"/>
              </a:ext>
            </a:extLst>
          </p:cNvPr>
          <p:cNvSpPr txBox="1"/>
          <p:nvPr/>
        </p:nvSpPr>
        <p:spPr>
          <a:xfrm>
            <a:off x="9039225" y="5370985"/>
            <a:ext cx="2990851" cy="590931"/>
          </a:xfrm>
          <a:prstGeom prst="rect">
            <a:avLst/>
          </a:prstGeom>
          <a:noFill/>
        </p:spPr>
        <p:txBody>
          <a:bodyPr wrap="square" rtlCol="0">
            <a:spAutoFit/>
          </a:bodyPr>
          <a:lstStyle/>
          <a:p>
            <a:pPr algn="r"/>
            <a:r>
              <a:rPr lang="en-US" i="1" dirty="0"/>
              <a:t>[07] </a:t>
            </a:r>
            <a:r>
              <a:rPr lang="en-US" i="1" dirty="0" err="1"/>
              <a:t>Abondances</a:t>
            </a:r>
            <a:r>
              <a:rPr lang="en-US" i="1" dirty="0"/>
              <a:t> de </a:t>
            </a:r>
            <a:r>
              <a:rPr lang="en-US" i="1" dirty="0" err="1"/>
              <a:t>différents</a:t>
            </a:r>
            <a:r>
              <a:rPr lang="en-US" i="1" dirty="0"/>
              <a:t> </a:t>
            </a:r>
            <a:r>
              <a:rPr lang="en-US" i="1" dirty="0" err="1"/>
              <a:t>éléments</a:t>
            </a:r>
            <a:r>
              <a:rPr lang="en-US" i="1" dirty="0"/>
              <a:t> </a:t>
            </a:r>
            <a:r>
              <a:rPr lang="en-US" i="1" dirty="0" err="1"/>
              <a:t>chimiques</a:t>
            </a:r>
            <a:endParaRPr lang="de-DE" dirty="0"/>
          </a:p>
        </p:txBody>
      </p:sp>
    </p:spTree>
    <p:extLst>
      <p:ext uri="{BB962C8B-B14F-4D97-AF65-F5344CB8AC3E}">
        <p14:creationId xmlns:p14="http://schemas.microsoft.com/office/powerpoint/2010/main" val="2104554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Astrophysique</a:t>
            </a:r>
            <a: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a:t>
            </a: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Nucléaire</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Un</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Voyage à travers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les</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a:t>
            </a:r>
            <a:r>
              <a:rPr lang="en-US" sz="3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É</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léments</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510579" y="1545003"/>
            <a:ext cx="5170842" cy="2392362"/>
          </a:xfrm>
        </p:spPr>
        <p:txBody>
          <a:bodyPr anchor="ctr"/>
          <a:lstStyle/>
          <a:p>
            <a:pPr algn="ctr"/>
            <a:r>
              <a:rPr lang="en-US" sz="3600" cap="small" noProof="0" dirty="0"/>
              <a:t>Comment </a:t>
            </a:r>
            <a:r>
              <a:rPr lang="en-US" sz="3600" cap="small" noProof="0" dirty="0" err="1"/>
              <a:t>pouvons</a:t>
            </a:r>
            <a:r>
              <a:rPr lang="en-US" sz="3600" cap="small" noProof="0" dirty="0"/>
              <a:t>–nous explorer </a:t>
            </a:r>
            <a:r>
              <a:rPr lang="en-US" sz="3600" cap="small" dirty="0"/>
              <a:t>l’</a:t>
            </a:r>
            <a:r>
              <a:rPr lang="en-US" sz="3600" b="1" cap="small" noProof="0" dirty="0" err="1"/>
              <a:t>Origine</a:t>
            </a:r>
            <a:r>
              <a:rPr lang="en-US" sz="3600" b="1" cap="small" noProof="0" dirty="0"/>
              <a:t> des </a:t>
            </a:r>
            <a:r>
              <a:rPr lang="en-US" sz="3600" b="1" cap="small" noProof="0" dirty="0" err="1"/>
              <a:t>Éléments</a:t>
            </a:r>
            <a:r>
              <a:rPr lang="en-US" sz="3600" b="1" cap="small" noProof="0" dirty="0"/>
              <a:t> </a:t>
            </a:r>
            <a:r>
              <a:rPr lang="en-US" sz="3600" cap="small" noProof="0" dirty="0"/>
              <a:t>?</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707886"/>
            </a:xfrm>
            <a:prstGeom prst="rect">
              <a:avLst/>
            </a:prstGeom>
            <a:noFill/>
          </p:spPr>
          <p:txBody>
            <a:bodyPr wrap="square">
              <a:spAutoFit/>
            </a:bodyPr>
            <a:lstStyle/>
            <a:p>
              <a:pPr algn="ctr"/>
              <a:r>
                <a:rPr lang="de-DE" sz="2000" b="1" dirty="0">
                  <a:hlinkClick r:id="rId3">
                    <a:extLst>
                      <a:ext uri="{A12FA001-AC4F-418D-AE19-62706E023703}">
                        <ahyp:hlinkClr xmlns:ahyp="http://schemas.microsoft.com/office/drawing/2018/hyperlinkcolor" val="tx"/>
                      </a:ext>
                    </a:extLst>
                  </a:hlinkClick>
                </a:rPr>
                <a:t>1.2 Le </a:t>
              </a:r>
              <a:r>
                <a:rPr lang="de-DE" sz="2000" b="1" dirty="0" err="1">
                  <a:hlinkClick r:id="rId3">
                    <a:extLst>
                      <a:ext uri="{A12FA001-AC4F-418D-AE19-62706E023703}">
                        <ahyp:hlinkClr xmlns:ahyp="http://schemas.microsoft.com/office/drawing/2018/hyperlinkcolor" val="tx"/>
                      </a:ext>
                    </a:extLst>
                  </a:hlinkClick>
                </a:rPr>
                <a:t>Laboratoire</a:t>
              </a:r>
              <a:r>
                <a:rPr lang="de-DE" sz="2000" b="1" dirty="0">
                  <a:hlinkClick r:id="rId3">
                    <a:extLst>
                      <a:ext uri="{A12FA001-AC4F-418D-AE19-62706E023703}">
                        <ahyp:hlinkClr xmlns:ahyp="http://schemas.microsoft.com/office/drawing/2018/hyperlinkcolor" val="tx"/>
                      </a:ext>
                    </a:extLst>
                  </a:hlinkClick>
                </a:rPr>
                <a:t> </a:t>
              </a:r>
              <a:r>
                <a:rPr lang="de-DE" sz="2000" b="1" dirty="0" err="1">
                  <a:hlinkClick r:id="rId3">
                    <a:extLst>
                      <a:ext uri="{A12FA001-AC4F-418D-AE19-62706E023703}">
                        <ahyp:hlinkClr xmlns:ahyp="http://schemas.microsoft.com/office/drawing/2018/hyperlinkcolor" val="tx"/>
                      </a:ext>
                    </a:extLst>
                  </a:hlinkClick>
                </a:rPr>
                <a:t>Felsenkellery</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391093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err="1">
                <a:solidFill>
                  <a:schemeClr val="bg1"/>
                </a:solidFill>
              </a:rPr>
              <a:t>Partie</a:t>
            </a:r>
            <a:r>
              <a:rPr lang="en-US" sz="3600" b="1" cap="small" dirty="0">
                <a:solidFill>
                  <a:schemeClr val="bg1"/>
                </a:solidFill>
              </a:rPr>
              <a:t> II</a:t>
            </a:r>
          </a:p>
          <a:p>
            <a:pPr algn="ctr">
              <a:spcAft>
                <a:spcPts val="600"/>
              </a:spcAft>
            </a:pPr>
            <a:r>
              <a:rPr lang="en-US" sz="3600" cap="small" dirty="0" err="1">
                <a:solidFill>
                  <a:schemeClr val="bg1"/>
                </a:solidFill>
              </a:rPr>
              <a:t>Noyaux</a:t>
            </a:r>
            <a:r>
              <a:rPr lang="en-US" sz="3600" cap="small" dirty="0">
                <a:solidFill>
                  <a:schemeClr val="bg1"/>
                </a:solidFill>
              </a:rPr>
              <a:t> </a:t>
            </a:r>
            <a:r>
              <a:rPr lang="en-US" sz="3600" cap="small" dirty="0" err="1">
                <a:solidFill>
                  <a:schemeClr val="bg1"/>
                </a:solidFill>
              </a:rPr>
              <a:t>Atomiques</a:t>
            </a:r>
            <a:r>
              <a:rPr lang="en-US" sz="3600" cap="small" dirty="0">
                <a:solidFill>
                  <a:schemeClr val="bg1"/>
                </a:solidFill>
              </a:rPr>
              <a:t> &amp; </a:t>
            </a:r>
            <a:r>
              <a:rPr lang="en-US" sz="3600" cap="small" dirty="0" err="1">
                <a:solidFill>
                  <a:schemeClr val="bg1"/>
                </a:solidFill>
              </a:rPr>
              <a:t>leurs</a:t>
            </a:r>
            <a:r>
              <a:rPr lang="en-US" sz="3600" cap="small" dirty="0">
                <a:solidFill>
                  <a:schemeClr val="bg1"/>
                </a:solidFill>
              </a:rPr>
              <a:t> </a:t>
            </a:r>
            <a:r>
              <a:rPr lang="en-US" sz="3600" cap="small" dirty="0" err="1">
                <a:solidFill>
                  <a:schemeClr val="bg1"/>
                </a:solidFill>
              </a:rPr>
              <a:t>Particularités</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en-US" sz="3600" cap="small" noProof="0" dirty="0" err="1"/>
              <a:t>Qu’est-ce</a:t>
            </a:r>
            <a:r>
              <a:rPr lang="en-US" sz="3600" cap="small" noProof="0" dirty="0"/>
              <a:t> qui </a:t>
            </a:r>
            <a:r>
              <a:rPr lang="en-US" sz="3600" b="1" cap="small" dirty="0"/>
              <a:t>d</a:t>
            </a:r>
            <a:r>
              <a:rPr lang="en-US" sz="3600" b="1" cap="small" noProof="0" dirty="0" err="1"/>
              <a:t>éfinit</a:t>
            </a:r>
            <a:r>
              <a:rPr lang="en-US" sz="3600" b="1" cap="small" noProof="0" dirty="0"/>
              <a:t> </a:t>
            </a:r>
            <a:r>
              <a:rPr lang="en-US" sz="3600" cap="small" noProof="0" dirty="0"/>
              <a:t>un </a:t>
            </a:r>
            <a:r>
              <a:rPr lang="en-US" sz="3600" cap="small" dirty="0" err="1"/>
              <a:t>Élément</a:t>
            </a:r>
            <a:r>
              <a:rPr lang="en-US" sz="3600" cap="small" dirty="0"/>
              <a:t> </a:t>
            </a:r>
            <a:r>
              <a:rPr lang="en-US" sz="3600" cap="small" noProof="0" dirty="0" err="1"/>
              <a:t>Chimique</a:t>
            </a:r>
            <a:r>
              <a:rPr lang="en-US" sz="3600" cap="small" noProof="0" dirty="0"/>
              <a:t> ?</a:t>
            </a:r>
          </a:p>
        </p:txBody>
      </p:sp>
    </p:spTree>
    <p:extLst>
      <p:ext uri="{BB962C8B-B14F-4D97-AF65-F5344CB8AC3E}">
        <p14:creationId xmlns:p14="http://schemas.microsoft.com/office/powerpoint/2010/main" val="346266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Un </a:t>
            </a:r>
            <a:r>
              <a:rPr lang="en-US" sz="2400" dirty="0" err="1"/>
              <a:t>élément</a:t>
            </a:r>
            <a:r>
              <a:rPr lang="en-US" sz="2400" dirty="0"/>
              <a:t> </a:t>
            </a:r>
            <a:r>
              <a:rPr lang="en-US" sz="2400" dirty="0" err="1"/>
              <a:t>est</a:t>
            </a:r>
            <a:r>
              <a:rPr lang="en-US" sz="2400" dirty="0"/>
              <a:t> </a:t>
            </a:r>
            <a:r>
              <a:rPr lang="en-US" sz="2400" dirty="0" err="1"/>
              <a:t>caractérisé</a:t>
            </a:r>
            <a:r>
              <a:rPr lang="en-US" sz="2400" dirty="0"/>
              <a:t> par le </a:t>
            </a:r>
            <a:r>
              <a:rPr lang="en-US" sz="2400" b="1" dirty="0" err="1"/>
              <a:t>nombre</a:t>
            </a:r>
            <a:r>
              <a:rPr lang="en-US" sz="2400" b="1" dirty="0"/>
              <a:t> de Protons</a:t>
            </a:r>
            <a:r>
              <a:rPr lang="en-US" sz="2400" dirty="0"/>
              <a:t> dans le noyau </a:t>
            </a:r>
            <a:r>
              <a:rPr lang="en-US" sz="2400" dirty="0" err="1"/>
              <a:t>atomique</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Le Noyau </a:t>
            </a:r>
            <a:r>
              <a:rPr lang="en-US" sz="3600" noProof="0" dirty="0" err="1"/>
              <a:t>Atomique</a:t>
            </a:r>
            <a:endParaRPr lang="en-US"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Exemple:</a:t>
            </a:r>
            <a:br>
              <a:rPr lang="de-DE" sz="2000" dirty="0">
                <a:solidFill>
                  <a:schemeClr val="tx1"/>
                </a:solidFill>
              </a:rPr>
            </a:br>
            <a:r>
              <a:rPr lang="de-DE" sz="2000" dirty="0">
                <a:solidFill>
                  <a:schemeClr val="tx1"/>
                </a:solidFill>
              </a:rPr>
              <a:t>L‘</a:t>
            </a:r>
            <a:r>
              <a:rPr lang="en-US" sz="2000" dirty="0" err="1">
                <a:solidFill>
                  <a:schemeClr val="tx1"/>
                </a:solidFill>
              </a:rPr>
              <a:t>Oxygène</a:t>
            </a:r>
            <a:r>
              <a:rPr lang="en-US" sz="2000" dirty="0">
                <a:solidFill>
                  <a:schemeClr val="tx1"/>
                </a:solidFill>
              </a:rPr>
              <a:t> </a:t>
            </a:r>
            <a:r>
              <a:rPr lang="en-US" sz="2000" dirty="0" err="1">
                <a:solidFill>
                  <a:schemeClr val="tx1"/>
                </a:solidFill>
              </a:rPr>
              <a:t>est</a:t>
            </a:r>
            <a:r>
              <a:rPr lang="en-US" sz="2000" dirty="0">
                <a:solidFill>
                  <a:schemeClr val="tx1"/>
                </a:solidFill>
              </a:rPr>
              <a:t> le 8ème </a:t>
            </a:r>
            <a:r>
              <a:rPr lang="en-US" sz="2000" dirty="0" err="1">
                <a:solidFill>
                  <a:schemeClr val="tx1"/>
                </a:solidFill>
              </a:rPr>
              <a:t>élément</a:t>
            </a:r>
            <a:r>
              <a:rPr lang="en-US" sz="2000" dirty="0">
                <a:solidFill>
                  <a:schemeClr val="tx1"/>
                </a:solidFill>
              </a:rPr>
              <a:t> dans le tableau  </a:t>
            </a:r>
            <a:r>
              <a:rPr lang="en-US" sz="2000" dirty="0" err="1">
                <a:solidFill>
                  <a:schemeClr val="tx1"/>
                </a:solidFill>
              </a:rPr>
              <a:t>périodique</a:t>
            </a:r>
            <a:r>
              <a:rPr lang="en-US" sz="2000" dirty="0">
                <a:solidFill>
                  <a:schemeClr val="tx1"/>
                </a:solidFill>
              </a:rPr>
              <a:t> et a 8 Protons</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Noyau </a:t>
            </a:r>
            <a:r>
              <a:rPr lang="en-US" sz="2400" b="1" dirty="0" err="1"/>
              <a:t>atomique</a:t>
            </a:r>
            <a:endParaRPr lang="en-US" sz="2400" b="1" dirty="0"/>
          </a:p>
          <a:p>
            <a:pPr marL="697230" lvl="1" indent="-285750">
              <a:buFont typeface="Arial" panose="020B0604020202020204" pitchFamily="34" charset="0"/>
              <a:buChar char="•"/>
            </a:pPr>
            <a:r>
              <a:rPr lang="en-US" sz="2000" dirty="0"/>
              <a:t>dans le </a:t>
            </a:r>
            <a:r>
              <a:rPr lang="en-US" sz="2000" dirty="0" err="1"/>
              <a:t>centre</a:t>
            </a:r>
            <a:r>
              <a:rPr lang="en-US" sz="2000" dirty="0"/>
              <a:t> de </a:t>
            </a:r>
            <a:r>
              <a:rPr lang="en-US" sz="2000" dirty="0" err="1"/>
              <a:t>l’atome</a:t>
            </a:r>
            <a:endParaRPr lang="en-US" sz="2000" dirty="0"/>
          </a:p>
          <a:p>
            <a:pPr marL="697230" lvl="1" indent="-285750">
              <a:buFont typeface="Arial" panose="020B0604020202020204" pitchFamily="34" charset="0"/>
              <a:buChar char="•"/>
            </a:pPr>
            <a:r>
              <a:rPr lang="en-US" sz="2000" dirty="0" err="1"/>
              <a:t>est</a:t>
            </a:r>
            <a:r>
              <a:rPr lang="en-US" sz="2000" dirty="0"/>
              <a:t> 1/10000ème de la taille de </a:t>
            </a:r>
            <a:r>
              <a:rPr lang="en-US" sz="2000" dirty="0" err="1"/>
              <a:t>l’atome</a:t>
            </a:r>
            <a:endParaRPr lang="en-US" sz="2000" dirty="0"/>
          </a:p>
          <a:p>
            <a:pPr marL="697230" lvl="1" indent="-285750">
              <a:buFont typeface="Arial" panose="020B0604020202020204" pitchFamily="34" charset="0"/>
              <a:buChar char="•"/>
            </a:pPr>
            <a:r>
              <a:rPr lang="en-US" sz="2000" dirty="0" err="1"/>
              <a:t>réunit</a:t>
            </a:r>
            <a:r>
              <a:rPr lang="en-US" sz="2000" dirty="0"/>
              <a:t> </a:t>
            </a:r>
            <a:r>
              <a:rPr lang="en-US" sz="2000" dirty="0" err="1"/>
              <a:t>en</a:t>
            </a:r>
            <a:r>
              <a:rPr lang="en-US" sz="2000" dirty="0"/>
              <a:t> </a:t>
            </a:r>
            <a:r>
              <a:rPr lang="en-US" sz="2000" dirty="0" err="1"/>
              <a:t>lui-même</a:t>
            </a:r>
            <a:r>
              <a:rPr lang="en-US" sz="2000" dirty="0"/>
              <a:t> la quasi-</a:t>
            </a:r>
            <a:r>
              <a:rPr lang="en-US" sz="2000" dirty="0" err="1"/>
              <a:t>totalité</a:t>
            </a:r>
            <a:r>
              <a:rPr lang="en-US" sz="2000" dirty="0"/>
              <a:t> de la masse</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Un noyau </a:t>
            </a:r>
            <a:r>
              <a:rPr lang="en-US" sz="2400" dirty="0" err="1"/>
              <a:t>atomique</a:t>
            </a:r>
            <a:r>
              <a:rPr lang="en-US" sz="2400" dirty="0"/>
              <a:t> </a:t>
            </a:r>
            <a:r>
              <a:rPr lang="en-US" sz="2400" dirty="0" err="1"/>
              <a:t>est</a:t>
            </a:r>
            <a:r>
              <a:rPr lang="en-US" sz="2400" dirty="0"/>
              <a:t> </a:t>
            </a:r>
            <a:r>
              <a:rPr lang="en-US" sz="2400" dirty="0" err="1"/>
              <a:t>constitué</a:t>
            </a:r>
            <a:r>
              <a:rPr lang="en-US" sz="2400" dirty="0"/>
              <a:t> de </a:t>
            </a:r>
            <a:r>
              <a:rPr lang="en-US" sz="2400" b="1" dirty="0"/>
              <a:t>Protons</a:t>
            </a:r>
            <a:r>
              <a:rPr lang="en-US" sz="2400" dirty="0"/>
              <a:t> et </a:t>
            </a:r>
            <a:r>
              <a:rPr lang="en-US" sz="2400" b="1" dirty="0"/>
              <a:t>Neutrons</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Étiquetage</a:t>
            </a:r>
            <a:r>
              <a:rPr lang="en-US" sz="3600" noProof="0" dirty="0"/>
              <a:t> des </a:t>
            </a:r>
            <a:r>
              <a:rPr lang="en-US" sz="3600" noProof="0" dirty="0" err="1"/>
              <a:t>noyaux</a:t>
            </a:r>
            <a:r>
              <a:rPr lang="en-US" sz="3600" noProof="0" dirty="0"/>
              <a:t> </a:t>
            </a:r>
            <a:r>
              <a:rPr lang="en-US" sz="3600" noProof="0" dirty="0" err="1"/>
              <a:t>atomiques</a:t>
            </a:r>
            <a:endParaRPr lang="en-US"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Exemple:</a:t>
            </a:r>
            <a:br>
              <a:rPr lang="de-DE" sz="2000" dirty="0">
                <a:solidFill>
                  <a:schemeClr val="tx1"/>
                </a:solidFill>
              </a:rPr>
            </a:br>
            <a:r>
              <a:rPr lang="de-DE" sz="2000" dirty="0">
                <a:solidFill>
                  <a:schemeClr val="tx1"/>
                </a:solidFill>
              </a:rPr>
              <a:t>L‘</a:t>
            </a:r>
            <a:r>
              <a:rPr lang="en-US" sz="2000" dirty="0" err="1">
                <a:solidFill>
                  <a:schemeClr val="tx1"/>
                </a:solidFill>
              </a:rPr>
              <a:t>Oxygène</a:t>
            </a:r>
            <a:r>
              <a:rPr lang="en-US" sz="2000" dirty="0">
                <a:solidFill>
                  <a:schemeClr val="tx1"/>
                </a:solidFill>
              </a:rPr>
              <a:t> a 8 protons et entre 4 et 18 neutrons</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427892"/>
            <a:ext cx="7113271" cy="1569660"/>
          </a:xfrm>
          <a:prstGeom prst="rect">
            <a:avLst/>
          </a:prstGeom>
          <a:noFill/>
        </p:spPr>
        <p:txBody>
          <a:bodyPr wrap="square" rtlCol="0">
            <a:spAutoFit/>
          </a:bodyPr>
          <a:lstStyle/>
          <a:p>
            <a:pPr marL="285750" indent="-285750">
              <a:buFont typeface="Arial" panose="020B0604020202020204" pitchFamily="34" charset="0"/>
              <a:buChar char="•"/>
            </a:pPr>
            <a:r>
              <a:rPr lang="fr-FR" sz="2400" dirty="0"/>
              <a:t>Un type de noyau atomique que nous appelons </a:t>
            </a:r>
            <a:r>
              <a:rPr lang="fr-FR" sz="2400" b="1" dirty="0"/>
              <a:t>isotope</a:t>
            </a:r>
          </a:p>
          <a:p>
            <a:pPr marL="697230" lvl="1" indent="-285750">
              <a:buFont typeface="Arial" panose="020B0604020202020204" pitchFamily="34" charset="0"/>
              <a:buChar char="•"/>
            </a:pPr>
            <a:r>
              <a:rPr lang="fr-FR" sz="2400" dirty="0"/>
              <a:t>est déterminé par le nombre de protons et de neutrons</a:t>
            </a:r>
            <a:endParaRPr lang="en-US"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Étiquetage</a:t>
            </a:r>
            <a:r>
              <a:rPr lang="en-US" sz="3600" noProof="0" dirty="0"/>
              <a:t> des </a:t>
            </a:r>
            <a:r>
              <a:rPr lang="en-US" sz="3600" noProof="0" dirty="0" err="1"/>
              <a:t>noyaux</a:t>
            </a:r>
            <a:r>
              <a:rPr lang="en-US" sz="3600" noProof="0" dirty="0"/>
              <a:t> </a:t>
            </a:r>
            <a:r>
              <a:rPr lang="en-US" sz="3600" noProof="0" dirty="0" err="1"/>
              <a:t>atomiques</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a:solidFill>
                      <a:schemeClr val="tx1"/>
                    </a:solidFill>
                  </a:rPr>
                  <a:t>Exemple:</a:t>
                </a:r>
                <a:br>
                  <a:rPr lang="de-DE" sz="2000" dirty="0">
                    <a:solidFill>
                      <a:schemeClr val="tx1"/>
                    </a:solidFill>
                  </a:rPr>
                </a:br>
                <a:r>
                  <a:rPr lang="en-US" sz="2000" dirty="0" err="1">
                    <a:solidFill>
                      <a:schemeClr val="tx1"/>
                    </a:solidFill>
                  </a:rPr>
                  <a:t>L’Isotope</a:t>
                </a:r>
                <a:r>
                  <a:rPr lang="en-US" sz="2000" dirty="0">
                    <a:solidFill>
                      <a:schemeClr val="tx1"/>
                    </a:solidFill>
                  </a:rPr>
                  <a:t> Oxygène-16 a 8 protons et 8 neutrons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𝟏𝟔</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fr-FR">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Étiquetage</a:t>
            </a:r>
            <a:r>
              <a:rPr lang="en-US" sz="3600" noProof="0" dirty="0"/>
              <a:t> des </a:t>
            </a:r>
            <a:r>
              <a:rPr lang="en-US" sz="3600" noProof="0" dirty="0" err="1"/>
              <a:t>noyaux</a:t>
            </a:r>
            <a:r>
              <a:rPr lang="en-US" sz="3600" noProof="0" dirty="0"/>
              <a:t> </a:t>
            </a:r>
            <a:r>
              <a:rPr lang="en-US" sz="3600" noProof="0" dirty="0" err="1"/>
              <a:t>atomiques</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a:solidFill>
                      <a:schemeClr val="tx1"/>
                    </a:solidFill>
                  </a:rPr>
                  <a:t>Example:</a:t>
                </a:r>
                <a:br>
                  <a:rPr lang="de-DE" sz="2000" dirty="0">
                    <a:solidFill>
                      <a:schemeClr val="tx1"/>
                    </a:solidFill>
                  </a:rPr>
                </a:br>
                <a:r>
                  <a:rPr lang="en-US" sz="2000" dirty="0" err="1">
                    <a:solidFill>
                      <a:schemeClr val="tx1"/>
                    </a:solidFill>
                  </a:rPr>
                  <a:t>L’Isotope</a:t>
                </a:r>
                <a:r>
                  <a:rPr lang="en-US" sz="2000" dirty="0">
                    <a:solidFill>
                      <a:schemeClr val="tx1"/>
                    </a:solidFill>
                  </a:rPr>
                  <a:t> Oxygène-17 a 8 protons et 9 neutrons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m:t>
                          </m:r>
                          <m:r>
                            <a:rPr lang="de-DE" sz="6600" b="1" i="1" smtClean="0">
                              <a:solidFill>
                                <a:schemeClr val="tx1"/>
                              </a:solidFill>
                              <a:latin typeface="Cambria Math" panose="02040503050406030204" pitchFamily="18" charset="0"/>
                            </a:rPr>
                            <m:t>𝟕</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fr-FR">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6">
            <a:extLst>
              <a:ext uri="{FF2B5EF4-FFF2-40B4-BE49-F238E27FC236}">
                <a16:creationId xmlns:a16="http://schemas.microsoft.com/office/drawing/2014/main" id="{6D659436-A36E-7E3D-DD96-23B7B0ACBA4C}"/>
              </a:ext>
            </a:extLst>
          </p:cNvPr>
          <p:cNvSpPr txBox="1"/>
          <p:nvPr/>
        </p:nvSpPr>
        <p:spPr>
          <a:xfrm>
            <a:off x="1238248" y="1427892"/>
            <a:ext cx="7113271" cy="1569660"/>
          </a:xfrm>
          <a:prstGeom prst="rect">
            <a:avLst/>
          </a:prstGeom>
          <a:noFill/>
        </p:spPr>
        <p:txBody>
          <a:bodyPr wrap="square" rtlCol="0">
            <a:spAutoFit/>
          </a:bodyPr>
          <a:lstStyle/>
          <a:p>
            <a:pPr marL="285750" indent="-285750">
              <a:buFont typeface="Arial" panose="020B0604020202020204" pitchFamily="34" charset="0"/>
              <a:buChar char="•"/>
            </a:pPr>
            <a:r>
              <a:rPr lang="fr-FR" sz="2400" dirty="0"/>
              <a:t>Un type de noyau atomique que nous appelons </a:t>
            </a:r>
            <a:r>
              <a:rPr lang="fr-FR" sz="2400" b="1" dirty="0"/>
              <a:t>isotope</a:t>
            </a:r>
          </a:p>
          <a:p>
            <a:pPr marL="697230" lvl="1" indent="-285750">
              <a:buFont typeface="Arial" panose="020B0604020202020204" pitchFamily="34" charset="0"/>
              <a:buChar char="•"/>
            </a:pPr>
            <a:r>
              <a:rPr lang="fr-FR" sz="2400" dirty="0"/>
              <a:t>est déterminé par le nombre de protons et de neutrons</a:t>
            </a:r>
            <a:endParaRPr lang="en-US" sz="2400" dirty="0"/>
          </a:p>
        </p:txBody>
      </p:sp>
    </p:spTree>
    <p:extLst>
      <p:ext uri="{BB962C8B-B14F-4D97-AF65-F5344CB8AC3E}">
        <p14:creationId xmlns:p14="http://schemas.microsoft.com/office/powerpoint/2010/main" val="4125893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427892"/>
                <a:ext cx="7113271" cy="2915157"/>
              </a:xfrm>
              <a:prstGeom prst="rect">
                <a:avLst/>
              </a:prstGeom>
              <a:noFill/>
            </p:spPr>
            <p:txBody>
              <a:bodyPr wrap="square" rtlCol="0">
                <a:spAutoFit/>
              </a:bodyPr>
              <a:lstStyle/>
              <a:p>
                <a:pPr marL="285750" indent="-285750">
                  <a:buFont typeface="Arial" panose="020B0604020202020204" pitchFamily="34" charset="0"/>
                  <a:buChar char="•"/>
                </a:pPr>
                <a:r>
                  <a:rPr lang="fr-FR" sz="2400" dirty="0"/>
                  <a:t>Un type de noyau atomique que nous appelons </a:t>
                </a:r>
                <a:r>
                  <a:rPr lang="fr-FR" sz="2400" b="1" dirty="0"/>
                  <a:t>isotope</a:t>
                </a:r>
              </a:p>
              <a:p>
                <a:pPr marL="697230" lvl="1" indent="-285750">
                  <a:buFont typeface="Arial" panose="020B0604020202020204" pitchFamily="34" charset="0"/>
                  <a:buChar char="•"/>
                </a:pPr>
                <a:r>
                  <a:rPr lang="fr-FR" sz="2400" dirty="0"/>
                  <a:t>est déterminé par le nombre de protons et de neutrons</a:t>
                </a:r>
                <a:endParaRPr lang="en-US" sz="2400" dirty="0"/>
              </a:p>
              <a:p>
                <a:pPr marL="285750" indent="-285750">
                  <a:buFont typeface="Arial" panose="020B0604020202020204" pitchFamily="34" charset="0"/>
                  <a:buChar char="•"/>
                </a:pPr>
                <a:r>
                  <a:rPr lang="de-DE" sz="2400" dirty="0"/>
                  <a:t>On </a:t>
                </a:r>
                <a:r>
                  <a:rPr lang="de-DE" sz="2400" dirty="0" err="1"/>
                  <a:t>écrit</a:t>
                </a:r>
                <a:r>
                  <a:rPr lang="de-DE" sz="2400" dirty="0"/>
                  <a:t> :</a:t>
                </a:r>
              </a:p>
              <a:p>
                <a:pPr/>
                <a14:m>
                  <m:oMathPara xmlns:m="http://schemas.openxmlformats.org/officeDocument/2006/math">
                    <m:oMathParaPr>
                      <m:jc m:val="centerGroup"/>
                    </m:oMathParaPr>
                    <m:oMath xmlns:m="http://schemas.openxmlformats.org/officeDocument/2006/math">
                      <m:sPre>
                        <m:sPre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427892"/>
                <a:ext cx="7113271" cy="2915157"/>
              </a:xfrm>
              <a:prstGeom prst="rect">
                <a:avLst/>
              </a:prstGeom>
              <a:blipFill>
                <a:blip r:embed="rId3"/>
                <a:stretch>
                  <a:fillRect l="-1114" t="-1674" r="-257"/>
                </a:stretch>
              </a:blipFill>
            </p:spPr>
            <p:txBody>
              <a:bodyPr/>
              <a:lstStyle/>
              <a:p>
                <a:r>
                  <a:rPr lang="fr-FR">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Étiquetage</a:t>
            </a:r>
            <a:r>
              <a:rPr lang="en-US" sz="3600" noProof="0" dirty="0"/>
              <a:t> des </a:t>
            </a:r>
            <a:r>
              <a:rPr lang="en-US" sz="3600" noProof="0" dirty="0" err="1"/>
              <a:t>noyaux</a:t>
            </a:r>
            <a:r>
              <a:rPr lang="en-US" sz="3600" noProof="0" dirty="0"/>
              <a:t> </a:t>
            </a:r>
            <a:r>
              <a:rPr lang="en-US" sz="3600" noProof="0" dirty="0" err="1"/>
              <a:t>atomiques</a:t>
            </a:r>
            <a:endParaRPr lang="en-US"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a:t>
            </a:r>
            <a:r>
              <a:rPr lang="de-DE" sz="2400" dirty="0"/>
              <a:t>…   Symbole de </a:t>
            </a:r>
            <a:r>
              <a:rPr lang="de-DE" sz="2400" dirty="0" err="1"/>
              <a:t>l‘Élément</a:t>
            </a:r>
            <a:br>
              <a:rPr lang="de-DE" sz="2400" dirty="0"/>
            </a:br>
            <a:r>
              <a:rPr lang="de-DE" sz="2400" b="1" dirty="0"/>
              <a:t>Z</a:t>
            </a:r>
            <a:r>
              <a:rPr lang="de-DE" sz="2400" dirty="0"/>
              <a:t>…   </a:t>
            </a:r>
            <a:r>
              <a:rPr lang="de-DE" sz="2400" dirty="0" err="1"/>
              <a:t>Nombre</a:t>
            </a:r>
            <a:r>
              <a:rPr lang="de-DE" sz="2400" dirty="0"/>
              <a:t> </a:t>
            </a:r>
            <a:r>
              <a:rPr lang="de-DE" sz="2400" dirty="0" err="1"/>
              <a:t>Atomique</a:t>
            </a:r>
            <a:r>
              <a:rPr lang="de-DE" sz="2400" dirty="0"/>
              <a:t> / </a:t>
            </a:r>
            <a:r>
              <a:rPr lang="de-DE" sz="2400" dirty="0" err="1"/>
              <a:t>Nombre</a:t>
            </a:r>
            <a:r>
              <a:rPr lang="de-DE" sz="2400" dirty="0"/>
              <a:t> de Proton</a:t>
            </a:r>
            <a:br>
              <a:rPr lang="de-DE" sz="2400" dirty="0"/>
            </a:br>
            <a:r>
              <a:rPr lang="de-DE" sz="2400" b="1" dirty="0"/>
              <a:t>N</a:t>
            </a:r>
            <a:r>
              <a:rPr lang="de-DE" sz="2400" dirty="0"/>
              <a:t>…  </a:t>
            </a:r>
            <a:r>
              <a:rPr lang="de-DE" sz="2400" dirty="0" err="1"/>
              <a:t>Nombre</a:t>
            </a:r>
            <a:r>
              <a:rPr lang="de-DE" sz="2400" dirty="0"/>
              <a:t> de Neutron</a:t>
            </a:r>
            <a:br>
              <a:rPr lang="de-DE" sz="2400" dirty="0"/>
            </a:br>
            <a:r>
              <a:rPr lang="de-DE" sz="2400" b="1" dirty="0"/>
              <a:t>A</a:t>
            </a:r>
            <a:r>
              <a:rPr lang="de-DE" sz="2400" dirty="0"/>
              <a:t>…   </a:t>
            </a:r>
            <a:r>
              <a:rPr lang="de-DE" sz="2400" dirty="0" err="1"/>
              <a:t>Nombre</a:t>
            </a:r>
            <a:r>
              <a:rPr lang="de-DE" sz="2400" dirty="0"/>
              <a:t> de </a:t>
            </a:r>
            <a:r>
              <a:rPr lang="de-DE" sz="2400" dirty="0" err="1"/>
              <a:t>Masses</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err="1">
                <a:solidFill>
                  <a:srgbClr val="000000"/>
                </a:solidFill>
              </a:rPr>
              <a:t>Tâche</a:t>
            </a:r>
            <a:br>
              <a:rPr lang="de-DE" sz="2800" dirty="0">
                <a:solidFill>
                  <a:schemeClr val="tx1"/>
                </a:solidFill>
              </a:rPr>
            </a:br>
            <a:r>
              <a:rPr lang="en-US" sz="2800" dirty="0" err="1">
                <a:solidFill>
                  <a:schemeClr val="tx1"/>
                </a:solidFill>
              </a:rPr>
              <a:t>Combien</a:t>
            </a:r>
            <a:r>
              <a:rPr lang="en-US" sz="2800" dirty="0">
                <a:solidFill>
                  <a:schemeClr val="tx1"/>
                </a:solidFill>
              </a:rPr>
              <a:t> de Neutrons a</a:t>
            </a:r>
            <a:br>
              <a:rPr lang="en-US" sz="2800" dirty="0">
                <a:solidFill>
                  <a:schemeClr val="tx1"/>
                </a:solidFill>
              </a:rPr>
            </a:br>
            <a:r>
              <a:rPr lang="en-US" sz="2800" dirty="0">
                <a:solidFill>
                  <a:schemeClr val="tx1"/>
                </a:solidFill>
              </a:rPr>
              <a:t>l’</a:t>
            </a:r>
            <a:r>
              <a:rPr lang="de-DE" sz="2800" b="1" dirty="0">
                <a:solidFill>
                  <a:schemeClr val="tx1"/>
                </a:solidFill>
              </a:rPr>
              <a:t>Uranium-238</a:t>
            </a:r>
            <a:r>
              <a:rPr lang="de-DE" sz="2800" dirty="0">
                <a:solidFill>
                  <a:schemeClr val="tx1"/>
                </a:solidFill>
              </a:rPr>
              <a:t> ?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err="1"/>
              <a:t>Étiquetage</a:t>
            </a:r>
            <a:r>
              <a:rPr lang="en-US" sz="3600" noProof="0" dirty="0"/>
              <a:t> des </a:t>
            </a:r>
            <a:r>
              <a:rPr lang="en-US" sz="3600" noProof="0" dirty="0" err="1"/>
              <a:t>noyaux</a:t>
            </a:r>
            <a:r>
              <a:rPr lang="en-US" sz="3600" noProof="0" dirty="0"/>
              <a:t> </a:t>
            </a:r>
            <a:r>
              <a:rPr lang="en-US" sz="3600" noProof="0" dirty="0" err="1"/>
              <a:t>atomiques</a:t>
            </a:r>
            <a:endParaRPr lang="en-US"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2319866" cy="341632"/>
          </a:xfrm>
          <a:prstGeom prst="rect">
            <a:avLst/>
          </a:prstGeom>
          <a:solidFill>
            <a:schemeClr val="bg1"/>
          </a:solidFill>
        </p:spPr>
        <p:txBody>
          <a:bodyPr wrap="square" rtlCol="0">
            <a:spAutoFit/>
          </a:bodyPr>
          <a:lstStyle/>
          <a:p>
            <a:r>
              <a:rPr lang="de-DE" dirty="0" err="1"/>
              <a:t>Nombre</a:t>
            </a:r>
            <a:r>
              <a:rPr lang="de-DE" dirty="0"/>
              <a:t> de </a:t>
            </a:r>
            <a:r>
              <a:rPr lang="de-DE" dirty="0" err="1"/>
              <a:t>masses</a:t>
            </a:r>
            <a:r>
              <a:rPr lang="de-DE" dirty="0"/>
              <a:t> 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err="1"/>
              <a:t>Nombre</a:t>
            </a:r>
            <a:r>
              <a:rPr lang="de-DE" dirty="0"/>
              <a:t> de </a:t>
            </a:r>
            <a:r>
              <a:rPr lang="de-DE" dirty="0" err="1"/>
              <a:t>protons</a:t>
            </a:r>
            <a:r>
              <a:rPr lang="de-DE" dirty="0"/>
              <a:t> 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56643" y="4074696"/>
            <a:ext cx="1864999" cy="590931"/>
          </a:xfrm>
          <a:prstGeom prst="rect">
            <a:avLst/>
          </a:prstGeom>
          <a:solidFill>
            <a:schemeClr val="bg1"/>
          </a:solidFill>
        </p:spPr>
        <p:txBody>
          <a:bodyPr wrap="square" rtlCol="0">
            <a:spAutoFit/>
          </a:bodyPr>
          <a:lstStyle/>
          <a:p>
            <a:r>
              <a:rPr lang="de-DE" dirty="0"/>
              <a:t>Symbole </a:t>
            </a:r>
            <a:r>
              <a:rPr lang="de-DE" dirty="0" err="1"/>
              <a:t>Chimique</a:t>
            </a:r>
            <a:endParaRPr lang="de-DE" dirty="0"/>
          </a:p>
        </p:txBody>
      </p:sp>
    </p:spTree>
    <p:extLst>
      <p:ext uri="{BB962C8B-B14F-4D97-AF65-F5344CB8AC3E}">
        <p14:creationId xmlns:p14="http://schemas.microsoft.com/office/powerpoint/2010/main" val="2270554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err="1"/>
              <a:t>Étiquetage</a:t>
            </a:r>
            <a:r>
              <a:rPr lang="en-US" sz="3600" noProof="0" dirty="0"/>
              <a:t> des </a:t>
            </a:r>
            <a:r>
              <a:rPr lang="en-US" sz="3600" noProof="0" dirty="0" err="1"/>
              <a:t>noyaux</a:t>
            </a:r>
            <a:r>
              <a:rPr lang="en-US" sz="3600" noProof="0" dirty="0"/>
              <a:t> </a:t>
            </a:r>
            <a:r>
              <a:rPr lang="en-US" sz="3600" noProof="0" dirty="0" err="1"/>
              <a:t>atomiques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Jetez</a:t>
                  </a:r>
                  <a:r>
                    <a:rPr lang="en-US" sz="2800" dirty="0">
                      <a:solidFill>
                        <a:schemeClr val="tx1"/>
                      </a:solidFill>
                    </a:rPr>
                    <a:t> un oeil au tableau des </a:t>
                  </a:r>
                  <a:r>
                    <a:rPr lang="en-US" sz="2800" dirty="0" err="1">
                      <a:solidFill>
                        <a:schemeClr val="tx1"/>
                      </a:solidFill>
                    </a:rPr>
                    <a:t>noyaux</a:t>
                  </a:r>
                  <a:r>
                    <a:rPr lang="en-US" sz="2800" dirty="0">
                      <a:solidFill>
                        <a:schemeClr val="tx1"/>
                      </a:solidFill>
                    </a:rPr>
                    <a:t>. Pour </a:t>
                  </a:r>
                  <a:r>
                    <a:rPr lang="en-US" sz="2800" dirty="0" err="1">
                      <a:solidFill>
                        <a:schemeClr val="tx1"/>
                      </a:solidFill>
                    </a:rPr>
                    <a:t>cela</a:t>
                  </a:r>
                  <a:r>
                    <a:rPr lang="en-US" sz="2800" dirty="0">
                      <a:solidFill>
                        <a:schemeClr val="tx1"/>
                      </a:solidFill>
                    </a:rPr>
                    <a:t>, </a:t>
                  </a:r>
                  <a:r>
                    <a:rPr lang="en-US" sz="2800" dirty="0" err="1">
                      <a:solidFill>
                        <a:schemeClr val="tx1"/>
                      </a:solidFill>
                    </a:rPr>
                    <a:t>ouvrez</a:t>
                  </a:r>
                  <a:br>
                    <a:rPr lang="de-DE" sz="2800" dirty="0">
                      <a:solidFill>
                        <a:schemeClr val="tx1"/>
                      </a:solidFill>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2.1 Tableau des </a:t>
                  </a:r>
                  <a:r>
                    <a:rPr lang="de-DE" sz="2800" b="1" dirty="0" err="1">
                      <a:solidFill>
                        <a:schemeClr val="tx1"/>
                      </a:solidFill>
                    </a:rPr>
                    <a:t>Noyaux</a:t>
                  </a:r>
                  <a:r>
                    <a:rPr lang="de-DE" sz="2800" b="1" dirty="0">
                      <a:solidFill>
                        <a:schemeClr val="tx1"/>
                      </a:solidFill>
                    </a:rPr>
                    <a:t> </a:t>
                  </a:r>
                  <a:r>
                    <a:rPr lang="de-DE" sz="2800" b="1" dirty="0" err="1">
                      <a:solidFill>
                        <a:schemeClr val="tx1"/>
                      </a:solidFill>
                    </a:rPr>
                    <a:t>Intéractif</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b="-2711"/>
                  </a:stretch>
                </a:blipFill>
                <a:ln>
                  <a:solidFill>
                    <a:schemeClr val="tx1"/>
                  </a:solidFill>
                </a:ln>
              </p:spPr>
              <p:txBody>
                <a:bodyPr/>
                <a:lstStyle/>
                <a:p>
                  <a:r>
                    <a:rPr lang="fr-FR">
                      <a:noFill/>
                    </a:rPr>
                    <a:t> </a:t>
                  </a:r>
                </a:p>
              </p:txBody>
            </p:sp>
          </mc:Fallback>
        </mc:AlternateContent>
      </p:grpSp>
    </p:spTree>
    <p:extLst>
      <p:ext uri="{BB962C8B-B14F-4D97-AF65-F5344CB8AC3E}">
        <p14:creationId xmlns:p14="http://schemas.microsoft.com/office/powerpoint/2010/main" val="285010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Planning</a:t>
            </a:r>
            <a:endParaRPr lang="en-US" sz="3000" noProof="0" dirty="0"/>
          </a:p>
        </p:txBody>
      </p:sp>
      <p:graphicFrame>
        <p:nvGraphicFramePr>
          <p:cNvPr id="5" name="Tabelle 4">
            <a:extLst>
              <a:ext uri="{FF2B5EF4-FFF2-40B4-BE49-F238E27FC236}">
                <a16:creationId xmlns:a16="http://schemas.microsoft.com/office/drawing/2014/main" id="{A88DDD0E-55DA-40C3-B0DF-1BCB1C75046C}"/>
              </a:ext>
            </a:extLst>
          </p:cNvPr>
          <p:cNvGraphicFramePr>
            <a:graphicFrameLocks noGrp="1"/>
          </p:cNvGraphicFramePr>
          <p:nvPr>
            <p:extLst>
              <p:ext uri="{D42A27DB-BD31-4B8C-83A1-F6EECF244321}">
                <p14:modId xmlns:p14="http://schemas.microsoft.com/office/powerpoint/2010/main" val="1747467864"/>
              </p:ext>
            </p:extLst>
          </p:nvPr>
        </p:nvGraphicFramePr>
        <p:xfrm>
          <a:off x="2231390" y="1097852"/>
          <a:ext cx="7226119" cy="49377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err="1">
                          <a:latin typeface="Open Sans" panose="020B0606030504020204" pitchFamily="34" charset="0"/>
                          <a:ea typeface="Open Sans" panose="020B0606030504020204" pitchFamily="34" charset="0"/>
                          <a:cs typeface="Open Sans" panose="020B0606030504020204" pitchFamily="34" charset="0"/>
                        </a:rPr>
                        <a:t>Temps</a:t>
                      </a:r>
                      <a:endParaRPr lang="de-DE" sz="1800" b="1" cap="sm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err="1">
                          <a:latin typeface="Open Sans" panose="020B0606030504020204" pitchFamily="34" charset="0"/>
                          <a:ea typeface="Open Sans" panose="020B0606030504020204" pitchFamily="34" charset="0"/>
                          <a:cs typeface="Open Sans" panose="020B0606030504020204" pitchFamily="34" charset="0"/>
                        </a:rPr>
                        <a:t>Contenu</a:t>
                      </a:r>
                      <a:endParaRPr lang="de-DE" sz="1800" b="1" cap="sm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Partie 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55'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Partie 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Noyaux</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Atomiques</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&amp;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leurs</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Particularités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Partie III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L’Évolution</a:t>
                      </a:r>
                      <a:r>
                        <a:rPr lang="en-US"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d’une</a:t>
                      </a:r>
                      <a:r>
                        <a:rPr lang="en-US"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Étoile</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Partie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Vers</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les </a:t>
                      </a:r>
                      <a:r>
                        <a:rPr lang="en-US"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É</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léments</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plus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Lourds</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Pause de midi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Partie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Étoiles dans le </a:t>
                      </a:r>
                      <a:r>
                        <a:rPr lang="en-US"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Laboratoire</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Partie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Étoiles dans le </a:t>
                      </a:r>
                      <a:r>
                        <a:rPr lang="en-US"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Laboratoire</a:t>
                      </a:r>
                      <a:r>
                        <a:rPr lang="en-US"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Suite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Conclusion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194389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cap="small" noProof="0" dirty="0"/>
              <a:t>Comment les </a:t>
            </a:r>
            <a:r>
              <a:rPr lang="en-US" sz="3600" cap="small" noProof="0" dirty="0" err="1"/>
              <a:t>noyaux</a:t>
            </a:r>
            <a:r>
              <a:rPr lang="en-US" sz="3600" cap="small" noProof="0" dirty="0"/>
              <a:t> </a:t>
            </a:r>
            <a:r>
              <a:rPr lang="en-US" sz="3600" cap="small" noProof="0" dirty="0" err="1"/>
              <a:t>atomiques</a:t>
            </a:r>
            <a:r>
              <a:rPr lang="en-US" sz="3600" cap="small" noProof="0" dirty="0"/>
              <a:t> </a:t>
            </a:r>
            <a:r>
              <a:rPr lang="en-US" sz="3600" cap="small" noProof="0" dirty="0" err="1"/>
              <a:t>peuvent-ils</a:t>
            </a:r>
            <a:r>
              <a:rPr lang="en-US" sz="3600" cap="small" noProof="0" dirty="0"/>
              <a:t> </a:t>
            </a:r>
            <a:r>
              <a:rPr lang="en-US" sz="3600" b="1" cap="small" noProof="0" dirty="0"/>
              <a:t>changer ?</a:t>
            </a:r>
          </a:p>
        </p:txBody>
      </p:sp>
    </p:spTree>
    <p:extLst>
      <p:ext uri="{BB962C8B-B14F-4D97-AF65-F5344CB8AC3E}">
        <p14:creationId xmlns:p14="http://schemas.microsoft.com/office/powerpoint/2010/main" val="1554018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err="1"/>
              <a:t>Réactions</a:t>
            </a:r>
            <a:r>
              <a:rPr lang="en-US" sz="3600" noProof="0" dirty="0"/>
              <a:t> </a:t>
            </a:r>
            <a:r>
              <a:rPr lang="en-US" sz="3600" noProof="0" dirty="0" err="1"/>
              <a:t>Nucléaires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901732"/>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r>
                <a:rPr lang="en-US" sz="2800" b="1" dirty="0">
                  <a:latin typeface="+mj-lt"/>
                </a:rPr>
                <a:t> 1</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Mettez-vous</a:t>
                  </a:r>
                  <a:r>
                    <a:rPr lang="en-US" sz="2800" dirty="0">
                      <a:solidFill>
                        <a:schemeClr val="tx1"/>
                      </a:solidFill>
                    </a:rPr>
                    <a:t> </a:t>
                  </a:r>
                  <a:r>
                    <a:rPr lang="en-US" sz="2800" dirty="0" err="1">
                      <a:solidFill>
                        <a:schemeClr val="tx1"/>
                      </a:solidFill>
                    </a:rPr>
                    <a:t>en</a:t>
                  </a:r>
                  <a:r>
                    <a:rPr lang="en-US" sz="2800" dirty="0">
                      <a:solidFill>
                        <a:schemeClr val="tx1"/>
                      </a:solidFill>
                    </a:rPr>
                    <a:t> </a:t>
                  </a:r>
                  <a:r>
                    <a:rPr lang="en-US" sz="2800" b="1" dirty="0" err="1">
                      <a:solidFill>
                        <a:schemeClr val="tx1"/>
                      </a:solidFill>
                    </a:rPr>
                    <a:t>Groupes</a:t>
                  </a:r>
                  <a:r>
                    <a:rPr lang="en-US" sz="2800" b="1" dirty="0">
                      <a:solidFill>
                        <a:schemeClr val="tx1"/>
                      </a:solidFill>
                    </a:rPr>
                    <a:t> de Quatre </a:t>
                  </a:r>
                  <a:r>
                    <a:rPr lang="en-US" sz="2800" dirty="0">
                      <a:solidFill>
                        <a:schemeClr val="tx1"/>
                      </a:solidFill>
                    </a:rPr>
                    <a:t>et </a:t>
                  </a:r>
                  <a:r>
                    <a:rPr lang="en-US" sz="2800" dirty="0" err="1">
                      <a:solidFill>
                        <a:schemeClr val="tx1"/>
                      </a:solidFill>
                    </a:rPr>
                    <a:t>assignez</a:t>
                  </a:r>
                  <a:r>
                    <a:rPr lang="en-US" sz="2800" dirty="0">
                      <a:solidFill>
                        <a:schemeClr val="tx1"/>
                      </a:solidFill>
                    </a:rPr>
                    <a:t> des taches à </a:t>
                  </a:r>
                  <a:r>
                    <a:rPr lang="en-US" sz="2800" dirty="0" err="1">
                      <a:solidFill>
                        <a:schemeClr val="tx1"/>
                      </a:solidFill>
                    </a:rPr>
                    <a:t>vos</a:t>
                  </a:r>
                  <a:r>
                    <a:rPr lang="en-US" sz="2800" dirty="0">
                      <a:solidFill>
                        <a:schemeClr val="tx1"/>
                      </a:solidFill>
                    </a:rPr>
                    <a:t> experts.</a:t>
                  </a:r>
                  <a:br>
                    <a:rPr lang="de-DE" sz="2800" dirty="0">
                      <a:solidFill>
                        <a:schemeClr val="tx1"/>
                      </a:solidFill>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2.2 Fiches de </a:t>
                  </a:r>
                  <a:r>
                    <a:rPr lang="de-DE" sz="2800" b="1" dirty="0" err="1">
                      <a:solidFill>
                        <a:schemeClr val="tx1"/>
                      </a:solidFill>
                    </a:rPr>
                    <a:t>travail</a:t>
                  </a:r>
                  <a:r>
                    <a:rPr lang="de-DE" sz="2800" b="1" dirty="0">
                      <a:solidFill>
                        <a:schemeClr val="tx1"/>
                      </a:solidFill>
                    </a:rPr>
                    <a:t> Puzzle de </a:t>
                  </a:r>
                  <a:r>
                    <a:rPr lang="de-DE" sz="2800" b="1" dirty="0" err="1">
                      <a:solidFill>
                        <a:schemeClr val="tx1"/>
                      </a:solidFill>
                    </a:rPr>
                    <a:t>Groupe</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t="-787" r="-1053" b="-5249"/>
                  </a:stretch>
                </a:blipFill>
                <a:ln>
                  <a:solidFill>
                    <a:schemeClr val="tx1"/>
                  </a:solidFill>
                </a:ln>
              </p:spPr>
              <p:txBody>
                <a:bodyPr/>
                <a:lstStyle/>
                <a:p>
                  <a:r>
                    <a:rPr lang="fr-FR">
                      <a:noFill/>
                    </a:rPr>
                    <a:t> </a:t>
                  </a:r>
                </a:p>
              </p:txBody>
            </p:sp>
          </mc:Fallback>
        </mc:AlternateContent>
      </p:grpSp>
    </p:spTree>
    <p:extLst>
      <p:ext uri="{BB962C8B-B14F-4D97-AF65-F5344CB8AC3E}">
        <p14:creationId xmlns:p14="http://schemas.microsoft.com/office/powerpoint/2010/main" val="2507106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dirty="0" err="1"/>
              <a:t>Réactions</a:t>
            </a:r>
            <a:r>
              <a:rPr lang="en-US" sz="3600" dirty="0"/>
              <a:t> </a:t>
            </a:r>
            <a:r>
              <a:rPr lang="en-US" sz="3600" dirty="0" err="1"/>
              <a:t>Nucléaires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766880"/>
            <a:ext cx="5775737" cy="3944109"/>
            <a:chOff x="1398424" y="1360021"/>
            <a:chExt cx="3822162" cy="3944109"/>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r>
                <a:rPr lang="en-US" sz="2800" b="1" dirty="0">
                  <a:latin typeface="+mj-lt"/>
                </a:rPr>
                <a:t> 2</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3431030"/>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fr-FR" sz="2800" dirty="0">
                      <a:solidFill>
                        <a:schemeClr val="tx1"/>
                      </a:solidFill>
                    </a:rPr>
                    <a:t>Regroupez vous dans les Groupes d'Experts et travaillez ensemble sur les </a:t>
                  </a:r>
                  <a:r>
                    <a:rPr lang="fr-FR" sz="2800" b="1" dirty="0">
                      <a:solidFill>
                        <a:schemeClr val="tx1"/>
                      </a:solidFill>
                    </a:rPr>
                    <a:t>Tâches d'Experts</a:t>
                  </a:r>
                  <a:r>
                    <a:rPr lang="fr-FR" sz="2800" dirty="0">
                      <a:solidFill>
                        <a:schemeClr val="tx1"/>
                      </a:solidFill>
                    </a:rPr>
                    <a:t>.</a:t>
                  </a:r>
                  <a:br>
                    <a:rPr lang="de-DE" sz="2800" dirty="0">
                      <a:solidFill>
                        <a:schemeClr val="tx1"/>
                      </a:solidFill>
                    </a:rPr>
                  </a:br>
                  <a:br>
                    <a:rPr lang="de-DE" sz="2800" dirty="0">
                      <a:solidFill>
                        <a:schemeClr val="tx1"/>
                      </a:solidFill>
                    </a:rPr>
                  </a:br>
                  <a:r>
                    <a:rPr lang="en-US" sz="2800" dirty="0" err="1">
                      <a:solidFill>
                        <a:schemeClr val="tx1"/>
                      </a:solidFill>
                    </a:rPr>
                    <a:t>Utilisez</a:t>
                  </a:r>
                  <a:r>
                    <a:rPr lang="en-US" sz="2800" dirty="0">
                      <a:solidFill>
                        <a:schemeClr val="tx1"/>
                      </a:solidFill>
                    </a:rPr>
                    <a:t> le tableau des </a:t>
                  </a:r>
                  <a:r>
                    <a:rPr lang="en-US" sz="2800" dirty="0" err="1">
                      <a:solidFill>
                        <a:schemeClr val="tx1"/>
                      </a:solidFill>
                    </a:rPr>
                    <a:t>noyaux</a:t>
                  </a:r>
                  <a:r>
                    <a:rPr lang="en-US" sz="2800" dirty="0">
                      <a:solidFill>
                        <a:schemeClr val="tx1"/>
                      </a:solidFill>
                    </a:rPr>
                    <a:t> </a:t>
                  </a:r>
                  <a:r>
                    <a:rPr lang="en-US" sz="2800" dirty="0" err="1">
                      <a:solidFill>
                        <a:schemeClr val="tx1"/>
                      </a:solidFill>
                    </a:rPr>
                    <a:t>si</a:t>
                  </a:r>
                  <a:r>
                    <a:rPr lang="en-US" sz="2800" dirty="0">
                      <a:solidFill>
                        <a:schemeClr val="tx1"/>
                      </a:solidFill>
                    </a:rPr>
                    <a:t> </a:t>
                  </a:r>
                  <a:r>
                    <a:rPr lang="en-US" sz="2800" dirty="0" err="1">
                      <a:solidFill>
                        <a:schemeClr val="tx1"/>
                      </a:solidFill>
                    </a:rPr>
                    <a:t>besoin</a:t>
                  </a:r>
                  <a:br>
                    <a:rPr lang="de-DE" sz="2800" b="1" dirty="0">
                      <a:solidFill>
                        <a:schemeClr val="tx1"/>
                      </a:solidFill>
                      <a:latin typeface="Cambria Math" panose="02040503050406030204" pitchFamily="18" charset="0"/>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2.1 Tableau des </a:t>
                  </a:r>
                  <a:r>
                    <a:rPr lang="de-DE" sz="2800" b="1" dirty="0" err="1">
                      <a:solidFill>
                        <a:schemeClr val="tx1"/>
                      </a:solidFill>
                    </a:rPr>
                    <a:t>Noyaux</a:t>
                  </a:r>
                  <a:r>
                    <a:rPr lang="de-DE" sz="2800" b="1" dirty="0">
                      <a:solidFill>
                        <a:schemeClr val="tx1"/>
                      </a:solidFill>
                    </a:rPr>
                    <a:t> </a:t>
                  </a:r>
                  <a:r>
                    <a:rPr lang="de-DE" sz="2800" b="1" dirty="0" err="1">
                      <a:solidFill>
                        <a:schemeClr val="tx1"/>
                      </a:solidFill>
                    </a:rPr>
                    <a:t>Intéractif</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3431030"/>
                </a:xfrm>
                <a:prstGeom prst="round2SameRect">
                  <a:avLst>
                    <a:gd name="adj1" fmla="val 0"/>
                    <a:gd name="adj2" fmla="val 0"/>
                  </a:avLst>
                </a:prstGeom>
                <a:blipFill>
                  <a:blip r:embed="rId5"/>
                  <a:stretch>
                    <a:fillRect l="-2000" t="-2832" r="-3474" b="-5841"/>
                  </a:stretch>
                </a:blipFill>
                <a:ln>
                  <a:solidFill>
                    <a:schemeClr val="tx1"/>
                  </a:solidFill>
                </a:ln>
              </p:spPr>
              <p:txBody>
                <a:bodyPr/>
                <a:lstStyle/>
                <a:p>
                  <a:r>
                    <a:rPr lang="fr-FR">
                      <a:noFill/>
                    </a:rPr>
                    <a:t> </a:t>
                  </a:r>
                </a:p>
              </p:txBody>
            </p:sp>
          </mc:Fallback>
        </mc:AlternateContent>
      </p:grpSp>
    </p:spTree>
    <p:extLst>
      <p:ext uri="{BB962C8B-B14F-4D97-AF65-F5344CB8AC3E}">
        <p14:creationId xmlns:p14="http://schemas.microsoft.com/office/powerpoint/2010/main" val="357110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err="1"/>
              <a:t>Réactions</a:t>
            </a:r>
            <a:r>
              <a:rPr lang="en-US" sz="3600" noProof="0" dirty="0"/>
              <a:t> </a:t>
            </a:r>
            <a:r>
              <a:rPr lang="en-US" sz="3600" noProof="0" dirty="0" err="1"/>
              <a:t>Nucléaires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r>
                <a:rPr lang="en-US" sz="2800" b="1" dirty="0">
                  <a:latin typeface="+mj-lt"/>
                </a:rPr>
                <a:t> 3</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fr-FR" sz="2800" dirty="0">
                  <a:solidFill>
                    <a:schemeClr val="tx1"/>
                  </a:solidFill>
                </a:rPr>
                <a:t>Réunissez les groupes d'origine et travaillez ensemble sur les </a:t>
              </a:r>
              <a:r>
                <a:rPr lang="fr-FR" sz="2800" b="1" dirty="0">
                  <a:solidFill>
                    <a:schemeClr val="tx1"/>
                  </a:solidFill>
                </a:rPr>
                <a:t>Tâches de Groupe</a:t>
              </a:r>
              <a:endParaRPr lang="en-GB" sz="2800" b="1" dirty="0">
                <a:solidFill>
                  <a:schemeClr val="tx1"/>
                </a:solidFill>
              </a:endParaRPr>
            </a:p>
          </p:txBody>
        </p:sp>
      </p:grpSp>
    </p:spTree>
    <p:extLst>
      <p:ext uri="{BB962C8B-B14F-4D97-AF65-F5344CB8AC3E}">
        <p14:creationId xmlns:p14="http://schemas.microsoft.com/office/powerpoint/2010/main" val="729561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b="1" cap="small" dirty="0" err="1"/>
              <a:t>Pourquoi</a:t>
            </a:r>
            <a:r>
              <a:rPr lang="en-US" sz="3600" b="1" cap="small" noProof="0" dirty="0"/>
              <a:t> </a:t>
            </a:r>
            <a:r>
              <a:rPr lang="fr-FR" sz="3600" cap="small" noProof="0" dirty="0"/>
              <a:t>la conversion nucléaire a-t-elle lieu </a:t>
            </a:r>
            <a:r>
              <a:rPr lang="en-US" sz="3600" cap="small" noProof="0" dirty="0"/>
              <a:t>?</a:t>
            </a:r>
          </a:p>
        </p:txBody>
      </p:sp>
    </p:spTree>
    <p:extLst>
      <p:ext uri="{BB962C8B-B14F-4D97-AF65-F5344CB8AC3E}">
        <p14:creationId xmlns:p14="http://schemas.microsoft.com/office/powerpoint/2010/main" val="3744714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106286"/>
            <a:ext cx="5429251" cy="5016758"/>
          </a:xfrm>
          <a:prstGeom prst="rect">
            <a:avLst/>
          </a:prstGeom>
          <a:noFill/>
        </p:spPr>
        <p:txBody>
          <a:bodyPr wrap="square" rtlCol="0">
            <a:spAutoFit/>
          </a:bodyPr>
          <a:lstStyle/>
          <a:p>
            <a:pPr marL="285750" indent="-285750">
              <a:buFont typeface="Arial" panose="020B0604020202020204" pitchFamily="34" charset="0"/>
              <a:buChar char="•"/>
            </a:pPr>
            <a:r>
              <a:rPr lang="en-US" sz="2400" b="1" dirty="0" err="1"/>
              <a:t>L’Énergie</a:t>
            </a:r>
            <a:r>
              <a:rPr lang="en-US" sz="2400" b="1" dirty="0"/>
              <a:t> de Liaison </a:t>
            </a:r>
            <a:r>
              <a:rPr lang="fr-FR" sz="2400" dirty="0"/>
              <a:t>est une mesure de la stabilité d'un noyau atomique</a:t>
            </a:r>
            <a:endParaRPr lang="en-US" sz="2400" dirty="0"/>
          </a:p>
          <a:p>
            <a:pPr marL="697230" lvl="1" indent="-285750">
              <a:buFont typeface="Arial" panose="020B0604020202020204" pitchFamily="34" charset="0"/>
              <a:buChar char="•"/>
            </a:pPr>
            <a:r>
              <a:rPr lang="fr-FR" sz="2000" dirty="0"/>
              <a:t>La stabilité dépend de la distribution du nombre de protons et de neutrons ainsi que des facteurs de symétrie complexes</a:t>
            </a:r>
          </a:p>
          <a:p>
            <a:pPr marL="285750" indent="-285750">
              <a:buFont typeface="Arial" panose="020B0604020202020204" pitchFamily="34" charset="0"/>
              <a:buChar char="•"/>
            </a:pPr>
            <a:r>
              <a:rPr lang="fr-FR" sz="2400" dirty="0"/>
              <a:t>Les noyaux qui peuvent passer à un état stable par des conversions nucléaires sont instables (radioactifs)</a:t>
            </a:r>
          </a:p>
          <a:p>
            <a:pPr marL="285750" indent="-285750">
              <a:buFont typeface="Arial" panose="020B0604020202020204" pitchFamily="34" charset="0"/>
              <a:buChar char="•"/>
            </a:pPr>
            <a:r>
              <a:rPr lang="fr-FR" sz="2400" dirty="0"/>
              <a:t>Les noyaux peuvent également atteindre un état plus stable par fusions nucléaires</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Énergie</a:t>
            </a:r>
            <a:r>
              <a:rPr lang="en-US" sz="3600" noProof="0" dirty="0"/>
              <a:t> de Liaison</a:t>
            </a:r>
            <a:endParaRPr lang="en-US" sz="3000" noProof="0" dirty="0"/>
          </a:p>
        </p:txBody>
      </p:sp>
      <p:pic>
        <p:nvPicPr>
          <p:cNvPr id="2" name="Grafik 1">
            <a:extLst>
              <a:ext uri="{FF2B5EF4-FFF2-40B4-BE49-F238E27FC236}">
                <a16:creationId xmlns:a16="http://schemas.microsoft.com/office/drawing/2014/main" id="{E75F4F9D-94BD-CFA1-19FD-54B513817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4172" y="1977570"/>
            <a:ext cx="5114050" cy="3102966"/>
          </a:xfrm>
          <a:prstGeom prst="rect">
            <a:avLst/>
          </a:prstGeom>
        </p:spPr>
      </p:pic>
      <p:sp>
        <p:nvSpPr>
          <p:cNvPr id="4" name="Textfeld 3">
            <a:extLst>
              <a:ext uri="{FF2B5EF4-FFF2-40B4-BE49-F238E27FC236}">
                <a16:creationId xmlns:a16="http://schemas.microsoft.com/office/drawing/2014/main" id="{D350534C-42E3-7A8B-D52D-27CBA15F4143}"/>
              </a:ext>
            </a:extLst>
          </p:cNvPr>
          <p:cNvSpPr txBox="1"/>
          <p:nvPr/>
        </p:nvSpPr>
        <p:spPr>
          <a:xfrm rot="16200000">
            <a:off x="5115594" y="3439439"/>
            <a:ext cx="3020583" cy="261610"/>
          </a:xfrm>
          <a:prstGeom prst="rect">
            <a:avLst/>
          </a:prstGeom>
          <a:noFill/>
        </p:spPr>
        <p:txBody>
          <a:bodyPr wrap="square" rtlCol="0">
            <a:spAutoFit/>
          </a:bodyPr>
          <a:lstStyle/>
          <a:p>
            <a:pPr algn="ctr"/>
            <a:r>
              <a:rPr lang="de-DE" sz="1100" dirty="0" err="1">
                <a:solidFill>
                  <a:srgbClr val="000000"/>
                </a:solidFill>
              </a:rPr>
              <a:t>Énergie</a:t>
            </a:r>
            <a:r>
              <a:rPr lang="de-DE" sz="1100" dirty="0">
                <a:solidFill>
                  <a:srgbClr val="000000"/>
                </a:solidFill>
              </a:rPr>
              <a:t> de Liaison par </a:t>
            </a:r>
            <a:r>
              <a:rPr lang="de-DE" sz="1100" dirty="0" err="1">
                <a:solidFill>
                  <a:srgbClr val="000000"/>
                </a:solidFill>
              </a:rPr>
              <a:t>Nucléon</a:t>
            </a:r>
            <a:r>
              <a:rPr lang="de-DE" sz="1100" dirty="0">
                <a:solidFill>
                  <a:srgbClr val="000000"/>
                </a:solidFill>
              </a:rPr>
              <a:t> (MeV)</a:t>
            </a:r>
          </a:p>
        </p:txBody>
      </p:sp>
      <p:sp>
        <p:nvSpPr>
          <p:cNvPr id="5" name="Textfeld 4">
            <a:extLst>
              <a:ext uri="{FF2B5EF4-FFF2-40B4-BE49-F238E27FC236}">
                <a16:creationId xmlns:a16="http://schemas.microsoft.com/office/drawing/2014/main" id="{08720FD3-4ADA-C14D-2895-13DC2E7961C7}"/>
              </a:ext>
            </a:extLst>
          </p:cNvPr>
          <p:cNvSpPr txBox="1"/>
          <p:nvPr/>
        </p:nvSpPr>
        <p:spPr>
          <a:xfrm>
            <a:off x="8007920" y="5088553"/>
            <a:ext cx="2637955" cy="261610"/>
          </a:xfrm>
          <a:prstGeom prst="rect">
            <a:avLst/>
          </a:prstGeom>
          <a:noFill/>
        </p:spPr>
        <p:txBody>
          <a:bodyPr wrap="square" rtlCol="0">
            <a:spAutoFit/>
          </a:bodyPr>
          <a:lstStyle/>
          <a:p>
            <a:pPr algn="ctr"/>
            <a:r>
              <a:rPr lang="de-DE" sz="1100" dirty="0" err="1">
                <a:solidFill>
                  <a:srgbClr val="000000"/>
                </a:solidFill>
              </a:rPr>
              <a:t>Nombre</a:t>
            </a:r>
            <a:r>
              <a:rPr lang="de-DE" sz="1100" dirty="0">
                <a:solidFill>
                  <a:srgbClr val="000000"/>
                </a:solidFill>
              </a:rPr>
              <a:t> de </a:t>
            </a:r>
            <a:r>
              <a:rPr lang="de-DE" sz="1100" dirty="0" err="1">
                <a:solidFill>
                  <a:srgbClr val="000000"/>
                </a:solidFill>
              </a:rPr>
              <a:t>Masses</a:t>
            </a:r>
            <a:r>
              <a:rPr lang="de-DE" sz="1100" dirty="0">
                <a:solidFill>
                  <a:srgbClr val="000000"/>
                </a:solidFill>
              </a:rPr>
              <a:t> A</a:t>
            </a:r>
          </a:p>
        </p:txBody>
      </p:sp>
    </p:spTree>
    <p:extLst>
      <p:ext uri="{BB962C8B-B14F-4D97-AF65-F5344CB8AC3E}">
        <p14:creationId xmlns:p14="http://schemas.microsoft.com/office/powerpoint/2010/main" val="3701393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Énergie</a:t>
            </a:r>
            <a:r>
              <a:rPr lang="en-US" sz="3600" noProof="0" dirty="0"/>
              <a:t> de Liaison</a:t>
            </a:r>
            <a:endParaRPr lang="en-US" sz="3000" noProof="0" dirty="0"/>
          </a:p>
        </p:txBody>
      </p:sp>
      <p:pic>
        <p:nvPicPr>
          <p:cNvPr id="3" name="Grafik 2">
            <a:extLst>
              <a:ext uri="{FF2B5EF4-FFF2-40B4-BE49-F238E27FC236}">
                <a16:creationId xmlns:a16="http://schemas.microsoft.com/office/drawing/2014/main" id="{E38CABB8-C154-46E2-8E2A-CB9EF096B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81661"/>
            <a:ext cx="8105775" cy="4918204"/>
          </a:xfrm>
          <a:prstGeom prst="rect">
            <a:avLst/>
          </a:prstGeom>
        </p:spPr>
      </p:pic>
      <p:sp>
        <p:nvSpPr>
          <p:cNvPr id="4" name="Textfeld 3">
            <a:extLst>
              <a:ext uri="{FF2B5EF4-FFF2-40B4-BE49-F238E27FC236}">
                <a16:creationId xmlns:a16="http://schemas.microsoft.com/office/drawing/2014/main" id="{DB722161-2F8D-5E6B-5414-9AC91BFECF9A}"/>
              </a:ext>
            </a:extLst>
          </p:cNvPr>
          <p:cNvSpPr txBox="1"/>
          <p:nvPr/>
        </p:nvSpPr>
        <p:spPr>
          <a:xfrm rot="16200000">
            <a:off x="-118875" y="3313399"/>
            <a:ext cx="4647824" cy="307778"/>
          </a:xfrm>
          <a:prstGeom prst="rect">
            <a:avLst/>
          </a:prstGeom>
          <a:noFill/>
        </p:spPr>
        <p:txBody>
          <a:bodyPr wrap="square" rtlCol="0">
            <a:spAutoFit/>
          </a:bodyPr>
          <a:lstStyle/>
          <a:p>
            <a:pPr algn="ctr"/>
            <a:r>
              <a:rPr lang="de-DE" sz="1400" b="1" dirty="0" err="1">
                <a:solidFill>
                  <a:srgbClr val="000000"/>
                </a:solidFill>
              </a:rPr>
              <a:t>Énergie</a:t>
            </a:r>
            <a:r>
              <a:rPr lang="de-DE" sz="1400" b="1" dirty="0">
                <a:solidFill>
                  <a:srgbClr val="000000"/>
                </a:solidFill>
              </a:rPr>
              <a:t> de Liaison par </a:t>
            </a:r>
            <a:r>
              <a:rPr lang="de-DE" sz="1400" b="1" dirty="0" err="1">
                <a:solidFill>
                  <a:srgbClr val="000000"/>
                </a:solidFill>
              </a:rPr>
              <a:t>Nucléon</a:t>
            </a:r>
            <a:r>
              <a:rPr lang="de-DE" sz="1400" b="1" dirty="0">
                <a:solidFill>
                  <a:srgbClr val="000000"/>
                </a:solidFill>
              </a:rPr>
              <a:t> (MeV)</a:t>
            </a:r>
          </a:p>
        </p:txBody>
      </p:sp>
      <p:sp>
        <p:nvSpPr>
          <p:cNvPr id="5" name="Textfeld 4">
            <a:extLst>
              <a:ext uri="{FF2B5EF4-FFF2-40B4-BE49-F238E27FC236}">
                <a16:creationId xmlns:a16="http://schemas.microsoft.com/office/drawing/2014/main" id="{5CBD9B74-32B5-00B1-A93E-BBEF458785E1}"/>
              </a:ext>
            </a:extLst>
          </p:cNvPr>
          <p:cNvSpPr txBox="1"/>
          <p:nvPr/>
        </p:nvSpPr>
        <p:spPr>
          <a:xfrm>
            <a:off x="3843525" y="5799865"/>
            <a:ext cx="4647824" cy="307778"/>
          </a:xfrm>
          <a:prstGeom prst="rect">
            <a:avLst/>
          </a:prstGeom>
          <a:noFill/>
        </p:spPr>
        <p:txBody>
          <a:bodyPr wrap="square" rtlCol="0">
            <a:spAutoFit/>
          </a:bodyPr>
          <a:lstStyle/>
          <a:p>
            <a:pPr algn="ctr"/>
            <a:r>
              <a:rPr lang="de-DE" sz="1400" b="1" dirty="0" err="1">
                <a:solidFill>
                  <a:srgbClr val="000000"/>
                </a:solidFill>
              </a:rPr>
              <a:t>Nombre</a:t>
            </a:r>
            <a:r>
              <a:rPr lang="de-DE" sz="1400" b="1" dirty="0">
                <a:solidFill>
                  <a:srgbClr val="000000"/>
                </a:solidFill>
              </a:rPr>
              <a:t> de </a:t>
            </a:r>
            <a:r>
              <a:rPr lang="de-DE" sz="1400" b="1" dirty="0" err="1">
                <a:solidFill>
                  <a:srgbClr val="000000"/>
                </a:solidFill>
              </a:rPr>
              <a:t>Masses</a:t>
            </a:r>
            <a:r>
              <a:rPr lang="de-DE" sz="1400" b="1" dirty="0">
                <a:solidFill>
                  <a:srgbClr val="000000"/>
                </a:solidFill>
              </a:rPr>
              <a:t> A</a:t>
            </a:r>
          </a:p>
        </p:txBody>
      </p:sp>
    </p:spTree>
    <p:extLst>
      <p:ext uri="{BB962C8B-B14F-4D97-AF65-F5344CB8AC3E}">
        <p14:creationId xmlns:p14="http://schemas.microsoft.com/office/powerpoint/2010/main" val="983904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Le Tableau des </a:t>
            </a:r>
            <a:r>
              <a:rPr lang="en-US" sz="3600" noProof="0" dirty="0" err="1"/>
              <a:t>Noyaux</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fr-FR" sz="2800" dirty="0">
                      <a:solidFill>
                        <a:schemeClr val="tx1"/>
                      </a:solidFill>
                    </a:rPr>
                    <a:t>Essayez la représentation 3D du Tableau des Noyaux</a:t>
                  </a:r>
                  <a:br>
                    <a:rPr lang="de-DE" sz="2800" dirty="0">
                      <a:solidFill>
                        <a:schemeClr val="tx1"/>
                      </a:solidFill>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2.1 Tableau des </a:t>
                  </a:r>
                  <a:r>
                    <a:rPr lang="de-DE" sz="2800" b="1" dirty="0" err="1">
                      <a:solidFill>
                        <a:schemeClr val="tx1"/>
                      </a:solidFill>
                    </a:rPr>
                    <a:t>Noyaux</a:t>
                  </a:r>
                  <a:r>
                    <a:rPr lang="de-DE" sz="2800" b="1" dirty="0">
                      <a:solidFill>
                        <a:schemeClr val="tx1"/>
                      </a:solidFill>
                    </a:rPr>
                    <a:t> </a:t>
                  </a:r>
                  <a:r>
                    <a:rPr lang="de-DE" sz="2800" b="1" dirty="0" err="1">
                      <a:solidFill>
                        <a:schemeClr val="tx1"/>
                      </a:solidFill>
                    </a:rPr>
                    <a:t>Intéractif</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r="-842" b="-2711"/>
                  </a:stretch>
                </a:blipFill>
                <a:ln>
                  <a:solidFill>
                    <a:schemeClr val="tx1"/>
                  </a:solidFill>
                </a:ln>
              </p:spPr>
              <p:txBody>
                <a:bodyPr/>
                <a:lstStyle/>
                <a:p>
                  <a:r>
                    <a:rPr lang="fr-FR">
                      <a:noFill/>
                    </a:rPr>
                    <a:t> </a:t>
                  </a:r>
                </a:p>
              </p:txBody>
            </p:sp>
          </mc:Fallback>
        </mc:AlternateContent>
      </p:grpSp>
    </p:spTree>
    <p:extLst>
      <p:ext uri="{BB962C8B-B14F-4D97-AF65-F5344CB8AC3E}">
        <p14:creationId xmlns:p14="http://schemas.microsoft.com/office/powerpoint/2010/main" val="2356732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Par la </a:t>
            </a:r>
            <a:r>
              <a:rPr lang="en-US" sz="2800" b="1" dirty="0"/>
              <a:t>fusion</a:t>
            </a:r>
            <a:r>
              <a:rPr lang="en-US" sz="2800" dirty="0"/>
              <a:t> </a:t>
            </a:r>
            <a:r>
              <a:rPr lang="en-US" sz="2800" dirty="0" err="1"/>
              <a:t>ou</a:t>
            </a:r>
            <a:r>
              <a:rPr lang="en-US" sz="2800" dirty="0"/>
              <a:t> la </a:t>
            </a:r>
            <a:r>
              <a:rPr lang="en-US" sz="2800" b="1" dirty="0"/>
              <a:t>conversion </a:t>
            </a:r>
            <a:r>
              <a:rPr lang="en-US" sz="2800" b="1" dirty="0" err="1"/>
              <a:t>nucléaire</a:t>
            </a:r>
            <a:r>
              <a:rPr lang="en-US" sz="2800" dirty="0"/>
              <a:t> (</a:t>
            </a:r>
            <a:r>
              <a:rPr lang="en-US" sz="2800" dirty="0" err="1"/>
              <a:t>désintégration</a:t>
            </a:r>
            <a:r>
              <a:rPr lang="en-US" sz="2800" dirty="0"/>
              <a:t>), de nouveaux </a:t>
            </a:r>
            <a:r>
              <a:rPr lang="en-US" sz="2800" dirty="0" err="1"/>
              <a:t>noyaux</a:t>
            </a:r>
            <a:r>
              <a:rPr lang="en-US" sz="2800" dirty="0"/>
              <a:t> </a:t>
            </a:r>
            <a:r>
              <a:rPr lang="en-US" sz="2800" dirty="0" err="1"/>
              <a:t>atomiques</a:t>
            </a:r>
            <a:r>
              <a:rPr lang="en-US" sz="2800" dirty="0"/>
              <a:t> </a:t>
            </a:r>
            <a:r>
              <a:rPr lang="en-US" sz="2800" dirty="0" err="1"/>
              <a:t>peuvent</a:t>
            </a:r>
            <a:r>
              <a:rPr lang="en-US" sz="2800" dirty="0"/>
              <a:t> </a:t>
            </a:r>
            <a:r>
              <a:rPr lang="en-US" sz="2800" dirty="0" err="1"/>
              <a:t>être</a:t>
            </a:r>
            <a:r>
              <a:rPr lang="en-US" sz="2800" dirty="0"/>
              <a:t> </a:t>
            </a:r>
            <a:r>
              <a:rPr lang="en-US" sz="2800" dirty="0" err="1"/>
              <a:t>créés</a:t>
            </a:r>
            <a:r>
              <a:rPr lang="en-US" sz="2800" dirty="0"/>
              <a:t>.</a:t>
            </a:r>
            <a:br>
              <a:rPr lang="en-US" sz="2800" dirty="0"/>
            </a:br>
            <a:endParaRPr lang="en-US" sz="2800" dirty="0"/>
          </a:p>
          <a:p>
            <a:pPr marL="285750" indent="-285750">
              <a:buFont typeface="Arial" panose="020B0604020202020204" pitchFamily="34" charset="0"/>
              <a:buChar char="•"/>
            </a:pPr>
            <a:r>
              <a:rPr lang="en-US" sz="2800" dirty="0" err="1"/>
              <a:t>Ces</a:t>
            </a:r>
            <a:r>
              <a:rPr lang="en-US" sz="2800" dirty="0"/>
              <a:t> </a:t>
            </a:r>
            <a:r>
              <a:rPr lang="en-US" sz="2800" dirty="0" err="1"/>
              <a:t>processus</a:t>
            </a:r>
            <a:r>
              <a:rPr lang="en-US" sz="2800" dirty="0"/>
              <a:t> </a:t>
            </a:r>
            <a:r>
              <a:rPr lang="en-US" sz="2800" dirty="0" err="1"/>
              <a:t>sont</a:t>
            </a:r>
            <a:r>
              <a:rPr lang="en-US" sz="2800" dirty="0"/>
              <a:t> la base de la </a:t>
            </a:r>
            <a:r>
              <a:rPr lang="en-US" sz="2800" b="1" dirty="0"/>
              <a:t>formation de nouveaux </a:t>
            </a:r>
            <a:r>
              <a:rPr lang="en-US" sz="2800" b="1" dirty="0" err="1"/>
              <a:t>éléments</a:t>
            </a:r>
            <a:r>
              <a:rPr lang="en-US" sz="2800" b="1" dirty="0"/>
              <a:t> </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Réactions</a:t>
            </a:r>
            <a:r>
              <a:rPr lang="en-US" sz="3600" noProof="0" dirty="0"/>
              <a:t> </a:t>
            </a:r>
            <a:r>
              <a:rPr lang="en-US" sz="3600" noProof="0" dirty="0" err="1"/>
              <a:t>Nucléaires</a:t>
            </a:r>
            <a:endParaRPr lang="en-US"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[09] Illustration de la </a:t>
            </a:r>
            <a:r>
              <a:rPr lang="de-DE" sz="1400" i="1" dirty="0" err="1">
                <a:solidFill>
                  <a:schemeClr val="bg1"/>
                </a:solidFill>
              </a:rPr>
              <a:t>Supergéante</a:t>
            </a:r>
            <a:r>
              <a:rPr lang="de-DE" sz="1400" i="1" dirty="0">
                <a:solidFill>
                  <a:schemeClr val="bg1"/>
                </a:solidFill>
              </a:rPr>
              <a:t> </a:t>
            </a:r>
            <a:r>
              <a:rPr lang="de-DE" sz="1400" i="1" dirty="0" err="1">
                <a:solidFill>
                  <a:schemeClr val="bg1"/>
                </a:solidFill>
              </a:rPr>
              <a:t>rouge</a:t>
            </a:r>
            <a:r>
              <a:rPr lang="de-DE" sz="1400" i="1" dirty="0">
                <a:solidFill>
                  <a:schemeClr val="bg1"/>
                </a:solidFill>
              </a:rPr>
              <a:t> Antares</a:t>
            </a:r>
          </a:p>
        </p:txBody>
      </p:sp>
    </p:spTree>
    <p:extLst>
      <p:ext uri="{BB962C8B-B14F-4D97-AF65-F5344CB8AC3E}">
        <p14:creationId xmlns:p14="http://schemas.microsoft.com/office/powerpoint/2010/main" val="3448160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883275" y="1806366"/>
            <a:ext cx="6308724"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err="1">
                <a:solidFill>
                  <a:schemeClr val="bg1"/>
                </a:solidFill>
              </a:rPr>
              <a:t>Partie</a:t>
            </a:r>
            <a:r>
              <a:rPr lang="en-US" sz="3600" b="1" cap="small" dirty="0">
                <a:solidFill>
                  <a:schemeClr val="bg1"/>
                </a:solidFill>
              </a:rPr>
              <a:t> III</a:t>
            </a:r>
          </a:p>
          <a:p>
            <a:pPr algn="ctr">
              <a:spcAft>
                <a:spcPts val="600"/>
              </a:spcAft>
            </a:pPr>
            <a:r>
              <a:rPr lang="en-US" sz="3600" cap="small" dirty="0" err="1">
                <a:solidFill>
                  <a:schemeClr val="bg1"/>
                </a:solidFill>
              </a:rPr>
              <a:t>L’Évolution</a:t>
            </a:r>
            <a:r>
              <a:rPr lang="en-US" sz="3600" cap="small" dirty="0">
                <a:solidFill>
                  <a:schemeClr val="bg1"/>
                </a:solidFill>
              </a:rPr>
              <a:t> </a:t>
            </a:r>
            <a:r>
              <a:rPr lang="en-US" sz="3600" cap="small" dirty="0" err="1">
                <a:solidFill>
                  <a:schemeClr val="bg1"/>
                </a:solidFill>
              </a:rPr>
              <a:t>d’une</a:t>
            </a:r>
            <a:r>
              <a:rPr lang="en-US" sz="3600" cap="small" dirty="0">
                <a:solidFill>
                  <a:schemeClr val="bg1"/>
                </a:solidFill>
              </a:rPr>
              <a:t> Étoile</a:t>
            </a:r>
            <a:endParaRPr lang="en-US" sz="3600" b="1" cap="small" dirty="0">
              <a:solidFill>
                <a:schemeClr val="bg1"/>
              </a:solidFill>
            </a:endParaRPr>
          </a:p>
        </p:txBody>
      </p:sp>
      <p:pic>
        <p:nvPicPr>
          <p:cNvPr id="12290" name="Picture 2">
            <a:extLst>
              <a:ext uri="{FF2B5EF4-FFF2-40B4-BE49-F238E27FC236}">
                <a16:creationId xmlns:a16="http://schemas.microsoft.com/office/drawing/2014/main" id="{D8841637-50A3-18C3-79DA-7D035E8B09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5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err="1">
                <a:solidFill>
                  <a:schemeClr val="bg1"/>
                </a:solidFill>
              </a:rPr>
              <a:t>Partie</a:t>
            </a:r>
            <a:r>
              <a:rPr lang="en-US" sz="3600" b="1" cap="small" dirty="0">
                <a:solidFill>
                  <a:schemeClr val="bg1"/>
                </a:solidFill>
              </a:rPr>
              <a:t> I</a:t>
            </a:r>
          </a:p>
          <a:p>
            <a:pPr algn="ctr">
              <a:spcAft>
                <a:spcPts val="600"/>
              </a:spcAft>
            </a:pPr>
            <a:r>
              <a:rPr lang="en-US" sz="3600" cap="small" dirty="0">
                <a:solidFill>
                  <a:schemeClr val="bg1"/>
                </a:solidFill>
              </a:rPr>
              <a:t>Introduction</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b="1" cap="small" noProof="0" dirty="0" err="1"/>
              <a:t>Où</a:t>
            </a:r>
            <a:r>
              <a:rPr lang="en-US" sz="3600" b="1" cap="small" noProof="0" dirty="0"/>
              <a:t> </a:t>
            </a:r>
            <a:r>
              <a:rPr lang="en-US" sz="3600" cap="small" noProof="0" dirty="0"/>
              <a:t>s</a:t>
            </a:r>
            <a:r>
              <a:rPr lang="en-US" sz="3600" cap="small" dirty="0" err="1"/>
              <a:t>ont</a:t>
            </a:r>
            <a:r>
              <a:rPr lang="en-US" sz="3600" cap="small" dirty="0"/>
              <a:t> </a:t>
            </a:r>
            <a:r>
              <a:rPr lang="en-US" sz="3600" cap="small" dirty="0" err="1"/>
              <a:t>créés</a:t>
            </a:r>
            <a:r>
              <a:rPr lang="en-US" sz="3600" cap="small" dirty="0"/>
              <a:t> les</a:t>
            </a:r>
            <a:br>
              <a:rPr lang="en-US" sz="3600" cap="small" noProof="0" dirty="0"/>
            </a:br>
            <a:r>
              <a:rPr lang="en-US" sz="3600" cap="small" noProof="0" dirty="0" err="1"/>
              <a:t>éléments</a:t>
            </a:r>
            <a:r>
              <a:rPr lang="en-US" sz="3600" cap="small" noProof="0" dirty="0"/>
              <a:t> ?</a:t>
            </a:r>
          </a:p>
        </p:txBody>
      </p:sp>
    </p:spTree>
    <p:extLst>
      <p:ext uri="{BB962C8B-B14F-4D97-AF65-F5344CB8AC3E}">
        <p14:creationId xmlns:p14="http://schemas.microsoft.com/office/powerpoint/2010/main" val="1705955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57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dirty="0" err="1"/>
              <a:t>Évolution</a:t>
            </a:r>
            <a:r>
              <a:rPr lang="en-US" sz="3600" dirty="0"/>
              <a:t> </a:t>
            </a:r>
            <a:r>
              <a:rPr lang="en-US" sz="3600" dirty="0" err="1"/>
              <a:t>Stellaire</a:t>
            </a:r>
            <a:endParaRPr lang="en-US" sz="3000" noProof="0" dirty="0"/>
          </a:p>
        </p:txBody>
      </p:sp>
      <p:grpSp>
        <p:nvGrpSpPr>
          <p:cNvPr id="2" name="Gruppieren 1">
            <a:extLst>
              <a:ext uri="{FF2B5EF4-FFF2-40B4-BE49-F238E27FC236}">
                <a16:creationId xmlns:a16="http://schemas.microsoft.com/office/drawing/2014/main" id="{6D1BDC5E-7745-D2A0-D716-652CE52FE2A1}"/>
              </a:ext>
            </a:extLst>
          </p:cNvPr>
          <p:cNvGrpSpPr/>
          <p:nvPr/>
        </p:nvGrpSpPr>
        <p:grpSpPr>
          <a:xfrm>
            <a:off x="1381123" y="1755284"/>
            <a:ext cx="5775737" cy="3349162"/>
            <a:chOff x="1398424" y="1360021"/>
            <a:chExt cx="3822162" cy="3349162"/>
          </a:xfrm>
        </p:grpSpPr>
        <p:sp>
          <p:nvSpPr>
            <p:cNvPr id="3" name="Rechteck: obere Ecken abgerundet 2">
              <a:extLst>
                <a:ext uri="{FF2B5EF4-FFF2-40B4-BE49-F238E27FC236}">
                  <a16:creationId xmlns:a16="http://schemas.microsoft.com/office/drawing/2014/main" id="{11D6F70F-060D-B645-EEF9-3A4C4C5CE5DC}"/>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endParaRPr lang="en-US" sz="2400" b="1" dirty="0">
                <a:latin typeface="+mj-lt"/>
              </a:endParaRPr>
            </a:p>
          </p:txBody>
        </p:sp>
        <p:sp>
          <p:nvSpPr>
            <p:cNvPr id="4" name="Rechteck: obere Ecken abgerundet 3">
              <a:extLst>
                <a:ext uri="{FF2B5EF4-FFF2-40B4-BE49-F238E27FC236}">
                  <a16:creationId xmlns:a16="http://schemas.microsoft.com/office/drawing/2014/main" id="{31EA3F34-C2DA-3B0A-8599-2B29DFA6924C}"/>
                </a:ext>
              </a:extLst>
            </p:cNvPr>
            <p:cNvSpPr/>
            <p:nvPr/>
          </p:nvSpPr>
          <p:spPr>
            <a:xfrm>
              <a:off x="1398424" y="1873100"/>
              <a:ext cx="3822162" cy="2836083"/>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Choisissez</a:t>
              </a:r>
              <a:r>
                <a:rPr lang="en-US" sz="2800" dirty="0">
                  <a:solidFill>
                    <a:schemeClr val="tx1"/>
                  </a:solidFill>
                </a:rPr>
                <a:t> des étoiles à </a:t>
              </a:r>
              <a:r>
                <a:rPr lang="en-US" sz="2800" dirty="0" err="1">
                  <a:solidFill>
                    <a:schemeClr val="tx1"/>
                  </a:solidFill>
                </a:rPr>
                <a:t>partir</a:t>
              </a:r>
              <a:r>
                <a:rPr lang="en-US" sz="2800" dirty="0">
                  <a:solidFill>
                    <a:schemeClr val="tx1"/>
                  </a:solidFill>
                </a:rPr>
                <a:t> des</a:t>
              </a:r>
              <a:br>
                <a:rPr lang="en-US" sz="2800" dirty="0">
                  <a:solidFill>
                    <a:schemeClr val="tx1"/>
                  </a:solidFill>
                </a:rPr>
              </a:br>
              <a:r>
                <a:rPr lang="en-US" sz="2800" b="1" dirty="0">
                  <a:solidFill>
                    <a:schemeClr val="tx1"/>
                  </a:solidFill>
                </a:rPr>
                <a:t>→ 3.1 </a:t>
              </a:r>
              <a:r>
                <a:rPr lang="en-US" sz="2800" b="1" dirty="0" err="1">
                  <a:solidFill>
                    <a:schemeClr val="tx1"/>
                  </a:solidFill>
                </a:rPr>
                <a:t>Cartes</a:t>
              </a:r>
              <a:r>
                <a:rPr lang="en-US" sz="2800" b="1" dirty="0">
                  <a:solidFill>
                    <a:schemeClr val="tx1"/>
                  </a:solidFill>
                </a:rPr>
                <a:t> de </a:t>
              </a:r>
              <a:r>
                <a:rPr lang="en-US" sz="2800" b="1" dirty="0" err="1">
                  <a:solidFill>
                    <a:schemeClr val="tx1"/>
                  </a:solidFill>
                </a:rPr>
                <a:t>Profils</a:t>
              </a:r>
              <a:r>
                <a:rPr lang="en-US" sz="2800" b="1" dirty="0">
                  <a:solidFill>
                    <a:schemeClr val="tx1"/>
                  </a:solidFill>
                </a:rPr>
                <a:t> </a:t>
              </a:r>
              <a:r>
                <a:rPr lang="en-US" sz="2800" b="1" dirty="0" err="1">
                  <a:solidFill>
                    <a:schemeClr val="tx1"/>
                  </a:solidFill>
                </a:rPr>
                <a:t>d’Étoiles</a:t>
              </a:r>
              <a:br>
                <a:rPr lang="en-US" sz="2800" b="1" dirty="0">
                  <a:solidFill>
                    <a:schemeClr val="tx1"/>
                  </a:solidFill>
                </a:rPr>
              </a:br>
              <a:r>
                <a:rPr lang="en-US" sz="2800" dirty="0">
                  <a:solidFill>
                    <a:schemeClr val="tx1"/>
                  </a:solidFill>
                </a:rPr>
                <a:t>et </a:t>
              </a:r>
              <a:r>
                <a:rPr lang="en-US" sz="2800" dirty="0" err="1">
                  <a:solidFill>
                    <a:schemeClr val="tx1"/>
                  </a:solidFill>
                </a:rPr>
                <a:t>arrangez</a:t>
              </a:r>
              <a:r>
                <a:rPr lang="en-US" sz="2800" dirty="0">
                  <a:solidFill>
                    <a:schemeClr val="tx1"/>
                  </a:solidFill>
                </a:rPr>
                <a:t>-les dans le </a:t>
              </a:r>
              <a:r>
                <a:rPr lang="en-US" sz="2800" dirty="0" err="1">
                  <a:solidFill>
                    <a:schemeClr val="tx1"/>
                  </a:solidFill>
                </a:rPr>
                <a:t>diagramme</a:t>
              </a:r>
              <a:r>
                <a:rPr lang="en-US" sz="2800" dirty="0">
                  <a:solidFill>
                    <a:schemeClr val="tx1"/>
                  </a:solidFill>
                </a:rPr>
                <a:t> </a:t>
              </a:r>
              <a:r>
                <a:rPr lang="en-US" sz="2800" dirty="0" err="1">
                  <a:solidFill>
                    <a:schemeClr val="tx1"/>
                  </a:solidFill>
                </a:rPr>
                <a:t>partagé</a:t>
              </a:r>
              <a:r>
                <a:rPr lang="en-US" sz="2800" dirty="0">
                  <a:solidFill>
                    <a:schemeClr val="tx1"/>
                  </a:solidFill>
                </a:rPr>
                <a:t>.</a:t>
              </a:r>
              <a:br>
                <a:rPr lang="en-US" sz="2800" dirty="0">
                  <a:solidFill>
                    <a:schemeClr val="tx1"/>
                  </a:solidFill>
                </a:rPr>
              </a:br>
              <a:r>
                <a:rPr lang="en-US" sz="2800" dirty="0">
                  <a:solidFill>
                    <a:schemeClr val="tx1"/>
                  </a:solidFill>
                </a:rPr>
                <a:t>Pour </a:t>
              </a:r>
              <a:r>
                <a:rPr lang="en-US" sz="2800" dirty="0" err="1">
                  <a:solidFill>
                    <a:schemeClr val="tx1"/>
                  </a:solidFill>
                </a:rPr>
                <a:t>cela</a:t>
              </a:r>
              <a:r>
                <a:rPr lang="en-US" sz="2800" dirty="0">
                  <a:solidFill>
                    <a:schemeClr val="tx1"/>
                  </a:solidFill>
                </a:rPr>
                <a:t>, </a:t>
              </a:r>
              <a:r>
                <a:rPr lang="en-US" sz="2800" dirty="0" err="1">
                  <a:solidFill>
                    <a:schemeClr val="tx1"/>
                  </a:solidFill>
                </a:rPr>
                <a:t>ouvrez</a:t>
              </a:r>
              <a:r>
                <a:rPr lang="en-US" sz="2800" dirty="0">
                  <a:solidFill>
                    <a:schemeClr val="tx1"/>
                  </a:solidFill>
                </a:rPr>
                <a:t>-le</a:t>
              </a:r>
              <a:br>
                <a:rPr lang="en-US" sz="2800" dirty="0">
                  <a:solidFill>
                    <a:schemeClr val="tx1"/>
                  </a:solidFill>
                </a:rPr>
              </a:br>
              <a:r>
                <a:rPr lang="en-US" sz="2800" dirty="0">
                  <a:solidFill>
                    <a:schemeClr val="tx1"/>
                  </a:solidFill>
                </a:rPr>
                <a:t>→ </a:t>
              </a:r>
              <a:r>
                <a:rPr lang="en-US" sz="2800" b="1" dirty="0">
                  <a:solidFill>
                    <a:schemeClr val="tx1"/>
                  </a:solidFill>
                </a:rPr>
                <a:t>3.2 Tableau HDR</a:t>
              </a:r>
              <a:endParaRPr lang="en-GB" sz="2800" b="1" dirty="0">
                <a:solidFill>
                  <a:schemeClr val="tx1"/>
                </a:solidFill>
              </a:endParaRPr>
            </a:p>
          </p:txBody>
        </p:sp>
      </p:grpSp>
    </p:spTree>
    <p:extLst>
      <p:ext uri="{BB962C8B-B14F-4D97-AF65-F5344CB8AC3E}">
        <p14:creationId xmlns:p14="http://schemas.microsoft.com/office/powerpoint/2010/main" val="2246975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5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521016"/>
            <a:ext cx="4736636" cy="3416320"/>
          </a:xfrm>
          <a:prstGeom prst="rect">
            <a:avLst/>
          </a:prstGeom>
          <a:noFill/>
        </p:spPr>
        <p:txBody>
          <a:bodyPr wrap="square" rtlCol="0">
            <a:spAutoFit/>
          </a:bodyPr>
          <a:lstStyle/>
          <a:p>
            <a:pPr marL="285750" indent="-285750">
              <a:buFont typeface="Arial" panose="020B0604020202020204" pitchFamily="34" charset="0"/>
              <a:buChar char="•"/>
            </a:pPr>
            <a:r>
              <a:rPr lang="fr-FR" sz="2400" dirty="0"/>
              <a:t>Environ 5 étoiles se forment chaque année dans notre Voie lactée</a:t>
            </a:r>
            <a:r>
              <a:rPr lang="en-US" sz="2400" dirty="0"/>
              <a:t>.</a:t>
            </a:r>
          </a:p>
          <a:p>
            <a:pPr marL="285750" indent="-285750">
              <a:buFont typeface="Arial" panose="020B0604020202020204" pitchFamily="34" charset="0"/>
              <a:buChar char="•"/>
            </a:pPr>
            <a:r>
              <a:rPr lang="fr-FR" sz="2400" dirty="0"/>
              <a:t>La formation prend approximativement 1 million à 100 millions d'années</a:t>
            </a:r>
          </a:p>
          <a:p>
            <a:pPr marL="285750" indent="-285750">
              <a:buFont typeface="Arial" panose="020B0604020202020204" pitchFamily="34" charset="0"/>
              <a:buChar char="•"/>
            </a:pPr>
            <a:r>
              <a:rPr lang="fr-FR" sz="2400" dirty="0"/>
              <a:t>À l'origine, par la contraction des nuages moléculaires d'hydrogène (gravitation).</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Évolution</a:t>
            </a:r>
            <a:r>
              <a:rPr lang="en-US" sz="3600" noProof="0" dirty="0"/>
              <a:t> </a:t>
            </a:r>
            <a:r>
              <a:rPr lang="en-US" sz="3600" noProof="0" dirty="0" err="1"/>
              <a:t>Stellaire</a:t>
            </a:r>
            <a:endParaRPr lang="en-US"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13629"/>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305E"/>
                </a:solidFill>
                <a:effectLst/>
                <a:uLnTx/>
                <a:uFillTx/>
                <a:latin typeface="Open Sans"/>
                <a:ea typeface="+mn-ea"/>
                <a:cs typeface="+mn-cs"/>
              </a:rPr>
              <a:t>[12] </a:t>
            </a:r>
            <a:r>
              <a:rPr kumimoji="0" lang="fr-FR" sz="1400" b="0" i="1" u="none" strike="noStrike" kern="1200" cap="none" spc="0" normalizeH="0" baseline="0" noProof="0" dirty="0">
                <a:ln>
                  <a:noFill/>
                </a:ln>
                <a:solidFill>
                  <a:srgbClr val="00305E"/>
                </a:solidFill>
                <a:effectLst/>
                <a:uLnTx/>
                <a:uFillTx/>
                <a:latin typeface="Open Sans"/>
                <a:ea typeface="+mn-ea"/>
                <a:cs typeface="+mn-cs"/>
              </a:rPr>
              <a:t>Les deux nébuleuses NGC 2014 et NGC 2020, qui font partie d'une région de formation d'étoiles dans le Grand Nuage de Magellan, une galaxie de la Voie lactée située à 163 000 années-lumière. </a:t>
            </a: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1352341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676635"/>
            <a:ext cx="5108579" cy="4154984"/>
          </a:xfrm>
          <a:prstGeom prst="rect">
            <a:avLst/>
          </a:prstGeom>
          <a:noFill/>
        </p:spPr>
        <p:txBody>
          <a:bodyPr wrap="square" rtlCol="0">
            <a:spAutoFit/>
          </a:bodyPr>
          <a:lstStyle/>
          <a:p>
            <a:pPr marL="285750" indent="-285750">
              <a:buFont typeface="Arial" panose="020B0604020202020204" pitchFamily="34" charset="0"/>
              <a:buChar char="•"/>
            </a:pPr>
            <a:r>
              <a:rPr lang="fr-FR" sz="2400" dirty="0"/>
              <a:t>La contraction crée un cœur avec une densité plus élevée (effondrement gravitationnel).</a:t>
            </a:r>
          </a:p>
          <a:p>
            <a:pPr marL="285750" indent="-285750">
              <a:buFont typeface="Arial" panose="020B0604020202020204" pitchFamily="34" charset="0"/>
              <a:buChar char="•"/>
            </a:pPr>
            <a:r>
              <a:rPr lang="fr-FR" sz="2400" dirty="0"/>
              <a:t>Si la masse est suffisamment élevée, le nuage s'effondre et de l'énergie thermique est émise.</a:t>
            </a:r>
          </a:p>
          <a:p>
            <a:pPr marL="285750" indent="-285750">
              <a:buFont typeface="Arial" panose="020B0604020202020204" pitchFamily="34" charset="0"/>
              <a:buChar char="•"/>
            </a:pPr>
            <a:r>
              <a:rPr lang="fr-FR" sz="2400" dirty="0"/>
              <a:t>Si la densité de l'étoile est suffisamment élevée, le rayonnement ne peut plus s'échapper de l'enveloppe, et l'étoile se réchauffe davantage.</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Évolution</a:t>
            </a:r>
            <a:r>
              <a:rPr lang="en-US" sz="3600" noProof="0" dirty="0"/>
              <a:t> </a:t>
            </a:r>
            <a:r>
              <a:rPr lang="en-US" sz="3600" noProof="0" dirty="0" err="1"/>
              <a:t>Stellaire</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13629"/>
            <a:ext cx="5181600" cy="738664"/>
          </a:xfrm>
          <a:prstGeom prst="rect">
            <a:avLst/>
          </a:prstGeom>
          <a:noFill/>
        </p:spPr>
        <p:txBody>
          <a:bodyPr wrap="square" rtlCol="0">
            <a:spAutoFit/>
          </a:bodyPr>
          <a:lstStyle/>
          <a:p>
            <a:pPr algn="ctr"/>
            <a:r>
              <a:rPr lang="en-US" sz="1400" i="1" dirty="0"/>
              <a:t>[13]</a:t>
            </a:r>
            <a:r>
              <a:rPr lang="fr-FR" sz="1400" i="1" dirty="0"/>
              <a:t> La tête du nuage de gaz appelé "Chenille Cosmique" est une proto-étoile qui absorbe encore de la matière de son enveloppe extérieure et se condense lentement. </a:t>
            </a:r>
            <a:r>
              <a:rPr lang="de-DE" sz="1400" i="1" dirty="0">
                <a:hlinkClick r:id="rId3"/>
              </a:rPr>
              <a:t>Hubble/ESA, 2013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3805" y="1677974"/>
            <a:ext cx="5181600" cy="3335655"/>
          </a:xfrm>
          <a:prstGeom prst="rect">
            <a:avLst/>
          </a:prstGeom>
        </p:spPr>
      </p:pic>
    </p:spTree>
    <p:extLst>
      <p:ext uri="{BB962C8B-B14F-4D97-AF65-F5344CB8AC3E}">
        <p14:creationId xmlns:p14="http://schemas.microsoft.com/office/powerpoint/2010/main" val="2928739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516215"/>
            <a:ext cx="472754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Une </a:t>
            </a:r>
            <a:r>
              <a:rPr lang="en-US" sz="2400" b="1" dirty="0"/>
              <a:t>Proto-étoile</a:t>
            </a:r>
            <a:r>
              <a:rPr lang="en-US" sz="2400" dirty="0"/>
              <a:t> </a:t>
            </a:r>
            <a:r>
              <a:rPr lang="en-US" sz="2400" dirty="0" err="1"/>
              <a:t>est</a:t>
            </a:r>
            <a:r>
              <a:rPr lang="en-US" sz="2400" dirty="0"/>
              <a:t> </a:t>
            </a:r>
            <a:r>
              <a:rPr lang="en-US" sz="2400" dirty="0" err="1"/>
              <a:t>formée</a:t>
            </a:r>
            <a:endParaRPr lang="en-US" sz="2400" dirty="0"/>
          </a:p>
          <a:p>
            <a:pPr marL="285750" indent="-285750">
              <a:buFont typeface="Arial" panose="020B0604020202020204" pitchFamily="34" charset="0"/>
              <a:buChar char="•"/>
            </a:pPr>
            <a:r>
              <a:rPr lang="en-US" sz="2400" dirty="0"/>
              <a:t>La force </a:t>
            </a:r>
            <a:r>
              <a:rPr lang="en-US" sz="2400" dirty="0" err="1"/>
              <a:t>gravitationnelle</a:t>
            </a:r>
            <a:r>
              <a:rPr lang="en-US" sz="2400" dirty="0"/>
              <a:t> </a:t>
            </a:r>
            <a:r>
              <a:rPr lang="en-US" sz="2400" dirty="0" err="1"/>
              <a:t>augmente</a:t>
            </a:r>
            <a:endParaRPr lang="en-US" sz="2400" dirty="0"/>
          </a:p>
          <a:p>
            <a:pPr marL="285750" indent="-285750">
              <a:buFont typeface="Arial" panose="020B0604020202020204" pitchFamily="34" charset="0"/>
              <a:buChar char="•"/>
            </a:pPr>
            <a:r>
              <a:rPr lang="fr-FR" sz="2400" dirty="0"/>
              <a:t>Les molécules extérieures s'écrasent sur le cœur</a:t>
            </a:r>
          </a:p>
          <a:p>
            <a:pPr marL="285750" indent="-285750">
              <a:buFont typeface="Arial" panose="020B0604020202020204" pitchFamily="34" charset="0"/>
              <a:buChar char="•"/>
            </a:pPr>
            <a:r>
              <a:rPr lang="fr-FR" sz="2400" dirty="0"/>
              <a:t>Plusieurs milliers de Kelvin, lumière principalement dans la gamme infrarouge</a:t>
            </a:r>
          </a:p>
          <a:p>
            <a:pPr marL="285750" indent="-285750">
              <a:buFont typeface="Arial" panose="020B0604020202020204" pitchFamily="34" charset="0"/>
              <a:buChar char="•"/>
            </a:pPr>
            <a:r>
              <a:rPr lang="fr-FR" sz="2400" dirty="0"/>
              <a:t>La température est augmentée jusqu'à ce que le gaz à l'intérieur soit ionisé, le gaz devient un plasma</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Évolution</a:t>
            </a:r>
            <a:r>
              <a:rPr lang="en-US" sz="3600" noProof="0" dirty="0"/>
              <a:t> </a:t>
            </a:r>
            <a:r>
              <a:rPr lang="en-US" sz="3600" noProof="0" dirty="0" err="1"/>
              <a:t>Stellaire</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81364"/>
            <a:ext cx="5003795" cy="954107"/>
          </a:xfrm>
          <a:prstGeom prst="rect">
            <a:avLst/>
          </a:prstGeom>
          <a:noFill/>
        </p:spPr>
        <p:txBody>
          <a:bodyPr wrap="square" rtlCol="0">
            <a:spAutoFit/>
          </a:bodyPr>
          <a:lstStyle/>
          <a:p>
            <a:pPr algn="ctr"/>
            <a:r>
              <a:rPr lang="en-US" sz="1400" i="1" dirty="0"/>
              <a:t>[14] </a:t>
            </a:r>
            <a:r>
              <a:rPr lang="fr-FR" sz="1400" i="1" dirty="0"/>
              <a:t>Le gaz éjecté de la proto-étoile frappe les nuages de poussière. Deux jets sont visibles, s'éloignant diamétralement de la proto-étoile au centre</a:t>
            </a:r>
            <a:r>
              <a:rPr lang="en-US" sz="1400" i="1" dirty="0"/>
              <a:t>.</a:t>
            </a:r>
            <a:br>
              <a:rPr lang="de-DE" sz="1400" i="1" dirty="0"/>
            </a:br>
            <a:r>
              <a:rPr lang="de-DE" sz="1400" i="1" dirty="0">
                <a:hlinkClick r:id="rId3"/>
              </a:rPr>
              <a:t>Hubble/ESA, 2021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2194" y="1632145"/>
            <a:ext cx="5015406" cy="3441306"/>
          </a:xfrm>
          <a:prstGeom prst="rect">
            <a:avLst/>
          </a:prstGeom>
        </p:spPr>
      </p:pic>
    </p:spTree>
    <p:extLst>
      <p:ext uri="{BB962C8B-B14F-4D97-AF65-F5344CB8AC3E}">
        <p14:creationId xmlns:p14="http://schemas.microsoft.com/office/powerpoint/2010/main" val="1781894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546569"/>
            <a:ext cx="6053650" cy="4154984"/>
          </a:xfrm>
          <a:prstGeom prst="rect">
            <a:avLst/>
          </a:prstGeom>
          <a:noFill/>
        </p:spPr>
        <p:txBody>
          <a:bodyPr wrap="square" rtlCol="0">
            <a:spAutoFit/>
          </a:bodyPr>
          <a:lstStyle/>
          <a:p>
            <a:pPr marL="285750" indent="-285750">
              <a:buFont typeface="Arial" panose="020B0604020202020204" pitchFamily="34" charset="0"/>
              <a:buChar char="•"/>
            </a:pPr>
            <a:r>
              <a:rPr lang="fr-FR" sz="2400" dirty="0"/>
              <a:t>La température et la densité sont suffisamment élevées pour que les noyaux atomiques puissent surmonter la barrière de Coulomb</a:t>
            </a:r>
          </a:p>
          <a:p>
            <a:pPr marL="285750" indent="-285750">
              <a:buFont typeface="Arial" panose="020B0604020202020204" pitchFamily="34" charset="0"/>
              <a:buChar char="•"/>
            </a:pPr>
            <a:r>
              <a:rPr lang="en-US" sz="2400" b="1" dirty="0"/>
              <a:t>Fusion de </a:t>
            </a:r>
            <a:r>
              <a:rPr lang="en-US" sz="2400" b="1" dirty="0" err="1"/>
              <a:t>l’Hydrogène</a:t>
            </a:r>
            <a:r>
              <a:rPr lang="en-US" sz="2400" b="1" dirty="0"/>
              <a:t> :</a:t>
            </a:r>
            <a:r>
              <a:rPr lang="en-US" sz="2400" dirty="0"/>
              <a:t> </a:t>
            </a:r>
            <a:r>
              <a:rPr lang="en-US" sz="2400" dirty="0" err="1"/>
              <a:t>l’Hélium</a:t>
            </a:r>
            <a:r>
              <a:rPr lang="en-US" sz="2400" dirty="0"/>
              <a:t> </a:t>
            </a:r>
            <a:r>
              <a:rPr lang="en-US" sz="2400" dirty="0" err="1"/>
              <a:t>est</a:t>
            </a:r>
            <a:r>
              <a:rPr lang="en-US" sz="2400" dirty="0"/>
              <a:t> </a:t>
            </a:r>
            <a:r>
              <a:rPr lang="en-US" sz="2400" dirty="0" err="1"/>
              <a:t>formé</a:t>
            </a:r>
            <a:r>
              <a:rPr lang="en-US" sz="2400" dirty="0"/>
              <a:t> et </a:t>
            </a:r>
            <a:r>
              <a:rPr lang="en-US" sz="2400" dirty="0" err="1"/>
              <a:t>s’accumule</a:t>
            </a:r>
            <a:r>
              <a:rPr lang="en-US" sz="2400" dirty="0"/>
              <a:t> dans le </a:t>
            </a:r>
            <a:r>
              <a:rPr lang="en-US" sz="2400" dirty="0" err="1"/>
              <a:t>cœur</a:t>
            </a:r>
            <a:endParaRPr lang="en-US" sz="2400" dirty="0"/>
          </a:p>
          <a:p>
            <a:pPr marL="285750" indent="-285750">
              <a:buFont typeface="Arial" panose="020B0604020202020204" pitchFamily="34" charset="0"/>
              <a:buChar char="•"/>
            </a:pPr>
            <a:r>
              <a:rPr lang="fr-FR" sz="2400" dirty="0"/>
              <a:t>Radiation et pression des gaz comme force opposée à la gravité</a:t>
            </a:r>
          </a:p>
          <a:p>
            <a:pPr marL="285750" indent="-285750">
              <a:buFont typeface="Arial" panose="020B0604020202020204" pitchFamily="34" charset="0"/>
              <a:buChar char="•"/>
            </a:pPr>
            <a:r>
              <a:rPr lang="fr-FR" sz="2400" dirty="0"/>
              <a:t>L'étoile a atteint un état stable </a:t>
            </a:r>
            <a:r>
              <a:rPr lang="en-US" sz="2400" dirty="0"/>
              <a:t>!</a:t>
            </a:r>
          </a:p>
          <a:p>
            <a:pPr marL="342900" indent="-342900">
              <a:buFont typeface="Wingdings" panose="05000000000000000000" pitchFamily="2" charset="2"/>
              <a:buChar char="Ø"/>
            </a:pPr>
            <a:r>
              <a:rPr lang="en-US" sz="2400" b="1" dirty="0" err="1"/>
              <a:t>Équilibre</a:t>
            </a:r>
            <a:r>
              <a:rPr lang="en-US" sz="2400" b="1" dirty="0"/>
              <a:t> </a:t>
            </a:r>
            <a:r>
              <a:rPr lang="en-US" sz="2400" b="1" dirty="0" err="1"/>
              <a:t>Hydrostatique</a:t>
            </a:r>
            <a:r>
              <a:rPr lang="en-US" sz="2400" b="1" dirty="0"/>
              <a:t> </a:t>
            </a:r>
            <a:r>
              <a:rPr lang="en-US" sz="2400" dirty="0"/>
              <a:t>: </a:t>
            </a:r>
            <a:r>
              <a:rPr lang="fr-FR" sz="2400" dirty="0"/>
              <a:t>Équilibre entre gravité et pression</a:t>
            </a:r>
            <a:endParaRPr lang="en-US"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Évolution</a:t>
            </a:r>
            <a:r>
              <a:rPr lang="en-US" sz="3600" noProof="0" dirty="0"/>
              <a:t> </a:t>
            </a:r>
            <a:r>
              <a:rPr lang="en-US" sz="3600" noProof="0" dirty="0" err="1"/>
              <a:t>Stellaire</a:t>
            </a:r>
            <a:endParaRPr lang="en-US"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7334250" y="1266660"/>
            <a:ext cx="3540014" cy="4722930"/>
            <a:chOff x="7458075" y="1209510"/>
            <a:chExt cx="3540014" cy="4722930"/>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258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Évolution</a:t>
            </a:r>
            <a:r>
              <a:rPr lang="en-US" sz="3600" noProof="0" dirty="0"/>
              <a:t> </a:t>
            </a:r>
            <a:r>
              <a:rPr lang="en-US" sz="3600" noProof="0" dirty="0" err="1"/>
              <a:t>Stellaire</a:t>
            </a:r>
            <a:endParaRPr lang="en-US"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Plus </a:t>
            </a:r>
            <a:r>
              <a:rPr lang="en-US" sz="2400" dirty="0" err="1"/>
              <a:t>l’élément</a:t>
            </a:r>
            <a:r>
              <a:rPr lang="en-US" sz="2400" dirty="0"/>
              <a:t> </a:t>
            </a:r>
            <a:r>
              <a:rPr lang="en-US" sz="2400" dirty="0" err="1"/>
              <a:t>est</a:t>
            </a:r>
            <a:r>
              <a:rPr lang="en-US" sz="2400" dirty="0"/>
              <a:t> </a:t>
            </a:r>
            <a:r>
              <a:rPr lang="en-US" sz="2400" dirty="0" err="1"/>
              <a:t>lourd</a:t>
            </a:r>
            <a:r>
              <a:rPr lang="en-US" sz="2400" dirty="0"/>
              <a:t>, plus la </a:t>
            </a:r>
            <a:r>
              <a:rPr lang="en-US" sz="2400" b="1" dirty="0" err="1"/>
              <a:t>Barrière</a:t>
            </a:r>
            <a:r>
              <a:rPr lang="en-US" sz="2400" b="1" dirty="0"/>
              <a:t> de Coulomb </a:t>
            </a:r>
            <a:r>
              <a:rPr lang="en-US" sz="2400" dirty="0" err="1"/>
              <a:t>est</a:t>
            </a:r>
            <a:r>
              <a:rPr lang="en-US" sz="2400" dirty="0"/>
              <a:t> haute</a:t>
            </a:r>
          </a:p>
          <a:p>
            <a:pPr marL="285750" indent="-285750">
              <a:buFont typeface="Arial" panose="020B0604020202020204" pitchFamily="34" charset="0"/>
              <a:buChar char="•"/>
            </a:pPr>
            <a:r>
              <a:rPr lang="de-DE" sz="2400" dirty="0"/>
              <a:t>Si la </a:t>
            </a:r>
            <a:r>
              <a:rPr lang="de-DE" sz="2400" dirty="0" err="1"/>
              <a:t>température</a:t>
            </a:r>
            <a:r>
              <a:rPr lang="de-DE" sz="2400" dirty="0"/>
              <a:t> et la </a:t>
            </a:r>
            <a:r>
              <a:rPr lang="de-DE" sz="2400" dirty="0" err="1"/>
              <a:t>densité</a:t>
            </a:r>
            <a:r>
              <a:rPr lang="de-DE" sz="2400" dirty="0"/>
              <a:t> </a:t>
            </a:r>
            <a:r>
              <a:rPr lang="de-DE" sz="2400" dirty="0" err="1"/>
              <a:t>sont</a:t>
            </a:r>
            <a:r>
              <a:rPr lang="de-DE" sz="2400" dirty="0"/>
              <a:t> </a:t>
            </a:r>
            <a:r>
              <a:rPr lang="de-DE" sz="2400" dirty="0" err="1"/>
              <a:t>suffisament</a:t>
            </a:r>
            <a:r>
              <a:rPr lang="de-DE" sz="2400" dirty="0"/>
              <a:t> </a:t>
            </a:r>
            <a:r>
              <a:rPr lang="de-DE" sz="2400" dirty="0" err="1"/>
              <a:t>élevées</a:t>
            </a:r>
            <a:r>
              <a:rPr lang="de-DE" sz="2400" dirty="0"/>
              <a:t>, la </a:t>
            </a:r>
            <a:r>
              <a:rPr lang="de-DE" sz="2400" dirty="0" err="1"/>
              <a:t>fusion</a:t>
            </a:r>
            <a:r>
              <a:rPr lang="de-DE" sz="2400" dirty="0"/>
              <a:t> de </a:t>
            </a:r>
            <a:r>
              <a:rPr lang="de-DE" sz="2400" dirty="0" err="1"/>
              <a:t>hélium</a:t>
            </a:r>
            <a:r>
              <a:rPr lang="de-DE" sz="2400" dirty="0"/>
              <a:t> </a:t>
            </a:r>
            <a:r>
              <a:rPr lang="de-DE" sz="2400" dirty="0" err="1"/>
              <a:t>devient</a:t>
            </a:r>
            <a:r>
              <a:rPr lang="de-DE" sz="2400" dirty="0"/>
              <a:t> possible</a:t>
            </a:r>
          </a:p>
          <a:p>
            <a:pPr marL="285750" indent="-285750">
              <a:buFont typeface="Arial" panose="020B0604020202020204" pitchFamily="34" charset="0"/>
              <a:buChar char="•"/>
            </a:pPr>
            <a:r>
              <a:rPr lang="fr-FR" sz="2400" dirty="0"/>
              <a:t>En fonction de la masse de l'étoile, d'autres éléments peuvent fusionner</a:t>
            </a:r>
          </a:p>
          <a:p>
            <a:pPr marL="285750" indent="-285750">
              <a:buFont typeface="Arial" panose="020B0604020202020204" pitchFamily="34" charset="0"/>
              <a:buChar char="•"/>
            </a:pPr>
            <a:r>
              <a:rPr lang="en-US" sz="2400" dirty="0" err="1"/>
              <a:t>L’étoile</a:t>
            </a:r>
            <a:r>
              <a:rPr lang="en-US" sz="2400" dirty="0"/>
              <a:t> passe par des </a:t>
            </a:r>
            <a:r>
              <a:rPr lang="en-US" sz="2400" b="1" dirty="0"/>
              <a:t>Phases de Vie </a:t>
            </a:r>
            <a:r>
              <a:rPr lang="fr-FR" sz="2400" dirty="0"/>
              <a:t>qui sont couplées aux processus de fusion nucléaire</a:t>
            </a:r>
            <a:endParaRPr lang="en-US" sz="2400" dirty="0"/>
          </a:p>
        </p:txBody>
      </p:sp>
    </p:spTree>
    <p:extLst>
      <p:ext uri="{BB962C8B-B14F-4D97-AF65-F5344CB8AC3E}">
        <p14:creationId xmlns:p14="http://schemas.microsoft.com/office/powerpoint/2010/main" val="2710478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Évolution</a:t>
            </a:r>
            <a:r>
              <a:rPr lang="en-US" sz="3600" noProof="0" dirty="0"/>
              <a:t> </a:t>
            </a:r>
            <a:r>
              <a:rPr lang="en-US" sz="3600" noProof="0" dirty="0" err="1"/>
              <a:t>Stellaire</a:t>
            </a:r>
            <a:endParaRPr lang="en-US"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a:t>
            </a:r>
            <a:r>
              <a:rPr lang="en-US" sz="1400" i="1" dirty="0" err="1"/>
              <a:t>Etapes</a:t>
            </a:r>
            <a:r>
              <a:rPr lang="en-US" sz="1400" i="1" dirty="0"/>
              <a:t> de vie des Étoiles</a:t>
            </a:r>
            <a:endParaRPr lang="de-DE" sz="1400" i="1" dirty="0"/>
          </a:p>
        </p:txBody>
      </p:sp>
    </p:spTree>
    <p:extLst>
      <p:ext uri="{BB962C8B-B14F-4D97-AF65-F5344CB8AC3E}">
        <p14:creationId xmlns:p14="http://schemas.microsoft.com/office/powerpoint/2010/main" val="565808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Évolution</a:t>
            </a:r>
            <a:r>
              <a:rPr lang="en-US" sz="3600" noProof="0" dirty="0"/>
              <a:t> </a:t>
            </a:r>
            <a:r>
              <a:rPr lang="en-US" sz="3600" noProof="0" dirty="0" err="1"/>
              <a:t>Stellaire</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2862322"/>
          </a:xfrm>
          <a:prstGeom prst="rect">
            <a:avLst/>
          </a:prstGeom>
          <a:noFill/>
        </p:spPr>
        <p:txBody>
          <a:bodyPr wrap="square" rtlCol="0">
            <a:spAutoFit/>
          </a:bodyPr>
          <a:lstStyle/>
          <a:p>
            <a:pPr algn="ctr"/>
            <a:r>
              <a:rPr lang="en-US" sz="2000" i="1" dirty="0"/>
              <a:t>[10] </a:t>
            </a:r>
            <a:r>
              <a:rPr lang="fr-FR" sz="2000" i="1" dirty="0"/>
              <a:t>La nébuleuse planétaire NGC 6302, également appelée Nébuleuse du Papillon, se trouve dans notre Voie lactée, à environ 3800 al. Au centre se trouve une étoile mourante qui avait cinq fois la masse du Soleil. Elle a éjecté son enveloppe de gaz et libère maintenant un flux de rayonnement UV qui rend la matière éjectée visible.</a:t>
            </a:r>
            <a:r>
              <a:rPr lang="en-US" sz="2000" i="1" dirty="0"/>
              <a:t>.</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336076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1666875" y="1036637"/>
            <a:ext cx="8858249" cy="2392362"/>
          </a:xfrm>
        </p:spPr>
        <p:txBody>
          <a:bodyPr anchor="ctr"/>
          <a:lstStyle/>
          <a:p>
            <a:pPr algn="ctr"/>
            <a:r>
              <a:rPr lang="en-US" sz="4000" b="1" cap="small" noProof="0" dirty="0">
                <a:solidFill>
                  <a:schemeClr val="tx1"/>
                </a:solidFill>
              </a:rPr>
              <a:t>Round </a:t>
            </a:r>
            <a:r>
              <a:rPr lang="en-US" sz="4000" b="1" cap="small" noProof="0" dirty="0" err="1">
                <a:solidFill>
                  <a:schemeClr val="tx1"/>
                </a:solidFill>
              </a:rPr>
              <a:t>d’introduction</a:t>
            </a:r>
            <a:endParaRPr lang="en-US" sz="3600" b="1" cap="small" noProof="0" dirty="0">
              <a:solidFill>
                <a:schemeClr val="tx1"/>
              </a:solidFill>
            </a:endParaRPr>
          </a:p>
        </p:txBody>
      </p:sp>
      <p:pic>
        <p:nvPicPr>
          <p:cNvPr id="4" name="Grafik 3" descr="Fragen mit einfarbiger Füllung">
            <a:extLst>
              <a:ext uri="{FF2B5EF4-FFF2-40B4-BE49-F238E27FC236}">
                <a16:creationId xmlns:a16="http://schemas.microsoft.com/office/drawing/2014/main" id="{4F0EBFC7-984E-56D8-C6E0-31C0A17B0F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4510086" y="2576512"/>
            <a:ext cx="3171825" cy="3171825"/>
          </a:xfrm>
          <a:prstGeom prst="rect">
            <a:avLst/>
          </a:prstGeom>
        </p:spPr>
      </p:pic>
    </p:spTree>
    <p:extLst>
      <p:ext uri="{BB962C8B-B14F-4D97-AF65-F5344CB8AC3E}">
        <p14:creationId xmlns:p14="http://schemas.microsoft.com/office/powerpoint/2010/main" val="1049012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Évolution</a:t>
            </a:r>
            <a:r>
              <a:rPr lang="en-US" sz="3600" noProof="0" dirty="0"/>
              <a:t> </a:t>
            </a:r>
            <a:r>
              <a:rPr lang="en-US" sz="3600" noProof="0" dirty="0" err="1"/>
              <a:t>Stellaire</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8249" y="1030075"/>
            <a:ext cx="5518151" cy="5021318"/>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6951136" y="2024933"/>
            <a:ext cx="4961463" cy="3477875"/>
          </a:xfrm>
          <a:prstGeom prst="rect">
            <a:avLst/>
          </a:prstGeom>
          <a:noFill/>
        </p:spPr>
        <p:txBody>
          <a:bodyPr wrap="square" rtlCol="0">
            <a:spAutoFit/>
          </a:bodyPr>
          <a:lstStyle/>
          <a:p>
            <a:pPr algn="ctr"/>
            <a:r>
              <a:rPr lang="en-US" sz="2000" i="1" dirty="0"/>
              <a:t>[16] </a:t>
            </a:r>
            <a:r>
              <a:rPr lang="fr-FR" sz="2000" i="1" dirty="0"/>
              <a:t>La nébuleuse du Crabe, située à 6 500 années-lumière dans la constellation du Taureau, est le résultat de l'explosion d'une supernova observée par les astronomes en 1054. En son centre se trouve une étoile à neutrons extrêmement dense qui tourne une fois toutes les 33 millisecondes, émettant des faisceaux rotatifs d'ondes radio et de lumière visible semblables à ceux d'un phare.</a:t>
            </a:r>
            <a:br>
              <a:rPr lang="de-DE" sz="2000" i="1" dirty="0"/>
            </a:br>
            <a:r>
              <a:rPr lang="de-DE" sz="2000" i="1" dirty="0">
                <a:hlinkClick r:id="rId4"/>
              </a:rPr>
              <a:t>Hubble/ESA, 2017</a:t>
            </a:r>
            <a:endParaRPr lang="de-DE" sz="2000" i="1" dirty="0"/>
          </a:p>
        </p:txBody>
      </p:sp>
    </p:spTree>
    <p:extLst>
      <p:ext uri="{BB962C8B-B14F-4D97-AF65-F5344CB8AC3E}">
        <p14:creationId xmlns:p14="http://schemas.microsoft.com/office/powerpoint/2010/main" val="1937343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71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L’Histoire</a:t>
            </a:r>
            <a:r>
              <a:rPr lang="en-US" sz="3600" noProof="0" dirty="0"/>
              <a:t> de </a:t>
            </a:r>
            <a:r>
              <a:rPr lang="en-US" sz="3600" noProof="0" dirty="0" err="1"/>
              <a:t>notre</a:t>
            </a:r>
            <a:r>
              <a:rPr lang="en-US" sz="3600" noProof="0" dirty="0"/>
              <a:t> Soleil</a:t>
            </a:r>
            <a:endParaRPr lang="en-US" sz="3000" noProof="0" dirty="0"/>
          </a:p>
        </p:txBody>
      </p:sp>
      <p:sp>
        <p:nvSpPr>
          <p:cNvPr id="5" name="Textfeld 4">
            <a:extLst>
              <a:ext uri="{FF2B5EF4-FFF2-40B4-BE49-F238E27FC236}">
                <a16:creationId xmlns:a16="http://schemas.microsoft.com/office/drawing/2014/main" id="{2F06021E-B2C1-4B22-A421-52434D8971D3}"/>
              </a:ext>
            </a:extLst>
          </p:cNvPr>
          <p:cNvSpPr txBox="1"/>
          <p:nvPr/>
        </p:nvSpPr>
        <p:spPr>
          <a:xfrm>
            <a:off x="626164" y="2082698"/>
            <a:ext cx="5469835" cy="283154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Le Soleil </a:t>
            </a:r>
            <a:r>
              <a:rPr lang="en-US" sz="2400" dirty="0" err="1"/>
              <a:t>est</a:t>
            </a:r>
            <a:r>
              <a:rPr lang="en-US" sz="2400" dirty="0"/>
              <a:t> né il y a 4,5 Milliards </a:t>
            </a:r>
            <a:r>
              <a:rPr lang="en-US" sz="2400" dirty="0" err="1"/>
              <a:t>d’années</a:t>
            </a:r>
            <a:endParaRPr lang="en-US" sz="2400" dirty="0"/>
          </a:p>
          <a:p>
            <a:pPr marL="285750" indent="-285750">
              <a:spcAft>
                <a:spcPts val="600"/>
              </a:spcAft>
              <a:buFont typeface="Arial" panose="020B0604020202020204" pitchFamily="34" charset="0"/>
              <a:buChar char="•"/>
            </a:pPr>
            <a:r>
              <a:rPr lang="en-US" sz="2400" dirty="0"/>
              <a:t>Le Soleil se </a:t>
            </a:r>
            <a:r>
              <a:rPr lang="en-US" sz="2400" dirty="0" err="1"/>
              <a:t>trouve</a:t>
            </a:r>
            <a:r>
              <a:rPr lang="en-US" sz="2400" dirty="0"/>
              <a:t> sur la </a:t>
            </a:r>
            <a:r>
              <a:rPr lang="en-US" sz="2400" b="1" dirty="0" err="1"/>
              <a:t>Séquence</a:t>
            </a:r>
            <a:r>
              <a:rPr lang="en-US" sz="2400" b="1" dirty="0"/>
              <a:t> Principal</a:t>
            </a:r>
          </a:p>
          <a:p>
            <a:pPr marL="285750" indent="-285750">
              <a:spcAft>
                <a:spcPts val="600"/>
              </a:spcAft>
              <a:buFont typeface="Arial" panose="020B0604020202020204" pitchFamily="34" charset="0"/>
              <a:buChar char="•"/>
            </a:pPr>
            <a:r>
              <a:rPr lang="en-US" sz="2400" dirty="0"/>
              <a:t>La fusion de </a:t>
            </a:r>
            <a:r>
              <a:rPr lang="en-US" sz="2400" dirty="0" err="1"/>
              <a:t>l’Hydrogène</a:t>
            </a:r>
            <a:r>
              <a:rPr lang="en-US" sz="2400" dirty="0"/>
              <a:t> </a:t>
            </a:r>
            <a:r>
              <a:rPr lang="en-US" sz="2400" dirty="0" err="1"/>
              <a:t>mène</a:t>
            </a:r>
            <a:r>
              <a:rPr lang="en-US" sz="2400" dirty="0"/>
              <a:t> à un </a:t>
            </a:r>
            <a:r>
              <a:rPr lang="en-US" sz="2400" dirty="0" err="1"/>
              <a:t>cœur</a:t>
            </a:r>
            <a:r>
              <a:rPr lang="en-US" sz="2400" dirty="0"/>
              <a:t> </a:t>
            </a:r>
            <a:r>
              <a:rPr lang="en-US" sz="2400" dirty="0" err="1"/>
              <a:t>d’Hélium</a:t>
            </a:r>
            <a:r>
              <a:rPr lang="en-US" sz="2400" dirty="0"/>
              <a:t> et </a:t>
            </a:r>
            <a:r>
              <a:rPr lang="en-US" sz="2400" dirty="0" err="1"/>
              <a:t>une</a:t>
            </a:r>
            <a:r>
              <a:rPr lang="en-US" sz="2400" dirty="0"/>
              <a:t> </a:t>
            </a:r>
            <a:r>
              <a:rPr lang="en-US" sz="2400" dirty="0" err="1"/>
              <a:t>enveloppe</a:t>
            </a:r>
            <a:r>
              <a:rPr lang="en-US" sz="2400" dirty="0"/>
              <a:t> </a:t>
            </a:r>
            <a:r>
              <a:rPr lang="en-US" sz="2400" dirty="0" err="1"/>
              <a:t>d’Hydrogène</a:t>
            </a:r>
            <a:endParaRPr lang="en-US" sz="240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6" name="Ellipse 5">
            <a:extLst>
              <a:ext uri="{FF2B5EF4-FFF2-40B4-BE49-F238E27FC236}">
                <a16:creationId xmlns:a16="http://schemas.microsoft.com/office/drawing/2014/main" id="{7974C506-4278-CBBF-63EE-31D1D98399CC}"/>
              </a:ext>
            </a:extLst>
          </p:cNvPr>
          <p:cNvSpPr/>
          <p:nvPr/>
        </p:nvSpPr>
        <p:spPr>
          <a:xfrm rot="3760218">
            <a:off x="9558580" y="4152106"/>
            <a:ext cx="536167" cy="5566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feld 6">
            <a:extLst>
              <a:ext uri="{FF2B5EF4-FFF2-40B4-BE49-F238E27FC236}">
                <a16:creationId xmlns:a16="http://schemas.microsoft.com/office/drawing/2014/main" id="{A538B167-E4AD-45E9-800A-B54A15DE48D5}"/>
              </a:ext>
            </a:extLst>
          </p:cNvPr>
          <p:cNvSpPr txBox="1"/>
          <p:nvPr/>
        </p:nvSpPr>
        <p:spPr>
          <a:xfrm>
            <a:off x="10658475" y="5730494"/>
            <a:ext cx="1188508" cy="338554"/>
          </a:xfrm>
          <a:prstGeom prst="rect">
            <a:avLst/>
          </a:prstGeom>
          <a:noFill/>
        </p:spPr>
        <p:txBody>
          <a:bodyPr wrap="square" rtlCol="0">
            <a:spAutoFit/>
          </a:bodyPr>
          <a:lstStyle/>
          <a:p>
            <a:pPr algn="ctr"/>
            <a:r>
              <a:rPr lang="en-US" sz="1600" i="1" dirty="0"/>
              <a:t>[17] </a:t>
            </a:r>
            <a:r>
              <a:rPr lang="de-DE" sz="1600" i="1" dirty="0"/>
              <a:t>HRD </a:t>
            </a:r>
          </a:p>
        </p:txBody>
      </p:sp>
    </p:spTree>
    <p:extLst>
      <p:ext uri="{BB962C8B-B14F-4D97-AF65-F5344CB8AC3E}">
        <p14:creationId xmlns:p14="http://schemas.microsoft.com/office/powerpoint/2010/main" val="3407473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L'Histoire</a:t>
            </a:r>
            <a:r>
              <a:rPr lang="en-US" sz="3600" noProof="0" dirty="0"/>
              <a:t> de </a:t>
            </a:r>
            <a:r>
              <a:rPr lang="en-US" sz="3600" noProof="0" dirty="0" err="1"/>
              <a:t>notre</a:t>
            </a:r>
            <a:r>
              <a:rPr lang="en-US" sz="3600" noProof="0" dirty="0"/>
              <a:t> Soleil</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2477500">
            <a:off x="10106745" y="2846259"/>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364715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fr-FR" sz="2400" dirty="0"/>
              <a:t>L’Hydrogène du cœur est consommé, le cœur se contracte et devient plus chaud</a:t>
            </a:r>
          </a:p>
          <a:p>
            <a:pPr marL="285750" indent="-285750">
              <a:spcAft>
                <a:spcPts val="600"/>
              </a:spcAft>
              <a:buFont typeface="Arial" panose="020B0604020202020204" pitchFamily="34" charset="0"/>
              <a:buChar char="•"/>
            </a:pPr>
            <a:r>
              <a:rPr lang="fr-FR" sz="2400" dirty="0"/>
              <a:t>Le Soleil se dilate, devient plus lumineux mais plus froid à l'extérieur</a:t>
            </a:r>
          </a:p>
          <a:p>
            <a:pPr marL="285750" indent="-285750">
              <a:spcAft>
                <a:spcPts val="600"/>
              </a:spcAft>
              <a:buFont typeface="Arial" panose="020B0604020202020204" pitchFamily="34" charset="0"/>
              <a:buChar char="•"/>
            </a:pPr>
            <a:r>
              <a:rPr lang="fr-FR" sz="2400" dirty="0"/>
              <a:t>Le Soleil devient une </a:t>
            </a:r>
            <a:r>
              <a:rPr lang="fr-FR" sz="2400" b="1" dirty="0"/>
              <a:t>Géante Rouge</a:t>
            </a:r>
            <a:r>
              <a:rPr lang="fr-FR" sz="2400" dirty="0"/>
              <a:t> avec une enveloppe d'Hydrogène et un noyau d'Hélium</a:t>
            </a:r>
            <a:endParaRPr lang="en-US" sz="2400" dirty="0"/>
          </a:p>
        </p:txBody>
      </p:sp>
    </p:spTree>
    <p:extLst>
      <p:ext uri="{BB962C8B-B14F-4D97-AF65-F5344CB8AC3E}">
        <p14:creationId xmlns:p14="http://schemas.microsoft.com/office/powerpoint/2010/main" val="168656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L'Histoire</a:t>
            </a:r>
            <a:r>
              <a:rPr lang="en-US" sz="3600" noProof="0" dirty="0"/>
              <a:t> de </a:t>
            </a:r>
            <a:r>
              <a:rPr lang="en-US" sz="3600" noProof="0" dirty="0" err="1"/>
              <a:t>notre</a:t>
            </a:r>
            <a:r>
              <a:rPr lang="en-US" sz="3600" noProof="0" dirty="0"/>
              <a:t> Soleil</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460586">
            <a:off x="9802889" y="2441346"/>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t>L’Hélium</a:t>
            </a:r>
            <a:r>
              <a:rPr lang="en-US" sz="2400" dirty="0"/>
              <a:t> </a:t>
            </a:r>
            <a:r>
              <a:rPr lang="en-US" sz="2400" dirty="0" err="1"/>
              <a:t>s’allume</a:t>
            </a:r>
            <a:r>
              <a:rPr lang="en-US" sz="2400" dirty="0"/>
              <a:t> </a:t>
            </a:r>
            <a:r>
              <a:rPr lang="en-US" sz="2400" dirty="0" err="1"/>
              <a:t>brusquement</a:t>
            </a:r>
            <a:r>
              <a:rPr lang="en-US" sz="2400" dirty="0"/>
              <a:t> dans le noyau</a:t>
            </a:r>
          </a:p>
          <a:p>
            <a:pPr marL="754380" lvl="1" indent="-342900">
              <a:buFont typeface="Wingdings" panose="05000000000000000000" pitchFamily="2" charset="2"/>
              <a:buChar char="Ø"/>
            </a:pPr>
            <a:r>
              <a:rPr lang="en-US" sz="2400" b="1" dirty="0"/>
              <a:t>Flash </a:t>
            </a:r>
            <a:r>
              <a:rPr lang="en-US" sz="2400" b="1" dirty="0" err="1"/>
              <a:t>d’Hélium</a:t>
            </a:r>
            <a:endParaRPr lang="en-US" sz="2400" b="1" dirty="0"/>
          </a:p>
          <a:p>
            <a:pPr marL="285750" indent="-285750">
              <a:buFont typeface="Arial" panose="020B0604020202020204" pitchFamily="34" charset="0"/>
              <a:buChar char="•"/>
            </a:pPr>
            <a:r>
              <a:rPr lang="fr-FR" sz="2400" dirty="0"/>
              <a:t>La température intérieure augmente, le Soleil se réchauffe</a:t>
            </a:r>
          </a:p>
          <a:p>
            <a:pPr marL="285750" indent="-285750">
              <a:buFont typeface="Arial" panose="020B0604020202020204" pitchFamily="34" charset="0"/>
              <a:buChar char="•"/>
            </a:pPr>
            <a:r>
              <a:rPr lang="fr-FR" sz="2400" dirty="0"/>
              <a:t>L’</a:t>
            </a:r>
            <a:r>
              <a:rPr lang="en-US" sz="2400" dirty="0" err="1"/>
              <a:t>Hélium</a:t>
            </a:r>
            <a:r>
              <a:rPr lang="en-US" sz="2400" dirty="0"/>
              <a:t> </a:t>
            </a:r>
            <a:r>
              <a:rPr lang="en-US" sz="2400" dirty="0" err="1"/>
              <a:t>est</a:t>
            </a:r>
            <a:r>
              <a:rPr lang="en-US" sz="2400" dirty="0"/>
              <a:t> consommé dans le noyau :</a:t>
            </a:r>
            <a:br>
              <a:rPr lang="en-US" sz="2400" dirty="0"/>
            </a:br>
            <a:r>
              <a:rPr lang="en-US" sz="2400" b="1" dirty="0" err="1"/>
              <a:t>Processus</a:t>
            </a:r>
            <a:r>
              <a:rPr lang="en-US" sz="2400" b="1" dirty="0"/>
              <a:t> Triple-Alpha</a:t>
            </a:r>
          </a:p>
        </p:txBody>
      </p:sp>
    </p:spTree>
    <p:extLst>
      <p:ext uri="{BB962C8B-B14F-4D97-AF65-F5344CB8AC3E}">
        <p14:creationId xmlns:p14="http://schemas.microsoft.com/office/powerpoint/2010/main" val="3075681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L'Histoire</a:t>
            </a:r>
            <a:r>
              <a:rPr lang="en-US" sz="3600" noProof="0" dirty="0"/>
              <a:t> de </a:t>
            </a:r>
            <a:r>
              <a:rPr lang="en-US" sz="3600" noProof="0" dirty="0" err="1"/>
              <a:t>notre</a:t>
            </a:r>
            <a:r>
              <a:rPr lang="en-US" sz="3600" noProof="0" dirty="0"/>
              <a:t> Soleil</a:t>
            </a:r>
            <a:endParaRPr lang="en-US" sz="3000" noProof="0" dirty="0"/>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3341" y="1884664"/>
            <a:ext cx="5874634" cy="2754011"/>
          </a:xfrm>
          <a:prstGeom prst="rect">
            <a:avLst/>
          </a:prstGeom>
        </p:spPr>
      </p:pic>
      <p:sp>
        <p:nvSpPr>
          <p:cNvPr id="2" name="Textfeld 3">
            <a:extLst>
              <a:ext uri="{FF2B5EF4-FFF2-40B4-BE49-F238E27FC236}">
                <a16:creationId xmlns:a16="http://schemas.microsoft.com/office/drawing/2014/main" id="{3BB4F10A-CC34-F4F3-7210-A73120247300}"/>
              </a:ext>
            </a:extLst>
          </p:cNvPr>
          <p:cNvSpPr txBox="1"/>
          <p:nvPr/>
        </p:nvSpPr>
        <p:spPr>
          <a:xfrm>
            <a:off x="626164" y="2008067"/>
            <a:ext cx="5469835"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t>L’Hélium</a:t>
            </a:r>
            <a:r>
              <a:rPr lang="en-US" sz="2400" dirty="0"/>
              <a:t> </a:t>
            </a:r>
            <a:r>
              <a:rPr lang="en-US" sz="2400" dirty="0" err="1"/>
              <a:t>s’allume</a:t>
            </a:r>
            <a:r>
              <a:rPr lang="en-US" sz="2400" dirty="0"/>
              <a:t> </a:t>
            </a:r>
            <a:r>
              <a:rPr lang="en-US" sz="2400" dirty="0" err="1"/>
              <a:t>brusquement</a:t>
            </a:r>
            <a:r>
              <a:rPr lang="en-US" sz="2400" dirty="0"/>
              <a:t> dans le noyau</a:t>
            </a:r>
          </a:p>
          <a:p>
            <a:pPr marL="754380" lvl="1" indent="-342900">
              <a:buFont typeface="Wingdings" panose="05000000000000000000" pitchFamily="2" charset="2"/>
              <a:buChar char="Ø"/>
            </a:pPr>
            <a:r>
              <a:rPr lang="en-US" sz="2400" b="1" dirty="0"/>
              <a:t>Flash </a:t>
            </a:r>
            <a:r>
              <a:rPr lang="en-US" sz="2400" b="1" dirty="0" err="1"/>
              <a:t>d’Hélium</a:t>
            </a:r>
            <a:endParaRPr lang="en-US" sz="2400" b="1" dirty="0"/>
          </a:p>
          <a:p>
            <a:pPr marL="285750" indent="-285750">
              <a:buFont typeface="Arial" panose="020B0604020202020204" pitchFamily="34" charset="0"/>
              <a:buChar char="•"/>
            </a:pPr>
            <a:r>
              <a:rPr lang="fr-FR" sz="2400" dirty="0"/>
              <a:t>La température intérieure augmente, le Soleil se réchauffe</a:t>
            </a:r>
          </a:p>
          <a:p>
            <a:pPr marL="285750" indent="-285750">
              <a:buFont typeface="Arial" panose="020B0604020202020204" pitchFamily="34" charset="0"/>
              <a:buChar char="•"/>
            </a:pPr>
            <a:r>
              <a:rPr lang="fr-FR" sz="2400" dirty="0"/>
              <a:t>L’</a:t>
            </a:r>
            <a:r>
              <a:rPr lang="en-US" sz="2400" dirty="0" err="1"/>
              <a:t>Hélium</a:t>
            </a:r>
            <a:r>
              <a:rPr lang="en-US" sz="2400" dirty="0"/>
              <a:t> </a:t>
            </a:r>
            <a:r>
              <a:rPr lang="en-US" sz="2400" dirty="0" err="1"/>
              <a:t>est</a:t>
            </a:r>
            <a:r>
              <a:rPr lang="en-US" sz="2400" dirty="0"/>
              <a:t> consommé dans le noyau :</a:t>
            </a:r>
            <a:br>
              <a:rPr lang="en-US" sz="2400" dirty="0"/>
            </a:br>
            <a:r>
              <a:rPr lang="en-US" sz="2400" b="1" dirty="0" err="1"/>
              <a:t>Processus</a:t>
            </a:r>
            <a:r>
              <a:rPr lang="en-US" sz="2400" b="1" dirty="0"/>
              <a:t> Triple-Alpha</a:t>
            </a:r>
          </a:p>
        </p:txBody>
      </p:sp>
    </p:spTree>
    <p:extLst>
      <p:ext uri="{BB962C8B-B14F-4D97-AF65-F5344CB8AC3E}">
        <p14:creationId xmlns:p14="http://schemas.microsoft.com/office/powerpoint/2010/main" val="3420566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L'Histoire</a:t>
            </a:r>
            <a:r>
              <a:rPr lang="en-US" sz="3600" noProof="0" dirty="0"/>
              <a:t> de </a:t>
            </a:r>
            <a:r>
              <a:rPr lang="en-US" sz="3600" noProof="0" dirty="0" err="1"/>
              <a:t>notre</a:t>
            </a:r>
            <a:r>
              <a:rPr lang="en-US" sz="3600" noProof="0" dirty="0"/>
              <a:t> Soleil</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039381">
            <a:off x="9902280" y="2203253"/>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3416320"/>
          </a:xfrm>
          <a:prstGeom prst="rect">
            <a:avLst/>
          </a:prstGeom>
          <a:noFill/>
        </p:spPr>
        <p:txBody>
          <a:bodyPr wrap="square" rtlCol="0">
            <a:spAutoFit/>
          </a:bodyPr>
          <a:lstStyle/>
          <a:p>
            <a:pPr marL="285750" indent="-285750">
              <a:buFont typeface="Arial" panose="020B0604020202020204" pitchFamily="34" charset="0"/>
              <a:buChar char="•"/>
            </a:pPr>
            <a:r>
              <a:rPr lang="fr-FR" sz="2400" dirty="0"/>
              <a:t>L’Hélium est consommé dans le noyau</a:t>
            </a:r>
          </a:p>
          <a:p>
            <a:pPr marL="285750" indent="-285750">
              <a:buFont typeface="Arial" panose="020B0604020202020204" pitchFamily="34" charset="0"/>
              <a:buChar char="•"/>
            </a:pPr>
            <a:r>
              <a:rPr lang="fr-FR" sz="2400" dirty="0"/>
              <a:t>Le Soleil a maintenant une enveloppe d'Hydrogène, une enveloppe d'Hélium et un cœur de Carbone/Oxygène</a:t>
            </a:r>
          </a:p>
          <a:p>
            <a:pPr marL="285750" indent="-285750">
              <a:buFont typeface="Arial" panose="020B0604020202020204" pitchFamily="34" charset="0"/>
              <a:buChar char="•"/>
            </a:pPr>
            <a:r>
              <a:rPr lang="fr-FR" sz="2400" dirty="0"/>
              <a:t>Le Soleil se dilate, devient plus lumineux mais plus froid à l'extérieur</a:t>
            </a:r>
            <a:endParaRPr lang="en-US" sz="2400" dirty="0"/>
          </a:p>
        </p:txBody>
      </p:sp>
    </p:spTree>
    <p:extLst>
      <p:ext uri="{BB962C8B-B14F-4D97-AF65-F5344CB8AC3E}">
        <p14:creationId xmlns:p14="http://schemas.microsoft.com/office/powerpoint/2010/main" val="971352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L'Histoire</a:t>
            </a:r>
            <a:r>
              <a:rPr lang="en-US" sz="3600" noProof="0" dirty="0"/>
              <a:t> de </a:t>
            </a:r>
            <a:r>
              <a:rPr lang="en-US" sz="3600" noProof="0" dirty="0" err="1"/>
              <a:t>notre</a:t>
            </a:r>
            <a:r>
              <a:rPr lang="en-US" sz="3600" noProof="0" dirty="0"/>
              <a:t> Soleil</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1401263"/>
            <a:ext cx="5469835" cy="4401205"/>
          </a:xfrm>
          <a:prstGeom prst="rect">
            <a:avLst/>
          </a:prstGeom>
          <a:noFill/>
        </p:spPr>
        <p:txBody>
          <a:bodyPr wrap="square" rtlCol="0">
            <a:spAutoFit/>
          </a:bodyPr>
          <a:lstStyle/>
          <a:p>
            <a:pPr marL="285750" indent="-285750">
              <a:buFont typeface="Arial" panose="020B0604020202020204" pitchFamily="34" charset="0"/>
              <a:buChar char="•"/>
            </a:pPr>
            <a:r>
              <a:rPr lang="fr-FR" sz="2400" dirty="0"/>
              <a:t>Le Soleil perd de la masse à chaque impulsion thermique jusqu'à ce que le cœur soit exposé</a:t>
            </a:r>
          </a:p>
          <a:p>
            <a:pPr marL="285750" indent="-285750">
              <a:buFont typeface="Arial" panose="020B0604020202020204" pitchFamily="34" charset="0"/>
              <a:buChar char="•"/>
            </a:pPr>
            <a:r>
              <a:rPr lang="fr-FR" sz="2400" dirty="0"/>
              <a:t>La coquille éjectée forme une </a:t>
            </a:r>
            <a:r>
              <a:rPr lang="fr-FR" sz="2400" b="1" dirty="0"/>
              <a:t>nébuleuse planétaire</a:t>
            </a:r>
          </a:p>
          <a:p>
            <a:pPr marL="285750" indent="-285750">
              <a:buFont typeface="Arial" panose="020B0604020202020204" pitchFamily="34" charset="0"/>
              <a:buChar char="•"/>
            </a:pPr>
            <a:r>
              <a:rPr lang="en-US" sz="2400" dirty="0"/>
              <a:t>Le c</a:t>
            </a:r>
            <a:r>
              <a:rPr lang="fr-FR" sz="2400" dirty="0" err="1"/>
              <a:t>œu</a:t>
            </a:r>
            <a:r>
              <a:rPr lang="en-US" sz="2400" dirty="0"/>
              <a:t>r exposé </a:t>
            </a:r>
            <a:r>
              <a:rPr lang="en-US" sz="2400" dirty="0" err="1"/>
              <a:t>forme</a:t>
            </a:r>
            <a:r>
              <a:rPr lang="en-US" sz="2400" dirty="0"/>
              <a:t> </a:t>
            </a:r>
            <a:r>
              <a:rPr lang="en-US" sz="2400" dirty="0" err="1"/>
              <a:t>une</a:t>
            </a:r>
            <a:r>
              <a:rPr lang="en-US" sz="2400" dirty="0"/>
              <a:t> </a:t>
            </a:r>
            <a:r>
              <a:rPr lang="en-US" sz="2400" b="1" dirty="0"/>
              <a:t>Naine Blanche</a:t>
            </a:r>
          </a:p>
          <a:p>
            <a:pPr marL="697230" lvl="1" indent="-285750">
              <a:buFont typeface="Arial" panose="020B0604020202020204" pitchFamily="34" charset="0"/>
              <a:buChar char="•"/>
            </a:pPr>
            <a:r>
              <a:rPr lang="fr-FR" sz="2400" dirty="0"/>
              <a:t>refroidit rapidement, plus aucune réaction possible</a:t>
            </a:r>
          </a:p>
          <a:p>
            <a:pPr marL="697230" lvl="1" indent="-285750">
              <a:buFont typeface="Arial" panose="020B0604020202020204" pitchFamily="34" charset="0"/>
              <a:buChar char="•"/>
            </a:pPr>
            <a:r>
              <a:rPr lang="en-US" sz="2400" dirty="0" err="1"/>
              <a:t>consiste</a:t>
            </a:r>
            <a:r>
              <a:rPr lang="en-US" sz="2400" dirty="0"/>
              <a:t> </a:t>
            </a:r>
            <a:r>
              <a:rPr lang="en-US" sz="2400" dirty="0" err="1"/>
              <a:t>majoritairement</a:t>
            </a:r>
            <a:r>
              <a:rPr lang="en-US" sz="2400" dirty="0"/>
              <a:t> </a:t>
            </a:r>
            <a:r>
              <a:rPr lang="en-US" sz="2400" dirty="0" err="1"/>
              <a:t>en</a:t>
            </a:r>
            <a:r>
              <a:rPr lang="en-US" sz="2400" dirty="0"/>
              <a:t> Carbone et </a:t>
            </a:r>
            <a:r>
              <a:rPr lang="en-US" sz="2400" dirty="0" err="1"/>
              <a:t>Oxygène</a:t>
            </a:r>
            <a:br>
              <a:rPr lang="en-US" sz="2400" dirty="0"/>
            </a:br>
            <a:r>
              <a:rPr lang="fr-FR" sz="1600" i="1" dirty="0"/>
              <a:t>environ la masse du Soleil et la taille de la Terre</a:t>
            </a:r>
            <a:endParaRPr lang="de-DE" sz="2400" i="1" dirty="0"/>
          </a:p>
        </p:txBody>
      </p:sp>
      <p:sp>
        <p:nvSpPr>
          <p:cNvPr id="5" name="Ellipse 4">
            <a:extLst>
              <a:ext uri="{FF2B5EF4-FFF2-40B4-BE49-F238E27FC236}">
                <a16:creationId xmlns:a16="http://schemas.microsoft.com/office/drawing/2014/main" id="{7905D0E4-BAD5-1E4B-9ABE-084DA0DD3887}"/>
              </a:ext>
            </a:extLst>
          </p:cNvPr>
          <p:cNvSpPr/>
          <p:nvPr/>
        </p:nvSpPr>
        <p:spPr>
          <a:xfrm rot="5400000">
            <a:off x="8682103" y="580777"/>
            <a:ext cx="536167" cy="43632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87383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L'Histoire</a:t>
            </a:r>
            <a:r>
              <a:rPr lang="en-US" sz="3600" noProof="0" dirty="0"/>
              <a:t> de </a:t>
            </a:r>
            <a:r>
              <a:rPr lang="en-US" sz="3600" noProof="0" dirty="0" err="1"/>
              <a:t>notre</a:t>
            </a:r>
            <a:r>
              <a:rPr lang="en-US" sz="3600" noProof="0" dirty="0"/>
              <a:t> Soleil</a:t>
            </a:r>
            <a:endParaRPr lang="en-US" sz="3000" noProof="0" dirty="0"/>
          </a:p>
        </p:txBody>
      </p:sp>
      <p:pic>
        <p:nvPicPr>
          <p:cNvPr id="2" name="Grafik 1">
            <a:extLst>
              <a:ext uri="{FF2B5EF4-FFF2-40B4-BE49-F238E27FC236}">
                <a16:creationId xmlns:a16="http://schemas.microsoft.com/office/drawing/2014/main" id="{2F822829-87AC-3DD6-F100-45BFCAFF3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8705" y="1252199"/>
            <a:ext cx="5360141" cy="4272098"/>
          </a:xfrm>
          <a:prstGeom prst="rect">
            <a:avLst/>
          </a:prstGeom>
        </p:spPr>
      </p:pic>
      <p:sp>
        <p:nvSpPr>
          <p:cNvPr id="6" name="Textfeld 5">
            <a:extLst>
              <a:ext uri="{FF2B5EF4-FFF2-40B4-BE49-F238E27FC236}">
                <a16:creationId xmlns:a16="http://schemas.microsoft.com/office/drawing/2014/main" id="{3C2E79C7-F1D2-10F3-6302-CAB0FECB3836}"/>
              </a:ext>
            </a:extLst>
          </p:cNvPr>
          <p:cNvSpPr txBox="1"/>
          <p:nvPr/>
        </p:nvSpPr>
        <p:spPr>
          <a:xfrm>
            <a:off x="6378705" y="5538139"/>
            <a:ext cx="5360141" cy="618631"/>
          </a:xfrm>
          <a:prstGeom prst="rect">
            <a:avLst/>
          </a:prstGeom>
          <a:noFill/>
        </p:spPr>
        <p:txBody>
          <a:bodyPr wrap="square">
            <a:spAutoFit/>
          </a:bodyPr>
          <a:lstStyle/>
          <a:p>
            <a:pPr algn="ctr"/>
            <a:r>
              <a:rPr lang="en-US" sz="1800" i="1" dirty="0"/>
              <a:t>[18] </a:t>
            </a:r>
            <a:r>
              <a:rPr lang="fr-FR" sz="1800" i="1" dirty="0"/>
              <a:t>Une nébuleuse planétaire dans </a:t>
            </a:r>
            <a:r>
              <a:rPr lang="fr-FR" sz="1800" i="1" dirty="0" err="1"/>
              <a:t>Cygnus</a:t>
            </a:r>
            <a:br>
              <a:rPr lang="en-US" sz="1800" i="1" dirty="0"/>
            </a:br>
            <a:r>
              <a:rPr lang="de-DE" i="1" dirty="0">
                <a:hlinkClick r:id="rId4"/>
              </a:rPr>
              <a:t>Hubble/ESA, 2021</a:t>
            </a:r>
            <a:r>
              <a:rPr lang="de-DE" i="1" dirty="0"/>
              <a:t> </a:t>
            </a:r>
          </a:p>
        </p:txBody>
      </p:sp>
      <p:sp>
        <p:nvSpPr>
          <p:cNvPr id="3" name="Textfeld 3">
            <a:extLst>
              <a:ext uri="{FF2B5EF4-FFF2-40B4-BE49-F238E27FC236}">
                <a16:creationId xmlns:a16="http://schemas.microsoft.com/office/drawing/2014/main" id="{BED3EA19-D0FB-E070-A869-0478C1D02F9D}"/>
              </a:ext>
            </a:extLst>
          </p:cNvPr>
          <p:cNvSpPr txBox="1"/>
          <p:nvPr/>
        </p:nvSpPr>
        <p:spPr>
          <a:xfrm>
            <a:off x="626164" y="1401263"/>
            <a:ext cx="5469835" cy="4401205"/>
          </a:xfrm>
          <a:prstGeom prst="rect">
            <a:avLst/>
          </a:prstGeom>
          <a:noFill/>
        </p:spPr>
        <p:txBody>
          <a:bodyPr wrap="square" rtlCol="0">
            <a:spAutoFit/>
          </a:bodyPr>
          <a:lstStyle/>
          <a:p>
            <a:pPr marL="285750" indent="-285750">
              <a:buFont typeface="Arial" panose="020B0604020202020204" pitchFamily="34" charset="0"/>
              <a:buChar char="•"/>
            </a:pPr>
            <a:r>
              <a:rPr lang="fr-FR" sz="2400" dirty="0"/>
              <a:t>Le Soleil perd de la masse à chaque impulsion thermique jusqu'à ce que le cœur soit exposé</a:t>
            </a:r>
          </a:p>
          <a:p>
            <a:pPr marL="285750" indent="-285750">
              <a:buFont typeface="Arial" panose="020B0604020202020204" pitchFamily="34" charset="0"/>
              <a:buChar char="•"/>
            </a:pPr>
            <a:r>
              <a:rPr lang="fr-FR" sz="2400" dirty="0"/>
              <a:t>La coquille éjectée forme une </a:t>
            </a:r>
            <a:r>
              <a:rPr lang="fr-FR" sz="2400" b="1" dirty="0"/>
              <a:t>nébuleuse planétaire</a:t>
            </a:r>
          </a:p>
          <a:p>
            <a:pPr marL="285750" indent="-285750">
              <a:buFont typeface="Arial" panose="020B0604020202020204" pitchFamily="34" charset="0"/>
              <a:buChar char="•"/>
            </a:pPr>
            <a:r>
              <a:rPr lang="en-US" sz="2400" dirty="0"/>
              <a:t>Le c</a:t>
            </a:r>
            <a:r>
              <a:rPr lang="fr-FR" sz="2400" dirty="0" err="1"/>
              <a:t>œu</a:t>
            </a:r>
            <a:r>
              <a:rPr lang="en-US" sz="2400" dirty="0"/>
              <a:t>r exposé </a:t>
            </a:r>
            <a:r>
              <a:rPr lang="en-US" sz="2400" dirty="0" err="1"/>
              <a:t>forme</a:t>
            </a:r>
            <a:r>
              <a:rPr lang="en-US" sz="2400" dirty="0"/>
              <a:t> </a:t>
            </a:r>
            <a:r>
              <a:rPr lang="en-US" sz="2400" dirty="0" err="1"/>
              <a:t>une</a:t>
            </a:r>
            <a:r>
              <a:rPr lang="en-US" sz="2400" dirty="0"/>
              <a:t> </a:t>
            </a:r>
            <a:r>
              <a:rPr lang="en-US" sz="2400" b="1" dirty="0"/>
              <a:t>Naine Blanche</a:t>
            </a:r>
          </a:p>
          <a:p>
            <a:pPr marL="697230" lvl="1" indent="-285750">
              <a:buFont typeface="Arial" panose="020B0604020202020204" pitchFamily="34" charset="0"/>
              <a:buChar char="•"/>
            </a:pPr>
            <a:r>
              <a:rPr lang="fr-FR" sz="2400" dirty="0"/>
              <a:t>refroidit rapidement, plus aucune réaction possible</a:t>
            </a:r>
          </a:p>
          <a:p>
            <a:pPr marL="697230" lvl="1" indent="-285750">
              <a:buFont typeface="Arial" panose="020B0604020202020204" pitchFamily="34" charset="0"/>
              <a:buChar char="•"/>
            </a:pPr>
            <a:r>
              <a:rPr lang="en-US" sz="2400" dirty="0" err="1"/>
              <a:t>consiste</a:t>
            </a:r>
            <a:r>
              <a:rPr lang="en-US" sz="2400" dirty="0"/>
              <a:t> </a:t>
            </a:r>
            <a:r>
              <a:rPr lang="en-US" sz="2400" dirty="0" err="1"/>
              <a:t>majoritairement</a:t>
            </a:r>
            <a:r>
              <a:rPr lang="en-US" sz="2400" dirty="0"/>
              <a:t> </a:t>
            </a:r>
            <a:r>
              <a:rPr lang="en-US" sz="2400" dirty="0" err="1"/>
              <a:t>en</a:t>
            </a:r>
            <a:r>
              <a:rPr lang="en-US" sz="2400" dirty="0"/>
              <a:t> Carbone et </a:t>
            </a:r>
            <a:r>
              <a:rPr lang="en-US" sz="2400" dirty="0" err="1"/>
              <a:t>Oxygène</a:t>
            </a:r>
            <a:br>
              <a:rPr lang="en-US" sz="2400" dirty="0"/>
            </a:br>
            <a:r>
              <a:rPr lang="fr-FR" sz="1600" i="1" dirty="0"/>
              <a:t>environ la masse du Soleil et la taille de la Terre</a:t>
            </a:r>
            <a:endParaRPr lang="de-DE" sz="2400" i="1" dirty="0"/>
          </a:p>
        </p:txBody>
      </p:sp>
    </p:spTree>
    <p:extLst>
      <p:ext uri="{BB962C8B-B14F-4D97-AF65-F5344CB8AC3E}">
        <p14:creationId xmlns:p14="http://schemas.microsoft.com/office/powerpoint/2010/main" val="2319603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Abondance des </a:t>
            </a:r>
            <a:r>
              <a:rPr lang="en-US" sz="3600" noProof="0" dirty="0" err="1"/>
              <a:t>Éléments</a:t>
            </a:r>
            <a:r>
              <a:rPr lang="en-US" sz="3600" noProof="0" dirty="0"/>
              <a:t> </a:t>
            </a:r>
            <a:r>
              <a:rPr lang="en-US" sz="3600" noProof="0" dirty="0" err="1"/>
              <a:t>Chimiques</a:t>
            </a:r>
            <a:r>
              <a:rPr lang="en-US" sz="3600" noProof="0" dirty="0"/>
              <a:t> </a:t>
            </a:r>
            <a:r>
              <a:rPr lang="en-US" sz="2400" noProof="0" dirty="0"/>
              <a:t>(</a:t>
            </a:r>
            <a:r>
              <a:rPr lang="en-US" sz="2400" noProof="0" dirty="0" err="1"/>
              <a:t>Système</a:t>
            </a:r>
            <a:r>
              <a:rPr lang="en-US" sz="2400" noProof="0" dirty="0"/>
              <a:t> Solaire)</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61770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381375" y="2154239"/>
            <a:ext cx="5429250" cy="2392362"/>
          </a:xfrm>
        </p:spPr>
        <p:txBody>
          <a:bodyPr anchor="ctr"/>
          <a:lstStyle/>
          <a:p>
            <a:pPr algn="ctr"/>
            <a:r>
              <a:rPr lang="en-US" sz="3600" cap="small" noProof="0" dirty="0"/>
              <a:t>Que </a:t>
            </a:r>
            <a:r>
              <a:rPr lang="en-US" sz="3600" cap="small" noProof="0" dirty="0" err="1"/>
              <a:t>savez-vous</a:t>
            </a:r>
            <a:r>
              <a:rPr lang="en-US" sz="3600" cap="small" noProof="0" dirty="0"/>
              <a:t> déjà sur </a:t>
            </a:r>
            <a:r>
              <a:rPr lang="en-US" sz="3600" b="1" cap="small" noProof="0" dirty="0" err="1"/>
              <a:t>l’Astrophysique</a:t>
            </a:r>
            <a:r>
              <a:rPr lang="en-US" sz="3600" b="1" cap="small" noProof="0" dirty="0"/>
              <a:t> </a:t>
            </a:r>
            <a:r>
              <a:rPr lang="en-US" sz="3600" b="1" cap="small" noProof="0" dirty="0" err="1"/>
              <a:t>Nucléaire</a:t>
            </a:r>
            <a:r>
              <a:rPr lang="en-US" sz="3600" b="1" cap="small" noProof="0" dirty="0"/>
              <a:t> </a:t>
            </a:r>
            <a:r>
              <a:rPr lang="en-US" sz="3600" cap="small" noProof="0" dirty="0"/>
              <a:t>?</a:t>
            </a:r>
            <a:endParaRPr lang="en-US" sz="3600" b="1" cap="small" noProof="0" dirty="0"/>
          </a:p>
        </p:txBody>
      </p:sp>
    </p:spTree>
    <p:extLst>
      <p:ext uri="{BB962C8B-B14F-4D97-AF65-F5344CB8AC3E}">
        <p14:creationId xmlns:p14="http://schemas.microsoft.com/office/powerpoint/2010/main" val="1811966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
        <p:nvSpPr>
          <p:cNvPr id="8" name="Titel 1">
            <a:extLst>
              <a:ext uri="{FF2B5EF4-FFF2-40B4-BE49-F238E27FC236}">
                <a16:creationId xmlns:a16="http://schemas.microsoft.com/office/drawing/2014/main" id="{66ACB08E-DDE6-F5C7-FC58-785D8DD6DAC6}"/>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en-US" sz="3600" dirty="0"/>
              <a:t>Abondance des </a:t>
            </a:r>
            <a:r>
              <a:rPr lang="en-US" sz="3600" dirty="0" err="1"/>
              <a:t>Éléments</a:t>
            </a:r>
            <a:r>
              <a:rPr lang="en-US" sz="3600" dirty="0"/>
              <a:t> </a:t>
            </a:r>
            <a:r>
              <a:rPr lang="en-US" sz="3600" dirty="0" err="1"/>
              <a:t>Chimiques</a:t>
            </a:r>
            <a:r>
              <a:rPr lang="en-US" sz="3600" dirty="0"/>
              <a:t> </a:t>
            </a:r>
            <a:r>
              <a:rPr lang="en-US" sz="2400" dirty="0"/>
              <a:t>(</a:t>
            </a:r>
            <a:r>
              <a:rPr lang="en-US" sz="2400" dirty="0" err="1"/>
              <a:t>Système</a:t>
            </a:r>
            <a:r>
              <a:rPr lang="en-US" sz="2400" dirty="0"/>
              <a:t> Solaire)</a:t>
            </a:r>
            <a:endParaRPr lang="en-US" sz="3000" dirty="0"/>
          </a:p>
        </p:txBody>
      </p:sp>
    </p:spTree>
    <p:extLst>
      <p:ext uri="{BB962C8B-B14F-4D97-AF65-F5344CB8AC3E}">
        <p14:creationId xmlns:p14="http://schemas.microsoft.com/office/powerpoint/2010/main" val="217037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fr-FR" sz="2400" dirty="0"/>
              <a:t>Les éléments jusqu'au Fer peuvent être synthétisés par fusion nucléaire dans les processus stellaires</a:t>
            </a:r>
          </a:p>
          <a:p>
            <a:pPr marL="285750" indent="-285750">
              <a:buFont typeface="Arial" panose="020B0604020202020204" pitchFamily="34" charset="0"/>
              <a:buChar char="•"/>
            </a:pPr>
            <a:r>
              <a:rPr lang="fr-FR" sz="2400" dirty="0"/>
              <a:t>Par conséquent, l'abondance du fer est accrue</a:t>
            </a:r>
            <a:endParaRPr lang="en-GB" sz="2400" dirty="0"/>
          </a:p>
        </p:txBody>
      </p:sp>
      <p:sp>
        <p:nvSpPr>
          <p:cNvPr id="8" name="Titel 1">
            <a:extLst>
              <a:ext uri="{FF2B5EF4-FFF2-40B4-BE49-F238E27FC236}">
                <a16:creationId xmlns:a16="http://schemas.microsoft.com/office/drawing/2014/main" id="{E90679E3-3B3B-845D-EC0A-93AA5A8DD322}"/>
              </a:ext>
            </a:extLst>
          </p:cNvPr>
          <p:cNvSpPr>
            <a:spLocks noGrp="1"/>
          </p:cNvSpPr>
          <p:nvPr>
            <p:ph type="title"/>
          </p:nvPr>
        </p:nvSpPr>
        <p:spPr>
          <a:xfrm>
            <a:off x="1238249" y="346075"/>
            <a:ext cx="10217156" cy="684000"/>
          </a:xfrm>
        </p:spPr>
        <p:txBody>
          <a:bodyPr/>
          <a:lstStyle/>
          <a:p>
            <a:r>
              <a:rPr lang="en-US" sz="3600" noProof="0" dirty="0"/>
              <a:t>Abondance des </a:t>
            </a:r>
            <a:r>
              <a:rPr lang="en-US" sz="3600" noProof="0" dirty="0" err="1"/>
              <a:t>Éléments</a:t>
            </a:r>
            <a:r>
              <a:rPr lang="en-US" sz="3600" noProof="0" dirty="0"/>
              <a:t> </a:t>
            </a:r>
            <a:r>
              <a:rPr lang="en-US" sz="3600" noProof="0" dirty="0" err="1"/>
              <a:t>Chimiques</a:t>
            </a:r>
            <a:r>
              <a:rPr lang="en-US" sz="3600" noProof="0" dirty="0"/>
              <a:t> </a:t>
            </a:r>
            <a:r>
              <a:rPr lang="en-US" sz="2400" noProof="0" dirty="0"/>
              <a:t>(</a:t>
            </a:r>
            <a:r>
              <a:rPr lang="en-US" sz="2400" noProof="0" dirty="0" err="1"/>
              <a:t>Système</a:t>
            </a:r>
            <a:r>
              <a:rPr lang="en-US" sz="2400" noProof="0" dirty="0"/>
              <a:t> Solaire)</a:t>
            </a:r>
            <a:endParaRPr lang="en-US" sz="3000" noProof="0" dirty="0"/>
          </a:p>
        </p:txBody>
      </p:sp>
    </p:spTree>
    <p:extLst>
      <p:ext uri="{BB962C8B-B14F-4D97-AF65-F5344CB8AC3E}">
        <p14:creationId xmlns:p14="http://schemas.microsoft.com/office/powerpoint/2010/main" val="2407995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Énergie</a:t>
            </a:r>
            <a:r>
              <a:rPr lang="en-US" sz="3600" noProof="0" dirty="0"/>
              <a:t> de Liaison</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err="1">
                <a:solidFill>
                  <a:srgbClr val="000000"/>
                </a:solidFill>
              </a:rPr>
              <a:t>Énergie</a:t>
            </a:r>
            <a:r>
              <a:rPr lang="de-DE" sz="1400" b="1" dirty="0">
                <a:solidFill>
                  <a:srgbClr val="000000"/>
                </a:solidFill>
              </a:rPr>
              <a:t> de </a:t>
            </a:r>
            <a:r>
              <a:rPr lang="de-DE" sz="1400" b="1" dirty="0" err="1">
                <a:solidFill>
                  <a:srgbClr val="000000"/>
                </a:solidFill>
              </a:rPr>
              <a:t>Laison</a:t>
            </a:r>
            <a:r>
              <a:rPr lang="de-DE" sz="1400" b="1" dirty="0">
                <a:solidFill>
                  <a:srgbClr val="000000"/>
                </a:solidFill>
              </a:rPr>
              <a:t> par </a:t>
            </a:r>
            <a:r>
              <a:rPr lang="de-DE" sz="1400" b="1" dirty="0" err="1">
                <a:solidFill>
                  <a:srgbClr val="000000"/>
                </a:solidFill>
              </a:rPr>
              <a:t>Nucléon</a:t>
            </a:r>
            <a:r>
              <a:rPr lang="de-DE" sz="1400" b="1" dirty="0">
                <a:solidFill>
                  <a:srgbClr val="000000"/>
                </a:solidFill>
              </a:rPr>
              <a:t> (MeV)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Nombre</a:t>
            </a:r>
            <a:r>
              <a:rPr lang="de-DE" sz="1400" b="1" dirty="0">
                <a:solidFill>
                  <a:srgbClr val="000000"/>
                </a:solidFill>
              </a:rPr>
              <a:t> de </a:t>
            </a:r>
            <a:r>
              <a:rPr lang="de-DE" sz="1400" b="1" dirty="0" err="1">
                <a:solidFill>
                  <a:srgbClr val="000000"/>
                </a:solidFill>
              </a:rPr>
              <a:t>Masses</a:t>
            </a:r>
            <a:r>
              <a:rPr lang="de-DE" sz="1400" b="1" dirty="0">
                <a:solidFill>
                  <a:srgbClr val="000000"/>
                </a:solidFill>
              </a:rPr>
              <a:t> A</a:t>
            </a:r>
          </a:p>
        </p:txBody>
      </p:sp>
    </p:spTree>
    <p:extLst>
      <p:ext uri="{BB962C8B-B14F-4D97-AF65-F5344CB8AC3E}">
        <p14:creationId xmlns:p14="http://schemas.microsoft.com/office/powerpoint/2010/main" val="5675299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Énergie</a:t>
            </a:r>
            <a:r>
              <a:rPr lang="en-US" sz="3600" noProof="0" dirty="0"/>
              <a:t> de Liaison</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err="1">
                <a:solidFill>
                  <a:srgbClr val="000000"/>
                </a:solidFill>
              </a:rPr>
              <a:t>Énergie</a:t>
            </a:r>
            <a:r>
              <a:rPr lang="de-DE" sz="1400" b="1" dirty="0">
                <a:solidFill>
                  <a:srgbClr val="000000"/>
                </a:solidFill>
              </a:rPr>
              <a:t> de Liaison par </a:t>
            </a:r>
            <a:r>
              <a:rPr lang="de-DE" sz="1400" b="1" dirty="0" err="1">
                <a:solidFill>
                  <a:srgbClr val="000000"/>
                </a:solidFill>
              </a:rPr>
              <a:t>Nucléon</a:t>
            </a:r>
            <a:r>
              <a:rPr lang="de-DE" sz="1400" b="1" dirty="0">
                <a:solidFill>
                  <a:srgbClr val="000000"/>
                </a:solidFill>
              </a:rPr>
              <a:t> (MeV)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Nombre</a:t>
            </a:r>
            <a:r>
              <a:rPr lang="de-DE" sz="1400" b="1" dirty="0">
                <a:solidFill>
                  <a:srgbClr val="000000"/>
                </a:solidFill>
              </a:rPr>
              <a:t> de </a:t>
            </a:r>
            <a:r>
              <a:rPr lang="de-DE" sz="1400" b="1" dirty="0" err="1">
                <a:solidFill>
                  <a:srgbClr val="000000"/>
                </a:solidFill>
              </a:rPr>
              <a:t>Masses</a:t>
            </a:r>
            <a:r>
              <a:rPr lang="de-DE" sz="1400" b="1" dirty="0">
                <a:solidFill>
                  <a:srgbClr val="000000"/>
                </a:solidFill>
              </a:rPr>
              <a:t> 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en-US" b="1" dirty="0">
                <a:solidFill>
                  <a:srgbClr val="C00000"/>
                </a:solidFill>
              </a:rPr>
              <a:t>Fusion </a:t>
            </a:r>
            <a:r>
              <a:rPr lang="en-US" b="1" dirty="0" err="1">
                <a:solidFill>
                  <a:srgbClr val="C00000"/>
                </a:solidFill>
              </a:rPr>
              <a:t>Nucléaire</a:t>
            </a:r>
            <a:endParaRPr lang="en-US" b="1" dirty="0">
              <a:solidFill>
                <a:srgbClr val="C00000"/>
              </a:solidFill>
            </a:endParaRP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853113" y="1812829"/>
            <a:ext cx="1933575" cy="341632"/>
          </a:xfrm>
          <a:prstGeom prst="rect">
            <a:avLst/>
          </a:prstGeom>
          <a:noFill/>
        </p:spPr>
        <p:txBody>
          <a:bodyPr wrap="square" rtlCol="0">
            <a:spAutoFit/>
          </a:bodyPr>
          <a:lstStyle/>
          <a:p>
            <a:pPr algn="ctr"/>
            <a:r>
              <a:rPr lang="en-US" b="1" dirty="0">
                <a:solidFill>
                  <a:srgbClr val="FFC000"/>
                </a:solidFill>
              </a:rPr>
              <a:t>???</a:t>
            </a:r>
          </a:p>
        </p:txBody>
      </p:sp>
    </p:spTree>
    <p:extLst>
      <p:ext uri="{BB962C8B-B14F-4D97-AF65-F5344CB8AC3E}">
        <p14:creationId xmlns:p14="http://schemas.microsoft.com/office/powerpoint/2010/main" val="3550319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623846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err="1">
                <a:solidFill>
                  <a:schemeClr val="bg1"/>
                </a:solidFill>
              </a:rPr>
              <a:t>Partie</a:t>
            </a:r>
            <a:r>
              <a:rPr lang="en-US" sz="3600" b="1" cap="small" dirty="0">
                <a:solidFill>
                  <a:schemeClr val="bg1"/>
                </a:solidFill>
              </a:rPr>
              <a:t> IV</a:t>
            </a:r>
          </a:p>
          <a:p>
            <a:pPr algn="ctr">
              <a:spcAft>
                <a:spcPts val="600"/>
              </a:spcAft>
            </a:pPr>
            <a:r>
              <a:rPr lang="en-US" sz="3600" cap="small" dirty="0" err="1">
                <a:solidFill>
                  <a:schemeClr val="bg1"/>
                </a:solidFill>
              </a:rPr>
              <a:t>Vers</a:t>
            </a:r>
            <a:r>
              <a:rPr lang="en-US" sz="3600" cap="small" dirty="0">
                <a:solidFill>
                  <a:schemeClr val="bg1"/>
                </a:solidFill>
              </a:rPr>
              <a:t> les </a:t>
            </a:r>
            <a:r>
              <a:rPr lang="en-US" sz="3600" cap="small" dirty="0" err="1">
                <a:solidFill>
                  <a:schemeClr val="bg1"/>
                </a:solidFill>
              </a:rPr>
              <a:t>Éléments</a:t>
            </a:r>
            <a:r>
              <a:rPr lang="en-US" sz="3600" cap="small" dirty="0">
                <a:solidFill>
                  <a:schemeClr val="bg1"/>
                </a:solidFill>
              </a:rPr>
              <a:t> plus </a:t>
            </a:r>
            <a:r>
              <a:rPr lang="en-US" sz="3600" cap="small" dirty="0" err="1">
                <a:solidFill>
                  <a:schemeClr val="bg1"/>
                </a:solidFill>
              </a:rPr>
              <a:t>Lourds</a:t>
            </a:r>
            <a:r>
              <a:rPr lang="en-US" sz="3600" cap="small" dirty="0">
                <a:solidFill>
                  <a:schemeClr val="bg1"/>
                </a:solidFill>
              </a:rPr>
              <a:t> !</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01" r="6788"/>
          <a:stretch/>
        </p:blipFill>
        <p:spPr>
          <a:xfrm>
            <a:off x="6238460" y="0"/>
            <a:ext cx="5953540" cy="6858000"/>
          </a:xfrm>
          <a:prstGeom prst="rect">
            <a:avLst/>
          </a:prstGeom>
        </p:spPr>
      </p:pic>
    </p:spTree>
    <p:extLst>
      <p:ext uri="{BB962C8B-B14F-4D97-AF65-F5344CB8AC3E}">
        <p14:creationId xmlns:p14="http://schemas.microsoft.com/office/powerpoint/2010/main" val="1939220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fr-FR" sz="3600" cap="small" noProof="0" dirty="0"/>
              <a:t>Comment les </a:t>
            </a:r>
            <a:r>
              <a:rPr lang="fr-FR" sz="3600" b="1" cap="small" noProof="0" dirty="0"/>
              <a:t>éléments plus lourds </a:t>
            </a:r>
            <a:r>
              <a:rPr lang="fr-FR" sz="3600" cap="small" noProof="0" dirty="0"/>
              <a:t>peuvent-ils être synthétisés ?</a:t>
            </a:r>
            <a:endParaRPr lang="en-US" sz="3600" cap="small" noProof="0" dirty="0"/>
          </a:p>
        </p:txBody>
      </p:sp>
    </p:spTree>
    <p:extLst>
      <p:ext uri="{BB962C8B-B14F-4D97-AF65-F5344CB8AC3E}">
        <p14:creationId xmlns:p14="http://schemas.microsoft.com/office/powerpoint/2010/main" val="2574075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Capture </a:t>
            </a:r>
            <a:r>
              <a:rPr lang="en-US" sz="3600" noProof="0" dirty="0" err="1"/>
              <a:t>Neutronique</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t="1" r="1330" b="2327"/>
          <a:stretch/>
        </p:blipFill>
        <p:spPr>
          <a:xfrm>
            <a:off x="1443319" y="1496815"/>
            <a:ext cx="8650940" cy="3774432"/>
          </a:xfrm>
          <a:prstGeom prst="rect">
            <a:avLst/>
          </a:prstGeom>
        </p:spPr>
      </p:pic>
      <p:sp>
        <p:nvSpPr>
          <p:cNvPr id="2" name="Textfeld 1">
            <a:extLst>
              <a:ext uri="{FF2B5EF4-FFF2-40B4-BE49-F238E27FC236}">
                <a16:creationId xmlns:a16="http://schemas.microsoft.com/office/drawing/2014/main" id="{91980BA0-1294-4711-8831-2B15A796943F}"/>
              </a:ext>
            </a:extLst>
          </p:cNvPr>
          <p:cNvSpPr txBox="1"/>
          <p:nvPr/>
        </p:nvSpPr>
        <p:spPr>
          <a:xfrm>
            <a:off x="6255512" y="4901591"/>
            <a:ext cx="4269910" cy="400110"/>
          </a:xfrm>
          <a:prstGeom prst="rect">
            <a:avLst/>
          </a:prstGeom>
          <a:solidFill>
            <a:schemeClr val="bg1"/>
          </a:solidFill>
        </p:spPr>
        <p:txBody>
          <a:bodyPr wrap="square" rtlCol="0">
            <a:spAutoFit/>
          </a:bodyPr>
          <a:lstStyle/>
          <a:p>
            <a:pPr algn="ctr"/>
            <a:r>
              <a:rPr lang="de-DE" sz="2000" b="1" dirty="0" err="1"/>
              <a:t>Conversion</a:t>
            </a:r>
            <a:r>
              <a:rPr lang="de-DE" sz="2000" b="1" dirty="0"/>
              <a:t> </a:t>
            </a:r>
            <a:r>
              <a:rPr lang="de-DE" sz="2000" b="1" dirty="0" err="1"/>
              <a:t>Radioactive</a:t>
            </a:r>
            <a:endParaRPr lang="de-DE" sz="2000" b="1" dirty="0"/>
          </a:p>
        </p:txBody>
      </p:sp>
    </p:spTree>
    <p:extLst>
      <p:ext uri="{BB962C8B-B14F-4D97-AF65-F5344CB8AC3E}">
        <p14:creationId xmlns:p14="http://schemas.microsoft.com/office/powerpoint/2010/main" val="36441124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Capture </a:t>
            </a:r>
            <a:r>
              <a:rPr lang="en-US" sz="3600" noProof="0" dirty="0" err="1"/>
              <a:t>Neutronique</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a:stretch/>
        </p:blipFill>
        <p:spPr>
          <a:xfrm>
            <a:off x="964348" y="2239817"/>
            <a:ext cx="4313292" cy="1881903"/>
          </a:xfrm>
          <a:prstGeom prst="rect">
            <a:avLst/>
          </a:prstGeom>
        </p:spPr>
      </p:pic>
      <p:sp>
        <p:nvSpPr>
          <p:cNvPr id="2" name="Textfeld 1">
            <a:extLst>
              <a:ext uri="{FF2B5EF4-FFF2-40B4-BE49-F238E27FC236}">
                <a16:creationId xmlns:a16="http://schemas.microsoft.com/office/drawing/2014/main" id="{9B067487-F3D9-765B-8D4F-FE6FBFD8CBC3}"/>
              </a:ext>
            </a:extLst>
          </p:cNvPr>
          <p:cNvSpPr txBox="1"/>
          <p:nvPr/>
        </p:nvSpPr>
        <p:spPr>
          <a:xfrm>
            <a:off x="5623034" y="2045234"/>
            <a:ext cx="6459476" cy="250119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fr-FR" sz="2200" dirty="0"/>
              <a:t>Le Fer-59 peut subir une autre réaction de capture neutronique avant de se désintégrer</a:t>
            </a:r>
          </a:p>
          <a:p>
            <a:pPr marL="285750" indent="-285750">
              <a:lnSpc>
                <a:spcPct val="120000"/>
              </a:lnSpc>
              <a:buFont typeface="Arial" panose="020B0604020202020204" pitchFamily="34" charset="0"/>
              <a:buChar char="•"/>
            </a:pPr>
            <a:r>
              <a:rPr lang="fr-FR" sz="2200" dirty="0"/>
              <a:t>Le rapport de probabilité entre la désintégration du noyau et le déclenchement d'une chaîne de réactions de capture neutronique dépend du flux neutronique</a:t>
            </a:r>
            <a:endParaRPr lang="en-US" sz="2200" dirty="0"/>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FC675C6D-0BAE-4F26-B636-55AED48C941F}"/>
                  </a:ext>
                </a:extLst>
              </p:cNvPr>
              <p:cNvSpPr txBox="1"/>
              <p:nvPr/>
            </p:nvSpPr>
            <p:spPr>
              <a:xfrm>
                <a:off x="5720766" y="4807512"/>
                <a:ext cx="1919088" cy="7302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2400" b="1" i="0" smtClean="0">
                          <a:latin typeface="Cambria Math" panose="02040503050406030204" pitchFamily="18" charset="0"/>
                        </a:rPr>
                        <m:t>∆</m:t>
                      </m:r>
                      <m:r>
                        <a:rPr lang="de-DE" sz="2400" b="1" i="0" smtClean="0">
                          <a:latin typeface="Cambria Math" panose="02040503050406030204" pitchFamily="18" charset="0"/>
                        </a:rPr>
                        <m:t>𝐩</m:t>
                      </m:r>
                      <m:r>
                        <a:rPr lang="de-DE" sz="2400" b="1" i="0" smtClean="0">
                          <a:latin typeface="Cambria Math" panose="02040503050406030204" pitchFamily="18" charset="0"/>
                        </a:rPr>
                        <m:t>=</m:t>
                      </m:r>
                      <m:f>
                        <m:fPr>
                          <m:ctrlPr>
                            <a:rPr lang="de-DE" sz="2400" b="1" i="1" smtClean="0">
                              <a:latin typeface="Cambria Math" panose="02040503050406030204" pitchFamily="18" charset="0"/>
                            </a:rPr>
                          </m:ctrlPr>
                        </m:fPr>
                        <m:num>
                          <m:sSub>
                            <m:sSubPr>
                              <m:ctrlPr>
                                <a:rPr lang="de-DE" sz="2400" b="1" i="1" smtClean="0">
                                  <a:latin typeface="Cambria Math" panose="02040503050406030204" pitchFamily="18" charset="0"/>
                                </a:rPr>
                              </m:ctrlPr>
                            </m:sSubPr>
                            <m:e>
                              <m:r>
                                <a:rPr lang="de-DE" sz="2400" b="1" i="0" smtClean="0">
                                  <a:latin typeface="Cambria Math" panose="02040503050406030204" pitchFamily="18" charset="0"/>
                                </a:rPr>
                                <m:t>𝐩</m:t>
                              </m:r>
                            </m:e>
                            <m:sub>
                              <m:r>
                                <a:rPr lang="de-DE" sz="2400" b="1" i="0" smtClean="0">
                                  <a:latin typeface="Cambria Math" panose="02040503050406030204" pitchFamily="18" charset="0"/>
                                </a:rPr>
                                <m:t>𝐧</m:t>
                              </m:r>
                            </m:sub>
                          </m:sSub>
                        </m:num>
                        <m:den>
                          <m:r>
                            <a:rPr lang="de-DE" sz="2400" b="1" i="0" smtClean="0">
                              <a:latin typeface="Cambria Math" panose="02040503050406030204" pitchFamily="18" charset="0"/>
                            </a:rPr>
                            <m:t>𝛌</m:t>
                          </m:r>
                        </m:den>
                      </m:f>
                    </m:oMath>
                  </m:oMathPara>
                </a14:m>
                <a:endParaRPr lang="de-DE" sz="2400" b="1" dirty="0"/>
              </a:p>
            </p:txBody>
          </p:sp>
        </mc:Choice>
        <mc:Fallback xmlns="">
          <p:sp>
            <p:nvSpPr>
              <p:cNvPr id="3" name="Textfeld 2">
                <a:extLst>
                  <a:ext uri="{FF2B5EF4-FFF2-40B4-BE49-F238E27FC236}">
                    <a16:creationId xmlns:a16="http://schemas.microsoft.com/office/drawing/2014/main" id="{FC675C6D-0BAE-4F26-B636-55AED48C941F}"/>
                  </a:ext>
                </a:extLst>
              </p:cNvPr>
              <p:cNvSpPr txBox="1">
                <a:spLocks noRot="1" noChangeAspect="1" noMove="1" noResize="1" noEditPoints="1" noAdjustHandles="1" noChangeArrowheads="1" noChangeShapeType="1" noTextEdit="1"/>
              </p:cNvSpPr>
              <p:nvPr/>
            </p:nvSpPr>
            <p:spPr>
              <a:xfrm>
                <a:off x="5720766" y="4807512"/>
                <a:ext cx="1919088" cy="73020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8B901060-C55F-470D-8368-1196421AD986}"/>
                  </a:ext>
                </a:extLst>
              </p:cNvPr>
              <p:cNvSpPr txBox="1"/>
              <p:nvPr/>
            </p:nvSpPr>
            <p:spPr>
              <a:xfrm>
                <a:off x="7410458" y="4802406"/>
                <a:ext cx="4340773" cy="707886"/>
              </a:xfrm>
              <a:prstGeom prst="rect">
                <a:avLst/>
              </a:prstGeom>
              <a:noFill/>
            </p:spPr>
            <p:txBody>
              <a:bodyPr wrap="square" rtlCol="0">
                <a:spAutoFit/>
              </a:bodyPr>
              <a:lstStyle/>
              <a:p>
                <a:pPr/>
                <a14:m>
                  <m:oMath xmlns:m="http://schemas.openxmlformats.org/officeDocument/2006/math">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𝑝</m:t>
                        </m:r>
                      </m:e>
                      <m:sub>
                        <m:r>
                          <a:rPr lang="de-DE" sz="2000" b="0" i="1" smtClean="0">
                            <a:latin typeface="Cambria Math" panose="02040503050406030204" pitchFamily="18" charset="0"/>
                          </a:rPr>
                          <m:t>𝑛</m:t>
                        </m:r>
                      </m:sub>
                    </m:sSub>
                    <m:r>
                      <a:rPr lang="de-DE" sz="2000" b="0" i="1" smtClean="0">
                        <a:latin typeface="Cambria Math" panose="02040503050406030204" pitchFamily="18" charset="0"/>
                      </a:rPr>
                      <m:t>…</m:t>
                    </m:r>
                    <m:r>
                      <a:rPr lang="fr-FR" sz="2000" b="0" i="1" smtClean="0">
                        <a:latin typeface="Cambria Math" panose="02040503050406030204" pitchFamily="18" charset="0"/>
                      </a:rPr>
                      <m:t>𝑇𝑎𝑢𝑥</m:t>
                    </m:r>
                    <m:r>
                      <a:rPr lang="fr-FR" sz="2000" b="0" i="1" smtClean="0">
                        <a:latin typeface="Cambria Math" panose="02040503050406030204" pitchFamily="18" charset="0"/>
                      </a:rPr>
                      <m:t> </m:t>
                    </m:r>
                    <m:r>
                      <a:rPr lang="fr-FR" sz="2000" b="0" i="1" smtClean="0">
                        <a:latin typeface="Cambria Math" panose="02040503050406030204" pitchFamily="18" charset="0"/>
                      </a:rPr>
                      <m:t>𝑑𝑒</m:t>
                    </m:r>
                    <m:r>
                      <a:rPr lang="fr-FR" sz="2000" b="0" i="1" smtClean="0">
                        <a:latin typeface="Cambria Math" panose="02040503050406030204" pitchFamily="18" charset="0"/>
                      </a:rPr>
                      <m:t> </m:t>
                    </m:r>
                    <m:r>
                      <a:rPr lang="fr-FR" sz="2000" b="0" i="1" smtClean="0">
                        <a:latin typeface="Cambria Math" panose="02040503050406030204" pitchFamily="18" charset="0"/>
                      </a:rPr>
                      <m:t>𝐶𝑎𝑝𝑡𝑢𝑟𝑒</m:t>
                    </m:r>
                    <m:r>
                      <a:rPr lang="de-DE" sz="2000" b="0" i="1" smtClean="0">
                        <a:latin typeface="Cambria Math" panose="02040503050406030204" pitchFamily="18" charset="0"/>
                      </a:rPr>
                      <m:t> </m:t>
                    </m:r>
                  </m:oMath>
                </a14:m>
                <a:r>
                  <a:rPr lang="de-DE" sz="2000" b="0" i="1" dirty="0">
                    <a:latin typeface="Cambria Math" panose="02040503050406030204" pitchFamily="18" charset="0"/>
                  </a:rPr>
                  <a:t>Neutronique</a:t>
                </a:r>
                <a:br>
                  <a:rPr lang="de-DE" sz="2000"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de-DE" sz="2000" b="0" i="1" smtClean="0">
                          <a:latin typeface="Cambria Math" panose="02040503050406030204" pitchFamily="18" charset="0"/>
                        </a:rPr>
                        <m:t>𝜆</m:t>
                      </m:r>
                      <m:r>
                        <a:rPr lang="de-DE" sz="2000" b="0" i="1" smtClean="0">
                          <a:latin typeface="Cambria Math" panose="02040503050406030204" pitchFamily="18" charset="0"/>
                        </a:rPr>
                        <m:t> …</m:t>
                      </m:r>
                      <m:r>
                        <a:rPr lang="fr-FR" sz="2000" b="0" i="1" smtClean="0">
                          <a:latin typeface="Cambria Math" panose="02040503050406030204" pitchFamily="18" charset="0"/>
                        </a:rPr>
                        <m:t>𝑇𝑎𝑢𝑥</m:t>
                      </m:r>
                      <m:r>
                        <a:rPr lang="fr-FR" sz="2000" b="0" i="1" smtClean="0">
                          <a:latin typeface="Cambria Math" panose="02040503050406030204" pitchFamily="18" charset="0"/>
                        </a:rPr>
                        <m:t> </m:t>
                      </m:r>
                      <m:r>
                        <a:rPr lang="fr-FR" sz="2000" b="0" i="1" smtClean="0">
                          <a:latin typeface="Cambria Math" panose="02040503050406030204" pitchFamily="18" charset="0"/>
                        </a:rPr>
                        <m:t>𝑑𝑒</m:t>
                      </m:r>
                      <m:r>
                        <a:rPr lang="fr-FR" sz="2000" b="0" i="1" smtClean="0">
                          <a:latin typeface="Cambria Math" panose="02040503050406030204" pitchFamily="18" charset="0"/>
                        </a:rPr>
                        <m:t> </m:t>
                      </m:r>
                      <m:r>
                        <a:rPr lang="fr-FR" sz="2000" b="0" i="1" smtClean="0">
                          <a:latin typeface="Cambria Math" panose="02040503050406030204" pitchFamily="18" charset="0"/>
                        </a:rPr>
                        <m:t>𝑑</m:t>
                      </m:r>
                      <m:r>
                        <a:rPr lang="fr-FR" sz="2000" b="0" i="1" smtClean="0">
                          <a:latin typeface="Cambria Math" panose="02040503050406030204" pitchFamily="18" charset="0"/>
                        </a:rPr>
                        <m:t>é</m:t>
                      </m:r>
                      <m:r>
                        <a:rPr lang="fr-FR" sz="2000" b="0" i="1" smtClean="0">
                          <a:latin typeface="Cambria Math" panose="02040503050406030204" pitchFamily="18" charset="0"/>
                        </a:rPr>
                        <m:t>𝑠𝑖𝑛𝑡</m:t>
                      </m:r>
                      <m:r>
                        <a:rPr lang="fr-FR" sz="2000" b="0" i="1" smtClean="0">
                          <a:latin typeface="Cambria Math" panose="02040503050406030204" pitchFamily="18" charset="0"/>
                        </a:rPr>
                        <m:t>é</m:t>
                      </m:r>
                      <m:r>
                        <a:rPr lang="fr-FR" sz="2000" b="0" i="1" smtClean="0">
                          <a:latin typeface="Cambria Math" panose="02040503050406030204" pitchFamily="18" charset="0"/>
                        </a:rPr>
                        <m:t>𝑔𝑟𝑎𝑡𝑖𝑜𝑛</m:t>
                      </m:r>
                      <m:r>
                        <a:rPr lang="de-DE" sz="2000" b="0" i="1" smtClean="0">
                          <a:latin typeface="Cambria Math" panose="02040503050406030204" pitchFamily="18" charset="0"/>
                        </a:rPr>
                        <m:t> </m:t>
                      </m:r>
                    </m:oMath>
                  </m:oMathPara>
                </a14:m>
                <a:endParaRPr lang="de-DE" dirty="0"/>
              </a:p>
            </p:txBody>
          </p:sp>
        </mc:Choice>
        <mc:Fallback xmlns="">
          <p:sp>
            <p:nvSpPr>
              <p:cNvPr id="4" name="Textfeld 3">
                <a:extLst>
                  <a:ext uri="{FF2B5EF4-FFF2-40B4-BE49-F238E27FC236}">
                    <a16:creationId xmlns:a16="http://schemas.microsoft.com/office/drawing/2014/main" id="{8B901060-C55F-470D-8368-1196421AD986}"/>
                  </a:ext>
                </a:extLst>
              </p:cNvPr>
              <p:cNvSpPr txBox="1">
                <a:spLocks noRot="1" noChangeAspect="1" noMove="1" noResize="1" noEditPoints="1" noAdjustHandles="1" noChangeArrowheads="1" noChangeShapeType="1" noTextEdit="1"/>
              </p:cNvSpPr>
              <p:nvPr/>
            </p:nvSpPr>
            <p:spPr>
              <a:xfrm>
                <a:off x="7410458" y="4802406"/>
                <a:ext cx="4340773" cy="707886"/>
              </a:xfrm>
              <a:prstGeom prst="rect">
                <a:avLst/>
              </a:prstGeom>
              <a:blipFill>
                <a:blip r:embed="rId5"/>
                <a:stretch>
                  <a:fillRect t="-5172" b="-7759"/>
                </a:stretch>
              </a:blipFill>
            </p:spPr>
            <p:txBody>
              <a:bodyPr/>
              <a:lstStyle/>
              <a:p>
                <a:r>
                  <a:rPr lang="fr-FR">
                    <a:noFill/>
                  </a:rPr>
                  <a:t> </a:t>
                </a:r>
              </a:p>
            </p:txBody>
          </p:sp>
        </mc:Fallback>
      </mc:AlternateContent>
      <p:sp>
        <p:nvSpPr>
          <p:cNvPr id="10" name="Textfeld 9">
            <a:extLst>
              <a:ext uri="{FF2B5EF4-FFF2-40B4-BE49-F238E27FC236}">
                <a16:creationId xmlns:a16="http://schemas.microsoft.com/office/drawing/2014/main" id="{38EE4544-38CA-4788-A4DD-D19D79B083B2}"/>
              </a:ext>
            </a:extLst>
          </p:cNvPr>
          <p:cNvSpPr txBox="1"/>
          <p:nvPr/>
        </p:nvSpPr>
        <p:spPr>
          <a:xfrm>
            <a:off x="3090549" y="3945223"/>
            <a:ext cx="2658314" cy="307777"/>
          </a:xfrm>
          <a:prstGeom prst="rect">
            <a:avLst/>
          </a:prstGeom>
          <a:solidFill>
            <a:schemeClr val="bg1"/>
          </a:solidFill>
        </p:spPr>
        <p:txBody>
          <a:bodyPr wrap="square" rtlCol="0">
            <a:spAutoFit/>
          </a:bodyPr>
          <a:lstStyle/>
          <a:p>
            <a:pPr algn="ctr"/>
            <a:r>
              <a:rPr lang="de-DE" sz="1400" b="1" dirty="0" err="1"/>
              <a:t>Conversion</a:t>
            </a:r>
            <a:r>
              <a:rPr lang="de-DE" sz="1400" b="1" dirty="0"/>
              <a:t> </a:t>
            </a:r>
            <a:r>
              <a:rPr lang="de-DE" sz="1400" b="1" dirty="0" err="1"/>
              <a:t>Radioactive</a:t>
            </a:r>
            <a:endParaRPr lang="de-DE" sz="1400" dirty="0"/>
          </a:p>
        </p:txBody>
      </p:sp>
    </p:spTree>
    <p:extLst>
      <p:ext uri="{BB962C8B-B14F-4D97-AF65-F5344CB8AC3E}">
        <p14:creationId xmlns:p14="http://schemas.microsoft.com/office/powerpoint/2010/main" val="1833731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Le Jeu de Société La Course des </a:t>
            </a:r>
            <a:r>
              <a:rPr lang="en-US" sz="3600" noProof="0" dirty="0" err="1"/>
              <a:t>Noyaux</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855348"/>
            <a:ext cx="7048500" cy="3147305"/>
            <a:chOff x="1398424" y="1360021"/>
            <a:chExt cx="3822162" cy="31473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6342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fr-FR" sz="2800" b="0" i="0" u="none" strike="noStrike" kern="1200" cap="none" spc="0" normalizeH="0" baseline="0" noProof="0" dirty="0">
                  <a:ln>
                    <a:noFill/>
                  </a:ln>
                  <a:solidFill>
                    <a:srgbClr val="00305E"/>
                  </a:solidFill>
                  <a:effectLst/>
                  <a:uLnTx/>
                  <a:uFillTx/>
                  <a:latin typeface="Open Sans"/>
                  <a:ea typeface="+mn-ea"/>
                  <a:cs typeface="+mn-cs"/>
                </a:rPr>
                <a:t>Utilisez le tableau des noyaux comme Plateau de Jeu pour explorer les processus de Capture </a:t>
              </a:r>
              <a:r>
                <a:rPr lang="fr-FR" sz="2800" dirty="0">
                  <a:solidFill>
                    <a:srgbClr val="00305E"/>
                  </a:solidFill>
                  <a:latin typeface="Open Sans"/>
                </a:rPr>
                <a:t>N</a:t>
              </a:r>
              <a:r>
                <a:rPr kumimoji="0" lang="fr-FR" sz="2800" b="0" i="0" u="none" strike="noStrike" kern="1200" cap="none" spc="0" normalizeH="0" baseline="0" noProof="0" dirty="0" err="1">
                  <a:ln>
                    <a:noFill/>
                  </a:ln>
                  <a:solidFill>
                    <a:srgbClr val="00305E"/>
                  </a:solidFill>
                  <a:effectLst/>
                  <a:uLnTx/>
                  <a:uFillTx/>
                  <a:latin typeface="Open Sans"/>
                  <a:ea typeface="+mn-ea"/>
                  <a:cs typeface="+mn-cs"/>
                </a:rPr>
                <a:t>eutronique</a:t>
              </a:r>
              <a:r>
                <a:rPr kumimoji="0" lang="fr-FR" sz="2800" b="0" i="0" u="none" strike="noStrike" kern="1200" cap="none" spc="0" normalizeH="0" baseline="0" noProof="0" dirty="0">
                  <a:ln>
                    <a:noFill/>
                  </a:ln>
                  <a:solidFill>
                    <a:srgbClr val="00305E"/>
                  </a:solidFill>
                  <a:effectLst/>
                  <a:uLnTx/>
                  <a:uFillTx/>
                  <a:latin typeface="Open Sans"/>
                  <a:ea typeface="+mn-ea"/>
                  <a:cs typeface="+mn-cs"/>
                </a:rPr>
                <a:t>.</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4.1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Règles</a:t>
              </a:r>
              <a:r>
                <a:rPr kumimoji="0" lang="en-US" sz="2800" b="1" i="0" u="none" strike="noStrike" kern="1200" cap="none" spc="0" normalizeH="0" baseline="0" noProof="0" dirty="0">
                  <a:ln>
                    <a:noFill/>
                  </a:ln>
                  <a:solidFill>
                    <a:srgbClr val="00305E"/>
                  </a:solidFill>
                  <a:effectLst/>
                  <a:uLnTx/>
                  <a:uFillTx/>
                  <a:latin typeface="Open Sans"/>
                  <a:ea typeface="+mn-ea"/>
                  <a:cs typeface="+mn-cs"/>
                </a:rPr>
                <a:t> du Jeu</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4.2 Plateau de Jeu</a:t>
              </a:r>
              <a:endParaRPr kumimoji="0" lang="en-GB" sz="2800" b="1"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4234405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Le Jeu de Société La Course des </a:t>
            </a:r>
            <a:r>
              <a:rPr lang="en-US" sz="3600" noProof="0" dirty="0" err="1"/>
              <a:t>Noyaux</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Scénario</a:t>
              </a:r>
              <a:r>
                <a:rPr lang="en-US" sz="2800" b="1" dirty="0">
                  <a:latin typeface="+mj-lt"/>
                </a:rPr>
                <a:t> 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fr-FR"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Tu es un noyau de Fer-58 et tu te sens stable. Vous êtes à l'intérieur d'</a:t>
                  </a:r>
                  <a:r>
                    <a:rPr kumimoji="0" lang="fr-FR"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Aldebaran</a:t>
                  </a:r>
                  <a:r>
                    <a:rPr kumimoji="0" lang="fr-FR"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une géante rouge. Il y règne des températures élevées de plusieurs gigakelvins et une forte pression gravitationnelle, de sorte que des fusions nucléaires d'hélium, d'hydrogène, etc. ont lieu. Mais pour vous, la fusion nucléaire est hors de question. Personne n'est aussi stable que vous.</a:t>
                  </a: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fr-FR"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Cependant, il y a quelques neutrons libres qui veulent être capturés par un noyau. Tellement qu'en moyenne</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𝟐</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𝟏𝟎</m:t>
                            </m:r>
                          </m:e>
                          <m:sup>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𝟒</m:t>
                            </m:r>
                          </m:sup>
                        </m:sSup>
                      </m:oMath>
                    </m:oMathPara>
                  </a14:m>
                  <a:endParaRPr kumimoji="0" lang="en-US" sz="18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fr-FR"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réactions de capture neutronique ont lieu par seconde.  Et vous avez toujours rêvé d'être du Gallium...</a:t>
                  </a:r>
                  <a:endParaRPr kumimoji="0" lang="en-US" sz="1600" b="0" i="0"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518" r="-1295"/>
                  </a:stretch>
                </a:blipFill>
                <a:ln>
                  <a:solidFill>
                    <a:schemeClr val="tx1"/>
                  </a:solidFill>
                </a:ln>
              </p:spPr>
              <p:txBody>
                <a:bodyPr/>
                <a:lstStyle/>
                <a:p>
                  <a:r>
                    <a:rPr lang="fr-FR">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384910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en-US" sz="3600" noProof="0" dirty="0"/>
              <a:t>Brainstorming</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8730" y="2069609"/>
            <a:ext cx="3124691" cy="3124691"/>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2320924" y="2343151"/>
            <a:ext cx="498475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endParaRPr lang="en-US" sz="2400" b="1" dirty="0">
              <a:latin typeface="+mj-lt"/>
            </a:endParaRPr>
          </a:p>
        </p:txBody>
      </p:sp>
      <mc:AlternateContent xmlns:mc="http://schemas.openxmlformats.org/markup-compatibility/2006" xmlns:a14="http://schemas.microsoft.com/office/drawing/2010/main">
        <mc:Choice Requires="a14">
          <p:sp>
            <p:nvSpPr>
              <p:cNvPr id="9" name="Rechteck: obere Ecken abgerundet 8">
                <a:extLst>
                  <a:ext uri="{FF2B5EF4-FFF2-40B4-BE49-F238E27FC236}">
                    <a16:creationId xmlns:a16="http://schemas.microsoft.com/office/drawing/2014/main" id="{9C378F9B-1E52-B1CE-49D0-6D3544BAE426}"/>
                  </a:ext>
                </a:extLst>
              </p:cNvPr>
              <p:cNvSpPr/>
              <p:nvPr/>
            </p:nvSpPr>
            <p:spPr>
              <a:xfrm>
                <a:off x="2320924" y="2856230"/>
                <a:ext cx="4984752" cy="2096770"/>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err="1">
                    <a:solidFill>
                      <a:schemeClr val="tx1"/>
                    </a:solidFill>
                    <a:latin typeface="+mj-lt"/>
                  </a:rPr>
                  <a:t>Ouvrez</a:t>
                </a:r>
                <a:r>
                  <a:rPr lang="de-DE" sz="2800" dirty="0">
                    <a:solidFill>
                      <a:schemeClr val="tx1"/>
                    </a:solidFill>
                    <a:latin typeface="+mj-lt"/>
                  </a:rPr>
                  <a:t> le</a:t>
                </a:r>
                <a:br>
                  <a:rPr lang="de-DE" sz="2800" dirty="0">
                    <a:solidFill>
                      <a:schemeClr val="tx1"/>
                    </a:solidFill>
                    <a:latin typeface="+mj-lt"/>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latin typeface="+mj-lt"/>
                  </a:rPr>
                  <a:t> 1.1 Tableau de </a:t>
                </a:r>
                <a:r>
                  <a:rPr lang="de-DE" sz="2800" b="1" dirty="0" err="1">
                    <a:solidFill>
                      <a:schemeClr val="tx1"/>
                    </a:solidFill>
                    <a:latin typeface="+mj-lt"/>
                  </a:rPr>
                  <a:t>réflexion</a:t>
                </a:r>
                <a:br>
                  <a:rPr lang="de-DE" sz="2800" b="1" dirty="0">
                    <a:solidFill>
                      <a:schemeClr val="tx1"/>
                    </a:solidFill>
                    <a:latin typeface="+mj-lt"/>
                  </a:rPr>
                </a:br>
                <a:r>
                  <a:rPr lang="en-US" sz="2800" dirty="0">
                    <a:solidFill>
                      <a:schemeClr val="tx1"/>
                    </a:solidFill>
                    <a:latin typeface="+mj-lt"/>
                  </a:rPr>
                  <a:t>et </a:t>
                </a:r>
                <a:r>
                  <a:rPr lang="en-US" sz="2800" dirty="0" err="1">
                    <a:solidFill>
                      <a:schemeClr val="tx1"/>
                    </a:solidFill>
                    <a:latin typeface="+mj-lt"/>
                  </a:rPr>
                  <a:t>remplissez</a:t>
                </a:r>
                <a:r>
                  <a:rPr lang="en-US" sz="2800" dirty="0">
                    <a:solidFill>
                      <a:schemeClr val="tx1"/>
                    </a:solidFill>
                    <a:latin typeface="+mj-lt"/>
                  </a:rPr>
                  <a:t>-le ensemble.</a:t>
                </a:r>
                <a:endParaRPr lang="en-GB" sz="2800" dirty="0">
                  <a:solidFill>
                    <a:schemeClr val="tx1"/>
                  </a:solidFill>
                  <a:latin typeface="+mj-lt"/>
                </a:endParaRPr>
              </a:p>
            </p:txBody>
          </p:sp>
        </mc:Choice>
        <mc:Fallback xmlns="">
          <p:sp>
            <p:nvSpPr>
              <p:cNvPr id="9" name="Rechteck: obere Ecken abgerundet 8">
                <a:extLst>
                  <a:ext uri="{FF2B5EF4-FFF2-40B4-BE49-F238E27FC236}">
                    <a16:creationId xmlns:a16="http://schemas.microsoft.com/office/drawing/2014/main" id="{9C378F9B-1E52-B1CE-49D0-6D3544BAE426}"/>
                  </a:ext>
                </a:extLst>
              </p:cNvPr>
              <p:cNvSpPr>
                <a:spLocks noRot="1" noChangeAspect="1" noMove="1" noResize="1" noEditPoints="1" noAdjustHandles="1" noChangeArrowheads="1" noChangeShapeType="1" noTextEdit="1"/>
              </p:cNvSpPr>
              <p:nvPr/>
            </p:nvSpPr>
            <p:spPr>
              <a:xfrm>
                <a:off x="2320924" y="2856230"/>
                <a:ext cx="4984752" cy="2096770"/>
              </a:xfrm>
              <a:prstGeom prst="round2SameRect">
                <a:avLst>
                  <a:gd name="adj1" fmla="val 0"/>
                  <a:gd name="adj2" fmla="val 0"/>
                </a:avLst>
              </a:prstGeom>
              <a:blipFill>
                <a:blip r:embed="rId5"/>
                <a:stretch>
                  <a:fillRect/>
                </a:stretch>
              </a:blipFill>
              <a:ln>
                <a:solidFill>
                  <a:schemeClr val="tx1"/>
                </a:solidFill>
              </a:ln>
            </p:spPr>
            <p:txBody>
              <a:bodyPr/>
              <a:lstStyle/>
              <a:p>
                <a:r>
                  <a:rPr lang="fr-FR">
                    <a:noFill/>
                  </a:rPr>
                  <a:t> </a:t>
                </a:r>
              </a:p>
            </p:txBody>
          </p:sp>
        </mc:Fallback>
      </mc:AlternateContent>
    </p:spTree>
    <p:extLst>
      <p:ext uri="{BB962C8B-B14F-4D97-AF65-F5344CB8AC3E}">
        <p14:creationId xmlns:p14="http://schemas.microsoft.com/office/powerpoint/2010/main" val="4287382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Le Jeu de Société La Course des </a:t>
            </a:r>
            <a:r>
              <a:rPr lang="en-US" sz="3600" noProof="0" dirty="0" err="1"/>
              <a:t>Noyaux</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Scénario</a:t>
              </a:r>
              <a:r>
                <a:rPr lang="en-US" sz="2800" b="1" dirty="0">
                  <a:latin typeface="+mj-lt"/>
                </a:rPr>
                <a:t> 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err="1">
                      <a:ln>
                        <a:noFill/>
                      </a:ln>
                      <a:solidFill>
                        <a:srgbClr val="00305E"/>
                      </a:solidFill>
                      <a:effectLst/>
                      <a:uLnTx/>
                      <a:uFillTx/>
                      <a:latin typeface="Open Sans"/>
                      <a:ea typeface="+mn-ea"/>
                      <a:cs typeface="+mn-cs"/>
                    </a:rPr>
                    <a:t>Synthétisez</a:t>
                  </a:r>
                  <a:r>
                    <a:rPr kumimoji="0" lang="en-US" sz="2800" b="0" i="0" u="none" strike="noStrike" kern="1200" cap="none" spc="0" normalizeH="0" baseline="0" noProof="0" dirty="0">
                      <a:ln>
                        <a:noFill/>
                      </a:ln>
                      <a:solidFill>
                        <a:srgbClr val="00305E"/>
                      </a:solidFill>
                      <a:effectLst/>
                      <a:uLnTx/>
                      <a:uFillTx/>
                      <a:latin typeface="Open Sans"/>
                      <a:ea typeface="+mn-ea"/>
                      <a:cs typeface="+mn-cs"/>
                    </a:rPr>
                    <a:t> un Noyau de </a:t>
                  </a:r>
                  <a:r>
                    <a:rPr kumimoji="0" lang="en-US" sz="2800" b="1" i="0" u="none" strike="noStrike" kern="1200" cap="none" spc="0" normalizeH="0" baseline="0" noProof="0" dirty="0">
                      <a:ln>
                        <a:noFill/>
                      </a:ln>
                      <a:solidFill>
                        <a:srgbClr val="00305E"/>
                      </a:solidFill>
                      <a:effectLst/>
                      <a:uLnTx/>
                      <a:uFillTx/>
                      <a:latin typeface="Open Sans"/>
                      <a:ea typeface="+mn-ea"/>
                      <a:cs typeface="+mn-cs"/>
                    </a:rPr>
                    <a:t>Fe-58</a:t>
                  </a:r>
                  <a:r>
                    <a:rPr kumimoji="0" lang="en-US" sz="2800" b="0" i="0" u="none" strike="noStrike" kern="1200" cap="none" spc="0" normalizeH="0" baseline="0" noProof="0" dirty="0">
                      <a:ln>
                        <a:noFill/>
                      </a:ln>
                      <a:solidFill>
                        <a:srgbClr val="00305E"/>
                      </a:solidFill>
                      <a:effectLst/>
                      <a:uLnTx/>
                      <a:uFillTx/>
                      <a:latin typeface="Open Sans"/>
                      <a:ea typeface="+mn-ea"/>
                      <a:cs typeface="+mn-cs"/>
                    </a:rPr>
                    <a:t> </a:t>
                  </a:r>
                  <a:r>
                    <a:rPr kumimoji="0" lang="en-US" sz="2800" b="0" i="0" u="none" strike="noStrike" kern="1200" cap="none" spc="0" normalizeH="0" baseline="0" noProof="0" dirty="0" err="1">
                      <a:ln>
                        <a:noFill/>
                      </a:ln>
                      <a:solidFill>
                        <a:srgbClr val="00305E"/>
                      </a:solidFill>
                      <a:effectLst/>
                      <a:uLnTx/>
                      <a:uFillTx/>
                      <a:latin typeface="Open Sans"/>
                      <a:ea typeface="+mn-ea"/>
                      <a:cs typeface="+mn-cs"/>
                    </a:rPr>
                    <a:t>en</a:t>
                  </a:r>
                  <a:r>
                    <a:rPr kumimoji="0" lang="en-US" sz="2800" b="0" i="0" u="none" strike="noStrike" kern="1200" cap="none" spc="0" normalizeH="0" baseline="0" noProof="0" dirty="0">
                      <a:ln>
                        <a:noFill/>
                      </a:ln>
                      <a:solidFill>
                        <a:srgbClr val="00305E"/>
                      </a:solidFill>
                      <a:effectLst/>
                      <a:uLnTx/>
                      <a:uFillTx/>
                      <a:latin typeface="Open Sans"/>
                      <a:ea typeface="+mn-ea"/>
                      <a:cs typeface="+mn-cs"/>
                    </a:rPr>
                    <a:t> un </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0" i="0" u="none" strike="noStrike" kern="1200" cap="none" spc="0" normalizeH="0" baseline="0" noProof="0" dirty="0">
                      <a:ln>
                        <a:noFill/>
                      </a:ln>
                      <a:solidFill>
                        <a:srgbClr val="00305E"/>
                      </a:solidFill>
                      <a:effectLst/>
                      <a:uLnTx/>
                      <a:uFillTx/>
                      <a:latin typeface="Open Sans"/>
                      <a:ea typeface="+mn-ea"/>
                      <a:cs typeface="+mn-cs"/>
                    </a:rPr>
                    <a:t>Isotope de Gallium</a:t>
                  </a:r>
                  <a:r>
                    <a:rPr kumimoji="0" lang="de-DE" sz="2800" b="0" i="0" u="none" strike="noStrike" kern="1200" cap="none" spc="0" normalizeH="0" baseline="0" noProof="0" dirty="0">
                      <a:ln>
                        <a:noFill/>
                      </a:ln>
                      <a:solidFill>
                        <a:srgbClr val="00305E"/>
                      </a:solidFill>
                      <a:effectLst/>
                      <a:uLnTx/>
                      <a:uFillTx/>
                      <a:latin typeface="Open Sans"/>
                      <a:ea typeface="+mn-ea"/>
                      <a:cs typeface="+mn-cs"/>
                    </a:rPr>
                    <a:t> (</a:t>
                  </a:r>
                  <a:r>
                    <a:rPr kumimoji="0" lang="de-DE" sz="2800" b="1" i="0" u="none" strike="noStrike" kern="1200" cap="none" spc="0" normalizeH="0" baseline="0" noProof="0" dirty="0">
                      <a:ln>
                        <a:noFill/>
                      </a:ln>
                      <a:solidFill>
                        <a:srgbClr val="00305E"/>
                      </a:solidFill>
                      <a:effectLst/>
                      <a:uLnTx/>
                      <a:uFillTx/>
                      <a:latin typeface="Open Sans"/>
                      <a:ea typeface="+mn-ea"/>
                      <a:cs typeface="+mn-cs"/>
                    </a:rPr>
                    <a:t>Ga</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𝟐</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Sup>
                          <m:sSupPr>
                            <m:ctrlPr>
                              <a:rPr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𝟏𝟎</m:t>
                            </m:r>
                          </m:e>
                          <m:sup>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𝟒</m:t>
                            </m:r>
                          </m:sup>
                        </m:sSup>
                        <m:f>
                          <m:fPr>
                            <m:ctrlPr>
                              <a:rPr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chemeClr val="tx1"/>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a:stretch>
                </a:blipFill>
                <a:ln>
                  <a:solidFill>
                    <a:schemeClr val="tx1"/>
                  </a:solidFill>
                </a:ln>
              </p:spPr>
              <p:txBody>
                <a:bodyPr/>
                <a:lstStyle/>
                <a:p>
                  <a:r>
                    <a:rPr lang="fr-FR">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250692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Le Jeu de Société La Course des </a:t>
            </a:r>
            <a:r>
              <a:rPr lang="en-US" sz="3600" noProof="0" dirty="0" err="1"/>
              <a:t>Noyaux</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Scénario</a:t>
              </a:r>
              <a:r>
                <a:rPr lang="en-US" sz="2800" b="1" dirty="0">
                  <a:latin typeface="+mj-lt"/>
                </a:rPr>
                <a:t> 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fr-FR"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Vous êtes un noyau de Cobalt 59 et vous vous sentez stable. Cependant, il est devenu très inconfortable dans votre supergéante dernièrement à cause des températures incroyablement élevées. Peut-être faites-vous l'expérience d'une supernova pour la première fois, qui sait ?</a:t>
                  </a: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fr-FR"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Tout ce que vous savez, c'est qu'il y a aussi beaucoup de neutrons qui volent autour et qui veulent être capturés. Tellement qu'en moyenne</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m:t>
                        </m:r>
                      </m:oMath>
                    </m:oMathPara>
                  </a14:m>
                  <a:endParaRPr kumimoji="0" lang="en-US" sz="24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fr-FR"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réactions de capture neutronique ont lieu par seconde. Et vous aimeriez bien avoir quelques neutrons de plus dans vos bagages.</a:t>
                  </a: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r="-518" b="-1097"/>
                  </a:stretch>
                </a:blipFill>
                <a:ln>
                  <a:solidFill>
                    <a:schemeClr val="tx1"/>
                  </a:solidFill>
                </a:ln>
              </p:spPr>
              <p:txBody>
                <a:bodyPr/>
                <a:lstStyle/>
                <a:p>
                  <a:r>
                    <a:rPr lang="fr-FR">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19990008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Le Jeu de Société La Course des </a:t>
            </a:r>
            <a:r>
              <a:rPr lang="en-US" sz="3600" noProof="0" dirty="0" err="1"/>
              <a:t>Noyaux</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Scénario</a:t>
              </a:r>
              <a:r>
                <a:rPr lang="en-US" sz="2800" b="1" dirty="0">
                  <a:latin typeface="+mj-lt"/>
                </a:rPr>
                <a:t> 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err="1">
                      <a:ln>
                        <a:noFill/>
                      </a:ln>
                      <a:solidFill>
                        <a:srgbClr val="00305E"/>
                      </a:solidFill>
                      <a:effectLst/>
                      <a:uLnTx/>
                      <a:uFillTx/>
                      <a:latin typeface="Open Sans"/>
                      <a:ea typeface="+mn-ea"/>
                      <a:cs typeface="+mn-cs"/>
                    </a:rPr>
                    <a:t>Synthétisez</a:t>
                  </a:r>
                  <a:r>
                    <a:rPr kumimoji="0" lang="en-US" sz="2800" b="0" i="0" u="none" strike="noStrike" kern="1200" cap="none" spc="0" normalizeH="0" baseline="0" noProof="0" dirty="0">
                      <a:ln>
                        <a:noFill/>
                      </a:ln>
                      <a:solidFill>
                        <a:srgbClr val="00305E"/>
                      </a:solidFill>
                      <a:effectLst/>
                      <a:uLnTx/>
                      <a:uFillTx/>
                      <a:latin typeface="Open Sans"/>
                      <a:ea typeface="+mn-ea"/>
                      <a:cs typeface="+mn-cs"/>
                    </a:rPr>
                    <a:t> un Noyau de </a:t>
                  </a:r>
                  <a:r>
                    <a:rPr kumimoji="0" lang="en-US" sz="2800" b="1" i="0" u="none" strike="noStrike" kern="1200" cap="none" spc="0" normalizeH="0" baseline="0" noProof="0" dirty="0">
                      <a:ln>
                        <a:noFill/>
                      </a:ln>
                      <a:solidFill>
                        <a:srgbClr val="00305E"/>
                      </a:solidFill>
                      <a:effectLst/>
                      <a:uLnTx/>
                      <a:uFillTx/>
                      <a:latin typeface="Open Sans"/>
                      <a:ea typeface="+mn-ea"/>
                      <a:cs typeface="+mn-cs"/>
                    </a:rPr>
                    <a:t>Fe-59</a:t>
                  </a:r>
                  <a:r>
                    <a:rPr kumimoji="0" lang="en-US" sz="2800" b="0" i="0" u="none" strike="noStrike" kern="1200" cap="none" spc="0" normalizeH="0" baseline="0" noProof="0" dirty="0">
                      <a:ln>
                        <a:noFill/>
                      </a:ln>
                      <a:solidFill>
                        <a:srgbClr val="00305E"/>
                      </a:solidFill>
                      <a:effectLst/>
                      <a:uLnTx/>
                      <a:uFillTx/>
                      <a:latin typeface="Open Sans"/>
                      <a:ea typeface="+mn-ea"/>
                      <a:cs typeface="+mn-cs"/>
                    </a:rPr>
                    <a:t> </a:t>
                  </a:r>
                  <a:r>
                    <a:rPr kumimoji="0" lang="en-US" sz="2800" b="0" i="0" u="none" strike="noStrike" kern="1200" cap="none" spc="0" normalizeH="0" baseline="0" noProof="0" dirty="0" err="1">
                      <a:ln>
                        <a:noFill/>
                      </a:ln>
                      <a:solidFill>
                        <a:srgbClr val="00305E"/>
                      </a:solidFill>
                      <a:effectLst/>
                      <a:uLnTx/>
                      <a:uFillTx/>
                      <a:latin typeface="Open Sans"/>
                      <a:ea typeface="+mn-ea"/>
                      <a:cs typeface="+mn-cs"/>
                    </a:rPr>
                    <a:t>en</a:t>
                  </a:r>
                  <a:r>
                    <a:rPr kumimoji="0" lang="en-US" sz="2800" b="0" i="0" u="none" strike="noStrike" kern="1200" cap="none" spc="0" normalizeH="0" baseline="0" noProof="0" dirty="0">
                      <a:ln>
                        <a:noFill/>
                      </a:ln>
                      <a:solidFill>
                        <a:srgbClr val="00305E"/>
                      </a:solidFill>
                      <a:effectLst/>
                      <a:uLnTx/>
                      <a:uFillTx/>
                      <a:latin typeface="Open Sans"/>
                      <a:ea typeface="+mn-ea"/>
                      <a:cs typeface="+mn-cs"/>
                    </a:rPr>
                    <a:t> un Noyau avec au </a:t>
                  </a:r>
                  <a:r>
                    <a:rPr kumimoji="0" lang="en-US" sz="2800" b="0" i="0" u="none" strike="noStrike" kern="1200" cap="none" spc="0" normalizeH="0" baseline="0" noProof="0" dirty="0" err="1">
                      <a:ln>
                        <a:noFill/>
                      </a:ln>
                      <a:solidFill>
                        <a:srgbClr val="00305E"/>
                      </a:solidFill>
                      <a:effectLst/>
                      <a:uLnTx/>
                      <a:uFillTx/>
                      <a:latin typeface="Open Sans"/>
                      <a:ea typeface="+mn-ea"/>
                      <a:cs typeface="+mn-cs"/>
                    </a:rPr>
                    <a:t>moins</a:t>
                  </a:r>
                  <a:r>
                    <a:rPr kumimoji="0" lang="en-US" sz="2800" b="0" i="0" u="none" strike="noStrike" kern="1200" cap="none" spc="0" normalizeH="0" baseline="0" noProof="0" dirty="0">
                      <a:ln>
                        <a:noFill/>
                      </a:ln>
                      <a:solidFill>
                        <a:srgbClr val="00305E"/>
                      </a:solidFill>
                      <a:effectLst/>
                      <a:uLnTx/>
                      <a:uFillTx/>
                      <a:latin typeface="Open Sans"/>
                      <a:ea typeface="+mn-ea"/>
                      <a:cs typeface="+mn-cs"/>
                    </a:rPr>
                    <a:t> 40 Neutrons</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f>
                          <m:f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2"/>
                  <a:stretch>
                    <a:fillRect/>
                  </a:stretch>
                </a:blipFill>
                <a:ln>
                  <a:solidFill>
                    <a:schemeClr val="tx1"/>
                  </a:solidFill>
                </a:ln>
              </p:spPr>
              <p:txBody>
                <a:bodyPr/>
                <a:lstStyle/>
                <a:p>
                  <a:r>
                    <a:rPr lang="fr-FR">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698758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63D07C-D802-4F79-B222-3C3BC907C2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1750" y="1047750"/>
            <a:ext cx="7048500" cy="4762500"/>
          </a:xfrm>
          <a:prstGeom prst="rect">
            <a:avLst/>
          </a:prstGeom>
        </p:spPr>
      </p:pic>
      <p:sp>
        <p:nvSpPr>
          <p:cNvPr id="2" name="Textfeld 1">
            <a:extLst>
              <a:ext uri="{FF2B5EF4-FFF2-40B4-BE49-F238E27FC236}">
                <a16:creationId xmlns:a16="http://schemas.microsoft.com/office/drawing/2014/main" id="{24CEA62A-5E03-979D-E81E-6751B2BB5FAA}"/>
              </a:ext>
            </a:extLst>
          </p:cNvPr>
          <p:cNvSpPr txBox="1"/>
          <p:nvPr/>
        </p:nvSpPr>
        <p:spPr>
          <a:xfrm>
            <a:off x="10182225" y="4930396"/>
            <a:ext cx="1969558" cy="1077218"/>
          </a:xfrm>
          <a:prstGeom prst="rect">
            <a:avLst/>
          </a:prstGeom>
          <a:noFill/>
        </p:spPr>
        <p:txBody>
          <a:bodyPr wrap="square" rtlCol="0">
            <a:spAutoFit/>
          </a:bodyPr>
          <a:lstStyle/>
          <a:p>
            <a:pPr algn="ctr"/>
            <a:r>
              <a:rPr lang="en-US" sz="1600" i="1" dirty="0"/>
              <a:t>[20] </a:t>
            </a:r>
            <a:r>
              <a:rPr lang="fr-FR" sz="1600" i="1" dirty="0"/>
              <a:t>Section efficace de Capture Neutronique Thermique </a:t>
            </a:r>
            <a:endParaRPr lang="de-DE" sz="1600" i="1" dirty="0"/>
          </a:p>
        </p:txBody>
      </p:sp>
    </p:spTree>
    <p:extLst>
      <p:ext uri="{BB962C8B-B14F-4D97-AF65-F5344CB8AC3E}">
        <p14:creationId xmlns:p14="http://schemas.microsoft.com/office/powerpoint/2010/main" val="3057591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48DBCE-8AE5-AFFF-0953-8EB59FEB20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743" y="1059273"/>
            <a:ext cx="6149265" cy="3312436"/>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Processus</a:t>
            </a:r>
            <a:r>
              <a:rPr lang="en-US" sz="3600" noProof="0" dirty="0"/>
              <a:t> S et R</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a:extLst>
              <a:ext uri="{FF2B5EF4-FFF2-40B4-BE49-F238E27FC236}">
                <a16:creationId xmlns:a16="http://schemas.microsoft.com/office/drawing/2014/main" id="{9B067487-F3D9-765B-8D4F-FE6FBFD8CBC3}"/>
              </a:ext>
            </a:extLst>
          </p:cNvPr>
          <p:cNvSpPr txBox="1"/>
          <p:nvPr/>
        </p:nvSpPr>
        <p:spPr>
          <a:xfrm>
            <a:off x="6418554" y="1354449"/>
            <a:ext cx="5506881" cy="268849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a:t>Processus s (</a:t>
            </a:r>
            <a:r>
              <a:rPr lang="de-DE" sz="2200" b="1" dirty="0" err="1"/>
              <a:t>lent</a:t>
            </a:r>
            <a:r>
              <a:rPr lang="de-DE" sz="2200" b="1" dirty="0"/>
              <a:t>)</a:t>
            </a:r>
          </a:p>
          <a:p>
            <a:pPr marL="697230" lvl="1" indent="-285750">
              <a:lnSpc>
                <a:spcPct val="120000"/>
              </a:lnSpc>
              <a:buFont typeface="Arial" panose="020B0604020202020204" pitchFamily="34" charset="0"/>
              <a:buChar char="•"/>
            </a:pPr>
            <a:r>
              <a:rPr lang="fr-FR" sz="2000" dirty="0"/>
              <a:t>À des températures et des densités de flux neutronique relativement faibles</a:t>
            </a:r>
          </a:p>
          <a:p>
            <a:pPr marL="697230" lvl="1" indent="-285750">
              <a:lnSpc>
                <a:spcPct val="120000"/>
              </a:lnSpc>
              <a:buFont typeface="Arial" panose="020B0604020202020204" pitchFamily="34" charset="0"/>
              <a:buChar char="•"/>
            </a:pPr>
            <a:r>
              <a:rPr lang="fr-FR" sz="2000" dirty="0"/>
              <a:t>Principalement dans les étoiles AGB pendant la combustion de la coquille</a:t>
            </a:r>
          </a:p>
          <a:p>
            <a:pPr marL="697230" lvl="1" indent="-285750">
              <a:lnSpc>
                <a:spcPct val="120000"/>
              </a:lnSpc>
              <a:buFont typeface="Arial" panose="020B0604020202020204" pitchFamily="34" charset="0"/>
              <a:buChar char="•"/>
            </a:pPr>
            <a:r>
              <a:rPr lang="fr-FR" sz="2000" dirty="0"/>
              <a:t>Chaîne de réaction lente via plusieurs noyaux intermédiaires stables</a:t>
            </a:r>
            <a:endParaRPr lang="en-US" sz="2000" dirty="0"/>
          </a:p>
        </p:txBody>
      </p:sp>
      <p:sp>
        <p:nvSpPr>
          <p:cNvPr id="3" name="Textfeld 2">
            <a:extLst>
              <a:ext uri="{FF2B5EF4-FFF2-40B4-BE49-F238E27FC236}">
                <a16:creationId xmlns:a16="http://schemas.microsoft.com/office/drawing/2014/main" id="{75F9AC32-F7D3-6B20-BCFA-1A476F9B6AB0}"/>
              </a:ext>
            </a:extLst>
          </p:cNvPr>
          <p:cNvSpPr txBox="1"/>
          <p:nvPr/>
        </p:nvSpPr>
        <p:spPr>
          <a:xfrm>
            <a:off x="787212" y="4399419"/>
            <a:ext cx="9078683" cy="158049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a:t>Processus r (rapide)</a:t>
            </a:r>
          </a:p>
          <a:p>
            <a:pPr marL="697230" lvl="1" indent="-285750">
              <a:lnSpc>
                <a:spcPct val="120000"/>
              </a:lnSpc>
              <a:buFont typeface="Arial" panose="020B0604020202020204" pitchFamily="34" charset="0"/>
              <a:buChar char="•"/>
            </a:pPr>
            <a:r>
              <a:rPr lang="fr-FR" sz="2000" dirty="0"/>
              <a:t>À des densités de flux neutronique et des températures très élevées</a:t>
            </a:r>
            <a:endParaRPr lang="en-US" sz="2000" dirty="0"/>
          </a:p>
          <a:p>
            <a:pPr marL="697230" lvl="1" indent="-285750">
              <a:lnSpc>
                <a:spcPct val="120000"/>
              </a:lnSpc>
              <a:buFont typeface="Arial" panose="020B0604020202020204" pitchFamily="34" charset="0"/>
              <a:buChar char="•"/>
            </a:pPr>
            <a:r>
              <a:rPr lang="fr-FR" sz="2000" dirty="0"/>
              <a:t>Chaîne rapide de réactions de capture</a:t>
            </a:r>
          </a:p>
          <a:p>
            <a:pPr marL="697230" lvl="1" indent="-285750">
              <a:lnSpc>
                <a:spcPct val="120000"/>
              </a:lnSpc>
              <a:buFont typeface="Arial" panose="020B0604020202020204" pitchFamily="34" charset="0"/>
              <a:buChar char="•"/>
            </a:pPr>
            <a:r>
              <a:rPr lang="fr-FR" sz="2000" dirty="0"/>
              <a:t>Probablement dans les supernovæ et les fusions d'étoiles à neutrons</a:t>
            </a:r>
            <a:endParaRPr lang="en-US" sz="2000" dirty="0"/>
          </a:p>
        </p:txBody>
      </p:sp>
      <p:sp>
        <p:nvSpPr>
          <p:cNvPr id="4" name="Textfeld 3">
            <a:extLst>
              <a:ext uri="{FF2B5EF4-FFF2-40B4-BE49-F238E27FC236}">
                <a16:creationId xmlns:a16="http://schemas.microsoft.com/office/drawing/2014/main" id="{0F3F6873-DFFB-0281-3661-99499565232B}"/>
              </a:ext>
            </a:extLst>
          </p:cNvPr>
          <p:cNvSpPr txBox="1"/>
          <p:nvPr/>
        </p:nvSpPr>
        <p:spPr>
          <a:xfrm rot="16200000">
            <a:off x="-246757" y="2462819"/>
            <a:ext cx="1829817" cy="307777"/>
          </a:xfrm>
          <a:prstGeom prst="rect">
            <a:avLst/>
          </a:prstGeom>
          <a:solidFill>
            <a:schemeClr val="bg1"/>
          </a:solidFill>
        </p:spPr>
        <p:txBody>
          <a:bodyPr wrap="square" rtlCol="0">
            <a:spAutoFit/>
          </a:bodyPr>
          <a:lstStyle/>
          <a:p>
            <a:pPr algn="ctr"/>
            <a:r>
              <a:rPr lang="en-US" sz="1400" dirty="0" err="1">
                <a:solidFill>
                  <a:srgbClr val="000000"/>
                </a:solidFill>
              </a:rPr>
              <a:t>Nombre</a:t>
            </a:r>
            <a:r>
              <a:rPr lang="en-US" sz="1400" dirty="0">
                <a:solidFill>
                  <a:srgbClr val="000000"/>
                </a:solidFill>
              </a:rPr>
              <a:t> de Protons </a:t>
            </a:r>
          </a:p>
        </p:txBody>
      </p:sp>
      <p:sp>
        <p:nvSpPr>
          <p:cNvPr id="7" name="Textfeld 6">
            <a:extLst>
              <a:ext uri="{FF2B5EF4-FFF2-40B4-BE49-F238E27FC236}">
                <a16:creationId xmlns:a16="http://schemas.microsoft.com/office/drawing/2014/main" id="{722B308B-4854-7C98-9C32-679F3781CA91}"/>
              </a:ext>
            </a:extLst>
          </p:cNvPr>
          <p:cNvSpPr txBox="1"/>
          <p:nvPr/>
        </p:nvSpPr>
        <p:spPr>
          <a:xfrm>
            <a:off x="2557740" y="4067292"/>
            <a:ext cx="2088778" cy="307777"/>
          </a:xfrm>
          <a:prstGeom prst="rect">
            <a:avLst/>
          </a:prstGeom>
          <a:solidFill>
            <a:schemeClr val="bg1"/>
          </a:solidFill>
        </p:spPr>
        <p:txBody>
          <a:bodyPr wrap="square" rtlCol="0">
            <a:spAutoFit/>
          </a:bodyPr>
          <a:lstStyle/>
          <a:p>
            <a:pPr algn="ctr"/>
            <a:r>
              <a:rPr lang="en-US" sz="1400" dirty="0" err="1">
                <a:solidFill>
                  <a:srgbClr val="000000"/>
                </a:solidFill>
              </a:rPr>
              <a:t>Nombre</a:t>
            </a:r>
            <a:r>
              <a:rPr lang="en-US" sz="1400" dirty="0">
                <a:solidFill>
                  <a:srgbClr val="000000"/>
                </a:solidFill>
              </a:rPr>
              <a:t> de Neutrons</a:t>
            </a:r>
          </a:p>
        </p:txBody>
      </p:sp>
      <p:sp>
        <p:nvSpPr>
          <p:cNvPr id="8" name="Textfeld 7">
            <a:extLst>
              <a:ext uri="{FF2B5EF4-FFF2-40B4-BE49-F238E27FC236}">
                <a16:creationId xmlns:a16="http://schemas.microsoft.com/office/drawing/2014/main" id="{ABB459A5-EEEA-3E2E-C13B-71D2A448E8F0}"/>
              </a:ext>
            </a:extLst>
          </p:cNvPr>
          <p:cNvSpPr txBox="1"/>
          <p:nvPr/>
        </p:nvSpPr>
        <p:spPr>
          <a:xfrm>
            <a:off x="4103814" y="355901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47FF47"/>
                </a:solidFill>
              </a:rPr>
              <a:t>r-Process</a:t>
            </a:r>
          </a:p>
        </p:txBody>
      </p:sp>
      <p:sp>
        <p:nvSpPr>
          <p:cNvPr id="10" name="Textfeld 9">
            <a:extLst>
              <a:ext uri="{FF2B5EF4-FFF2-40B4-BE49-F238E27FC236}">
                <a16:creationId xmlns:a16="http://schemas.microsoft.com/office/drawing/2014/main" id="{C8C2819C-C03D-6DF2-9113-AA77D72B8A31}"/>
              </a:ext>
            </a:extLst>
          </p:cNvPr>
          <p:cNvSpPr txBox="1"/>
          <p:nvPr/>
        </p:nvSpPr>
        <p:spPr>
          <a:xfrm>
            <a:off x="4646518" y="126920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FF0000"/>
                </a:solidFill>
              </a:rPr>
              <a:t>s-Process</a:t>
            </a:r>
          </a:p>
        </p:txBody>
      </p:sp>
    </p:spTree>
    <p:extLst>
      <p:ext uri="{BB962C8B-B14F-4D97-AF65-F5344CB8AC3E}">
        <p14:creationId xmlns:p14="http://schemas.microsoft.com/office/powerpoint/2010/main" val="29560799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EFDD8-8F7E-4F66-B222-3994D31D7168}"/>
              </a:ext>
            </a:extLst>
          </p:cNvPr>
          <p:cNvSpPr>
            <a:spLocks noGrp="1"/>
          </p:cNvSpPr>
          <p:nvPr>
            <p:ph type="title"/>
          </p:nvPr>
        </p:nvSpPr>
        <p:spPr>
          <a:xfrm>
            <a:off x="1238249" y="346075"/>
            <a:ext cx="10217156" cy="684000"/>
          </a:xfrm>
        </p:spPr>
        <p:txBody>
          <a:bodyPr/>
          <a:lstStyle/>
          <a:p>
            <a:r>
              <a:rPr lang="fr-FR" sz="3600" noProof="0" dirty="0"/>
              <a:t>Le Processus </a:t>
            </a:r>
            <a:r>
              <a:rPr lang="fr-FR" sz="3600" dirty="0"/>
              <a:t>r</a:t>
            </a:r>
            <a:r>
              <a:rPr lang="fr-FR" sz="3600" noProof="0" dirty="0"/>
              <a:t> en action</a:t>
            </a:r>
            <a:endParaRPr lang="en-US" sz="3000" noProof="0" dirty="0"/>
          </a:p>
        </p:txBody>
      </p:sp>
      <p:pic>
        <p:nvPicPr>
          <p:cNvPr id="3" name="rprocess">
            <a:hlinkClick r:id="" action="ppaction://media"/>
            <a:extLst>
              <a:ext uri="{FF2B5EF4-FFF2-40B4-BE49-F238E27FC236}">
                <a16:creationId xmlns:a16="http://schemas.microsoft.com/office/drawing/2014/main" id="{0C696EF0-5F90-C671-EDEE-C096A59E6480}"/>
              </a:ext>
            </a:extLst>
          </p:cNvPr>
          <p:cNvPicPr>
            <a:picLocks noChangeAspect="1"/>
          </p:cNvPicPr>
          <p:nvPr>
            <a:videoFile r:link="rId1"/>
            <p:extLst>
              <p:ext uri="{DAA4B4D4-6D71-4841-9C94-3DE7FCFB9230}">
                <p14:media xmlns:p14="http://schemas.microsoft.com/office/powerpoint/2010/main" r:embed="rId2">
                  <p14:trim end="16053"/>
                </p14:media>
              </p:ext>
            </p:extLst>
          </p:nvPr>
        </p:nvPicPr>
        <p:blipFill>
          <a:blip r:embed="rId5"/>
          <a:stretch>
            <a:fillRect/>
          </a:stretch>
        </p:blipFill>
        <p:spPr>
          <a:xfrm>
            <a:off x="1238248" y="1030075"/>
            <a:ext cx="9867901" cy="4945505"/>
          </a:xfrm>
          <a:prstGeom prst="rect">
            <a:avLst/>
          </a:prstGeom>
        </p:spPr>
      </p:pic>
    </p:spTree>
    <p:extLst>
      <p:ext uri="{BB962C8B-B14F-4D97-AF65-F5344CB8AC3E}">
        <p14:creationId xmlns:p14="http://schemas.microsoft.com/office/powerpoint/2010/main" val="644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en-US" sz="3600" b="1" cap="small" noProof="0" dirty="0" err="1"/>
              <a:t>D'où</a:t>
            </a:r>
            <a:r>
              <a:rPr lang="en-US" sz="3600" b="1" cap="small" noProof="0" dirty="0"/>
              <a:t> </a:t>
            </a:r>
            <a:r>
              <a:rPr lang="en-US" sz="3600" b="1" cap="small" noProof="0" dirty="0" err="1"/>
              <a:t>viennent</a:t>
            </a:r>
            <a:r>
              <a:rPr lang="en-US" sz="3600" b="1" cap="small" noProof="0" dirty="0"/>
              <a:t> </a:t>
            </a:r>
            <a:r>
              <a:rPr lang="en-US" sz="3600" cap="small" noProof="0" dirty="0"/>
              <a:t>les neutrons ?</a:t>
            </a:r>
          </a:p>
        </p:txBody>
      </p:sp>
    </p:spTree>
    <p:extLst>
      <p:ext uri="{BB962C8B-B14F-4D97-AF65-F5344CB8AC3E}">
        <p14:creationId xmlns:p14="http://schemas.microsoft.com/office/powerpoint/2010/main" val="56641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Sources de Neutrons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9">
            <a:extLst>
              <a:ext uri="{FF2B5EF4-FFF2-40B4-BE49-F238E27FC236}">
                <a16:creationId xmlns:a16="http://schemas.microsoft.com/office/drawing/2014/main" id="{0ADF74D2-14CB-0D3F-E332-274F98A6BFD9}"/>
              </a:ext>
            </a:extLst>
          </p:cNvPr>
          <p:cNvSpPr txBox="1"/>
          <p:nvPr/>
        </p:nvSpPr>
        <p:spPr>
          <a:xfrm>
            <a:off x="1238249" y="2019588"/>
            <a:ext cx="6097972" cy="3785652"/>
          </a:xfrm>
          <a:prstGeom prst="rect">
            <a:avLst/>
          </a:prstGeom>
          <a:noFill/>
        </p:spPr>
        <p:txBody>
          <a:bodyPr wrap="square" rtlCol="0">
            <a:spAutoFit/>
          </a:bodyPr>
          <a:lstStyle/>
          <a:p>
            <a:pPr marL="285750" indent="-285750">
              <a:buFont typeface="Arial" panose="020B0604020202020204" pitchFamily="34" charset="0"/>
              <a:buChar char="•"/>
            </a:pPr>
            <a:r>
              <a:rPr lang="fr-FR" sz="2400" dirty="0"/>
              <a:t>Il existe une grande variété de chaînes de réaction dans lesquelles des sous-produits sont produits, par exemple les neutrinos et les photons dans la combustion de l'Hydrogène</a:t>
            </a:r>
          </a:p>
          <a:p>
            <a:pPr marL="285750" indent="-285750">
              <a:buFont typeface="Arial" panose="020B0604020202020204" pitchFamily="34" charset="0"/>
              <a:buChar char="•"/>
            </a:pPr>
            <a:r>
              <a:rPr lang="fr-FR" sz="2400" dirty="0"/>
              <a:t>Existe-t-il des chaînes de fusion dans lesquelles des neutrons libres sont produits ?</a:t>
            </a:r>
            <a:br>
              <a:rPr lang="en-US" sz="2400" dirty="0"/>
            </a:br>
            <a:endParaRPr lang="en-US" sz="2400" dirty="0"/>
          </a:p>
          <a:p>
            <a:pPr marL="342900" indent="-342900">
              <a:buFont typeface="Wingdings" panose="05000000000000000000" pitchFamily="2" charset="2"/>
              <a:buChar char="Ø"/>
            </a:pPr>
            <a:r>
              <a:rPr lang="fr-FR" sz="2400" b="1" dirty="0"/>
              <a:t>La recherche de sources de neutrons</a:t>
            </a:r>
            <a:endParaRPr lang="en-US" sz="2400" b="1" dirty="0"/>
          </a:p>
        </p:txBody>
      </p:sp>
      <p:grpSp>
        <p:nvGrpSpPr>
          <p:cNvPr id="4" name="Gruppieren 3">
            <a:extLst>
              <a:ext uri="{FF2B5EF4-FFF2-40B4-BE49-F238E27FC236}">
                <a16:creationId xmlns:a16="http://schemas.microsoft.com/office/drawing/2014/main" id="{E9047A76-73A7-158E-C77F-E2ED0A3E8B4F}"/>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94F7A2A7-624B-4012-271E-7898B8E23D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4283CE5B-5BF0-F599-A846-7A098161A75C}"/>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a:extLst>
                <a:ext uri="{FF2B5EF4-FFF2-40B4-BE49-F238E27FC236}">
                  <a16:creationId xmlns:a16="http://schemas.microsoft.com/office/drawing/2014/main" id="{75DC908A-C2CC-1416-D5F1-94F131901434}"/>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5753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020131" y="1806366"/>
            <a:ext cx="7171869"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err="1">
                <a:solidFill>
                  <a:schemeClr val="bg1"/>
                </a:solidFill>
              </a:rPr>
              <a:t>Partie</a:t>
            </a:r>
            <a:r>
              <a:rPr lang="en-US" sz="3600" b="1" cap="small" dirty="0">
                <a:solidFill>
                  <a:schemeClr val="bg1"/>
                </a:solidFill>
              </a:rPr>
              <a:t> V</a:t>
            </a:r>
          </a:p>
          <a:p>
            <a:pPr algn="ctr">
              <a:spcAft>
                <a:spcPts val="600"/>
              </a:spcAft>
            </a:pPr>
            <a:r>
              <a:rPr lang="en-US" sz="3600" cap="small" dirty="0">
                <a:solidFill>
                  <a:schemeClr val="bg1"/>
                </a:solidFill>
              </a:rPr>
              <a:t>Étoiles dans le </a:t>
            </a:r>
            <a:r>
              <a:rPr lang="en-US" sz="3600" cap="small" dirty="0" err="1">
                <a:solidFill>
                  <a:schemeClr val="bg1"/>
                </a:solidFill>
              </a:rPr>
              <a:t>Laboratoire</a:t>
            </a:r>
            <a:endParaRPr lang="en-US" sz="3600" b="1" cap="small" dirty="0">
              <a:solidFill>
                <a:schemeClr val="bg1"/>
              </a:solidFill>
            </a:endParaRPr>
          </a:p>
        </p:txBody>
      </p:sp>
      <p:pic>
        <p:nvPicPr>
          <p:cNvPr id="4" name="Grafik 3" descr="Ein Bild, das drinnen, Maschine, schmutzig, Ausrüstung enthält.&#10;&#10;Automatisch generierte Beschreibung">
            <a:extLst>
              <a:ext uri="{FF2B5EF4-FFF2-40B4-BE49-F238E27FC236}">
                <a16:creationId xmlns:a16="http://schemas.microsoft.com/office/drawing/2014/main" id="{3988D613-B8F5-9A72-42CA-FB83C73C42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020131" cy="6858000"/>
          </a:xfrm>
          <a:prstGeom prst="rect">
            <a:avLst/>
          </a:prstGeom>
        </p:spPr>
      </p:pic>
    </p:spTree>
    <p:extLst>
      <p:ext uri="{BB962C8B-B14F-4D97-AF65-F5344CB8AC3E}">
        <p14:creationId xmlns:p14="http://schemas.microsoft.com/office/powerpoint/2010/main" val="978394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768600" y="1545003"/>
            <a:ext cx="6654800" cy="2392362"/>
          </a:xfrm>
        </p:spPr>
        <p:txBody>
          <a:bodyPr anchor="ctr"/>
          <a:lstStyle/>
          <a:p>
            <a:pPr algn="ctr"/>
            <a:r>
              <a:rPr lang="fr-FR" sz="3600" cap="small" noProof="0" dirty="0"/>
              <a:t>Comment pouvons-nous </a:t>
            </a:r>
            <a:r>
              <a:rPr lang="fr-FR" sz="3600" b="1" cap="small" noProof="0" dirty="0"/>
              <a:t>mesurer</a:t>
            </a:r>
            <a:r>
              <a:rPr lang="fr-FR" sz="3600" cap="small" noProof="0" dirty="0"/>
              <a:t> les processus nucléaires à l'intérieur des étoiles ?</a:t>
            </a:r>
            <a:endParaRPr lang="en-US" sz="3600" cap="small" noProof="0" dirty="0"/>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err="1">
                  <a:hlinkClick r:id="rId3">
                    <a:extLst>
                      <a:ext uri="{A12FA001-AC4F-418D-AE19-62706E023703}">
                        <ahyp:hlinkClr xmlns:ahyp="http://schemas.microsoft.com/office/drawing/2018/hyperlinkcolor" val="tx"/>
                      </a:ext>
                    </a:extLst>
                  </a:hlinkClick>
                </a:rPr>
                <a:t>Astronuclear</a:t>
              </a:r>
              <a:r>
                <a:rPr lang="de-DE" sz="2000" b="1" dirty="0">
                  <a:hlinkClick r:id="rId3">
                    <a:extLst>
                      <a:ext uri="{A12FA001-AC4F-418D-AE19-62706E023703}">
                        <ahyp:hlinkClr xmlns:ahyp="http://schemas.microsoft.com/office/drawing/2018/hyperlinkcolor" val="tx"/>
                      </a:ext>
                    </a:extLst>
                  </a:hlinkClick>
                </a:rPr>
                <a:t> Nibble</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562031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en-US" sz="3600" b="1" cap="small" noProof="0" dirty="0" err="1"/>
              <a:t>Qu’est-ce</a:t>
            </a:r>
            <a:r>
              <a:rPr lang="en-US" sz="3600" b="1" cap="small" noProof="0" dirty="0"/>
              <a:t> </a:t>
            </a:r>
            <a:r>
              <a:rPr lang="en-US" sz="3600" b="1" cap="small" noProof="0" dirty="0" err="1"/>
              <a:t>qu’est</a:t>
            </a:r>
            <a:r>
              <a:rPr lang="en-US" sz="3600" b="1" cap="small" noProof="0" dirty="0"/>
              <a:t> </a:t>
            </a:r>
            <a:r>
              <a:rPr lang="en-US" sz="3600" cap="small" noProof="0" dirty="0" err="1"/>
              <a:t>réellement</a:t>
            </a:r>
            <a:r>
              <a:rPr lang="en-US" sz="3600" cap="small" noProof="0" dirty="0"/>
              <a:t> </a:t>
            </a:r>
            <a:r>
              <a:rPr lang="en-US" sz="3600" cap="small" noProof="0" dirty="0" err="1"/>
              <a:t>l’Astrophysique</a:t>
            </a:r>
            <a:r>
              <a:rPr lang="en-US" sz="3600" cap="small" noProof="0" dirty="0"/>
              <a:t> </a:t>
            </a:r>
            <a:r>
              <a:rPr lang="en-US" sz="3600" cap="small" noProof="0" dirty="0" err="1"/>
              <a:t>Nucléaire</a:t>
            </a:r>
            <a:r>
              <a:rPr lang="en-US" sz="3600" cap="small" noProof="0" dirty="0"/>
              <a:t> ?</a:t>
            </a:r>
          </a:p>
        </p:txBody>
      </p:sp>
    </p:spTree>
    <p:extLst>
      <p:ext uri="{BB962C8B-B14F-4D97-AF65-F5344CB8AC3E}">
        <p14:creationId xmlns:p14="http://schemas.microsoft.com/office/powerpoint/2010/main" val="3613228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Mesures</a:t>
            </a:r>
            <a:r>
              <a:rPr lang="en-US" sz="3600" noProof="0" dirty="0"/>
              <a:t> de </a:t>
            </a:r>
            <a:r>
              <a:rPr lang="en-US" sz="3600" dirty="0"/>
              <a:t>R</a:t>
            </a:r>
            <a:r>
              <a:rPr lang="en-US" sz="3600" noProof="0" dirty="0" err="1"/>
              <a:t>éactions</a:t>
            </a:r>
            <a:r>
              <a:rPr lang="en-US" sz="3600" noProof="0" dirty="0"/>
              <a:t> </a:t>
            </a:r>
            <a:r>
              <a:rPr lang="en-US" sz="3600" dirty="0"/>
              <a:t>N</a:t>
            </a:r>
            <a:r>
              <a:rPr lang="en-US" sz="3600" noProof="0" dirty="0" err="1"/>
              <a:t>ucléaires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fik 9">
            <a:extLst>
              <a:ext uri="{FF2B5EF4-FFF2-40B4-BE49-F238E27FC236}">
                <a16:creationId xmlns:a16="http://schemas.microsoft.com/office/drawing/2014/main" id="{75F530D6-1252-0E6E-1B24-38BA8A560A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6395" y="1878832"/>
            <a:ext cx="10389010" cy="3046974"/>
          </a:xfrm>
          <a:prstGeom prst="rect">
            <a:avLst/>
          </a:prstGeom>
        </p:spPr>
      </p:pic>
      <p:sp>
        <p:nvSpPr>
          <p:cNvPr id="2" name="Textfeld 1">
            <a:extLst>
              <a:ext uri="{FF2B5EF4-FFF2-40B4-BE49-F238E27FC236}">
                <a16:creationId xmlns:a16="http://schemas.microsoft.com/office/drawing/2014/main" id="{C417A626-CD89-BA5B-1230-B618F846A7A2}"/>
              </a:ext>
            </a:extLst>
          </p:cNvPr>
          <p:cNvSpPr txBox="1"/>
          <p:nvPr/>
        </p:nvSpPr>
        <p:spPr>
          <a:xfrm>
            <a:off x="8391080" y="5454269"/>
            <a:ext cx="3760704" cy="584775"/>
          </a:xfrm>
          <a:prstGeom prst="rect">
            <a:avLst/>
          </a:prstGeom>
          <a:noFill/>
        </p:spPr>
        <p:txBody>
          <a:bodyPr wrap="square" rtlCol="0">
            <a:spAutoFit/>
          </a:bodyPr>
          <a:lstStyle/>
          <a:p>
            <a:pPr algn="ctr"/>
            <a:r>
              <a:rPr lang="en-US" sz="1600" i="1" dirty="0"/>
              <a:t>[22] </a:t>
            </a:r>
            <a:r>
              <a:rPr lang="fr-FR" sz="1600" i="1" dirty="0"/>
              <a:t>Schéma de principe d'une expérience de physique nucléaire</a:t>
            </a:r>
            <a:endParaRPr lang="de-DE" sz="1600" i="1" dirty="0"/>
          </a:p>
        </p:txBody>
      </p:sp>
    </p:spTree>
    <p:extLst>
      <p:ext uri="{BB962C8B-B14F-4D97-AF65-F5344CB8AC3E}">
        <p14:creationId xmlns:p14="http://schemas.microsoft.com/office/powerpoint/2010/main" val="36462419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Mesures</a:t>
            </a:r>
            <a:r>
              <a:rPr lang="en-US" sz="3600" noProof="0" dirty="0"/>
              <a:t> de </a:t>
            </a:r>
            <a:r>
              <a:rPr lang="en-US" sz="3600" dirty="0"/>
              <a:t>R</a:t>
            </a:r>
            <a:r>
              <a:rPr lang="en-US" sz="3600" noProof="0" dirty="0" err="1"/>
              <a:t>éactions</a:t>
            </a:r>
            <a:r>
              <a:rPr lang="en-US" sz="3600" noProof="0" dirty="0"/>
              <a:t> </a:t>
            </a:r>
            <a:r>
              <a:rPr lang="en-US" sz="3600" dirty="0"/>
              <a:t>N</a:t>
            </a:r>
            <a:r>
              <a:rPr lang="en-US" sz="3600" noProof="0" dirty="0" err="1"/>
              <a:t>ucléaires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descr="Ein Bild, das drinnen, Maschine, schmutzig, Ausrüstung enthält.&#10;&#10;Automatisch generierte Beschreibung">
            <a:extLst>
              <a:ext uri="{FF2B5EF4-FFF2-40B4-BE49-F238E27FC236}">
                <a16:creationId xmlns:a16="http://schemas.microsoft.com/office/drawing/2014/main" id="{C1E23966-EB5B-8272-A5B7-D62841C751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8498" y="1192388"/>
            <a:ext cx="3184522" cy="4350375"/>
          </a:xfrm>
          <a:prstGeom prst="rect">
            <a:avLst/>
          </a:prstGeom>
        </p:spPr>
      </p:pic>
      <p:pic>
        <p:nvPicPr>
          <p:cNvPr id="8" name="Grafik 7" descr="Ein Bild, das drinnen, Ebene, Decke, alt enthält.&#10;&#10;Automatisch generierte Beschreibung">
            <a:extLst>
              <a:ext uri="{FF2B5EF4-FFF2-40B4-BE49-F238E27FC236}">
                <a16:creationId xmlns:a16="http://schemas.microsoft.com/office/drawing/2014/main" id="{0C7EE4D7-43DA-E38D-03F5-04EEC656B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249" y="2896831"/>
            <a:ext cx="4156735" cy="2645932"/>
          </a:xfrm>
          <a:prstGeom prst="rect">
            <a:avLst/>
          </a:prstGeom>
        </p:spPr>
      </p:pic>
      <p:pic>
        <p:nvPicPr>
          <p:cNvPr id="4" name="Grafik 3" descr="Ein Bild, das Text, Zubehör, Behälter enthält.&#10;&#10;Automatisch generierte Beschreibung">
            <a:extLst>
              <a:ext uri="{FF2B5EF4-FFF2-40B4-BE49-F238E27FC236}">
                <a16:creationId xmlns:a16="http://schemas.microsoft.com/office/drawing/2014/main" id="{2A434124-55E1-BD14-A29E-36A56A55CC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4913" y="2896831"/>
            <a:ext cx="2645017" cy="2649095"/>
          </a:xfrm>
          <a:prstGeom prst="rect">
            <a:avLst/>
          </a:prstGeom>
        </p:spPr>
      </p:pic>
      <p:sp>
        <p:nvSpPr>
          <p:cNvPr id="7" name="Textfeld 6">
            <a:extLst>
              <a:ext uri="{FF2B5EF4-FFF2-40B4-BE49-F238E27FC236}">
                <a16:creationId xmlns:a16="http://schemas.microsoft.com/office/drawing/2014/main" id="{FCC52F8F-4483-556A-6453-7003A73A7219}"/>
              </a:ext>
            </a:extLst>
          </p:cNvPr>
          <p:cNvSpPr txBox="1"/>
          <p:nvPr/>
        </p:nvSpPr>
        <p:spPr>
          <a:xfrm>
            <a:off x="1238249" y="5551186"/>
            <a:ext cx="4156735" cy="523220"/>
          </a:xfrm>
          <a:prstGeom prst="rect">
            <a:avLst/>
          </a:prstGeom>
          <a:noFill/>
        </p:spPr>
        <p:txBody>
          <a:bodyPr wrap="square" rtlCol="0">
            <a:spAutoFit/>
          </a:bodyPr>
          <a:lstStyle/>
          <a:p>
            <a:pPr algn="ctr"/>
            <a:r>
              <a:rPr lang="fr-FR" sz="1400" i="1" dirty="0"/>
              <a:t>Accélérateur </a:t>
            </a:r>
            <a:r>
              <a:rPr lang="fr-FR" sz="1400" i="1" dirty="0" err="1"/>
              <a:t>Pelletron</a:t>
            </a:r>
            <a:r>
              <a:rPr lang="fr-FR" sz="1400" i="1" dirty="0"/>
              <a:t> dans le laboratoire </a:t>
            </a:r>
            <a:r>
              <a:rPr lang="fr-FR" sz="1400" i="1" dirty="0" err="1"/>
              <a:t>Felsenkeller</a:t>
            </a:r>
            <a:endParaRPr lang="en-GB" sz="1400" i="1" dirty="0"/>
          </a:p>
        </p:txBody>
      </p:sp>
      <p:sp>
        <p:nvSpPr>
          <p:cNvPr id="11" name="Textfeld 10">
            <a:extLst>
              <a:ext uri="{FF2B5EF4-FFF2-40B4-BE49-F238E27FC236}">
                <a16:creationId xmlns:a16="http://schemas.microsoft.com/office/drawing/2014/main" id="{7E4E85FE-8A89-3079-5A66-83490B3C0AF3}"/>
              </a:ext>
            </a:extLst>
          </p:cNvPr>
          <p:cNvSpPr txBox="1"/>
          <p:nvPr/>
        </p:nvSpPr>
        <p:spPr>
          <a:xfrm>
            <a:off x="5514913" y="5563089"/>
            <a:ext cx="2645017" cy="307777"/>
          </a:xfrm>
          <a:prstGeom prst="rect">
            <a:avLst/>
          </a:prstGeom>
          <a:noFill/>
        </p:spPr>
        <p:txBody>
          <a:bodyPr wrap="square" rtlCol="0">
            <a:spAutoFit/>
          </a:bodyPr>
          <a:lstStyle/>
          <a:p>
            <a:pPr algn="ctr"/>
            <a:r>
              <a:rPr lang="de-DE" sz="1400" i="1" dirty="0" err="1"/>
              <a:t>Cible</a:t>
            </a:r>
            <a:r>
              <a:rPr lang="de-DE" sz="1400" i="1" dirty="0"/>
              <a:t> </a:t>
            </a:r>
            <a:r>
              <a:rPr lang="de-DE" sz="1400" i="1" dirty="0" err="1"/>
              <a:t>d'azote</a:t>
            </a:r>
            <a:r>
              <a:rPr lang="de-DE" sz="1400" i="1" dirty="0"/>
              <a:t> solide</a:t>
            </a:r>
            <a:endParaRPr lang="en-GB" sz="1400" i="1" dirty="0"/>
          </a:p>
        </p:txBody>
      </p:sp>
      <p:sp>
        <p:nvSpPr>
          <p:cNvPr id="12" name="Textfeld 11">
            <a:extLst>
              <a:ext uri="{FF2B5EF4-FFF2-40B4-BE49-F238E27FC236}">
                <a16:creationId xmlns:a16="http://schemas.microsoft.com/office/drawing/2014/main" id="{010E51BC-A4B1-6D73-7DE7-759E35AF0042}"/>
              </a:ext>
            </a:extLst>
          </p:cNvPr>
          <p:cNvSpPr txBox="1"/>
          <p:nvPr/>
        </p:nvSpPr>
        <p:spPr>
          <a:xfrm>
            <a:off x="8448498" y="5551187"/>
            <a:ext cx="3184522" cy="523220"/>
          </a:xfrm>
          <a:prstGeom prst="rect">
            <a:avLst/>
          </a:prstGeom>
          <a:noFill/>
        </p:spPr>
        <p:txBody>
          <a:bodyPr wrap="square" rtlCol="0">
            <a:spAutoFit/>
          </a:bodyPr>
          <a:lstStyle/>
          <a:p>
            <a:pPr algn="ctr"/>
            <a:r>
              <a:rPr lang="fr-FR" sz="1400" i="1" dirty="0"/>
              <a:t>Détecteurs multiples entourant la cible</a:t>
            </a:r>
            <a:endParaRPr lang="en-GB" sz="1400" i="1" dirty="0"/>
          </a:p>
        </p:txBody>
      </p:sp>
      <p:pic>
        <p:nvPicPr>
          <p:cNvPr id="13" name="Grafik 12">
            <a:extLst>
              <a:ext uri="{FF2B5EF4-FFF2-40B4-BE49-F238E27FC236}">
                <a16:creationId xmlns:a16="http://schemas.microsoft.com/office/drawing/2014/main" id="{7D784C48-2859-9095-F7CF-D9D7CEFD35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38249" y="1030075"/>
            <a:ext cx="6038851" cy="1771124"/>
          </a:xfrm>
          <a:prstGeom prst="rect">
            <a:avLst/>
          </a:prstGeom>
        </p:spPr>
      </p:pic>
    </p:spTree>
    <p:extLst>
      <p:ext uri="{BB962C8B-B14F-4D97-AF65-F5344CB8AC3E}">
        <p14:creationId xmlns:p14="http://schemas.microsoft.com/office/powerpoint/2010/main" val="3988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Objectif des </a:t>
            </a:r>
            <a:r>
              <a:rPr lang="en-US" sz="3600" noProof="0" dirty="0" err="1"/>
              <a:t>Mesures</a:t>
            </a:r>
            <a:endParaRPr lang="en-US" sz="3000" noProof="0" dirty="0"/>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62148D1-80BB-2F4D-32BF-2BDC3B050BDD}"/>
                  </a:ext>
                </a:extLst>
              </p:cNvPr>
              <p:cNvSpPr txBox="1"/>
              <p:nvPr/>
            </p:nvSpPr>
            <p:spPr>
              <a:xfrm>
                <a:off x="684387" y="1970176"/>
                <a:ext cx="4913984" cy="2246192"/>
              </a:xfrm>
              <a:prstGeom prst="rect">
                <a:avLst/>
              </a:prstGeom>
              <a:noFill/>
            </p:spPr>
            <p:txBody>
              <a:bodyPr wrap="square" rtlCol="0">
                <a:spAutoFit/>
              </a:bodyPr>
              <a:lstStyle/>
              <a:p>
                <a:pPr>
                  <a:lnSpc>
                    <a:spcPct val="120000"/>
                  </a:lnSpc>
                </a:pPr>
                <a14:m>
                  <m:oMathPara xmlns:m="http://schemas.openxmlformats.org/officeDocument/2006/math">
                    <m:oMathParaPr>
                      <m:jc m:val="centerGroup"/>
                    </m:oMathParaPr>
                    <m:oMath xmlns:m="http://schemas.openxmlformats.org/officeDocument/2006/math">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𝟕</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𝟏𝟒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𝐍</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𝟐</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𝐇𝐞</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𝟗</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𝟏𝟖</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𝐅</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F</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Sup>
                            <m:sSup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p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e>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up>
                          </m:sSup>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Sub>
                            <m:sSub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b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ν</m:t>
                              </m:r>
                            </m:e>
                            <m:sub>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sub>
                          </m:sSub>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He</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e>
                          </m:sPre>
                        </m:e>
                      </m:sPre>
                    </m:oMath>
                    <m:oMath xmlns:m="http://schemas.openxmlformats.org/officeDocument/2006/math">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He</m:t>
                          </m:r>
                        </m:e>
                      </m:sPre>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25</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Mg</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𝐧</m:t>
                          </m:r>
                        </m:e>
                      </m:sPre>
                    </m:oMath>
                  </m:oMathPara>
                </a14:m>
                <a:endParaRPr lang="de-DE" sz="2400" dirty="0"/>
              </a:p>
            </p:txBody>
          </p:sp>
        </mc:Choice>
        <mc:Fallback xmlns="">
          <p:sp>
            <p:nvSpPr>
              <p:cNvPr id="2" name="Textfeld 1">
                <a:extLst>
                  <a:ext uri="{FF2B5EF4-FFF2-40B4-BE49-F238E27FC236}">
                    <a16:creationId xmlns:a16="http://schemas.microsoft.com/office/drawing/2014/main" id="{862148D1-80BB-2F4D-32BF-2BDC3B050BDD}"/>
                  </a:ext>
                </a:extLst>
              </p:cNvPr>
              <p:cNvSpPr txBox="1">
                <a:spLocks noRot="1" noChangeAspect="1" noMove="1" noResize="1" noEditPoints="1" noAdjustHandles="1" noChangeArrowheads="1" noChangeShapeType="1" noTextEdit="1"/>
              </p:cNvSpPr>
              <p:nvPr/>
            </p:nvSpPr>
            <p:spPr>
              <a:xfrm>
                <a:off x="684387" y="1970176"/>
                <a:ext cx="4913984" cy="2246192"/>
              </a:xfrm>
              <a:prstGeom prst="rect">
                <a:avLst/>
              </a:prstGeom>
              <a:blipFill>
                <a:blip r:embed="rId3"/>
                <a:stretch>
                  <a:fillRect/>
                </a:stretch>
              </a:blipFill>
            </p:spPr>
            <p:txBody>
              <a:bodyPr/>
              <a:lstStyle/>
              <a:p>
                <a:r>
                  <a:rPr lang="en-US">
                    <a:noFill/>
                  </a:rPr>
                  <a:t> </a:t>
                </a:r>
              </a:p>
            </p:txBody>
          </p:sp>
        </mc:Fallback>
      </mc:AlternateContent>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a:extLst>
              <a:ext uri="{FF2B5EF4-FFF2-40B4-BE49-F238E27FC236}">
                <a16:creationId xmlns:a16="http://schemas.microsoft.com/office/drawing/2014/main" id="{461954B0-1B4C-399F-F745-9972318D4E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9065" y="1030076"/>
            <a:ext cx="6680004" cy="4325696"/>
          </a:xfrm>
          <a:prstGeom prst="rect">
            <a:avLst/>
          </a:prstGeom>
        </p:spPr>
      </p:pic>
      <p:sp>
        <p:nvSpPr>
          <p:cNvPr id="4" name="Textfeld 3">
            <a:extLst>
              <a:ext uri="{FF2B5EF4-FFF2-40B4-BE49-F238E27FC236}">
                <a16:creationId xmlns:a16="http://schemas.microsoft.com/office/drawing/2014/main" id="{02801B76-C6D6-5AE9-A914-9571197D6AC7}"/>
              </a:ext>
            </a:extLst>
          </p:cNvPr>
          <p:cNvSpPr txBox="1"/>
          <p:nvPr/>
        </p:nvSpPr>
        <p:spPr>
          <a:xfrm>
            <a:off x="5299066" y="4516149"/>
            <a:ext cx="6680004" cy="903709"/>
          </a:xfrm>
          <a:prstGeom prst="rect">
            <a:avLst/>
          </a:prstGeom>
          <a:noFill/>
        </p:spPr>
        <p:txBody>
          <a:bodyPr wrap="square" rtlCol="0">
            <a:spAutoFit/>
          </a:bodyPr>
          <a:lstStyle/>
          <a:p>
            <a:pPr algn="ctr">
              <a:lnSpc>
                <a:spcPct val="120000"/>
              </a:lnSpc>
            </a:pPr>
            <a:r>
              <a:rPr lang="fr-FR" sz="1500" dirty="0">
                <a:solidFill>
                  <a:schemeClr val="bg1"/>
                </a:solidFill>
                <a:effectLst>
                  <a:outerShdw blurRad="38100" dist="38100" dir="2700000" algn="tl">
                    <a:srgbClr val="000000">
                      <a:alpha val="43137"/>
                    </a:srgbClr>
                  </a:outerShdw>
                </a:effectLst>
              </a:rPr>
              <a:t>En particulier, pour chaque réaction, nous devons savoir combien d'événements de fusion nucléaire se produisent chaque seconde dans une étoile à une température donnée</a:t>
            </a:r>
            <a:endParaRPr lang="en-US" sz="1500" dirty="0">
              <a:solidFill>
                <a:schemeClr val="bg1"/>
              </a:solidFill>
              <a:effectLst>
                <a:outerShdw blurRad="38100" dist="38100" dir="2700000" algn="tl">
                  <a:srgbClr val="000000">
                    <a:alpha val="43137"/>
                  </a:srgbClr>
                </a:outerShdw>
              </a:effectLst>
            </a:endParaRPr>
          </a:p>
        </p:txBody>
      </p:sp>
      <p:sp>
        <p:nvSpPr>
          <p:cNvPr id="8" name="Textfeld 7">
            <a:extLst>
              <a:ext uri="{FF2B5EF4-FFF2-40B4-BE49-F238E27FC236}">
                <a16:creationId xmlns:a16="http://schemas.microsoft.com/office/drawing/2014/main" id="{0286961F-D3DB-276E-2B51-6D3D4DE6497E}"/>
              </a:ext>
            </a:extLst>
          </p:cNvPr>
          <p:cNvSpPr txBox="1"/>
          <p:nvPr/>
        </p:nvSpPr>
        <p:spPr>
          <a:xfrm>
            <a:off x="881198" y="1497974"/>
            <a:ext cx="6097972" cy="461665"/>
          </a:xfrm>
          <a:prstGeom prst="rect">
            <a:avLst/>
          </a:prstGeom>
          <a:noFill/>
        </p:spPr>
        <p:txBody>
          <a:bodyPr wrap="square" rtlCol="0">
            <a:spAutoFit/>
          </a:bodyPr>
          <a:lstStyle/>
          <a:p>
            <a:r>
              <a:rPr lang="de-DE" sz="2400" dirty="0" err="1"/>
              <a:t>Réaction</a:t>
            </a:r>
            <a:r>
              <a:rPr lang="de-DE" sz="2400" dirty="0"/>
              <a:t> à </a:t>
            </a:r>
            <a:r>
              <a:rPr lang="de-DE" sz="2400" dirty="0" err="1"/>
              <a:t>examiner</a:t>
            </a:r>
            <a:r>
              <a:rPr lang="de-DE" sz="2400" dirty="0"/>
              <a:t> :</a:t>
            </a:r>
            <a:endParaRPr lang="de-DE" sz="2400" b="1" dirty="0"/>
          </a:p>
        </p:txBody>
      </p:sp>
      <p:sp>
        <p:nvSpPr>
          <p:cNvPr id="7" name="Textfeld 6">
            <a:extLst>
              <a:ext uri="{FF2B5EF4-FFF2-40B4-BE49-F238E27FC236}">
                <a16:creationId xmlns:a16="http://schemas.microsoft.com/office/drawing/2014/main" id="{27D10DB4-DE00-11DD-8400-26CBFE1A5470}"/>
              </a:ext>
            </a:extLst>
          </p:cNvPr>
          <p:cNvSpPr txBox="1"/>
          <p:nvPr/>
        </p:nvSpPr>
        <p:spPr>
          <a:xfrm>
            <a:off x="881198" y="4606406"/>
            <a:ext cx="4417866" cy="1446550"/>
          </a:xfrm>
          <a:prstGeom prst="rect">
            <a:avLst/>
          </a:prstGeom>
          <a:noFill/>
        </p:spPr>
        <p:txBody>
          <a:bodyPr wrap="square" rtlCol="0">
            <a:spAutoFit/>
          </a:bodyPr>
          <a:lstStyle/>
          <a:p>
            <a:pPr marL="342900" indent="-342900">
              <a:buFont typeface="Wingdings" panose="05000000000000000000" pitchFamily="2" charset="2"/>
              <a:buChar char="Ø"/>
            </a:pPr>
            <a:r>
              <a:rPr lang="fr-FR" sz="2200" dirty="0"/>
              <a:t>Une des nombreuses Chaînes de Réaction qui pourrait être une importante </a:t>
            </a:r>
            <a:r>
              <a:rPr lang="fr-FR" sz="2200" b="1" dirty="0"/>
              <a:t>Source de Neutrons</a:t>
            </a:r>
            <a:endParaRPr lang="en-US" sz="2200" b="1" dirty="0"/>
          </a:p>
        </p:txBody>
      </p:sp>
    </p:spTree>
    <p:extLst>
      <p:ext uri="{BB962C8B-B14F-4D97-AF65-F5344CB8AC3E}">
        <p14:creationId xmlns:p14="http://schemas.microsoft.com/office/powerpoint/2010/main" val="9934808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Énergie</a:t>
            </a:r>
            <a:r>
              <a:rPr lang="en-US" sz="3600" noProof="0" dirty="0"/>
              <a:t> des Photons</a:t>
            </a:r>
            <a:endParaRPr lang="en-US" sz="3000" noProof="0" dirty="0"/>
          </a:p>
        </p:txBody>
      </p:sp>
      <p:sp>
        <p:nvSpPr>
          <p:cNvPr id="2" name="Textfeld 1">
            <a:extLst>
              <a:ext uri="{FF2B5EF4-FFF2-40B4-BE49-F238E27FC236}">
                <a16:creationId xmlns:a16="http://schemas.microsoft.com/office/drawing/2014/main" id="{B99C9544-A650-4449-5239-1262724B3171}"/>
              </a:ext>
            </a:extLst>
          </p:cNvPr>
          <p:cNvSpPr txBox="1"/>
          <p:nvPr/>
        </p:nvSpPr>
        <p:spPr>
          <a:xfrm>
            <a:off x="684387" y="2151151"/>
            <a:ext cx="4913984" cy="1021242"/>
          </a:xfrm>
          <a:prstGeom prst="rect">
            <a:avLst/>
          </a:prstGeom>
          <a:noFill/>
        </p:spPr>
        <p:txBody>
          <a:bodyPr wrap="square" rtlCol="0">
            <a:spAutoFit/>
          </a:bodyPr>
          <a:lstStyle/>
          <a:p>
            <a:pPr>
              <a:lnSpc>
                <a:spcPct val="120000"/>
              </a:lnSpc>
            </a:pPr>
            <a:br>
              <a:rPr kumimoji="0" lang="de-DE" sz="2800" b="1" u="none" strike="noStrike" kern="1200" cap="none" spc="0" normalizeH="0" baseline="0" noProof="0" dirty="0">
                <a:ln>
                  <a:noFill/>
                </a:ln>
                <a:solidFill>
                  <a:srgbClr val="00305E"/>
                </a:solidFill>
                <a:effectLst/>
                <a:uLnTx/>
                <a:uFillTx/>
                <a:latin typeface="Cambria Math" panose="02040503050406030204" pitchFamily="18" charset="0"/>
              </a:rPr>
            </a:br>
            <a:endParaRPr lang="de-DE" sz="240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CCCBE190-AF07-CE32-3129-F05E4C6C435E}"/>
                  </a:ext>
                </a:extLst>
              </p:cNvPr>
              <p:cNvSpPr txBox="1"/>
              <p:nvPr/>
            </p:nvSpPr>
            <p:spPr>
              <a:xfrm>
                <a:off x="881198" y="1497974"/>
                <a:ext cx="6097972" cy="2481064"/>
              </a:xfrm>
              <a:prstGeom prst="rect">
                <a:avLst/>
              </a:prstGeom>
              <a:noFill/>
            </p:spPr>
            <p:txBody>
              <a:bodyPr wrap="square" rtlCol="0">
                <a:spAutoFit/>
              </a:bodyPr>
              <a:lstStyle/>
              <a:p>
                <a:r>
                  <a:rPr lang="de-DE" sz="2400" dirty="0" err="1"/>
                  <a:t>Réaction</a:t>
                </a:r>
                <a:r>
                  <a:rPr lang="de-DE" sz="2400" dirty="0"/>
                  <a:t> à </a:t>
                </a:r>
                <a:r>
                  <a:rPr lang="de-DE" sz="2400" dirty="0" err="1"/>
                  <a:t>examiner</a:t>
                </a:r>
                <a:r>
                  <a:rPr lang="de-DE" sz="2400" dirty="0"/>
                  <a:t> :</a:t>
                </a:r>
              </a:p>
              <a:p>
                <a:pPr>
                  <a:lnSpc>
                    <a:spcPct val="200000"/>
                  </a:lnSpc>
                  <a:spcAft>
                    <a:spcPts val="1200"/>
                  </a:spcAft>
                </a:pPr>
                <a14:m>
                  <m:oMathPara xmlns:m="http://schemas.openxmlformats.org/officeDocument/2006/math">
                    <m:oMathParaPr>
                      <m:jc m:val="centerGroup"/>
                    </m:oMathParaPr>
                    <m:oMath xmlns:m="http://schemas.openxmlformats.org/officeDocument/2006/math">
                      <m:sPre>
                        <m:sPrePr>
                          <m:ctrlPr>
                            <a:rPr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7</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14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N</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He</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F</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Para>
                </a14:m>
                <a:endParaRPr lang="de-DE" sz="2400" dirty="0"/>
              </a:p>
              <a:p>
                <a:pPr marL="342900" indent="-342900">
                  <a:buFont typeface="Wingdings" panose="05000000000000000000" pitchFamily="2" charset="2"/>
                  <a:buChar char="Ø"/>
                </a:pPr>
                <a:r>
                  <a:rPr lang="fr-FR" sz="2400" dirty="0"/>
                  <a:t>L'énergie libérée lors de la fusion nucléaire correspond à l'énergie cinétique des photons</a:t>
                </a:r>
                <a:endParaRPr lang="en-US" sz="2400" dirty="0"/>
              </a:p>
            </p:txBody>
          </p:sp>
        </mc:Choice>
        <mc:Fallback xmlns="">
          <p:sp>
            <p:nvSpPr>
              <p:cNvPr id="4" name="Textfeld 3">
                <a:extLst>
                  <a:ext uri="{FF2B5EF4-FFF2-40B4-BE49-F238E27FC236}">
                    <a16:creationId xmlns:a16="http://schemas.microsoft.com/office/drawing/2014/main" id="{CCCBE190-AF07-CE32-3129-F05E4C6C435E}"/>
                  </a:ext>
                </a:extLst>
              </p:cNvPr>
              <p:cNvSpPr txBox="1">
                <a:spLocks noRot="1" noChangeAspect="1" noMove="1" noResize="1" noEditPoints="1" noAdjustHandles="1" noChangeArrowheads="1" noChangeShapeType="1" noTextEdit="1"/>
              </p:cNvSpPr>
              <p:nvPr/>
            </p:nvSpPr>
            <p:spPr>
              <a:xfrm>
                <a:off x="881198" y="1497974"/>
                <a:ext cx="6097972" cy="2481064"/>
              </a:xfrm>
              <a:prstGeom prst="rect">
                <a:avLst/>
              </a:prstGeom>
              <a:blipFill>
                <a:blip r:embed="rId2"/>
                <a:stretch>
                  <a:fillRect l="-1600" t="-1966" b="-4668"/>
                </a:stretch>
              </a:blipFill>
            </p:spPr>
            <p:txBody>
              <a:bodyPr/>
              <a:lstStyle/>
              <a:p>
                <a:r>
                  <a:rPr lang="fr-FR">
                    <a:noFill/>
                  </a:rPr>
                  <a:t> </a:t>
                </a:r>
              </a:p>
            </p:txBody>
          </p:sp>
        </mc:Fallback>
      </mc:AlternateContent>
      <p:sp>
        <p:nvSpPr>
          <p:cNvPr id="6" name="Rechteck: abgerundete Ecken 5">
            <a:extLst>
              <a:ext uri="{FF2B5EF4-FFF2-40B4-BE49-F238E27FC236}">
                <a16:creationId xmlns:a16="http://schemas.microsoft.com/office/drawing/2014/main" id="{5ECAC0A8-851E-A0C3-CC60-3D0FA82D60D8}"/>
              </a:ext>
            </a:extLst>
          </p:cNvPr>
          <p:cNvSpPr/>
          <p:nvPr/>
        </p:nvSpPr>
        <p:spPr>
          <a:xfrm>
            <a:off x="1344945" y="4046589"/>
            <a:ext cx="5170478" cy="17620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en-US" sz="2400" dirty="0">
                <a:solidFill>
                  <a:schemeClr val="tx1"/>
                </a:solidFill>
              </a:rPr>
              <a:t>Nous </a:t>
            </a:r>
            <a:r>
              <a:rPr lang="en-US" sz="2400" dirty="0" err="1">
                <a:solidFill>
                  <a:schemeClr val="tx1"/>
                </a:solidFill>
              </a:rPr>
              <a:t>déterminons</a:t>
            </a:r>
            <a:r>
              <a:rPr lang="en-US" sz="2400" dirty="0">
                <a:solidFill>
                  <a:schemeClr val="tx1"/>
                </a:solidFill>
              </a:rPr>
              <a:t> </a:t>
            </a:r>
            <a:r>
              <a:rPr lang="en-US" sz="2400" dirty="0" err="1">
                <a:solidFill>
                  <a:schemeClr val="tx1"/>
                </a:solidFill>
              </a:rPr>
              <a:t>l’</a:t>
            </a:r>
            <a:r>
              <a:rPr lang="en-US" sz="2400" b="1" dirty="0" err="1">
                <a:solidFill>
                  <a:schemeClr val="tx1"/>
                </a:solidFill>
              </a:rPr>
              <a:t>Énergie</a:t>
            </a:r>
            <a:r>
              <a:rPr lang="en-US" sz="2400" b="1" dirty="0">
                <a:solidFill>
                  <a:schemeClr val="tx1"/>
                </a:solidFill>
              </a:rPr>
              <a:t> des Photons </a:t>
            </a:r>
            <a:r>
              <a:rPr lang="en-US" sz="2400" dirty="0">
                <a:solidFill>
                  <a:schemeClr val="tx1"/>
                </a:solidFill>
              </a:rPr>
              <a:t>pour </a:t>
            </a:r>
            <a:r>
              <a:rPr lang="en-US" sz="2400" dirty="0" err="1">
                <a:solidFill>
                  <a:schemeClr val="tx1"/>
                </a:solidFill>
              </a:rPr>
              <a:t>déterminer</a:t>
            </a:r>
            <a:r>
              <a:rPr lang="en-US" sz="2400" dirty="0">
                <a:solidFill>
                  <a:schemeClr val="tx1"/>
                </a:solidFill>
              </a:rPr>
              <a:t> le </a:t>
            </a:r>
            <a:r>
              <a:rPr lang="en-US" sz="2400" b="1" dirty="0" err="1">
                <a:solidFill>
                  <a:schemeClr val="tx1"/>
                </a:solidFill>
              </a:rPr>
              <a:t>Taux</a:t>
            </a:r>
            <a:r>
              <a:rPr lang="en-US" sz="2400" b="1" dirty="0">
                <a:solidFill>
                  <a:schemeClr val="tx1"/>
                </a:solidFill>
              </a:rPr>
              <a:t> de </a:t>
            </a:r>
            <a:r>
              <a:rPr lang="en-US" sz="2400" b="1" dirty="0" err="1">
                <a:solidFill>
                  <a:schemeClr val="tx1"/>
                </a:solidFill>
              </a:rPr>
              <a:t>Réaction</a:t>
            </a:r>
            <a:r>
              <a:rPr lang="en-US" sz="2400" b="1" dirty="0">
                <a:solidFill>
                  <a:schemeClr val="tx1"/>
                </a:solidFill>
              </a:rPr>
              <a:t> </a:t>
            </a:r>
            <a:r>
              <a:rPr lang="en-US" sz="2400" dirty="0">
                <a:solidFill>
                  <a:schemeClr val="tx1"/>
                </a:solidFill>
              </a:rPr>
              <a:t>de la </a:t>
            </a:r>
            <a:r>
              <a:rPr lang="en-US" sz="2400" dirty="0" err="1">
                <a:solidFill>
                  <a:schemeClr val="tx1"/>
                </a:solidFill>
              </a:rPr>
              <a:t>réaction</a:t>
            </a:r>
            <a:r>
              <a:rPr lang="en-US" sz="2400" dirty="0">
                <a:solidFill>
                  <a:schemeClr val="tx1"/>
                </a:solidFill>
              </a:rPr>
              <a:t>.</a:t>
            </a:r>
          </a:p>
        </p:txBody>
      </p:sp>
      <p:grpSp>
        <p:nvGrpSpPr>
          <p:cNvPr id="3" name="Gruppieren 2">
            <a:extLst>
              <a:ext uri="{FF2B5EF4-FFF2-40B4-BE49-F238E27FC236}">
                <a16:creationId xmlns:a16="http://schemas.microsoft.com/office/drawing/2014/main" id="{7E7B5F7F-A4AA-D613-B989-2B843678D9A6}"/>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22B2ADCD-EC4F-97F6-4736-1BE85A65AD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818E7944-7006-C537-9E15-550ED2A10099}"/>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E29870D5-C836-250A-D9EA-19999B8F68A2}"/>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13720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err="1"/>
              <a:t>Énergie</a:t>
            </a:r>
            <a:r>
              <a:rPr lang="en-US" sz="3600" noProof="0" dirty="0"/>
              <a:t> des Photons</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Complétez</a:t>
              </a:r>
              <a:r>
                <a:rPr kumimoji="0" lang="en-GB" sz="2800" b="0" i="0" u="none" strike="noStrike" kern="1200" cap="none" spc="0" normalizeH="0" baseline="0" noProof="0" dirty="0">
                  <a:ln>
                    <a:noFill/>
                  </a:ln>
                  <a:solidFill>
                    <a:srgbClr val="00305E"/>
                  </a:solidFill>
                  <a:effectLst/>
                  <a:uLnTx/>
                  <a:uFillTx/>
                  <a:latin typeface="Open Sans"/>
                  <a:ea typeface="+mn-ea"/>
                  <a:cs typeface="+mn-cs"/>
                </a:rPr>
                <a:t> les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Tâches</a:t>
              </a:r>
              <a:r>
                <a:rPr kumimoji="0" lang="en-GB" sz="2800" b="0" i="0" u="none" strike="noStrike" kern="1200" cap="none" spc="0" normalizeH="0" baseline="0" noProof="0" dirty="0">
                  <a:ln>
                    <a:noFill/>
                  </a:ln>
                  <a:solidFill>
                    <a:srgbClr val="00305E"/>
                  </a:solidFill>
                  <a:effectLst/>
                  <a:uLnTx/>
                  <a:uFillTx/>
                  <a:latin typeface="Open Sans"/>
                  <a:ea typeface="+mn-ea"/>
                  <a:cs typeface="+mn-cs"/>
                </a:rPr>
                <a:t> 1 &amp; 2 </a:t>
              </a:r>
              <a:r>
                <a:rPr kumimoji="0" lang="fr-FR" sz="2800" b="0" i="0" u="none" strike="noStrike" kern="1200" cap="none" spc="0" normalizeH="0" baseline="0" noProof="0" dirty="0">
                  <a:ln>
                    <a:noFill/>
                  </a:ln>
                  <a:solidFill>
                    <a:srgbClr val="00305E"/>
                  </a:solidFill>
                  <a:effectLst/>
                  <a:uLnTx/>
                  <a:uFillTx/>
                  <a:latin typeface="Open Sans"/>
                  <a:ea typeface="+mn-ea"/>
                  <a:cs typeface="+mn-cs"/>
                </a:rPr>
                <a:t>de la fiche de travail en binôme</a:t>
              </a:r>
              <a:r>
                <a:rPr kumimoji="0" lang="en-GB"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Analyse</a:t>
              </a:r>
              <a:r>
                <a:rPr kumimoji="0" lang="en-US" sz="2800" b="1" i="0" u="none" strike="noStrike" kern="1200" cap="none" spc="0" normalizeH="0" baseline="0" noProof="0" dirty="0">
                  <a:ln>
                    <a:noFill/>
                  </a:ln>
                  <a:solidFill>
                    <a:srgbClr val="00305E"/>
                  </a:solidFill>
                  <a:effectLst/>
                  <a:uLnTx/>
                  <a:uFillTx/>
                  <a:latin typeface="Open Sans"/>
                  <a:ea typeface="+mn-ea"/>
                  <a:cs typeface="+mn-cs"/>
                </a:rPr>
                <a:t> de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Données</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6326914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Énergie</a:t>
            </a:r>
            <a:r>
              <a:rPr lang="en-US" sz="3600" noProof="0" dirty="0"/>
              <a:t> des Photons</a:t>
            </a:r>
            <a:endParaRPr lang="en-US" sz="3000" noProof="0" dirty="0"/>
          </a:p>
        </p:txBody>
      </p:sp>
      <p:pic>
        <p:nvPicPr>
          <p:cNvPr id="6" name="Grafik 5">
            <a:extLst>
              <a:ext uri="{FF2B5EF4-FFF2-40B4-BE49-F238E27FC236}">
                <a16:creationId xmlns:a16="http://schemas.microsoft.com/office/drawing/2014/main" id="{8EEA23B5-2147-E3DF-085A-EFAE37A0F9FF}"/>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l="3067" b="5778"/>
          <a:stretch/>
        </p:blipFill>
        <p:spPr>
          <a:xfrm>
            <a:off x="2051146" y="1099745"/>
            <a:ext cx="8077989" cy="4481905"/>
          </a:xfrm>
          <a:prstGeom prst="rect">
            <a:avLst/>
          </a:prstGeom>
        </p:spPr>
      </p:pic>
      <p:sp>
        <p:nvSpPr>
          <p:cNvPr id="3" name="Textfeld 2">
            <a:extLst>
              <a:ext uri="{FF2B5EF4-FFF2-40B4-BE49-F238E27FC236}">
                <a16:creationId xmlns:a16="http://schemas.microsoft.com/office/drawing/2014/main" id="{4B96EF59-6360-7B03-E2E7-BF9BAA7EEB13}"/>
              </a:ext>
            </a:extLst>
          </p:cNvPr>
          <p:cNvSpPr txBox="1"/>
          <p:nvPr/>
        </p:nvSpPr>
        <p:spPr>
          <a:xfrm rot="16200000">
            <a:off x="-471300" y="3322924"/>
            <a:ext cx="4647824" cy="307778"/>
          </a:xfrm>
          <a:prstGeom prst="rect">
            <a:avLst/>
          </a:prstGeom>
          <a:noFill/>
        </p:spPr>
        <p:txBody>
          <a:bodyPr wrap="square" rtlCol="0">
            <a:spAutoFit/>
          </a:bodyPr>
          <a:lstStyle/>
          <a:p>
            <a:pPr algn="ctr"/>
            <a:r>
              <a:rPr lang="de-DE" sz="1400" b="1" dirty="0" err="1">
                <a:solidFill>
                  <a:srgbClr val="000000"/>
                </a:solidFill>
              </a:rPr>
              <a:t>Nombre</a:t>
            </a:r>
            <a:r>
              <a:rPr lang="de-DE" sz="1400" b="1" dirty="0">
                <a:solidFill>
                  <a:srgbClr val="000000"/>
                </a:solidFill>
              </a:rPr>
              <a:t> </a:t>
            </a:r>
            <a:r>
              <a:rPr lang="de-DE" sz="1400" b="1" dirty="0" err="1">
                <a:solidFill>
                  <a:srgbClr val="000000"/>
                </a:solidFill>
              </a:rPr>
              <a:t>d‘Évènements</a:t>
            </a:r>
            <a:endParaRPr lang="de-DE" sz="1400" b="1" dirty="0">
              <a:solidFill>
                <a:srgbClr val="000000"/>
              </a:solidFill>
            </a:endParaRPr>
          </a:p>
        </p:txBody>
      </p:sp>
      <p:sp>
        <p:nvSpPr>
          <p:cNvPr id="4" name="Textfeld 3">
            <a:extLst>
              <a:ext uri="{FF2B5EF4-FFF2-40B4-BE49-F238E27FC236}">
                <a16:creationId xmlns:a16="http://schemas.microsoft.com/office/drawing/2014/main" id="{A9CEBE9B-7429-984E-F041-E9EFFFD1B9F2}"/>
              </a:ext>
            </a:extLst>
          </p:cNvPr>
          <p:cNvSpPr txBox="1"/>
          <p:nvPr/>
        </p:nvSpPr>
        <p:spPr>
          <a:xfrm>
            <a:off x="3843525" y="5666515"/>
            <a:ext cx="4647824" cy="307778"/>
          </a:xfrm>
          <a:prstGeom prst="rect">
            <a:avLst/>
          </a:prstGeom>
          <a:noFill/>
        </p:spPr>
        <p:txBody>
          <a:bodyPr wrap="square" rtlCol="0">
            <a:spAutoFit/>
          </a:bodyPr>
          <a:lstStyle/>
          <a:p>
            <a:pPr algn="ctr"/>
            <a:r>
              <a:rPr lang="de-DE" sz="1400" b="1" dirty="0" err="1">
                <a:solidFill>
                  <a:srgbClr val="000000"/>
                </a:solidFill>
              </a:rPr>
              <a:t>Énergie</a:t>
            </a:r>
            <a:r>
              <a:rPr lang="de-DE" sz="1400" b="1" dirty="0">
                <a:solidFill>
                  <a:srgbClr val="000000"/>
                </a:solidFill>
              </a:rPr>
              <a:t> [keV]</a:t>
            </a:r>
          </a:p>
        </p:txBody>
      </p:sp>
    </p:spTree>
    <p:extLst>
      <p:ext uri="{BB962C8B-B14F-4D97-AF65-F5344CB8AC3E}">
        <p14:creationId xmlns:p14="http://schemas.microsoft.com/office/powerpoint/2010/main" val="4122189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err="1"/>
              <a:t>Énergie</a:t>
            </a:r>
            <a:r>
              <a:rPr lang="en-US" sz="3600" noProof="0" dirty="0"/>
              <a:t> des Photons</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Complétez</a:t>
              </a:r>
              <a:r>
                <a:rPr kumimoji="0" lang="en-GB" sz="2800" b="0" i="0" u="none" strike="noStrike" kern="1200" cap="none" spc="0" normalizeH="0" baseline="0" noProof="0" dirty="0">
                  <a:ln>
                    <a:noFill/>
                  </a:ln>
                  <a:solidFill>
                    <a:srgbClr val="00305E"/>
                  </a:solidFill>
                  <a:effectLst/>
                  <a:uLnTx/>
                  <a:uFillTx/>
                  <a:latin typeface="Open Sans"/>
                  <a:ea typeface="+mn-ea"/>
                  <a:cs typeface="+mn-cs"/>
                </a:rPr>
                <a:t> la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Tâche</a:t>
              </a:r>
              <a:r>
                <a:rPr kumimoji="0" lang="en-GB" sz="2800" b="0" i="0" u="none" strike="noStrike" kern="1200" cap="none" spc="0" normalizeH="0" baseline="0" noProof="0" dirty="0">
                  <a:ln>
                    <a:noFill/>
                  </a:ln>
                  <a:solidFill>
                    <a:srgbClr val="00305E"/>
                  </a:solidFill>
                  <a:effectLst/>
                  <a:uLnTx/>
                  <a:uFillTx/>
                  <a:latin typeface="Open Sans"/>
                  <a:ea typeface="+mn-ea"/>
                  <a:cs typeface="+mn-cs"/>
                </a:rPr>
                <a:t> 3 </a:t>
              </a:r>
              <a:r>
                <a:rPr kumimoji="0" lang="fr-FR" sz="2800" b="0" i="0" u="none" strike="noStrike" kern="1200" cap="none" spc="0" normalizeH="0" baseline="0" noProof="0" dirty="0">
                  <a:ln>
                    <a:noFill/>
                  </a:ln>
                  <a:solidFill>
                    <a:srgbClr val="00305E"/>
                  </a:solidFill>
                  <a:effectLst/>
                  <a:uLnTx/>
                  <a:uFillTx/>
                  <a:latin typeface="Open Sans"/>
                  <a:ea typeface="+mn-ea"/>
                  <a:cs typeface="+mn-cs"/>
                </a:rPr>
                <a:t>de la fiche de travail en binôme</a:t>
              </a:r>
              <a:r>
                <a:rPr kumimoji="0" lang="en-GB"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Analyse</a:t>
              </a:r>
              <a:r>
                <a:rPr kumimoji="0" lang="en-US" sz="2800" b="1" i="0" u="none" strike="noStrike" kern="1200" cap="none" spc="0" normalizeH="0" baseline="0" noProof="0" dirty="0">
                  <a:ln>
                    <a:noFill/>
                  </a:ln>
                  <a:solidFill>
                    <a:srgbClr val="00305E"/>
                  </a:solidFill>
                  <a:effectLst/>
                  <a:uLnTx/>
                  <a:uFillTx/>
                  <a:latin typeface="Open Sans"/>
                  <a:ea typeface="+mn-ea"/>
                  <a:cs typeface="+mn-cs"/>
                </a:rPr>
                <a:t> de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Données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5.2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Schéma</a:t>
              </a:r>
              <a:r>
                <a:rPr kumimoji="0" lang="en-US" sz="2800" b="1" i="0" u="none" strike="noStrike" kern="1200" cap="none" spc="0" normalizeH="0" baseline="0" noProof="0" dirty="0">
                  <a:ln>
                    <a:noFill/>
                  </a:ln>
                  <a:solidFill>
                    <a:srgbClr val="00305E"/>
                  </a:solidFill>
                  <a:effectLst/>
                  <a:uLnTx/>
                  <a:uFillTx/>
                  <a:latin typeface="Open Sans"/>
                  <a:ea typeface="+mn-ea"/>
                  <a:cs typeface="+mn-cs"/>
                </a:rPr>
                <a:t>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d’Excitation</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a:t>
              </a:r>
              <a:r>
                <a:rPr lang="en-US" sz="2800" b="1" dirty="0" err="1">
                  <a:solidFill>
                    <a:srgbClr val="00305E"/>
                  </a:solidFill>
                  <a:latin typeface="Open Sans"/>
                </a:rPr>
                <a:t>Histogramme</a:t>
              </a:r>
              <a:r>
                <a:rPr lang="en-US" sz="2800" b="1" dirty="0">
                  <a:solidFill>
                    <a:srgbClr val="00305E"/>
                  </a:solidFill>
                  <a:latin typeface="Open Sans"/>
                </a:rPr>
                <a:t> </a:t>
              </a:r>
              <a:r>
                <a:rPr lang="en-US" sz="2800" b="1" dirty="0" err="1">
                  <a:solidFill>
                    <a:srgbClr val="00305E"/>
                  </a:solidFill>
                  <a:latin typeface="Open Sans"/>
                </a:rPr>
                <a:t>Interactif</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1833708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Schéma</a:t>
            </a:r>
            <a:r>
              <a:rPr lang="en-US" sz="3600" noProof="0" dirty="0"/>
              <a:t> </a:t>
            </a:r>
            <a:r>
              <a:rPr lang="en-US" sz="3600" noProof="0" dirty="0" err="1"/>
              <a:t>d’Excitation</a:t>
            </a:r>
            <a:endParaRPr lang="en-US" sz="3000" noProof="0" dirty="0"/>
          </a:p>
        </p:txBody>
      </p:sp>
      <p:pic>
        <p:nvPicPr>
          <p:cNvPr id="7" name="Grafik 6">
            <a:extLst>
              <a:ext uri="{FF2B5EF4-FFF2-40B4-BE49-F238E27FC236}">
                <a16:creationId xmlns:a16="http://schemas.microsoft.com/office/drawing/2014/main" id="{FD18ADC0-8002-7440-1CE1-C41CB6ECA9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9755" y="1622698"/>
            <a:ext cx="9316296" cy="4167597"/>
          </a:xfrm>
          <a:prstGeom prst="rect">
            <a:avLst/>
          </a:prstGeom>
        </p:spPr>
      </p:pic>
      <p:sp>
        <p:nvSpPr>
          <p:cNvPr id="2" name="Textfeld 1">
            <a:extLst>
              <a:ext uri="{FF2B5EF4-FFF2-40B4-BE49-F238E27FC236}">
                <a16:creationId xmlns:a16="http://schemas.microsoft.com/office/drawing/2014/main" id="{F4CC5C09-805F-CD8F-3F46-1F981D1B07D4}"/>
              </a:ext>
            </a:extLst>
          </p:cNvPr>
          <p:cNvSpPr txBox="1"/>
          <p:nvPr/>
        </p:nvSpPr>
        <p:spPr>
          <a:xfrm>
            <a:off x="1114425" y="1314921"/>
            <a:ext cx="2124075" cy="307778"/>
          </a:xfrm>
          <a:prstGeom prst="rect">
            <a:avLst/>
          </a:prstGeom>
          <a:solidFill>
            <a:schemeClr val="bg1"/>
          </a:solidFill>
        </p:spPr>
        <p:txBody>
          <a:bodyPr wrap="square" rtlCol="0">
            <a:spAutoFit/>
          </a:bodyPr>
          <a:lstStyle/>
          <a:p>
            <a:pPr algn="ctr"/>
            <a:r>
              <a:rPr lang="de-DE" sz="1400" b="1" dirty="0" err="1">
                <a:solidFill>
                  <a:srgbClr val="000000"/>
                </a:solidFill>
              </a:rPr>
              <a:t>Énergie</a:t>
            </a:r>
            <a:r>
              <a:rPr lang="de-DE" sz="1400" b="1" dirty="0">
                <a:solidFill>
                  <a:srgbClr val="000000"/>
                </a:solidFill>
              </a:rPr>
              <a:t> [keV]</a:t>
            </a:r>
          </a:p>
        </p:txBody>
      </p:sp>
    </p:spTree>
    <p:extLst>
      <p:ext uri="{BB962C8B-B14F-4D97-AF65-F5344CB8AC3E}">
        <p14:creationId xmlns:p14="http://schemas.microsoft.com/office/powerpoint/2010/main" val="28749681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700378"/>
            <a:ext cx="5792789" cy="2014372"/>
          </a:xfrm>
        </p:spPr>
        <p:txBody>
          <a:bodyPr/>
          <a:lstStyle/>
          <a:p>
            <a:pPr marL="285750" indent="-285750">
              <a:buFont typeface="Arial" panose="020B0604020202020204" pitchFamily="34" charset="0"/>
              <a:buChar char="•"/>
            </a:pPr>
            <a:r>
              <a:rPr lang="fr-FR" sz="2000" noProof="0" dirty="0">
                <a:solidFill>
                  <a:schemeClr val="tx1"/>
                </a:solidFill>
              </a:rPr>
              <a:t>Est une mesure de la probabilité d'une interaction avec la cible (unité cm² ou barn).</a:t>
            </a:r>
          </a:p>
          <a:p>
            <a:pPr marL="285750" indent="-285750">
              <a:buFont typeface="Arial" panose="020B0604020202020204" pitchFamily="34" charset="0"/>
              <a:buChar char="•"/>
            </a:pPr>
            <a:r>
              <a:rPr lang="fr-FR" sz="2000" noProof="0" dirty="0">
                <a:solidFill>
                  <a:schemeClr val="tx1"/>
                </a:solidFill>
              </a:rPr>
              <a:t>Indique la « Taille de la Cible« </a:t>
            </a:r>
          </a:p>
          <a:p>
            <a:pPr marL="285750" indent="-285750">
              <a:buFont typeface="Arial" panose="020B0604020202020204" pitchFamily="34" charset="0"/>
              <a:buChar char="•"/>
            </a:pPr>
            <a:r>
              <a:rPr lang="fr-FR" sz="2000" noProof="0" dirty="0">
                <a:solidFill>
                  <a:schemeClr val="tx1"/>
                </a:solidFill>
              </a:rPr>
              <a:t>Importante quantité expérimentale-physique pour décrire les probabilités de réaction</a:t>
            </a:r>
            <a:br>
              <a:rPr lang="en-US" sz="2000" noProof="0" dirty="0">
                <a:solidFill>
                  <a:schemeClr val="tx1"/>
                </a:solidFill>
              </a:rPr>
            </a:br>
            <a:endParaRPr lang="en-US" sz="2000" noProof="0" dirty="0">
              <a:solidFill>
                <a:schemeClr val="tx1"/>
              </a:solidFill>
            </a:endParaRPr>
          </a:p>
          <a:p>
            <a:endParaRPr lang="de-DE" sz="2400" b="1" i="1" noProof="0" dirty="0">
              <a:latin typeface="Cambria Math" panose="02040503050406030204" pitchFamily="18" charset="0"/>
            </a:endParaRPr>
          </a:p>
          <a:p>
            <a:endParaRPr lang="en-US" sz="2000" i="1" dirty="0"/>
          </a:p>
          <a:p>
            <a:endParaRPr lang="en-US" sz="2000" i="1" dirty="0"/>
          </a:p>
          <a:p>
            <a:endParaRPr lang="en-US" sz="2000" i="1" noProof="0" dirty="0"/>
          </a:p>
        </p:txBody>
      </p:sp>
      <p:pic>
        <p:nvPicPr>
          <p:cNvPr id="5" name="Grafik 4">
            <a:extLst>
              <a:ext uri="{FF2B5EF4-FFF2-40B4-BE49-F238E27FC236}">
                <a16:creationId xmlns:a16="http://schemas.microsoft.com/office/drawing/2014/main" id="{22E8B255-7CE3-4411-AB24-599E39E73F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6994" y="1340361"/>
            <a:ext cx="4019550" cy="3429000"/>
          </a:xfrm>
          <a:prstGeom prst="rect">
            <a:avLst/>
          </a:prstGeom>
        </p:spPr>
      </p:pic>
      <p:sp>
        <p:nvSpPr>
          <p:cNvPr id="7" name="Titel 1">
            <a:extLst>
              <a:ext uri="{FF2B5EF4-FFF2-40B4-BE49-F238E27FC236}">
                <a16:creationId xmlns:a16="http://schemas.microsoft.com/office/drawing/2014/main" id="{E9174CC3-D609-D281-E84A-26A85D0D091D}"/>
              </a:ext>
            </a:extLst>
          </p:cNvPr>
          <p:cNvSpPr>
            <a:spLocks noGrp="1"/>
          </p:cNvSpPr>
          <p:nvPr>
            <p:ph type="title"/>
          </p:nvPr>
        </p:nvSpPr>
        <p:spPr>
          <a:xfrm>
            <a:off x="1238249" y="346075"/>
            <a:ext cx="10217156" cy="684000"/>
          </a:xfrm>
        </p:spPr>
        <p:txBody>
          <a:bodyPr/>
          <a:lstStyle/>
          <a:p>
            <a:r>
              <a:rPr lang="en-US" sz="3600" noProof="0" dirty="0"/>
              <a:t>Section </a:t>
            </a:r>
            <a:r>
              <a:rPr lang="en-US" sz="3600" noProof="0" dirty="0" err="1"/>
              <a:t>Efficace</a:t>
            </a:r>
            <a:endParaRPr lang="en-US" sz="3000" noProof="0" dirty="0"/>
          </a:p>
        </p:txBody>
      </p:sp>
      <mc:AlternateContent xmlns:mc="http://schemas.openxmlformats.org/markup-compatibility/2006">
        <mc:Choice xmlns:a14="http://schemas.microsoft.com/office/drawing/2010/main" Requires="a14">
          <p:sp>
            <p:nvSpPr>
              <p:cNvPr id="10" name="Textfeld 9">
                <a:extLst>
                  <a:ext uri="{FF2B5EF4-FFF2-40B4-BE49-F238E27FC236}">
                    <a16:creationId xmlns:a16="http://schemas.microsoft.com/office/drawing/2014/main" id="{136B213E-61A6-39D7-A686-E5CF65EF1B11}"/>
                  </a:ext>
                </a:extLst>
              </p:cNvPr>
              <p:cNvSpPr txBox="1"/>
              <p:nvPr/>
            </p:nvSpPr>
            <p:spPr>
              <a:xfrm>
                <a:off x="4000500" y="3883388"/>
                <a:ext cx="3419476" cy="1338828"/>
              </a:xfrm>
              <a:prstGeom prst="rect">
                <a:avLst/>
              </a:prstGeom>
              <a:noFill/>
            </p:spPr>
            <p:txBody>
              <a:bodyPr wrap="square">
                <a:spAutoFit/>
              </a:bodyPr>
              <a:lstStyle/>
              <a:p>
                <a14:m>
                  <m:oMath xmlns:m="http://schemas.openxmlformats.org/officeDocument/2006/math">
                    <m:r>
                      <a:rPr lang="en-US" b="0" i="1" noProof="0" smtClean="0">
                        <a:latin typeface="Cambria Math" panose="02040503050406030204" pitchFamily="18" charset="0"/>
                      </a:rPr>
                      <m:t>𝜎</m:t>
                    </m:r>
                  </m:oMath>
                </a14:m>
                <a:r>
                  <a:rPr lang="en-US" i="1" noProof="0" dirty="0"/>
                  <a:t> … Section </a:t>
                </a:r>
                <a:r>
                  <a:rPr lang="en-US" i="1" noProof="0" dirty="0" err="1"/>
                  <a:t>Efficace</a:t>
                </a:r>
                <a:br>
                  <a:rPr lang="en-US" i="1" noProof="0" dirty="0"/>
                </a:br>
                <a14:m>
                  <m:oMath xmlns:m="http://schemas.openxmlformats.org/officeDocument/2006/math">
                    <m:r>
                      <a:rPr lang="de-DE" b="0" i="1" noProof="0" smtClean="0">
                        <a:latin typeface="Cambria Math" panose="02040503050406030204" pitchFamily="18" charset="0"/>
                      </a:rPr>
                      <m:t>𝑁</m:t>
                    </m:r>
                  </m:oMath>
                </a14:m>
                <a:r>
                  <a:rPr lang="en-US" i="1" dirty="0"/>
                  <a:t> …</a:t>
                </a:r>
                <a:r>
                  <a:rPr lang="en-US" i="1" dirty="0" err="1"/>
                  <a:t>Nombre</a:t>
                </a:r>
                <a:r>
                  <a:rPr lang="en-US" i="1" dirty="0"/>
                  <a:t> </a:t>
                </a:r>
                <a:r>
                  <a:rPr lang="en-US" i="1" dirty="0" err="1"/>
                  <a:t>d’Évènements</a:t>
                </a:r>
                <a:br>
                  <a:rPr lang="en-US" i="1" dirty="0"/>
                </a:b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𝑁</m:t>
                        </m:r>
                      </m:e>
                      <m:sub>
                        <m:r>
                          <a:rPr lang="de-DE" b="0" i="1" smtClean="0">
                            <a:latin typeface="Cambria Math" panose="02040503050406030204" pitchFamily="18" charset="0"/>
                          </a:rPr>
                          <m:t>𝑃</m:t>
                        </m:r>
                      </m:sub>
                    </m:sSub>
                  </m:oMath>
                </a14:m>
                <a:r>
                  <a:rPr lang="en-US" i="1" dirty="0"/>
                  <a:t> …</a:t>
                </a:r>
                <a:r>
                  <a:rPr lang="en-US" i="1" dirty="0" err="1"/>
                  <a:t>Nombre</a:t>
                </a:r>
                <a:r>
                  <a:rPr lang="en-US" i="1" dirty="0"/>
                  <a:t> de Projectiles</a:t>
                </a:r>
                <a:br>
                  <a:rPr lang="en-US" i="1" dirty="0"/>
                </a:br>
                <a14:m>
                  <m:oMath xmlns:m="http://schemas.openxmlformats.org/officeDocument/2006/math">
                    <m:r>
                      <a:rPr lang="de-DE" b="0" i="1" smtClean="0">
                        <a:latin typeface="Cambria Math" panose="02040503050406030204" pitchFamily="18" charset="0"/>
                      </a:rPr>
                      <m:t>𝑝</m:t>
                    </m:r>
                  </m:oMath>
                </a14:m>
                <a:r>
                  <a:rPr lang="en-US" i="1" dirty="0"/>
                  <a:t> … </a:t>
                </a:r>
                <a:r>
                  <a:rPr lang="en-US" i="1" dirty="0" err="1"/>
                  <a:t>Probabilité</a:t>
                </a:r>
                <a:r>
                  <a:rPr lang="en-US" i="1" dirty="0"/>
                  <a:t> de </a:t>
                </a:r>
                <a:r>
                  <a:rPr lang="en-US" i="1" dirty="0" err="1"/>
                  <a:t>Détection</a:t>
                </a:r>
                <a:br>
                  <a:rPr lang="en-US" i="1" dirty="0"/>
                </a:br>
                <a14:m>
                  <m:oMath xmlns:m="http://schemas.openxmlformats.org/officeDocument/2006/math">
                    <m:r>
                      <a:rPr lang="de-DE" b="0" i="1" smtClean="0">
                        <a:latin typeface="Cambria Math" panose="02040503050406030204" pitchFamily="18" charset="0"/>
                      </a:rPr>
                      <m:t>𝑑</m:t>
                    </m:r>
                  </m:oMath>
                </a14:m>
                <a:r>
                  <a:rPr lang="en-US" i="1" dirty="0"/>
                  <a:t> … </a:t>
                </a:r>
                <a:r>
                  <a:rPr lang="en-US" i="1" dirty="0" err="1"/>
                  <a:t>Densité</a:t>
                </a:r>
                <a:r>
                  <a:rPr lang="en-US" i="1" dirty="0"/>
                  <a:t> de la </a:t>
                </a:r>
                <a:r>
                  <a:rPr lang="en-US" i="1" dirty="0" err="1"/>
                  <a:t>Cible</a:t>
                </a:r>
                <a:endParaRPr lang="en-US" i="1" dirty="0"/>
              </a:p>
            </p:txBody>
          </p:sp>
        </mc:Choice>
        <mc:Fallback>
          <p:sp>
            <p:nvSpPr>
              <p:cNvPr id="10" name="Textfeld 9">
                <a:extLst>
                  <a:ext uri="{FF2B5EF4-FFF2-40B4-BE49-F238E27FC236}">
                    <a16:creationId xmlns:a16="http://schemas.microsoft.com/office/drawing/2014/main" id="{136B213E-61A6-39D7-A686-E5CF65EF1B11}"/>
                  </a:ext>
                </a:extLst>
              </p:cNvPr>
              <p:cNvSpPr txBox="1">
                <a:spLocks noRot="1" noChangeAspect="1" noMove="1" noResize="1" noEditPoints="1" noAdjustHandles="1" noChangeArrowheads="1" noChangeShapeType="1" noTextEdit="1"/>
              </p:cNvSpPr>
              <p:nvPr/>
            </p:nvSpPr>
            <p:spPr>
              <a:xfrm>
                <a:off x="4000500" y="3883388"/>
                <a:ext cx="3419476" cy="1338828"/>
              </a:xfrm>
              <a:prstGeom prst="rect">
                <a:avLst/>
              </a:prstGeom>
              <a:blipFill>
                <a:blip r:embed="rId4"/>
                <a:stretch>
                  <a:fillRect t="-1364" b="-545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59ABCA28-E4F3-7F04-E742-EF5199E966A5}"/>
                  </a:ext>
                </a:extLst>
              </p:cNvPr>
              <p:cNvSpPr txBox="1"/>
              <p:nvPr/>
            </p:nvSpPr>
            <p:spPr>
              <a:xfrm>
                <a:off x="1000123" y="4091734"/>
                <a:ext cx="2673133" cy="845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𝝈</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num>
                        <m:den>
                          <m:sSub>
                            <m:sSub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e>
                            <m: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𝐏</m:t>
                              </m:r>
                            </m:sub>
                          </m:s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𝐝</m:t>
                          </m:r>
                        </m:den>
                      </m:f>
                    </m:oMath>
                  </m:oMathPara>
                </a14:m>
                <a:endParaRPr lang="en-US" dirty="0"/>
              </a:p>
            </p:txBody>
          </p:sp>
        </mc:Choice>
        <mc:Fallback xmlns="">
          <p:sp>
            <p:nvSpPr>
              <p:cNvPr id="14" name="Textfeld 13">
                <a:extLst>
                  <a:ext uri="{FF2B5EF4-FFF2-40B4-BE49-F238E27FC236}">
                    <a16:creationId xmlns:a16="http://schemas.microsoft.com/office/drawing/2014/main" id="{59ABCA28-E4F3-7F04-E742-EF5199E966A5}"/>
                  </a:ext>
                </a:extLst>
              </p:cNvPr>
              <p:cNvSpPr txBox="1">
                <a:spLocks noRot="1" noChangeAspect="1" noMove="1" noResize="1" noEditPoints="1" noAdjustHandles="1" noChangeArrowheads="1" noChangeShapeType="1" noTextEdit="1"/>
              </p:cNvSpPr>
              <p:nvPr/>
            </p:nvSpPr>
            <p:spPr>
              <a:xfrm>
                <a:off x="1000123" y="4091734"/>
                <a:ext cx="2673133" cy="845937"/>
              </a:xfrm>
              <a:prstGeom prst="rect">
                <a:avLst/>
              </a:prstGeom>
              <a:blipFill>
                <a:blip r:embed="rId5"/>
                <a:stretch>
                  <a:fillRect/>
                </a:stretch>
              </a:blipFill>
            </p:spPr>
            <p:txBody>
              <a:bodyPr/>
              <a:lstStyle/>
              <a:p>
                <a:r>
                  <a:rPr lang="en-US">
                    <a:noFill/>
                  </a:rPr>
                  <a:t> </a:t>
                </a:r>
              </a:p>
            </p:txBody>
          </p:sp>
        </mc:Fallback>
      </mc:AlternateContent>
      <p:sp>
        <p:nvSpPr>
          <p:cNvPr id="17" name="Textfeld 16">
            <a:extLst>
              <a:ext uri="{FF2B5EF4-FFF2-40B4-BE49-F238E27FC236}">
                <a16:creationId xmlns:a16="http://schemas.microsoft.com/office/drawing/2014/main" id="{611F03F1-B0D3-8ECC-E1CE-D37F6A30B7AF}"/>
              </a:ext>
            </a:extLst>
          </p:cNvPr>
          <p:cNvSpPr txBox="1"/>
          <p:nvPr/>
        </p:nvSpPr>
        <p:spPr>
          <a:xfrm>
            <a:off x="7747220" y="4937671"/>
            <a:ext cx="2760133" cy="584775"/>
          </a:xfrm>
          <a:prstGeom prst="rect">
            <a:avLst/>
          </a:prstGeom>
          <a:noFill/>
        </p:spPr>
        <p:txBody>
          <a:bodyPr wrap="square" rtlCol="0">
            <a:spAutoFit/>
          </a:bodyPr>
          <a:lstStyle/>
          <a:p>
            <a:pPr algn="ctr"/>
            <a:r>
              <a:rPr lang="en-US" sz="1600" i="1" dirty="0"/>
              <a:t>[23] </a:t>
            </a:r>
            <a:r>
              <a:rPr lang="fr-FR" sz="1600" i="1" dirty="0"/>
              <a:t>Schéma de la section efficace</a:t>
            </a:r>
            <a:endParaRPr lang="de-DE" sz="1600" i="1" dirty="0"/>
          </a:p>
        </p:txBody>
      </p:sp>
    </p:spTree>
    <p:extLst>
      <p:ext uri="{BB962C8B-B14F-4D97-AF65-F5344CB8AC3E}">
        <p14:creationId xmlns:p14="http://schemas.microsoft.com/office/powerpoint/2010/main" val="38870319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Section </a:t>
            </a:r>
            <a:r>
              <a:rPr lang="en-US" sz="3600" noProof="0" dirty="0" err="1"/>
              <a:t>Efficace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Complétez</a:t>
              </a:r>
              <a:r>
                <a:rPr kumimoji="0" lang="en-GB" sz="2800" b="0" i="0" u="none" strike="noStrike" kern="1200" cap="none" spc="0" normalizeH="0" baseline="0" noProof="0" dirty="0">
                  <a:ln>
                    <a:noFill/>
                  </a:ln>
                  <a:solidFill>
                    <a:srgbClr val="00305E"/>
                  </a:solidFill>
                  <a:effectLst/>
                  <a:uLnTx/>
                  <a:uFillTx/>
                  <a:latin typeface="Open Sans"/>
                  <a:ea typeface="+mn-ea"/>
                  <a:cs typeface="+mn-cs"/>
                </a:rPr>
                <a:t> la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Tâche</a:t>
              </a:r>
              <a:r>
                <a:rPr kumimoji="0" lang="en-GB" sz="2800" b="0" i="0" u="none" strike="noStrike" kern="1200" cap="none" spc="0" normalizeH="0" baseline="0" noProof="0" dirty="0">
                  <a:ln>
                    <a:noFill/>
                  </a:ln>
                  <a:solidFill>
                    <a:srgbClr val="00305E"/>
                  </a:solidFill>
                  <a:effectLst/>
                  <a:uLnTx/>
                  <a:uFillTx/>
                  <a:latin typeface="Open Sans"/>
                  <a:ea typeface="+mn-ea"/>
                  <a:cs typeface="+mn-cs"/>
                </a:rPr>
                <a:t> 4 </a:t>
              </a:r>
              <a:r>
                <a:rPr kumimoji="0" lang="fr-FR" sz="2800" b="0" i="0" u="none" strike="noStrike" kern="1200" cap="none" spc="0" normalizeH="0" baseline="0" noProof="0" dirty="0">
                  <a:ln>
                    <a:noFill/>
                  </a:ln>
                  <a:solidFill>
                    <a:srgbClr val="00305E"/>
                  </a:solidFill>
                  <a:effectLst/>
                  <a:uLnTx/>
                  <a:uFillTx/>
                  <a:latin typeface="Open Sans"/>
                  <a:ea typeface="+mn-ea"/>
                  <a:cs typeface="+mn-cs"/>
                </a:rPr>
                <a:t>de la fiche de travail en binôme</a:t>
              </a:r>
              <a:r>
                <a:rPr kumimoji="0" lang="en-GB"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Analyse</a:t>
              </a:r>
              <a:r>
                <a:rPr kumimoji="0" lang="en-US" sz="2800" b="1" i="0" u="none" strike="noStrike" kern="1200" cap="none" spc="0" normalizeH="0" baseline="0" noProof="0" dirty="0">
                  <a:ln>
                    <a:noFill/>
                  </a:ln>
                  <a:solidFill>
                    <a:srgbClr val="00305E"/>
                  </a:solidFill>
                  <a:effectLst/>
                  <a:uLnTx/>
                  <a:uFillTx/>
                  <a:latin typeface="Open Sans"/>
                  <a:ea typeface="+mn-ea"/>
                  <a:cs typeface="+mn-cs"/>
                </a:rPr>
                <a:t> de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Données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5.4 </a:t>
              </a:r>
              <a:r>
                <a:rPr lang="en-US" sz="2800" b="1" dirty="0">
                  <a:solidFill>
                    <a:srgbClr val="00305E"/>
                  </a:solidFill>
                  <a:latin typeface="Open Sans"/>
                </a:rPr>
                <a:t>Tableau de </a:t>
              </a:r>
              <a:r>
                <a:rPr lang="en-US" sz="2800" b="1" dirty="0" err="1">
                  <a:solidFill>
                    <a:srgbClr val="00305E"/>
                  </a:solidFill>
                  <a:latin typeface="Open Sans"/>
                </a:rPr>
                <a:t>Données</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881522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err="1"/>
              <a:t>Qu’est-ce</a:t>
            </a:r>
            <a:r>
              <a:rPr lang="en-US" sz="3600" noProof="0" dirty="0"/>
              <a:t> </a:t>
            </a:r>
            <a:r>
              <a:rPr lang="en-US" sz="3600" noProof="0" dirty="0" err="1"/>
              <a:t>qu’est</a:t>
            </a:r>
            <a:r>
              <a:rPr lang="en-US" sz="3600" noProof="0" dirty="0"/>
              <a:t> </a:t>
            </a:r>
            <a:r>
              <a:rPr lang="en-US" sz="3600" noProof="0" dirty="0" err="1"/>
              <a:t>l’Astrophysique</a:t>
            </a:r>
            <a:r>
              <a:rPr lang="en-US" sz="3600" noProof="0" dirty="0"/>
              <a:t> </a:t>
            </a:r>
            <a:r>
              <a:rPr lang="en-US" sz="3600" noProof="0" dirty="0" err="1"/>
              <a:t>Nucléaire</a:t>
            </a:r>
            <a:r>
              <a:rPr lang="en-US" sz="3600" noProof="0" dirty="0"/>
              <a:t> ?</a:t>
            </a:r>
            <a:endParaRPr lang="en-US" sz="3000" noProof="0" dirty="0"/>
          </a:p>
        </p:txBody>
      </p:sp>
      <p:sp>
        <p:nvSpPr>
          <p:cNvPr id="7" name="Textfeld 6">
            <a:extLst>
              <a:ext uri="{FF2B5EF4-FFF2-40B4-BE49-F238E27FC236}">
                <a16:creationId xmlns:a16="http://schemas.microsoft.com/office/drawing/2014/main" id="{81F8F628-1AAB-4A36-919A-E89D179D67B7}"/>
              </a:ext>
            </a:extLst>
          </p:cNvPr>
          <p:cNvSpPr txBox="1"/>
          <p:nvPr/>
        </p:nvSpPr>
        <p:spPr>
          <a:xfrm>
            <a:off x="1238249" y="1303252"/>
            <a:ext cx="4152142" cy="523220"/>
          </a:xfrm>
          <a:prstGeom prst="rect">
            <a:avLst/>
          </a:prstGeom>
          <a:noFill/>
        </p:spPr>
        <p:txBody>
          <a:bodyPr wrap="square" lIns="0">
            <a:spAutoFit/>
          </a:bodyP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sz="2800" b="1" cap="small" dirty="0" err="1">
                <a:solidFill>
                  <a:srgbClr val="1B1F22"/>
                </a:solidFill>
                <a:latin typeface="Open Sans" panose="020B0606030504020204" pitchFamily="34" charset="0"/>
              </a:rPr>
              <a:t>Objet</a:t>
            </a:r>
            <a:r>
              <a:rPr lang="de-DE" sz="2800" b="1" cap="small" dirty="0">
                <a:solidFill>
                  <a:srgbClr val="1B1F22"/>
                </a:solidFill>
                <a:latin typeface="Open Sans" panose="020B0606030504020204" pitchFamily="34" charset="0"/>
              </a:rPr>
              <a:t> </a:t>
            </a:r>
            <a:r>
              <a:rPr lang="de-DE" sz="2800" b="1" cap="small" dirty="0" err="1">
                <a:solidFill>
                  <a:srgbClr val="1B1F22"/>
                </a:solidFill>
                <a:latin typeface="Open Sans" panose="020B0606030504020204" pitchFamily="34" charset="0"/>
              </a:rPr>
              <a:t>d‘Étude</a:t>
            </a:r>
            <a:endParaRPr kumimoji="0" lang="de-DE" sz="2400" b="1" i="0" u="none" strike="noStrike" kern="1200" cap="small" spc="0" normalizeH="0" noProof="0" dirty="0">
              <a:ln>
                <a:noFill/>
              </a:ln>
              <a:solidFill>
                <a:srgbClr val="1B1F22"/>
              </a:solidFill>
              <a:effectLst/>
              <a:uLnTx/>
              <a:uFillTx/>
              <a:latin typeface="Open Sans" panose="020B0606030504020204" pitchFamily="34" charset="0"/>
              <a:ea typeface="+mn-ea"/>
              <a:cs typeface="+mn-cs"/>
            </a:endParaRPr>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fr-FR" sz="2000" b="1" i="1" dirty="0">
                <a:solidFill>
                  <a:schemeClr val="tx1"/>
                </a:solidFill>
              </a:rPr>
              <a:t>L’Astrophysique Nucléaire étudie l'origine des éléments chimiques.</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fr-FR" sz="2000" b="1" i="1" dirty="0">
                <a:solidFill>
                  <a:schemeClr val="tx1"/>
                </a:solidFill>
              </a:rPr>
              <a:t>L’Astrophysique Nucléaire jette un regard profond sur l'univers pour répondre à cette question.</a:t>
            </a:r>
            <a:endParaRPr lang="en-US" sz="2000" b="1" i="1" dirty="0">
              <a:solidFill>
                <a:schemeClr val="tx1"/>
              </a:solidFill>
            </a:endParaRP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Nébuleuse</a:t>
            </a:r>
            <a:r>
              <a:rPr lang="de-DE" i="1" dirty="0"/>
              <a:t> </a:t>
            </a:r>
            <a:r>
              <a:rPr lang="de-DE" i="1" dirty="0" err="1"/>
              <a:t>d‘Orion</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813363"/>
            <a:ext cx="5988544" cy="3758762"/>
          </a:xfrm>
        </p:spPr>
        <p:txBody>
          <a:bodyPr/>
          <a:lstStyle/>
          <a:p>
            <a:pPr marL="285750" indent="-285750">
              <a:buFont typeface="Arial" panose="020B0604020202020204" pitchFamily="34" charset="0"/>
              <a:buChar char="•"/>
            </a:pPr>
            <a:r>
              <a:rPr lang="fr-FR" sz="2000" noProof="0" dirty="0"/>
              <a:t>Mesure de la probabilité d'une réaction à une température donnée</a:t>
            </a:r>
          </a:p>
          <a:p>
            <a:pPr marL="285750" indent="-285750">
              <a:buFont typeface="Arial" panose="020B0604020202020204" pitchFamily="34" charset="0"/>
              <a:buChar char="•"/>
            </a:pPr>
            <a:r>
              <a:rPr lang="fr-FR" sz="2000" dirty="0"/>
              <a:t>Il nous indique combien de réactions se produisent dans une région de l'espace par seconde</a:t>
            </a:r>
          </a:p>
          <a:p>
            <a:pPr marL="285750" indent="-285750">
              <a:buFont typeface="Arial" panose="020B0604020202020204" pitchFamily="34" charset="0"/>
              <a:buChar char="•"/>
            </a:pPr>
            <a:r>
              <a:rPr lang="fr-FR" sz="2000" noProof="0" dirty="0"/>
              <a:t>Le taux de réaction stellaire dépend fortement de la </a:t>
            </a:r>
            <a:r>
              <a:rPr lang="fr-FR" sz="2000" b="1" noProof="0" dirty="0"/>
              <a:t>température</a:t>
            </a:r>
            <a:endParaRPr lang="en-US" sz="2400" b="1" noProof="0" dirty="0"/>
          </a:p>
        </p:txBody>
      </p:sp>
      <p:pic>
        <p:nvPicPr>
          <p:cNvPr id="6" name="Grafik 5">
            <a:extLst>
              <a:ext uri="{FF2B5EF4-FFF2-40B4-BE49-F238E27FC236}">
                <a16:creationId xmlns:a16="http://schemas.microsoft.com/office/drawing/2014/main" id="{AB331CEF-EBB4-56A1-C2DC-822456682B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2504" y="1211050"/>
            <a:ext cx="3878422" cy="3346126"/>
          </a:xfrm>
          <a:prstGeom prst="rect">
            <a:avLst/>
          </a:prstGeom>
        </p:spPr>
      </p:pic>
      <p:pic>
        <p:nvPicPr>
          <p:cNvPr id="8" name="Grafik 7">
            <a:extLst>
              <a:ext uri="{FF2B5EF4-FFF2-40B4-BE49-F238E27FC236}">
                <a16:creationId xmlns:a16="http://schemas.microsoft.com/office/drawing/2014/main" id="{DB956378-A2D5-496C-B94B-B27DDA77A2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8249" y="4842037"/>
            <a:ext cx="7270499" cy="1000059"/>
          </a:xfrm>
          <a:prstGeom prst="rect">
            <a:avLst/>
          </a:prstGeom>
        </p:spPr>
      </p:pic>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E99F8BBA-8308-1D76-AFFD-1FFF70C238E0}"/>
                  </a:ext>
                </a:extLst>
              </p:cNvPr>
              <p:cNvSpPr txBox="1"/>
              <p:nvPr/>
            </p:nvSpPr>
            <p:spPr>
              <a:xfrm rot="16200000">
                <a:off x="4866602" y="2614064"/>
                <a:ext cx="4647824" cy="435697"/>
              </a:xfrm>
              <a:prstGeom prst="rect">
                <a:avLst/>
              </a:prstGeom>
              <a:noFill/>
            </p:spPr>
            <p:txBody>
              <a:bodyPr wrap="square" rtlCol="0">
                <a:spAutoFit/>
              </a:bodyPr>
              <a:lstStyle/>
              <a:p>
                <a:pPr algn="ctr"/>
                <a:r>
                  <a:rPr lang="de-DE" sz="1400" b="1" dirty="0" err="1">
                    <a:solidFill>
                      <a:srgbClr val="000000"/>
                    </a:solidFill>
                  </a:rPr>
                  <a:t>Taux</a:t>
                </a:r>
                <a:r>
                  <a:rPr lang="de-DE" sz="1400" b="1" dirty="0">
                    <a:solidFill>
                      <a:srgbClr val="000000"/>
                    </a:solidFill>
                  </a:rPr>
                  <a:t> de </a:t>
                </a:r>
                <a:r>
                  <a:rPr lang="de-DE" sz="1400" b="1" dirty="0" err="1">
                    <a:solidFill>
                      <a:srgbClr val="000000"/>
                    </a:solidFill>
                  </a:rPr>
                  <a:t>Réaction</a:t>
                </a:r>
                <a:r>
                  <a:rPr lang="de-DE" sz="1400" b="1" dirty="0">
                    <a:solidFill>
                      <a:srgbClr val="000000"/>
                    </a:solidFill>
                  </a:rPr>
                  <a:t> [</a:t>
                </a:r>
                <a14:m>
                  <m:oMath xmlns:m="http://schemas.openxmlformats.org/officeDocument/2006/math">
                    <m:f>
                      <m:fPr>
                        <m:ctrlPr>
                          <a:rPr lang="de-DE" sz="1400" b="1" i="1" smtClean="0">
                            <a:solidFill>
                              <a:srgbClr val="000000"/>
                            </a:solidFill>
                            <a:latin typeface="Cambria Math" panose="02040503050406030204" pitchFamily="18" charset="0"/>
                          </a:rPr>
                        </m:ctrlPr>
                      </m:fPr>
                      <m:num>
                        <m:r>
                          <a:rPr lang="de-DE" sz="1400" b="1" i="0" smtClean="0">
                            <a:solidFill>
                              <a:srgbClr val="000000"/>
                            </a:solidFill>
                            <a:latin typeface="Cambria Math" panose="02040503050406030204" pitchFamily="18" charset="0"/>
                          </a:rPr>
                          <m:t>𝐜</m:t>
                        </m:r>
                        <m:sSup>
                          <m:sSupPr>
                            <m:ctrlPr>
                              <a:rPr lang="de-DE" sz="1400" b="1" i="1" smtClean="0">
                                <a:solidFill>
                                  <a:srgbClr val="000000"/>
                                </a:solidFill>
                                <a:latin typeface="Cambria Math" panose="02040503050406030204" pitchFamily="18" charset="0"/>
                              </a:rPr>
                            </m:ctrlPr>
                          </m:sSupPr>
                          <m:e>
                            <m:r>
                              <a:rPr lang="de-DE" sz="1400" b="1" i="0" smtClean="0">
                                <a:solidFill>
                                  <a:srgbClr val="000000"/>
                                </a:solidFill>
                                <a:latin typeface="Cambria Math" panose="02040503050406030204" pitchFamily="18" charset="0"/>
                              </a:rPr>
                              <m:t>𝐦</m:t>
                            </m:r>
                          </m:e>
                          <m:sup>
                            <m:r>
                              <a:rPr lang="de-DE" sz="1400" b="1" i="0" smtClean="0">
                                <a:solidFill>
                                  <a:srgbClr val="000000"/>
                                </a:solidFill>
                                <a:latin typeface="Cambria Math" panose="02040503050406030204" pitchFamily="18" charset="0"/>
                              </a:rPr>
                              <m:t>𝟑</m:t>
                            </m:r>
                          </m:sup>
                        </m:sSup>
                      </m:num>
                      <m:den>
                        <m:r>
                          <a:rPr lang="de-DE" sz="1400" b="1" i="0" smtClean="0">
                            <a:solidFill>
                              <a:srgbClr val="000000"/>
                            </a:solidFill>
                            <a:latin typeface="Cambria Math" panose="02040503050406030204" pitchFamily="18" charset="0"/>
                          </a:rPr>
                          <m:t>𝐦𝐨𝐥</m:t>
                        </m:r>
                        <m:r>
                          <a:rPr lang="de-DE" sz="1400" b="1" i="0" smtClean="0">
                            <a:solidFill>
                              <a:srgbClr val="000000"/>
                            </a:solidFill>
                            <a:latin typeface="Cambria Math" panose="02040503050406030204" pitchFamily="18" charset="0"/>
                          </a:rPr>
                          <m:t>∙</m:t>
                        </m:r>
                        <m:r>
                          <a:rPr lang="de-DE" sz="1400" b="1" i="0" smtClean="0">
                            <a:solidFill>
                              <a:srgbClr val="000000"/>
                            </a:solidFill>
                            <a:latin typeface="Cambria Math" panose="02040503050406030204" pitchFamily="18" charset="0"/>
                          </a:rPr>
                          <m:t>𝐬</m:t>
                        </m:r>
                      </m:den>
                    </m:f>
                  </m:oMath>
                </a14:m>
                <a:r>
                  <a:rPr lang="de-DE" sz="1400" b="1" dirty="0">
                    <a:solidFill>
                      <a:srgbClr val="000000"/>
                    </a:solidFill>
                  </a:rPr>
                  <a:t>]</a:t>
                </a:r>
              </a:p>
            </p:txBody>
          </p:sp>
        </mc:Choice>
        <mc:Fallback xmlns="">
          <p:sp>
            <p:nvSpPr>
              <p:cNvPr id="7" name="Textfeld 6">
                <a:extLst>
                  <a:ext uri="{FF2B5EF4-FFF2-40B4-BE49-F238E27FC236}">
                    <a16:creationId xmlns:a16="http://schemas.microsoft.com/office/drawing/2014/main" id="{E99F8BBA-8308-1D76-AFFD-1FFF70C238E0}"/>
                  </a:ext>
                </a:extLst>
              </p:cNvPr>
              <p:cNvSpPr txBox="1">
                <a:spLocks noRot="1" noChangeAspect="1" noMove="1" noResize="1" noEditPoints="1" noAdjustHandles="1" noChangeArrowheads="1" noChangeShapeType="1" noTextEdit="1"/>
              </p:cNvSpPr>
              <p:nvPr/>
            </p:nvSpPr>
            <p:spPr>
              <a:xfrm rot="16200000">
                <a:off x="4866602" y="2614064"/>
                <a:ext cx="4647824" cy="435697"/>
              </a:xfrm>
              <a:prstGeom prst="rect">
                <a:avLst/>
              </a:prstGeom>
              <a:blipFill>
                <a:blip r:embed="rId5"/>
                <a:stretch>
                  <a:fillRect r="-2817"/>
                </a:stretch>
              </a:blipFill>
            </p:spPr>
            <p:txBody>
              <a:bodyPr/>
              <a:lstStyle/>
              <a:p>
                <a:r>
                  <a:rPr lang="fr-FR">
                    <a:noFill/>
                  </a:rPr>
                  <a:t> </a:t>
                </a:r>
              </a:p>
            </p:txBody>
          </p:sp>
        </mc:Fallback>
      </mc:AlternateContent>
      <p:sp>
        <p:nvSpPr>
          <p:cNvPr id="10" name="Textfeld 9">
            <a:extLst>
              <a:ext uri="{FF2B5EF4-FFF2-40B4-BE49-F238E27FC236}">
                <a16:creationId xmlns:a16="http://schemas.microsoft.com/office/drawing/2014/main" id="{5F129969-130A-9A06-B620-9EA07E8EA584}"/>
              </a:ext>
            </a:extLst>
          </p:cNvPr>
          <p:cNvSpPr txBox="1"/>
          <p:nvPr/>
        </p:nvSpPr>
        <p:spPr>
          <a:xfrm>
            <a:off x="7010733" y="4612004"/>
            <a:ext cx="4647824" cy="307777"/>
          </a:xfrm>
          <a:prstGeom prst="rect">
            <a:avLst/>
          </a:prstGeom>
          <a:noFill/>
        </p:spPr>
        <p:txBody>
          <a:bodyPr wrap="square" rtlCol="0">
            <a:spAutoFit/>
          </a:bodyPr>
          <a:lstStyle/>
          <a:p>
            <a:pPr algn="ctr"/>
            <a:r>
              <a:rPr lang="de-DE" sz="1400" b="1" dirty="0" err="1">
                <a:solidFill>
                  <a:srgbClr val="000000"/>
                </a:solidFill>
              </a:rPr>
              <a:t>Température</a:t>
            </a:r>
            <a:r>
              <a:rPr lang="de-DE" sz="1400" b="1" dirty="0">
                <a:solidFill>
                  <a:srgbClr val="000000"/>
                </a:solidFill>
              </a:rPr>
              <a:t> [GK]</a:t>
            </a:r>
          </a:p>
        </p:txBody>
      </p:sp>
      <p:sp>
        <p:nvSpPr>
          <p:cNvPr id="13" name="Titel 1">
            <a:extLst>
              <a:ext uri="{FF2B5EF4-FFF2-40B4-BE49-F238E27FC236}">
                <a16:creationId xmlns:a16="http://schemas.microsoft.com/office/drawing/2014/main" id="{08C1FC97-BA3D-84A4-F00A-D5B7DCE080B7}"/>
              </a:ext>
            </a:extLst>
          </p:cNvPr>
          <p:cNvSpPr>
            <a:spLocks noGrp="1"/>
          </p:cNvSpPr>
          <p:nvPr>
            <p:ph type="title"/>
          </p:nvPr>
        </p:nvSpPr>
        <p:spPr>
          <a:xfrm>
            <a:off x="1238249" y="346075"/>
            <a:ext cx="10217156" cy="684000"/>
          </a:xfrm>
        </p:spPr>
        <p:txBody>
          <a:bodyPr/>
          <a:lstStyle/>
          <a:p>
            <a:r>
              <a:rPr lang="en-US" sz="3600" dirty="0" err="1"/>
              <a:t>Taux</a:t>
            </a:r>
            <a:r>
              <a:rPr lang="en-US" sz="3600" dirty="0"/>
              <a:t> de </a:t>
            </a:r>
            <a:r>
              <a:rPr lang="en-US" sz="3600" dirty="0" err="1"/>
              <a:t>Réaction</a:t>
            </a:r>
            <a:endParaRPr lang="en-US" sz="3000" noProof="0" dirty="0"/>
          </a:p>
        </p:txBody>
      </p:sp>
      <p:sp>
        <p:nvSpPr>
          <p:cNvPr id="15" name="Textfeld 14">
            <a:extLst>
              <a:ext uri="{FF2B5EF4-FFF2-40B4-BE49-F238E27FC236}">
                <a16:creationId xmlns:a16="http://schemas.microsoft.com/office/drawing/2014/main" id="{0FC5A45F-39C6-DD76-7C65-036DE2585BFD}"/>
              </a:ext>
            </a:extLst>
          </p:cNvPr>
          <p:cNvSpPr txBox="1"/>
          <p:nvPr/>
        </p:nvSpPr>
        <p:spPr>
          <a:xfrm>
            <a:off x="1238249" y="5787647"/>
            <a:ext cx="7134226" cy="341632"/>
          </a:xfrm>
          <a:prstGeom prst="rect">
            <a:avLst/>
          </a:prstGeom>
          <a:noFill/>
        </p:spPr>
        <p:txBody>
          <a:bodyPr wrap="square">
            <a:spAutoFit/>
          </a:bodyPr>
          <a:lstStyle/>
          <a:p>
            <a:pPr algn="ctr"/>
            <a:r>
              <a:rPr lang="fr-FR" i="1" dirty="0"/>
              <a:t>La formule réelle derrière le taux de réaction !</a:t>
            </a:r>
            <a:endParaRPr lang="en-US" i="1" dirty="0"/>
          </a:p>
        </p:txBody>
      </p:sp>
    </p:spTree>
    <p:extLst>
      <p:ext uri="{BB962C8B-B14F-4D97-AF65-F5344CB8AC3E}">
        <p14:creationId xmlns:p14="http://schemas.microsoft.com/office/powerpoint/2010/main" val="3135982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dirty="0" err="1"/>
              <a:t>Taux</a:t>
            </a:r>
            <a:r>
              <a:rPr lang="en-US" sz="3600" dirty="0"/>
              <a:t> de </a:t>
            </a:r>
            <a:r>
              <a:rPr lang="en-US" sz="3600" dirty="0" err="1"/>
              <a:t>Réaction</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Complétez</a:t>
              </a:r>
              <a:r>
                <a:rPr kumimoji="0" lang="en-GB" sz="2800" b="0" i="0" u="none" strike="noStrike" kern="1200" cap="none" spc="0" normalizeH="0" baseline="0" noProof="0" dirty="0">
                  <a:ln>
                    <a:noFill/>
                  </a:ln>
                  <a:solidFill>
                    <a:srgbClr val="00305E"/>
                  </a:solidFill>
                  <a:effectLst/>
                  <a:uLnTx/>
                  <a:uFillTx/>
                  <a:latin typeface="Open Sans"/>
                  <a:ea typeface="+mn-ea"/>
                  <a:cs typeface="+mn-cs"/>
                </a:rPr>
                <a:t> la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Tâche</a:t>
              </a:r>
              <a:r>
                <a:rPr kumimoji="0" lang="en-GB" sz="2800" b="0" i="0" u="none" strike="noStrike" kern="1200" cap="none" spc="0" normalizeH="0" baseline="0" noProof="0" dirty="0">
                  <a:ln>
                    <a:noFill/>
                  </a:ln>
                  <a:solidFill>
                    <a:srgbClr val="00305E"/>
                  </a:solidFill>
                  <a:effectLst/>
                  <a:uLnTx/>
                  <a:uFillTx/>
                  <a:latin typeface="Open Sans"/>
                  <a:ea typeface="+mn-ea"/>
                  <a:cs typeface="+mn-cs"/>
                </a:rPr>
                <a:t> 5 </a:t>
              </a:r>
              <a:r>
                <a:rPr kumimoji="0" lang="fr-FR" sz="2800" b="0" i="0" u="none" strike="noStrike" kern="1200" cap="none" spc="0" normalizeH="0" baseline="0" noProof="0" dirty="0">
                  <a:ln>
                    <a:noFill/>
                  </a:ln>
                  <a:solidFill>
                    <a:srgbClr val="00305E"/>
                  </a:solidFill>
                  <a:effectLst/>
                  <a:uLnTx/>
                  <a:uFillTx/>
                  <a:latin typeface="Open Sans"/>
                  <a:ea typeface="+mn-ea"/>
                  <a:cs typeface="+mn-cs"/>
                </a:rPr>
                <a:t>de la fiche de travail en binôme</a:t>
              </a:r>
              <a:r>
                <a:rPr kumimoji="0" lang="en-GB"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Analyse</a:t>
              </a:r>
              <a:r>
                <a:rPr kumimoji="0" lang="en-US" sz="2800" b="1" i="0" u="none" strike="noStrike" kern="1200" cap="none" spc="0" normalizeH="0" baseline="0" noProof="0" dirty="0">
                  <a:ln>
                    <a:noFill/>
                  </a:ln>
                  <a:solidFill>
                    <a:srgbClr val="00305E"/>
                  </a:solidFill>
                  <a:effectLst/>
                  <a:uLnTx/>
                  <a:uFillTx/>
                  <a:latin typeface="Open Sans"/>
                  <a:ea typeface="+mn-ea"/>
                  <a:cs typeface="+mn-cs"/>
                </a:rPr>
                <a:t> de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Données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Histogramme</a:t>
              </a:r>
              <a:r>
                <a:rPr kumimoji="0" lang="en-US" sz="2800" b="1" i="0" u="none" strike="noStrike" kern="1200" cap="none" spc="0" normalizeH="0" baseline="0" noProof="0" dirty="0">
                  <a:ln>
                    <a:noFill/>
                  </a:ln>
                  <a:solidFill>
                    <a:srgbClr val="00305E"/>
                  </a:solidFill>
                  <a:effectLst/>
                  <a:uLnTx/>
                  <a:uFillTx/>
                  <a:latin typeface="Open Sans"/>
                  <a:ea typeface="+mn-ea"/>
                  <a:cs typeface="+mn-cs"/>
                </a:rPr>
                <a:t> </a:t>
              </a:r>
              <a:r>
                <a:rPr kumimoji="0" lang="en-US" sz="2800" b="1" i="0" u="none" strike="noStrike" kern="1200" cap="none" spc="0" normalizeH="0" baseline="0" noProof="0" dirty="0" err="1">
                  <a:ln>
                    <a:noFill/>
                  </a:ln>
                  <a:solidFill>
                    <a:srgbClr val="00305E"/>
                  </a:solidFill>
                  <a:effectLst/>
                  <a:uLnTx/>
                  <a:uFillTx/>
                  <a:latin typeface="Open Sans"/>
                  <a:ea typeface="+mn-ea"/>
                  <a:cs typeface="+mn-cs"/>
                </a:rPr>
                <a:t>Interactif</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5505117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dirty="0" err="1"/>
              <a:t>Incertitudes</a:t>
            </a:r>
            <a:r>
              <a:rPr lang="en-US" sz="3600" dirty="0"/>
              <a:t> </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739020"/>
            <a:ext cx="6667500" cy="3566405"/>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fr-FR" sz="2800" b="0" i="0" u="none" strike="noStrike" kern="1200" cap="none" spc="0" normalizeH="0" baseline="0" noProof="0" dirty="0">
                  <a:ln>
                    <a:noFill/>
                  </a:ln>
                  <a:solidFill>
                    <a:srgbClr val="00305E"/>
                  </a:solidFill>
                  <a:effectLst/>
                  <a:uLnTx/>
                  <a:uFillTx/>
                  <a:latin typeface="Open Sans"/>
                  <a:ea typeface="+mn-ea"/>
                  <a:cs typeface="+mn-cs"/>
                </a:rPr>
                <a:t>Quelles approximations avons-nous dû faire pour l'analyse des données ?</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fr-FR" sz="2800" b="0" i="0" u="none" strike="noStrike" kern="1200" cap="none" spc="0" normalizeH="0" baseline="0" noProof="0" dirty="0">
                  <a:ln>
                    <a:noFill/>
                  </a:ln>
                  <a:solidFill>
                    <a:srgbClr val="00305E"/>
                  </a:solidFill>
                  <a:effectLst/>
                  <a:uLnTx/>
                  <a:uFillTx/>
                  <a:latin typeface="Open Sans"/>
                  <a:ea typeface="+mn-ea"/>
                  <a:cs typeface="+mn-cs"/>
                </a:rPr>
                <a:t>Discutez qualitativement de l'incertitude de mesure de nos résultats et des sources d'erreur possibles.</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3303214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GB" sz="3600" dirty="0"/>
              <a:t>Résumé</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27D10DB4-DE00-11DD-8400-26CBFE1A5470}"/>
                  </a:ext>
                </a:extLst>
              </p:cNvPr>
              <p:cNvSpPr txBox="1"/>
              <p:nvPr/>
            </p:nvSpPr>
            <p:spPr>
              <a:xfrm>
                <a:off x="881200" y="1681184"/>
                <a:ext cx="5624375" cy="4480457"/>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en-GB" sz="2000" dirty="0"/>
                  <a:t>La </a:t>
                </a:r>
                <a:r>
                  <a:rPr lang="en-GB" sz="2000" dirty="0" err="1"/>
                  <a:t>Réaction</a:t>
                </a:r>
                <a:r>
                  <a:rPr lang="en-GB" sz="2000" dirty="0"/>
                  <a:t> </a:t>
                </a:r>
                <a14:m>
                  <m:oMath xmlns:m="http://schemas.openxmlformats.org/officeDocument/2006/math">
                    <m:sPre>
                      <m:sPrePr>
                        <m:ctrlPr>
                          <a:rPr lang="en-GB" sz="2000" b="1" i="1" smtClean="0">
                            <a:latin typeface="Cambria Math" panose="02040503050406030204" pitchFamily="18" charset="0"/>
                          </a:rPr>
                        </m:ctrlPr>
                      </m:sPrePr>
                      <m:sub/>
                      <m:sup>
                        <m:r>
                          <a:rPr lang="de-DE" sz="2000" b="1" i="0" smtClean="0">
                            <a:latin typeface="Cambria Math" panose="02040503050406030204" pitchFamily="18" charset="0"/>
                          </a:rPr>
                          <m:t>𝟏𝟒</m:t>
                        </m:r>
                      </m:sup>
                      <m:e>
                        <m:r>
                          <a:rPr lang="de-DE" sz="2000" b="1" i="0" smtClean="0">
                            <a:latin typeface="Cambria Math" panose="02040503050406030204" pitchFamily="18" charset="0"/>
                          </a:rPr>
                          <m:t>𝐍</m:t>
                        </m:r>
                      </m:e>
                    </m:sPre>
                    <m:d>
                      <m:dPr>
                        <m:ctrlPr>
                          <a:rPr lang="de-DE" sz="2000" b="1" i="1" smtClean="0">
                            <a:latin typeface="Cambria Math" panose="02040503050406030204" pitchFamily="18" charset="0"/>
                          </a:rPr>
                        </m:ctrlPr>
                      </m:dPr>
                      <m:e>
                        <m:r>
                          <a:rPr lang="de-DE" sz="2000" b="1" i="0" smtClean="0">
                            <a:latin typeface="Cambria Math" panose="02040503050406030204" pitchFamily="18" charset="0"/>
                          </a:rPr>
                          <m:t>𝛂</m:t>
                        </m:r>
                        <m:r>
                          <a:rPr lang="de-DE" sz="2000" b="1" i="0" smtClean="0">
                            <a:latin typeface="Cambria Math" panose="02040503050406030204" pitchFamily="18" charset="0"/>
                          </a:rPr>
                          <m:t>,</m:t>
                        </m:r>
                        <m:r>
                          <a:rPr lang="de-DE" sz="2000" b="1" i="0" smtClean="0">
                            <a:latin typeface="Cambria Math" panose="02040503050406030204" pitchFamily="18" charset="0"/>
                          </a:rPr>
                          <m:t>𝛄</m:t>
                        </m:r>
                      </m:e>
                    </m:d>
                    <m:sPre>
                      <m:sPrePr>
                        <m:ctrlPr>
                          <a:rPr lang="en-GB" sz="2000" b="1" i="1">
                            <a:latin typeface="Cambria Math" panose="02040503050406030204" pitchFamily="18" charset="0"/>
                          </a:rPr>
                        </m:ctrlPr>
                      </m:sPrePr>
                      <m:sub/>
                      <m:sup>
                        <m:r>
                          <a:rPr lang="de-DE" sz="2000" b="1" i="0">
                            <a:latin typeface="Cambria Math" panose="02040503050406030204" pitchFamily="18" charset="0"/>
                          </a:rPr>
                          <m:t>𝟏</m:t>
                        </m:r>
                        <m:r>
                          <a:rPr lang="de-DE" sz="2000" b="1" i="0" smtClean="0">
                            <a:latin typeface="Cambria Math" panose="02040503050406030204" pitchFamily="18" charset="0"/>
                          </a:rPr>
                          <m:t>𝟖</m:t>
                        </m:r>
                      </m:sup>
                      <m:e>
                        <m:r>
                          <a:rPr lang="de-DE" sz="2000" b="1" i="0" smtClean="0">
                            <a:latin typeface="Cambria Math" panose="02040503050406030204" pitchFamily="18" charset="0"/>
                          </a:rPr>
                          <m:t>𝐅</m:t>
                        </m:r>
                      </m:e>
                    </m:sPre>
                  </m:oMath>
                </a14:m>
                <a:r>
                  <a:rPr lang="en-GB" sz="2000" b="1" dirty="0"/>
                  <a:t> </a:t>
                </a:r>
                <a:r>
                  <a:rPr lang="fr-FR" sz="2000" dirty="0"/>
                  <a:t>a lieu dans les étoiles AGB (Géantes Rouges)</a:t>
                </a:r>
                <a:endParaRPr lang="en-GB" sz="2000" dirty="0"/>
              </a:p>
              <a:p>
                <a:pPr marL="342900" indent="-342900">
                  <a:spcAft>
                    <a:spcPts val="900"/>
                  </a:spcAft>
                  <a:buFont typeface="Wingdings" panose="05000000000000000000" pitchFamily="2" charset="2"/>
                  <a:buChar char="Ø"/>
                </a:pPr>
                <a:r>
                  <a:rPr lang="fr-FR" sz="2000" dirty="0"/>
                  <a:t>C'est le début d'une chaîne de réaction, qui est considérée comme l'une des principales </a:t>
                </a:r>
                <a:r>
                  <a:rPr lang="en-GB" sz="2000" b="1" dirty="0"/>
                  <a:t>Sources de Neutrons</a:t>
                </a:r>
                <a:r>
                  <a:rPr lang="en-GB" sz="2000" dirty="0"/>
                  <a:t> </a:t>
                </a:r>
                <a:r>
                  <a:rPr lang="fr-FR" sz="2000" dirty="0"/>
                  <a:t>pour la nucléosynthèse par le processus s</a:t>
                </a:r>
              </a:p>
              <a:p>
                <a:pPr marL="342900" indent="-342900">
                  <a:spcAft>
                    <a:spcPts val="900"/>
                  </a:spcAft>
                  <a:buFont typeface="Wingdings" panose="05000000000000000000" pitchFamily="2" charset="2"/>
                  <a:buChar char="Ø"/>
                </a:pPr>
                <a:r>
                  <a:rPr lang="en-GB" sz="2000" dirty="0"/>
                  <a:t>En observant </a:t>
                </a:r>
                <a:r>
                  <a:rPr lang="en-GB" sz="2000" dirty="0" err="1"/>
                  <a:t>l'énergie</a:t>
                </a:r>
                <a:r>
                  <a:rPr lang="en-GB" sz="2000" dirty="0"/>
                  <a:t> du </a:t>
                </a:r>
                <a:r>
                  <a:rPr lang="en-GB" sz="2000" b="1" dirty="0"/>
                  <a:t>Photon</a:t>
                </a:r>
                <a:r>
                  <a:rPr lang="en-GB" sz="2000" dirty="0"/>
                  <a:t>, </a:t>
                </a:r>
                <a:r>
                  <a:rPr lang="fr-FR" sz="2000" dirty="0"/>
                  <a:t>nous avons pu calculer le</a:t>
                </a:r>
                <a:r>
                  <a:rPr lang="en-GB" sz="2000" dirty="0"/>
                  <a:t> </a:t>
                </a:r>
                <a:r>
                  <a:rPr lang="en-GB" sz="2000" b="1" dirty="0" err="1"/>
                  <a:t>Taux</a:t>
                </a:r>
                <a:r>
                  <a:rPr lang="en-GB" sz="2000" b="1" dirty="0"/>
                  <a:t> de </a:t>
                </a:r>
                <a:r>
                  <a:rPr lang="en-GB" sz="2000" b="1" dirty="0" err="1"/>
                  <a:t>Réaction</a:t>
                </a:r>
                <a:r>
                  <a:rPr lang="en-GB" sz="2000" b="1" dirty="0"/>
                  <a:t> </a:t>
                </a:r>
              </a:p>
              <a:p>
                <a:pPr marL="342900" indent="-342900">
                  <a:spcAft>
                    <a:spcPts val="900"/>
                  </a:spcAft>
                  <a:buFont typeface="Wingdings" panose="05000000000000000000" pitchFamily="2" charset="2"/>
                  <a:buChar char="Ø"/>
                </a:pPr>
                <a:r>
                  <a:rPr lang="fr-FR" sz="2000" dirty="0"/>
                  <a:t>Le calcul du taux de réaction nous aide à comprendre quels processus ont lieu dans l'étoile et avec quelle probabilité, et nous aide ainsi à développer de meilleurs </a:t>
                </a:r>
                <a:r>
                  <a:rPr lang="fr-FR" sz="2000" b="1" dirty="0"/>
                  <a:t>Modèles Stellaires</a:t>
                </a:r>
                <a:endParaRPr lang="en-GB" sz="2000" b="1" dirty="0"/>
              </a:p>
            </p:txBody>
          </p:sp>
        </mc:Choice>
        <mc:Fallback xmlns="">
          <p:sp>
            <p:nvSpPr>
              <p:cNvPr id="7" name="Textfeld 6">
                <a:extLst>
                  <a:ext uri="{FF2B5EF4-FFF2-40B4-BE49-F238E27FC236}">
                    <a16:creationId xmlns:a16="http://schemas.microsoft.com/office/drawing/2014/main" id="{27D10DB4-DE00-11DD-8400-26CBFE1A5470}"/>
                  </a:ext>
                </a:extLst>
              </p:cNvPr>
              <p:cNvSpPr txBox="1">
                <a:spLocks noRot="1" noChangeAspect="1" noMove="1" noResize="1" noEditPoints="1" noAdjustHandles="1" noChangeArrowheads="1" noChangeShapeType="1" noTextEdit="1"/>
              </p:cNvSpPr>
              <p:nvPr/>
            </p:nvSpPr>
            <p:spPr>
              <a:xfrm>
                <a:off x="881200" y="1681184"/>
                <a:ext cx="5624375" cy="4480457"/>
              </a:xfrm>
              <a:prstGeom prst="rect">
                <a:avLst/>
              </a:prstGeom>
              <a:blipFill>
                <a:blip r:embed="rId3"/>
                <a:stretch>
                  <a:fillRect l="-976" r="-1627" b="-1497"/>
                </a:stretch>
              </a:blipFill>
            </p:spPr>
            <p:txBody>
              <a:bodyPr/>
              <a:lstStyle/>
              <a:p>
                <a:r>
                  <a:rPr lang="fr-FR">
                    <a:noFill/>
                  </a:rPr>
                  <a:t> </a:t>
                </a:r>
              </a:p>
            </p:txBody>
          </p:sp>
        </mc:Fallback>
      </mc:AlternateContent>
      <p:pic>
        <p:nvPicPr>
          <p:cNvPr id="12" name="Picture 4">
            <a:extLst>
              <a:ext uri="{FF2B5EF4-FFF2-40B4-BE49-F238E27FC236}">
                <a16:creationId xmlns:a16="http://schemas.microsoft.com/office/drawing/2014/main" id="{57B5497A-877C-6E5A-DE81-D54E0F3FC7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79170" y="916442"/>
            <a:ext cx="5212830" cy="5214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8AB2C72-DBB8-8092-3AD6-F98C6512311D}"/>
              </a:ext>
            </a:extLst>
          </p:cNvPr>
          <p:cNvSpPr txBox="1"/>
          <p:nvPr/>
        </p:nvSpPr>
        <p:spPr>
          <a:xfrm>
            <a:off x="6979170" y="5797611"/>
            <a:ext cx="5212829" cy="338554"/>
          </a:xfrm>
          <a:prstGeom prst="rect">
            <a:avLst/>
          </a:prstGeom>
          <a:noFill/>
        </p:spPr>
        <p:txBody>
          <a:bodyPr wrap="square" rtlCol="0">
            <a:spAutoFit/>
          </a:bodyPr>
          <a:lstStyle/>
          <a:p>
            <a:pPr algn="ctr"/>
            <a:r>
              <a:rPr lang="en-US" sz="1600" i="1" dirty="0">
                <a:solidFill>
                  <a:schemeClr val="bg1"/>
                </a:solidFill>
              </a:rPr>
              <a:t>[24] </a:t>
            </a:r>
            <a:r>
              <a:rPr lang="en-US" sz="1600" i="1" dirty="0" err="1">
                <a:solidFill>
                  <a:schemeClr val="bg1"/>
                </a:solidFill>
              </a:rPr>
              <a:t>L’étoile</a:t>
            </a:r>
            <a:r>
              <a:rPr lang="en-US" sz="1600" i="1" dirty="0">
                <a:solidFill>
                  <a:schemeClr val="bg1"/>
                </a:solidFill>
              </a:rPr>
              <a:t> AGB </a:t>
            </a:r>
            <a:r>
              <a:rPr lang="en-GB" sz="1600" i="1" dirty="0">
                <a:solidFill>
                  <a:schemeClr val="bg1"/>
                </a:solidFill>
              </a:rPr>
              <a:t>119 Tauri</a:t>
            </a:r>
            <a:endParaRPr lang="de-DE" sz="1600" i="1" dirty="0">
              <a:solidFill>
                <a:schemeClr val="bg1"/>
              </a:solidFill>
            </a:endParaRPr>
          </a:p>
        </p:txBody>
      </p:sp>
    </p:spTree>
    <p:extLst>
      <p:ext uri="{BB962C8B-B14F-4D97-AF65-F5344CB8AC3E}">
        <p14:creationId xmlns:p14="http://schemas.microsoft.com/office/powerpoint/2010/main" val="17688756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220978"/>
            <a:ext cx="7710350" cy="4839786"/>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fr-FR" sz="2200" dirty="0"/>
              <a:t>Nous avons découvert quels </a:t>
            </a:r>
            <a:r>
              <a:rPr lang="fr-FR" sz="2200" b="1" dirty="0"/>
              <a:t>Processus Nucléaires </a:t>
            </a:r>
            <a:r>
              <a:rPr lang="fr-FR" sz="2200" dirty="0"/>
              <a:t>alimentent les étoiles</a:t>
            </a:r>
          </a:p>
          <a:p>
            <a:pPr marL="342900" indent="-342900">
              <a:spcAft>
                <a:spcPts val="900"/>
              </a:spcAft>
              <a:buFont typeface="Wingdings" panose="05000000000000000000" pitchFamily="2" charset="2"/>
              <a:buChar char="Ø"/>
            </a:pPr>
            <a:r>
              <a:rPr lang="fr-FR" sz="2200" dirty="0"/>
              <a:t>Nous avons appris que la formation d'éléments plus lourds n'est possible que par des processus de capture neutronique, ce qui explique la présence de </a:t>
            </a:r>
            <a:r>
              <a:rPr lang="fr-FR" sz="2200" b="1" dirty="0"/>
              <a:t>neutrons libres</a:t>
            </a:r>
            <a:r>
              <a:rPr lang="fr-FR" sz="2200" dirty="0"/>
              <a:t> dans les étoiles</a:t>
            </a:r>
          </a:p>
          <a:p>
            <a:pPr marL="342900" indent="-342900">
              <a:spcAft>
                <a:spcPts val="900"/>
              </a:spcAft>
              <a:buFont typeface="Wingdings" panose="05000000000000000000" pitchFamily="2" charset="2"/>
              <a:buChar char="Ø"/>
            </a:pPr>
            <a:r>
              <a:rPr lang="fr-FR" sz="2200" dirty="0"/>
              <a:t>Nous avons étudié une réaction spécifique qui pourrait être une source de neutrons afin de déterminer la fréquence de cette réaction dans des circonstances hypothétiques</a:t>
            </a:r>
          </a:p>
          <a:p>
            <a:pPr marL="342900" indent="-342900">
              <a:spcAft>
                <a:spcPts val="900"/>
              </a:spcAft>
              <a:buFont typeface="Wingdings" panose="05000000000000000000" pitchFamily="2" charset="2"/>
              <a:buChar char="Ø"/>
            </a:pPr>
            <a:r>
              <a:rPr lang="fr-FR" sz="2200" dirty="0"/>
              <a:t>Les informations contenues dans le </a:t>
            </a:r>
            <a:r>
              <a:rPr lang="fr-FR" sz="2200" b="1" dirty="0"/>
              <a:t>taux de réaction </a:t>
            </a:r>
            <a:r>
              <a:rPr lang="fr-FR" sz="2200" dirty="0"/>
              <a:t>sont un élément important pour comprendre comment les processus se déroulent dans les étoiles</a:t>
            </a:r>
            <a:endParaRPr lang="en-GB" sz="2200" dirty="0"/>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en-GB" sz="3600" dirty="0"/>
              <a:t>Résumé</a:t>
            </a:r>
            <a:endParaRPr lang="en-US" sz="3000" noProof="0" dirty="0"/>
          </a:p>
        </p:txBody>
      </p:sp>
    </p:spTree>
    <p:extLst>
      <p:ext uri="{BB962C8B-B14F-4D97-AF65-F5344CB8AC3E}">
        <p14:creationId xmlns:p14="http://schemas.microsoft.com/office/powerpoint/2010/main" val="17128843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4162678"/>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fr-FR" sz="2200" dirty="0"/>
              <a:t>L'</a:t>
            </a:r>
            <a:r>
              <a:rPr lang="fr-FR" sz="2200" b="1" dirty="0"/>
              <a:t>Astrophysique Nucléaire </a:t>
            </a:r>
            <a:r>
              <a:rPr lang="fr-FR" sz="2200" dirty="0"/>
              <a:t>est une interaction complexe entre les expériences de physique nucléaire, les modèles stellaires, les observations astronomiques, etc.</a:t>
            </a:r>
          </a:p>
          <a:p>
            <a:pPr marL="342900" indent="-342900">
              <a:spcAft>
                <a:spcPts val="900"/>
              </a:spcAft>
              <a:buFont typeface="Wingdings" panose="05000000000000000000" pitchFamily="2" charset="2"/>
              <a:buChar char="Ø"/>
            </a:pPr>
            <a:r>
              <a:rPr lang="fr-FR" sz="2200" dirty="0"/>
              <a:t>Les</a:t>
            </a:r>
            <a:r>
              <a:rPr lang="fr-FR" sz="2200" b="1" dirty="0"/>
              <a:t> éléments chimiques </a:t>
            </a:r>
            <a:r>
              <a:rPr lang="fr-FR" sz="2200" dirty="0"/>
              <a:t>sont créés dans les processus qui régissent l'ensemble de notre univers</a:t>
            </a:r>
          </a:p>
          <a:p>
            <a:pPr marL="342900" indent="-342900">
              <a:spcAft>
                <a:spcPts val="900"/>
              </a:spcAft>
              <a:buFont typeface="Wingdings" panose="05000000000000000000" pitchFamily="2" charset="2"/>
              <a:buChar char="Ø"/>
            </a:pPr>
            <a:r>
              <a:rPr lang="fr-FR" sz="2200" dirty="0"/>
              <a:t>Les abondances des éléments chimiques sont comme des Traceurs de l'</a:t>
            </a:r>
            <a:r>
              <a:rPr lang="fr-FR" sz="2200" b="1" dirty="0"/>
              <a:t>évolution cosmique</a:t>
            </a:r>
          </a:p>
          <a:p>
            <a:pPr marL="342900" indent="-342900">
              <a:spcAft>
                <a:spcPts val="900"/>
              </a:spcAft>
              <a:buFont typeface="Wingdings" panose="05000000000000000000" pitchFamily="2" charset="2"/>
              <a:buChar char="Ø"/>
            </a:pPr>
            <a:r>
              <a:rPr lang="fr-FR" sz="2200" dirty="0"/>
              <a:t>Avec l'aide de l'astrophysique nucléaire, nous essayons de reconstruire l'histoire et le développement de notre </a:t>
            </a:r>
            <a:r>
              <a:rPr lang="fr-FR" sz="2200" b="1" dirty="0"/>
              <a:t>Univers</a:t>
            </a:r>
            <a:endParaRPr lang="en-GB" sz="2200" b="1" dirty="0"/>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en-GB" sz="3600" dirty="0"/>
              <a:t>Résumé</a:t>
            </a:r>
            <a:endParaRPr lang="en-US" sz="3000" noProof="0" dirty="0"/>
          </a:p>
        </p:txBody>
      </p:sp>
    </p:spTree>
    <p:extLst>
      <p:ext uri="{BB962C8B-B14F-4D97-AF65-F5344CB8AC3E}">
        <p14:creationId xmlns:p14="http://schemas.microsoft.com/office/powerpoint/2010/main" val="37181664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Brainstorming</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Tâche</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err="1">
                      <a:solidFill>
                        <a:schemeClr val="tx1"/>
                      </a:solidFill>
                      <a:latin typeface="+mj-lt"/>
                    </a:rPr>
                    <a:t>Ouvrez</a:t>
                  </a:r>
                  <a:r>
                    <a:rPr lang="de-DE" sz="2800" dirty="0">
                      <a:solidFill>
                        <a:schemeClr val="tx1"/>
                      </a:solidFill>
                      <a:latin typeface="+mj-lt"/>
                    </a:rPr>
                    <a:t> le</a:t>
                  </a:r>
                  <a:br>
                    <a:rPr lang="de-DE" sz="2800" dirty="0">
                      <a:solidFill>
                        <a:schemeClr val="tx1"/>
                      </a:solidFill>
                      <a:latin typeface="+mj-lt"/>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latin typeface="+mj-lt"/>
                    </a:rPr>
                    <a:t> 1.1 </a:t>
                  </a:r>
                  <a:r>
                    <a:rPr lang="de-DE" sz="2800" b="1" dirty="0">
                      <a:solidFill>
                        <a:schemeClr val="tx1"/>
                      </a:solidFill>
                    </a:rPr>
                    <a:t>Tableau de </a:t>
                  </a:r>
                  <a:r>
                    <a:rPr lang="de-DE" sz="2800" b="1" dirty="0" err="1">
                      <a:solidFill>
                        <a:schemeClr val="tx1"/>
                      </a:solidFill>
                    </a:rPr>
                    <a:t>réflexion</a:t>
                  </a:r>
                  <a:r>
                    <a:rPr lang="de-DE" sz="2800" b="1" dirty="0">
                      <a:solidFill>
                        <a:schemeClr val="tx1"/>
                      </a:solidFill>
                    </a:rPr>
                    <a:t> </a:t>
                  </a:r>
                </a:p>
                <a:p>
                  <a:pPr algn="ctr">
                    <a:spcAft>
                      <a:spcPts val="1200"/>
                    </a:spcAft>
                  </a:pPr>
                  <a:r>
                    <a:rPr lang="fr-FR" sz="2800" dirty="0">
                      <a:solidFill>
                        <a:schemeClr val="tx1"/>
                      </a:solidFill>
                      <a:latin typeface="+mj-lt"/>
                    </a:rPr>
                    <a:t>Discutez de vos réponses du début. Répondriez-vous différemment à certaines questions maintenant ?</a:t>
                  </a:r>
                  <a:endParaRPr lang="en-GB" sz="2800" dirty="0">
                    <a:solidFill>
                      <a:schemeClr val="tx1"/>
                    </a:solidFill>
                    <a:latin typeface="+mj-lt"/>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053326"/>
                </a:xfrm>
                <a:prstGeom prst="round2SameRect">
                  <a:avLst>
                    <a:gd name="adj1" fmla="val 0"/>
                    <a:gd name="adj2" fmla="val 0"/>
                  </a:avLst>
                </a:prstGeom>
                <a:blipFill>
                  <a:blip r:embed="rId2"/>
                  <a:stretch>
                    <a:fillRect/>
                  </a:stretch>
                </a:blipFill>
                <a:ln>
                  <a:solidFill>
                    <a:schemeClr val="tx1"/>
                  </a:solidFill>
                </a:ln>
              </p:spPr>
              <p:txBody>
                <a:bodyPr/>
                <a:lstStyle/>
                <a:p>
                  <a:r>
                    <a:rPr lang="fr-FR">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algn="ctr"/>
              <a:r>
                <a:rPr lang="de-DE" sz="1400" i="1" dirty="0">
                  <a:solidFill>
                    <a:schemeClr val="bg1"/>
                  </a:solidFill>
                </a:rPr>
                <a:t>[26]</a:t>
              </a:r>
            </a:p>
          </p:txBody>
        </p:sp>
      </p:grpSp>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algn="r"/>
              <a:r>
                <a:rPr lang="de-DE" sz="1400" i="1" dirty="0">
                  <a:solidFill>
                    <a:schemeClr val="bg1"/>
                  </a:solidFill>
                </a:rPr>
                <a:t>[25] Starburst Galaxy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pic>
        <p:nvPicPr>
          <p:cNvPr id="10" name="Grafik 9">
            <a:extLst>
              <a:ext uri="{FF2B5EF4-FFF2-40B4-BE49-F238E27FC236}">
                <a16:creationId xmlns:a16="http://schemas.microsoft.com/office/drawing/2014/main" id="{B848668D-55EE-5EDC-1FC3-C6E417FCA0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29283" y="1390180"/>
            <a:ext cx="5358671" cy="4418853"/>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GB" sz="3600" dirty="0"/>
              <a:t>Beaucoup de Questions ouvertes</a:t>
            </a:r>
            <a:endParaRPr lang="en-US" sz="3000" noProof="0" dirty="0"/>
          </a:p>
        </p:txBody>
      </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algn="r"/>
            <a:r>
              <a:rPr lang="de-DE" sz="1400" i="1" dirty="0">
                <a:solidFill>
                  <a:schemeClr val="bg1"/>
                </a:solidFill>
              </a:rPr>
              <a:t>[01]  </a:t>
            </a:r>
            <a:r>
              <a:rPr lang="de-DE" sz="1400" i="1" dirty="0" err="1">
                <a:solidFill>
                  <a:schemeClr val="bg1"/>
                </a:solidFill>
              </a:rPr>
              <a:t>Les</a:t>
            </a:r>
            <a:r>
              <a:rPr lang="de-DE" sz="1400" i="1" dirty="0">
                <a:solidFill>
                  <a:schemeClr val="bg1"/>
                </a:solidFill>
              </a:rPr>
              <a:t> </a:t>
            </a:r>
            <a:r>
              <a:rPr lang="de-DE" sz="1400" i="1" dirty="0" err="1">
                <a:solidFill>
                  <a:schemeClr val="bg1"/>
                </a:solidFill>
              </a:rPr>
              <a:t>Pilliers</a:t>
            </a:r>
            <a:r>
              <a:rPr lang="de-DE" sz="1400" i="1" dirty="0">
                <a:solidFill>
                  <a:schemeClr val="bg1"/>
                </a:solidFill>
              </a:rPr>
              <a:t> de la Création</a:t>
            </a: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264092"/>
            <a:ext cx="5624375" cy="4670509"/>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fr-FR" sz="2000" dirty="0"/>
              <a:t>Et tous les autres </a:t>
            </a:r>
            <a:r>
              <a:rPr lang="fr-FR" sz="2000" b="1" dirty="0"/>
              <a:t>processus de nucléosynthèse</a:t>
            </a:r>
            <a:r>
              <a:rPr lang="fr-FR" sz="2000" dirty="0"/>
              <a:t> ?</a:t>
            </a:r>
          </a:p>
          <a:p>
            <a:pPr marL="342900" indent="-342900">
              <a:spcAft>
                <a:spcPts val="900"/>
              </a:spcAft>
              <a:buFont typeface="Arial" panose="020B0604020202020204" pitchFamily="34" charset="0"/>
              <a:buChar char="•"/>
            </a:pPr>
            <a:r>
              <a:rPr lang="en-GB" sz="2000" b="1" dirty="0"/>
              <a:t>Comment </a:t>
            </a:r>
            <a:r>
              <a:rPr lang="en-GB" sz="2000" b="1" dirty="0" err="1"/>
              <a:t>une</a:t>
            </a:r>
            <a:r>
              <a:rPr lang="en-GB" sz="2000" b="1" dirty="0"/>
              <a:t> </a:t>
            </a:r>
            <a:r>
              <a:rPr lang="en-GB" sz="2000" b="1" dirty="0" err="1"/>
              <a:t>galaxie</a:t>
            </a:r>
            <a:r>
              <a:rPr lang="en-GB" sz="2000" b="1" dirty="0"/>
              <a:t> </a:t>
            </a:r>
            <a:r>
              <a:rPr lang="en-GB" sz="2000" b="1" dirty="0" err="1"/>
              <a:t>évolue</a:t>
            </a:r>
            <a:r>
              <a:rPr lang="en-GB" sz="2000" b="1" dirty="0"/>
              <a:t>-t-</a:t>
            </a:r>
            <a:r>
              <a:rPr lang="en-GB" sz="2000" b="1" dirty="0" err="1"/>
              <a:t>elle</a:t>
            </a:r>
            <a:r>
              <a:rPr lang="en-GB" sz="2000" b="1" dirty="0"/>
              <a:t> ?</a:t>
            </a:r>
          </a:p>
          <a:p>
            <a:pPr marL="342900" indent="-342900">
              <a:spcAft>
                <a:spcPts val="900"/>
              </a:spcAft>
              <a:buFont typeface="Arial" panose="020B0604020202020204" pitchFamily="34" charset="0"/>
              <a:buChar char="•"/>
            </a:pPr>
            <a:r>
              <a:rPr lang="fr-FR" sz="2000" dirty="0"/>
              <a:t>Que se passe-t-il dans </a:t>
            </a:r>
            <a:r>
              <a:rPr lang="fr-FR" sz="2000" b="1" dirty="0"/>
              <a:t>une étoile à neutrons</a:t>
            </a:r>
            <a:r>
              <a:rPr lang="fr-FR" sz="2000" dirty="0"/>
              <a:t> et pendant les fusions d'étoiles à neutrons ?</a:t>
            </a:r>
          </a:p>
          <a:p>
            <a:pPr marL="342900" indent="-342900">
              <a:spcAft>
                <a:spcPts val="900"/>
              </a:spcAft>
              <a:buFont typeface="Arial" panose="020B0604020202020204" pitchFamily="34" charset="0"/>
              <a:buChar char="•"/>
            </a:pPr>
            <a:r>
              <a:rPr lang="fr-FR" sz="2000" dirty="0"/>
              <a:t>D'où viennent </a:t>
            </a:r>
            <a:r>
              <a:rPr lang="fr-FR" sz="2000" b="1" dirty="0"/>
              <a:t>les premiers éléments </a:t>
            </a:r>
            <a:r>
              <a:rPr lang="fr-FR" sz="2000" dirty="0"/>
              <a:t>en fait ?</a:t>
            </a:r>
          </a:p>
          <a:p>
            <a:pPr marL="342900" indent="-342900">
              <a:spcAft>
                <a:spcPts val="900"/>
              </a:spcAft>
              <a:buFont typeface="Arial" panose="020B0604020202020204" pitchFamily="34" charset="0"/>
              <a:buChar char="•"/>
            </a:pPr>
            <a:r>
              <a:rPr lang="fr-FR" sz="2000" dirty="0"/>
              <a:t>Que pouvons-nous apprendre sur </a:t>
            </a:r>
            <a:r>
              <a:rPr lang="fr-FR" sz="2000" b="1" dirty="0"/>
              <a:t>le Big Bang</a:t>
            </a:r>
            <a:r>
              <a:rPr lang="fr-FR" sz="2000" dirty="0"/>
              <a:t> à l'aide de l'astrophysique nucléaire ?</a:t>
            </a:r>
          </a:p>
          <a:p>
            <a:pPr marL="342900" indent="-342900">
              <a:spcAft>
                <a:spcPts val="900"/>
              </a:spcAft>
              <a:buFont typeface="Arial" panose="020B0604020202020204" pitchFamily="34" charset="0"/>
              <a:buChar char="•"/>
            </a:pPr>
            <a:r>
              <a:rPr lang="fr-FR" sz="2000" i="1" dirty="0"/>
              <a:t>Aujourd'hui, nous n'avons fait qu'effleurer la surface du monde de l'astrophysique nucléaire !</a:t>
            </a:r>
            <a:endParaRPr lang="en-GB" sz="2000" b="1" i="1" dirty="0"/>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500"/>
                                        <p:tgtEl>
                                          <p:spTgt spid="7">
                                            <p:txEl>
                                              <p:pRg st="2" end="2"/>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fade">
                                      <p:cBhvr>
                                        <p:cTn id="40" dur="500"/>
                                        <p:tgtEl>
                                          <p:spTgt spid="7">
                                            <p:txEl>
                                              <p:pRg st="3" end="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Effect transition="in" filter="fade">
                                      <p:cBhvr>
                                        <p:cTn id="51" dur="500"/>
                                        <p:tgtEl>
                                          <p:spTgt spid="7">
                                            <p:txEl>
                                              <p:pRg st="4" end="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fr-FR"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La Fin d’un Voyage à travers les Éléments</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567818675"/>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Praesentationsvorlagen16zu9</Template>
  <TotalTime>800</TotalTime>
  <Words>5914</Words>
  <Application>Microsoft Office PowerPoint</Application>
  <PresentationFormat>Grand écran</PresentationFormat>
  <Paragraphs>610</Paragraphs>
  <Slides>98</Slides>
  <Notes>76</Notes>
  <HiddenSlides>0</HiddenSlides>
  <MMClips>1</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98</vt:i4>
      </vt:variant>
    </vt:vector>
  </HeadingPairs>
  <TitlesOfParts>
    <vt:vector size="107" baseType="lpstr">
      <vt:lpstr>Cambria Math</vt:lpstr>
      <vt:lpstr>Arial</vt:lpstr>
      <vt:lpstr>Wingdings</vt:lpstr>
      <vt:lpstr>Symbol</vt:lpstr>
      <vt:lpstr>Open Sans</vt:lpstr>
      <vt:lpstr>Calibri</vt:lpstr>
      <vt:lpstr>TUD_2018_16zu9</vt:lpstr>
      <vt:lpstr>chapter</vt:lpstr>
      <vt:lpstr>Benutzerdefiniertes Design</vt:lpstr>
      <vt:lpstr>Présentation PowerPoint</vt:lpstr>
      <vt:lpstr>Présentation PowerPoint</vt:lpstr>
      <vt:lpstr>Planning</vt:lpstr>
      <vt:lpstr>Présentation PowerPoint</vt:lpstr>
      <vt:lpstr>Présentation PowerPoint</vt:lpstr>
      <vt:lpstr>Présentation PowerPoint</vt:lpstr>
      <vt:lpstr>Brainstorming</vt:lpstr>
      <vt:lpstr>Présentation PowerPoint</vt:lpstr>
      <vt:lpstr>Qu’est-ce qu’est l’Astrophysique Nucléaire ?</vt:lpstr>
      <vt:lpstr>Présentation PowerPoint</vt:lpstr>
      <vt:lpstr>Les Éléments dans l’Antiquité (ex. 350 A.C.)</vt:lpstr>
      <vt:lpstr>Les Éléments dans l’Antiquité (ex. 350 A.C.)</vt:lpstr>
      <vt:lpstr>Les Éléments dans L’Alchimie</vt:lpstr>
      <vt:lpstr>Les Éléments dans L’Alchimie</vt:lpstr>
      <vt:lpstr>Évolution du tableau périodique</vt:lpstr>
      <vt:lpstr>Le Tableau Périodique des Éléments</vt:lpstr>
      <vt:lpstr>Abondance des Éléments Chimiques (Système Solaire)</vt:lpstr>
      <vt:lpstr>Abondance des Éléments Chimiques (Système Solaire)</vt:lpstr>
      <vt:lpstr>Abondance des Éléments Chimiques</vt:lpstr>
      <vt:lpstr>Présentation PowerPoint</vt:lpstr>
      <vt:lpstr>Présentation PowerPoint</vt:lpstr>
      <vt:lpstr>Présentation PowerPoint</vt:lpstr>
      <vt:lpstr>Le Noyau Atomique</vt:lpstr>
      <vt:lpstr>Étiquetage des noyaux atomiques</vt:lpstr>
      <vt:lpstr>Étiquetage des noyaux atomiques</vt:lpstr>
      <vt:lpstr>Étiquetage des noyaux atomiques</vt:lpstr>
      <vt:lpstr>Étiquetage des noyaux atomiques</vt:lpstr>
      <vt:lpstr>Étiquetage des noyaux atomiques</vt:lpstr>
      <vt:lpstr>Étiquetage des noyaux atomiques</vt:lpstr>
      <vt:lpstr>Présentation PowerPoint</vt:lpstr>
      <vt:lpstr>Réactions Nucléaires</vt:lpstr>
      <vt:lpstr>Réactions Nucléaires</vt:lpstr>
      <vt:lpstr>Réactions Nucléaires</vt:lpstr>
      <vt:lpstr>Présentation PowerPoint</vt:lpstr>
      <vt:lpstr>Énergie de Liaison</vt:lpstr>
      <vt:lpstr>Énergie de Liaison</vt:lpstr>
      <vt:lpstr>Le Tableau des Noyaux</vt:lpstr>
      <vt:lpstr>Réactions Nucléaires</vt:lpstr>
      <vt:lpstr>Présentation PowerPoint</vt:lpstr>
      <vt:lpstr>Présentation PowerPoint</vt:lpstr>
      <vt:lpstr>Évolution Stellaire</vt:lpstr>
      <vt:lpstr>Présentation PowerPoint</vt:lpstr>
      <vt:lpstr>Évolution Stellaire</vt:lpstr>
      <vt:lpstr>Évolution Stellaire</vt:lpstr>
      <vt:lpstr>Évolution Stellaire</vt:lpstr>
      <vt:lpstr>Évolution Stellaire</vt:lpstr>
      <vt:lpstr>Évolution Stellaire</vt:lpstr>
      <vt:lpstr>Évolution Stellaire</vt:lpstr>
      <vt:lpstr>Évolution Stellaire</vt:lpstr>
      <vt:lpstr>Évolution Stellaire</vt:lpstr>
      <vt:lpstr>Présentation PowerPoint</vt:lpstr>
      <vt:lpstr>L’Histoire de notre Soleil</vt:lpstr>
      <vt:lpstr>L'Histoire de notre Soleil</vt:lpstr>
      <vt:lpstr>L'Histoire de notre Soleil</vt:lpstr>
      <vt:lpstr>L'Histoire de notre Soleil</vt:lpstr>
      <vt:lpstr>L'Histoire de notre Soleil</vt:lpstr>
      <vt:lpstr>L'Histoire de notre Soleil</vt:lpstr>
      <vt:lpstr>L'Histoire de notre Soleil</vt:lpstr>
      <vt:lpstr>Abondance des Éléments Chimiques (Système Solaire)</vt:lpstr>
      <vt:lpstr>Présentation PowerPoint</vt:lpstr>
      <vt:lpstr>Abondance des Éléments Chimiques (Système Solaire)</vt:lpstr>
      <vt:lpstr>Énergie de Liaison</vt:lpstr>
      <vt:lpstr>Énergie de Liaison</vt:lpstr>
      <vt:lpstr>Présentation PowerPoint</vt:lpstr>
      <vt:lpstr>Présentation PowerPoint</vt:lpstr>
      <vt:lpstr>Capture Neutronique</vt:lpstr>
      <vt:lpstr>Capture Neutronique</vt:lpstr>
      <vt:lpstr>Le Jeu de Société La Course des Noyaux</vt:lpstr>
      <vt:lpstr>Le Jeu de Société La Course des Noyaux</vt:lpstr>
      <vt:lpstr>Le Jeu de Société La Course des Noyaux</vt:lpstr>
      <vt:lpstr>Le Jeu de Société La Course des Noyaux</vt:lpstr>
      <vt:lpstr>Le Jeu de Société La Course des Noyaux</vt:lpstr>
      <vt:lpstr>Présentation PowerPoint</vt:lpstr>
      <vt:lpstr>Processus S et R</vt:lpstr>
      <vt:lpstr>Le Processus r en action</vt:lpstr>
      <vt:lpstr>Présentation PowerPoint</vt:lpstr>
      <vt:lpstr>Sources de Neutrons</vt:lpstr>
      <vt:lpstr>Présentation PowerPoint</vt:lpstr>
      <vt:lpstr>Présentation PowerPoint</vt:lpstr>
      <vt:lpstr>Mesures de Réactions Nucléaires</vt:lpstr>
      <vt:lpstr>Mesures de Réactions Nucléaires</vt:lpstr>
      <vt:lpstr>Objectif des Mesures</vt:lpstr>
      <vt:lpstr>Énergie des Photons</vt:lpstr>
      <vt:lpstr>Énergie des Photons</vt:lpstr>
      <vt:lpstr>Énergie des Photons</vt:lpstr>
      <vt:lpstr>Énergie des Photons</vt:lpstr>
      <vt:lpstr>Schéma d’Excitation</vt:lpstr>
      <vt:lpstr>Section Efficace</vt:lpstr>
      <vt:lpstr>Section Efficace</vt:lpstr>
      <vt:lpstr>Taux de Réaction</vt:lpstr>
      <vt:lpstr>Taux de Réaction</vt:lpstr>
      <vt:lpstr>Incertitudes </vt:lpstr>
      <vt:lpstr>Résumé</vt:lpstr>
      <vt:lpstr>Résumé</vt:lpstr>
      <vt:lpstr>Résumé</vt:lpstr>
      <vt:lpstr>Brainstorming</vt:lpstr>
      <vt:lpstr>Beaucoup de Questions ouvertes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Astrophysics - A Journey through the Elements</dc:title>
  <dc:creator>Hannes Nitsche</dc:creator>
  <cp:lastModifiedBy>Emma Monpribat</cp:lastModifiedBy>
  <cp:revision>2386</cp:revision>
  <dcterms:created xsi:type="dcterms:W3CDTF">2018-06-15T09:17:35Z</dcterms:created>
  <dcterms:modified xsi:type="dcterms:W3CDTF">2022-12-09T12:37:58Z</dcterms:modified>
</cp:coreProperties>
</file>