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91" r:id="rId1"/>
    <p:sldMasterId id="2147483917" r:id="rId2"/>
    <p:sldMasterId id="2147483907" r:id="rId3"/>
  </p:sldMasterIdLst>
  <p:notesMasterIdLst>
    <p:notesMasterId r:id="rId103"/>
  </p:notesMasterIdLst>
  <p:handoutMasterIdLst>
    <p:handoutMasterId r:id="rId104"/>
  </p:handoutMasterIdLst>
  <p:sldIdLst>
    <p:sldId id="400" r:id="rId4"/>
    <p:sldId id="256" r:id="rId5"/>
    <p:sldId id="352" r:id="rId6"/>
    <p:sldId id="532" r:id="rId7"/>
    <p:sldId id="354" r:id="rId8"/>
    <p:sldId id="548" r:id="rId9"/>
    <p:sldId id="499" r:id="rId10"/>
    <p:sldId id="361" r:id="rId11"/>
    <p:sldId id="362" r:id="rId12"/>
    <p:sldId id="482" r:id="rId13"/>
    <p:sldId id="484" r:id="rId14"/>
    <p:sldId id="486" r:id="rId15"/>
    <p:sldId id="495" r:id="rId16"/>
    <p:sldId id="497" r:id="rId17"/>
    <p:sldId id="371" r:id="rId18"/>
    <p:sldId id="343" r:id="rId19"/>
    <p:sldId id="372" r:id="rId20"/>
    <p:sldId id="500" r:id="rId21"/>
    <p:sldId id="404" r:id="rId22"/>
    <p:sldId id="405" r:id="rId23"/>
    <p:sldId id="529" r:id="rId24"/>
    <p:sldId id="376" r:id="rId25"/>
    <p:sldId id="407" r:id="rId26"/>
    <p:sldId id="408" r:id="rId27"/>
    <p:sldId id="409" r:id="rId28"/>
    <p:sldId id="489" r:id="rId29"/>
    <p:sldId id="411" r:id="rId30"/>
    <p:sldId id="406" r:id="rId31"/>
    <p:sldId id="415" r:id="rId32"/>
    <p:sldId id="412" r:id="rId33"/>
    <p:sldId id="501" r:id="rId34"/>
    <p:sldId id="502" r:id="rId35"/>
    <p:sldId id="503" r:id="rId36"/>
    <p:sldId id="446" r:id="rId37"/>
    <p:sldId id="379" r:id="rId38"/>
    <p:sldId id="380" r:id="rId39"/>
    <p:sldId id="504" r:id="rId40"/>
    <p:sldId id="420" r:id="rId41"/>
    <p:sldId id="533" r:id="rId42"/>
    <p:sldId id="378" r:id="rId43"/>
    <p:sldId id="421" r:id="rId44"/>
    <p:sldId id="508" r:id="rId45"/>
    <p:sldId id="422" r:id="rId46"/>
    <p:sldId id="423" r:id="rId47"/>
    <p:sldId id="424" r:id="rId48"/>
    <p:sldId id="425" r:id="rId49"/>
    <p:sldId id="426" r:id="rId50"/>
    <p:sldId id="427" r:id="rId51"/>
    <p:sldId id="428" r:id="rId52"/>
    <p:sldId id="429" r:id="rId53"/>
    <p:sldId id="509" r:id="rId54"/>
    <p:sldId id="432" r:id="rId55"/>
    <p:sldId id="510" r:id="rId56"/>
    <p:sldId id="511" r:id="rId57"/>
    <p:sldId id="512" r:id="rId58"/>
    <p:sldId id="513" r:id="rId59"/>
    <p:sldId id="514" r:id="rId60"/>
    <p:sldId id="515" r:id="rId61"/>
    <p:sldId id="440" r:id="rId62"/>
    <p:sldId id="516" r:id="rId63"/>
    <p:sldId id="517" r:id="rId64"/>
    <p:sldId id="441" r:id="rId65"/>
    <p:sldId id="519" r:id="rId66"/>
    <p:sldId id="530" r:id="rId67"/>
    <p:sldId id="447" r:id="rId68"/>
    <p:sldId id="460" r:id="rId69"/>
    <p:sldId id="466" r:id="rId70"/>
    <p:sldId id="467" r:id="rId71"/>
    <p:sldId id="523" r:id="rId72"/>
    <p:sldId id="522" r:id="rId73"/>
    <p:sldId id="524" r:id="rId74"/>
    <p:sldId id="525" r:id="rId75"/>
    <p:sldId id="494" r:id="rId76"/>
    <p:sldId id="465" r:id="rId77"/>
    <p:sldId id="535" r:id="rId78"/>
    <p:sldId id="471" r:id="rId79"/>
    <p:sldId id="461" r:id="rId80"/>
    <p:sldId id="554" r:id="rId81"/>
    <p:sldId id="531" r:id="rId82"/>
    <p:sldId id="534" r:id="rId83"/>
    <p:sldId id="457" r:id="rId84"/>
    <p:sldId id="459" r:id="rId85"/>
    <p:sldId id="472" r:id="rId86"/>
    <p:sldId id="451" r:id="rId87"/>
    <p:sldId id="539" r:id="rId88"/>
    <p:sldId id="473" r:id="rId89"/>
    <p:sldId id="540" r:id="rId90"/>
    <p:sldId id="475" r:id="rId91"/>
    <p:sldId id="398" r:id="rId92"/>
    <p:sldId id="541" r:id="rId93"/>
    <p:sldId id="537" r:id="rId94"/>
    <p:sldId id="542" r:id="rId95"/>
    <p:sldId id="544" r:id="rId96"/>
    <p:sldId id="546" r:id="rId97"/>
    <p:sldId id="538" r:id="rId98"/>
    <p:sldId id="553" r:id="rId99"/>
    <p:sldId id="550" r:id="rId100"/>
    <p:sldId id="552" r:id="rId101"/>
    <p:sldId id="543" r:id="rId102"/>
  </p:sldIdLst>
  <p:sldSz cx="12192000" cy="6858000"/>
  <p:notesSz cx="6858000" cy="9144000"/>
  <p:embeddedFontLst>
    <p:embeddedFont>
      <p:font typeface="Cambria Math" panose="02040503050406030204" pitchFamily="18" charset="0"/>
      <p:regular r:id="rId105"/>
    </p:embeddedFont>
    <p:embeddedFont>
      <p:font typeface="Open Sans" panose="020B0606030504020204" pitchFamily="34" charset="0"/>
      <p:regular r:id="rId106"/>
      <p:bold r:id="rId107"/>
      <p:italic r:id="rId108"/>
      <p:boldItalic r:id="rId109"/>
    </p:embeddedFont>
  </p:embeddedFontLst>
  <p:defaultText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2939B5E8-EF71-43FF-B7B6-C3DB42F2B419}">
          <p14:sldIdLst>
            <p14:sldId id="400"/>
            <p14:sldId id="256"/>
            <p14:sldId id="352"/>
            <p14:sldId id="532"/>
            <p14:sldId id="354"/>
            <p14:sldId id="548"/>
            <p14:sldId id="499"/>
            <p14:sldId id="361"/>
            <p14:sldId id="362"/>
            <p14:sldId id="482"/>
            <p14:sldId id="484"/>
            <p14:sldId id="486"/>
            <p14:sldId id="495"/>
            <p14:sldId id="497"/>
            <p14:sldId id="371"/>
            <p14:sldId id="343"/>
            <p14:sldId id="372"/>
            <p14:sldId id="500"/>
            <p14:sldId id="404"/>
            <p14:sldId id="405"/>
            <p14:sldId id="529"/>
            <p14:sldId id="376"/>
            <p14:sldId id="407"/>
            <p14:sldId id="408"/>
            <p14:sldId id="409"/>
            <p14:sldId id="489"/>
            <p14:sldId id="411"/>
            <p14:sldId id="406"/>
            <p14:sldId id="415"/>
            <p14:sldId id="412"/>
            <p14:sldId id="501"/>
            <p14:sldId id="502"/>
            <p14:sldId id="503"/>
            <p14:sldId id="446"/>
            <p14:sldId id="379"/>
            <p14:sldId id="380"/>
            <p14:sldId id="504"/>
            <p14:sldId id="420"/>
            <p14:sldId id="533"/>
            <p14:sldId id="378"/>
            <p14:sldId id="421"/>
            <p14:sldId id="508"/>
            <p14:sldId id="422"/>
            <p14:sldId id="423"/>
            <p14:sldId id="424"/>
            <p14:sldId id="425"/>
            <p14:sldId id="426"/>
            <p14:sldId id="427"/>
            <p14:sldId id="428"/>
            <p14:sldId id="429"/>
            <p14:sldId id="509"/>
            <p14:sldId id="432"/>
            <p14:sldId id="510"/>
            <p14:sldId id="511"/>
            <p14:sldId id="512"/>
            <p14:sldId id="513"/>
            <p14:sldId id="514"/>
            <p14:sldId id="515"/>
            <p14:sldId id="440"/>
            <p14:sldId id="516"/>
            <p14:sldId id="517"/>
            <p14:sldId id="441"/>
            <p14:sldId id="519"/>
          </p14:sldIdLst>
        </p14:section>
        <p14:section name="Standardabschnitt" id="{22617EE6-5CF4-4249-A08E-D1CCA72465A7}">
          <p14:sldIdLst>
            <p14:sldId id="530"/>
            <p14:sldId id="447"/>
            <p14:sldId id="460"/>
            <p14:sldId id="466"/>
            <p14:sldId id="467"/>
            <p14:sldId id="523"/>
            <p14:sldId id="522"/>
            <p14:sldId id="524"/>
            <p14:sldId id="525"/>
            <p14:sldId id="494"/>
            <p14:sldId id="465"/>
            <p14:sldId id="535"/>
            <p14:sldId id="471"/>
            <p14:sldId id="461"/>
            <p14:sldId id="554"/>
            <p14:sldId id="531"/>
            <p14:sldId id="534"/>
            <p14:sldId id="457"/>
            <p14:sldId id="459"/>
            <p14:sldId id="472"/>
            <p14:sldId id="451"/>
            <p14:sldId id="539"/>
            <p14:sldId id="473"/>
            <p14:sldId id="540"/>
            <p14:sldId id="475"/>
            <p14:sldId id="398"/>
            <p14:sldId id="541"/>
            <p14:sldId id="537"/>
            <p14:sldId id="542"/>
            <p14:sldId id="544"/>
            <p14:sldId id="546"/>
            <p14:sldId id="538"/>
            <p14:sldId id="553"/>
            <p14:sldId id="550"/>
            <p14:sldId id="552"/>
            <p14:sldId id="5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nöfel,Anja" initials="K" lastIdx="10" clrIdx="0">
    <p:extLst>
      <p:ext uri="{19B8F6BF-5375-455C-9EA6-DF929625EA0E}">
        <p15:presenceInfo xmlns:p15="http://schemas.microsoft.com/office/powerpoint/2012/main" userId="S-1-5-21-1982228756-150042506-1537001085-188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FF47"/>
    <a:srgbClr val="80FF80"/>
    <a:srgbClr val="000000"/>
    <a:srgbClr val="FF6565"/>
    <a:srgbClr val="EAB200"/>
    <a:srgbClr val="004070"/>
    <a:srgbClr val="DFD6F2"/>
    <a:srgbClr val="FFEBAB"/>
    <a:srgbClr val="FFE697"/>
    <a:srgbClr val="009EE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30" autoAdjust="0"/>
    <p:restoredTop sz="91459" autoAdjust="0"/>
  </p:normalViewPr>
  <p:slideViewPr>
    <p:cSldViewPr snapToGrid="0" snapToObjects="1">
      <p:cViewPr varScale="1">
        <p:scale>
          <a:sx n="97" d="100"/>
          <a:sy n="97" d="100"/>
        </p:scale>
        <p:origin x="1182" y="9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6" d="100"/>
          <a:sy n="86" d="100"/>
        </p:scale>
        <p:origin x="386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viewProps" Target="viewProps.xml"/><Relationship Id="rId16" Type="http://schemas.openxmlformats.org/officeDocument/2006/relationships/slide" Target="slides/slide13.xml"/><Relationship Id="rId107" Type="http://schemas.openxmlformats.org/officeDocument/2006/relationships/font" Target="fonts/font3.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theme" Target="theme/theme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notesMaster" Target="notesMasters/notesMaster1.xml"/><Relationship Id="rId108" Type="http://schemas.openxmlformats.org/officeDocument/2006/relationships/font" Target="fonts/font4.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font" Target="fonts/font2.fntdata"/><Relationship Id="rId114"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5.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commentAuthors" Target="commentAuthors.xml"/><Relationship Id="rId115" Type="http://schemas.microsoft.com/office/2016/11/relationships/changesInfo" Target="changesInfos/changesInfo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font" Target="fonts/font1.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es Nitsche" userId="da26802d02218cca" providerId="LiveId" clId="{515C667C-1568-4F39-A1C7-D052F6709B7A}"/>
    <pc:docChg chg="undo custSel addSld delSld modSld sldOrd modSection">
      <pc:chgData name="Hannes Nitsche" userId="da26802d02218cca" providerId="LiveId" clId="{515C667C-1568-4F39-A1C7-D052F6709B7A}" dt="2022-05-13T11:43:28.881" v="1349" actId="20577"/>
      <pc:docMkLst>
        <pc:docMk/>
      </pc:docMkLst>
      <pc:sldChg chg="addSp delSp modSp add mod">
        <pc:chgData name="Hannes Nitsche" userId="da26802d02218cca" providerId="LiveId" clId="{515C667C-1568-4F39-A1C7-D052F6709B7A}" dt="2022-05-13T09:46:16.576" v="116" actId="20577"/>
        <pc:sldMkLst>
          <pc:docMk/>
          <pc:sldMk cId="20392342" sldId="305"/>
        </pc:sldMkLst>
        <pc:spChg chg="mod">
          <ac:chgData name="Hannes Nitsche" userId="da26802d02218cca" providerId="LiveId" clId="{515C667C-1568-4F39-A1C7-D052F6709B7A}" dt="2022-05-13T09:46:16.576" v="116" actId="20577"/>
          <ac:spMkLst>
            <pc:docMk/>
            <pc:sldMk cId="20392342" sldId="305"/>
            <ac:spMk id="3" creationId="{94B42CE0-63DD-415A-A2FD-01EDAF7A72CA}"/>
          </ac:spMkLst>
        </pc:spChg>
        <pc:spChg chg="mod">
          <ac:chgData name="Hannes Nitsche" userId="da26802d02218cca" providerId="LiveId" clId="{515C667C-1568-4F39-A1C7-D052F6709B7A}" dt="2022-05-13T08:11:22.382" v="115" actId="14100"/>
          <ac:spMkLst>
            <pc:docMk/>
            <pc:sldMk cId="20392342" sldId="305"/>
            <ac:spMk id="5" creationId="{8CA2363D-87BC-41C1-BC5E-658C0E81D775}"/>
          </ac:spMkLst>
        </pc:spChg>
        <pc:spChg chg="add del mod">
          <ac:chgData name="Hannes Nitsche" userId="da26802d02218cca" providerId="LiveId" clId="{515C667C-1568-4F39-A1C7-D052F6709B7A}" dt="2022-05-13T08:10:50.106" v="108" actId="20577"/>
          <ac:spMkLst>
            <pc:docMk/>
            <pc:sldMk cId="20392342" sldId="305"/>
            <ac:spMk id="6" creationId="{65BB951B-CE7A-4A83-991B-5932F47FCFDC}"/>
          </ac:spMkLst>
        </pc:spChg>
        <pc:spChg chg="add mod">
          <ac:chgData name="Hannes Nitsche" userId="da26802d02218cca" providerId="LiveId" clId="{515C667C-1568-4F39-A1C7-D052F6709B7A}" dt="2022-05-13T08:11:18.519" v="113" actId="571"/>
          <ac:spMkLst>
            <pc:docMk/>
            <pc:sldMk cId="20392342" sldId="305"/>
            <ac:spMk id="7" creationId="{090C962F-5F0E-4752-B88D-591CA5C1D156}"/>
          </ac:spMkLst>
        </pc:spChg>
        <pc:spChg chg="del">
          <ac:chgData name="Hannes Nitsche" userId="da26802d02218cca" providerId="LiveId" clId="{515C667C-1568-4F39-A1C7-D052F6709B7A}" dt="2022-05-13T08:10:13.106" v="88" actId="478"/>
          <ac:spMkLst>
            <pc:docMk/>
            <pc:sldMk cId="20392342" sldId="305"/>
            <ac:spMk id="8" creationId="{75EF01DB-B600-4A50-9247-4623A4119441}"/>
          </ac:spMkLst>
        </pc:spChg>
      </pc:sldChg>
      <pc:sldChg chg="ord">
        <pc:chgData name="Hannes Nitsche" userId="da26802d02218cca" providerId="LiveId" clId="{515C667C-1568-4F39-A1C7-D052F6709B7A}" dt="2022-05-13T07:54:29.185" v="1"/>
        <pc:sldMkLst>
          <pc:docMk/>
          <pc:sldMk cId="1364364908" sldId="393"/>
        </pc:sldMkLst>
      </pc:sldChg>
      <pc:sldChg chg="modSp mod ord">
        <pc:chgData name="Hannes Nitsche" userId="da26802d02218cca" providerId="LiveId" clId="{515C667C-1568-4F39-A1C7-D052F6709B7A}" dt="2022-05-13T08:01:49.787" v="38" actId="20577"/>
        <pc:sldMkLst>
          <pc:docMk/>
          <pc:sldMk cId="1610550951" sldId="394"/>
        </pc:sldMkLst>
        <pc:graphicFrameChg chg="modGraphic">
          <ac:chgData name="Hannes Nitsche" userId="da26802d02218cca" providerId="LiveId" clId="{515C667C-1568-4F39-A1C7-D052F6709B7A}" dt="2022-05-13T08:01:49.787" v="38" actId="20577"/>
          <ac:graphicFrameMkLst>
            <pc:docMk/>
            <pc:sldMk cId="1610550951" sldId="394"/>
            <ac:graphicFrameMk id="5" creationId="{A88DDD0E-55DA-40C3-B0DF-1BCB1C75046C}"/>
          </ac:graphicFrameMkLst>
        </pc:graphicFrameChg>
      </pc:sldChg>
      <pc:sldChg chg="delSp modSp mod">
        <pc:chgData name="Hannes Nitsche" userId="da26802d02218cca" providerId="LiveId" clId="{515C667C-1568-4F39-A1C7-D052F6709B7A}" dt="2022-05-13T08:02:18.439" v="72" actId="20577"/>
        <pc:sldMkLst>
          <pc:docMk/>
          <pc:sldMk cId="1686796069" sldId="395"/>
        </pc:sldMkLst>
        <pc:spChg chg="mod">
          <ac:chgData name="Hannes Nitsche" userId="da26802d02218cca" providerId="LiveId" clId="{515C667C-1568-4F39-A1C7-D052F6709B7A}" dt="2022-05-13T08:02:18.439" v="72" actId="20577"/>
          <ac:spMkLst>
            <pc:docMk/>
            <pc:sldMk cId="1686796069" sldId="395"/>
            <ac:spMk id="2" creationId="{A273F72C-D140-584B-EF85-489A34941A1A}"/>
          </ac:spMkLst>
        </pc:spChg>
        <pc:spChg chg="del mod">
          <ac:chgData name="Hannes Nitsche" userId="da26802d02218cca" providerId="LiveId" clId="{515C667C-1568-4F39-A1C7-D052F6709B7A}" dt="2022-05-13T08:02:09.867" v="40" actId="478"/>
          <ac:spMkLst>
            <pc:docMk/>
            <pc:sldMk cId="1686796069" sldId="395"/>
            <ac:spMk id="14" creationId="{5EB24453-BCCC-6336-BDF6-54FAD67772C7}"/>
          </ac:spMkLst>
        </pc:spChg>
      </pc:sldChg>
      <pc:sldChg chg="new del">
        <pc:chgData name="Hannes Nitsche" userId="da26802d02218cca" providerId="LiveId" clId="{515C667C-1568-4F39-A1C7-D052F6709B7A}" dt="2022-05-13T10:13:14.653" v="118" actId="2696"/>
        <pc:sldMkLst>
          <pc:docMk/>
          <pc:sldMk cId="195829401" sldId="396"/>
        </pc:sldMkLst>
      </pc:sldChg>
      <pc:sldChg chg="modSp add mod">
        <pc:chgData name="Hannes Nitsche" userId="da26802d02218cca" providerId="LiveId" clId="{515C667C-1568-4F39-A1C7-D052F6709B7A}" dt="2022-05-13T10:24:16.255" v="1026" actId="403"/>
        <pc:sldMkLst>
          <pc:docMk/>
          <pc:sldMk cId="1269673281" sldId="396"/>
        </pc:sldMkLst>
        <pc:spChg chg="mod">
          <ac:chgData name="Hannes Nitsche" userId="da26802d02218cca" providerId="LiveId" clId="{515C667C-1568-4F39-A1C7-D052F6709B7A}" dt="2022-05-13T10:13:27.738" v="136" actId="20577"/>
          <ac:spMkLst>
            <pc:docMk/>
            <pc:sldMk cId="1269673281" sldId="396"/>
            <ac:spMk id="2" creationId="{1A7CAFF5-FDB0-4634-96C3-92F9EA103898}"/>
          </ac:spMkLst>
        </pc:spChg>
        <pc:spChg chg="mod">
          <ac:chgData name="Hannes Nitsche" userId="da26802d02218cca" providerId="LiveId" clId="{515C667C-1568-4F39-A1C7-D052F6709B7A}" dt="2022-05-13T10:24:16.255" v="1026" actId="403"/>
          <ac:spMkLst>
            <pc:docMk/>
            <pc:sldMk cId="1269673281" sldId="396"/>
            <ac:spMk id="3" creationId="{B301DDEB-9730-496B-A04E-FD5DB905B10A}"/>
          </ac:spMkLst>
        </pc:spChg>
      </pc:sldChg>
      <pc:sldChg chg="modSp add mod">
        <pc:chgData name="Hannes Nitsche" userId="da26802d02218cca" providerId="LiveId" clId="{515C667C-1568-4F39-A1C7-D052F6709B7A}" dt="2022-05-13T10:50:34.357" v="1029" actId="20577"/>
        <pc:sldMkLst>
          <pc:docMk/>
          <pc:sldMk cId="2244524446" sldId="397"/>
        </pc:sldMkLst>
        <pc:spChg chg="mod">
          <ac:chgData name="Hannes Nitsche" userId="da26802d02218cca" providerId="LiveId" clId="{515C667C-1568-4F39-A1C7-D052F6709B7A}" dt="2022-05-13T10:50:34.357" v="1029" actId="20577"/>
          <ac:spMkLst>
            <pc:docMk/>
            <pc:sldMk cId="2244524446" sldId="397"/>
            <ac:spMk id="3" creationId="{B301DDEB-9730-496B-A04E-FD5DB905B10A}"/>
          </ac:spMkLst>
        </pc:spChg>
      </pc:sldChg>
      <pc:sldChg chg="addSp delSp modSp new mod">
        <pc:chgData name="Hannes Nitsche" userId="da26802d02218cca" providerId="LiveId" clId="{515C667C-1568-4F39-A1C7-D052F6709B7A}" dt="2022-05-13T11:43:05.083" v="1303" actId="20577"/>
        <pc:sldMkLst>
          <pc:docMk/>
          <pc:sldMk cId="3887031965" sldId="398"/>
        </pc:sldMkLst>
        <pc:spChg chg="add del mod">
          <ac:chgData name="Hannes Nitsche" userId="da26802d02218cca" providerId="LiveId" clId="{515C667C-1568-4F39-A1C7-D052F6709B7A}" dt="2022-05-13T11:43:05.083" v="1303" actId="20577"/>
          <ac:spMkLst>
            <pc:docMk/>
            <pc:sldMk cId="3887031965" sldId="398"/>
            <ac:spMk id="2" creationId="{DACE64D0-FA2B-4AF8-B609-D1F436274D79}"/>
          </ac:spMkLst>
        </pc:spChg>
        <pc:spChg chg="mod">
          <ac:chgData name="Hannes Nitsche" userId="da26802d02218cca" providerId="LiveId" clId="{515C667C-1568-4F39-A1C7-D052F6709B7A}" dt="2022-05-13T11:33:46.758" v="1282" actId="14100"/>
          <ac:spMkLst>
            <pc:docMk/>
            <pc:sldMk cId="3887031965" sldId="398"/>
            <ac:spMk id="3" creationId="{8A5EEF8B-7B91-4BAD-BEBF-0997022B8CD5}"/>
          </ac:spMkLst>
        </pc:spChg>
        <pc:spChg chg="add del">
          <ac:chgData name="Hannes Nitsche" userId="da26802d02218cca" providerId="LiveId" clId="{515C667C-1568-4F39-A1C7-D052F6709B7A}" dt="2022-05-13T11:31:47.762" v="1032"/>
          <ac:spMkLst>
            <pc:docMk/>
            <pc:sldMk cId="3887031965" sldId="398"/>
            <ac:spMk id="4" creationId="{61E739A4-1F1E-4979-B852-1F716FAFD02D}"/>
          </ac:spMkLst>
        </pc:spChg>
        <pc:picChg chg="add mod">
          <ac:chgData name="Hannes Nitsche" userId="da26802d02218cca" providerId="LiveId" clId="{515C667C-1568-4F39-A1C7-D052F6709B7A}" dt="2022-05-13T11:31:50.820" v="1034" actId="1076"/>
          <ac:picMkLst>
            <pc:docMk/>
            <pc:sldMk cId="3887031965" sldId="398"/>
            <ac:picMk id="5" creationId="{22E8B255-7CE3-4411-AB24-599E39E73F68}"/>
          </ac:picMkLst>
        </pc:picChg>
      </pc:sldChg>
      <pc:sldChg chg="modSp add mod">
        <pc:chgData name="Hannes Nitsche" userId="da26802d02218cca" providerId="LiveId" clId="{515C667C-1568-4F39-A1C7-D052F6709B7A}" dt="2022-05-13T11:43:28.881" v="1349" actId="20577"/>
        <pc:sldMkLst>
          <pc:docMk/>
          <pc:sldMk cId="2437365522" sldId="399"/>
        </pc:sldMkLst>
        <pc:spChg chg="mod">
          <ac:chgData name="Hannes Nitsche" userId="da26802d02218cca" providerId="LiveId" clId="{515C667C-1568-4F39-A1C7-D052F6709B7A}" dt="2022-05-13T11:43:28.881" v="1349" actId="20577"/>
          <ac:spMkLst>
            <pc:docMk/>
            <pc:sldMk cId="2437365522" sldId="399"/>
            <ac:spMk id="2" creationId="{DACE64D0-FA2B-4AF8-B609-D1F436274D7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AC6211-610F-44E5-BF19-D3CDF6EDD281}" type="datetimeFigureOut">
              <a:rPr lang="de-DE" smtClean="0"/>
              <a:t>14.06.2024</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D61AA8-FB04-42D1-9939-D1A1356F8086}" type="slidenum">
              <a:rPr lang="de-DE" smtClean="0"/>
              <a:t>‹Nr.›</a:t>
            </a:fld>
            <a:endParaRPr lang="de-DE"/>
          </a:p>
        </p:txBody>
      </p:sp>
    </p:spTree>
    <p:extLst>
      <p:ext uri="{BB962C8B-B14F-4D97-AF65-F5344CB8AC3E}">
        <p14:creationId xmlns:p14="http://schemas.microsoft.com/office/powerpoint/2010/main" val="11431560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7435D3-23A6-45D3-8DFA-7317DC1E7A64}" type="datetimeFigureOut">
              <a:rPr lang="de-DE" smtClean="0"/>
              <a:t>14.06.2024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69AC09-DF60-43F4-96BF-67D4D9A74094}" type="slidenum">
              <a:rPr lang="de-DE" smtClean="0"/>
              <a:t>‹Nr.›</a:t>
            </a:fld>
            <a:endParaRPr lang="de-DE"/>
          </a:p>
        </p:txBody>
      </p:sp>
    </p:spTree>
    <p:extLst>
      <p:ext uri="{BB962C8B-B14F-4D97-AF65-F5344CB8AC3E}">
        <p14:creationId xmlns:p14="http://schemas.microsoft.com/office/powerpoint/2010/main" val="38331825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969AC09-DF60-43F4-96BF-67D4D9A74094}" type="slidenum">
              <a:rPr lang="de-DE" smtClean="0"/>
              <a:t>1</a:t>
            </a:fld>
            <a:endParaRPr lang="de-DE"/>
          </a:p>
        </p:txBody>
      </p:sp>
    </p:spTree>
    <p:extLst>
      <p:ext uri="{BB962C8B-B14F-4D97-AF65-F5344CB8AC3E}">
        <p14:creationId xmlns:p14="http://schemas.microsoft.com/office/powerpoint/2010/main" val="1380560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Der folgende Kurzvortrag dient dazu, die Entwicklung der Idee der chemischen Elemente im Laufe der Jahrhunderte zu erörtern und das moderne Bild eines chemischen Elements abzuleiten.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Nature-of-Science-</a:t>
            </a:r>
            <a:r>
              <a:rPr lang="en-GB" b="1" dirty="0" err="1"/>
              <a:t>Aspekt</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Darüber hinaus können Sie die metaphysischen Ideen nutzen, um zu zeigen, worum es in der modernen Wissenschaft geht, und mit den Schülern diskutieren, warum die Ansätze aus heutiger Sicht nicht den wissenschaftlichen Qualitätskriterien entsprechen.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10</a:t>
            </a:fld>
            <a:endParaRPr lang="de-DE"/>
          </a:p>
        </p:txBody>
      </p:sp>
    </p:spTree>
    <p:extLst>
      <p:ext uri="{BB962C8B-B14F-4D97-AF65-F5344CB8AC3E}">
        <p14:creationId xmlns:p14="http://schemas.microsoft.com/office/powerpoint/2010/main" val="3033680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11</a:t>
            </a:fld>
            <a:endParaRPr lang="de-DE"/>
          </a:p>
        </p:txBody>
      </p:sp>
    </p:spTree>
    <p:extLst>
      <p:ext uri="{BB962C8B-B14F-4D97-AF65-F5344CB8AC3E}">
        <p14:creationId xmlns:p14="http://schemas.microsoft.com/office/powerpoint/2010/main" val="4188884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Nature-of-Science-</a:t>
            </a:r>
            <a:r>
              <a:rPr lang="en-GB" b="1" dirty="0" err="1"/>
              <a:t>Aspekt</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Aristoteles hat seine Theorien nie experimentell getestet.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Aristoteles entwarf naturphilosophische Ideen mit dem Ziel, ganzheitliche Beschreibungen der Welt zu schaffen.</a:t>
            </a:r>
            <a:br>
              <a:rPr lang="en-GB" dirty="0"/>
            </a:br>
            <a:r>
              <a:rPr lang="en-GB" dirty="0"/>
              <a:t>Als weiteres Beispiel kann man anführen, dass er sein Konzept der vier Elemente mit einem Konzept der Gravitation verband:</a:t>
            </a:r>
            <a:br>
              <a:rPr lang="en-GB" dirty="0"/>
            </a:br>
            <a:r>
              <a:rPr lang="en-GB" dirty="0"/>
              <a:t>Ein Objekt, das eine hohe Masse hat, muss seiner Meinung nach aus einem großen Anteil an Erde bestehen.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12</a:t>
            </a:fld>
            <a:endParaRPr lang="de-DE"/>
          </a:p>
        </p:txBody>
      </p:sp>
    </p:spTree>
    <p:extLst>
      <p:ext uri="{BB962C8B-B14F-4D97-AF65-F5344CB8AC3E}">
        <p14:creationId xmlns:p14="http://schemas.microsoft.com/office/powerpoint/2010/main" val="863714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Nature-of-Science-</a:t>
            </a:r>
            <a:r>
              <a:rPr lang="de-DE" b="1" noProof="0" dirty="0"/>
              <a:t>Aspekt</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Dieses Paracelsus-Zitat ist ein hervorragendes Beispiel für nichtwissenschaftliche Ansätze. Es widerspricht völlig den modernen Prinzipien der wissenschaftlichen Entwicklung (z.B. Karl Poppers Falsifikationsprinzip)</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14</a:t>
            </a:fld>
            <a:endParaRPr lang="de-DE"/>
          </a:p>
        </p:txBody>
      </p:sp>
    </p:spTree>
    <p:extLst>
      <p:ext uri="{BB962C8B-B14F-4D97-AF65-F5344CB8AC3E}">
        <p14:creationId xmlns:p14="http://schemas.microsoft.com/office/powerpoint/2010/main" val="3461097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b="1" dirty="0" err="1"/>
              <a:t>Hinweise</a:t>
            </a:r>
            <a:r>
              <a:rPr lang="en-GB" b="1" dirty="0"/>
              <a:t> </a:t>
            </a:r>
            <a:r>
              <a:rPr lang="en-GB" b="1" dirty="0" err="1"/>
              <a:t>für</a:t>
            </a:r>
            <a:r>
              <a:rPr lang="en-GB" b="1" dirty="0"/>
              <a:t> </a:t>
            </a:r>
            <a:r>
              <a:rPr lang="en-GB" b="1" dirty="0" err="1"/>
              <a:t>Vermittler</a:t>
            </a:r>
            <a:r>
              <a:rPr lang="en-GB" b="1" dirty="0"/>
              <a:t>:</a:t>
            </a:r>
          </a:p>
          <a:p>
            <a:pPr marL="171450" indent="-171450">
              <a:buFont typeface="Arial" panose="020B0604020202020204" pitchFamily="34" charset="0"/>
              <a:buChar char="•"/>
            </a:pPr>
            <a:r>
              <a:rPr lang="en-GB" dirty="0"/>
              <a:t>Erklären Sie die logarithmische Skala!</a:t>
            </a:r>
          </a:p>
          <a:p>
            <a:pPr marL="171450" indent="-171450">
              <a:buFont typeface="Arial" panose="020B0604020202020204" pitchFamily="34" charset="0"/>
              <a:buChar char="•"/>
            </a:pPr>
            <a:r>
              <a:rPr lang="en-GB" dirty="0"/>
              <a:t>chemische Häufigkeiten sind eine der wichtigsten Beobachtungen der nuklearen Astrophysik</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17</a:t>
            </a:fld>
            <a:endParaRPr lang="de-DE"/>
          </a:p>
        </p:txBody>
      </p:sp>
    </p:spTree>
    <p:extLst>
      <p:ext uri="{BB962C8B-B14F-4D97-AF65-F5344CB8AC3E}">
        <p14:creationId xmlns:p14="http://schemas.microsoft.com/office/powerpoint/2010/main" val="2020900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Für diese Aufgabe kehren Sie zur vorherigen Folie zurück, um das größere Bild anzuzeigen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Was die Schüler beachten sollten: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Im Allgemeinen wird die Häufigkeit mit steigender Ordnungszahl geringer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Es gibt eine Spitze bei Eisen, die durch die graue Linie gekennzeichnet ist.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Eine Lücke bei Lithium &amp; Beryllium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Bei einigen Elementen ist die Häufigkeit gleich Null (Sie könnten die Frage in den Raum werfen: "Woher wissen wir, dass diese Elemente tatsächlich existieren?")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Die Häufigkeit ist höher bei Elementen mit gerader Ordnungszahl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Sie müssen die Beobachtungen nicht erklären. Aber hier können Sie ihnen sagen, dass wir die Gründe für diese chemische Häufigkeit während der Masterclass herausfinden werden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18</a:t>
            </a:fld>
            <a:endParaRPr lang="de-DE"/>
          </a:p>
        </p:txBody>
      </p:sp>
    </p:spTree>
    <p:extLst>
      <p:ext uri="{BB962C8B-B14F-4D97-AF65-F5344CB8AC3E}">
        <p14:creationId xmlns:p14="http://schemas.microsoft.com/office/powerpoint/2010/main" val="3529353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Wir empfehlen, das Video vorher herunterzuladen. Seien Sie immer auf eine schlechte Internetverbindung vorbereitet!</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Dieses Video ist nur eine unkommentierte kurze Kameratour durch ein unterirdisches Ionenbeschleunigerlabor. Wenn Sie möchten, können Sie hier bereits einige der Geräte erklären, aber das wird später in der Masterclass noch vertieft werden. Der Hauptzweck des Videos ist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den Schülern einen Einblick in ein solches Labor zu geben (ohne unbedingt etwas zu erklären)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um Fragen aufzuwerfen, die später beantwortet werden</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Warum ist das Labor unterirdisch?</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Wofür sind die Geräte gedacht?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Was hat das mit der Beobachtung von Prozessen in Sternen zu tun?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20</a:t>
            </a:fld>
            <a:endParaRPr lang="de-DE"/>
          </a:p>
        </p:txBody>
      </p:sp>
    </p:spTree>
    <p:extLst>
      <p:ext uri="{BB962C8B-B14F-4D97-AF65-F5344CB8AC3E}">
        <p14:creationId xmlns:p14="http://schemas.microsoft.com/office/powerpoint/2010/main" val="1628176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21</a:t>
            </a:fld>
            <a:endParaRPr lang="de-DE"/>
          </a:p>
        </p:txBody>
      </p:sp>
    </p:spTree>
    <p:extLst>
      <p:ext uri="{BB962C8B-B14F-4D97-AF65-F5344CB8AC3E}">
        <p14:creationId xmlns:p14="http://schemas.microsoft.com/office/powerpoint/2010/main" val="4893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Für fortgeschrittene Schüler: Diskutieren Sie kritisch das Bohrsche Atommodell und werfen Sie einen kurzen Blick auf die quantenmechanischen Eigenschaften.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Die (veraltete) Darstellung mit den Elektronenbahnen wird hier nur verwendet, um an das Bild von Atomen anzuknüpfen, das viele Schüler aus dem Chemieunterricht haben. Sie können sie gerne löschen.</a:t>
            </a:r>
          </a:p>
        </p:txBody>
      </p:sp>
      <p:sp>
        <p:nvSpPr>
          <p:cNvPr id="4" name="Foliennummernplatzhalter 3"/>
          <p:cNvSpPr>
            <a:spLocks noGrp="1"/>
          </p:cNvSpPr>
          <p:nvPr>
            <p:ph type="sldNum" sz="quarter" idx="5"/>
          </p:nvPr>
        </p:nvSpPr>
        <p:spPr/>
        <p:txBody>
          <a:bodyPr/>
          <a:lstStyle/>
          <a:p>
            <a:fld id="{2969AC09-DF60-43F4-96BF-67D4D9A74094}" type="slidenum">
              <a:rPr lang="de-DE" smtClean="0"/>
              <a:t>23</a:t>
            </a:fld>
            <a:endParaRPr lang="de-DE"/>
          </a:p>
        </p:txBody>
      </p:sp>
    </p:spTree>
    <p:extLst>
      <p:ext uri="{BB962C8B-B14F-4D97-AF65-F5344CB8AC3E}">
        <p14:creationId xmlns:p14="http://schemas.microsoft.com/office/powerpoint/2010/main" val="3861574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25</a:t>
            </a:fld>
            <a:endParaRPr lang="de-DE"/>
          </a:p>
        </p:txBody>
      </p:sp>
    </p:spTree>
    <p:extLst>
      <p:ext uri="{BB962C8B-B14F-4D97-AF65-F5344CB8AC3E}">
        <p14:creationId xmlns:p14="http://schemas.microsoft.com/office/powerpoint/2010/main" val="3007423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969AC09-DF60-43F4-96BF-67D4D9A74094}" type="slidenum">
              <a:rPr lang="de-DE" smtClean="0"/>
              <a:t>2</a:t>
            </a:fld>
            <a:endParaRPr lang="de-DE"/>
          </a:p>
        </p:txBody>
      </p:sp>
    </p:spTree>
    <p:extLst>
      <p:ext uri="{BB962C8B-B14F-4D97-AF65-F5344CB8AC3E}">
        <p14:creationId xmlns:p14="http://schemas.microsoft.com/office/powerpoint/2010/main" val="4085357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Es ist </a:t>
            </a:r>
            <a:r>
              <a:rPr lang="en-GB" b="1" dirty="0"/>
              <a:t>sehr </a:t>
            </a:r>
            <a:r>
              <a:rPr lang="en-GB" dirty="0"/>
              <a:t>wichtig, dass die Schüler die Notation verstanden haben und anwenden können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27</a:t>
            </a:fld>
            <a:endParaRPr lang="de-DE"/>
          </a:p>
        </p:txBody>
      </p:sp>
    </p:spTree>
    <p:extLst>
      <p:ext uri="{BB962C8B-B14F-4D97-AF65-F5344CB8AC3E}">
        <p14:creationId xmlns:p14="http://schemas.microsoft.com/office/powerpoint/2010/main" val="563484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Geben Sie ihnen ein paar Minuten Zeit, um die interaktive Nuklidkarte zu erkunden. Nutzen Sie </a:t>
            </a:r>
            <a:r>
              <a:rPr lang="de-DE" dirty="0" err="1"/>
              <a:t>diese </a:t>
            </a:r>
            <a:r>
              <a:rPr lang="de-DE" dirty="0"/>
              <a:t>als </a:t>
            </a:r>
            <a:r>
              <a:rPr lang="de-DE" dirty="0" err="1"/>
              <a:t>Übergang zur nächsten Aufgabe mit den Kernreaktionen</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29</a:t>
            </a:fld>
            <a:endParaRPr lang="de-DE"/>
          </a:p>
        </p:txBody>
      </p:sp>
    </p:spTree>
    <p:extLst>
      <p:ext uri="{BB962C8B-B14F-4D97-AF65-F5344CB8AC3E}">
        <p14:creationId xmlns:p14="http://schemas.microsoft.com/office/powerpoint/2010/main" val="892002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31</a:t>
            </a:fld>
            <a:endParaRPr lang="de-DE"/>
          </a:p>
        </p:txBody>
      </p:sp>
    </p:spTree>
    <p:extLst>
      <p:ext uri="{BB962C8B-B14F-4D97-AF65-F5344CB8AC3E}">
        <p14:creationId xmlns:p14="http://schemas.microsoft.com/office/powerpoint/2010/main" val="2923890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Während die SchülerInnen an den Expertenaufgaben arbeiten, überprüfen Sie, ob sie alles richtig gemacht haben, bevor sie ihre Ergebnisse mit den Stammgruppen teilen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32</a:t>
            </a:fld>
            <a:endParaRPr lang="de-DE"/>
          </a:p>
        </p:txBody>
      </p:sp>
    </p:spTree>
    <p:extLst>
      <p:ext uri="{BB962C8B-B14F-4D97-AF65-F5344CB8AC3E}">
        <p14:creationId xmlns:p14="http://schemas.microsoft.com/office/powerpoint/2010/main" val="3252074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33</a:t>
            </a:fld>
            <a:endParaRPr lang="de-DE"/>
          </a:p>
        </p:txBody>
      </p:sp>
    </p:spTree>
    <p:extLst>
      <p:ext uri="{BB962C8B-B14F-4D97-AF65-F5344CB8AC3E}">
        <p14:creationId xmlns:p14="http://schemas.microsoft.com/office/powerpoint/2010/main" val="2114300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Hier </a:t>
            </a:r>
            <a:r>
              <a:rPr lang="de-DE" dirty="0" err="1"/>
              <a:t>versuchen wir, </a:t>
            </a:r>
            <a:r>
              <a:rPr lang="de-DE" dirty="0"/>
              <a:t>alle </a:t>
            </a:r>
            <a:r>
              <a:rPr lang="de-DE" dirty="0" err="1"/>
              <a:t>nuklearen Prozesse </a:t>
            </a:r>
            <a:r>
              <a:rPr lang="de-DE" dirty="0"/>
              <a:t>aufzuschlüsseln </a:t>
            </a:r>
            <a:r>
              <a:rPr lang="de-DE" dirty="0" err="1"/>
              <a:t>und sie </a:t>
            </a:r>
            <a:r>
              <a:rPr lang="de-DE" dirty="0"/>
              <a:t>nur </a:t>
            </a:r>
            <a:r>
              <a:rPr lang="de-DE" dirty="0" err="1"/>
              <a:t>mit dem Konzept der </a:t>
            </a:r>
            <a:r>
              <a:rPr lang="de-DE" dirty="0"/>
              <a:t>Bindungsenergie </a:t>
            </a:r>
            <a:r>
              <a:rPr lang="de-DE" dirty="0" err="1"/>
              <a:t>zu erklären</a:t>
            </a:r>
            <a:r>
              <a:rPr lang="de-DE" dirty="0"/>
              <a:t>. </a:t>
            </a:r>
            <a:r>
              <a:rPr lang="en-GB" dirty="0"/>
              <a:t>Auch wenn dies eine starke Vereinfachung ist, hilft es, den Inhalt zu fokussieren.</a:t>
            </a:r>
            <a:br>
              <a:rPr lang="en-GB" dirty="0"/>
            </a:br>
            <a:r>
              <a:rPr lang="en-GB" dirty="0"/>
              <a:t>Erklären Sie den Schülern, dass Atomkerne in einen stabileren Zustand übergehen "wollen" und dass Kernprozesse eingesetzt werden, um diesen Zustand zu erreichen.</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35</a:t>
            </a:fld>
            <a:endParaRPr lang="de-DE"/>
          </a:p>
        </p:txBody>
      </p:sp>
    </p:spTree>
    <p:extLst>
      <p:ext uri="{BB962C8B-B14F-4D97-AF65-F5344CB8AC3E}">
        <p14:creationId xmlns:p14="http://schemas.microsoft.com/office/powerpoint/2010/main" val="4017238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Nach dem Teil über die Sternentwicklung </a:t>
            </a:r>
            <a:r>
              <a:rPr lang="de-DE" dirty="0" err="1"/>
              <a:t>wird das </a:t>
            </a:r>
            <a:r>
              <a:rPr lang="de-DE" dirty="0"/>
              <a:t>Konzept </a:t>
            </a:r>
            <a:r>
              <a:rPr lang="de-DE" dirty="0" err="1"/>
              <a:t>der </a:t>
            </a:r>
            <a:r>
              <a:rPr lang="de-DE" dirty="0"/>
              <a:t>Bindungsenergie </a:t>
            </a:r>
            <a:r>
              <a:rPr lang="de-DE" dirty="0" err="1"/>
              <a:t>verwendet, um die chemischen Häufigkeiten zu erklären</a:t>
            </a:r>
            <a:r>
              <a:rPr lang="de-DE" dirty="0"/>
              <a:t>. Aber zu </a:t>
            </a:r>
            <a:r>
              <a:rPr lang="de-DE" dirty="0" err="1"/>
              <a:t>diesem Zeitpunkt könnten Sie bereits den </a:t>
            </a:r>
            <a:r>
              <a:rPr lang="de-DE" dirty="0"/>
              <a:t>Eisengipfel und die Lithiumlücke </a:t>
            </a:r>
            <a:r>
              <a:rPr lang="de-DE" dirty="0" err="1"/>
              <a:t>erklären</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36</a:t>
            </a:fld>
            <a:endParaRPr lang="de-DE"/>
          </a:p>
        </p:txBody>
      </p:sp>
    </p:spTree>
    <p:extLst>
      <p:ext uri="{BB962C8B-B14F-4D97-AF65-F5344CB8AC3E}">
        <p14:creationId xmlns:p14="http://schemas.microsoft.com/office/powerpoint/2010/main" val="2647660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Sie können die 3D-Ansicht über das Symbol oben rechts mit den vier Balken aufrufen. Sie können die Ansicht schwenken und drehen, um einen Blick auf das Tal der Stabilität zu werfen.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Wenn Sie es vereinfachen wollen, verwenden Sie die Analogie "Skateboard in einer Halfpipe". Das Skateboard will in den "niedrigsten Zustand" in der Mitte der Pipe fahren und fährt nicht nach oben, es sei denn, es wird angeregt. Im Allgemeinen ist ein Nuklid um so instabiler, je weiter es sich vom Tal entfernt befindet. Das Gleiche gilt für das Skateboard, das schneller ist, wenn es am oberen Ende der Halfpipe startet.</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37</a:t>
            </a:fld>
            <a:endParaRPr lang="de-DE"/>
          </a:p>
        </p:txBody>
      </p:sp>
    </p:spTree>
    <p:extLst>
      <p:ext uri="{BB962C8B-B14F-4D97-AF65-F5344CB8AC3E}">
        <p14:creationId xmlns:p14="http://schemas.microsoft.com/office/powerpoint/2010/main" val="240128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39</a:t>
            </a:fld>
            <a:endParaRPr lang="de-DE"/>
          </a:p>
        </p:txBody>
      </p:sp>
    </p:spTree>
    <p:extLst>
      <p:ext uri="{BB962C8B-B14F-4D97-AF65-F5344CB8AC3E}">
        <p14:creationId xmlns:p14="http://schemas.microsoft.com/office/powerpoint/2010/main" val="2620870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41</a:t>
            </a:fld>
            <a:endParaRPr lang="de-DE"/>
          </a:p>
        </p:txBody>
      </p:sp>
    </p:spTree>
    <p:extLst>
      <p:ext uri="{BB962C8B-B14F-4D97-AF65-F5344CB8AC3E}">
        <p14:creationId xmlns:p14="http://schemas.microsoft.com/office/powerpoint/2010/main" val="2584011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dirty="0" err="1"/>
              <a:t>Hinweise</a:t>
            </a:r>
            <a:r>
              <a:rPr lang="en-GB" b="1" dirty="0"/>
              <a:t> </a:t>
            </a:r>
            <a:r>
              <a:rPr lang="en-GB" b="1" dirty="0" err="1"/>
              <a:t>für</a:t>
            </a:r>
            <a:r>
              <a:rPr lang="en-GB" b="1" dirty="0"/>
              <a:t> </a:t>
            </a:r>
            <a:r>
              <a:rPr lang="en-GB" b="1" dirty="0" err="1"/>
              <a:t>Vermittler</a:t>
            </a:r>
            <a:r>
              <a:rPr lang="en-GB" b="1" dirty="0"/>
              <a:t>:</a:t>
            </a:r>
          </a:p>
          <a:p>
            <a:pPr marL="171450" indent="-171450">
              <a:buFont typeface="Arial" panose="020B0604020202020204" pitchFamily="34" charset="0"/>
              <a:buChar char="•"/>
            </a:pPr>
            <a:r>
              <a:rPr lang="en-GB" dirty="0"/>
              <a:t>Dieser Zeitplan ist nur ein Vorschlag</a:t>
            </a:r>
          </a:p>
          <a:p>
            <a:pPr marL="171450" indent="-171450">
              <a:buFont typeface="Arial" panose="020B0604020202020204" pitchFamily="34" charset="0"/>
              <a:buChar char="•"/>
            </a:pPr>
            <a:r>
              <a:rPr lang="en-GB" dirty="0"/>
              <a:t>Bitte tragen Sie die Zeiten in die Spalte Zeit ein und verschieben Sie die Pausen nach Bedarf.</a:t>
            </a:r>
          </a:p>
        </p:txBody>
      </p:sp>
      <p:sp>
        <p:nvSpPr>
          <p:cNvPr id="4" name="Foliennummernplatzhalter 3"/>
          <p:cNvSpPr>
            <a:spLocks noGrp="1"/>
          </p:cNvSpPr>
          <p:nvPr>
            <p:ph type="sldNum" sz="quarter" idx="5"/>
          </p:nvPr>
        </p:nvSpPr>
        <p:spPr/>
        <p:txBody>
          <a:bodyPr/>
          <a:lstStyle/>
          <a:p>
            <a:fld id="{2969AC09-DF60-43F4-96BF-67D4D9A74094}" type="slidenum">
              <a:rPr lang="de-DE" smtClean="0"/>
              <a:t>3</a:t>
            </a:fld>
            <a:endParaRPr lang="de-DE"/>
          </a:p>
        </p:txBody>
      </p:sp>
    </p:spTree>
    <p:extLst>
      <p:ext uri="{BB962C8B-B14F-4D97-AF65-F5344CB8AC3E}">
        <p14:creationId xmlns:p14="http://schemas.microsoft.com/office/powerpoint/2010/main" val="2057109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Verwenden Sie </a:t>
            </a:r>
            <a:r>
              <a:rPr lang="de-DE" dirty="0" err="1"/>
              <a:t>diese Abbildung des </a:t>
            </a:r>
            <a:r>
              <a:rPr lang="de-DE" dirty="0"/>
              <a:t>Hertzsprung-Russell-Diagramms </a:t>
            </a:r>
            <a:r>
              <a:rPr lang="de-DE" dirty="0" err="1"/>
              <a:t>zur Motivation für den folgenden Vortrag</a:t>
            </a:r>
            <a:r>
              <a:rPr lang="de-DE" dirty="0"/>
              <a:t>. </a:t>
            </a:r>
            <a:r>
              <a:rPr lang="de-DE" dirty="0" err="1"/>
              <a:t>Woher kommt diese Struktur</a:t>
            </a:r>
            <a:r>
              <a:rPr lang="de-DE" dirty="0"/>
              <a:t>? </a:t>
            </a:r>
            <a:r>
              <a:rPr lang="de-DE" dirty="0" err="1"/>
              <a:t>Warum sind die Sterne </a:t>
            </a:r>
            <a:r>
              <a:rPr lang="de-DE" dirty="0"/>
              <a:t>nicht </a:t>
            </a:r>
            <a:r>
              <a:rPr lang="de-DE" dirty="0" err="1"/>
              <a:t>gleichmäßig verteilt</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42</a:t>
            </a:fld>
            <a:endParaRPr lang="de-DE"/>
          </a:p>
        </p:txBody>
      </p:sp>
    </p:spTree>
    <p:extLst>
      <p:ext uri="{BB962C8B-B14F-4D97-AF65-F5344CB8AC3E}">
        <p14:creationId xmlns:p14="http://schemas.microsoft.com/office/powerpoint/2010/main" val="1590348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p>
          <a:p>
            <a:pPr marL="171450" indent="-171450">
              <a:buFont typeface="Arial" panose="020B0604020202020204" pitchFamily="34" charset="0"/>
              <a:buChar char="•"/>
            </a:pPr>
            <a:r>
              <a:rPr lang="de-DE" sz="1200" dirty="0">
                <a:latin typeface="Open Sans" panose="020B0606030504020204" pitchFamily="34" charset="0"/>
                <a:ea typeface="Open Sans" panose="020B0606030504020204" pitchFamily="34" charset="0"/>
                <a:cs typeface="Open Sans" panose="020B0606030504020204" pitchFamily="34" charset="0"/>
              </a:rPr>
              <a:t>Auf </a:t>
            </a:r>
            <a:r>
              <a:rPr lang="de-DE" sz="1200" dirty="0" err="1">
                <a:latin typeface="Open Sans" panose="020B0606030504020204" pitchFamily="34" charset="0"/>
                <a:ea typeface="Open Sans" panose="020B0606030504020204" pitchFamily="34" charset="0"/>
                <a:cs typeface="Open Sans" panose="020B0606030504020204" pitchFamily="34" charset="0"/>
              </a:rPr>
              <a:t>den folgenden Folien werden </a:t>
            </a:r>
            <a:r>
              <a:rPr lang="de-DE" sz="1200" dirty="0">
                <a:latin typeface="Open Sans" panose="020B0606030504020204" pitchFamily="34" charset="0"/>
                <a:ea typeface="Open Sans" panose="020B0606030504020204" pitchFamily="34" charset="0"/>
                <a:cs typeface="Open Sans" panose="020B0606030504020204" pitchFamily="34" charset="0"/>
              </a:rPr>
              <a:t>mehrere </a:t>
            </a:r>
            <a:r>
              <a:rPr lang="de-DE" sz="1200" dirty="0" err="1">
                <a:latin typeface="Open Sans" panose="020B0606030504020204" pitchFamily="34" charset="0"/>
                <a:ea typeface="Open Sans" panose="020B0606030504020204" pitchFamily="34" charset="0"/>
                <a:cs typeface="Open Sans" panose="020B0606030504020204" pitchFamily="34" charset="0"/>
              </a:rPr>
              <a:t>Bilder verwendet, um </a:t>
            </a:r>
            <a:r>
              <a:rPr lang="de-DE" sz="1200" dirty="0">
                <a:latin typeface="Open Sans" panose="020B0606030504020204" pitchFamily="34" charset="0"/>
                <a:ea typeface="Open Sans" panose="020B0606030504020204" pitchFamily="34" charset="0"/>
                <a:cs typeface="Open Sans" panose="020B0606030504020204" pitchFamily="34" charset="0"/>
              </a:rPr>
              <a:t>verschiedene </a:t>
            </a:r>
            <a:r>
              <a:rPr lang="de-DE" sz="1200" dirty="0" err="1">
                <a:latin typeface="Open Sans" panose="020B0606030504020204" pitchFamily="34" charset="0"/>
                <a:ea typeface="Open Sans" panose="020B0606030504020204" pitchFamily="34" charset="0"/>
                <a:cs typeface="Open Sans" panose="020B0606030504020204" pitchFamily="34" charset="0"/>
              </a:rPr>
              <a:t>astronomische Objekte zu zeigen</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Sie können </a:t>
            </a:r>
            <a:r>
              <a:rPr lang="de-DE" sz="1200" dirty="0">
                <a:latin typeface="Open Sans" panose="020B0606030504020204" pitchFamily="34" charset="0"/>
                <a:ea typeface="Open Sans" panose="020B0606030504020204" pitchFamily="34" charset="0"/>
                <a:cs typeface="Open Sans" panose="020B0606030504020204" pitchFamily="34" charset="0"/>
              </a:rPr>
              <a:t>einen </a:t>
            </a:r>
            <a:r>
              <a:rPr lang="de-DE" sz="1200" dirty="0" err="1">
                <a:latin typeface="Open Sans" panose="020B0606030504020204" pitchFamily="34" charset="0"/>
                <a:ea typeface="Open Sans" panose="020B0606030504020204" pitchFamily="34" charset="0"/>
                <a:cs typeface="Open Sans" panose="020B0606030504020204" pitchFamily="34" charset="0"/>
              </a:rPr>
              <a:t>Blick </a:t>
            </a:r>
            <a:r>
              <a:rPr lang="de-DE" sz="1200" dirty="0">
                <a:latin typeface="Open Sans" panose="020B0606030504020204" pitchFamily="34" charset="0"/>
                <a:ea typeface="Open Sans" panose="020B0606030504020204" pitchFamily="34" charset="0"/>
                <a:cs typeface="Open Sans" panose="020B0606030504020204" pitchFamily="34" charset="0"/>
              </a:rPr>
              <a:t>auf </a:t>
            </a:r>
            <a:r>
              <a:rPr lang="de-DE" sz="1200" dirty="0" err="1">
                <a:latin typeface="Open Sans" panose="020B0606030504020204" pitchFamily="34" charset="0"/>
                <a:ea typeface="Open Sans" panose="020B0606030504020204" pitchFamily="34" charset="0"/>
                <a:cs typeface="Open Sans" panose="020B0606030504020204" pitchFamily="34" charset="0"/>
              </a:rPr>
              <a:t>die verlinkten Quellen werfen </a:t>
            </a:r>
            <a:r>
              <a:rPr lang="de-DE" sz="1200" dirty="0">
                <a:latin typeface="Open Sans" panose="020B0606030504020204" pitchFamily="34" charset="0"/>
                <a:ea typeface="Open Sans" panose="020B0606030504020204" pitchFamily="34" charset="0"/>
                <a:cs typeface="Open Sans" panose="020B0606030504020204" pitchFamily="34" charset="0"/>
              </a:rPr>
              <a:t>und zusätzliche </a:t>
            </a:r>
            <a:r>
              <a:rPr lang="de-DE" sz="1200" dirty="0" err="1">
                <a:latin typeface="Open Sans" panose="020B0606030504020204" pitchFamily="34" charset="0"/>
                <a:ea typeface="Open Sans" panose="020B0606030504020204" pitchFamily="34" charset="0"/>
                <a:cs typeface="Open Sans" panose="020B0606030504020204" pitchFamily="34" charset="0"/>
              </a:rPr>
              <a:t>Informationen einfügen, wenn Sie möchten</a:t>
            </a:r>
            <a:r>
              <a:rPr lang="de-DE" sz="1200" dirty="0">
                <a:latin typeface="Open Sans" panose="020B0606030504020204" pitchFamily="34" charset="0"/>
                <a:ea typeface="Open Sans" panose="020B0606030504020204" pitchFamily="34" charset="0"/>
                <a:cs typeface="Open Sans" panose="020B0606030504020204" pitchFamily="34" charset="0"/>
              </a:rPr>
              <a:t>.</a:t>
            </a:r>
          </a:p>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43</a:t>
            </a:fld>
            <a:endParaRPr lang="de-DE"/>
          </a:p>
        </p:txBody>
      </p:sp>
    </p:spTree>
    <p:extLst>
      <p:ext uri="{BB962C8B-B14F-4D97-AF65-F5344CB8AC3E}">
        <p14:creationId xmlns:p14="http://schemas.microsoft.com/office/powerpoint/2010/main" val="29518687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5"/>
          </p:nvPr>
        </p:nvSpPr>
        <p:spPr/>
        <p:txBody>
          <a:bodyPr/>
          <a:lstStyle/>
          <a:p>
            <a:fld id="{2969AC09-DF60-43F4-96BF-67D4D9A74094}" type="slidenum">
              <a:rPr lang="de-DE" smtClean="0"/>
              <a:t>44</a:t>
            </a:fld>
            <a:endParaRPr lang="de-DE"/>
          </a:p>
        </p:txBody>
      </p:sp>
    </p:spTree>
    <p:extLst>
      <p:ext uri="{BB962C8B-B14F-4D97-AF65-F5344CB8AC3E}">
        <p14:creationId xmlns:p14="http://schemas.microsoft.com/office/powerpoint/2010/main" val="17401839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Hinweise</a:t>
            </a:r>
            <a:r>
              <a:rPr lang="en-GB" sz="1400" b="1" dirty="0"/>
              <a:t> </a:t>
            </a:r>
            <a:r>
              <a:rPr lang="en-GB" sz="1400" b="1" dirty="0" err="1"/>
              <a:t>für</a:t>
            </a:r>
            <a:r>
              <a:rPr lang="en-GB" sz="1400" b="1" dirty="0"/>
              <a:t> </a:t>
            </a:r>
            <a:r>
              <a:rPr lang="en-GB" sz="1400" b="1" dirty="0" err="1"/>
              <a:t>Vermittler</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Reduzieren Sie die Erklärung thermodynamischer Prozesse auf das Zusammenspiel der bekannten physikalischen Grundgrößen (Masse, Dichte, Temperatur).</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5"/>
          </p:nvPr>
        </p:nvSpPr>
        <p:spPr/>
        <p:txBody>
          <a:bodyPr/>
          <a:lstStyle/>
          <a:p>
            <a:fld id="{2969AC09-DF60-43F4-96BF-67D4D9A74094}" type="slidenum">
              <a:rPr lang="de-DE" smtClean="0"/>
              <a:t>45</a:t>
            </a:fld>
            <a:endParaRPr lang="de-DE"/>
          </a:p>
        </p:txBody>
      </p:sp>
    </p:spTree>
    <p:extLst>
      <p:ext uri="{BB962C8B-B14F-4D97-AF65-F5344CB8AC3E}">
        <p14:creationId xmlns:p14="http://schemas.microsoft.com/office/powerpoint/2010/main" val="1482795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p>
          <a:p>
            <a:pPr marL="171450" indent="-17145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Behandeln Sie die gezeigte Reaktionskette nur in allgemeiner Form. Die Schüler müssen sie nicht auswendig lernen</a:t>
            </a:r>
          </a:p>
          <a:p>
            <a:pPr marL="171450" indent="-171450">
              <a:buFont typeface="Arial" panose="020B0604020202020204" pitchFamily="34" charset="0"/>
              <a:buChar char="•"/>
            </a:pPr>
            <a:r>
              <a:rPr lang="en-GB" dirty="0"/>
              <a:t>Erklären Sie den stabilen Zustand eines Sterns: </a:t>
            </a:r>
            <a:r>
              <a:rPr lang="de-DE" dirty="0" err="1"/>
              <a:t>Gravitationskraft </a:t>
            </a:r>
            <a:r>
              <a:rPr lang="de-DE" dirty="0"/>
              <a:t>= </a:t>
            </a:r>
            <a:r>
              <a:rPr lang="de-DE" dirty="0" err="1"/>
              <a:t>Strahlungsdruck</a:t>
            </a:r>
            <a:endParaRPr lang="de-DE" dirty="0"/>
          </a:p>
          <a:p>
            <a:pPr marL="457200" lvl="1" indent="0">
              <a:buFont typeface="Arial" panose="020B0604020202020204" pitchFamily="34" charset="0"/>
              <a:buNone/>
            </a:pPr>
            <a:r>
              <a:rPr lang="de-DE" dirty="0"/>
              <a:t>=&gt; </a:t>
            </a:r>
            <a:r>
              <a:rPr lang="en-GB" dirty="0"/>
              <a:t>Stern braucht Fusionsprozesse für stabilen Zustand!</a:t>
            </a: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46</a:t>
            </a:fld>
            <a:endParaRPr lang="de-DE"/>
          </a:p>
        </p:txBody>
      </p:sp>
    </p:spTree>
    <p:extLst>
      <p:ext uri="{BB962C8B-B14F-4D97-AF65-F5344CB8AC3E}">
        <p14:creationId xmlns:p14="http://schemas.microsoft.com/office/powerpoint/2010/main" val="27375201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47</a:t>
            </a:fld>
            <a:endParaRPr lang="de-DE"/>
          </a:p>
        </p:txBody>
      </p:sp>
    </p:spTree>
    <p:extLst>
      <p:ext uri="{BB962C8B-B14F-4D97-AF65-F5344CB8AC3E}">
        <p14:creationId xmlns:p14="http://schemas.microsoft.com/office/powerpoint/2010/main" val="30062958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48</a:t>
            </a:fld>
            <a:endParaRPr lang="de-DE"/>
          </a:p>
        </p:txBody>
      </p:sp>
    </p:spTree>
    <p:extLst>
      <p:ext uri="{BB962C8B-B14F-4D97-AF65-F5344CB8AC3E}">
        <p14:creationId xmlns:p14="http://schemas.microsoft.com/office/powerpoint/2010/main" val="4116783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p>
          <a:p>
            <a:pPr marL="171450" indent="-171450">
              <a:buFont typeface="Arial" panose="020B0604020202020204" pitchFamily="34" charset="0"/>
              <a:buChar char="•"/>
            </a:pPr>
            <a:r>
              <a:rPr lang="de-DE" dirty="0" err="1"/>
              <a:t>Diese Objekte werden als Beispiele verwendet, um den Schülern </a:t>
            </a:r>
            <a:r>
              <a:rPr lang="de-DE" dirty="0"/>
              <a:t>einen </a:t>
            </a:r>
            <a:r>
              <a:rPr lang="de-DE" dirty="0" err="1"/>
              <a:t>Einblick </a:t>
            </a:r>
            <a:r>
              <a:rPr lang="de-DE" dirty="0"/>
              <a:t>in </a:t>
            </a:r>
            <a:r>
              <a:rPr lang="de-DE" dirty="0" err="1"/>
              <a:t>die </a:t>
            </a:r>
            <a:r>
              <a:rPr lang="de-DE" dirty="0"/>
              <a:t>verschiedenen </a:t>
            </a:r>
            <a:r>
              <a:rPr lang="de-DE" dirty="0" err="1"/>
              <a:t>Phänomene der Sternentwicklung zu geben</a:t>
            </a:r>
            <a:endParaRPr lang="de-DE" dirty="0"/>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49</a:t>
            </a:fld>
            <a:endParaRPr lang="de-DE"/>
          </a:p>
        </p:txBody>
      </p:sp>
    </p:spTree>
    <p:extLst>
      <p:ext uri="{BB962C8B-B14F-4D97-AF65-F5344CB8AC3E}">
        <p14:creationId xmlns:p14="http://schemas.microsoft.com/office/powerpoint/2010/main" val="3121633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50</a:t>
            </a:fld>
            <a:endParaRPr lang="de-DE"/>
          </a:p>
        </p:txBody>
      </p:sp>
    </p:spTree>
    <p:extLst>
      <p:ext uri="{BB962C8B-B14F-4D97-AF65-F5344CB8AC3E}">
        <p14:creationId xmlns:p14="http://schemas.microsoft.com/office/powerpoint/2010/main" val="15742066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p>
          <a:p>
            <a:pPr marL="171450" indent="-171450">
              <a:buFont typeface="Arial" panose="020B0604020202020204" pitchFamily="34" charset="0"/>
              <a:buChar char="•"/>
            </a:pPr>
            <a:r>
              <a:rPr lang="en-GB" dirty="0"/>
              <a:t>Mit dem Stabilitätsprinzip lässt sich erklären, warum nur bestimmte Bereiche im HRD von Sternen "besetzt" sind</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51</a:t>
            </a:fld>
            <a:endParaRPr lang="de-DE"/>
          </a:p>
        </p:txBody>
      </p:sp>
    </p:spTree>
    <p:extLst>
      <p:ext uri="{BB962C8B-B14F-4D97-AF65-F5344CB8AC3E}">
        <p14:creationId xmlns:p14="http://schemas.microsoft.com/office/powerpoint/2010/main" val="4132716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a:t>
            </a:fld>
            <a:endParaRPr lang="de-DE"/>
          </a:p>
        </p:txBody>
      </p:sp>
    </p:spTree>
    <p:extLst>
      <p:ext uri="{BB962C8B-B14F-4D97-AF65-F5344CB8AC3E}">
        <p14:creationId xmlns:p14="http://schemas.microsoft.com/office/powerpoint/2010/main" val="19839265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52</a:t>
            </a:fld>
            <a:endParaRPr lang="de-DE"/>
          </a:p>
        </p:txBody>
      </p:sp>
    </p:spTree>
    <p:extLst>
      <p:ext uri="{BB962C8B-B14F-4D97-AF65-F5344CB8AC3E}">
        <p14:creationId xmlns:p14="http://schemas.microsoft.com/office/powerpoint/2010/main" val="23582856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53</a:t>
            </a:fld>
            <a:endParaRPr lang="de-DE"/>
          </a:p>
        </p:txBody>
      </p:sp>
    </p:spTree>
    <p:extLst>
      <p:ext uri="{BB962C8B-B14F-4D97-AF65-F5344CB8AC3E}">
        <p14:creationId xmlns:p14="http://schemas.microsoft.com/office/powerpoint/2010/main" val="33630453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54</a:t>
            </a:fld>
            <a:endParaRPr lang="de-DE"/>
          </a:p>
        </p:txBody>
      </p:sp>
    </p:spTree>
    <p:extLst>
      <p:ext uri="{BB962C8B-B14F-4D97-AF65-F5344CB8AC3E}">
        <p14:creationId xmlns:p14="http://schemas.microsoft.com/office/powerpoint/2010/main" val="33850397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55</a:t>
            </a:fld>
            <a:endParaRPr lang="de-DE"/>
          </a:p>
        </p:txBody>
      </p:sp>
    </p:spTree>
    <p:extLst>
      <p:ext uri="{BB962C8B-B14F-4D97-AF65-F5344CB8AC3E}">
        <p14:creationId xmlns:p14="http://schemas.microsoft.com/office/powerpoint/2010/main" val="15649294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56</a:t>
            </a:fld>
            <a:endParaRPr lang="de-DE"/>
          </a:p>
        </p:txBody>
      </p:sp>
    </p:spTree>
    <p:extLst>
      <p:ext uri="{BB962C8B-B14F-4D97-AF65-F5344CB8AC3E}">
        <p14:creationId xmlns:p14="http://schemas.microsoft.com/office/powerpoint/2010/main" val="28247690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57</a:t>
            </a:fld>
            <a:endParaRPr lang="de-DE"/>
          </a:p>
        </p:txBody>
      </p:sp>
    </p:spTree>
    <p:extLst>
      <p:ext uri="{BB962C8B-B14F-4D97-AF65-F5344CB8AC3E}">
        <p14:creationId xmlns:p14="http://schemas.microsoft.com/office/powerpoint/2010/main" val="25984470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58</a:t>
            </a:fld>
            <a:endParaRPr lang="de-DE"/>
          </a:p>
        </p:txBody>
      </p:sp>
    </p:spTree>
    <p:extLst>
      <p:ext uri="{BB962C8B-B14F-4D97-AF65-F5344CB8AC3E}">
        <p14:creationId xmlns:p14="http://schemas.microsoft.com/office/powerpoint/2010/main" val="7383641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p>
          <a:p>
            <a:pPr marL="171450" indent="-171450">
              <a:buFont typeface="Arial" panose="020B0604020202020204" pitchFamily="34" charset="0"/>
              <a:buChar char="•"/>
            </a:pPr>
            <a:r>
              <a:rPr lang="de-DE" dirty="0" err="1"/>
              <a:t>Jetzt können wir unser Verständnis der Prozesse </a:t>
            </a:r>
            <a:r>
              <a:rPr lang="de-DE" dirty="0"/>
              <a:t>in </a:t>
            </a:r>
            <a:r>
              <a:rPr lang="de-DE" dirty="0" err="1"/>
              <a:t>Sternen nutzen, um die Elementhäufigkeiten zu erklären</a:t>
            </a:r>
            <a:r>
              <a:rPr lang="de-DE" dirty="0"/>
              <a:t>. Die Lithiumlücke </a:t>
            </a:r>
            <a:r>
              <a:rPr lang="de-DE" dirty="0" err="1"/>
              <a:t>kann mit dem </a:t>
            </a:r>
            <a:r>
              <a:rPr lang="de-DE" dirty="0"/>
              <a:t>3a-Prozess </a:t>
            </a:r>
            <a:r>
              <a:rPr lang="de-DE" dirty="0" err="1"/>
              <a:t>erklärt werden, der </a:t>
            </a:r>
            <a:r>
              <a:rPr lang="de-DE" dirty="0"/>
              <a:t>Li und Be </a:t>
            </a:r>
            <a:r>
              <a:rPr lang="de-DE" dirty="0" err="1"/>
              <a:t>überspringt</a:t>
            </a:r>
            <a:r>
              <a:rPr lang="de-DE" dirty="0"/>
              <a:t>. Be8 </a:t>
            </a:r>
            <a:r>
              <a:rPr lang="de-DE" dirty="0" err="1"/>
              <a:t>ist </a:t>
            </a:r>
            <a:r>
              <a:rPr lang="de-DE" dirty="0"/>
              <a:t>nur ein </a:t>
            </a:r>
            <a:r>
              <a:rPr lang="de-DE" dirty="0" err="1"/>
              <a:t>instabiler Zwischenzustand </a:t>
            </a:r>
            <a:r>
              <a:rPr lang="de-DE" dirty="0"/>
              <a:t>(aufgrund </a:t>
            </a:r>
            <a:r>
              <a:rPr lang="de-DE" dirty="0" err="1"/>
              <a:t>der höheren </a:t>
            </a:r>
            <a:r>
              <a:rPr lang="de-DE" dirty="0"/>
              <a:t>Bindungsenergie </a:t>
            </a:r>
            <a:r>
              <a:rPr lang="de-DE" dirty="0" err="1"/>
              <a:t>von </a:t>
            </a:r>
            <a:r>
              <a:rPr lang="de-DE" dirty="0"/>
              <a:t>Helium)</a:t>
            </a:r>
          </a:p>
        </p:txBody>
      </p:sp>
      <p:sp>
        <p:nvSpPr>
          <p:cNvPr id="4" name="Foliennummernplatzhalter 3"/>
          <p:cNvSpPr>
            <a:spLocks noGrp="1"/>
          </p:cNvSpPr>
          <p:nvPr>
            <p:ph type="sldNum" sz="quarter" idx="5"/>
          </p:nvPr>
        </p:nvSpPr>
        <p:spPr/>
        <p:txBody>
          <a:bodyPr/>
          <a:lstStyle/>
          <a:p>
            <a:fld id="{2969AC09-DF60-43F4-96BF-67D4D9A74094}" type="slidenum">
              <a:rPr lang="de-DE" smtClean="0"/>
              <a:t>60</a:t>
            </a:fld>
            <a:endParaRPr lang="de-DE"/>
          </a:p>
        </p:txBody>
      </p:sp>
    </p:spTree>
    <p:extLst>
      <p:ext uri="{BB962C8B-B14F-4D97-AF65-F5344CB8AC3E}">
        <p14:creationId xmlns:p14="http://schemas.microsoft.com/office/powerpoint/2010/main" val="14193731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endParaRPr lang="en-GB" dirty="0"/>
          </a:p>
          <a:p>
            <a:pPr marL="742950" lvl="1" indent="-285750">
              <a:buFont typeface="Arial" panose="020B0604020202020204" pitchFamily="34" charset="0"/>
              <a:buChar char="•"/>
            </a:pPr>
            <a:r>
              <a:rPr lang="en-GB" dirty="0"/>
              <a:t>Der Begriff "</a:t>
            </a:r>
            <a:r>
              <a:rPr lang="en-GB" sz="1200" dirty="0"/>
              <a:t>stellare Prozesse" </a:t>
            </a:r>
            <a:r>
              <a:rPr lang="en-GB" dirty="0"/>
              <a:t>ist hier sehr allgemein gehalten</a:t>
            </a:r>
          </a:p>
          <a:p>
            <a:pPr marL="1200150" lvl="2" indent="-285750">
              <a:buFont typeface="Arial" panose="020B0604020202020204" pitchFamily="34" charset="0"/>
              <a:buChar char="•"/>
            </a:pPr>
            <a:r>
              <a:rPr lang="en-GB" dirty="0"/>
              <a:t>Natürlich entstehen die meisten chemischen Elemente nicht, wie bisher gezeigt, durch einfache Fusionen in stabilen Sternen, sondern in explodierenden massereichen Sternen, explodierenden weißen Zwergen usw.</a:t>
            </a:r>
          </a:p>
          <a:p>
            <a:pPr marL="1200150" lvl="2" indent="-285750">
              <a:buFont typeface="Arial" panose="020B0604020202020204" pitchFamily="34" charset="0"/>
              <a:buChar char="•"/>
            </a:pPr>
            <a:r>
              <a:rPr lang="en-GB" dirty="0"/>
              <a:t>Entscheiden Sie, wie detailliert Sie hier vorgehen wollen, je nach Kenntnisstand der Schüler</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61</a:t>
            </a:fld>
            <a:endParaRPr lang="de-DE"/>
          </a:p>
        </p:txBody>
      </p:sp>
    </p:spTree>
    <p:extLst>
      <p:ext uri="{BB962C8B-B14F-4D97-AF65-F5344CB8AC3E}">
        <p14:creationId xmlns:p14="http://schemas.microsoft.com/office/powerpoint/2010/main" val="8289929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endParaRPr lang="en-GB" dirty="0"/>
          </a:p>
          <a:p>
            <a:pPr marL="285750" indent="-285750">
              <a:buFont typeface="Arial" panose="020B0604020202020204" pitchFamily="34" charset="0"/>
              <a:buChar char="•"/>
            </a:pPr>
            <a:r>
              <a:rPr lang="en-GB" dirty="0"/>
              <a:t>Betonen Sie den Zusammenhang zwischen Bindungsenergie und Elementhäufigkeit</a:t>
            </a:r>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62</a:t>
            </a:fld>
            <a:endParaRPr lang="de-DE"/>
          </a:p>
        </p:txBody>
      </p:sp>
    </p:spTree>
    <p:extLst>
      <p:ext uri="{BB962C8B-B14F-4D97-AF65-F5344CB8AC3E}">
        <p14:creationId xmlns:p14="http://schemas.microsoft.com/office/powerpoint/2010/main" val="3041270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Wenn Sie im wissenschaftlichen Bereich arbeiten: Nutzen Sie die Vorstellungsrunde, um den TeilnehmerInnen einen Einblick in Ihre Arbeit und Ihren Alltag als WissenschaftlerIn zu geben. </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a:t>
            </a:fld>
            <a:endParaRPr lang="de-DE"/>
          </a:p>
        </p:txBody>
      </p:sp>
    </p:spTree>
    <p:extLst>
      <p:ext uri="{BB962C8B-B14F-4D97-AF65-F5344CB8AC3E}">
        <p14:creationId xmlns:p14="http://schemas.microsoft.com/office/powerpoint/2010/main" val="2070713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endParaRPr lang="en-GB" dirty="0"/>
          </a:p>
          <a:p>
            <a:pPr marL="285750" indent="-285750">
              <a:buFont typeface="Arial" panose="020B0604020202020204" pitchFamily="34" charset="0"/>
              <a:buChar char="•"/>
            </a:pPr>
            <a:r>
              <a:rPr lang="en-GB" dirty="0"/>
              <a:t>Verwenden Sie dies als Einleitung für das nächste Kapitel</a:t>
            </a:r>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63</a:t>
            </a:fld>
            <a:endParaRPr lang="de-DE"/>
          </a:p>
        </p:txBody>
      </p:sp>
    </p:spTree>
    <p:extLst>
      <p:ext uri="{BB962C8B-B14F-4D97-AF65-F5344CB8AC3E}">
        <p14:creationId xmlns:p14="http://schemas.microsoft.com/office/powerpoint/2010/main" val="15990138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64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23157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endParaRPr lang="en-GB" dirty="0"/>
          </a:p>
          <a:p>
            <a:pPr marL="285750" indent="-285750">
              <a:buFont typeface="Arial" panose="020B0604020202020204" pitchFamily="34" charset="0"/>
              <a:buChar char="•"/>
            </a:pPr>
            <a:r>
              <a:rPr lang="en-GB" dirty="0"/>
              <a:t>Geben Sie den Schülern Zeit, über diese Frage nachzudenken.</a:t>
            </a:r>
          </a:p>
          <a:p>
            <a:pPr marL="285750" indent="-285750">
              <a:buFont typeface="Arial" panose="020B0604020202020204" pitchFamily="34" charset="0"/>
              <a:buChar char="•"/>
            </a:pPr>
            <a:r>
              <a:rPr lang="en-GB" dirty="0"/>
              <a:t>Wenn sie sich an die Coulomb-Grenze und die verschiedenen Kernreaktionen aus dem Gruppenpuzzle erinnern können, sollte ihnen selbst einfallen, dass der Neutroneneinfang ein wichtiger Prozess dafür sein könnte.</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65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26829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endParaRPr lang="en-GB" dirty="0"/>
          </a:p>
          <a:p>
            <a:pPr marL="285750" indent="-285750">
              <a:buFont typeface="Arial" panose="020B0604020202020204" pitchFamily="34" charset="0"/>
              <a:buChar char="•"/>
            </a:pPr>
            <a:r>
              <a:rPr lang="en-GB" dirty="0"/>
              <a:t>Betrachten Sie den Neutroneneinfang als eine besondere Art der Kernfusion. Im Grunde handelt es sich um eine Kernfusion, die nicht mit der Coulomb-Barriere zu kämpfen hat.</a:t>
            </a:r>
          </a:p>
          <a:p>
            <a:pPr marL="285750" indent="-285750">
              <a:buFont typeface="Arial" panose="020B0604020202020204" pitchFamily="34" charset="0"/>
              <a:buChar char="•"/>
            </a:pPr>
            <a:r>
              <a:rPr lang="en-GB" dirty="0"/>
              <a:t>In Anbetracht des bisherigen Wissens der Schüler könnte sich die Frage stellen: "Warum sollte ein solcher Prozess stattfinden, wenn Fe-58 bereits stabil ist?"</a:t>
            </a:r>
          </a:p>
          <a:p>
            <a:pPr marL="742950" lvl="1" indent="-285750">
              <a:buFont typeface="Arial" panose="020B0604020202020204" pitchFamily="34" charset="0"/>
              <a:buChar char="•"/>
            </a:pPr>
            <a:r>
              <a:rPr lang="en-GB" dirty="0"/>
              <a:t>Die einfachste Antwort, die nur auf den bisher diskutierten Konzepten beruht (auch wenn sie nicht die genaueste ist), wäre:</a:t>
            </a:r>
            <a:br>
              <a:rPr lang="en-GB" dirty="0"/>
            </a:br>
            <a:r>
              <a:rPr lang="en-GB" dirty="0"/>
              <a:t>"Das freie Neutron selbst ist instabil und eine Fusion mit dem Fe-58 sorgt für ein insgesamt stabileres physikalisches System"</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66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29680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67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90243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Natürlich ist es eine extreme Vereinfachung, anzunehmen, dass die Neutroneneinfangrate für jedes Nuklid gleich ist (sie variiert sogar extrem).</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Optional können Sie nach dem Brettspiel das Bild auf Folie 72 zeigen und die Annäherung erklären.</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Entscheiden Sie erneut, wie detailliert Sie hier vorgehen wollen, je nach Kenntnisstand der Schüler</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69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38526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Die Spielregeln sind für die Schüler vielleicht etwas schwieriger zu verstehen, als man denkt</a:t>
            </a:r>
            <a:r>
              <a:rPr lang="de-DE" dirty="0"/>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Für den Anfang ist es gut, die ersten Schritte gemeinsam mit den Schülern zu machen, damit jeder das Prinzip versteht.</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70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20624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Natürlich ist es eine extreme Vereinfachung, anzunehmen, dass die Neutroneneinfangrate für jedes Nuklid gleich ist (sie variiert sogar extrem).</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Optional können Sie nach dem Brettspiel das Bild auf Folie 72 zeigen und die Annäherung erklären.</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Entscheiden Sie erneut, wie detailliert Sie hier vorgehen wollen, je nach Kenntnisstand der Schüler</a:t>
            </a:r>
            <a:endParaRPr lang="en-US" dirty="0"/>
          </a:p>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71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29238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Diese Seite ist optional und kann auf Wunsch gelöscht werden. Sie dient dazu, die Annäherung an das Spiel zu erklären. Sie zeigt den </a:t>
            </a:r>
            <a:r>
              <a:rPr lang="en-GB" b="1" dirty="0"/>
              <a:t>Querschnitt des thermischen Neutroneneinfangs.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Es ist nicht zwingend notwendig, hier die Einheit Barn zu erklären. Wichtiger ist, dass die Schüler verstehen, dass die Reaktionswahrscheinlichkeit bzw. -rate nicht für alle Nuklide gleich ist und sehr stark variiert (Exponenten von -5 bis +7 beachten).</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73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56102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Verdeutlichen Sie den Unterschied zwischen diesen beiden Prozessen, indem Sie auf die Szenarien des Spiels verweisen (Szenario 1 -&gt; s-Prozess, Szenario 2 -&gt; r-Prozess)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Um genau zu sein, ist Szenario 2 eher ein Zwischenprozess - echte r-Prozesse wären im Spiel sehr langweilig ;) - aber das Prinzip wird trotzdem klar</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74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9248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a:t>
            </a:fld>
            <a:endParaRPr lang="de-DE"/>
          </a:p>
        </p:txBody>
      </p:sp>
    </p:spTree>
    <p:extLst>
      <p:ext uri="{BB962C8B-B14F-4D97-AF65-F5344CB8AC3E}">
        <p14:creationId xmlns:p14="http://schemas.microsoft.com/office/powerpoint/2010/main" val="26892194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Use this Animation to repeat the r-process and emphasize the complex branching of the reaction chain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repeat the Animation if needed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There are a lot of </a:t>
            </a:r>
            <a:r>
              <a:rPr lang="en-GB" dirty="0" err="1"/>
              <a:t>informations</a:t>
            </a:r>
            <a:r>
              <a:rPr lang="en-GB" dirty="0"/>
              <a:t> in this animation. Get the students to focus on the important ones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Nuclide Chart with element abundance as </a:t>
            </a:r>
            <a:r>
              <a:rPr lang="en-GB" dirty="0" err="1"/>
              <a:t>color</a:t>
            </a:r>
            <a:r>
              <a:rPr lang="en-GB" dirty="0"/>
              <a:t> code.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time displayed under the chart</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temperature curve (red curve top left)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Above the Nuclide Chart you can see the assumed initial values – The Temperature is important here so that the students get an impression of the scale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75</a:t>
            </a:fld>
            <a:endParaRPr lang="de-DE"/>
          </a:p>
        </p:txBody>
      </p:sp>
    </p:spTree>
    <p:extLst>
      <p:ext uri="{BB962C8B-B14F-4D97-AF65-F5344CB8AC3E}">
        <p14:creationId xmlns:p14="http://schemas.microsoft.com/office/powerpoint/2010/main" val="28126993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77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86881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endParaRPr lang="en-GB" dirty="0"/>
          </a:p>
          <a:p>
            <a:pPr marL="285750" indent="-285750">
              <a:buFont typeface="Arial" panose="020B0604020202020204" pitchFamily="34" charset="0"/>
              <a:buChar char="•"/>
            </a:pPr>
            <a:r>
              <a:rPr lang="en-GB" dirty="0"/>
              <a:t>Verwenden Sie dies als Einleitung für das nächste Kapitel</a:t>
            </a:r>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78</a:t>
            </a:fld>
            <a:endParaRPr lang="de-DE"/>
          </a:p>
        </p:txBody>
      </p:sp>
    </p:spTree>
    <p:extLst>
      <p:ext uri="{BB962C8B-B14F-4D97-AF65-F5344CB8AC3E}">
        <p14:creationId xmlns:p14="http://schemas.microsoft.com/office/powerpoint/2010/main" val="42889462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79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61503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Wir empfehlen, das Video vorher herunterzuladen. Seien Sie immer auf eine schlechte Internetverbindung vorbereitet!</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80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44324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Auf </a:t>
            </a:r>
            <a:r>
              <a:rPr lang="de-DE" dirty="0" err="1"/>
              <a:t>dieser </a:t>
            </a:r>
            <a:r>
              <a:rPr lang="de-DE" dirty="0"/>
              <a:t>und </a:t>
            </a:r>
            <a:r>
              <a:rPr lang="de-DE" dirty="0" err="1"/>
              <a:t>der nächsten Folie können Sie einige der Inhalte des Videos wiederholen</a:t>
            </a:r>
            <a:r>
              <a:rPr lang="de-DE"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Entscheiden Sie je nach Kenntnisstand der SchülerInnen, wie sehr Sie hier ins technische Detail gehen wollen</a:t>
            </a:r>
            <a:endParaRPr lang="en-US" dirty="0"/>
          </a:p>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81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56480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Auf </a:t>
            </a:r>
            <a:r>
              <a:rPr lang="de-DE" dirty="0" err="1"/>
              <a:t>dieser Folie können Sie einige der Inhalte des Videos wiederholen</a:t>
            </a:r>
            <a:r>
              <a:rPr lang="de-DE"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Entscheiden Sie je nach Kenntnisstand der SchülerInnen, wie sehr Sie hier ins technische Detail gehen wollen</a:t>
            </a:r>
            <a:endParaRPr lang="en-US" dirty="0"/>
          </a:p>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82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45055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83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28077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89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2381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90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7921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Das Zahnradsymbol zeigt an, dass die Schüler eine Aufgabe zu erledigen haben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Die Brainstorming-Board wird verwendet, um die (falschen) Vorstellungen der Schüler von der Kernastrophysik zu sammeln, bevor der Input beginnt. Am Ende der Masterclass werden diese Ideen noch einmal aufgegriffen und überprüft, um festzustellen, was sich geändert hat.</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a:t>
            </a:fld>
            <a:endParaRPr lang="de-DE"/>
          </a:p>
        </p:txBody>
      </p:sp>
    </p:spTree>
    <p:extLst>
      <p:ext uri="{BB962C8B-B14F-4D97-AF65-F5344CB8AC3E}">
        <p14:creationId xmlns:p14="http://schemas.microsoft.com/office/powerpoint/2010/main" val="21476214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Die Formel muss nicht erklärt werden. Sie dient nur dazu, den Schülern zu zeigen, dass die Kernastrophysik auch sehr anspruchsvoll sein kann. Sie ist eigentlich hinter dem Webtool zur Datenanalyse versteckt, so dass die Schüler sich nicht damit befassen müssen</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91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80577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Dabei ist es sehr wichtig zu beachten, dass bei den Berechnungen und Messungen sehr starke Vereinfachungen und Annäherungen vorgenommen werden - nicht alle wurden den Schülern transparent gemacht.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Die wichtigsten Punkte, die hier erörtert werden sollten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Der Einfluss des Hintergrunds und die Näherung, die wir für die Subtraktion davon verwendet haben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Die sehr starke Temperaturabhängigkeit, die schon bei kleinen Abweichungen zu starken Unterschieden in den Ergebnissen führt.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Die Tatsache, dass wir versuchen, viele Einzelphotonen-Ereignisse zu untersuchen und eine Unsicherheit in der möglichen Entdeckung selbst (Stichwort Entdeckungswahrscheinlichkeit)</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93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55654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94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36092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Die Schüler könnten aus den Augen verlieren, warum die Datenanalyse eigentlich durchgeführt wurde. Nutzen Sie die Wiederholung, um das Ganze wieder zusammenzuführen.</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95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63316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96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08143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Achtung, ein paar Animationen auf dieser Folie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Es ist wichtig, den Studenten klarzumachen, dass wir nur einen Zeh in das wissenschaftliche Feld der Nuklear-Astrophysik gesetzt haben.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Ziel ist es hier nicht, alle Fragen zu beantworten, sondern vielmehr weitere Fragen aufzuwerfen, um eine Beschäftigung mit dem Thema auch nach der Masterclass zu motivieren.</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98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8542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Halten Sie die Antworten der Schüler auf diese Frage an der Brainstorming-Board fest und diskutieren Sie sie, bevor Sie die Definition geben.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Die Frage-Folien werden wiederholt verwendet, um die Masterclass zu strukturieren und ihr einen roten Faden zu geben. Sie zielen darauf ab, zu motivieren und die folgenden Inhalte einzuführen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a:t>
            </a:fld>
            <a:endParaRPr lang="de-DE"/>
          </a:p>
        </p:txBody>
      </p:sp>
    </p:spTree>
    <p:extLst>
      <p:ext uri="{BB962C8B-B14F-4D97-AF65-F5344CB8AC3E}">
        <p14:creationId xmlns:p14="http://schemas.microsoft.com/office/powerpoint/2010/main" val="551487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Hier wird eine Definition verwendet, die als roter Faden für die Masterclass dient.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Falls gewünscht, können Sie diese Definition durch eine allgemeinere und wissenschaftlich genauere Definition ersetzen. </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a:t>
            </a:fld>
            <a:endParaRPr lang="de-DE"/>
          </a:p>
        </p:txBody>
      </p:sp>
    </p:spTree>
    <p:extLst>
      <p:ext uri="{BB962C8B-B14F-4D97-AF65-F5344CB8AC3E}">
        <p14:creationId xmlns:p14="http://schemas.microsoft.com/office/powerpoint/2010/main" val="2950326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folie_TUD">
    <p:spTree>
      <p:nvGrpSpPr>
        <p:cNvPr id="1" name=""/>
        <p:cNvGrpSpPr/>
        <p:nvPr/>
      </p:nvGrpSpPr>
      <p:grpSpPr>
        <a:xfrm>
          <a:off x="0" y="0"/>
          <a:ext cx="0" cy="0"/>
          <a:chOff x="0" y="0"/>
          <a:chExt cx="0" cy="0"/>
        </a:xfrm>
      </p:grpSpPr>
      <p:sp>
        <p:nvSpPr>
          <p:cNvPr id="13" name="Rechteck 12"/>
          <p:cNvSpPr/>
          <p:nvPr/>
        </p:nvSpPr>
        <p:spPr>
          <a:xfrm>
            <a:off x="0" y="0"/>
            <a:ext cx="12192000" cy="1173192"/>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1" name="Grafik 10"/>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966578" y="349731"/>
            <a:ext cx="1764739" cy="513188"/>
          </a:xfrm>
          <a:prstGeom prst="rect">
            <a:avLst/>
          </a:prstGeom>
        </p:spPr>
      </p:pic>
      <p:sp>
        <p:nvSpPr>
          <p:cNvPr id="16" name="Textfeld 19"/>
          <p:cNvSpPr txBox="1">
            <a:spLocks noChangeArrowheads="1"/>
          </p:cNvSpPr>
          <p:nvPr userDrawn="1"/>
        </p:nvSpPr>
        <p:spPr bwMode="auto">
          <a:xfrm>
            <a:off x="863606" y="5245714"/>
            <a:ext cx="6516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verantwortlicher Hochschullehrer:</a:t>
            </a:r>
          </a:p>
          <a:p>
            <a:pPr eaLnBrk="1" hangingPunct="1">
              <a:defRPr/>
            </a:pPr>
            <a:r>
              <a:rPr lang="de-DE" altLang="en-US" sz="1600" dirty="0">
                <a:solidFill>
                  <a:schemeClr val="bg1">
                    <a:alpha val="80000"/>
                  </a:schemeClr>
                </a:solidFill>
                <a:latin typeface="+mj-lt"/>
              </a:rPr>
              <a:t>Betreuer:</a:t>
            </a:r>
          </a:p>
        </p:txBody>
      </p:sp>
      <p:sp>
        <p:nvSpPr>
          <p:cNvPr id="17" name="Textfeld 20"/>
          <p:cNvSpPr txBox="1">
            <a:spLocks noChangeArrowheads="1"/>
          </p:cNvSpPr>
          <p:nvPr userDrawn="1"/>
        </p:nvSpPr>
        <p:spPr bwMode="auto">
          <a:xfrm>
            <a:off x="863599" y="4730194"/>
            <a:ext cx="65166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Vorname Name // Ort, Datum</a:t>
            </a:r>
          </a:p>
        </p:txBody>
      </p:sp>
      <p:pic>
        <p:nvPicPr>
          <p:cNvPr id="5" name="Grafik 4">
            <a:extLst>
              <a:ext uri="{FF2B5EF4-FFF2-40B4-BE49-F238E27FC236}">
                <a16:creationId xmlns:a16="http://schemas.microsoft.com/office/drawing/2014/main" id="{C22ECD46-9E4C-4E26-9533-B81FB4115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129154" y="95407"/>
            <a:ext cx="1143897" cy="982378"/>
          </a:xfrm>
          <a:prstGeom prst="rect">
            <a:avLst/>
          </a:prstGeom>
        </p:spPr>
      </p:pic>
      <p:sp>
        <p:nvSpPr>
          <p:cNvPr id="15" name="Rechteck 14">
            <a:extLst>
              <a:ext uri="{FF2B5EF4-FFF2-40B4-BE49-F238E27FC236}">
                <a16:creationId xmlns:a16="http://schemas.microsoft.com/office/drawing/2014/main" id="{103E58D2-3308-42BD-B326-0516E609C052}"/>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1330912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630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880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847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741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4" name="Titel 3"/>
          <p:cNvSpPr>
            <a:spLocks noGrp="1"/>
          </p:cNvSpPr>
          <p:nvPr>
            <p:ph type="title" hasCustomPrompt="1"/>
          </p:nvPr>
        </p:nvSpPr>
        <p:spPr>
          <a:xfrm>
            <a:off x="874718" y="346075"/>
            <a:ext cx="10580687" cy="684000"/>
          </a:xfrm>
          <a:prstGeom prst="rect">
            <a:avLst/>
          </a:prstGeom>
        </p:spPr>
        <p:txBody>
          <a:bodyPr anchor="ctr"/>
          <a:lstStyle>
            <a:lvl1pPr>
              <a:defRPr sz="2800" cap="small" baseline="0">
                <a:solidFill>
                  <a:schemeClr val="bg1"/>
                </a:solidFill>
              </a:defRPr>
            </a:lvl1pPr>
          </a:lstStyle>
          <a:p>
            <a:r>
              <a:rPr lang="de-DE" dirty="0"/>
              <a:t>Titelmasterformat durch Klicken bearbeiten</a:t>
            </a:r>
          </a:p>
        </p:txBody>
      </p:sp>
      <p:sp>
        <p:nvSpPr>
          <p:cNvPr id="6" name="Inhaltsplatzhalter 5"/>
          <p:cNvSpPr>
            <a:spLocks noGrp="1"/>
          </p:cNvSpPr>
          <p:nvPr>
            <p:ph sz="quarter" idx="10"/>
          </p:nvPr>
        </p:nvSpPr>
        <p:spPr>
          <a:xfrm>
            <a:off x="874711" y="1484313"/>
            <a:ext cx="10580688" cy="4344987"/>
          </a:xfrm>
        </p:spPr>
        <p:txBody>
          <a:bodyPr/>
          <a:lstStyle>
            <a:lvl1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1pPr>
            <a:lvl2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2pPr>
            <a:lvl3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3pPr>
            <a:lvl4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4pPr>
            <a:lvl5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a:ln>
                  <a:noFill/>
                </a:ln>
                <a:solidFill>
                  <a:srgbClr val="1B1F22"/>
                </a:solidFill>
                <a:effectLst/>
                <a:uLnTx/>
                <a:uFillTx/>
                <a:latin typeface="Open Sans" panose="020B0606030504020204" pitchFamily="34" charset="0"/>
                <a:ea typeface="+mn-ea"/>
                <a:cs typeface="+mn-cs"/>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828119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365754" y="1484313"/>
            <a:ext cx="6089649" cy="43449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Bildplatzhalter 7"/>
          <p:cNvSpPr>
            <a:spLocks noGrp="1"/>
          </p:cNvSpPr>
          <p:nvPr>
            <p:ph type="pic" sz="quarter" idx="13"/>
          </p:nvPr>
        </p:nvSpPr>
        <p:spPr>
          <a:xfrm>
            <a:off x="874713" y="1484313"/>
            <a:ext cx="4300539" cy="1332000"/>
          </a:xfrm>
        </p:spPr>
        <p:txBody>
          <a:bodyPr/>
          <a:lstStyle/>
          <a:p>
            <a:r>
              <a:rPr lang="de-DE"/>
              <a:t>Bild durch Klicken auf Symbol hinzufügen</a:t>
            </a:r>
            <a:endParaRPr lang="de-DE" dirty="0"/>
          </a:p>
        </p:txBody>
      </p:sp>
      <p:sp>
        <p:nvSpPr>
          <p:cNvPr id="10" name="Bildplatzhalter 7"/>
          <p:cNvSpPr>
            <a:spLocks noGrp="1"/>
          </p:cNvSpPr>
          <p:nvPr>
            <p:ph type="pic" sz="quarter" idx="14"/>
          </p:nvPr>
        </p:nvSpPr>
        <p:spPr>
          <a:xfrm>
            <a:off x="874717" y="2943181"/>
            <a:ext cx="4300537" cy="1332000"/>
          </a:xfrm>
        </p:spPr>
        <p:txBody>
          <a:bodyPr/>
          <a:lstStyle/>
          <a:p>
            <a:r>
              <a:rPr lang="de-DE"/>
              <a:t>Bild durch Klicken auf Symbol hinzufügen</a:t>
            </a:r>
            <a:endParaRPr lang="de-DE" dirty="0"/>
          </a:p>
        </p:txBody>
      </p:sp>
      <p:sp>
        <p:nvSpPr>
          <p:cNvPr id="11" name="Bildplatzhalter 7"/>
          <p:cNvSpPr>
            <a:spLocks noGrp="1"/>
          </p:cNvSpPr>
          <p:nvPr>
            <p:ph type="pic" sz="quarter" idx="15"/>
          </p:nvPr>
        </p:nvSpPr>
        <p:spPr>
          <a:xfrm>
            <a:off x="874716" y="4402058"/>
            <a:ext cx="4300537" cy="1427249"/>
          </a:xfrm>
        </p:spPr>
        <p:txBody>
          <a:bodyPr/>
          <a:lstStyle/>
          <a:p>
            <a:r>
              <a:rPr lang="de-DE"/>
              <a:t>Bild durch Klicken auf Symbol hinzufügen</a:t>
            </a:r>
            <a:endParaRPr lang="de-DE" dirty="0"/>
          </a:p>
        </p:txBody>
      </p:sp>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291138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9" name="Bildplatzhalter 7"/>
          <p:cNvSpPr>
            <a:spLocks noGrp="1"/>
          </p:cNvSpPr>
          <p:nvPr>
            <p:ph type="pic" sz="quarter" idx="13"/>
          </p:nvPr>
        </p:nvSpPr>
        <p:spPr>
          <a:xfrm>
            <a:off x="6267454" y="1484314"/>
            <a:ext cx="5187951" cy="4344985"/>
          </a:xfrm>
        </p:spPr>
        <p:txBody>
          <a:bodyPr/>
          <a:lstStyle/>
          <a:p>
            <a:r>
              <a:rPr lang="de-DE"/>
              <a:t>Bild durch Klicken auf Symbol hinzufügen</a:t>
            </a:r>
            <a:endParaRPr lang="de-DE" dirty="0"/>
          </a:p>
        </p:txBody>
      </p:sp>
      <p:sp>
        <p:nvSpPr>
          <p:cNvPr id="7" name="Textplatzhalter 6"/>
          <p:cNvSpPr>
            <a:spLocks noGrp="1"/>
          </p:cNvSpPr>
          <p:nvPr>
            <p:ph type="body" sz="quarter" idx="14"/>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170242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p:cNvSpPr>
            <a:spLocks noGrp="1"/>
          </p:cNvSpPr>
          <p:nvPr>
            <p:ph type="body" sz="quarter" idx="11"/>
          </p:nvPr>
        </p:nvSpPr>
        <p:spPr>
          <a:xfrm>
            <a:off x="6267454" y="1484315"/>
            <a:ext cx="51879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3661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83"/>
            <a:ext cx="10580687" cy="684213"/>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2" y="1484314"/>
            <a:ext cx="3399576"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7"/>
          <p:cNvSpPr>
            <a:spLocks noGrp="1"/>
          </p:cNvSpPr>
          <p:nvPr>
            <p:ph type="body" sz="quarter" idx="11"/>
          </p:nvPr>
        </p:nvSpPr>
        <p:spPr>
          <a:xfrm>
            <a:off x="8070854" y="1484315"/>
            <a:ext cx="33845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Textplatzhalter 5"/>
          <p:cNvSpPr>
            <a:spLocks noGrp="1"/>
          </p:cNvSpPr>
          <p:nvPr>
            <p:ph type="body" sz="quarter" idx="12"/>
          </p:nvPr>
        </p:nvSpPr>
        <p:spPr>
          <a:xfrm>
            <a:off x="4457703" y="1484315"/>
            <a:ext cx="3416300"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543359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059847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
        <p:nvSpPr>
          <p:cNvPr id="7" name="Bildplatzhalter 6"/>
          <p:cNvSpPr>
            <a:spLocks noGrp="1"/>
          </p:cNvSpPr>
          <p:nvPr>
            <p:ph type="pic" sz="quarter" idx="10"/>
          </p:nvPr>
        </p:nvSpPr>
        <p:spPr>
          <a:xfrm>
            <a:off x="0" y="1030288"/>
            <a:ext cx="12192000" cy="5099050"/>
          </a:xfrm>
        </p:spPr>
        <p:txBody>
          <a:bodyPr/>
          <a:lstStyle/>
          <a:p>
            <a:r>
              <a:rPr lang="de-DE"/>
              <a:t>Bild durch Klicken auf Symbol hinzufügen</a:t>
            </a:r>
          </a:p>
        </p:txBody>
      </p:sp>
    </p:spTree>
    <p:extLst>
      <p:ext uri="{BB962C8B-B14F-4D97-AF65-F5344CB8AC3E}">
        <p14:creationId xmlns:p14="http://schemas.microsoft.com/office/powerpoint/2010/main" val="3258956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14"/>
            <a:ext cx="12192000" cy="6129331"/>
          </a:xfrm>
        </p:spPr>
        <p:txBody>
          <a:bodyPr/>
          <a:lstStyle/>
          <a:p>
            <a:r>
              <a:rPr lang="de-DE"/>
              <a:t>Bild durch Klicken auf Symbol hinzufügen</a:t>
            </a:r>
          </a:p>
        </p:txBody>
      </p:sp>
    </p:spTree>
    <p:extLst>
      <p:ext uri="{BB962C8B-B14F-4D97-AF65-F5344CB8AC3E}">
        <p14:creationId xmlns:p14="http://schemas.microsoft.com/office/powerpoint/2010/main" val="2679611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017C7DD3-1FC9-424C-9F05-8307036781F0}"/>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Textplatzhalter 2"/>
          <p:cNvSpPr>
            <a:spLocks noGrp="1"/>
          </p:cNvSpPr>
          <p:nvPr>
            <p:ph type="body" idx="1"/>
          </p:nvPr>
        </p:nvSpPr>
        <p:spPr>
          <a:xfrm>
            <a:off x="874718" y="1481138"/>
            <a:ext cx="10580687" cy="4360861"/>
          </a:xfrm>
          <a:prstGeom prst="rect">
            <a:avLst/>
          </a:prstGeom>
          <a:ln>
            <a:noFill/>
          </a:ln>
        </p:spPr>
        <p:txBody>
          <a:bodyPr vert="horz" lIns="0" tIns="0" rIns="0" bIns="0" rtlCol="0">
            <a:noAutofit/>
          </a:bodyPr>
          <a:lstStyle/>
          <a:p>
            <a:pPr marL="0" marR="0" lvl="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Erste Textebene (16pt)</a:t>
            </a:r>
          </a:p>
          <a:p>
            <a:pPr marL="395981" marR="0" lvl="1"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Zweite Textebene für Aufzählungen</a:t>
            </a:r>
          </a:p>
          <a:p>
            <a:pPr marL="467976" marR="0" lvl="2"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Dritte Textebene bei viel Text (14pt)</a:t>
            </a:r>
          </a:p>
          <a:p>
            <a:pPr marL="575972" marR="0" lvl="3"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Vierte Textebene für Aufzählungen bei viel Text</a:t>
            </a:r>
          </a:p>
          <a:p>
            <a:pPr marL="647968" marR="0" lvl="4"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Fünfte Ebene</a:t>
            </a:r>
          </a:p>
          <a:p>
            <a:pPr lvl="6"/>
            <a:r>
              <a:rPr lang="de-DE" dirty="0"/>
              <a:t>n nächsten Präsentationsabschnitt</a:t>
            </a:r>
          </a:p>
        </p:txBody>
      </p:sp>
      <p:sp>
        <p:nvSpPr>
          <p:cNvPr id="4" name="Textfeld 3"/>
          <p:cNvSpPr txBox="1"/>
          <p:nvPr userDrawn="1"/>
        </p:nvSpPr>
        <p:spPr>
          <a:xfrm>
            <a:off x="4440203" y="6354920"/>
            <a:ext cx="3311594" cy="276999"/>
          </a:xfrm>
          <a:prstGeom prst="rect">
            <a:avLst/>
          </a:prstGeom>
          <a:noFill/>
        </p:spPr>
        <p:txBody>
          <a:bodyPr wrap="square" lIns="0" tIns="0" rIns="0" bIns="0" rtlCol="0" anchor="b">
            <a:spAutoFit/>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en-US" sz="900" b="1" noProof="0" dirty="0">
                <a:solidFill>
                  <a:schemeClr val="bg1"/>
                </a:solidFill>
                <a:latin typeface="+mj-lt"/>
              </a:rPr>
              <a:t>Nukleare Astrophysik</a:t>
            </a:r>
            <a:br>
              <a:rPr lang="en-US" sz="900" noProof="0" dirty="0">
                <a:solidFill>
                  <a:schemeClr val="bg1"/>
                </a:solidFill>
                <a:latin typeface="+mj-lt"/>
              </a:rPr>
            </a:br>
            <a:r>
              <a:rPr lang="en-US" sz="900" noProof="0" dirty="0">
                <a:solidFill>
                  <a:schemeClr val="bg1"/>
                </a:solidFill>
                <a:latin typeface="+mj-lt"/>
              </a:rPr>
              <a:t>Eine Reise durch die Elemente</a:t>
            </a:r>
            <a:endParaRPr lang="en-US" sz="900" noProof="0" dirty="0">
              <a:solidFill>
                <a:schemeClr val="bg1"/>
              </a:solidFill>
              <a:latin typeface="+mj-lt"/>
              <a:ea typeface="Open Sans" panose="020B0606030504020204" pitchFamily="34" charset="0"/>
              <a:cs typeface="Open Sans" panose="020B0606030504020204" pitchFamily="34" charset="0"/>
            </a:endParaRPr>
          </a:p>
        </p:txBody>
      </p:sp>
      <p:cxnSp>
        <p:nvCxnSpPr>
          <p:cNvPr id="8" name="Gerade Verbindung 14"/>
          <p:cNvCxnSpPr/>
          <p:nvPr/>
        </p:nvCxnSpPr>
        <p:spPr>
          <a:xfrm>
            <a:off x="0" y="6123216"/>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Folie </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‹Nr.›</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Grafik 9"/>
          <p:cNvPicPr>
            <a:picLocks noChangeAspect="1"/>
          </p:cNvPicPr>
          <p:nvPr userDrawn="1"/>
        </p:nvPicPr>
        <p:blipFill>
          <a:blip r:embed="rId13" cstate="screen">
            <a:lum bright="70000" contrast="-70000"/>
            <a:extLst>
              <a:ext uri="{28A0092B-C50C-407E-A947-70E740481C1C}">
                <a14:useLocalDpi xmlns:a14="http://schemas.microsoft.com/office/drawing/2010/main"/>
              </a:ext>
            </a:extLst>
          </a:blip>
          <a:stretch>
            <a:fillRect/>
          </a:stretch>
        </p:blipFill>
        <p:spPr>
          <a:xfrm>
            <a:off x="884569" y="6328390"/>
            <a:ext cx="1115691" cy="324444"/>
          </a:xfrm>
          <a:prstGeom prst="rect">
            <a:avLst/>
          </a:prstGeom>
        </p:spPr>
      </p:pic>
      <p:sp>
        <p:nvSpPr>
          <p:cNvPr id="14" name="Titelplatzhalter 1"/>
          <p:cNvSpPr>
            <a:spLocks noGrp="1"/>
          </p:cNvSpPr>
          <p:nvPr>
            <p:ph type="title"/>
          </p:nvPr>
        </p:nvSpPr>
        <p:spPr>
          <a:xfrm>
            <a:off x="874718" y="346083"/>
            <a:ext cx="10580687" cy="684213"/>
          </a:xfrm>
          <a:prstGeom prst="rect">
            <a:avLst/>
          </a:prstGeom>
          <a:ln>
            <a:noFill/>
          </a:ln>
        </p:spPr>
        <p:txBody>
          <a:bodyPr vert="horz" lIns="0" tIns="0" rIns="0" bIns="0" rtlCol="0" anchor="t" anchorCtr="0">
            <a:noAutofit/>
          </a:bodyPr>
          <a:lstStyle/>
          <a:p>
            <a:r>
              <a:rPr lang="de-DE" dirty="0"/>
              <a:t>Das ist eine Überschrift</a:t>
            </a:r>
            <a:br>
              <a:rPr lang="de-DE" dirty="0"/>
            </a:br>
            <a:r>
              <a:rPr lang="de-DE" dirty="0"/>
              <a:t>in zwei Zeilen</a:t>
            </a:r>
          </a:p>
        </p:txBody>
      </p:sp>
      <p:sp>
        <p:nvSpPr>
          <p:cNvPr id="9" name="Rechteck 8">
            <a:extLst>
              <a:ext uri="{FF2B5EF4-FFF2-40B4-BE49-F238E27FC236}">
                <a16:creationId xmlns:a16="http://schemas.microsoft.com/office/drawing/2014/main" id="{E0349220-E48B-4D7A-B565-9780F08B2642}"/>
              </a:ext>
            </a:extLst>
          </p:cNvPr>
          <p:cNvSpPr/>
          <p:nvPr userDrawn="1"/>
        </p:nvSpPr>
        <p:spPr>
          <a:xfrm>
            <a:off x="0" y="0"/>
            <a:ext cx="12192000" cy="948906"/>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3" name="Grafik 12">
            <a:extLst>
              <a:ext uri="{FF2B5EF4-FFF2-40B4-BE49-F238E27FC236}">
                <a16:creationId xmlns:a16="http://schemas.microsoft.com/office/drawing/2014/main" id="{7D5090B8-5C33-422A-99A4-D85FAD94D361}"/>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10840430" y="6303363"/>
            <a:ext cx="614975" cy="528140"/>
          </a:xfrm>
          <a:prstGeom prst="rect">
            <a:avLst/>
          </a:prstGeom>
        </p:spPr>
      </p:pic>
      <p:pic>
        <p:nvPicPr>
          <p:cNvPr id="2050" name="Picture 2">
            <a:extLst>
              <a:ext uri="{FF2B5EF4-FFF2-40B4-BE49-F238E27FC236}">
                <a16:creationId xmlns:a16="http://schemas.microsoft.com/office/drawing/2014/main" id="{65C51D0C-412B-DEB1-D0BD-9C30682B4D08}"/>
              </a:ext>
            </a:extLst>
          </p:cNvPr>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305050" y="6219091"/>
            <a:ext cx="1681930" cy="52832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1EB3A395-6E86-C910-A199-DD1535B4B1C2}"/>
              </a:ext>
            </a:extLst>
          </p:cNvPr>
          <p:cNvSpPr txBox="1"/>
          <p:nvPr userDrawn="1"/>
        </p:nvSpPr>
        <p:spPr>
          <a:xfrm>
            <a:off x="8488392" y="6431864"/>
            <a:ext cx="1193203"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fld id="{D7899AE4-6304-4584-A86D-33B80B14D05E}" type="datetime3">
              <a:rPr lang="en-US"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14 June 2024</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9890264"/>
      </p:ext>
    </p:extLst>
  </p:cSld>
  <p:clrMap bg1="lt1" tx1="dk1" bg2="lt2" tx2="dk2" accent1="accent1" accent2="accent2" accent3="accent3" accent4="accent4" accent5="accent5" accent6="accent6" hlink="hlink" folHlink="folHlink"/>
  <p:sldLayoutIdLst>
    <p:sldLayoutId id="2147483892" r:id="rId1"/>
    <p:sldLayoutId id="2147483894" r:id="rId2"/>
    <p:sldLayoutId id="2147483896" r:id="rId3"/>
    <p:sldLayoutId id="2147483897" r:id="rId4"/>
    <p:sldLayoutId id="2147483898" r:id="rId5"/>
    <p:sldLayoutId id="2147483899" r:id="rId6"/>
    <p:sldLayoutId id="2147483901" r:id="rId7"/>
    <p:sldLayoutId id="2147483902" r:id="rId8"/>
    <p:sldLayoutId id="2147483903" r:id="rId9"/>
    <p:sldLayoutId id="2147483915" r:id="rId10"/>
    <p:sldLayoutId id="2147483916" r:id="rId1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Dia</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‹Nr.›</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hteck 8">
            <a:extLst>
              <a:ext uri="{FF2B5EF4-FFF2-40B4-BE49-F238E27FC236}">
                <a16:creationId xmlns:a16="http://schemas.microsoft.com/office/drawing/2014/main" id="{E0349220-E48B-4D7A-B565-9780F08B2642}"/>
              </a:ext>
            </a:extLst>
          </p:cNvPr>
          <p:cNvSpPr/>
          <p:nvPr userDrawn="1"/>
        </p:nvSpPr>
        <p:spPr>
          <a:xfrm>
            <a:off x="-1" y="0"/>
            <a:ext cx="12192001" cy="6858000"/>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3121651118"/>
      </p:ext>
    </p:extLst>
  </p:cSld>
  <p:clrMap bg1="lt1" tx1="dk1" bg2="lt2" tx2="dk2" accent1="accent1" accent2="accent2" accent3="accent3" accent4="accent4" accent5="accent5" accent6="accent6" hlink="hlink" folHlink="folHlink"/>
  <p:sldLayoutIdLst>
    <p:sldLayoutId id="2147483919" r:id="rId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126263"/>
      </p:ext>
    </p:extLst>
  </p:cSld>
  <p:clrMap bg1="lt1" tx1="dk1" bg2="lt2" tx2="dk2" accent1="accent1" accent2="accent2" accent3="accent3" accent4="accent4" accent5="accent5" accent6="accent6" hlink="hlink" folHlink="folHlink"/>
  <p:sldLayoutIdLst>
    <p:sldLayoutId id="21474839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1.sv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mc.chetec-infra.eu/FK_round.mp4"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28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18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esahubble.org/images/heic2007a/"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esahubble.org/images/opo1335a/"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hyperlink" Target="https://esahubble.org/images/potw2107a/"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esahubble.org/images/heic0910h/"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esahubble.org/images/potw1720a/"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esahubble.org/images/potw2111a/"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6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6.png"/><Relationship Id="rId4" Type="http://schemas.openxmlformats.org/officeDocument/2006/relationships/notesSlide" Target="../notesSlides/notesSlide6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youtube.com/watch?v=552YODZkccA"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8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8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NUL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media/image69.png"/></Relationships>
</file>

<file path=ppt/slides/_rels/slide9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2.svg"/></Relationships>
</file>

<file path=ppt/slides/_rels/slide9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72.svg"/></Relationships>
</file>

<file path=ppt/slides/_rels/slide9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jpe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44.png"/><Relationship Id="rId4" Type="http://schemas.openxmlformats.org/officeDocument/2006/relationships/image" Target="../media/image74.png"/></Relationships>
</file>

<file path=ppt/slides/_rels/slide9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0" y="1827092"/>
            <a:ext cx="12192000"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4400" b="1" cap="small" dirty="0">
                <a:solidFill>
                  <a:schemeClr val="tx1"/>
                </a:solidFill>
                <a:latin typeface="+mj-lt"/>
              </a:rPr>
              <a:t>Nukleare Astrophysik</a:t>
            </a:r>
            <a:br>
              <a:rPr lang="en-US" sz="4400" b="1" cap="small" dirty="0">
                <a:solidFill>
                  <a:schemeClr val="tx1"/>
                </a:solidFill>
                <a:latin typeface="+mj-lt"/>
              </a:rPr>
            </a:br>
            <a:r>
              <a:rPr lang="en-US" sz="3200" cap="small" dirty="0">
                <a:solidFill>
                  <a:schemeClr val="tx1"/>
                </a:solidFill>
                <a:latin typeface="+mj-lt"/>
              </a:rPr>
              <a:t>Eine Reise durch die Elemente</a:t>
            </a:r>
            <a:br>
              <a:rPr lang="en-US" sz="2400" b="1" cap="small" dirty="0">
                <a:solidFill>
                  <a:schemeClr val="tx1"/>
                </a:solidFill>
                <a:latin typeface="+mj-lt"/>
              </a:rPr>
            </a:br>
            <a:br>
              <a:rPr lang="en-US" sz="2400" b="1" cap="small" dirty="0">
                <a:solidFill>
                  <a:schemeClr val="tx1"/>
                </a:solidFill>
                <a:latin typeface="+mj-lt"/>
              </a:rPr>
            </a:br>
            <a:br>
              <a:rPr lang="en-US" sz="2400" b="1" cap="small" dirty="0">
                <a:solidFill>
                  <a:schemeClr val="tx1"/>
                </a:solidFill>
                <a:latin typeface="+mj-lt"/>
              </a:rPr>
            </a:br>
            <a:endParaRPr lang="en-US" i="1" dirty="0">
              <a:solidFill>
                <a:schemeClr val="tx1"/>
              </a:solidFill>
              <a:latin typeface="+mj-lt"/>
            </a:endParaRPr>
          </a:p>
        </p:txBody>
      </p:sp>
      <p:pic>
        <p:nvPicPr>
          <p:cNvPr id="3074" name="Picture 2">
            <a:extLst>
              <a:ext uri="{FF2B5EF4-FFF2-40B4-BE49-F238E27FC236}">
                <a16:creationId xmlns:a16="http://schemas.microsoft.com/office/drawing/2014/main" id="{6CFC8645-8ADB-C23E-69FE-DC91832406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9144" y="47461"/>
            <a:ext cx="3033712" cy="95295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7107CB7E-5A86-48BB-052E-1925C67B76B6}"/>
              </a:ext>
            </a:extLst>
          </p:cNvPr>
          <p:cNvSpPr txBox="1"/>
          <p:nvPr/>
        </p:nvSpPr>
        <p:spPr>
          <a:xfrm>
            <a:off x="619125" y="5756732"/>
            <a:ext cx="10953750" cy="261610"/>
          </a:xfrm>
          <a:prstGeom prst="rect">
            <a:avLst/>
          </a:prstGeom>
          <a:noFill/>
        </p:spPr>
        <p:txBody>
          <a:bodyPr wrap="square">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B1F22"/>
                </a:solidFill>
                <a:effectLst/>
                <a:uLnTx/>
                <a:uFillTx/>
                <a:latin typeface="Open Sans"/>
                <a:ea typeface="+mn-ea"/>
                <a:cs typeface="+mn-cs"/>
              </a:rPr>
              <a:t>This project has received funding from the European Union’s Horizon 2020 research and innovation </a:t>
            </a:r>
            <a:r>
              <a:rPr kumimoji="0" lang="en-US" sz="1100" b="0" i="1" u="none" strike="noStrike" kern="1200" cap="none" spc="0" normalizeH="0" baseline="0" noProof="0" dirty="0" err="1">
                <a:ln>
                  <a:noFill/>
                </a:ln>
                <a:solidFill>
                  <a:srgbClr val="1B1F22"/>
                </a:solidFill>
                <a:effectLst/>
                <a:uLnTx/>
                <a:uFillTx/>
                <a:latin typeface="Open Sans"/>
                <a:ea typeface="+mn-ea"/>
                <a:cs typeface="+mn-cs"/>
              </a:rPr>
              <a:t>programme</a:t>
            </a:r>
            <a:r>
              <a:rPr kumimoji="0" lang="en-US" sz="1100" b="0" i="1" u="none" strike="noStrike" kern="1200" cap="none" spc="0" normalizeH="0" baseline="0" noProof="0" dirty="0">
                <a:ln>
                  <a:noFill/>
                </a:ln>
                <a:solidFill>
                  <a:srgbClr val="1B1F22"/>
                </a:solidFill>
                <a:effectLst/>
                <a:uLnTx/>
                <a:uFillTx/>
                <a:latin typeface="Open Sans"/>
                <a:ea typeface="+mn-ea"/>
                <a:cs typeface="+mn-cs"/>
              </a:rPr>
              <a:t> under grant agreement No 101008324 (</a:t>
            </a:r>
            <a:r>
              <a:rPr kumimoji="0" lang="en-US" sz="1100" b="0" i="1" u="none" strike="noStrike" kern="1200" cap="none" spc="0" normalizeH="0" baseline="0" noProof="0" dirty="0" err="1">
                <a:ln>
                  <a:noFill/>
                </a:ln>
                <a:solidFill>
                  <a:srgbClr val="1B1F22"/>
                </a:solidFill>
                <a:effectLst/>
                <a:uLnTx/>
                <a:uFillTx/>
                <a:latin typeface="Open Sans"/>
                <a:ea typeface="+mn-ea"/>
                <a:cs typeface="+mn-cs"/>
              </a:rPr>
              <a:t>ChETEC</a:t>
            </a:r>
            <a:r>
              <a:rPr kumimoji="0" lang="en-US" sz="1100" b="0" i="1" u="none" strike="noStrike" kern="1200" cap="none" spc="0" normalizeH="0" baseline="0" noProof="0" dirty="0">
                <a:ln>
                  <a:noFill/>
                </a:ln>
                <a:solidFill>
                  <a:srgbClr val="1B1F22"/>
                </a:solidFill>
                <a:effectLst/>
                <a:uLnTx/>
                <a:uFillTx/>
                <a:latin typeface="Open Sans"/>
                <a:ea typeface="+mn-ea"/>
                <a:cs typeface="+mn-cs"/>
              </a:rPr>
              <a:t>-INFRA)</a:t>
            </a:r>
            <a:endParaRPr kumimoji="0" lang="de-DE" sz="1100" b="0" i="1" u="none" strike="noStrike" kern="1200" cap="none" spc="0" normalizeH="0" baseline="0" noProof="0" dirty="0">
              <a:ln>
                <a:noFill/>
              </a:ln>
              <a:solidFill>
                <a:srgbClr val="1B1F22"/>
              </a:solidFill>
              <a:effectLst/>
              <a:uLnTx/>
              <a:uFillTx/>
              <a:latin typeface="Open Sans"/>
              <a:ea typeface="+mn-ea"/>
              <a:cs typeface="+mn-cs"/>
            </a:endParaRPr>
          </a:p>
        </p:txBody>
      </p:sp>
    </p:spTree>
    <p:extLst>
      <p:ext uri="{BB962C8B-B14F-4D97-AF65-F5344CB8AC3E}">
        <p14:creationId xmlns:p14="http://schemas.microsoft.com/office/powerpoint/2010/main" val="2390572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de-DE" sz="3600" cap="small" noProof="0" dirty="0"/>
              <a:t>Was ist ein</a:t>
            </a:r>
            <a:br>
              <a:rPr lang="de-DE" sz="3600" cap="small" noProof="0" dirty="0"/>
            </a:br>
            <a:r>
              <a:rPr lang="de-DE" sz="3600" b="1" cap="small" noProof="0" dirty="0"/>
              <a:t>Chemisches Element</a:t>
            </a:r>
            <a:r>
              <a:rPr lang="de-DE" sz="3600" cap="small" noProof="0" dirty="0"/>
              <a:t>?</a:t>
            </a:r>
            <a:endParaRPr lang="de-DE" sz="3600" b="1" cap="small" noProof="0" dirty="0"/>
          </a:p>
        </p:txBody>
      </p:sp>
    </p:spTree>
    <p:extLst>
      <p:ext uri="{BB962C8B-B14F-4D97-AF65-F5344CB8AC3E}">
        <p14:creationId xmlns:p14="http://schemas.microsoft.com/office/powerpoint/2010/main" val="2360768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CF3DBB-E442-4A66-A53C-4F6ECC151C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1153" y="1135924"/>
            <a:ext cx="4884847" cy="4586152"/>
          </a:xfrm>
          <a:prstGeom prst="rect">
            <a:avLst/>
          </a:prstGeom>
        </p:spPr>
      </p:pic>
      <p:sp>
        <p:nvSpPr>
          <p:cNvPr id="7" name="Textfeld 6">
            <a:extLst>
              <a:ext uri="{FF2B5EF4-FFF2-40B4-BE49-F238E27FC236}">
                <a16:creationId xmlns:a16="http://schemas.microsoft.com/office/drawing/2014/main" id="{04FB350F-D80F-4CE1-9F15-6DDEA2E6433B}"/>
              </a:ext>
            </a:extLst>
          </p:cNvPr>
          <p:cNvSpPr txBox="1"/>
          <p:nvPr/>
        </p:nvSpPr>
        <p:spPr>
          <a:xfrm>
            <a:off x="6756953" y="1160313"/>
            <a:ext cx="4884847" cy="3154710"/>
          </a:xfrm>
          <a:prstGeom prst="rect">
            <a:avLst/>
          </a:prstGeom>
          <a:noFill/>
        </p:spPr>
        <p:txBody>
          <a:bodyPr wrap="square" rtlCol="0" anchor="ctr">
            <a:spAutoFit/>
          </a:bodyPr>
          <a:lstStyle/>
          <a:p>
            <a:pPr>
              <a:spcAft>
                <a:spcPts val="1800"/>
              </a:spcAft>
            </a:pPr>
            <a:r>
              <a:rPr lang="de-DE" sz="2400" b="1" dirty="0"/>
              <a:t>Der </a:t>
            </a:r>
            <a:r>
              <a:rPr lang="de-DE" sz="2400" b="1" dirty="0" err="1"/>
              <a:t>aristotelische Kosmos</a:t>
            </a:r>
            <a:endParaRPr lang="de-DE" sz="2400" b="1" dirty="0"/>
          </a:p>
          <a:p>
            <a:pPr marL="285750" indent="-285750">
              <a:buFont typeface="Arial" panose="020B0604020202020204" pitchFamily="34" charset="0"/>
              <a:buChar char="•"/>
            </a:pPr>
            <a:r>
              <a:rPr lang="de-DE" sz="2000" dirty="0" err="1"/>
              <a:t>Die geozentrische Idee </a:t>
            </a:r>
            <a:r>
              <a:rPr lang="de-DE" sz="2000" dirty="0"/>
              <a:t>eines zwiebelschalenartigen </a:t>
            </a:r>
            <a:r>
              <a:rPr lang="de-DE" sz="2000" dirty="0" err="1"/>
              <a:t>Kosmos</a:t>
            </a:r>
            <a:endParaRPr lang="de-DE" sz="2000" dirty="0"/>
          </a:p>
          <a:p>
            <a:pPr marL="285750" indent="-285750">
              <a:buFont typeface="Arial" panose="020B0604020202020204" pitchFamily="34" charset="0"/>
              <a:buChar char="•"/>
            </a:pPr>
            <a:r>
              <a:rPr lang="en-US" sz="2000" dirty="0"/>
              <a:t>Die </a:t>
            </a:r>
            <a:r>
              <a:rPr lang="en-US" sz="2000" b="1" dirty="0"/>
              <a:t>vier irdischen Elemente </a:t>
            </a:r>
            <a:r>
              <a:rPr lang="en-US" sz="2000" dirty="0"/>
              <a:t>bilden die Materie</a:t>
            </a:r>
          </a:p>
          <a:p>
            <a:pPr marL="285750" indent="-285750">
              <a:buFont typeface="Arial" panose="020B0604020202020204" pitchFamily="34" charset="0"/>
              <a:buChar char="•"/>
            </a:pPr>
            <a:r>
              <a:rPr lang="en-US" sz="2000" dirty="0"/>
              <a:t>Alle Himmelskörper </a:t>
            </a:r>
            <a:r>
              <a:rPr lang="en-US" sz="2000" b="1" dirty="0"/>
              <a:t>bewegen sich von </a:t>
            </a:r>
            <a:r>
              <a:rPr lang="en-US" sz="2000" dirty="0"/>
              <a:t>selbst</a:t>
            </a:r>
          </a:p>
          <a:p>
            <a:pPr marL="697230" lvl="1" indent="-285750">
              <a:buFont typeface="Arial" panose="020B0604020202020204" pitchFamily="34" charset="0"/>
              <a:buChar char="•"/>
            </a:pPr>
            <a:r>
              <a:rPr lang="en-US" sz="1800" dirty="0"/>
              <a:t>Anfängliche Bewegung, verursacht durch einen </a:t>
            </a:r>
            <a:r>
              <a:rPr lang="en-US" sz="1800" i="1" dirty="0"/>
              <a:t>unbewegten Beweger</a:t>
            </a:r>
            <a:endParaRPr lang="de-DE" sz="1800" i="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Elemente im Altertum (ca. 350 v. Chr.)</a:t>
            </a:r>
            <a:endParaRPr lang="de-DE" sz="3000" noProof="0" dirty="0"/>
          </a:p>
        </p:txBody>
      </p:sp>
      <p:sp>
        <p:nvSpPr>
          <p:cNvPr id="8" name="Textfeld 7">
            <a:extLst>
              <a:ext uri="{FF2B5EF4-FFF2-40B4-BE49-F238E27FC236}">
                <a16:creationId xmlns:a16="http://schemas.microsoft.com/office/drawing/2014/main" id="{134C8771-7DCF-4339-B940-1485AC9E09C2}"/>
              </a:ext>
            </a:extLst>
          </p:cNvPr>
          <p:cNvSpPr txBox="1"/>
          <p:nvPr/>
        </p:nvSpPr>
        <p:spPr>
          <a:xfrm>
            <a:off x="1211153" y="5722076"/>
            <a:ext cx="4884847" cy="341632"/>
          </a:xfrm>
          <a:prstGeom prst="rect">
            <a:avLst/>
          </a:prstGeom>
          <a:noFill/>
        </p:spPr>
        <p:txBody>
          <a:bodyPr wrap="square" rtlCol="0">
            <a:spAutoFit/>
          </a:bodyPr>
          <a:lstStyle/>
          <a:p>
            <a:pPr algn="ctr"/>
            <a:r>
              <a:rPr lang="fr-FR" i="1" dirty="0"/>
              <a:t>[03] Die </a:t>
            </a:r>
            <a:r>
              <a:rPr lang="fr-FR" i="1" dirty="0" err="1"/>
              <a:t>Sphäre </a:t>
            </a:r>
            <a:r>
              <a:rPr lang="fr-FR" i="1" dirty="0"/>
              <a:t>der Welt, von Oronce Fine, 1549</a:t>
            </a:r>
            <a:endParaRPr lang="de-DE" i="1" dirty="0"/>
          </a:p>
        </p:txBody>
      </p:sp>
      <p:sp>
        <p:nvSpPr>
          <p:cNvPr id="14" name="Textfeld 13">
            <a:extLst>
              <a:ext uri="{FF2B5EF4-FFF2-40B4-BE49-F238E27FC236}">
                <a16:creationId xmlns:a16="http://schemas.microsoft.com/office/drawing/2014/main" id="{CD69A4FE-82FC-4DD5-93F7-868FD7A8AC7E}"/>
              </a:ext>
            </a:extLst>
          </p:cNvPr>
          <p:cNvSpPr txBox="1"/>
          <p:nvPr/>
        </p:nvSpPr>
        <p:spPr>
          <a:xfrm>
            <a:off x="6629825" y="4429559"/>
            <a:ext cx="4884847" cy="1200329"/>
          </a:xfrm>
          <a:prstGeom prst="rect">
            <a:avLst/>
          </a:prstGeom>
          <a:noFill/>
        </p:spPr>
        <p:txBody>
          <a:bodyPr wrap="square" rtlCol="0">
            <a:spAutoFit/>
          </a:bodyPr>
          <a:lstStyle/>
          <a:p>
            <a:pPr algn="ctr"/>
            <a:r>
              <a:rPr lang="en-US" sz="1750" i="1" dirty="0"/>
              <a:t>"Es muss ein unsterbliches, unveränderliches Wesen geben, das letztlich für alle Ganzheit und Ordnung in der sinnlichen Welt verantwortlich ist".</a:t>
            </a:r>
            <a:br>
              <a:rPr lang="en-US" sz="1750" i="1" dirty="0"/>
            </a:br>
            <a:r>
              <a:rPr lang="en-US" sz="1750" dirty="0"/>
              <a:t>- Aristoteles, Buch 12 der Metaphysik</a:t>
            </a:r>
          </a:p>
        </p:txBody>
      </p:sp>
    </p:spTree>
    <p:extLst>
      <p:ext uri="{BB962C8B-B14F-4D97-AF65-F5344CB8AC3E}">
        <p14:creationId xmlns:p14="http://schemas.microsoft.com/office/powerpoint/2010/main" val="4049188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CF3DBB-E442-4A66-A53C-4F6ECC151C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1153" y="1711657"/>
            <a:ext cx="4884847" cy="3434686"/>
          </a:xfrm>
          <a:prstGeom prst="rect">
            <a:avLst/>
          </a:prstGeom>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Elemente im Altertum (ca. 350 v. Chr.)</a:t>
            </a:r>
            <a:endParaRPr lang="de-DE" sz="3000" noProof="0" dirty="0"/>
          </a:p>
        </p:txBody>
      </p:sp>
      <p:sp>
        <p:nvSpPr>
          <p:cNvPr id="8" name="Textfeld 7">
            <a:extLst>
              <a:ext uri="{FF2B5EF4-FFF2-40B4-BE49-F238E27FC236}">
                <a16:creationId xmlns:a16="http://schemas.microsoft.com/office/drawing/2014/main" id="{134C8771-7DCF-4339-B940-1485AC9E09C2}"/>
              </a:ext>
            </a:extLst>
          </p:cNvPr>
          <p:cNvSpPr txBox="1"/>
          <p:nvPr/>
        </p:nvSpPr>
        <p:spPr>
          <a:xfrm>
            <a:off x="1211153" y="5146343"/>
            <a:ext cx="4884847" cy="341632"/>
          </a:xfrm>
          <a:prstGeom prst="rect">
            <a:avLst/>
          </a:prstGeom>
          <a:noFill/>
        </p:spPr>
        <p:txBody>
          <a:bodyPr wrap="square" rtlCol="0">
            <a:spAutoFit/>
          </a:bodyPr>
          <a:lstStyle/>
          <a:p>
            <a:pPr algn="ctr"/>
            <a:r>
              <a:rPr lang="de-DE" i="1" dirty="0"/>
              <a:t>[04] Die </a:t>
            </a:r>
            <a:r>
              <a:rPr lang="de-DE" i="1" dirty="0" err="1"/>
              <a:t>fünf </a:t>
            </a:r>
            <a:r>
              <a:rPr lang="de-DE" i="1" dirty="0"/>
              <a:t>Elemente </a:t>
            </a:r>
            <a:r>
              <a:rPr lang="de-DE" i="1" dirty="0" err="1"/>
              <a:t>nach </a:t>
            </a:r>
            <a:r>
              <a:rPr lang="de-DE" i="1" dirty="0"/>
              <a:t>Aristoteles</a:t>
            </a:r>
          </a:p>
        </p:txBody>
      </p:sp>
      <p:sp>
        <p:nvSpPr>
          <p:cNvPr id="10" name="Textfeld 9">
            <a:extLst>
              <a:ext uri="{FF2B5EF4-FFF2-40B4-BE49-F238E27FC236}">
                <a16:creationId xmlns:a16="http://schemas.microsoft.com/office/drawing/2014/main" id="{3272B940-3611-4DE8-9E4A-B40A990EBC08}"/>
              </a:ext>
            </a:extLst>
          </p:cNvPr>
          <p:cNvSpPr txBox="1"/>
          <p:nvPr/>
        </p:nvSpPr>
        <p:spPr>
          <a:xfrm>
            <a:off x="6756953" y="1444551"/>
            <a:ext cx="4884847" cy="3847207"/>
          </a:xfrm>
          <a:prstGeom prst="rect">
            <a:avLst/>
          </a:prstGeom>
          <a:noFill/>
        </p:spPr>
        <p:txBody>
          <a:bodyPr wrap="square" rtlCol="0">
            <a:spAutoFit/>
          </a:bodyPr>
          <a:lstStyle/>
          <a:p>
            <a:pPr>
              <a:spcAft>
                <a:spcPts val="1800"/>
              </a:spcAft>
            </a:pPr>
            <a:r>
              <a:rPr lang="de-DE" sz="2400" b="1" dirty="0"/>
              <a:t>Der </a:t>
            </a:r>
            <a:r>
              <a:rPr lang="de-DE" sz="2400" b="1" dirty="0" err="1"/>
              <a:t>aristotelische Kosmos</a:t>
            </a:r>
            <a:endParaRPr lang="de-DE" sz="2400" b="1" dirty="0"/>
          </a:p>
          <a:p>
            <a:pPr marL="285750" indent="-285750">
              <a:buFont typeface="Arial" panose="020B0604020202020204" pitchFamily="34" charset="0"/>
              <a:buChar char="•"/>
            </a:pPr>
            <a:r>
              <a:rPr lang="en-US" sz="2000" dirty="0"/>
              <a:t>Das fünfte Element </a:t>
            </a:r>
            <a:r>
              <a:rPr lang="en-US" sz="2000" b="1" dirty="0"/>
              <a:t>Äther </a:t>
            </a:r>
            <a:r>
              <a:rPr lang="en-US" sz="2000" dirty="0"/>
              <a:t>füllt den Himmel</a:t>
            </a:r>
          </a:p>
          <a:p>
            <a:pPr marL="697230" lvl="1" indent="-285750">
              <a:buFont typeface="Arial" panose="020B0604020202020204" pitchFamily="34" charset="0"/>
              <a:buChar char="•"/>
            </a:pPr>
            <a:r>
              <a:rPr lang="en-US" sz="2000" i="1" dirty="0"/>
              <a:t>Quinta </a:t>
            </a:r>
            <a:r>
              <a:rPr lang="en-US" sz="2000" i="1" dirty="0" err="1"/>
              <a:t>essentia</a:t>
            </a:r>
            <a:r>
              <a:rPr lang="en-US" sz="2000" dirty="0"/>
              <a:t>, die erhabene und vollkommene Substanz</a:t>
            </a:r>
          </a:p>
          <a:p>
            <a:pPr marL="285750" indent="-285750">
              <a:buFont typeface="Arial" panose="020B0604020202020204" pitchFamily="34" charset="0"/>
              <a:buChar char="•"/>
            </a:pPr>
            <a:r>
              <a:rPr lang="en-US" sz="2000" dirty="0"/>
              <a:t>Jeder Stoff setzt sich aus den Elementen zusammen, die Zusammensetzung bestimmt die Eigenschaften des Stoffes</a:t>
            </a:r>
          </a:p>
          <a:p>
            <a:pPr marL="285750" indent="-285750">
              <a:spcAft>
                <a:spcPts val="600"/>
              </a:spcAft>
              <a:buFont typeface="Arial" panose="020B0604020202020204" pitchFamily="34" charset="0"/>
              <a:buChar char="•"/>
              <a:defRPr/>
            </a:pPr>
            <a:r>
              <a:rPr kumimoji="0" lang="de-DE" sz="2000" b="0" i="0" u="none" strike="noStrike" kern="1200" cap="none" spc="0" normalizeH="0" baseline="0" noProof="0" dirty="0">
                <a:ln>
                  <a:noFill/>
                </a:ln>
                <a:solidFill>
                  <a:srgbClr val="00305E"/>
                </a:solidFill>
                <a:effectLst/>
                <a:uLnTx/>
                <a:uFillTx/>
                <a:latin typeface="Open Sans"/>
                <a:ea typeface="+mn-ea"/>
                <a:cs typeface="+mn-cs"/>
              </a:rPr>
              <a:t>Aristoteles </a:t>
            </a:r>
            <a:r>
              <a:rPr kumimoji="0" lang="de-DE" sz="2000" b="0" i="0" u="none" strike="noStrike" kern="1200" cap="none" spc="0" normalizeH="0" baseline="0" noProof="0" dirty="0" err="1">
                <a:ln>
                  <a:noFill/>
                </a:ln>
                <a:solidFill>
                  <a:srgbClr val="00305E"/>
                </a:solidFill>
                <a:effectLst/>
                <a:uLnTx/>
                <a:uFillTx/>
                <a:latin typeface="Open Sans"/>
                <a:ea typeface="+mn-ea"/>
                <a:cs typeface="+mn-cs"/>
              </a:rPr>
              <a:t>praktizierte </a:t>
            </a:r>
            <a:r>
              <a:rPr kumimoji="0" lang="de-DE" sz="2000" b="1" i="0" u="none" strike="noStrike" kern="1200" cap="none" spc="0" normalizeH="0" baseline="0" noProof="0" dirty="0">
                <a:ln>
                  <a:noFill/>
                </a:ln>
                <a:solidFill>
                  <a:srgbClr val="00305E"/>
                </a:solidFill>
                <a:effectLst/>
                <a:uLnTx/>
                <a:uFillTx/>
                <a:latin typeface="Open Sans"/>
                <a:ea typeface="+mn-ea"/>
                <a:cs typeface="+mn-cs"/>
              </a:rPr>
              <a:t>Naturphilosophie</a:t>
            </a:r>
          </a:p>
          <a:p>
            <a:pPr marL="697230" lvl="1" indent="-285750">
              <a:spcAft>
                <a:spcPts val="600"/>
              </a:spcAft>
              <a:buFont typeface="Arial" panose="020B0604020202020204" pitchFamily="34" charset="0"/>
              <a:buChar char="•"/>
              <a:defRPr/>
            </a:pPr>
            <a:r>
              <a:rPr kumimoji="0" lang="en-US" sz="2000" b="0" i="0" u="none" strike="noStrike" kern="1200" cap="none" spc="0" normalizeH="0" baseline="0" noProof="0" dirty="0">
                <a:ln>
                  <a:noFill/>
                </a:ln>
                <a:solidFill>
                  <a:srgbClr val="00305E"/>
                </a:solidFill>
                <a:effectLst/>
                <a:uLnTx/>
                <a:uFillTx/>
                <a:latin typeface="Open Sans"/>
                <a:ea typeface="+mn-ea"/>
                <a:cs typeface="+mn-cs"/>
              </a:rPr>
              <a:t>Keine Trennung von Physik und Metaphysik</a:t>
            </a:r>
          </a:p>
        </p:txBody>
      </p:sp>
    </p:spTree>
    <p:extLst>
      <p:ext uri="{BB962C8B-B14F-4D97-AF65-F5344CB8AC3E}">
        <p14:creationId xmlns:p14="http://schemas.microsoft.com/office/powerpoint/2010/main" val="2277249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12848" y="1283966"/>
            <a:ext cx="6174271" cy="4462760"/>
          </a:xfrm>
          <a:prstGeom prst="rect">
            <a:avLst/>
          </a:prstGeom>
          <a:noFill/>
        </p:spPr>
        <p:txBody>
          <a:bodyPr wrap="square" rtlCol="0">
            <a:spAutoFit/>
          </a:bodyPr>
          <a:lstStyle/>
          <a:p>
            <a:r>
              <a:rPr lang="de-DE" sz="2400" b="1" dirty="0"/>
              <a:t>Tria Prima </a:t>
            </a:r>
            <a:r>
              <a:rPr lang="de-DE" sz="2400" i="1" dirty="0"/>
              <a:t>(16. Jahrhundert)</a:t>
            </a:r>
          </a:p>
          <a:p>
            <a:pPr marL="285750" indent="-285750">
              <a:buFont typeface="Arial" panose="020B0604020202020204" pitchFamily="34" charset="0"/>
              <a:buChar char="•"/>
            </a:pPr>
            <a:r>
              <a:rPr lang="de-DE" sz="2200" dirty="0"/>
              <a:t>Paracelsus </a:t>
            </a:r>
            <a:r>
              <a:rPr lang="de-DE" sz="2200" dirty="0" err="1"/>
              <a:t>beschrieb</a:t>
            </a:r>
            <a:br>
              <a:rPr lang="de-DE" sz="2200" dirty="0"/>
            </a:br>
            <a:r>
              <a:rPr lang="de-DE" sz="2200" dirty="0"/>
              <a:t>3 </a:t>
            </a:r>
            <a:r>
              <a:rPr lang="de-DE" sz="2200" dirty="0" err="1"/>
              <a:t>Ursubstanzen</a:t>
            </a:r>
            <a:r>
              <a:rPr lang="de-DE" sz="2200" dirty="0"/>
              <a:t>:</a:t>
            </a:r>
          </a:p>
          <a:p>
            <a:pPr marL="868680" lvl="1" indent="-457200">
              <a:buFont typeface="+mj-lt"/>
              <a:buAutoNum type="arabicPeriod"/>
            </a:pPr>
            <a:r>
              <a:rPr lang="en-US" sz="1800" dirty="0"/>
              <a:t>Schwefel: </a:t>
            </a:r>
            <a:r>
              <a:rPr lang="en-US" sz="1800" i="1" dirty="0"/>
              <a:t>Der flüchtige und brennende</a:t>
            </a:r>
          </a:p>
          <a:p>
            <a:pPr marL="868680" lvl="1" indent="-457200">
              <a:buFont typeface="+mj-lt"/>
              <a:buAutoNum type="arabicPeriod"/>
            </a:pPr>
            <a:r>
              <a:rPr lang="en-US" sz="1800" dirty="0"/>
              <a:t>Merkur: </a:t>
            </a:r>
            <a:r>
              <a:rPr lang="en-US" sz="1800" i="1" dirty="0"/>
              <a:t>Das Lebendige und Fließende</a:t>
            </a:r>
          </a:p>
          <a:p>
            <a:pPr marL="868680" lvl="1" indent="-457200">
              <a:buFont typeface="+mj-lt"/>
              <a:buAutoNum type="arabicPeriod"/>
            </a:pPr>
            <a:r>
              <a:rPr lang="en-US" sz="1800" dirty="0"/>
              <a:t>Salz: </a:t>
            </a:r>
            <a:r>
              <a:rPr lang="en-US" sz="1800" i="1" dirty="0"/>
              <a:t>Das stabile und feste</a:t>
            </a:r>
            <a:br>
              <a:rPr lang="en-US" sz="2200" dirty="0"/>
            </a:br>
            <a:r>
              <a:rPr lang="en-US" sz="1200" dirty="0"/>
              <a:t> </a:t>
            </a:r>
            <a:endParaRPr lang="en-US" sz="2200" dirty="0"/>
          </a:p>
          <a:p>
            <a:r>
              <a:rPr lang="de-DE" sz="2400" b="1" dirty="0"/>
              <a:t>Transmutation</a:t>
            </a:r>
          </a:p>
          <a:p>
            <a:pPr marL="285750" indent="-285750">
              <a:buFont typeface="Arial" panose="020B0604020202020204" pitchFamily="34" charset="0"/>
              <a:buChar char="•"/>
            </a:pPr>
            <a:r>
              <a:rPr lang="en-US" sz="1800" dirty="0"/>
              <a:t>Die Idee der Transmutation: Chemische Elemente müssen irgendwie "entstehen" können</a:t>
            </a:r>
          </a:p>
          <a:p>
            <a:pPr marL="285750" indent="-285750">
              <a:buFont typeface="Arial" panose="020B0604020202020204" pitchFamily="34" charset="0"/>
              <a:buChar char="•"/>
            </a:pPr>
            <a:r>
              <a:rPr lang="en-US" sz="1800" dirty="0"/>
              <a:t>ein chemisches Element in ein anderes umgewandelt werden kann</a:t>
            </a:r>
          </a:p>
          <a:p>
            <a:pPr marL="285750" indent="-285750">
              <a:buFont typeface="Arial" panose="020B0604020202020204" pitchFamily="34" charset="0"/>
              <a:buChar char="•"/>
            </a:pPr>
            <a:r>
              <a:rPr lang="en-US" sz="1800" dirty="0"/>
              <a:t>Der Stein der Weisen: Mystische Substanz, mit der unedle Metalle in Edelmetalle wie Gold verwandelt werden können</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Elemente in der Alchemie</a:t>
            </a:r>
            <a:endParaRPr lang="de-DE" sz="3000" noProof="0" dirty="0"/>
          </a:p>
        </p:txBody>
      </p:sp>
      <p:pic>
        <p:nvPicPr>
          <p:cNvPr id="6" name="Grafik 5">
            <a:extLst>
              <a:ext uri="{FF2B5EF4-FFF2-40B4-BE49-F238E27FC236}">
                <a16:creationId xmlns:a16="http://schemas.microsoft.com/office/drawing/2014/main" id="{2EB93036-EF84-4AF9-A7B6-65861CF5C77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8279279" y="2054059"/>
            <a:ext cx="2389196" cy="2389196"/>
          </a:xfrm>
          <a:prstGeom prst="rect">
            <a:avLst/>
          </a:prstGeom>
          <a:ln w="28575">
            <a:solidFill>
              <a:schemeClr val="tx1"/>
            </a:solidFill>
          </a:ln>
        </p:spPr>
      </p:pic>
      <p:sp>
        <p:nvSpPr>
          <p:cNvPr id="10" name="Textfeld 9">
            <a:extLst>
              <a:ext uri="{FF2B5EF4-FFF2-40B4-BE49-F238E27FC236}">
                <a16:creationId xmlns:a16="http://schemas.microsoft.com/office/drawing/2014/main" id="{3416824C-8538-4535-988A-DB29F1F71DE2}"/>
              </a:ext>
            </a:extLst>
          </p:cNvPr>
          <p:cNvSpPr txBox="1"/>
          <p:nvPr/>
        </p:nvSpPr>
        <p:spPr>
          <a:xfrm>
            <a:off x="8279279" y="4494625"/>
            <a:ext cx="2389196" cy="341632"/>
          </a:xfrm>
          <a:prstGeom prst="rect">
            <a:avLst/>
          </a:prstGeom>
          <a:noFill/>
        </p:spPr>
        <p:txBody>
          <a:bodyPr wrap="square" rtlCol="0">
            <a:spAutoFit/>
          </a:bodyPr>
          <a:lstStyle/>
          <a:p>
            <a:pPr algn="ctr"/>
            <a:r>
              <a:rPr lang="fr-FR" i="1" dirty="0"/>
              <a:t>[05] Die Tria Prima</a:t>
            </a:r>
            <a:endParaRPr lang="de-DE" i="1" dirty="0"/>
          </a:p>
        </p:txBody>
      </p:sp>
    </p:spTree>
    <p:extLst>
      <p:ext uri="{BB962C8B-B14F-4D97-AF65-F5344CB8AC3E}">
        <p14:creationId xmlns:p14="http://schemas.microsoft.com/office/powerpoint/2010/main" val="3294326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12848" y="1283966"/>
            <a:ext cx="6174271" cy="4462760"/>
          </a:xfrm>
          <a:prstGeom prst="rect">
            <a:avLst/>
          </a:prstGeom>
          <a:noFill/>
        </p:spPr>
        <p:txBody>
          <a:bodyPr wrap="square" rtlCol="0">
            <a:spAutoFit/>
          </a:bodyPr>
          <a:lstStyle/>
          <a:p>
            <a:r>
              <a:rPr lang="de-DE" sz="2400" b="1" dirty="0" err="1"/>
              <a:t>Tria</a:t>
            </a:r>
            <a:r>
              <a:rPr lang="de-DE" sz="2400" b="1" dirty="0"/>
              <a:t> Prima </a:t>
            </a:r>
            <a:r>
              <a:rPr lang="de-DE" sz="2400" i="1" dirty="0"/>
              <a:t>(16. Jahrhundert)</a:t>
            </a:r>
          </a:p>
          <a:p>
            <a:pPr marL="285750" indent="-285750">
              <a:buFont typeface="Arial" panose="020B0604020202020204" pitchFamily="34" charset="0"/>
              <a:buChar char="•"/>
            </a:pPr>
            <a:r>
              <a:rPr lang="de-DE" sz="2200" dirty="0"/>
              <a:t>Paracelsus beschrieb</a:t>
            </a:r>
            <a:br>
              <a:rPr lang="de-DE" sz="2200" dirty="0"/>
            </a:br>
            <a:r>
              <a:rPr lang="de-DE" sz="2200" dirty="0"/>
              <a:t>3 Ursubstanzen:</a:t>
            </a:r>
          </a:p>
          <a:p>
            <a:pPr marL="868680" lvl="1" indent="-457200">
              <a:buFont typeface="+mj-lt"/>
              <a:buAutoNum type="arabicPeriod"/>
            </a:pPr>
            <a:r>
              <a:rPr lang="de-DE" sz="1800" dirty="0"/>
              <a:t>Schwefel: </a:t>
            </a:r>
            <a:r>
              <a:rPr lang="de-DE" sz="1800" i="1" dirty="0"/>
              <a:t>Das Flüchtige und Brennende</a:t>
            </a:r>
          </a:p>
          <a:p>
            <a:pPr marL="868680" lvl="1" indent="-457200">
              <a:buFont typeface="+mj-lt"/>
              <a:buAutoNum type="arabicPeriod"/>
            </a:pPr>
            <a:r>
              <a:rPr lang="de-DE" sz="1800" dirty="0"/>
              <a:t>Quecksilber: </a:t>
            </a:r>
            <a:r>
              <a:rPr lang="de-DE" sz="1800" i="1" dirty="0"/>
              <a:t>Das Lebendige und Fließende</a:t>
            </a:r>
          </a:p>
          <a:p>
            <a:pPr marL="868680" lvl="1" indent="-457200">
              <a:buFont typeface="+mj-lt"/>
              <a:buAutoNum type="arabicPeriod"/>
            </a:pPr>
            <a:r>
              <a:rPr lang="de-DE" sz="1800" dirty="0"/>
              <a:t>Salz: </a:t>
            </a:r>
            <a:r>
              <a:rPr lang="de-DE" sz="1800" i="1" dirty="0"/>
              <a:t>Das Stabile und Feste</a:t>
            </a:r>
            <a:br>
              <a:rPr lang="de-DE" sz="2200" dirty="0"/>
            </a:br>
            <a:r>
              <a:rPr lang="de-DE" sz="1200" dirty="0"/>
              <a:t> </a:t>
            </a:r>
            <a:endParaRPr lang="de-DE" sz="2200" dirty="0"/>
          </a:p>
          <a:p>
            <a:r>
              <a:rPr lang="de-DE" sz="2400" b="1" dirty="0"/>
              <a:t>Transmutation</a:t>
            </a:r>
          </a:p>
          <a:p>
            <a:pPr marL="285750" indent="-285750">
              <a:buFont typeface="Arial" panose="020B0604020202020204" pitchFamily="34" charset="0"/>
              <a:buChar char="•"/>
            </a:pPr>
            <a:r>
              <a:rPr lang="de-DE" sz="1800" dirty="0"/>
              <a:t>Die Idee der Transmutation: Chemische Elemente müssen irgendwie "entstehen" können</a:t>
            </a:r>
          </a:p>
          <a:p>
            <a:pPr marL="285750" indent="-285750">
              <a:buFont typeface="Arial" panose="020B0604020202020204" pitchFamily="34" charset="0"/>
              <a:buChar char="•"/>
            </a:pPr>
            <a:r>
              <a:rPr lang="de-DE" sz="1800" dirty="0"/>
              <a:t>ein chemisches Element kann in ein anderes umgewandelt werden</a:t>
            </a:r>
          </a:p>
          <a:p>
            <a:pPr marL="285750" indent="-285750">
              <a:buFont typeface="Arial" panose="020B0604020202020204" pitchFamily="34" charset="0"/>
              <a:buChar char="•"/>
            </a:pPr>
            <a:r>
              <a:rPr lang="de-DE" sz="1800" dirty="0"/>
              <a:t>Der Stein der Weisen: Mystische Substanz, mit der unedle Metalle in Edelmetalle wie Gold verwandelt werden können</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Elemente in der Alchemie</a:t>
            </a:r>
            <a:endParaRPr lang="de-DE" sz="3000" noProof="0" dirty="0"/>
          </a:p>
        </p:txBody>
      </p:sp>
      <p:sp>
        <p:nvSpPr>
          <p:cNvPr id="2" name="Textfeld 1">
            <a:extLst>
              <a:ext uri="{FF2B5EF4-FFF2-40B4-BE49-F238E27FC236}">
                <a16:creationId xmlns:a16="http://schemas.microsoft.com/office/drawing/2014/main" id="{BD88E986-D417-D1A4-FAC7-E17231C59477}"/>
              </a:ext>
            </a:extLst>
          </p:cNvPr>
          <p:cNvSpPr txBox="1"/>
          <p:nvPr/>
        </p:nvSpPr>
        <p:spPr>
          <a:xfrm>
            <a:off x="7921375" y="2444115"/>
            <a:ext cx="3342528" cy="1969770"/>
          </a:xfrm>
          <a:prstGeom prst="rect">
            <a:avLst/>
          </a:prstGeom>
          <a:noFill/>
        </p:spPr>
        <p:txBody>
          <a:bodyPr wrap="square">
            <a:spAutoFit/>
          </a:bodyPr>
          <a:lstStyle/>
          <a:p>
            <a:pPr algn="ctr"/>
            <a:r>
              <a:rPr lang="de-DE" sz="1800" i="1" dirty="0"/>
              <a:t>Meine Theorie, die vom Licht der Natur ausgeht, kann durch ihre Konsistenz niemals vergehen oder verändert werden.</a:t>
            </a:r>
            <a:br>
              <a:rPr lang="de-DE" sz="1800" i="1" dirty="0"/>
            </a:br>
            <a:r>
              <a:rPr lang="de-DE" sz="1600" dirty="0"/>
              <a:t>Paracelsus, </a:t>
            </a:r>
            <a:r>
              <a:rPr lang="en-US" sz="1600" dirty="0"/>
              <a:t>Das Buch über die Tinktur der Philosophen </a:t>
            </a:r>
            <a:endParaRPr lang="de-DE" sz="1800" dirty="0"/>
          </a:p>
        </p:txBody>
      </p:sp>
    </p:spTree>
    <p:extLst>
      <p:ext uri="{BB962C8B-B14F-4D97-AF65-F5344CB8AC3E}">
        <p14:creationId xmlns:p14="http://schemas.microsoft.com/office/powerpoint/2010/main" val="2762508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513114"/>
            <a:ext cx="6043084"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a:t>17</a:t>
            </a:r>
            <a:r>
              <a:rPr lang="en-US" sz="2000" baseline="30000" dirty="0"/>
              <a:t>th</a:t>
            </a:r>
            <a:r>
              <a:rPr lang="en-US" sz="2000" dirty="0"/>
              <a:t> Jahrhundert: Nach wissenschaftlichem Stillstand im Mittelalter: Schrittweise Entdeckung der Grundelemente durch chemische Messmethoden</a:t>
            </a:r>
          </a:p>
          <a:p>
            <a:pPr marL="285750" indent="-285750">
              <a:buFont typeface="Arial" panose="020B0604020202020204" pitchFamily="34" charset="0"/>
              <a:buChar char="•"/>
            </a:pPr>
            <a:r>
              <a:rPr lang="en-US" sz="2000" dirty="0"/>
              <a:t>Fortschrittliche Entwicklung trotz mangelnder Kenntnisse über das Atom selbst</a:t>
            </a:r>
          </a:p>
          <a:p>
            <a:pPr marL="285750" indent="-285750">
              <a:buFont typeface="Arial" panose="020B0604020202020204" pitchFamily="34" charset="0"/>
              <a:buChar char="•"/>
            </a:pPr>
            <a:r>
              <a:rPr lang="de-DE" sz="2000" dirty="0"/>
              <a:t>1869: </a:t>
            </a:r>
            <a:r>
              <a:rPr lang="en-US" sz="2000" dirty="0"/>
              <a:t>Entwurf des ersten Periodensystems: gruppiert und sortiert nach aufsteigender Atommasse - </a:t>
            </a:r>
            <a:r>
              <a:rPr lang="de-DE" sz="1800" i="1" dirty="0"/>
              <a:t>Dmitri Mendelejew</a:t>
            </a:r>
          </a:p>
          <a:p>
            <a:pPr marL="285750" marR="0" lvl="0" indent="-285750" algn="l" defTabSz="8229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2000" dirty="0"/>
              <a:t>1913: </a:t>
            </a:r>
            <a:r>
              <a:rPr lang="en-US" sz="2000" dirty="0"/>
              <a:t>Untersuchung der Spektrallinien von Atomen: Bestätigung der Ordnung des Periodensystems - </a:t>
            </a:r>
            <a:r>
              <a:rPr kumimoji="0" lang="de-DE" sz="1800" b="0" i="1" u="none" strike="noStrike" kern="1200" cap="none" spc="0" normalizeH="0" baseline="0" noProof="0" dirty="0">
                <a:ln>
                  <a:noFill/>
                </a:ln>
                <a:solidFill>
                  <a:srgbClr val="00305E"/>
                </a:solidFill>
                <a:effectLst/>
                <a:uLnTx/>
                <a:uFillTx/>
                <a:latin typeface="Open Sans"/>
                <a:ea typeface="+mn-ea"/>
                <a:cs typeface="+mn-cs"/>
              </a:rPr>
              <a:t>Henry Moseley</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Entwicklung des Periodensystems</a:t>
            </a:r>
            <a:endParaRPr lang="de-DE" sz="3000" noProof="0" dirty="0"/>
          </a:p>
        </p:txBody>
      </p:sp>
      <p:pic>
        <p:nvPicPr>
          <p:cNvPr id="3" name="Grafik 2">
            <a:extLst>
              <a:ext uri="{FF2B5EF4-FFF2-40B4-BE49-F238E27FC236}">
                <a16:creationId xmlns:a16="http://schemas.microsoft.com/office/drawing/2014/main" id="{5500B0A8-F3E1-47AD-93A9-8E5B19AF1C0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52729" y="1387785"/>
            <a:ext cx="3889948" cy="3968932"/>
          </a:xfrm>
          <a:prstGeom prst="rect">
            <a:avLst/>
          </a:prstGeom>
        </p:spPr>
      </p:pic>
      <p:sp>
        <p:nvSpPr>
          <p:cNvPr id="2" name="Textfeld 1">
            <a:extLst>
              <a:ext uri="{FF2B5EF4-FFF2-40B4-BE49-F238E27FC236}">
                <a16:creationId xmlns:a16="http://schemas.microsoft.com/office/drawing/2014/main" id="{0413D96A-DEBE-577B-580B-2897B4FE6828}"/>
              </a:ext>
            </a:extLst>
          </p:cNvPr>
          <p:cNvSpPr txBox="1"/>
          <p:nvPr/>
        </p:nvSpPr>
        <p:spPr>
          <a:xfrm>
            <a:off x="7243724" y="5370985"/>
            <a:ext cx="4242794" cy="590931"/>
          </a:xfrm>
          <a:prstGeom prst="rect">
            <a:avLst/>
          </a:prstGeom>
          <a:noFill/>
        </p:spPr>
        <p:txBody>
          <a:bodyPr wrap="square" rtlCol="0">
            <a:spAutoFit/>
          </a:bodyPr>
          <a:lstStyle/>
          <a:p>
            <a:pPr algn="ctr"/>
            <a:r>
              <a:rPr lang="en-US" i="1" dirty="0"/>
              <a:t>[06] Veraltete Darstellung des Periodensystems</a:t>
            </a:r>
            <a:endParaRPr lang="de-DE" dirty="0"/>
          </a:p>
        </p:txBody>
      </p:sp>
    </p:spTree>
    <p:extLst>
      <p:ext uri="{BB962C8B-B14F-4D97-AF65-F5344CB8AC3E}">
        <p14:creationId xmlns:p14="http://schemas.microsoft.com/office/powerpoint/2010/main" val="3055012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Das Periodensystem der Elemente</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81217A99-456A-4B57-9B96-92E5814C8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333" y="1257300"/>
            <a:ext cx="11091334" cy="4648200"/>
          </a:xfrm>
          <a:prstGeom prst="rect">
            <a:avLst/>
          </a:prstGeom>
        </p:spPr>
      </p:pic>
    </p:spTree>
    <p:extLst>
      <p:ext uri="{BB962C8B-B14F-4D97-AF65-F5344CB8AC3E}">
        <p14:creationId xmlns:p14="http://schemas.microsoft.com/office/powerpoint/2010/main" val="785402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Häufigkeit der chemischen Elemente </a:t>
            </a:r>
            <a:r>
              <a:rPr lang="de-DE" sz="2400" noProof="0" dirty="0"/>
              <a:t>(Sonnensystem)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4" name="Grafik 13">
            <a:extLst>
              <a:ext uri="{FF2B5EF4-FFF2-40B4-BE49-F238E27FC236}">
                <a16:creationId xmlns:a16="http://schemas.microsoft.com/office/drawing/2014/main" id="{674B77D0-71F9-4A26-8EF0-E1364C0BBA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
        <p:nvSpPr>
          <p:cNvPr id="15" name="Textfeld 14">
            <a:extLst>
              <a:ext uri="{FF2B5EF4-FFF2-40B4-BE49-F238E27FC236}">
                <a16:creationId xmlns:a16="http://schemas.microsoft.com/office/drawing/2014/main" id="{594B2ECD-519E-4CC2-95A6-66DEBF9268D5}"/>
              </a:ext>
            </a:extLst>
          </p:cNvPr>
          <p:cNvSpPr txBox="1"/>
          <p:nvPr/>
        </p:nvSpPr>
        <p:spPr>
          <a:xfrm rot="16200000">
            <a:off x="-2177304" y="3362635"/>
            <a:ext cx="4744072" cy="307778"/>
          </a:xfrm>
          <a:prstGeom prst="rect">
            <a:avLst/>
          </a:prstGeom>
          <a:noFill/>
        </p:spPr>
        <p:txBody>
          <a:bodyPr wrap="square" rtlCol="0">
            <a:spAutoFit/>
          </a:bodyPr>
          <a:lstStyle/>
          <a:p>
            <a:pPr algn="ctr"/>
            <a:r>
              <a:rPr lang="de-DE" sz="1400" b="1" dirty="0"/>
              <a:t>Relative Häufigkeit (logarithmisch)</a:t>
            </a:r>
          </a:p>
        </p:txBody>
      </p:sp>
      <p:sp>
        <p:nvSpPr>
          <p:cNvPr id="16" name="Textfeld 15">
            <a:extLst>
              <a:ext uri="{FF2B5EF4-FFF2-40B4-BE49-F238E27FC236}">
                <a16:creationId xmlns:a16="http://schemas.microsoft.com/office/drawing/2014/main" id="{060C1B24-1D6E-4CD9-A02A-BEA97D25AE63}"/>
              </a:ext>
            </a:extLst>
          </p:cNvPr>
          <p:cNvSpPr txBox="1"/>
          <p:nvPr/>
        </p:nvSpPr>
        <p:spPr>
          <a:xfrm>
            <a:off x="448293" y="5827927"/>
            <a:ext cx="11726556" cy="304800"/>
          </a:xfrm>
          <a:prstGeom prst="rect">
            <a:avLst/>
          </a:prstGeom>
          <a:noFill/>
        </p:spPr>
        <p:txBody>
          <a:bodyPr wrap="square" rtlCol="0">
            <a:spAutoFit/>
          </a:bodyPr>
          <a:lstStyle/>
          <a:p>
            <a:pPr algn="ctr"/>
            <a:r>
              <a:rPr lang="de-DE" sz="1400" b="1" dirty="0" err="1"/>
              <a:t>Ordnungszahl </a:t>
            </a:r>
            <a:r>
              <a:rPr lang="de-DE" sz="1400" b="1" dirty="0"/>
              <a:t>Z</a:t>
            </a:r>
          </a:p>
        </p:txBody>
      </p:sp>
    </p:spTree>
    <p:extLst>
      <p:ext uri="{BB962C8B-B14F-4D97-AF65-F5344CB8AC3E}">
        <p14:creationId xmlns:p14="http://schemas.microsoft.com/office/powerpoint/2010/main" val="262586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AE502-3E2A-256E-2AA0-F103F0973619}"/>
              </a:ext>
            </a:extLst>
          </p:cNvPr>
          <p:cNvSpPr>
            <a:spLocks noGrp="1"/>
          </p:cNvSpPr>
          <p:nvPr>
            <p:ph type="title"/>
          </p:nvPr>
        </p:nvSpPr>
        <p:spPr>
          <a:xfrm>
            <a:off x="1238249" y="346075"/>
            <a:ext cx="10217156" cy="684000"/>
          </a:xfrm>
        </p:spPr>
        <p:txBody>
          <a:bodyPr/>
          <a:lstStyle/>
          <a:p>
            <a:r>
              <a:rPr lang="de-DE" sz="3600" noProof="0" dirty="0"/>
              <a:t>Häufigkeit der chemischen Elemente </a:t>
            </a:r>
            <a:r>
              <a:rPr lang="de-DE" sz="2400" noProof="0" dirty="0"/>
              <a:t>(Sonnensystem)</a:t>
            </a:r>
            <a:endParaRPr lang="de-DE" sz="3000" noProof="0" dirty="0"/>
          </a:p>
        </p:txBody>
      </p:sp>
      <p:pic>
        <p:nvPicPr>
          <p:cNvPr id="4" name="Grafik 3" descr="Kopf mit Zahnrädern Silhouette">
            <a:extLst>
              <a:ext uri="{FF2B5EF4-FFF2-40B4-BE49-F238E27FC236}">
                <a16:creationId xmlns:a16="http://schemas.microsoft.com/office/drawing/2014/main" id="{0377FDCB-3152-CEE8-C2CD-23FF97E94B9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01287" y="3902255"/>
            <a:ext cx="2016436" cy="2016434"/>
          </a:xfrm>
          <a:prstGeom prst="rect">
            <a:avLst/>
          </a:prstGeom>
        </p:spPr>
      </p:pic>
      <p:sp>
        <p:nvSpPr>
          <p:cNvPr id="7" name="Rechteck: obere Ecken abgerundet 6">
            <a:extLst>
              <a:ext uri="{FF2B5EF4-FFF2-40B4-BE49-F238E27FC236}">
                <a16:creationId xmlns:a16="http://schemas.microsoft.com/office/drawing/2014/main" id="{16CFCF5C-EA8F-D9BD-E197-0B63B9EEFBD8}"/>
              </a:ext>
            </a:extLst>
          </p:cNvPr>
          <p:cNvSpPr/>
          <p:nvPr/>
        </p:nvSpPr>
        <p:spPr>
          <a:xfrm>
            <a:off x="1256435" y="1360021"/>
            <a:ext cx="4106140"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Aufgabe</a:t>
            </a:r>
            <a:endParaRPr lang="en-US" sz="2400" b="1" dirty="0">
              <a:latin typeface="+mj-lt"/>
            </a:endParaRPr>
          </a:p>
        </p:txBody>
      </p:sp>
      <p:sp>
        <p:nvSpPr>
          <p:cNvPr id="9" name="Rechteck: obere Ecken abgerundet 8">
            <a:extLst>
              <a:ext uri="{FF2B5EF4-FFF2-40B4-BE49-F238E27FC236}">
                <a16:creationId xmlns:a16="http://schemas.microsoft.com/office/drawing/2014/main" id="{9C378F9B-1E52-B1CE-49D0-6D3544BAE426}"/>
              </a:ext>
            </a:extLst>
          </p:cNvPr>
          <p:cNvSpPr/>
          <p:nvPr/>
        </p:nvSpPr>
        <p:spPr>
          <a:xfrm>
            <a:off x="1256435" y="1873100"/>
            <a:ext cx="4106140" cy="169671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GB" sz="2800" dirty="0" err="1">
                <a:solidFill>
                  <a:schemeClr val="tx1"/>
                </a:solidFill>
                <a:latin typeface="+mj-lt"/>
              </a:rPr>
              <a:t>Schaut</a:t>
            </a:r>
            <a:r>
              <a:rPr lang="en-GB" sz="2800" dirty="0">
                <a:solidFill>
                  <a:schemeClr val="tx1"/>
                </a:solidFill>
                <a:latin typeface="+mj-lt"/>
              </a:rPr>
              <a:t> </a:t>
            </a:r>
            <a:r>
              <a:rPr lang="en-GB" sz="2800" dirty="0" err="1">
                <a:solidFill>
                  <a:schemeClr val="tx1"/>
                </a:solidFill>
                <a:latin typeface="+mj-lt"/>
              </a:rPr>
              <a:t>euch</a:t>
            </a:r>
            <a:r>
              <a:rPr lang="en-GB" sz="2800" dirty="0">
                <a:solidFill>
                  <a:schemeClr val="tx1"/>
                </a:solidFill>
                <a:latin typeface="+mj-lt"/>
              </a:rPr>
              <a:t> die </a:t>
            </a:r>
            <a:r>
              <a:rPr lang="en-GB" sz="2800" b="1" dirty="0" err="1">
                <a:solidFill>
                  <a:schemeClr val="tx1"/>
                </a:solidFill>
                <a:latin typeface="+mj-lt"/>
              </a:rPr>
              <a:t>Häufigkeitsverteilung</a:t>
            </a:r>
            <a:r>
              <a:rPr lang="en-GB" sz="2800" b="1" dirty="0">
                <a:solidFill>
                  <a:schemeClr val="tx1"/>
                </a:solidFill>
                <a:latin typeface="+mj-lt"/>
              </a:rPr>
              <a:t> an</a:t>
            </a:r>
            <a:r>
              <a:rPr lang="en-GB" sz="2800" dirty="0">
                <a:solidFill>
                  <a:schemeClr val="tx1"/>
                </a:solidFill>
                <a:latin typeface="+mj-lt"/>
              </a:rPr>
              <a:t>. Was </a:t>
            </a:r>
            <a:r>
              <a:rPr lang="en-GB" sz="2800" dirty="0" err="1">
                <a:solidFill>
                  <a:schemeClr val="tx1"/>
                </a:solidFill>
                <a:latin typeface="+mj-lt"/>
              </a:rPr>
              <a:t>fällt</a:t>
            </a:r>
            <a:r>
              <a:rPr lang="en-GB" sz="2800" dirty="0">
                <a:solidFill>
                  <a:schemeClr val="tx1"/>
                </a:solidFill>
                <a:latin typeface="+mj-lt"/>
              </a:rPr>
              <a:t> auf? </a:t>
            </a:r>
          </a:p>
        </p:txBody>
      </p:sp>
      <p:pic>
        <p:nvPicPr>
          <p:cNvPr id="8" name="Grafik 7">
            <a:extLst>
              <a:ext uri="{FF2B5EF4-FFF2-40B4-BE49-F238E27FC236}">
                <a16:creationId xmlns:a16="http://schemas.microsoft.com/office/drawing/2014/main" id="{B3A073E8-BB74-E554-E942-A833C2F5F7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710" t="16776" r="7285"/>
          <a:stretch/>
        </p:blipFill>
        <p:spPr>
          <a:xfrm>
            <a:off x="5572732" y="2437453"/>
            <a:ext cx="6427483" cy="2929604"/>
          </a:xfrm>
          <a:prstGeom prst="rect">
            <a:avLst/>
          </a:prstGeom>
        </p:spPr>
      </p:pic>
    </p:spTree>
    <p:extLst>
      <p:ext uri="{BB962C8B-B14F-4D97-AF65-F5344CB8AC3E}">
        <p14:creationId xmlns:p14="http://schemas.microsoft.com/office/powerpoint/2010/main" val="1519972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Häufigkeit der chemischen Elemente</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098" name="Picture 2" descr="Clear Science! — You are made of elements, along with everything...">
            <a:extLst>
              <a:ext uri="{FF2B5EF4-FFF2-40B4-BE49-F238E27FC236}">
                <a16:creationId xmlns:a16="http://schemas.microsoft.com/office/drawing/2014/main" id="{5A59FA42-A7CC-C888-0096-C90D34E6E3E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971675" y="2231114"/>
            <a:ext cx="8248650" cy="298023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D9FBBA2-237B-1FAF-C937-B435285C3B9E}"/>
              </a:ext>
            </a:extLst>
          </p:cNvPr>
          <p:cNvSpPr txBox="1"/>
          <p:nvPr/>
        </p:nvSpPr>
        <p:spPr>
          <a:xfrm>
            <a:off x="2254249" y="1646650"/>
            <a:ext cx="2209801" cy="461665"/>
          </a:xfrm>
          <a:prstGeom prst="rect">
            <a:avLst/>
          </a:prstGeom>
          <a:noFill/>
        </p:spPr>
        <p:txBody>
          <a:bodyPr wrap="square">
            <a:spAutoFit/>
          </a:bodyPr>
          <a:lstStyle/>
          <a:p>
            <a:pPr algn="ctr"/>
            <a:r>
              <a:rPr lang="de-DE" sz="2400" b="1" cap="small" dirty="0"/>
              <a:t>Menschen</a:t>
            </a:r>
          </a:p>
        </p:txBody>
      </p:sp>
      <p:sp>
        <p:nvSpPr>
          <p:cNvPr id="7" name="Textfeld 6">
            <a:extLst>
              <a:ext uri="{FF2B5EF4-FFF2-40B4-BE49-F238E27FC236}">
                <a16:creationId xmlns:a16="http://schemas.microsoft.com/office/drawing/2014/main" id="{AE78C7B3-730B-B830-6E70-731DF0B9A880}"/>
              </a:ext>
            </a:extLst>
          </p:cNvPr>
          <p:cNvSpPr txBox="1"/>
          <p:nvPr/>
        </p:nvSpPr>
        <p:spPr>
          <a:xfrm>
            <a:off x="5105401" y="1646650"/>
            <a:ext cx="2127250" cy="461665"/>
          </a:xfrm>
          <a:prstGeom prst="rect">
            <a:avLst/>
          </a:prstGeom>
          <a:noFill/>
        </p:spPr>
        <p:txBody>
          <a:bodyPr wrap="square">
            <a:spAutoFit/>
          </a:bodyPr>
          <a:lstStyle/>
          <a:p>
            <a:pPr algn="ctr"/>
            <a:r>
              <a:rPr lang="de-DE" sz="2400" b="1" cap="small" dirty="0" err="1"/>
              <a:t>Erdkruste</a:t>
            </a:r>
            <a:endParaRPr lang="de-DE" sz="2400" b="1" cap="small" dirty="0"/>
          </a:p>
        </p:txBody>
      </p:sp>
      <p:sp>
        <p:nvSpPr>
          <p:cNvPr id="9" name="Textfeld 8">
            <a:extLst>
              <a:ext uri="{FF2B5EF4-FFF2-40B4-BE49-F238E27FC236}">
                <a16:creationId xmlns:a16="http://schemas.microsoft.com/office/drawing/2014/main" id="{E017FACA-AA9A-A1D1-7632-9405BACFB130}"/>
              </a:ext>
            </a:extLst>
          </p:cNvPr>
          <p:cNvSpPr txBox="1"/>
          <p:nvPr/>
        </p:nvSpPr>
        <p:spPr>
          <a:xfrm>
            <a:off x="7677151" y="1646650"/>
            <a:ext cx="2438400" cy="461665"/>
          </a:xfrm>
          <a:prstGeom prst="rect">
            <a:avLst/>
          </a:prstGeom>
          <a:noFill/>
        </p:spPr>
        <p:txBody>
          <a:bodyPr wrap="square">
            <a:spAutoFit/>
          </a:bodyPr>
          <a:lstStyle/>
          <a:p>
            <a:pPr algn="ctr"/>
            <a:r>
              <a:rPr lang="de-DE" sz="2400" b="1" cap="small" dirty="0"/>
              <a:t>Universum</a:t>
            </a:r>
          </a:p>
        </p:txBody>
      </p:sp>
      <p:sp>
        <p:nvSpPr>
          <p:cNvPr id="4" name="Textfeld 3">
            <a:extLst>
              <a:ext uri="{FF2B5EF4-FFF2-40B4-BE49-F238E27FC236}">
                <a16:creationId xmlns:a16="http://schemas.microsoft.com/office/drawing/2014/main" id="{4433BD64-BDBE-CCB6-877B-ED100D0E3EDD}"/>
              </a:ext>
            </a:extLst>
          </p:cNvPr>
          <p:cNvSpPr txBox="1"/>
          <p:nvPr/>
        </p:nvSpPr>
        <p:spPr>
          <a:xfrm>
            <a:off x="9039225" y="5370985"/>
            <a:ext cx="2990851" cy="590931"/>
          </a:xfrm>
          <a:prstGeom prst="rect">
            <a:avLst/>
          </a:prstGeom>
          <a:noFill/>
        </p:spPr>
        <p:txBody>
          <a:bodyPr wrap="square" rtlCol="0">
            <a:spAutoFit/>
          </a:bodyPr>
          <a:lstStyle/>
          <a:p>
            <a:pPr algn="r"/>
            <a:r>
              <a:rPr lang="en-US" i="1" dirty="0"/>
              <a:t>[07] Verschiedene chemische Elementhäufigkeiten</a:t>
            </a:r>
            <a:endParaRPr lang="de-DE" dirty="0"/>
          </a:p>
        </p:txBody>
      </p:sp>
    </p:spTree>
    <p:extLst>
      <p:ext uri="{BB962C8B-B14F-4D97-AF65-F5344CB8AC3E}">
        <p14:creationId xmlns:p14="http://schemas.microsoft.com/office/powerpoint/2010/main" val="2104554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de-DE" sz="4800" b="1"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Nukleare Astrophysik</a:t>
            </a:r>
            <a:b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b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Eine Reise </a:t>
            </a:r>
            <a:r>
              <a:rPr lang="de-DE" sz="3600"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durch die </a:t>
            </a: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Elemente</a:t>
            </a:r>
            <a:endParaRPr lang="de-DE" sz="36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endParaRPr>
          </a:p>
        </p:txBody>
      </p:sp>
    </p:spTree>
    <p:extLst>
      <p:ext uri="{BB962C8B-B14F-4D97-AF65-F5344CB8AC3E}">
        <p14:creationId xmlns:p14="http://schemas.microsoft.com/office/powerpoint/2010/main" val="868022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510579" y="1545003"/>
            <a:ext cx="5170842" cy="2392362"/>
          </a:xfrm>
        </p:spPr>
        <p:txBody>
          <a:bodyPr anchor="ctr"/>
          <a:lstStyle/>
          <a:p>
            <a:pPr algn="ctr"/>
            <a:r>
              <a:rPr lang="de-DE" sz="3600" cap="small" noProof="0" dirty="0"/>
              <a:t>Wie können wir den </a:t>
            </a:r>
            <a:r>
              <a:rPr lang="de-DE" sz="3600" b="1" cap="small" noProof="0" dirty="0"/>
              <a:t>Ursprung der Elemente </a:t>
            </a:r>
            <a:r>
              <a:rPr lang="de-DE" sz="3600" cap="small" noProof="0" dirty="0"/>
              <a:t>erforschen?</a:t>
            </a:r>
          </a:p>
        </p:txBody>
      </p:sp>
      <p:grpSp>
        <p:nvGrpSpPr>
          <p:cNvPr id="8" name="Gruppieren 7">
            <a:extLst>
              <a:ext uri="{FF2B5EF4-FFF2-40B4-BE49-F238E27FC236}">
                <a16:creationId xmlns:a16="http://schemas.microsoft.com/office/drawing/2014/main" id="{256C94DE-91F7-66E7-8668-33FDB72DFC23}"/>
              </a:ext>
            </a:extLst>
          </p:cNvPr>
          <p:cNvGrpSpPr/>
          <p:nvPr/>
        </p:nvGrpSpPr>
        <p:grpSpPr>
          <a:xfrm>
            <a:off x="4156038" y="3813210"/>
            <a:ext cx="3879924" cy="1866828"/>
            <a:chOff x="4210980" y="4211243"/>
            <a:chExt cx="3879924" cy="1866828"/>
          </a:xfrm>
        </p:grpSpPr>
        <p:sp>
          <p:nvSpPr>
            <p:cNvPr id="4" name="Textfeld 3">
              <a:extLst>
                <a:ext uri="{FF2B5EF4-FFF2-40B4-BE49-F238E27FC236}">
                  <a16:creationId xmlns:a16="http://schemas.microsoft.com/office/drawing/2014/main" id="{95D0EBD4-F80B-A9C4-DB00-8081E7DF2F88}"/>
                </a:ext>
              </a:extLst>
            </p:cNvPr>
            <p:cNvSpPr txBox="1"/>
            <p:nvPr/>
          </p:nvSpPr>
          <p:spPr>
            <a:xfrm>
              <a:off x="4210980" y="5309957"/>
              <a:ext cx="3879924" cy="400110"/>
            </a:xfrm>
            <a:prstGeom prst="rect">
              <a:avLst/>
            </a:prstGeom>
            <a:noFill/>
          </p:spPr>
          <p:txBody>
            <a:bodyPr wrap="square">
              <a:spAutoFit/>
            </a:bodyPr>
            <a:lstStyle/>
            <a:p>
              <a:pPr algn="ctr"/>
              <a:r>
                <a:rPr lang="de-DE" sz="2000" b="1" dirty="0">
                  <a:hlinkClick r:id="rId3">
                    <a:extLst>
                      <a:ext uri="{A12FA001-AC4F-418D-AE19-62706E023703}">
                        <ahyp:hlinkClr xmlns:ahyp="http://schemas.microsoft.com/office/drawing/2018/hyperlinkcolor" val="tx"/>
                      </a:ext>
                    </a:extLst>
                  </a:hlinkClick>
                </a:rPr>
                <a:t>1.2 Felsenkeller-Labor</a:t>
              </a:r>
              <a:endParaRPr lang="en-US" sz="2000" b="1" dirty="0"/>
            </a:p>
          </p:txBody>
        </p:sp>
        <p:pic>
          <p:nvPicPr>
            <p:cNvPr id="6" name="Grafik 5" descr="Link mit einfarbiger Füllung">
              <a:extLst>
                <a:ext uri="{FF2B5EF4-FFF2-40B4-BE49-F238E27FC236}">
                  <a16:creationId xmlns:a16="http://schemas.microsoft.com/office/drawing/2014/main" id="{5658A0AA-6EF8-4612-93A6-8C9C0B62F0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17993" y="4211243"/>
              <a:ext cx="1065898" cy="1065898"/>
            </a:xfrm>
            <a:prstGeom prst="rect">
              <a:avLst/>
            </a:prstGeom>
          </p:spPr>
        </p:pic>
        <p:sp>
          <p:nvSpPr>
            <p:cNvPr id="7" name="Rechteck: obere Ecken abgerundet 6">
              <a:extLst>
                <a:ext uri="{FF2B5EF4-FFF2-40B4-BE49-F238E27FC236}">
                  <a16:creationId xmlns:a16="http://schemas.microsoft.com/office/drawing/2014/main" id="{80D2A88A-ACA4-BA70-85AE-E5501FAB4F6A}"/>
                </a:ext>
              </a:extLst>
            </p:cNvPr>
            <p:cNvSpPr/>
            <p:nvPr/>
          </p:nvSpPr>
          <p:spPr>
            <a:xfrm>
              <a:off x="4239861" y="4211243"/>
              <a:ext cx="3822162" cy="1866828"/>
            </a:xfrm>
            <a:prstGeom prst="round2SameRect">
              <a:avLst>
                <a:gd name="adj1" fmla="val 20923"/>
                <a:gd name="adj2" fmla="val 1711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GB" sz="2800" dirty="0">
                <a:solidFill>
                  <a:schemeClr val="tx1"/>
                </a:solidFill>
                <a:latin typeface="+mj-lt"/>
              </a:endParaRPr>
            </a:p>
          </p:txBody>
        </p:sp>
      </p:grpSp>
    </p:spTree>
    <p:extLst>
      <p:ext uri="{BB962C8B-B14F-4D97-AF65-F5344CB8AC3E}">
        <p14:creationId xmlns:p14="http://schemas.microsoft.com/office/powerpoint/2010/main" val="1391093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492760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Teil II</a:t>
            </a:r>
          </a:p>
          <a:p>
            <a:pPr algn="ctr">
              <a:spcAft>
                <a:spcPts val="600"/>
              </a:spcAft>
            </a:pPr>
            <a:r>
              <a:rPr lang="en-US" sz="3600" cap="small" dirty="0">
                <a:solidFill>
                  <a:schemeClr val="bg1"/>
                </a:solidFill>
              </a:rPr>
              <a:t>Atomkerne &amp;</a:t>
            </a:r>
            <a:br>
              <a:rPr lang="en-US" sz="3600" cap="small" dirty="0">
                <a:solidFill>
                  <a:schemeClr val="bg1"/>
                </a:solidFill>
              </a:rPr>
            </a:br>
            <a:r>
              <a:rPr lang="en-US" sz="3600" cap="small" dirty="0">
                <a:solidFill>
                  <a:schemeClr val="bg1"/>
                </a:solidFill>
              </a:rPr>
              <a:t>ihre Eigenheiten</a:t>
            </a:r>
            <a:endParaRPr lang="en-US" sz="3600" b="1" cap="small" dirty="0">
              <a:solidFill>
                <a:schemeClr val="bg1"/>
              </a:solidFill>
            </a:endParaRPr>
          </a:p>
        </p:txBody>
      </p:sp>
      <p:pic>
        <p:nvPicPr>
          <p:cNvPr id="5124" name="Picture 4">
            <a:extLst>
              <a:ext uri="{FF2B5EF4-FFF2-40B4-BE49-F238E27FC236}">
                <a16:creationId xmlns:a16="http://schemas.microsoft.com/office/drawing/2014/main" id="{36CE6500-62B6-80A4-B3F3-096D7ACF308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27600" y="2445"/>
            <a:ext cx="7264400" cy="685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19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4097867" y="1989139"/>
            <a:ext cx="3996266" cy="2392362"/>
          </a:xfrm>
        </p:spPr>
        <p:txBody>
          <a:bodyPr anchor="ctr"/>
          <a:lstStyle/>
          <a:p>
            <a:pPr algn="ctr"/>
            <a:r>
              <a:rPr lang="de-DE" sz="3600" cap="small" noProof="0" dirty="0"/>
              <a:t>Was </a:t>
            </a:r>
            <a:r>
              <a:rPr lang="de-DE" sz="3600" b="1" cap="small" noProof="0" dirty="0"/>
              <a:t>macht </a:t>
            </a:r>
            <a:r>
              <a:rPr lang="de-DE" sz="3600" cap="small" noProof="0" dirty="0"/>
              <a:t>ein chemisches Element </a:t>
            </a:r>
            <a:r>
              <a:rPr lang="de-DE" sz="3600" b="1" cap="small" noProof="0" dirty="0"/>
              <a:t>aus</a:t>
            </a:r>
            <a:r>
              <a:rPr lang="de-DE" sz="3600" cap="small" noProof="0" dirty="0"/>
              <a:t>?</a:t>
            </a:r>
          </a:p>
        </p:txBody>
      </p:sp>
    </p:spTree>
    <p:extLst>
      <p:ext uri="{BB962C8B-B14F-4D97-AF65-F5344CB8AC3E}">
        <p14:creationId xmlns:p14="http://schemas.microsoft.com/office/powerpoint/2010/main" val="3462665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Ein Element wird durch die </a:t>
            </a:r>
            <a:r>
              <a:rPr lang="en-US" sz="2400" b="1" dirty="0"/>
              <a:t>Anzahl der Protonen </a:t>
            </a:r>
            <a:r>
              <a:rPr lang="en-US" sz="2400" dirty="0"/>
              <a:t>im Atomkern charakterisiert</a:t>
            </a:r>
            <a:br>
              <a:rPr lang="de-DE" sz="2400" dirty="0"/>
            </a:br>
            <a:br>
              <a:rPr lang="de-DE" sz="2400" dirty="0"/>
            </a:br>
            <a:br>
              <a:rPr lang="de-DE" sz="2400" dirty="0"/>
            </a:br>
            <a:br>
              <a:rPr lang="de-DE" sz="2400" dirty="0"/>
            </a:b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Der Atomkern</a:t>
            </a:r>
            <a:endParaRPr lang="de-DE" sz="3000" noProof="0" dirty="0"/>
          </a:p>
        </p:txBody>
      </p:sp>
      <p:pic>
        <p:nvPicPr>
          <p:cNvPr id="2" name="Picture 2">
            <a:extLst>
              <a:ext uri="{FF2B5EF4-FFF2-40B4-BE49-F238E27FC236}">
                <a16:creationId xmlns:a16="http://schemas.microsoft.com/office/drawing/2014/main" id="{2C2CFEFF-E7D4-1B2D-9520-FDB57B3E2A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14151" y="3655422"/>
            <a:ext cx="2205446" cy="22054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ufbau von Atomen">
            <a:extLst>
              <a:ext uri="{FF2B5EF4-FFF2-40B4-BE49-F238E27FC236}">
                <a16:creationId xmlns:a16="http://schemas.microsoft.com/office/drawing/2014/main" id="{ABD82B60-5110-1334-7632-D178E9BDE2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08927" y="1184683"/>
            <a:ext cx="2415894" cy="2392363"/>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abgerundete Ecken 4">
            <a:extLst>
              <a:ext uri="{FF2B5EF4-FFF2-40B4-BE49-F238E27FC236}">
                <a16:creationId xmlns:a16="http://schemas.microsoft.com/office/drawing/2014/main" id="{DE67122A-90CE-E4C2-E481-3F1086D5E9B1}"/>
              </a:ext>
            </a:extLst>
          </p:cNvPr>
          <p:cNvSpPr/>
          <p:nvPr/>
        </p:nvSpPr>
        <p:spPr>
          <a:xfrm>
            <a:off x="1765378" y="2654744"/>
            <a:ext cx="3983490" cy="137732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rPr>
              <a:t>Beispiel</a:t>
            </a:r>
            <a:r>
              <a:rPr lang="de-DE" sz="2000" b="1" dirty="0">
                <a:solidFill>
                  <a:schemeClr val="tx1"/>
                </a:solidFill>
              </a:rPr>
              <a:t>:</a:t>
            </a:r>
            <a:br>
              <a:rPr lang="de-DE" sz="2000" dirty="0">
                <a:solidFill>
                  <a:schemeClr val="tx1"/>
                </a:solidFill>
              </a:rPr>
            </a:br>
            <a:r>
              <a:rPr lang="en-US" sz="2000" dirty="0">
                <a:solidFill>
                  <a:schemeClr val="tx1"/>
                </a:solidFill>
              </a:rPr>
              <a:t>Sauerstoff ist das 8. Element im Periodensystem und hat 8 Protonen</a:t>
            </a:r>
            <a:endParaRPr lang="en-GB" sz="2000" dirty="0">
              <a:solidFill>
                <a:schemeClr val="tx1"/>
              </a:solidFill>
            </a:endParaRPr>
          </a:p>
        </p:txBody>
      </p:sp>
      <p:sp>
        <p:nvSpPr>
          <p:cNvPr id="14" name="Textfeld 13">
            <a:extLst>
              <a:ext uri="{FF2B5EF4-FFF2-40B4-BE49-F238E27FC236}">
                <a16:creationId xmlns:a16="http://schemas.microsoft.com/office/drawing/2014/main" id="{B29BC5C2-254F-E67B-14BD-F49702ED42EB}"/>
              </a:ext>
            </a:extLst>
          </p:cNvPr>
          <p:cNvSpPr txBox="1"/>
          <p:nvPr/>
        </p:nvSpPr>
        <p:spPr>
          <a:xfrm>
            <a:off x="1167179" y="3878329"/>
            <a:ext cx="7113271" cy="1754326"/>
          </a:xfrm>
          <a:prstGeom prst="rect">
            <a:avLst/>
          </a:prstGeom>
          <a:noFill/>
        </p:spPr>
        <p:txBody>
          <a:bodyPr wrap="square" rtlCol="0">
            <a:spAutoFit/>
          </a:bodyPr>
          <a:lstStyle/>
          <a:p>
            <a:endParaRPr lang="de-DE" sz="2400" dirty="0"/>
          </a:p>
          <a:p>
            <a:pPr marL="285750" indent="-285750">
              <a:buFont typeface="Arial" panose="020B0604020202020204" pitchFamily="34" charset="0"/>
              <a:buChar char="•"/>
            </a:pPr>
            <a:r>
              <a:rPr lang="en-US" sz="2400" b="1" dirty="0"/>
              <a:t>Atomkern</a:t>
            </a:r>
          </a:p>
          <a:p>
            <a:pPr marL="697230" lvl="1" indent="-285750">
              <a:buFont typeface="Arial" panose="020B0604020202020204" pitchFamily="34" charset="0"/>
              <a:buChar char="•"/>
            </a:pPr>
            <a:r>
              <a:rPr lang="en-US" sz="2000" dirty="0"/>
              <a:t>im Zentrum des Atoms</a:t>
            </a:r>
          </a:p>
          <a:p>
            <a:pPr marL="697230" lvl="1" indent="-285750">
              <a:buFont typeface="Arial" panose="020B0604020202020204" pitchFamily="34" charset="0"/>
              <a:buChar char="•"/>
            </a:pPr>
            <a:r>
              <a:rPr lang="en-US" sz="2000" dirty="0"/>
              <a:t>ist 1/10000stel der Größe des Atoms</a:t>
            </a:r>
          </a:p>
          <a:p>
            <a:pPr marL="697230" lvl="1" indent="-285750">
              <a:buFont typeface="Arial" panose="020B0604020202020204" pitchFamily="34" charset="0"/>
              <a:buChar char="•"/>
            </a:pPr>
            <a:r>
              <a:rPr lang="en-US" sz="2000" dirty="0" err="1"/>
              <a:t>vereinigt</a:t>
            </a:r>
            <a:r>
              <a:rPr lang="en-US" sz="2000" dirty="0"/>
              <a:t> fast die </a:t>
            </a:r>
            <a:r>
              <a:rPr lang="en-US" sz="2000" dirty="0" err="1"/>
              <a:t>gesamte</a:t>
            </a:r>
            <a:r>
              <a:rPr lang="en-US" sz="2000" dirty="0"/>
              <a:t> Masse des Atoms in </a:t>
            </a:r>
            <a:r>
              <a:rPr lang="en-US" sz="2000" dirty="0" err="1"/>
              <a:t>sich</a:t>
            </a:r>
            <a:endParaRPr lang="de-DE" sz="1800" dirty="0"/>
          </a:p>
        </p:txBody>
      </p:sp>
    </p:spTree>
    <p:extLst>
      <p:ext uri="{BB962C8B-B14F-4D97-AF65-F5344CB8AC3E}">
        <p14:creationId xmlns:p14="http://schemas.microsoft.com/office/powerpoint/2010/main" val="40891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062103"/>
          </a:xfrm>
          <a:prstGeom prst="rect">
            <a:avLst/>
          </a:prstGeom>
          <a:noFill/>
        </p:spPr>
        <p:txBody>
          <a:bodyPr wrap="square" rtlCol="0">
            <a:spAutoFit/>
          </a:bodyPr>
          <a:lstStyle/>
          <a:p>
            <a:pPr marL="285750" indent="-285750">
              <a:buFont typeface="Arial" panose="020B0604020202020204" pitchFamily="34" charset="0"/>
              <a:buChar char="•"/>
            </a:pPr>
            <a:r>
              <a:rPr lang="en-US" sz="2400" dirty="0"/>
              <a:t>Atomkerne bestehen aus </a:t>
            </a:r>
            <a:r>
              <a:rPr lang="en-US" sz="2400" b="1" dirty="0"/>
              <a:t>Protonen </a:t>
            </a:r>
            <a:r>
              <a:rPr lang="en-US" sz="2400" dirty="0"/>
              <a:t>und </a:t>
            </a:r>
            <a:r>
              <a:rPr lang="en-US" sz="2400" b="1" dirty="0"/>
              <a:t>Neutronen</a:t>
            </a:r>
            <a:br>
              <a:rPr lang="de-DE" sz="2000" b="1" dirty="0"/>
            </a:br>
            <a:br>
              <a:rPr lang="de-DE" sz="2000" b="1" dirty="0"/>
            </a:br>
            <a:br>
              <a:rPr lang="de-DE" sz="2000" b="1" dirty="0"/>
            </a:br>
            <a:br>
              <a:rPr lang="de-DE" sz="2000" b="1" dirty="0"/>
            </a:br>
            <a:endParaRPr lang="de-DE" sz="2000" b="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Beschriftung von Atomkernen</a:t>
            </a:r>
            <a:endParaRPr lang="de-DE" sz="3000" noProof="0" dirty="0"/>
          </a:p>
        </p:txBody>
      </p:sp>
      <p:pic>
        <p:nvPicPr>
          <p:cNvPr id="6146" name="Picture 2" descr="Atomkerne und ihre Bausteine">
            <a:extLst>
              <a:ext uri="{FF2B5EF4-FFF2-40B4-BE49-F238E27FC236}">
                <a16:creationId xmlns:a16="http://schemas.microsoft.com/office/drawing/2014/main" id="{344B54AA-4B87-0CC3-64BA-321AC5654D6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abgerundete Ecken 2">
            <a:extLst>
              <a:ext uri="{FF2B5EF4-FFF2-40B4-BE49-F238E27FC236}">
                <a16:creationId xmlns:a16="http://schemas.microsoft.com/office/drawing/2014/main" id="{0439A3F5-70DC-1590-7724-7DF21D7A8151}"/>
              </a:ext>
            </a:extLst>
          </p:cNvPr>
          <p:cNvSpPr/>
          <p:nvPr/>
        </p:nvSpPr>
        <p:spPr>
          <a:xfrm>
            <a:off x="1601131" y="2726809"/>
            <a:ext cx="4242319" cy="1261717"/>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rPr>
              <a:t>Beispiel</a:t>
            </a:r>
            <a:r>
              <a:rPr lang="de-DE" sz="2000" b="1" dirty="0">
                <a:solidFill>
                  <a:schemeClr val="tx1"/>
                </a:solidFill>
              </a:rPr>
              <a:t>:</a:t>
            </a:r>
            <a:br>
              <a:rPr lang="de-DE" sz="2000" dirty="0">
                <a:solidFill>
                  <a:schemeClr val="tx1"/>
                </a:solidFill>
              </a:rPr>
            </a:br>
            <a:r>
              <a:rPr lang="en-US" sz="2000" dirty="0">
                <a:solidFill>
                  <a:schemeClr val="tx1"/>
                </a:solidFill>
              </a:rPr>
              <a:t>Sauerstoff hat 8 Protonen und zwischen 4 und 18 Neutronen</a:t>
            </a:r>
            <a:endParaRPr lang="en-GB" sz="2000" dirty="0">
              <a:solidFill>
                <a:schemeClr val="tx1"/>
              </a:solidFill>
            </a:endParaRPr>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3130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Eine Art von Atomkernen nennen wir </a:t>
            </a:r>
            <a:r>
              <a:rPr lang="en-US" sz="2400" b="1" dirty="0"/>
              <a:t>Nuklid</a:t>
            </a:r>
          </a:p>
          <a:p>
            <a:pPr marL="697230" lvl="1" indent="-285750">
              <a:buFont typeface="Arial" panose="020B0604020202020204" pitchFamily="34" charset="0"/>
              <a:buChar char="•"/>
            </a:pPr>
            <a:r>
              <a:rPr lang="en-US" sz="2400" dirty="0"/>
              <a:t>wird durch die Anzahl der Protonen und Neutronen bestimmt</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Beschriftung von Atomkernen</a:t>
            </a:r>
            <a:endParaRPr lang="de-DE"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de-DE" sz="2000" b="1" dirty="0" err="1">
                    <a:solidFill>
                      <a:schemeClr val="tx1"/>
                    </a:solidFill>
                  </a:rPr>
                  <a:t>Beispiel</a:t>
                </a:r>
                <a:r>
                  <a:rPr lang="de-DE" sz="2000" b="1" dirty="0">
                    <a:solidFill>
                      <a:schemeClr val="tx1"/>
                    </a:solidFill>
                  </a:rPr>
                  <a:t>:</a:t>
                </a:r>
                <a:br>
                  <a:rPr lang="de-DE" sz="2000" dirty="0">
                    <a:solidFill>
                      <a:schemeClr val="tx1"/>
                    </a:solidFill>
                  </a:rPr>
                </a:br>
                <a:r>
                  <a:rPr lang="en-US" sz="2000" dirty="0">
                    <a:solidFill>
                      <a:schemeClr val="tx1"/>
                    </a:solidFill>
                  </a:rPr>
                  <a:t>Das Nuklid Sauerstoff-16 hat 8 Protonen und 8 Neutronen</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lang="de-DE" sz="6600" b="1" i="1" smtClean="0">
                              <a:solidFill>
                                <a:schemeClr val="tx1"/>
                              </a:solidFill>
                              <a:latin typeface="Cambria Math" panose="02040503050406030204" pitchFamily="18" charset="0"/>
                            </a:rPr>
                          </m:ctrlPr>
                        </m:sPrePr>
                        <m:sub>
                          <m:r>
                            <a:rPr lang="de-DE" sz="6600" b="1" i="0" smtClean="0">
                              <a:solidFill>
                                <a:schemeClr val="tx1"/>
                              </a:solidFill>
                              <a:latin typeface="Cambria Math" panose="02040503050406030204" pitchFamily="18" charset="0"/>
                            </a:rPr>
                            <m:t>𝟖</m:t>
                          </m:r>
                        </m:sub>
                        <m:sup>
                          <m:r>
                            <a:rPr lang="de-DE" sz="6600" b="1" i="0" smtClean="0">
                              <a:solidFill>
                                <a:schemeClr val="tx1"/>
                              </a:solidFill>
                              <a:latin typeface="Cambria Math" panose="02040503050406030204" pitchFamily="18" charset="0"/>
                            </a:rPr>
                            <m:t>𝟏𝟔</m:t>
                          </m:r>
                        </m:sup>
                        <m:e>
                          <m:sSub>
                            <m:sSubPr>
                              <m:ctrlPr>
                                <a:rPr lang="de-DE" sz="6600" b="1" i="1" smtClean="0">
                                  <a:solidFill>
                                    <a:schemeClr val="tx1"/>
                                  </a:solidFill>
                                  <a:latin typeface="Cambria Math" panose="02040503050406030204" pitchFamily="18" charset="0"/>
                                </a:rPr>
                              </m:ctrlPr>
                            </m:sSubPr>
                            <m:e>
                              <m:r>
                                <a:rPr lang="de-DE" sz="6600" b="1" i="0" smtClean="0">
                                  <a:solidFill>
                                    <a:schemeClr val="tx1"/>
                                  </a:solidFill>
                                  <a:latin typeface="Cambria Math" panose="02040503050406030204" pitchFamily="18" charset="0"/>
                                </a:rPr>
                                <m:t>𝐎</m:t>
                              </m:r>
                            </m:e>
                            <m:sub>
                              <m:r>
                                <a:rPr lang="de-DE" sz="6600" b="1" i="0" smtClean="0">
                                  <a:solidFill>
                                    <a:schemeClr val="tx1"/>
                                  </a:solidFill>
                                  <a:latin typeface="Cambria Math" panose="02040503050406030204" pitchFamily="18" charset="0"/>
                                </a:rPr>
                                <m:t>𝟖</m:t>
                              </m:r>
                            </m:sub>
                          </m:sSub>
                        </m:e>
                      </m:sPre>
                    </m:oMath>
                  </m:oMathPara>
                </a14:m>
                <a:endParaRPr lang="de-DE" sz="4000" b="1" dirty="0">
                  <a:solidFill>
                    <a:schemeClr val="tx1"/>
                  </a:solidFill>
                </a:endParaRPr>
              </a:p>
            </p:txBody>
          </p:sp>
        </mc:Choice>
        <mc:Fallback xmlns:p14="http://schemas.microsoft.com/office/powerpoint/2010/main" xmlns:a16="http://schemas.microsoft.com/office/drawing/2014/main" xmlns="">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3"/>
                <a:stretch>
                  <a:fillRect/>
                </a:stretch>
              </a:blipFill>
              <a:ln w="28575">
                <a:solidFill>
                  <a:schemeClr val="tx1"/>
                </a:solidFill>
              </a:ln>
            </p:spPr>
            <p:txBody>
              <a:bodyPr/>
              <a:lstStyle/>
              <a:p>
                <a:r>
                  <a:rPr lang="de-DE">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7035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Eine Art von Atomkernen nennen wir </a:t>
            </a:r>
            <a:r>
              <a:rPr lang="en-US" sz="2400" b="1" dirty="0"/>
              <a:t>Nuklid</a:t>
            </a:r>
          </a:p>
          <a:p>
            <a:pPr marL="697230" lvl="1" indent="-285750">
              <a:buFont typeface="Arial" panose="020B0604020202020204" pitchFamily="34" charset="0"/>
              <a:buChar char="•"/>
            </a:pPr>
            <a:r>
              <a:rPr lang="en-US" sz="2400" dirty="0"/>
              <a:t>wird durch die Anzahl der Protonen und Neutronen bestimmt</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Beschriftung von Atomkernen</a:t>
            </a:r>
            <a:endParaRPr lang="de-DE"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de-DE" sz="2000" b="1" dirty="0">
                    <a:solidFill>
                      <a:schemeClr val="tx1"/>
                    </a:solidFill>
                  </a:rPr>
                  <a:t>Beispiel:</a:t>
                </a:r>
                <a:br>
                  <a:rPr lang="de-DE" sz="2000" dirty="0">
                    <a:solidFill>
                      <a:schemeClr val="tx1"/>
                    </a:solidFill>
                  </a:rPr>
                </a:br>
                <a:r>
                  <a:rPr lang="en-US" sz="2000" dirty="0">
                    <a:solidFill>
                      <a:schemeClr val="tx1"/>
                    </a:solidFill>
                  </a:rPr>
                  <a:t>Das </a:t>
                </a:r>
                <a:r>
                  <a:rPr lang="en-US" sz="2000" dirty="0" err="1">
                    <a:solidFill>
                      <a:schemeClr val="tx1"/>
                    </a:solidFill>
                  </a:rPr>
                  <a:t>Nuklid</a:t>
                </a:r>
                <a:r>
                  <a:rPr lang="en-US" sz="2000" dirty="0">
                    <a:solidFill>
                      <a:schemeClr val="tx1"/>
                    </a:solidFill>
                  </a:rPr>
                  <a:t> Sauerstoff-17 hat 8 Protonen und 9 Neutronen</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lang="de-DE" sz="6600" b="1" i="1" smtClean="0">
                              <a:solidFill>
                                <a:schemeClr val="tx1"/>
                              </a:solidFill>
                              <a:latin typeface="Cambria Math" panose="02040503050406030204" pitchFamily="18" charset="0"/>
                            </a:rPr>
                          </m:ctrlPr>
                        </m:sPrePr>
                        <m:sub>
                          <m:r>
                            <a:rPr lang="de-DE" sz="6600" b="1" i="0" smtClean="0">
                              <a:solidFill>
                                <a:schemeClr val="tx1"/>
                              </a:solidFill>
                              <a:latin typeface="Cambria Math" panose="02040503050406030204" pitchFamily="18" charset="0"/>
                            </a:rPr>
                            <m:t>𝟖</m:t>
                          </m:r>
                        </m:sub>
                        <m:sup>
                          <m:r>
                            <a:rPr lang="de-DE" sz="6600" b="1" i="0" smtClean="0">
                              <a:solidFill>
                                <a:schemeClr val="tx1"/>
                              </a:solidFill>
                              <a:latin typeface="Cambria Math" panose="02040503050406030204" pitchFamily="18" charset="0"/>
                            </a:rPr>
                            <m:t>𝟏</m:t>
                          </m:r>
                          <m:r>
                            <a:rPr lang="de-DE" sz="6600" b="1" i="1" smtClean="0">
                              <a:solidFill>
                                <a:schemeClr val="tx1"/>
                              </a:solidFill>
                              <a:latin typeface="Cambria Math" panose="02040503050406030204" pitchFamily="18" charset="0"/>
                            </a:rPr>
                            <m:t>𝟕</m:t>
                          </m:r>
                        </m:sup>
                        <m:e>
                          <m:sSub>
                            <m:sSubPr>
                              <m:ctrlPr>
                                <a:rPr lang="de-DE" sz="6600" b="1" i="1" smtClean="0">
                                  <a:solidFill>
                                    <a:schemeClr val="tx1"/>
                                  </a:solidFill>
                                  <a:latin typeface="Cambria Math" panose="02040503050406030204" pitchFamily="18" charset="0"/>
                                </a:rPr>
                              </m:ctrlPr>
                            </m:sSubPr>
                            <m:e>
                              <m:r>
                                <a:rPr lang="de-DE" sz="6600" b="1" i="0" smtClean="0">
                                  <a:solidFill>
                                    <a:schemeClr val="tx1"/>
                                  </a:solidFill>
                                  <a:latin typeface="Cambria Math" panose="02040503050406030204" pitchFamily="18" charset="0"/>
                                </a:rPr>
                                <m:t>𝐎</m:t>
                              </m:r>
                            </m:e>
                            <m:sub>
                              <m:r>
                                <a:rPr lang="de-DE" sz="6600" b="1" i="1" smtClean="0">
                                  <a:solidFill>
                                    <a:schemeClr val="tx1"/>
                                  </a:solidFill>
                                  <a:latin typeface="Cambria Math" panose="02040503050406030204" pitchFamily="18" charset="0"/>
                                </a:rPr>
                                <m:t>𝟗</m:t>
                              </m:r>
                            </m:sub>
                          </m:sSub>
                        </m:e>
                      </m:sPre>
                    </m:oMath>
                  </m:oMathPara>
                </a14:m>
                <a:endParaRPr lang="de-DE" sz="4000" b="1" dirty="0">
                  <a:solidFill>
                    <a:schemeClr val="tx1"/>
                  </a:solidFill>
                </a:endParaRPr>
              </a:p>
            </p:txBody>
          </p:sp>
        </mc:Choice>
        <mc:Fallback xmlns="">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2"/>
                <a:stretch>
                  <a:fillRect/>
                </a:stretch>
              </a:blipFill>
              <a:ln w="28575">
                <a:solidFill>
                  <a:schemeClr val="tx1"/>
                </a:solidFill>
              </a:ln>
            </p:spPr>
            <p:txBody>
              <a:bodyPr/>
              <a:lstStyle/>
              <a:p>
                <a:r>
                  <a:rPr lang="de-DE">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5893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545825"/>
              </a:xfrm>
              <a:prstGeom prst="rect">
                <a:avLst/>
              </a:prstGeom>
              <a:noFill/>
            </p:spPr>
            <p:txBody>
              <a:bodyPr wrap="square" rtlCol="0">
                <a:spAutoFit/>
              </a:bodyPr>
              <a:lstStyle/>
              <a:p>
                <a:pPr marL="285750" indent="-285750">
                  <a:buFont typeface="Arial" panose="020B0604020202020204" pitchFamily="34" charset="0"/>
                  <a:buChar char="•"/>
                </a:pPr>
                <a:r>
                  <a:rPr lang="en-US" sz="2400" dirty="0"/>
                  <a:t>Eine Art von Atomkernen nennen wir </a:t>
                </a:r>
                <a:r>
                  <a:rPr lang="en-US" sz="2400" b="1" dirty="0"/>
                  <a:t>Nuklid</a:t>
                </a:r>
              </a:p>
              <a:p>
                <a:pPr marL="697230" lvl="1" indent="-285750">
                  <a:buFont typeface="Arial" panose="020B0604020202020204" pitchFamily="34" charset="0"/>
                  <a:buChar char="•"/>
                </a:pPr>
                <a:r>
                  <a:rPr lang="en-US" sz="2400" dirty="0"/>
                  <a:t>wird durch die Anzahl der Protonen und Neutronen bestimmt</a:t>
                </a:r>
              </a:p>
              <a:p>
                <a:pPr marL="285750" indent="-285750">
                  <a:buFont typeface="Arial" panose="020B0604020202020204" pitchFamily="34" charset="0"/>
                  <a:buChar char="•"/>
                </a:pPr>
                <a:r>
                  <a:rPr lang="de-DE" sz="2400" dirty="0" err="1"/>
                  <a:t>Wir schreiben</a:t>
                </a:r>
                <a:r>
                  <a:rPr lang="de-DE" sz="2400" dirty="0"/>
                  <a:t>:</a:t>
                </a:r>
              </a:p>
              <a:p>
                <a:pPr/>
                <a14:m>
                  <m:oMathPara xmlns:m="http://schemas.openxmlformats.org/officeDocument/2006/math">
                    <m:oMathParaPr>
                      <m:jc m:val="centerGroup"/>
                    </m:oMathParaPr>
                    <m:oMath xmlns:m="http://schemas.openxmlformats.org/officeDocument/2006/math">
                      <m:sPre>
                        <m:sPrePr>
                          <m:ctrlPr>
                            <a:rPr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PrePr>
                        <m:sub>
                          <m:r>
                            <a:rPr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𝐙</m:t>
                          </m:r>
                        </m:sub>
                        <m:sup>
                          <m:r>
                            <a:rPr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𝑨</m:t>
                          </m:r>
                        </m:sup>
                        <m:e>
                          <m:sSub>
                            <m:sSubPr>
                              <m:ctrlPr>
                                <a:rPr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𝐗</m:t>
                              </m:r>
                            </m:e>
                            <m:sub>
                              <m:r>
                                <a:rPr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sub>
                          </m:sSub>
                        </m:e>
                      </m:sPre>
                    </m:oMath>
                  </m:oMathPara>
                </a14:m>
                <a:endParaRPr lang="de-DE" sz="2400" dirty="0"/>
              </a:p>
            </p:txBody>
          </p:sp>
        </mc:Choice>
        <mc:Fallback xmlns:p14="http://schemas.microsoft.com/office/powerpoint/2010/main" xmlns:a16="http://schemas.microsoft.com/office/drawing/2014/main" xmlns="">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8" y="1684564"/>
                <a:ext cx="7113271" cy="2545825"/>
              </a:xfrm>
              <a:prstGeom prst="rect">
                <a:avLst/>
              </a:prstGeom>
              <a:blipFill>
                <a:blip r:embed="rId3"/>
                <a:stretch>
                  <a:fillRect l="-1114" t="-1914"/>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Beschriftung von Atomkernen</a:t>
            </a:r>
            <a:endParaRPr lang="de-DE" sz="3000" noProof="0" dirty="0"/>
          </a:p>
        </p:txBody>
      </p:sp>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feld 2">
            <a:extLst>
              <a:ext uri="{FF2B5EF4-FFF2-40B4-BE49-F238E27FC236}">
                <a16:creationId xmlns:a16="http://schemas.microsoft.com/office/drawing/2014/main" id="{F3AF7995-E5D8-E460-F14D-3A08BA321553}"/>
              </a:ext>
            </a:extLst>
          </p:cNvPr>
          <p:cNvSpPr txBox="1"/>
          <p:nvPr/>
        </p:nvSpPr>
        <p:spPr>
          <a:xfrm>
            <a:off x="1258028" y="4373411"/>
            <a:ext cx="7113271" cy="1938992"/>
          </a:xfrm>
          <a:prstGeom prst="rect">
            <a:avLst/>
          </a:prstGeom>
          <a:noFill/>
        </p:spPr>
        <p:txBody>
          <a:bodyPr wrap="square" rtlCol="0">
            <a:spAutoFit/>
          </a:bodyPr>
          <a:lstStyle/>
          <a:p>
            <a:r>
              <a:rPr lang="de-DE" sz="2400" b="1" dirty="0"/>
              <a:t>X... </a:t>
            </a:r>
            <a:r>
              <a:rPr lang="de-DE" sz="2400" dirty="0"/>
              <a:t>Element-Symbol</a:t>
            </a:r>
            <a:br>
              <a:rPr lang="de-DE" sz="2400" dirty="0"/>
            </a:br>
            <a:r>
              <a:rPr lang="de-DE" sz="2400" b="1" dirty="0"/>
              <a:t>Z... </a:t>
            </a:r>
            <a:r>
              <a:rPr lang="de-DE" sz="2400" dirty="0" err="1"/>
              <a:t>Ordnungszahl </a:t>
            </a:r>
            <a:r>
              <a:rPr lang="de-DE" sz="2400" dirty="0"/>
              <a:t>/ </a:t>
            </a:r>
            <a:r>
              <a:rPr lang="de-DE" sz="2400" dirty="0" err="1"/>
              <a:t>Protonenzahl</a:t>
            </a:r>
            <a:br>
              <a:rPr lang="de-DE" sz="2400" dirty="0"/>
            </a:br>
            <a:r>
              <a:rPr lang="de-DE" sz="2400" b="1" dirty="0"/>
              <a:t>N... </a:t>
            </a:r>
            <a:r>
              <a:rPr lang="de-DE" sz="2400" dirty="0" err="1"/>
              <a:t>Neutronenzahl</a:t>
            </a:r>
            <a:br>
              <a:rPr lang="de-DE" sz="2400" dirty="0"/>
            </a:br>
            <a:r>
              <a:rPr lang="de-DE" sz="2400" b="1" dirty="0"/>
              <a:t>A... </a:t>
            </a:r>
            <a:r>
              <a:rPr lang="de-DE" sz="2400" dirty="0" err="1"/>
              <a:t>Massenzahl</a:t>
            </a:r>
            <a:br>
              <a:rPr lang="de-DE" sz="2400" dirty="0"/>
            </a:br>
            <a:endParaRPr lang="de-DE" sz="2400" b="1" dirty="0"/>
          </a:p>
        </p:txBody>
      </p:sp>
      <p:sp>
        <p:nvSpPr>
          <p:cNvPr id="8" name="Textfeld 7">
            <a:extLst>
              <a:ext uri="{FF2B5EF4-FFF2-40B4-BE49-F238E27FC236}">
                <a16:creationId xmlns:a16="http://schemas.microsoft.com/office/drawing/2014/main" id="{ECA53C82-8EAE-BC84-BCB7-188F5E097A93}"/>
              </a:ext>
            </a:extLst>
          </p:cNvPr>
          <p:cNvSpPr txBox="1"/>
          <p:nvPr/>
        </p:nvSpPr>
        <p:spPr>
          <a:xfrm>
            <a:off x="6336090" y="4695276"/>
            <a:ext cx="6100762" cy="523220"/>
          </a:xfrm>
          <a:prstGeom prst="rect">
            <a:avLst/>
          </a:prstGeom>
          <a:noFill/>
        </p:spPr>
        <p:txBody>
          <a:bodyPr wrap="square">
            <a:spAutoFit/>
          </a:bodyPr>
          <a:lstStyle/>
          <a:p>
            <a:pPr algn="ctr"/>
            <a:r>
              <a:rPr lang="de-DE" sz="2800" b="1" dirty="0"/>
              <a:t>A = Z + N</a:t>
            </a:r>
            <a:endParaRPr lang="en-GB" sz="2400" dirty="0"/>
          </a:p>
        </p:txBody>
      </p:sp>
    </p:spTree>
    <p:extLst>
      <p:ext uri="{BB962C8B-B14F-4D97-AF65-F5344CB8AC3E}">
        <p14:creationId xmlns:p14="http://schemas.microsoft.com/office/powerpoint/2010/main" val="1902927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0BE2AE0-BB7C-F16F-3781-C06E61A478E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02691" y="3053138"/>
            <a:ext cx="4760551" cy="2390808"/>
          </a:xfrm>
          <a:prstGeom prst="rect">
            <a:avLst/>
          </a:prstGeom>
        </p:spPr>
      </p:pic>
      <p:sp>
        <p:nvSpPr>
          <p:cNvPr id="7" name="Rechteck: abgerundete Ecken 6">
            <a:extLst>
              <a:ext uri="{FF2B5EF4-FFF2-40B4-BE49-F238E27FC236}">
                <a16:creationId xmlns:a16="http://schemas.microsoft.com/office/drawing/2014/main" id="{FD35BD5B-021F-F70D-24AB-062C63789B17}"/>
              </a:ext>
            </a:extLst>
          </p:cNvPr>
          <p:cNvSpPr/>
          <p:nvPr/>
        </p:nvSpPr>
        <p:spPr>
          <a:xfrm>
            <a:off x="1139382" y="1456811"/>
            <a:ext cx="6775893" cy="441058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t"/>
          <a:lstStyle/>
          <a:p>
            <a:pPr algn="ctr">
              <a:spcAft>
                <a:spcPts val="1200"/>
              </a:spcAft>
            </a:pPr>
            <a:r>
              <a:rPr lang="de-DE" sz="2800" b="1" u="sng" dirty="0">
                <a:solidFill>
                  <a:srgbClr val="000000"/>
                </a:solidFill>
              </a:rPr>
              <a:t>Aufgabe</a:t>
            </a:r>
            <a:br>
              <a:rPr lang="de-DE" sz="2800" dirty="0">
                <a:solidFill>
                  <a:schemeClr val="tx1"/>
                </a:solidFill>
              </a:rPr>
            </a:br>
            <a:r>
              <a:rPr lang="en-US" sz="2800" dirty="0">
                <a:solidFill>
                  <a:schemeClr val="tx1"/>
                </a:solidFill>
              </a:rPr>
              <a:t>Wie viele Neutronen hat</a:t>
            </a:r>
            <a:br>
              <a:rPr lang="en-US" sz="2800" dirty="0">
                <a:solidFill>
                  <a:schemeClr val="tx1"/>
                </a:solidFill>
              </a:rPr>
            </a:br>
            <a:r>
              <a:rPr lang="de-DE" sz="2800" b="1" dirty="0">
                <a:solidFill>
                  <a:schemeClr val="tx1"/>
                </a:solidFill>
              </a:rPr>
              <a:t>Uran-238 </a:t>
            </a:r>
            <a:r>
              <a:rPr lang="en-US" sz="2800" dirty="0">
                <a:solidFill>
                  <a:schemeClr val="tx1"/>
                </a:solidFill>
              </a:rPr>
              <a:t>hat</a:t>
            </a:r>
            <a:r>
              <a:rPr lang="de-DE" sz="2800" dirty="0">
                <a:solidFill>
                  <a:schemeClr val="tx1"/>
                </a:solidFill>
              </a:rPr>
              <a:t>? </a:t>
            </a:r>
            <a:endParaRPr lang="en-GB" sz="2800" b="1" dirty="0">
              <a:solidFill>
                <a:schemeClr val="tx1"/>
              </a:solidFill>
            </a:endParaRPr>
          </a:p>
        </p:txBody>
      </p:sp>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31023" y="1993409"/>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Beschriftung von Atomkernen</a:t>
            </a:r>
            <a:endParaRPr lang="de-DE" sz="3000" noProof="0" dirty="0"/>
          </a:p>
        </p:txBody>
      </p:sp>
      <p:sp>
        <p:nvSpPr>
          <p:cNvPr id="5" name="Textfeld 4">
            <a:extLst>
              <a:ext uri="{FF2B5EF4-FFF2-40B4-BE49-F238E27FC236}">
                <a16:creationId xmlns:a16="http://schemas.microsoft.com/office/drawing/2014/main" id="{ED0C41D0-9B62-4B1B-BE12-B16B84DF2D3D}"/>
              </a:ext>
            </a:extLst>
          </p:cNvPr>
          <p:cNvSpPr txBox="1"/>
          <p:nvPr/>
        </p:nvSpPr>
        <p:spPr>
          <a:xfrm>
            <a:off x="2336799" y="3141133"/>
            <a:ext cx="1735666" cy="341632"/>
          </a:xfrm>
          <a:prstGeom prst="rect">
            <a:avLst/>
          </a:prstGeom>
          <a:solidFill>
            <a:schemeClr val="bg1"/>
          </a:solidFill>
        </p:spPr>
        <p:txBody>
          <a:bodyPr wrap="square" rtlCol="0">
            <a:spAutoFit/>
          </a:bodyPr>
          <a:lstStyle/>
          <a:p>
            <a:r>
              <a:rPr lang="de-DE" dirty="0"/>
              <a:t>Massezahl A</a:t>
            </a:r>
          </a:p>
        </p:txBody>
      </p:sp>
      <p:sp>
        <p:nvSpPr>
          <p:cNvPr id="10" name="Textfeld 9">
            <a:extLst>
              <a:ext uri="{FF2B5EF4-FFF2-40B4-BE49-F238E27FC236}">
                <a16:creationId xmlns:a16="http://schemas.microsoft.com/office/drawing/2014/main" id="{8EBDC9A8-F6EE-4F2E-84F2-29842E907739}"/>
              </a:ext>
            </a:extLst>
          </p:cNvPr>
          <p:cNvSpPr txBox="1"/>
          <p:nvPr/>
        </p:nvSpPr>
        <p:spPr>
          <a:xfrm>
            <a:off x="1964266" y="5007290"/>
            <a:ext cx="2319867" cy="341632"/>
          </a:xfrm>
          <a:prstGeom prst="rect">
            <a:avLst/>
          </a:prstGeom>
          <a:solidFill>
            <a:schemeClr val="bg1"/>
          </a:solidFill>
        </p:spPr>
        <p:txBody>
          <a:bodyPr wrap="square" rtlCol="0">
            <a:spAutoFit/>
          </a:bodyPr>
          <a:lstStyle/>
          <a:p>
            <a:pPr algn="ctr"/>
            <a:r>
              <a:rPr lang="de-DE" dirty="0"/>
              <a:t>Protonenzahl Z</a:t>
            </a:r>
          </a:p>
        </p:txBody>
      </p:sp>
      <p:sp>
        <p:nvSpPr>
          <p:cNvPr id="12" name="Textfeld 11">
            <a:extLst>
              <a:ext uri="{FF2B5EF4-FFF2-40B4-BE49-F238E27FC236}">
                <a16:creationId xmlns:a16="http://schemas.microsoft.com/office/drawing/2014/main" id="{CA51256E-482A-4F9C-8FDA-E4B37F64D81E}"/>
              </a:ext>
            </a:extLst>
          </p:cNvPr>
          <p:cNvSpPr txBox="1"/>
          <p:nvPr/>
        </p:nvSpPr>
        <p:spPr>
          <a:xfrm>
            <a:off x="4846347" y="4102735"/>
            <a:ext cx="2006599" cy="590931"/>
          </a:xfrm>
          <a:prstGeom prst="rect">
            <a:avLst/>
          </a:prstGeom>
          <a:solidFill>
            <a:schemeClr val="bg1"/>
          </a:solidFill>
        </p:spPr>
        <p:txBody>
          <a:bodyPr wrap="square" rtlCol="0">
            <a:spAutoFit/>
          </a:bodyPr>
          <a:lstStyle/>
          <a:p>
            <a:r>
              <a:rPr lang="de-DE" dirty="0"/>
              <a:t>Chemisches Symbol</a:t>
            </a:r>
            <a:br>
              <a:rPr lang="de-DE" dirty="0"/>
            </a:br>
            <a:endParaRPr lang="de-DE" dirty="0"/>
          </a:p>
        </p:txBody>
      </p:sp>
    </p:spTree>
    <p:extLst>
      <p:ext uri="{BB962C8B-B14F-4D97-AF65-F5344CB8AC3E}">
        <p14:creationId xmlns:p14="http://schemas.microsoft.com/office/powerpoint/2010/main" val="2270554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Beschriftung von Atomkernen</a:t>
            </a:r>
            <a:endParaRPr lang="de-DE"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Aufgabe</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err="1">
                  <a:solidFill>
                    <a:schemeClr val="tx1"/>
                  </a:solidFill>
                </a:rPr>
                <a:t>Werft</a:t>
              </a:r>
              <a:r>
                <a:rPr lang="en-US" sz="2800" dirty="0">
                  <a:solidFill>
                    <a:schemeClr val="tx1"/>
                  </a:solidFill>
                </a:rPr>
                <a:t> einen Blick auf die </a:t>
              </a:r>
              <a:r>
                <a:rPr lang="en-US" sz="2800" dirty="0" err="1">
                  <a:solidFill>
                    <a:schemeClr val="tx1"/>
                  </a:solidFill>
                </a:rPr>
                <a:t>Nuklidkarte</a:t>
              </a:r>
              <a:r>
                <a:rPr lang="en-US" sz="2800" dirty="0">
                  <a:solidFill>
                    <a:schemeClr val="tx1"/>
                  </a:solidFill>
                </a:rPr>
                <a:t>. </a:t>
              </a:r>
              <a:r>
                <a:rPr lang="en-US" sz="2800" dirty="0" err="1">
                  <a:solidFill>
                    <a:schemeClr val="tx1"/>
                  </a:solidFill>
                </a:rPr>
                <a:t>Öffnet</a:t>
              </a:r>
              <a:r>
                <a:rPr lang="en-US" sz="2800" dirty="0">
                  <a:solidFill>
                    <a:schemeClr val="tx1"/>
                  </a:solidFill>
                </a:rPr>
                <a:t> dazu</a:t>
              </a:r>
              <a:br>
                <a:rPr lang="de-DE" sz="2800" dirty="0">
                  <a:solidFill>
                    <a:schemeClr val="tx1"/>
                  </a:solidFill>
                </a:rPr>
              </a:br>
              <a:r>
                <a:rPr lang="de-DE" sz="2800" b="1" dirty="0">
                  <a:solidFill>
                    <a:schemeClr val="tx1"/>
                  </a:solidFill>
                </a:rPr>
                <a:t> 2.1 Interaktive Nuklidkarte</a:t>
              </a:r>
              <a:endParaRPr lang="en-GB" sz="2800" b="1" dirty="0">
                <a:solidFill>
                  <a:schemeClr val="tx1"/>
                </a:solidFill>
              </a:endParaRPr>
            </a:p>
          </p:txBody>
        </p:sp>
      </p:grpSp>
    </p:spTree>
    <p:extLst>
      <p:ext uri="{BB962C8B-B14F-4D97-AF65-F5344CB8AC3E}">
        <p14:creationId xmlns:p14="http://schemas.microsoft.com/office/powerpoint/2010/main" val="2850106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Zeitplan</a:t>
            </a:r>
            <a:endParaRPr lang="de-DE" sz="3000" noProof="0" dirty="0"/>
          </a:p>
        </p:txBody>
      </p:sp>
      <p:graphicFrame>
        <p:nvGraphicFramePr>
          <p:cNvPr id="5" name="Tabelle 4">
            <a:extLst>
              <a:ext uri="{FF2B5EF4-FFF2-40B4-BE49-F238E27FC236}">
                <a16:creationId xmlns:a16="http://schemas.microsoft.com/office/drawing/2014/main" id="{A88DDD0E-55DA-40C3-B0DF-1BCB1C75046C}"/>
              </a:ext>
            </a:extLst>
          </p:cNvPr>
          <p:cNvGraphicFramePr>
            <a:graphicFrameLocks noGrp="1"/>
          </p:cNvGraphicFramePr>
          <p:nvPr>
            <p:extLst>
              <p:ext uri="{D42A27DB-BD31-4B8C-83A1-F6EECF244321}">
                <p14:modId xmlns:p14="http://schemas.microsoft.com/office/powerpoint/2010/main" val="802527375"/>
              </p:ext>
            </p:extLst>
          </p:nvPr>
        </p:nvGraphicFramePr>
        <p:xfrm>
          <a:off x="2231390" y="1097852"/>
          <a:ext cx="7226119" cy="4937760"/>
        </p:xfrm>
        <a:graphic>
          <a:graphicData uri="http://schemas.openxmlformats.org/drawingml/2006/table">
            <a:tbl>
              <a:tblPr firstRow="1" bandRow="1"/>
              <a:tblGrid>
                <a:gridCol w="2277817">
                  <a:extLst>
                    <a:ext uri="{9D8B030D-6E8A-4147-A177-3AD203B41FA5}">
                      <a16:colId xmlns:a16="http://schemas.microsoft.com/office/drawing/2014/main" val="2785176710"/>
                    </a:ext>
                  </a:extLst>
                </a:gridCol>
                <a:gridCol w="4948302">
                  <a:extLst>
                    <a:ext uri="{9D8B030D-6E8A-4147-A177-3AD203B41FA5}">
                      <a16:colId xmlns:a16="http://schemas.microsoft.com/office/drawing/2014/main" val="993756295"/>
                    </a:ext>
                  </a:extLst>
                </a:gridCol>
              </a:tblGrid>
              <a:tr h="19826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800" b="1" cap="small" baseline="0" dirty="0">
                          <a:latin typeface="Open Sans" panose="020B0606030504020204" pitchFamily="34" charset="0"/>
                          <a:ea typeface="Open Sans" panose="020B0606030504020204" pitchFamily="34" charset="0"/>
                          <a:cs typeface="Open Sans" panose="020B0606030504020204" pitchFamily="34" charset="0"/>
                        </a:rPr>
                        <a:t>Zeit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800" b="1" cap="small" baseline="0" dirty="0">
                          <a:latin typeface="Open Sans" panose="020B0606030504020204" pitchFamily="34" charset="0"/>
                          <a:ea typeface="Open Sans" panose="020B0606030504020204" pitchFamily="34" charset="0"/>
                          <a:cs typeface="Open Sans" panose="020B0606030504020204" pitchFamily="34" charset="0"/>
                        </a:rPr>
                        <a:t>Inhalt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0646057"/>
                  </a:ext>
                </a:extLst>
              </a:tr>
              <a:tr h="28289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 min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Teil 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e-DE"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Einführung</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3181518"/>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55 min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Teil II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Atomkerne und </a:t>
                      </a:r>
                      <a:r>
                        <a:rPr lang="en-US" sz="15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ihre</a:t>
                      </a: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sz="15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Eigenheiten</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715123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10 min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Pause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23070147"/>
                  </a:ext>
                </a:extLst>
              </a:tr>
              <a:tr h="273063">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40 min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Teil III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Die </a:t>
                      </a:r>
                      <a:r>
                        <a:rPr lang="en-US" sz="15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Entwicklung</a:t>
                      </a: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sz="15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eines</a:t>
                      </a: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 Sterns</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693048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40 min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Teil IV</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Auf </a:t>
                      </a:r>
                      <a:r>
                        <a:rPr lang="en-US" sz="15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zu</a:t>
                      </a: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sz="15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höheren</a:t>
                      </a: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 Elementen!</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935115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 min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Mittagspause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59455700"/>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90 min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Teil V</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Sterne im Labor</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7263158"/>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10 min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Pause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277515595"/>
                  </a:ext>
                </a:extLst>
              </a:tr>
              <a:tr h="0">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 min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Teil V</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Sterne im Labor - </a:t>
                      </a:r>
                      <a:r>
                        <a:rPr lang="de-DE"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Fortsetzung</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3516916"/>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15 min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Abschluss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4445782"/>
                  </a:ext>
                </a:extLst>
              </a:tr>
            </a:tbl>
          </a:graphicData>
        </a:graphic>
      </p:graphicFrame>
    </p:spTree>
    <p:extLst>
      <p:ext uri="{BB962C8B-B14F-4D97-AF65-F5344CB8AC3E}">
        <p14:creationId xmlns:p14="http://schemas.microsoft.com/office/powerpoint/2010/main" val="19438912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de-DE" sz="3600" cap="small" noProof="0" dirty="0"/>
              <a:t>Wie können </a:t>
            </a:r>
            <a:r>
              <a:rPr lang="de-DE" sz="3600" b="1" cap="small" noProof="0" dirty="0"/>
              <a:t>sich </a:t>
            </a:r>
            <a:r>
              <a:rPr lang="de-DE" sz="3600" cap="small" noProof="0" dirty="0"/>
              <a:t>Atomkerne </a:t>
            </a:r>
            <a:r>
              <a:rPr lang="de-DE" sz="3600" b="1" cap="small" noProof="0" dirty="0"/>
              <a:t>verändern?</a:t>
            </a:r>
          </a:p>
        </p:txBody>
      </p:sp>
    </p:spTree>
    <p:extLst>
      <p:ext uri="{BB962C8B-B14F-4D97-AF65-F5344CB8AC3E}">
        <p14:creationId xmlns:p14="http://schemas.microsoft.com/office/powerpoint/2010/main" val="1554018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Kernreaktionen</a:t>
            </a:r>
            <a:endParaRPr lang="de-DE"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Aufgabe 1</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err="1">
                  <a:solidFill>
                    <a:schemeClr val="tx1"/>
                  </a:solidFill>
                </a:rPr>
                <a:t>Bildet</a:t>
              </a:r>
              <a:r>
                <a:rPr lang="en-US" sz="2800" dirty="0">
                  <a:solidFill>
                    <a:schemeClr val="tx1"/>
                  </a:solidFill>
                </a:rPr>
                <a:t> </a:t>
              </a:r>
              <a:r>
                <a:rPr lang="en-US" sz="2800" b="1" dirty="0">
                  <a:solidFill>
                    <a:schemeClr val="tx1"/>
                  </a:solidFill>
                </a:rPr>
                <a:t>Vierergruppen </a:t>
              </a:r>
              <a:r>
                <a:rPr lang="en-US" sz="2800" dirty="0">
                  <a:solidFill>
                    <a:schemeClr val="tx1"/>
                  </a:solidFill>
                </a:rPr>
                <a:t>und </a:t>
              </a:r>
              <a:r>
                <a:rPr lang="en-US" sz="2800" dirty="0" err="1">
                  <a:solidFill>
                    <a:schemeClr val="tx1"/>
                  </a:solidFill>
                </a:rPr>
                <a:t>teilt</a:t>
              </a:r>
              <a:r>
                <a:rPr lang="en-US" sz="2800" dirty="0">
                  <a:solidFill>
                    <a:schemeClr val="tx1"/>
                  </a:solidFill>
                </a:rPr>
                <a:t> die </a:t>
              </a:r>
              <a:r>
                <a:rPr lang="en-US" sz="2800" dirty="0" err="1">
                  <a:solidFill>
                    <a:schemeClr val="tx1"/>
                  </a:solidFill>
                </a:rPr>
                <a:t>Expertenaufgaben</a:t>
              </a:r>
              <a:r>
                <a:rPr lang="en-US" sz="2800" dirty="0">
                  <a:solidFill>
                    <a:schemeClr val="tx1"/>
                  </a:solidFill>
                </a:rPr>
                <a:t> </a:t>
              </a:r>
              <a:r>
                <a:rPr lang="en-US" sz="2800" dirty="0" err="1">
                  <a:solidFill>
                    <a:schemeClr val="tx1"/>
                  </a:solidFill>
                </a:rPr>
                <a:t>zu</a:t>
              </a:r>
              <a:r>
                <a:rPr lang="en-US" sz="2800" dirty="0">
                  <a:solidFill>
                    <a:schemeClr val="tx1"/>
                  </a:solidFill>
                </a:rPr>
                <a:t>.</a:t>
              </a:r>
              <a:br>
                <a:rPr lang="de-DE" sz="2800" dirty="0">
                  <a:solidFill>
                    <a:schemeClr val="tx1"/>
                  </a:solidFill>
                </a:rPr>
              </a:br>
              <a:r>
                <a:rPr lang="de-DE" sz="2800" b="1" dirty="0">
                  <a:solidFill>
                    <a:schemeClr val="tx1"/>
                  </a:solidFill>
                </a:rPr>
                <a:t> 2.2 Gruppenpuzzle-Arbeitsblätter</a:t>
              </a:r>
              <a:endParaRPr lang="en-GB" sz="2800" b="1" dirty="0">
                <a:solidFill>
                  <a:schemeClr val="tx1"/>
                </a:solidFill>
              </a:endParaRPr>
            </a:p>
          </p:txBody>
        </p:sp>
      </p:grpSp>
    </p:spTree>
    <p:extLst>
      <p:ext uri="{BB962C8B-B14F-4D97-AF65-F5344CB8AC3E}">
        <p14:creationId xmlns:p14="http://schemas.microsoft.com/office/powerpoint/2010/main" val="2507106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Kernreaktionen</a:t>
            </a:r>
            <a:endParaRPr lang="de-DE"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1766880"/>
            <a:ext cx="5775737" cy="3353756"/>
            <a:chOff x="1398424" y="1360021"/>
            <a:chExt cx="3822162" cy="3353756"/>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Aufgabe 2</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840677"/>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400" dirty="0">
                  <a:solidFill>
                    <a:schemeClr val="tx1"/>
                  </a:solidFill>
                </a:rPr>
                <a:t>Schließt euch in den Expertengruppen zusammen und bearbeitet gemeinsam die </a:t>
              </a:r>
              <a:r>
                <a:rPr lang="en-US" sz="2400" b="1" dirty="0">
                  <a:solidFill>
                    <a:schemeClr val="tx1"/>
                  </a:solidFill>
                </a:rPr>
                <a:t>Expertenaufgaben</a:t>
              </a:r>
              <a:r>
                <a:rPr lang="en-US" sz="2400" dirty="0">
                  <a:solidFill>
                    <a:schemeClr val="tx1"/>
                  </a:solidFill>
                </a:rPr>
                <a:t>.</a:t>
              </a:r>
              <a:br>
                <a:rPr lang="de-DE" sz="2400" dirty="0">
                  <a:solidFill>
                    <a:schemeClr val="tx1"/>
                  </a:solidFill>
                </a:rPr>
              </a:br>
              <a:br>
                <a:rPr lang="de-DE" sz="2400" dirty="0">
                  <a:solidFill>
                    <a:schemeClr val="tx1"/>
                  </a:solidFill>
                </a:rPr>
              </a:br>
              <a:r>
                <a:rPr lang="en-US" sz="2400" dirty="0">
                  <a:solidFill>
                    <a:schemeClr val="tx1"/>
                  </a:solidFill>
                </a:rPr>
                <a:t>Nutzt bei Bedarf die </a:t>
              </a:r>
              <a:r>
                <a:rPr lang="en-US" sz="2400" dirty="0" err="1">
                  <a:solidFill>
                    <a:schemeClr val="tx1"/>
                  </a:solidFill>
                </a:rPr>
                <a:t>Nuklidkarte</a:t>
              </a:r>
              <a:br>
                <a:rPr lang="de-DE" sz="2400" b="1" dirty="0">
                  <a:solidFill>
                    <a:schemeClr val="tx1"/>
                  </a:solidFill>
                  <a:latin typeface="Cambria Math" panose="02040503050406030204" pitchFamily="18" charset="0"/>
                </a:rPr>
              </a:br>
              <a:r>
                <a:rPr lang="de-DE" sz="2400" b="1" dirty="0">
                  <a:solidFill>
                    <a:schemeClr val="tx1"/>
                  </a:solidFill>
                </a:rPr>
                <a:t> 2.1 Interaktive Nuklidkarte</a:t>
              </a:r>
              <a:endParaRPr lang="en-GB" sz="2400" b="1" dirty="0">
                <a:solidFill>
                  <a:schemeClr val="tx1"/>
                </a:solidFill>
              </a:endParaRPr>
            </a:p>
          </p:txBody>
        </p:sp>
      </p:grpSp>
    </p:spTree>
    <p:extLst>
      <p:ext uri="{BB962C8B-B14F-4D97-AF65-F5344CB8AC3E}">
        <p14:creationId xmlns:p14="http://schemas.microsoft.com/office/powerpoint/2010/main" val="3571105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Kernreaktionen</a:t>
            </a:r>
            <a:endParaRPr lang="de-DE"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Aufgabe 3</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600" dirty="0" err="1">
                  <a:solidFill>
                    <a:schemeClr val="tx1"/>
                  </a:solidFill>
                </a:rPr>
                <a:t>Findet</a:t>
              </a:r>
              <a:r>
                <a:rPr lang="en-US" sz="2600" dirty="0">
                  <a:solidFill>
                    <a:schemeClr val="tx1"/>
                  </a:solidFill>
                </a:rPr>
                <a:t> </a:t>
              </a:r>
              <a:r>
                <a:rPr lang="en-US" sz="2600" dirty="0" err="1">
                  <a:solidFill>
                    <a:schemeClr val="tx1"/>
                  </a:solidFill>
                </a:rPr>
                <a:t>euch</a:t>
              </a:r>
              <a:r>
                <a:rPr lang="en-US" sz="2600" dirty="0">
                  <a:solidFill>
                    <a:schemeClr val="tx1"/>
                  </a:solidFill>
                </a:rPr>
                <a:t> wieder in den ursprünglichen Gruppen zusammen und </a:t>
              </a:r>
              <a:r>
                <a:rPr lang="en-US" sz="2600" dirty="0" err="1">
                  <a:solidFill>
                    <a:schemeClr val="tx1"/>
                  </a:solidFill>
                </a:rPr>
                <a:t>arbeitet</a:t>
              </a:r>
              <a:r>
                <a:rPr lang="en-US" sz="2600" dirty="0">
                  <a:solidFill>
                    <a:schemeClr val="tx1"/>
                  </a:solidFill>
                </a:rPr>
                <a:t> gemeinsam an den </a:t>
              </a:r>
              <a:r>
                <a:rPr lang="en-US" sz="2600" b="1" dirty="0" err="1">
                  <a:solidFill>
                    <a:schemeClr val="tx1"/>
                  </a:solidFill>
                </a:rPr>
                <a:t>Stammgruppenaufgaben</a:t>
              </a:r>
              <a:r>
                <a:rPr lang="en-US" sz="2600" dirty="0">
                  <a:solidFill>
                    <a:schemeClr val="tx1"/>
                  </a:solidFill>
                </a:rPr>
                <a:t>.</a:t>
              </a:r>
              <a:endParaRPr lang="en-GB" sz="2600" b="1" dirty="0">
                <a:solidFill>
                  <a:schemeClr val="tx1"/>
                </a:solidFill>
              </a:endParaRPr>
            </a:p>
          </p:txBody>
        </p:sp>
      </p:grpSp>
    </p:spTree>
    <p:extLst>
      <p:ext uri="{BB962C8B-B14F-4D97-AF65-F5344CB8AC3E}">
        <p14:creationId xmlns:p14="http://schemas.microsoft.com/office/powerpoint/2010/main" val="729561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de-DE" sz="3600" b="1" cap="small" noProof="0" dirty="0"/>
              <a:t>Warum </a:t>
            </a:r>
            <a:r>
              <a:rPr lang="de-DE" sz="3600" cap="small" noProof="0" dirty="0"/>
              <a:t>finden Kernumwandlungen</a:t>
            </a:r>
            <a:br>
              <a:rPr lang="de-DE" sz="3600" cap="small" noProof="0" dirty="0"/>
            </a:br>
            <a:r>
              <a:rPr lang="de-DE" sz="3600" cap="small" noProof="0" dirty="0"/>
              <a:t>statt?</a:t>
            </a:r>
          </a:p>
        </p:txBody>
      </p:sp>
    </p:spTree>
    <p:extLst>
      <p:ext uri="{BB962C8B-B14F-4D97-AF65-F5344CB8AC3E}">
        <p14:creationId xmlns:p14="http://schemas.microsoft.com/office/powerpoint/2010/main" val="3744714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50" y="1539420"/>
            <a:ext cx="5114050" cy="4370427"/>
          </a:xfrm>
          <a:prstGeom prst="rect">
            <a:avLst/>
          </a:prstGeom>
          <a:noFill/>
        </p:spPr>
        <p:txBody>
          <a:bodyPr wrap="square" rtlCol="0">
            <a:spAutoFit/>
          </a:bodyPr>
          <a:lstStyle/>
          <a:p>
            <a:pPr marL="285750" indent="-285750">
              <a:buFont typeface="Arial" panose="020B0604020202020204" pitchFamily="34" charset="0"/>
              <a:buChar char="•"/>
            </a:pPr>
            <a:r>
              <a:rPr lang="en-US" sz="2200" b="1" dirty="0"/>
              <a:t>Die Bindungsenergie </a:t>
            </a:r>
            <a:r>
              <a:rPr lang="en-US" sz="2200" dirty="0"/>
              <a:t>ist ein Maß für die Stabilität eines Atomkerns</a:t>
            </a:r>
          </a:p>
          <a:p>
            <a:pPr marL="697230" lvl="1" indent="-285750">
              <a:buFont typeface="Arial" panose="020B0604020202020204" pitchFamily="34" charset="0"/>
              <a:buChar char="•"/>
            </a:pPr>
            <a:r>
              <a:rPr lang="en-US" sz="2000" dirty="0"/>
              <a:t>Die Stabilität hängt von der Verteilung der Protonen- und Neutronenzahl sowie von komplexen Symmetriefaktoren ab</a:t>
            </a:r>
          </a:p>
          <a:p>
            <a:pPr marL="285750" indent="-285750">
              <a:buFont typeface="Arial" panose="020B0604020202020204" pitchFamily="34" charset="0"/>
              <a:buChar char="•"/>
            </a:pPr>
            <a:r>
              <a:rPr lang="en-US" sz="2200" dirty="0"/>
              <a:t>Kerne, die durch Kernumwandlungen in </a:t>
            </a:r>
            <a:r>
              <a:rPr lang="en-US" sz="2200" dirty="0" err="1"/>
              <a:t>stabilere</a:t>
            </a:r>
            <a:r>
              <a:rPr lang="en-US" sz="2200" dirty="0"/>
              <a:t> Zustände übergehen können, sind instabil (radioaktiv)</a:t>
            </a:r>
          </a:p>
          <a:p>
            <a:pPr marL="285750" indent="-285750">
              <a:buFont typeface="Arial" panose="020B0604020202020204" pitchFamily="34" charset="0"/>
              <a:buChar char="•"/>
            </a:pPr>
            <a:r>
              <a:rPr lang="en-US" sz="2200" dirty="0"/>
              <a:t>Kerne können auch durch Kernfusionen einen stabileren Zustand erreichen</a:t>
            </a:r>
            <a:endParaRPr lang="de-DE" sz="22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Bindungsenergie</a:t>
            </a:r>
            <a:endParaRPr lang="de-DE" sz="3000" noProof="0" dirty="0"/>
          </a:p>
        </p:txBody>
      </p:sp>
      <p:pic>
        <p:nvPicPr>
          <p:cNvPr id="2" name="Grafik 1">
            <a:extLst>
              <a:ext uri="{FF2B5EF4-FFF2-40B4-BE49-F238E27FC236}">
                <a16:creationId xmlns:a16="http://schemas.microsoft.com/office/drawing/2014/main" id="{E75F4F9D-94BD-CFA1-19FD-54B5138173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94172" y="1977570"/>
            <a:ext cx="5114050" cy="3102966"/>
          </a:xfrm>
          <a:prstGeom prst="rect">
            <a:avLst/>
          </a:prstGeom>
        </p:spPr>
      </p:pic>
      <p:sp>
        <p:nvSpPr>
          <p:cNvPr id="4" name="Textfeld 3">
            <a:extLst>
              <a:ext uri="{FF2B5EF4-FFF2-40B4-BE49-F238E27FC236}">
                <a16:creationId xmlns:a16="http://schemas.microsoft.com/office/drawing/2014/main" id="{D350534C-42E3-7A8B-D52D-27CBA15F4143}"/>
              </a:ext>
            </a:extLst>
          </p:cNvPr>
          <p:cNvSpPr txBox="1"/>
          <p:nvPr/>
        </p:nvSpPr>
        <p:spPr>
          <a:xfrm rot="16200000">
            <a:off x="5115594" y="3439439"/>
            <a:ext cx="3020583" cy="261610"/>
          </a:xfrm>
          <a:prstGeom prst="rect">
            <a:avLst/>
          </a:prstGeom>
          <a:noFill/>
        </p:spPr>
        <p:txBody>
          <a:bodyPr wrap="square" rtlCol="0">
            <a:spAutoFit/>
          </a:bodyPr>
          <a:lstStyle/>
          <a:p>
            <a:pPr algn="ctr"/>
            <a:r>
              <a:rPr lang="de-DE" sz="1100" dirty="0">
                <a:solidFill>
                  <a:srgbClr val="000000"/>
                </a:solidFill>
              </a:rPr>
              <a:t>Bindungsenergie pro </a:t>
            </a:r>
            <a:r>
              <a:rPr lang="de-DE" sz="1100" dirty="0" err="1">
                <a:solidFill>
                  <a:srgbClr val="000000"/>
                </a:solidFill>
              </a:rPr>
              <a:t>Nukleon </a:t>
            </a:r>
            <a:r>
              <a:rPr lang="de-DE" sz="1100" dirty="0">
                <a:solidFill>
                  <a:srgbClr val="000000"/>
                </a:solidFill>
              </a:rPr>
              <a:t>(MeV)</a:t>
            </a:r>
          </a:p>
        </p:txBody>
      </p:sp>
      <p:sp>
        <p:nvSpPr>
          <p:cNvPr id="5" name="Textfeld 4">
            <a:extLst>
              <a:ext uri="{FF2B5EF4-FFF2-40B4-BE49-F238E27FC236}">
                <a16:creationId xmlns:a16="http://schemas.microsoft.com/office/drawing/2014/main" id="{08720FD3-4ADA-C14D-2895-13DC2E7961C7}"/>
              </a:ext>
            </a:extLst>
          </p:cNvPr>
          <p:cNvSpPr txBox="1"/>
          <p:nvPr/>
        </p:nvSpPr>
        <p:spPr>
          <a:xfrm>
            <a:off x="8007920" y="5088553"/>
            <a:ext cx="2637955" cy="261610"/>
          </a:xfrm>
          <a:prstGeom prst="rect">
            <a:avLst/>
          </a:prstGeom>
          <a:noFill/>
        </p:spPr>
        <p:txBody>
          <a:bodyPr wrap="square" rtlCol="0">
            <a:spAutoFit/>
          </a:bodyPr>
          <a:lstStyle/>
          <a:p>
            <a:pPr algn="ctr"/>
            <a:r>
              <a:rPr lang="de-DE" sz="1100" dirty="0">
                <a:solidFill>
                  <a:srgbClr val="000000"/>
                </a:solidFill>
              </a:rPr>
              <a:t>Massezahl A</a:t>
            </a:r>
          </a:p>
        </p:txBody>
      </p:sp>
    </p:spTree>
    <p:extLst>
      <p:ext uri="{BB962C8B-B14F-4D97-AF65-F5344CB8AC3E}">
        <p14:creationId xmlns:p14="http://schemas.microsoft.com/office/powerpoint/2010/main" val="37013939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Bindungsenergie</a:t>
            </a:r>
            <a:endParaRPr lang="de-DE" sz="3000" noProof="0" dirty="0"/>
          </a:p>
        </p:txBody>
      </p:sp>
      <p:pic>
        <p:nvPicPr>
          <p:cNvPr id="3" name="Grafik 2">
            <a:extLst>
              <a:ext uri="{FF2B5EF4-FFF2-40B4-BE49-F238E27FC236}">
                <a16:creationId xmlns:a16="http://schemas.microsoft.com/office/drawing/2014/main" id="{E38CABB8-C154-46E2-8E2A-CB9EF096B7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81661"/>
            <a:ext cx="8105775" cy="4918204"/>
          </a:xfrm>
          <a:prstGeom prst="rect">
            <a:avLst/>
          </a:prstGeom>
        </p:spPr>
      </p:pic>
      <p:sp>
        <p:nvSpPr>
          <p:cNvPr id="4" name="Textfeld 3">
            <a:extLst>
              <a:ext uri="{FF2B5EF4-FFF2-40B4-BE49-F238E27FC236}">
                <a16:creationId xmlns:a16="http://schemas.microsoft.com/office/drawing/2014/main" id="{DB722161-2F8D-5E6B-5414-9AC91BFECF9A}"/>
              </a:ext>
            </a:extLst>
          </p:cNvPr>
          <p:cNvSpPr txBox="1"/>
          <p:nvPr/>
        </p:nvSpPr>
        <p:spPr>
          <a:xfrm rot="16200000">
            <a:off x="-118875" y="3313399"/>
            <a:ext cx="4647824" cy="307778"/>
          </a:xfrm>
          <a:prstGeom prst="rect">
            <a:avLst/>
          </a:prstGeom>
          <a:noFill/>
        </p:spPr>
        <p:txBody>
          <a:bodyPr wrap="square" rtlCol="0">
            <a:spAutoFit/>
          </a:bodyPr>
          <a:lstStyle/>
          <a:p>
            <a:pPr algn="ctr"/>
            <a:r>
              <a:rPr lang="de-DE" sz="1400" b="1" dirty="0">
                <a:solidFill>
                  <a:srgbClr val="000000"/>
                </a:solidFill>
              </a:rPr>
              <a:t>Bindungsenergie pro </a:t>
            </a:r>
            <a:r>
              <a:rPr lang="de-DE" sz="1400" b="1" dirty="0" err="1">
                <a:solidFill>
                  <a:srgbClr val="000000"/>
                </a:solidFill>
              </a:rPr>
              <a:t>Nukleon </a:t>
            </a:r>
            <a:r>
              <a:rPr lang="de-DE" sz="1400" b="1" dirty="0">
                <a:solidFill>
                  <a:srgbClr val="000000"/>
                </a:solidFill>
              </a:rPr>
              <a:t>(MeV)</a:t>
            </a:r>
          </a:p>
        </p:txBody>
      </p:sp>
      <p:sp>
        <p:nvSpPr>
          <p:cNvPr id="5" name="Textfeld 4">
            <a:extLst>
              <a:ext uri="{FF2B5EF4-FFF2-40B4-BE49-F238E27FC236}">
                <a16:creationId xmlns:a16="http://schemas.microsoft.com/office/drawing/2014/main" id="{5CBD9B74-32B5-00B1-A93E-BBEF458785E1}"/>
              </a:ext>
            </a:extLst>
          </p:cNvPr>
          <p:cNvSpPr txBox="1"/>
          <p:nvPr/>
        </p:nvSpPr>
        <p:spPr>
          <a:xfrm>
            <a:off x="3843525" y="5799865"/>
            <a:ext cx="4647824" cy="307778"/>
          </a:xfrm>
          <a:prstGeom prst="rect">
            <a:avLst/>
          </a:prstGeom>
          <a:noFill/>
        </p:spPr>
        <p:txBody>
          <a:bodyPr wrap="square" rtlCol="0">
            <a:spAutoFit/>
          </a:bodyPr>
          <a:lstStyle/>
          <a:p>
            <a:pPr algn="ctr"/>
            <a:r>
              <a:rPr lang="de-DE" sz="1400" b="1" dirty="0">
                <a:solidFill>
                  <a:srgbClr val="000000"/>
                </a:solidFill>
              </a:rPr>
              <a:t>Massezahl A</a:t>
            </a:r>
          </a:p>
        </p:txBody>
      </p:sp>
    </p:spTree>
    <p:extLst>
      <p:ext uri="{BB962C8B-B14F-4D97-AF65-F5344CB8AC3E}">
        <p14:creationId xmlns:p14="http://schemas.microsoft.com/office/powerpoint/2010/main" val="983904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Die Nuklidkarte</a:t>
            </a:r>
            <a:endParaRPr lang="de-DE"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Aufgabe</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err="1">
                  <a:solidFill>
                    <a:schemeClr val="tx1"/>
                  </a:solidFill>
                </a:rPr>
                <a:t>Probiert</a:t>
              </a:r>
              <a:r>
                <a:rPr lang="en-US" sz="2800" dirty="0">
                  <a:solidFill>
                    <a:schemeClr val="tx1"/>
                  </a:solidFill>
                </a:rPr>
                <a:t> die 3D-Darstellung der </a:t>
              </a:r>
              <a:r>
                <a:rPr lang="en-US" sz="2800" dirty="0" err="1">
                  <a:solidFill>
                    <a:schemeClr val="tx1"/>
                  </a:solidFill>
                </a:rPr>
                <a:t>Nuklidkarte</a:t>
              </a:r>
              <a:r>
                <a:rPr lang="en-US" sz="2800" dirty="0">
                  <a:solidFill>
                    <a:schemeClr val="tx1"/>
                  </a:solidFill>
                </a:rPr>
                <a:t> aus</a:t>
              </a:r>
              <a:br>
                <a:rPr lang="de-DE" sz="2800" dirty="0">
                  <a:solidFill>
                    <a:schemeClr val="tx1"/>
                  </a:solidFill>
                </a:rPr>
              </a:br>
              <a:r>
                <a:rPr lang="de-DE" sz="2800" b="1" dirty="0">
                  <a:solidFill>
                    <a:schemeClr val="tx1"/>
                  </a:solidFill>
                </a:rPr>
                <a:t> 2.1 Interaktive Nuklidkarte</a:t>
              </a:r>
              <a:endParaRPr lang="en-GB" sz="2800" b="1" dirty="0">
                <a:solidFill>
                  <a:schemeClr val="tx1"/>
                </a:solidFill>
              </a:endParaRPr>
            </a:p>
          </p:txBody>
        </p:sp>
      </p:grpSp>
    </p:spTree>
    <p:extLst>
      <p:ext uri="{BB962C8B-B14F-4D97-AF65-F5344CB8AC3E}">
        <p14:creationId xmlns:p14="http://schemas.microsoft.com/office/powerpoint/2010/main" val="2356732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695951"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Durch </a:t>
            </a:r>
            <a:r>
              <a:rPr lang="en-US" sz="2800" b="1" dirty="0"/>
              <a:t>Kernfusion </a:t>
            </a:r>
            <a:r>
              <a:rPr lang="en-US" sz="2800" dirty="0"/>
              <a:t>oder </a:t>
            </a:r>
            <a:r>
              <a:rPr lang="en-US" sz="2800" b="1" dirty="0"/>
              <a:t>Kernumwandlung </a:t>
            </a:r>
            <a:r>
              <a:rPr lang="en-US" sz="2800" dirty="0"/>
              <a:t>(Zerfall) können neue Atomkerne entstehen.</a:t>
            </a:r>
            <a:br>
              <a:rPr lang="en-US" sz="2800" dirty="0"/>
            </a:br>
            <a:endParaRPr lang="en-US" sz="2800" dirty="0"/>
          </a:p>
          <a:p>
            <a:pPr marL="285750" indent="-285750">
              <a:buFont typeface="Arial" panose="020B0604020202020204" pitchFamily="34" charset="0"/>
              <a:buChar char="•"/>
            </a:pPr>
            <a:r>
              <a:rPr lang="en-US" sz="2800" dirty="0"/>
              <a:t>Diese Prozesse sind die Grundlage für die </a:t>
            </a:r>
            <a:r>
              <a:rPr lang="en-US" sz="2800" b="1" dirty="0"/>
              <a:t>Bildung neuer Elemente</a:t>
            </a:r>
            <a:r>
              <a:rPr lang="en-US" sz="2800" dirty="0"/>
              <a:t>!</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Kernreaktionen</a:t>
            </a:r>
            <a:endParaRPr lang="de-DE" sz="3000" noProof="0" dirty="0"/>
          </a:p>
        </p:txBody>
      </p:sp>
      <p:pic>
        <p:nvPicPr>
          <p:cNvPr id="16386" name="Picture 2">
            <a:extLst>
              <a:ext uri="{FF2B5EF4-FFF2-40B4-BE49-F238E27FC236}">
                <a16:creationId xmlns:a16="http://schemas.microsoft.com/office/drawing/2014/main" id="{B52C327D-87D9-191E-962C-ADC11A692BD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17938" y="933504"/>
            <a:ext cx="5174061" cy="520563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565F7191-9225-7A48-779D-1B2D5BD6D4DE}"/>
              </a:ext>
            </a:extLst>
          </p:cNvPr>
          <p:cNvSpPr txBox="1"/>
          <p:nvPr/>
        </p:nvSpPr>
        <p:spPr>
          <a:xfrm>
            <a:off x="7017938" y="5826080"/>
            <a:ext cx="5174062" cy="307777"/>
          </a:xfrm>
          <a:prstGeom prst="rect">
            <a:avLst/>
          </a:prstGeom>
          <a:noFill/>
        </p:spPr>
        <p:txBody>
          <a:bodyPr wrap="square" rtlCol="0">
            <a:spAutoFit/>
          </a:bodyPr>
          <a:lstStyle/>
          <a:p>
            <a:pPr algn="ctr"/>
            <a:r>
              <a:rPr lang="de-DE" sz="1400" i="1" dirty="0">
                <a:solidFill>
                  <a:schemeClr val="bg1"/>
                </a:solidFill>
              </a:rPr>
              <a:t>[09] Illustration </a:t>
            </a:r>
            <a:r>
              <a:rPr lang="de-DE" sz="1400" i="1" dirty="0" err="1">
                <a:solidFill>
                  <a:schemeClr val="bg1"/>
                </a:solidFill>
              </a:rPr>
              <a:t>des Roten Überriesen </a:t>
            </a:r>
            <a:r>
              <a:rPr lang="de-DE" sz="1400" i="1" dirty="0">
                <a:solidFill>
                  <a:schemeClr val="bg1"/>
                </a:solidFill>
              </a:rPr>
              <a:t>Antares</a:t>
            </a:r>
          </a:p>
        </p:txBody>
      </p:sp>
    </p:spTree>
    <p:extLst>
      <p:ext uri="{BB962C8B-B14F-4D97-AF65-F5344CB8AC3E}">
        <p14:creationId xmlns:p14="http://schemas.microsoft.com/office/powerpoint/2010/main" val="3448160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5883275" y="1806366"/>
            <a:ext cx="6308724"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Teil III</a:t>
            </a:r>
          </a:p>
          <a:p>
            <a:pPr algn="ctr">
              <a:spcAft>
                <a:spcPts val="600"/>
              </a:spcAft>
            </a:pPr>
            <a:r>
              <a:rPr lang="en-US" sz="3600" cap="small" dirty="0">
                <a:solidFill>
                  <a:schemeClr val="bg1"/>
                </a:solidFill>
              </a:rPr>
              <a:t>Die Entwicklung eines</a:t>
            </a:r>
            <a:br>
              <a:rPr lang="en-US" sz="3600" cap="small" dirty="0">
                <a:solidFill>
                  <a:schemeClr val="bg1"/>
                </a:solidFill>
              </a:rPr>
            </a:br>
            <a:r>
              <a:rPr lang="en-US" sz="3600" cap="small" dirty="0">
                <a:solidFill>
                  <a:schemeClr val="bg1"/>
                </a:solidFill>
              </a:rPr>
              <a:t>Sterns</a:t>
            </a:r>
            <a:endParaRPr lang="en-US" sz="3600" b="1" cap="small" dirty="0">
              <a:solidFill>
                <a:schemeClr val="bg1"/>
              </a:solidFill>
            </a:endParaRPr>
          </a:p>
        </p:txBody>
      </p:sp>
      <p:pic>
        <p:nvPicPr>
          <p:cNvPr id="12290" name="Picture 2">
            <a:extLst>
              <a:ext uri="{FF2B5EF4-FFF2-40B4-BE49-F238E27FC236}">
                <a16:creationId xmlns:a16="http://schemas.microsoft.com/office/drawing/2014/main" id="{D8841637-50A3-18C3-79DA-7D035E8B093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8832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156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535719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Teil I</a:t>
            </a:r>
          </a:p>
          <a:p>
            <a:pPr algn="ctr">
              <a:spcAft>
                <a:spcPts val="600"/>
              </a:spcAft>
            </a:pPr>
            <a:r>
              <a:rPr lang="en-US" sz="3600" cap="small" dirty="0">
                <a:solidFill>
                  <a:schemeClr val="bg1"/>
                </a:solidFill>
              </a:rPr>
              <a:t>Einführung</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7191" y="0"/>
            <a:ext cx="6834810" cy="6858000"/>
          </a:xfrm>
          <a:prstGeom prst="rect">
            <a:avLst/>
          </a:prstGeom>
        </p:spPr>
      </p:pic>
    </p:spTree>
    <p:extLst>
      <p:ext uri="{BB962C8B-B14F-4D97-AF65-F5344CB8AC3E}">
        <p14:creationId xmlns:p14="http://schemas.microsoft.com/office/powerpoint/2010/main" val="4272845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de-DE" sz="3600" b="1" cap="small" noProof="0" dirty="0"/>
              <a:t>Wo </a:t>
            </a:r>
            <a:r>
              <a:rPr lang="de-DE" sz="3600" cap="small" noProof="0" dirty="0"/>
              <a:t>entstehen die </a:t>
            </a:r>
            <a:br>
              <a:rPr lang="de-DE" sz="3600" cap="small" noProof="0" dirty="0"/>
            </a:br>
            <a:r>
              <a:rPr lang="de-DE" sz="3600" cap="small" noProof="0" dirty="0"/>
              <a:t>chemischen Elemente?</a:t>
            </a:r>
          </a:p>
        </p:txBody>
      </p:sp>
    </p:spTree>
    <p:extLst>
      <p:ext uri="{BB962C8B-B14F-4D97-AF65-F5344CB8AC3E}">
        <p14:creationId xmlns:p14="http://schemas.microsoft.com/office/powerpoint/2010/main" val="1705955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35723" y="1993409"/>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dirty="0"/>
              <a:t>Stellare Entwicklung</a:t>
            </a:r>
            <a:endParaRPr lang="de-DE" sz="3000" noProof="0" dirty="0"/>
          </a:p>
        </p:txBody>
      </p:sp>
      <p:grpSp>
        <p:nvGrpSpPr>
          <p:cNvPr id="2" name="Gruppieren 1">
            <a:extLst>
              <a:ext uri="{FF2B5EF4-FFF2-40B4-BE49-F238E27FC236}">
                <a16:creationId xmlns:a16="http://schemas.microsoft.com/office/drawing/2014/main" id="{6D1BDC5E-7745-D2A0-D716-652CE52FE2A1}"/>
              </a:ext>
            </a:extLst>
          </p:cNvPr>
          <p:cNvGrpSpPr/>
          <p:nvPr/>
        </p:nvGrpSpPr>
        <p:grpSpPr>
          <a:xfrm>
            <a:off x="1381123" y="1755284"/>
            <a:ext cx="5775737" cy="3349162"/>
            <a:chOff x="1398424" y="1360021"/>
            <a:chExt cx="3822162" cy="3349162"/>
          </a:xfrm>
        </p:grpSpPr>
        <p:sp>
          <p:nvSpPr>
            <p:cNvPr id="3" name="Rechteck: obere Ecken abgerundet 2">
              <a:extLst>
                <a:ext uri="{FF2B5EF4-FFF2-40B4-BE49-F238E27FC236}">
                  <a16:creationId xmlns:a16="http://schemas.microsoft.com/office/drawing/2014/main" id="{11D6F70F-060D-B645-EEF9-3A4C4C5CE5DC}"/>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Aufgabe</a:t>
              </a:r>
              <a:endParaRPr lang="en-US" sz="2400" b="1" dirty="0">
                <a:latin typeface="+mj-lt"/>
              </a:endParaRPr>
            </a:p>
          </p:txBody>
        </p:sp>
        <p:sp>
          <p:nvSpPr>
            <p:cNvPr id="4" name="Rechteck: obere Ecken abgerundet 3">
              <a:extLst>
                <a:ext uri="{FF2B5EF4-FFF2-40B4-BE49-F238E27FC236}">
                  <a16:creationId xmlns:a16="http://schemas.microsoft.com/office/drawing/2014/main" id="{31EA3F34-C2DA-3B0A-8599-2B29DFA6924C}"/>
                </a:ext>
              </a:extLst>
            </p:cNvPr>
            <p:cNvSpPr/>
            <p:nvPr/>
          </p:nvSpPr>
          <p:spPr>
            <a:xfrm>
              <a:off x="1398424" y="1873100"/>
              <a:ext cx="3822162" cy="2836083"/>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err="1">
                  <a:solidFill>
                    <a:schemeClr val="tx1"/>
                  </a:solidFill>
                </a:rPr>
                <a:t>Wählt</a:t>
              </a:r>
              <a:r>
                <a:rPr lang="en-US" sz="2800" dirty="0">
                  <a:solidFill>
                    <a:schemeClr val="tx1"/>
                  </a:solidFill>
                </a:rPr>
                <a:t> Sterne aus den</a:t>
              </a:r>
              <a:br>
                <a:rPr lang="en-US" sz="2800" dirty="0">
                  <a:solidFill>
                    <a:schemeClr val="tx1"/>
                  </a:solidFill>
                </a:rPr>
              </a:br>
              <a:r>
                <a:rPr lang="en-US" sz="2800" b="1" dirty="0">
                  <a:solidFill>
                    <a:schemeClr val="tx1"/>
                  </a:solidFill>
                </a:rPr>
                <a:t>→ 3.1 </a:t>
              </a:r>
              <a:r>
                <a:rPr lang="en-US" sz="2800" b="1" dirty="0" err="1">
                  <a:solidFill>
                    <a:schemeClr val="tx1"/>
                  </a:solidFill>
                </a:rPr>
                <a:t>Sternkarten</a:t>
              </a:r>
              <a:br>
                <a:rPr lang="en-US" sz="2800" b="1" dirty="0">
                  <a:solidFill>
                    <a:schemeClr val="tx1"/>
                  </a:solidFill>
                </a:rPr>
              </a:br>
              <a:r>
                <a:rPr lang="en-US" sz="2800" dirty="0">
                  <a:solidFill>
                    <a:schemeClr val="tx1"/>
                  </a:solidFill>
                </a:rPr>
                <a:t>und </a:t>
              </a:r>
              <a:r>
                <a:rPr lang="en-US" sz="2800" dirty="0" err="1">
                  <a:solidFill>
                    <a:schemeClr val="tx1"/>
                  </a:solidFill>
                </a:rPr>
                <a:t>ordnet</a:t>
              </a:r>
              <a:r>
                <a:rPr lang="en-US" sz="2800" dirty="0">
                  <a:solidFill>
                    <a:schemeClr val="tx1"/>
                  </a:solidFill>
                </a:rPr>
                <a:t> sie im gemeinsamen Diagramm an.</a:t>
              </a:r>
              <a:br>
                <a:rPr lang="en-US" sz="2800" dirty="0">
                  <a:solidFill>
                    <a:schemeClr val="tx1"/>
                  </a:solidFill>
                </a:rPr>
              </a:br>
              <a:r>
                <a:rPr lang="en-US" sz="2800" dirty="0">
                  <a:solidFill>
                    <a:schemeClr val="tx1"/>
                  </a:solidFill>
                </a:rPr>
                <a:t>Öffnen Sie dazu das </a:t>
              </a:r>
              <a:br>
                <a:rPr lang="en-US" sz="2800" dirty="0">
                  <a:solidFill>
                    <a:schemeClr val="tx1"/>
                  </a:solidFill>
                </a:rPr>
              </a:br>
              <a:r>
                <a:rPr lang="en-US" sz="2800" dirty="0">
                  <a:solidFill>
                    <a:schemeClr val="tx1"/>
                  </a:solidFill>
                </a:rPr>
                <a:t>→ </a:t>
              </a:r>
              <a:r>
                <a:rPr lang="en-US" sz="2800" b="1" dirty="0">
                  <a:solidFill>
                    <a:schemeClr val="tx1"/>
                  </a:solidFill>
                </a:rPr>
                <a:t>3.2 HRD-Board</a:t>
              </a:r>
              <a:endParaRPr lang="en-GB" sz="2800" b="1" dirty="0">
                <a:solidFill>
                  <a:schemeClr val="tx1"/>
                </a:solidFill>
              </a:endParaRPr>
            </a:p>
          </p:txBody>
        </p:sp>
      </p:grpSp>
    </p:spTree>
    <p:extLst>
      <p:ext uri="{BB962C8B-B14F-4D97-AF65-F5344CB8AC3E}">
        <p14:creationId xmlns:p14="http://schemas.microsoft.com/office/powerpoint/2010/main" val="22469753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06A7A17-1D84-C2DD-26F2-5A017325C899}"/>
              </a:ext>
            </a:extLst>
          </p:cNvPr>
          <p:cNvSpPr/>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119F4021-6360-7AC8-D8C1-7653C71EEF2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0921" b="8985"/>
          <a:stretch/>
        </p:blipFill>
        <p:spPr bwMode="auto">
          <a:xfrm>
            <a:off x="2975183" y="308113"/>
            <a:ext cx="5363747" cy="624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358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4" y="1791607"/>
            <a:ext cx="4736636"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In unserer Milchstraße bilden sich jedes Jahr etwa 5 Sterne.</a:t>
            </a:r>
          </a:p>
          <a:p>
            <a:pPr marL="285750" indent="-285750">
              <a:buFont typeface="Arial" panose="020B0604020202020204" pitchFamily="34" charset="0"/>
              <a:buChar char="•"/>
            </a:pPr>
            <a:r>
              <a:rPr lang="en-US" sz="2400" dirty="0"/>
              <a:t>Die Entstehung dauert ca. 1 Million - 100 Millionen Jahre</a:t>
            </a:r>
          </a:p>
          <a:p>
            <a:pPr marL="285750" indent="-285750">
              <a:buFont typeface="Arial" panose="020B0604020202020204" pitchFamily="34" charset="0"/>
              <a:buChar char="•"/>
            </a:pPr>
            <a:r>
              <a:rPr lang="en-US" sz="2400" dirty="0"/>
              <a:t>Ursprünglich durch die Kontraktion von Wasserstoffmolekülwolken (Gravitation).</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Stellare Entwicklung</a:t>
            </a:r>
            <a:endParaRPr lang="de-DE" sz="3000" noProof="0" dirty="0"/>
          </a:p>
        </p:txBody>
      </p:sp>
      <p:pic>
        <p:nvPicPr>
          <p:cNvPr id="4" name="Grafik 3">
            <a:extLst>
              <a:ext uri="{FF2B5EF4-FFF2-40B4-BE49-F238E27FC236}">
                <a16:creationId xmlns:a16="http://schemas.microsoft.com/office/drawing/2014/main" id="{B570B3AE-EDD1-4983-A2AA-0E928395E60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467641"/>
            <a:ext cx="5192305" cy="3567114"/>
          </a:xfrm>
          <a:prstGeom prst="rect">
            <a:avLst/>
          </a:prstGeom>
        </p:spPr>
      </p:pic>
      <p:sp>
        <p:nvSpPr>
          <p:cNvPr id="8" name="Textfeld 7">
            <a:extLst>
              <a:ext uri="{FF2B5EF4-FFF2-40B4-BE49-F238E27FC236}">
                <a16:creationId xmlns:a16="http://schemas.microsoft.com/office/drawing/2014/main" id="{65CD3926-0269-42B3-BFC8-6127F4912535}"/>
              </a:ext>
            </a:extLst>
          </p:cNvPr>
          <p:cNvSpPr txBox="1"/>
          <p:nvPr/>
        </p:nvSpPr>
        <p:spPr>
          <a:xfrm>
            <a:off x="6096000" y="5050953"/>
            <a:ext cx="5192306" cy="95410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305E"/>
                </a:solidFill>
                <a:effectLst/>
                <a:uLnTx/>
                <a:uFillTx/>
                <a:latin typeface="Open Sans"/>
                <a:ea typeface="+mn-ea"/>
                <a:cs typeface="+mn-cs"/>
              </a:rPr>
              <a:t>[12] Die beiden Nebel NGC 2014 und NGC 2020 sind Teil einer Sternentstehungsregion in der </a:t>
            </a:r>
            <a:r>
              <a:rPr kumimoji="0" lang="en-US" sz="1400" b="0" i="1" u="none" strike="noStrike" kern="1200" cap="none" spc="0" normalizeH="0" baseline="0" noProof="0" dirty="0" err="1">
                <a:ln>
                  <a:noFill/>
                </a:ln>
                <a:solidFill>
                  <a:srgbClr val="00305E"/>
                </a:solidFill>
                <a:effectLst/>
                <a:uLnTx/>
                <a:uFillTx/>
                <a:latin typeface="Open Sans"/>
                <a:ea typeface="+mn-ea"/>
                <a:cs typeface="+mn-cs"/>
              </a:rPr>
              <a:t>großen</a:t>
            </a:r>
            <a:r>
              <a:rPr kumimoji="0" lang="en-US" sz="1400" b="0" i="1" u="none" strike="noStrike" kern="1200" cap="none" spc="0" normalizeH="0" baseline="0" noProof="0" dirty="0">
                <a:ln>
                  <a:noFill/>
                </a:ln>
                <a:solidFill>
                  <a:srgbClr val="00305E"/>
                </a:solidFill>
                <a:effectLst/>
                <a:uLnTx/>
                <a:uFillTx/>
                <a:latin typeface="Open Sans"/>
                <a:ea typeface="+mn-ea"/>
                <a:cs typeface="+mn-cs"/>
              </a:rPr>
              <a:t> </a:t>
            </a:r>
            <a:r>
              <a:rPr kumimoji="0" lang="en-US" sz="1400" b="0" i="1" u="none" strike="noStrike" kern="1200" cap="none" spc="0" normalizeH="0" baseline="0" noProof="0" dirty="0" err="1">
                <a:ln>
                  <a:noFill/>
                </a:ln>
                <a:solidFill>
                  <a:srgbClr val="00305E"/>
                </a:solidFill>
                <a:effectLst/>
                <a:uLnTx/>
                <a:uFillTx/>
                <a:latin typeface="Open Sans"/>
                <a:ea typeface="+mn-ea"/>
                <a:cs typeface="+mn-cs"/>
              </a:rPr>
              <a:t>Magellanschen</a:t>
            </a:r>
            <a:r>
              <a:rPr kumimoji="0" lang="en-US" sz="1400" b="0" i="1" u="none" strike="noStrike" kern="1200" cap="none" spc="0" normalizeH="0" baseline="0" noProof="0" dirty="0">
                <a:ln>
                  <a:noFill/>
                </a:ln>
                <a:solidFill>
                  <a:srgbClr val="00305E"/>
                </a:solidFill>
                <a:effectLst/>
                <a:uLnTx/>
                <a:uFillTx/>
                <a:latin typeface="Open Sans"/>
                <a:ea typeface="+mn-ea"/>
                <a:cs typeface="+mn-cs"/>
              </a:rPr>
              <a:t> Wolke, einer 163 000 Lichtjahre entfernten Galaxie in der Milchstraße.</a:t>
            </a:r>
            <a:br>
              <a:rPr kumimoji="0" lang="de-DE" sz="1400" b="0" i="1" u="none" strike="noStrike" kern="1200" cap="none" spc="0" normalizeH="0" baseline="0" noProof="0" dirty="0">
                <a:ln>
                  <a:noFill/>
                </a:ln>
                <a:solidFill>
                  <a:srgbClr val="00305E"/>
                </a:solidFill>
                <a:effectLst/>
                <a:uLnTx/>
                <a:uFillTx/>
                <a:latin typeface="Open Sans"/>
                <a:ea typeface="+mn-ea"/>
                <a:cs typeface="+mn-cs"/>
              </a:rPr>
            </a:br>
            <a:r>
              <a:rPr kumimoji="0" lang="de-DE" sz="1400" b="0" i="1" u="none" strike="noStrike" kern="1200" cap="none" spc="0" normalizeH="0" baseline="0" noProof="0" dirty="0">
                <a:ln>
                  <a:noFill/>
                </a:ln>
                <a:solidFill>
                  <a:srgbClr val="00305E"/>
                </a:solidFill>
                <a:effectLst/>
                <a:uLnTx/>
                <a:uFillTx/>
                <a:latin typeface="Open Sans"/>
                <a:ea typeface="+mn-ea"/>
                <a:cs typeface="+mn-cs"/>
                <a:hlinkClick r:id="rId4"/>
              </a:rPr>
              <a:t>Hubble/ESA, 2020 </a:t>
            </a:r>
            <a:endParaRPr kumimoji="0" lang="de-DE" sz="1400" b="0" i="1"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1352341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3" y="1676635"/>
            <a:ext cx="5108579"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Durch die Kontraktion entsteht ein Kern mit einer höheren Dichte (</a:t>
            </a:r>
            <a:r>
              <a:rPr lang="en-US" sz="2400" dirty="0" err="1"/>
              <a:t>Gravitationskollaps</a:t>
            </a:r>
            <a:r>
              <a:rPr lang="en-US" sz="2400" dirty="0"/>
              <a:t>)</a:t>
            </a:r>
          </a:p>
          <a:p>
            <a:pPr marL="285750" indent="-285750">
              <a:buFont typeface="Arial" panose="020B0604020202020204" pitchFamily="34" charset="0"/>
              <a:buChar char="•"/>
            </a:pPr>
            <a:r>
              <a:rPr lang="en-US" sz="2400" dirty="0"/>
              <a:t>Wenn die Masse groß genug ist, kollabiert die Wolke und es wird </a:t>
            </a:r>
            <a:r>
              <a:rPr lang="en-US" sz="2400" dirty="0" err="1"/>
              <a:t>Wärmeenergie</a:t>
            </a:r>
            <a:r>
              <a:rPr lang="en-US" sz="2400" dirty="0"/>
              <a:t> </a:t>
            </a:r>
            <a:r>
              <a:rPr lang="en-US" sz="2400" dirty="0" err="1"/>
              <a:t>freigesetzt</a:t>
            </a:r>
            <a:endParaRPr lang="en-US" sz="2400" dirty="0"/>
          </a:p>
          <a:p>
            <a:pPr marL="285750" indent="-285750">
              <a:buFont typeface="Arial" panose="020B0604020202020204" pitchFamily="34" charset="0"/>
              <a:buChar char="•"/>
            </a:pPr>
            <a:r>
              <a:rPr lang="en-US" sz="2400" dirty="0"/>
              <a:t>Wenn die Dichte des Sterns hoch genug ist, kann die Strahlung nicht mehr aus der Hülle entweichen, so dass sich der Stern weiter aufheizt</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Stellare Entwicklung</a:t>
            </a:r>
            <a:endParaRPr lang="de-DE" sz="3000" noProof="0" dirty="0"/>
          </a:p>
        </p:txBody>
      </p:sp>
      <p:sp>
        <p:nvSpPr>
          <p:cNvPr id="8" name="Textfeld 7">
            <a:extLst>
              <a:ext uri="{FF2B5EF4-FFF2-40B4-BE49-F238E27FC236}">
                <a16:creationId xmlns:a16="http://schemas.microsoft.com/office/drawing/2014/main" id="{65CD3926-0269-42B3-BFC8-6127F4912535}"/>
              </a:ext>
            </a:extLst>
          </p:cNvPr>
          <p:cNvSpPr txBox="1"/>
          <p:nvPr/>
        </p:nvSpPr>
        <p:spPr>
          <a:xfrm>
            <a:off x="6273805" y="5013629"/>
            <a:ext cx="5181600" cy="954107"/>
          </a:xfrm>
          <a:prstGeom prst="rect">
            <a:avLst/>
          </a:prstGeom>
          <a:noFill/>
        </p:spPr>
        <p:txBody>
          <a:bodyPr wrap="square" rtlCol="0">
            <a:spAutoFit/>
          </a:bodyPr>
          <a:lstStyle/>
          <a:p>
            <a:pPr algn="ctr"/>
            <a:r>
              <a:rPr lang="en-US" sz="1400" i="1" dirty="0"/>
              <a:t>[13] Der Kopf der sogenannten "Cosmic Caterpillar"-Gaswolke ist ein Protostern, der noch Material aus seiner äußeren Hülle aufnimmt und langsam kondensiert.</a:t>
            </a:r>
            <a:br>
              <a:rPr lang="de-DE" sz="1400" i="1" dirty="0"/>
            </a:br>
            <a:r>
              <a:rPr lang="de-DE" sz="1400" i="1" dirty="0">
                <a:hlinkClick r:id="rId3"/>
              </a:rPr>
              <a:t>Hubble/ESA, 2013 </a:t>
            </a:r>
            <a:endParaRPr lang="de-DE" sz="1400" i="1" dirty="0"/>
          </a:p>
        </p:txBody>
      </p:sp>
      <p:pic>
        <p:nvPicPr>
          <p:cNvPr id="5" name="Grafik 4">
            <a:extLst>
              <a:ext uri="{FF2B5EF4-FFF2-40B4-BE49-F238E27FC236}">
                <a16:creationId xmlns:a16="http://schemas.microsoft.com/office/drawing/2014/main" id="{E6107EC6-2C9B-4F2B-AF7C-CEFCBC3F1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3805" y="1677974"/>
            <a:ext cx="5181600" cy="3335655"/>
          </a:xfrm>
          <a:prstGeom prst="rect">
            <a:avLst/>
          </a:prstGeom>
        </p:spPr>
      </p:pic>
    </p:spTree>
    <p:extLst>
      <p:ext uri="{BB962C8B-B14F-4D97-AF65-F5344CB8AC3E}">
        <p14:creationId xmlns:p14="http://schemas.microsoft.com/office/powerpoint/2010/main" val="2928739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4" y="1676635"/>
            <a:ext cx="472754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Ein </a:t>
            </a:r>
            <a:r>
              <a:rPr lang="en-US" sz="2400" b="1" dirty="0"/>
              <a:t>Protostern </a:t>
            </a:r>
            <a:r>
              <a:rPr lang="en-US" sz="2400" dirty="0"/>
              <a:t>wird gebildet</a:t>
            </a:r>
          </a:p>
          <a:p>
            <a:pPr marL="285750" indent="-285750">
              <a:buFont typeface="Arial" panose="020B0604020202020204" pitchFamily="34" charset="0"/>
              <a:buChar char="•"/>
            </a:pPr>
            <a:r>
              <a:rPr lang="en-US" sz="2400" dirty="0"/>
              <a:t>Gravitationskraft nimmt zu</a:t>
            </a:r>
          </a:p>
          <a:p>
            <a:pPr marL="285750" indent="-285750">
              <a:buFont typeface="Arial" panose="020B0604020202020204" pitchFamily="34" charset="0"/>
              <a:buChar char="•"/>
            </a:pPr>
            <a:r>
              <a:rPr lang="en-US" sz="2400" dirty="0"/>
              <a:t>Äußere Moleküle stürzen in den Kern</a:t>
            </a:r>
          </a:p>
          <a:p>
            <a:pPr marL="285750" indent="-285750">
              <a:buFont typeface="Arial" panose="020B0604020202020204" pitchFamily="34" charset="0"/>
              <a:buChar char="•"/>
            </a:pPr>
            <a:r>
              <a:rPr lang="en-US" sz="2400" dirty="0"/>
              <a:t>Mehrere tausend Kelvin, Licht meist im Infrarotbereich</a:t>
            </a:r>
          </a:p>
          <a:p>
            <a:pPr marL="285750" indent="-285750">
              <a:buFont typeface="Arial" panose="020B0604020202020204" pitchFamily="34" charset="0"/>
              <a:buChar char="•"/>
            </a:pPr>
            <a:r>
              <a:rPr lang="en-US" sz="2400" dirty="0"/>
              <a:t>Die Temperatur wird erhöht, bis das Gas im Inneren </a:t>
            </a:r>
            <a:r>
              <a:rPr lang="en-US" sz="2400" dirty="0" err="1"/>
              <a:t>ionisiert </a:t>
            </a:r>
            <a:r>
              <a:rPr lang="en-US" sz="2400" dirty="0"/>
              <a:t>ist, das Gas wird zu Plasma</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Stellare Entwicklung</a:t>
            </a:r>
            <a:endParaRPr lang="de-DE" sz="3000" noProof="0" dirty="0"/>
          </a:p>
        </p:txBody>
      </p:sp>
      <p:sp>
        <p:nvSpPr>
          <p:cNvPr id="8" name="Textfeld 7">
            <a:extLst>
              <a:ext uri="{FF2B5EF4-FFF2-40B4-BE49-F238E27FC236}">
                <a16:creationId xmlns:a16="http://schemas.microsoft.com/office/drawing/2014/main" id="{65CD3926-0269-42B3-BFC8-6127F4912535}"/>
              </a:ext>
            </a:extLst>
          </p:cNvPr>
          <p:cNvSpPr txBox="1"/>
          <p:nvPr/>
        </p:nvSpPr>
        <p:spPr>
          <a:xfrm>
            <a:off x="6273805" y="5081364"/>
            <a:ext cx="5003795" cy="954107"/>
          </a:xfrm>
          <a:prstGeom prst="rect">
            <a:avLst/>
          </a:prstGeom>
          <a:noFill/>
        </p:spPr>
        <p:txBody>
          <a:bodyPr wrap="square" rtlCol="0">
            <a:spAutoFit/>
          </a:bodyPr>
          <a:lstStyle/>
          <a:p>
            <a:pPr algn="ctr"/>
            <a:r>
              <a:rPr lang="en-US" sz="1400" i="1" dirty="0"/>
              <a:t>[14] Vom Protostern ausgestoßenes Gas, das auf Staubwolken trifft. Es sind zwei Jets sichtbar, die sich diametral vom Protostern im </a:t>
            </a:r>
            <a:r>
              <a:rPr lang="en-US" sz="1400" i="1" dirty="0" err="1"/>
              <a:t>Zentrum </a:t>
            </a:r>
            <a:r>
              <a:rPr lang="en-US" sz="1400" i="1" dirty="0"/>
              <a:t>wegbewegen.</a:t>
            </a:r>
            <a:br>
              <a:rPr lang="de-DE" sz="1400" i="1" dirty="0"/>
            </a:br>
            <a:r>
              <a:rPr lang="de-DE" sz="1400" i="1" dirty="0">
                <a:hlinkClick r:id="rId3"/>
              </a:rPr>
              <a:t>Hubble/ESA, 2021 </a:t>
            </a:r>
            <a:endParaRPr lang="de-DE" sz="1400" i="1" dirty="0"/>
          </a:p>
        </p:txBody>
      </p:sp>
      <p:pic>
        <p:nvPicPr>
          <p:cNvPr id="5" name="Grafik 4">
            <a:extLst>
              <a:ext uri="{FF2B5EF4-FFF2-40B4-BE49-F238E27FC236}">
                <a16:creationId xmlns:a16="http://schemas.microsoft.com/office/drawing/2014/main" id="{E6107EC6-2C9B-4F2B-AF7C-CEFCBC3F1A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62194" y="1632145"/>
            <a:ext cx="5015406" cy="3441306"/>
          </a:xfrm>
          <a:prstGeom prst="rect">
            <a:avLst/>
          </a:prstGeom>
        </p:spPr>
      </p:pic>
    </p:spTree>
    <p:extLst>
      <p:ext uri="{BB962C8B-B14F-4D97-AF65-F5344CB8AC3E}">
        <p14:creationId xmlns:p14="http://schemas.microsoft.com/office/powerpoint/2010/main" val="17818946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3" y="1415939"/>
            <a:ext cx="6053650"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Temperatur und Dichte sind hoch genug, damit die Atomkerne die Coulomb-Barriere überwinden können</a:t>
            </a:r>
          </a:p>
          <a:p>
            <a:pPr marL="285750" indent="-285750">
              <a:buFont typeface="Arial" panose="020B0604020202020204" pitchFamily="34" charset="0"/>
              <a:buChar char="•"/>
            </a:pPr>
            <a:r>
              <a:rPr lang="en-US" sz="2400" b="1" dirty="0"/>
              <a:t>Fusion von Wasserstoff: </a:t>
            </a:r>
            <a:r>
              <a:rPr lang="en-US" sz="2400" dirty="0"/>
              <a:t>Helium wird gebildet und sammelt sich im Kern an</a:t>
            </a:r>
          </a:p>
          <a:p>
            <a:pPr marL="285750" indent="-285750">
              <a:buFont typeface="Arial" panose="020B0604020202020204" pitchFamily="34" charset="0"/>
              <a:buChar char="•"/>
            </a:pPr>
            <a:r>
              <a:rPr lang="en-US" sz="2400" dirty="0" err="1"/>
              <a:t>Strahlungs</a:t>
            </a:r>
            <a:r>
              <a:rPr lang="en-US" sz="2400" dirty="0"/>
              <a:t>- &amp; Gasdruck als Gegenkraft </a:t>
            </a:r>
            <a:r>
              <a:rPr lang="en-US" sz="2400" dirty="0" err="1"/>
              <a:t>zur</a:t>
            </a:r>
            <a:r>
              <a:rPr lang="en-US" sz="2400" dirty="0"/>
              <a:t> </a:t>
            </a:r>
            <a:r>
              <a:rPr lang="en-US" sz="2400" dirty="0" err="1"/>
              <a:t>Gravitationskraft</a:t>
            </a:r>
            <a:endParaRPr lang="en-US" sz="2400" dirty="0"/>
          </a:p>
          <a:p>
            <a:pPr marL="285750" indent="-285750">
              <a:buFont typeface="Arial" panose="020B0604020202020204" pitchFamily="34" charset="0"/>
              <a:buChar char="•"/>
            </a:pPr>
            <a:r>
              <a:rPr lang="en-US" sz="2400" dirty="0"/>
              <a:t>Der Stern hat einen stabilen Zustand erreicht!</a:t>
            </a:r>
          </a:p>
          <a:p>
            <a:pPr marL="342900" indent="-342900">
              <a:buFont typeface="Wingdings" panose="05000000000000000000" pitchFamily="2" charset="2"/>
              <a:buChar char="Ø"/>
            </a:pPr>
            <a:r>
              <a:rPr lang="en-US" sz="2400" b="1" dirty="0"/>
              <a:t>Hydrostatisches Gleichgewicht</a:t>
            </a:r>
            <a:r>
              <a:rPr lang="en-US" sz="2400" dirty="0"/>
              <a:t>: Gravitation und Druck im Gleichgewicht</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Stellare Entwicklung</a:t>
            </a:r>
            <a:endParaRPr lang="de-DE" sz="3000" noProof="0" dirty="0"/>
          </a:p>
        </p:txBody>
      </p:sp>
      <p:grpSp>
        <p:nvGrpSpPr>
          <p:cNvPr id="5" name="Gruppieren 4">
            <a:extLst>
              <a:ext uri="{FF2B5EF4-FFF2-40B4-BE49-F238E27FC236}">
                <a16:creationId xmlns:a16="http://schemas.microsoft.com/office/drawing/2014/main" id="{24F7A96B-AF17-E275-C0BA-0E8999F81E60}"/>
              </a:ext>
            </a:extLst>
          </p:cNvPr>
          <p:cNvGrpSpPr/>
          <p:nvPr/>
        </p:nvGrpSpPr>
        <p:grpSpPr>
          <a:xfrm>
            <a:off x="7334250" y="1266660"/>
            <a:ext cx="3540014" cy="4722930"/>
            <a:chOff x="7458075" y="1209510"/>
            <a:chExt cx="3540014" cy="4722930"/>
          </a:xfrm>
        </p:grpSpPr>
        <p:pic>
          <p:nvPicPr>
            <p:cNvPr id="3" name="Grafik 2">
              <a:extLst>
                <a:ext uri="{FF2B5EF4-FFF2-40B4-BE49-F238E27FC236}">
                  <a16:creationId xmlns:a16="http://schemas.microsoft.com/office/drawing/2014/main" id="{F0BA08A4-091E-4836-91F6-F787BEEF0F0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2" name="Rechteck 1">
              <a:extLst>
                <a:ext uri="{FF2B5EF4-FFF2-40B4-BE49-F238E27FC236}">
                  <a16:creationId xmlns:a16="http://schemas.microsoft.com/office/drawing/2014/main" id="{30EBA496-61C8-E7EB-3A84-8F4727C2DCF0}"/>
                </a:ext>
              </a:extLst>
            </p:cNvPr>
            <p:cNvSpPr/>
            <p:nvPr/>
          </p:nvSpPr>
          <p:spPr>
            <a:xfrm>
              <a:off x="7458075" y="5114925"/>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hteck 3">
              <a:extLst>
                <a:ext uri="{FF2B5EF4-FFF2-40B4-BE49-F238E27FC236}">
                  <a16:creationId xmlns:a16="http://schemas.microsoft.com/office/drawing/2014/main" id="{FB26D02A-497F-76E3-E113-E4776B335D70}"/>
                </a:ext>
              </a:extLst>
            </p:cNvPr>
            <p:cNvSpPr/>
            <p:nvPr/>
          </p:nvSpPr>
          <p:spPr>
            <a:xfrm>
              <a:off x="9912239" y="5248440"/>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82586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Stellare Entwicklung</a:t>
            </a:r>
            <a:endParaRPr lang="de-DE" sz="3000" noProof="0" dirty="0"/>
          </a:p>
        </p:txBody>
      </p:sp>
      <p:pic>
        <p:nvPicPr>
          <p:cNvPr id="8194" name="Picture 2">
            <a:extLst>
              <a:ext uri="{FF2B5EF4-FFF2-40B4-BE49-F238E27FC236}">
                <a16:creationId xmlns:a16="http://schemas.microsoft.com/office/drawing/2014/main" id="{97DE56FB-8F45-4B0B-BE87-052F1D464B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89258" y="1585913"/>
            <a:ext cx="3638550" cy="3686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8335C72-B966-CA4D-2EFB-ABE0C2E697A4}"/>
              </a:ext>
            </a:extLst>
          </p:cNvPr>
          <p:cNvSpPr txBox="1"/>
          <p:nvPr/>
        </p:nvSpPr>
        <p:spPr>
          <a:xfrm>
            <a:off x="1080593" y="1546569"/>
            <a:ext cx="5729782"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Je höher das </a:t>
            </a:r>
            <a:r>
              <a:rPr lang="en-US" sz="2400" dirty="0" err="1"/>
              <a:t>chemische</a:t>
            </a:r>
            <a:r>
              <a:rPr lang="en-US" sz="2400" dirty="0"/>
              <a:t> Element, desto höher die </a:t>
            </a:r>
            <a:r>
              <a:rPr lang="en-US" sz="2400" b="1" dirty="0"/>
              <a:t>Coulomb-</a:t>
            </a:r>
            <a:r>
              <a:rPr lang="en-US" sz="2400" b="1" dirty="0" err="1"/>
              <a:t>Barriere</a:t>
            </a:r>
            <a:endParaRPr lang="en-US" sz="2400" b="1" dirty="0"/>
          </a:p>
          <a:p>
            <a:pPr marL="285750" indent="-285750">
              <a:buFont typeface="Arial" panose="020B0604020202020204" pitchFamily="34" charset="0"/>
              <a:buChar char="•"/>
            </a:pPr>
            <a:r>
              <a:rPr lang="de-DE" sz="2400" dirty="0" err="1"/>
              <a:t>Wenn Temperatur </a:t>
            </a:r>
            <a:r>
              <a:rPr lang="de-DE" sz="2400" dirty="0"/>
              <a:t>und Dichte hoch </a:t>
            </a:r>
            <a:r>
              <a:rPr lang="de-DE" sz="2400" dirty="0" err="1"/>
              <a:t>genug sind</a:t>
            </a:r>
            <a:r>
              <a:rPr lang="de-DE" sz="2400" dirty="0"/>
              <a:t>, </a:t>
            </a:r>
            <a:r>
              <a:rPr lang="de-DE" sz="2400" dirty="0" err="1"/>
              <a:t>wird Heliumfusion </a:t>
            </a:r>
            <a:r>
              <a:rPr lang="de-DE" sz="2400" dirty="0"/>
              <a:t>möglich</a:t>
            </a:r>
          </a:p>
          <a:p>
            <a:pPr marL="285750" indent="-285750">
              <a:buFont typeface="Arial" panose="020B0604020202020204" pitchFamily="34" charset="0"/>
              <a:buChar char="•"/>
            </a:pPr>
            <a:r>
              <a:rPr lang="en-US" sz="2400" dirty="0"/>
              <a:t>Je nach Masse des Sterns können weitere Elemente verschmelzen</a:t>
            </a:r>
          </a:p>
          <a:p>
            <a:pPr marL="285750" indent="-285750">
              <a:buFont typeface="Arial" panose="020B0604020202020204" pitchFamily="34" charset="0"/>
              <a:buChar char="•"/>
            </a:pPr>
            <a:r>
              <a:rPr lang="en-US" sz="2400" dirty="0"/>
              <a:t>Der Stern durchläuft </a:t>
            </a:r>
            <a:r>
              <a:rPr lang="en-US" sz="2400" b="1" dirty="0"/>
              <a:t>Lebensphasen</a:t>
            </a:r>
            <a:r>
              <a:rPr lang="en-US" sz="2400" dirty="0"/>
              <a:t>, die mit den Kernfusionsprozessen gekoppelt sind</a:t>
            </a:r>
          </a:p>
        </p:txBody>
      </p:sp>
    </p:spTree>
    <p:extLst>
      <p:ext uri="{BB962C8B-B14F-4D97-AF65-F5344CB8AC3E}">
        <p14:creationId xmlns:p14="http://schemas.microsoft.com/office/powerpoint/2010/main" val="27104780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Stellare Entwicklung</a:t>
            </a:r>
            <a:endParaRPr lang="de-DE" sz="3000" noProof="0" dirty="0"/>
          </a:p>
        </p:txBody>
      </p:sp>
      <p:pic>
        <p:nvPicPr>
          <p:cNvPr id="6" name="Grafik 5">
            <a:extLst>
              <a:ext uri="{FF2B5EF4-FFF2-40B4-BE49-F238E27FC236}">
                <a16:creationId xmlns:a16="http://schemas.microsoft.com/office/drawing/2014/main" id="{F9D358C9-1BD9-405D-B16B-23D454721B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655" b="5895"/>
          <a:stretch/>
        </p:blipFill>
        <p:spPr>
          <a:xfrm>
            <a:off x="1738434" y="1081567"/>
            <a:ext cx="8715131" cy="4774377"/>
          </a:xfrm>
          <a:prstGeom prst="rect">
            <a:avLst/>
          </a:prstGeom>
        </p:spPr>
      </p:pic>
      <p:sp>
        <p:nvSpPr>
          <p:cNvPr id="2" name="Textfeld 1">
            <a:extLst>
              <a:ext uri="{FF2B5EF4-FFF2-40B4-BE49-F238E27FC236}">
                <a16:creationId xmlns:a16="http://schemas.microsoft.com/office/drawing/2014/main" id="{F92BE580-A3C3-CB60-BC6F-F5B9CBE5F9A6}"/>
              </a:ext>
            </a:extLst>
          </p:cNvPr>
          <p:cNvSpPr txBox="1"/>
          <p:nvPr/>
        </p:nvSpPr>
        <p:spPr>
          <a:xfrm>
            <a:off x="10574220" y="5292570"/>
            <a:ext cx="1455855" cy="523220"/>
          </a:xfrm>
          <a:prstGeom prst="rect">
            <a:avLst/>
          </a:prstGeom>
          <a:noFill/>
        </p:spPr>
        <p:txBody>
          <a:bodyPr wrap="square" rtlCol="0">
            <a:spAutoFit/>
          </a:bodyPr>
          <a:lstStyle/>
          <a:p>
            <a:pPr algn="ctr"/>
            <a:r>
              <a:rPr lang="en-US" sz="1400" i="1" dirty="0"/>
              <a:t>[15] Lebensphasen der Sterne</a:t>
            </a:r>
            <a:endParaRPr lang="de-DE" sz="1400" i="1" dirty="0"/>
          </a:p>
        </p:txBody>
      </p:sp>
    </p:spTree>
    <p:extLst>
      <p:ext uri="{BB962C8B-B14F-4D97-AF65-F5344CB8AC3E}">
        <p14:creationId xmlns:p14="http://schemas.microsoft.com/office/powerpoint/2010/main" val="5658087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Stellare Entwicklung</a:t>
            </a:r>
            <a:endParaRPr lang="de-DE" sz="3000" noProof="0" dirty="0"/>
          </a:p>
        </p:txBody>
      </p:sp>
      <p:pic>
        <p:nvPicPr>
          <p:cNvPr id="3" name="Grafik 2">
            <a:extLst>
              <a:ext uri="{FF2B5EF4-FFF2-40B4-BE49-F238E27FC236}">
                <a16:creationId xmlns:a16="http://schemas.microsoft.com/office/drawing/2014/main" id="{3D6B1E15-9D92-4AE1-AB23-12095B651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648937" y="651615"/>
            <a:ext cx="4959245" cy="5780620"/>
          </a:xfrm>
          <a:prstGeom prst="rect">
            <a:avLst/>
          </a:prstGeom>
        </p:spPr>
      </p:pic>
      <p:sp>
        <p:nvSpPr>
          <p:cNvPr id="10" name="Textfeld 9">
            <a:extLst>
              <a:ext uri="{FF2B5EF4-FFF2-40B4-BE49-F238E27FC236}">
                <a16:creationId xmlns:a16="http://schemas.microsoft.com/office/drawing/2014/main" id="{14B24819-0789-4487-8EEC-015079505E3D}"/>
              </a:ext>
            </a:extLst>
          </p:cNvPr>
          <p:cNvSpPr txBox="1"/>
          <p:nvPr/>
        </p:nvSpPr>
        <p:spPr>
          <a:xfrm>
            <a:off x="7018870" y="2024933"/>
            <a:ext cx="4961463" cy="3170099"/>
          </a:xfrm>
          <a:prstGeom prst="rect">
            <a:avLst/>
          </a:prstGeom>
          <a:noFill/>
        </p:spPr>
        <p:txBody>
          <a:bodyPr wrap="square" rtlCol="0">
            <a:spAutoFit/>
          </a:bodyPr>
          <a:lstStyle/>
          <a:p>
            <a:pPr algn="ctr"/>
            <a:r>
              <a:rPr lang="en-US" sz="2000" i="1" dirty="0"/>
              <a:t>[10] Der </a:t>
            </a:r>
            <a:r>
              <a:rPr lang="en-US" sz="2000" i="1" dirty="0" err="1"/>
              <a:t>planetare</a:t>
            </a:r>
            <a:r>
              <a:rPr lang="en-US" sz="2000" i="1" dirty="0"/>
              <a:t> Nebel NGC 6302, auch Schmetterlingsnebel genannt, liegt in unserer Milchstraße, etwa 3800 </a:t>
            </a:r>
            <a:r>
              <a:rPr lang="en-US" sz="2000" i="1" dirty="0" err="1"/>
              <a:t>Lj</a:t>
            </a:r>
            <a:r>
              <a:rPr lang="en-US" sz="2000" i="1" dirty="0"/>
              <a:t> entfernt. In seinem </a:t>
            </a:r>
            <a:r>
              <a:rPr lang="en-US" sz="2000" i="1" dirty="0" err="1"/>
              <a:t>Zentrum </a:t>
            </a:r>
            <a:r>
              <a:rPr lang="en-US" sz="2000" i="1" dirty="0"/>
              <a:t>befindet sich ein sterbender Stern, der die fünffache Masse der Sonne hatte. Er hat seine </a:t>
            </a:r>
            <a:r>
              <a:rPr lang="en-US" sz="2000" i="1" dirty="0" err="1"/>
              <a:t>Gashülle</a:t>
            </a:r>
            <a:r>
              <a:rPr lang="en-US" sz="2000" i="1" dirty="0"/>
              <a:t> </a:t>
            </a:r>
            <a:r>
              <a:rPr lang="en-US" sz="2000" i="1" dirty="0" err="1"/>
              <a:t>abgestoßen</a:t>
            </a:r>
            <a:r>
              <a:rPr lang="en-US" sz="2000" i="1" dirty="0"/>
              <a:t> und setzt nun einen Strom von UV-Strahlung frei, der die ausgestoßene Materie sichtbar macht.</a:t>
            </a:r>
            <a:br>
              <a:rPr lang="de-DE" sz="2000" i="1" dirty="0"/>
            </a:br>
            <a:r>
              <a:rPr lang="de-DE" sz="2000" i="1" dirty="0">
                <a:hlinkClick r:id="rId4"/>
              </a:rPr>
              <a:t>Hubble/ESA, 2009</a:t>
            </a:r>
            <a:endParaRPr lang="de-DE" sz="2000" i="1" dirty="0"/>
          </a:p>
        </p:txBody>
      </p:sp>
    </p:spTree>
    <p:extLst>
      <p:ext uri="{BB962C8B-B14F-4D97-AF65-F5344CB8AC3E}">
        <p14:creationId xmlns:p14="http://schemas.microsoft.com/office/powerpoint/2010/main" val="3360766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1666875" y="1036637"/>
            <a:ext cx="8858249" cy="2392362"/>
          </a:xfrm>
        </p:spPr>
        <p:txBody>
          <a:bodyPr anchor="ctr"/>
          <a:lstStyle/>
          <a:p>
            <a:pPr algn="ctr"/>
            <a:r>
              <a:rPr lang="de-DE" sz="4000" b="1" cap="small" dirty="0" err="1">
                <a:solidFill>
                  <a:schemeClr val="tx1"/>
                </a:solidFill>
              </a:rPr>
              <a:t>Vorstellungs</a:t>
            </a:r>
            <a:r>
              <a:rPr lang="de-DE" sz="4000" b="1" cap="small" noProof="0" dirty="0">
                <a:solidFill>
                  <a:schemeClr val="tx1"/>
                </a:solidFill>
              </a:rPr>
              <a:t>runde</a:t>
            </a:r>
            <a:endParaRPr lang="de-DE" sz="3600" b="1" cap="small" noProof="0" dirty="0">
              <a:solidFill>
                <a:schemeClr val="tx1"/>
              </a:solidFill>
            </a:endParaRPr>
          </a:p>
        </p:txBody>
      </p:sp>
      <p:pic>
        <p:nvPicPr>
          <p:cNvPr id="4" name="Grafik 3" descr="Fragen mit einfarbiger Füllung">
            <a:extLst>
              <a:ext uri="{FF2B5EF4-FFF2-40B4-BE49-F238E27FC236}">
                <a16:creationId xmlns:a16="http://schemas.microsoft.com/office/drawing/2014/main" id="{4F0EBFC7-984E-56D8-C6E0-31C0A17B0F7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4510086" y="2576512"/>
            <a:ext cx="3171825" cy="3171825"/>
          </a:xfrm>
          <a:prstGeom prst="rect">
            <a:avLst/>
          </a:prstGeom>
        </p:spPr>
      </p:pic>
    </p:spTree>
    <p:extLst>
      <p:ext uri="{BB962C8B-B14F-4D97-AF65-F5344CB8AC3E}">
        <p14:creationId xmlns:p14="http://schemas.microsoft.com/office/powerpoint/2010/main" val="10490126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Stellare Entwicklung</a:t>
            </a:r>
            <a:endParaRPr lang="de-DE" sz="3000" noProof="0" dirty="0"/>
          </a:p>
        </p:txBody>
      </p:sp>
      <p:pic>
        <p:nvPicPr>
          <p:cNvPr id="3" name="Grafik 2">
            <a:extLst>
              <a:ext uri="{FF2B5EF4-FFF2-40B4-BE49-F238E27FC236}">
                <a16:creationId xmlns:a16="http://schemas.microsoft.com/office/drawing/2014/main" id="{3D6B1E15-9D92-4AE1-AB23-12095B651A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8249" y="1030075"/>
            <a:ext cx="5518151" cy="5021318"/>
          </a:xfrm>
          <a:prstGeom prst="rect">
            <a:avLst/>
          </a:prstGeom>
        </p:spPr>
      </p:pic>
      <p:sp>
        <p:nvSpPr>
          <p:cNvPr id="10" name="Textfeld 9">
            <a:extLst>
              <a:ext uri="{FF2B5EF4-FFF2-40B4-BE49-F238E27FC236}">
                <a16:creationId xmlns:a16="http://schemas.microsoft.com/office/drawing/2014/main" id="{14B24819-0789-4487-8EEC-015079505E3D}"/>
              </a:ext>
            </a:extLst>
          </p:cNvPr>
          <p:cNvSpPr txBox="1"/>
          <p:nvPr/>
        </p:nvSpPr>
        <p:spPr>
          <a:xfrm>
            <a:off x="6951136" y="2024933"/>
            <a:ext cx="4961463" cy="2862322"/>
          </a:xfrm>
          <a:prstGeom prst="rect">
            <a:avLst/>
          </a:prstGeom>
          <a:noFill/>
        </p:spPr>
        <p:txBody>
          <a:bodyPr wrap="square" rtlCol="0">
            <a:spAutoFit/>
          </a:bodyPr>
          <a:lstStyle/>
          <a:p>
            <a:pPr algn="ctr"/>
            <a:r>
              <a:rPr lang="en-US" sz="2000" i="1" dirty="0"/>
              <a:t>[16] Der Krebsnebel, 6500 Lichtjahre entfernt im Sternbild Stier, ist das Ergebnis einer Supernova-Explosion, die Astronomen im Jahr 1054 beobachteten. In seinem </a:t>
            </a:r>
            <a:r>
              <a:rPr lang="en-US" sz="2000" i="1" dirty="0" err="1"/>
              <a:t>Zentrum </a:t>
            </a:r>
            <a:r>
              <a:rPr lang="en-US" sz="2000" i="1" dirty="0"/>
              <a:t>befindet sich ein extrem dichter Neutronenstern, der sich alle 33 Millisekunden einmal dreht und dabei rotierende leuchtturmartige Strahlen aus Radiowellen und sichtbarem Licht aussendet.</a:t>
            </a:r>
            <a:br>
              <a:rPr lang="de-DE" sz="2000" i="1" dirty="0"/>
            </a:br>
            <a:r>
              <a:rPr lang="de-DE" sz="2000" i="1" dirty="0">
                <a:hlinkClick r:id="rId4"/>
              </a:rPr>
              <a:t>Hubble/ESA, 2017</a:t>
            </a:r>
            <a:endParaRPr lang="de-DE" sz="2000" i="1" dirty="0"/>
          </a:p>
        </p:txBody>
      </p:sp>
    </p:spTree>
    <p:extLst>
      <p:ext uri="{BB962C8B-B14F-4D97-AF65-F5344CB8AC3E}">
        <p14:creationId xmlns:p14="http://schemas.microsoft.com/office/powerpoint/2010/main" val="19373434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06A7A17-1D84-C2DD-26F2-5A017325C899}"/>
              </a:ext>
            </a:extLst>
          </p:cNvPr>
          <p:cNvSpPr/>
          <p:nvPr/>
        </p:nvSpPr>
        <p:spPr>
          <a:xfrm>
            <a:off x="0" y="0"/>
            <a:ext cx="12191999"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119F4021-6360-7AC8-D8C1-7653C71EEF2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0921" b="8985"/>
          <a:stretch/>
        </p:blipFill>
        <p:spPr bwMode="auto">
          <a:xfrm>
            <a:off x="2975183" y="308113"/>
            <a:ext cx="5363747" cy="624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9714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Die Geschichte unserer Sonne</a:t>
            </a:r>
            <a:endParaRPr lang="de-DE" sz="3000" noProof="0" dirty="0"/>
          </a:p>
        </p:txBody>
      </p:sp>
      <p:sp>
        <p:nvSpPr>
          <p:cNvPr id="5" name="Textfeld 4">
            <a:extLst>
              <a:ext uri="{FF2B5EF4-FFF2-40B4-BE49-F238E27FC236}">
                <a16:creationId xmlns:a16="http://schemas.microsoft.com/office/drawing/2014/main" id="{2F06021E-B2C1-4B22-A421-52434D8971D3}"/>
              </a:ext>
            </a:extLst>
          </p:cNvPr>
          <p:cNvSpPr txBox="1"/>
          <p:nvPr/>
        </p:nvSpPr>
        <p:spPr>
          <a:xfrm>
            <a:off x="626164" y="2224289"/>
            <a:ext cx="5469835" cy="172354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t>Die Sonne wurde vor 4,5 Milliarden Jahren geboren</a:t>
            </a:r>
          </a:p>
          <a:p>
            <a:pPr marL="285750" indent="-285750">
              <a:spcAft>
                <a:spcPts val="600"/>
              </a:spcAft>
              <a:buFont typeface="Arial" panose="020B0604020202020204" pitchFamily="34" charset="0"/>
              <a:buChar char="•"/>
            </a:pPr>
            <a:r>
              <a:rPr lang="en-US" sz="2400" dirty="0"/>
              <a:t>Sonne stabilisiert sich in der </a:t>
            </a:r>
            <a:r>
              <a:rPr lang="en-US" sz="2400" b="1" dirty="0"/>
              <a:t>Hauptreihenfolge</a:t>
            </a:r>
          </a:p>
          <a:p>
            <a:pPr marL="285750" indent="-285750">
              <a:spcAft>
                <a:spcPts val="600"/>
              </a:spcAft>
              <a:buFont typeface="Arial" panose="020B0604020202020204" pitchFamily="34" charset="0"/>
              <a:buChar char="•"/>
            </a:pPr>
            <a:r>
              <a:rPr lang="en-US" sz="2400" dirty="0"/>
              <a:t>Wasserstofffusion führt zu einem Heliumkern und einer Wasserstoffhülle</a:t>
            </a:r>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6" name="Ellipse 5">
            <a:extLst>
              <a:ext uri="{FF2B5EF4-FFF2-40B4-BE49-F238E27FC236}">
                <a16:creationId xmlns:a16="http://schemas.microsoft.com/office/drawing/2014/main" id="{7974C506-4278-CBBF-63EE-31D1D98399CC}"/>
              </a:ext>
            </a:extLst>
          </p:cNvPr>
          <p:cNvSpPr/>
          <p:nvPr/>
        </p:nvSpPr>
        <p:spPr>
          <a:xfrm rot="3760218">
            <a:off x="9558580" y="4152106"/>
            <a:ext cx="536167" cy="55665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feld 6">
            <a:extLst>
              <a:ext uri="{FF2B5EF4-FFF2-40B4-BE49-F238E27FC236}">
                <a16:creationId xmlns:a16="http://schemas.microsoft.com/office/drawing/2014/main" id="{A538B167-E4AD-45E9-800A-B54A15DE48D5}"/>
              </a:ext>
            </a:extLst>
          </p:cNvPr>
          <p:cNvSpPr txBox="1"/>
          <p:nvPr/>
        </p:nvSpPr>
        <p:spPr>
          <a:xfrm>
            <a:off x="10658475" y="5730494"/>
            <a:ext cx="1188508" cy="338554"/>
          </a:xfrm>
          <a:prstGeom prst="rect">
            <a:avLst/>
          </a:prstGeom>
          <a:noFill/>
        </p:spPr>
        <p:txBody>
          <a:bodyPr wrap="square" rtlCol="0">
            <a:spAutoFit/>
          </a:bodyPr>
          <a:lstStyle/>
          <a:p>
            <a:pPr algn="ctr"/>
            <a:r>
              <a:rPr lang="en-US" sz="1600" i="1" dirty="0"/>
              <a:t>[17] </a:t>
            </a:r>
            <a:r>
              <a:rPr lang="de-DE" sz="1600" i="1" dirty="0"/>
              <a:t>PERSONALENTWICKLUNG </a:t>
            </a:r>
          </a:p>
        </p:txBody>
      </p:sp>
    </p:spTree>
    <p:extLst>
      <p:ext uri="{BB962C8B-B14F-4D97-AF65-F5344CB8AC3E}">
        <p14:creationId xmlns:p14="http://schemas.microsoft.com/office/powerpoint/2010/main" val="34074737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Die Geschichte unserer Sonne</a:t>
            </a:r>
            <a:endParaRPr lang="de-DE"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2" name="Ellipse 1"/>
          <p:cNvSpPr/>
          <p:nvPr/>
        </p:nvSpPr>
        <p:spPr>
          <a:xfrm rot="2477500">
            <a:off x="10106745" y="2846259"/>
            <a:ext cx="536167" cy="19179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469835" cy="290848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t>Wasserstoff im Kern verbraucht, Kern zieht sich zusammen, wird heißer</a:t>
            </a:r>
          </a:p>
          <a:p>
            <a:pPr marL="285750" indent="-285750">
              <a:spcAft>
                <a:spcPts val="600"/>
              </a:spcAft>
              <a:buFont typeface="Arial" panose="020B0604020202020204" pitchFamily="34" charset="0"/>
              <a:buChar char="•"/>
            </a:pPr>
            <a:r>
              <a:rPr lang="en-US" sz="2400" dirty="0"/>
              <a:t>Die Sonne dehnt sich aus, wird heller, aber kühler von außen</a:t>
            </a:r>
          </a:p>
          <a:p>
            <a:pPr marL="285750" indent="-285750">
              <a:spcAft>
                <a:spcPts val="600"/>
              </a:spcAft>
              <a:buFont typeface="Arial" panose="020B0604020202020204" pitchFamily="34" charset="0"/>
              <a:buChar char="•"/>
            </a:pPr>
            <a:r>
              <a:rPr lang="en-US" sz="2400" dirty="0"/>
              <a:t>Die Sonne wird ein </a:t>
            </a:r>
            <a:r>
              <a:rPr lang="en-US" sz="2400" b="1" dirty="0"/>
              <a:t>Roter Riese </a:t>
            </a:r>
            <a:r>
              <a:rPr lang="en-US" sz="2400" dirty="0"/>
              <a:t>mit einer Wasserstoffhülle und einem Heliumkern</a:t>
            </a:r>
          </a:p>
          <a:p>
            <a:pPr marL="285750" indent="-285750">
              <a:spcAft>
                <a:spcPts val="6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1686565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Die Geschichte unserer Sonne</a:t>
            </a:r>
            <a:endParaRPr lang="de-DE"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2" name="Ellipse 1"/>
          <p:cNvSpPr/>
          <p:nvPr/>
        </p:nvSpPr>
        <p:spPr>
          <a:xfrm rot="4460586">
            <a:off x="9802889" y="2441346"/>
            <a:ext cx="536167" cy="19179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469835"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Helium entzündet sich schlagartig im Kern</a:t>
            </a:r>
          </a:p>
          <a:p>
            <a:pPr marL="754380" lvl="1" indent="-342900">
              <a:buFont typeface="Wingdings" panose="05000000000000000000" pitchFamily="2" charset="2"/>
              <a:buChar char="Ø"/>
            </a:pPr>
            <a:r>
              <a:rPr lang="en-US" sz="2400" b="1" dirty="0"/>
              <a:t>Helium-</a:t>
            </a:r>
            <a:r>
              <a:rPr lang="en-US" sz="2400" b="1" dirty="0" err="1"/>
              <a:t>Blitze</a:t>
            </a:r>
            <a:endParaRPr lang="en-US" sz="2400" b="1" dirty="0"/>
          </a:p>
          <a:p>
            <a:pPr marL="285750" indent="-285750">
              <a:buFont typeface="Arial" panose="020B0604020202020204" pitchFamily="34" charset="0"/>
              <a:buChar char="•"/>
            </a:pPr>
            <a:r>
              <a:rPr lang="en-US" sz="2400" dirty="0"/>
              <a:t>Die Temperatur im Inneren steigt, die Sonne wird heißer</a:t>
            </a:r>
          </a:p>
          <a:p>
            <a:pPr marL="285750" indent="-285750">
              <a:buFont typeface="Arial" panose="020B0604020202020204" pitchFamily="34" charset="0"/>
              <a:buChar char="•"/>
            </a:pPr>
            <a:r>
              <a:rPr lang="en-US" sz="2400" dirty="0"/>
              <a:t>Helium verbrennt im Kern:</a:t>
            </a:r>
            <a:br>
              <a:rPr lang="en-US" sz="2400" dirty="0"/>
            </a:br>
            <a:r>
              <a:rPr lang="en-US" sz="2400" b="1" dirty="0"/>
              <a:t>3-Alpha-Prozess</a:t>
            </a:r>
          </a:p>
        </p:txBody>
      </p:sp>
    </p:spTree>
    <p:extLst>
      <p:ext uri="{BB962C8B-B14F-4D97-AF65-F5344CB8AC3E}">
        <p14:creationId xmlns:p14="http://schemas.microsoft.com/office/powerpoint/2010/main" val="30756816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Die Geschichte unserer Sonne</a:t>
            </a:r>
            <a:endParaRPr lang="de-DE" sz="3000" noProof="0" dirty="0"/>
          </a:p>
        </p:txBody>
      </p:sp>
      <p:pic>
        <p:nvPicPr>
          <p:cNvPr id="3" name="Grafik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83341" y="1884664"/>
            <a:ext cx="5874634" cy="2754011"/>
          </a:xfrm>
          <a:prstGeom prst="rect">
            <a:avLst/>
          </a:prstGeom>
        </p:spPr>
      </p:pic>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546035"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Helium entzündet sich schlagartig im Kern</a:t>
            </a:r>
          </a:p>
          <a:p>
            <a:pPr marL="754380" lvl="1" indent="-342900">
              <a:buFont typeface="Wingdings" panose="05000000000000000000" pitchFamily="2" charset="2"/>
              <a:buChar char="Ø"/>
            </a:pPr>
            <a:r>
              <a:rPr lang="en-US" sz="2400" b="1" dirty="0"/>
              <a:t>Helium-Blitz</a:t>
            </a:r>
          </a:p>
          <a:p>
            <a:pPr marL="285750" indent="-285750">
              <a:buFont typeface="Arial" panose="020B0604020202020204" pitchFamily="34" charset="0"/>
              <a:buChar char="•"/>
            </a:pPr>
            <a:r>
              <a:rPr lang="en-US" sz="2400" dirty="0"/>
              <a:t>Die Temperatur im Inneren steigt, die Sonne wird heißer</a:t>
            </a:r>
          </a:p>
          <a:p>
            <a:pPr marL="285750" indent="-285750">
              <a:buFont typeface="Arial" panose="020B0604020202020204" pitchFamily="34" charset="0"/>
              <a:buChar char="•"/>
            </a:pPr>
            <a:r>
              <a:rPr lang="en-US" sz="2400" dirty="0"/>
              <a:t>Helium verbrennt im Kern:</a:t>
            </a:r>
            <a:br>
              <a:rPr lang="en-US" sz="2400" dirty="0"/>
            </a:br>
            <a:r>
              <a:rPr lang="en-US" sz="2400" b="1" dirty="0"/>
              <a:t>3-Alpha-Prozess</a:t>
            </a:r>
          </a:p>
        </p:txBody>
      </p:sp>
    </p:spTree>
    <p:extLst>
      <p:ext uri="{BB962C8B-B14F-4D97-AF65-F5344CB8AC3E}">
        <p14:creationId xmlns:p14="http://schemas.microsoft.com/office/powerpoint/2010/main" val="34205667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Die Geschichte unserer Sonne</a:t>
            </a:r>
            <a:endParaRPr lang="de-DE"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2" name="Ellipse 1"/>
          <p:cNvSpPr/>
          <p:nvPr/>
        </p:nvSpPr>
        <p:spPr>
          <a:xfrm rot="4039381">
            <a:off x="9902280" y="2203253"/>
            <a:ext cx="536167" cy="19179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2073383"/>
            <a:ext cx="5469835"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Helium </a:t>
            </a:r>
            <a:r>
              <a:rPr lang="en-US" sz="2400" dirty="0" err="1"/>
              <a:t>im</a:t>
            </a:r>
            <a:r>
              <a:rPr lang="en-US" sz="2400" dirty="0"/>
              <a:t> Kern </a:t>
            </a:r>
            <a:r>
              <a:rPr lang="en-US" sz="2400" dirty="0" err="1"/>
              <a:t>verbraucht</a:t>
            </a:r>
            <a:endParaRPr lang="en-US" sz="2400" dirty="0"/>
          </a:p>
          <a:p>
            <a:pPr marL="285750" indent="-285750">
              <a:buFont typeface="Arial" panose="020B0604020202020204" pitchFamily="34" charset="0"/>
              <a:buChar char="•"/>
            </a:pPr>
            <a:r>
              <a:rPr lang="en-US" sz="2400" dirty="0"/>
              <a:t>Die Sonne hat jetzt eine Wasserstoffhülle, eine Heliumhülle und einen Kohlenstoff-/Sauerstoffkern</a:t>
            </a:r>
          </a:p>
          <a:p>
            <a:pPr marL="285750" indent="-285750">
              <a:buFont typeface="Arial" panose="020B0604020202020204" pitchFamily="34" charset="0"/>
              <a:buChar char="•"/>
            </a:pPr>
            <a:r>
              <a:rPr lang="en-US" sz="2400" dirty="0"/>
              <a:t>Die Sonne dehnt sich aus, wird heller, aber kühler von außen</a:t>
            </a:r>
          </a:p>
        </p:txBody>
      </p:sp>
    </p:spTree>
    <p:extLst>
      <p:ext uri="{BB962C8B-B14F-4D97-AF65-F5344CB8AC3E}">
        <p14:creationId xmlns:p14="http://schemas.microsoft.com/office/powerpoint/2010/main" val="9713524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Die Geschichte unserer Sonne</a:t>
            </a:r>
            <a:endParaRPr lang="de-DE"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4" name="Textfeld 3">
            <a:extLst>
              <a:ext uri="{FF2B5EF4-FFF2-40B4-BE49-F238E27FC236}">
                <a16:creationId xmlns:a16="http://schemas.microsoft.com/office/drawing/2014/main" id="{B6838F2B-DDF0-875B-5873-4F6D4D436FBF}"/>
              </a:ext>
            </a:extLst>
          </p:cNvPr>
          <p:cNvSpPr txBox="1"/>
          <p:nvPr/>
        </p:nvSpPr>
        <p:spPr>
          <a:xfrm>
            <a:off x="626164" y="1494076"/>
            <a:ext cx="5469835"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Die Sonne verliert mit jedem Wärmeimpuls an Masse, bis der Kern freigelegt ist</a:t>
            </a:r>
          </a:p>
          <a:p>
            <a:pPr marL="285750" indent="-285750">
              <a:buFont typeface="Arial" panose="020B0604020202020204" pitchFamily="34" charset="0"/>
              <a:buChar char="•"/>
            </a:pPr>
            <a:r>
              <a:rPr lang="en-US" sz="2400" dirty="0" err="1"/>
              <a:t>Abgestoßene</a:t>
            </a:r>
            <a:r>
              <a:rPr lang="en-US" sz="2400" dirty="0"/>
              <a:t> Hülle bildet </a:t>
            </a:r>
            <a:r>
              <a:rPr lang="en-US" sz="2400" dirty="0" err="1"/>
              <a:t>einen</a:t>
            </a:r>
            <a:r>
              <a:rPr lang="en-US" sz="2400" dirty="0"/>
              <a:t> </a:t>
            </a:r>
            <a:r>
              <a:rPr lang="en-US" sz="2400" b="1" dirty="0" err="1"/>
              <a:t>planetaren</a:t>
            </a:r>
            <a:r>
              <a:rPr lang="en-US" sz="2400" b="1" dirty="0"/>
              <a:t> Nebel</a:t>
            </a:r>
          </a:p>
          <a:p>
            <a:pPr marL="285750" indent="-285750">
              <a:buFont typeface="Arial" panose="020B0604020202020204" pitchFamily="34" charset="0"/>
              <a:buChar char="•"/>
            </a:pPr>
            <a:r>
              <a:rPr lang="en-US" sz="2400" dirty="0"/>
              <a:t>Freigelegter Kern bildet </a:t>
            </a:r>
            <a:r>
              <a:rPr lang="en-US" sz="2400" b="1" dirty="0"/>
              <a:t>Weißen Zwerg</a:t>
            </a:r>
          </a:p>
          <a:p>
            <a:pPr marL="697230" lvl="1" indent="-285750">
              <a:buFont typeface="Arial" panose="020B0604020202020204" pitchFamily="34" charset="0"/>
              <a:buChar char="•"/>
            </a:pPr>
            <a:r>
              <a:rPr lang="en-US" sz="2000" dirty="0"/>
              <a:t>kühlt schnell ab, keine weiteren Reaktionen möglich</a:t>
            </a:r>
          </a:p>
          <a:p>
            <a:pPr marL="697230" lvl="1" indent="-285750">
              <a:buFont typeface="Arial" panose="020B0604020202020204" pitchFamily="34" charset="0"/>
              <a:buChar char="•"/>
            </a:pPr>
            <a:r>
              <a:rPr lang="en-US" sz="2000" dirty="0"/>
              <a:t>Besteht hauptsächlich aus Kohlenstoff und Sauerstoff</a:t>
            </a:r>
            <a:br>
              <a:rPr lang="en-US" sz="2400" dirty="0"/>
            </a:br>
            <a:r>
              <a:rPr lang="en-US" sz="1600" i="1" dirty="0"/>
              <a:t>Etwa die Masse der Sonne und die Größe der Erde</a:t>
            </a:r>
            <a:endParaRPr lang="de-DE" sz="2400" i="1" dirty="0"/>
          </a:p>
        </p:txBody>
      </p:sp>
      <p:sp>
        <p:nvSpPr>
          <p:cNvPr id="5" name="Ellipse 4">
            <a:extLst>
              <a:ext uri="{FF2B5EF4-FFF2-40B4-BE49-F238E27FC236}">
                <a16:creationId xmlns:a16="http://schemas.microsoft.com/office/drawing/2014/main" id="{7905D0E4-BAD5-1E4B-9ABE-084DA0DD3887}"/>
              </a:ext>
            </a:extLst>
          </p:cNvPr>
          <p:cNvSpPr/>
          <p:nvPr/>
        </p:nvSpPr>
        <p:spPr>
          <a:xfrm rot="5400000">
            <a:off x="8682103" y="580777"/>
            <a:ext cx="536167" cy="436327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873838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Die Geschichte unserer Sonne</a:t>
            </a:r>
            <a:endParaRPr lang="de-DE" sz="3000" noProof="0" dirty="0"/>
          </a:p>
        </p:txBody>
      </p:sp>
      <p:pic>
        <p:nvPicPr>
          <p:cNvPr id="2" name="Grafik 1">
            <a:extLst>
              <a:ext uri="{FF2B5EF4-FFF2-40B4-BE49-F238E27FC236}">
                <a16:creationId xmlns:a16="http://schemas.microsoft.com/office/drawing/2014/main" id="{2F822829-87AC-3DD6-F100-45BFCAFF3C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78705" y="1252199"/>
            <a:ext cx="5360141" cy="4272098"/>
          </a:xfrm>
          <a:prstGeom prst="rect">
            <a:avLst/>
          </a:prstGeom>
        </p:spPr>
      </p:pic>
      <p:sp>
        <p:nvSpPr>
          <p:cNvPr id="6" name="Textfeld 5">
            <a:extLst>
              <a:ext uri="{FF2B5EF4-FFF2-40B4-BE49-F238E27FC236}">
                <a16:creationId xmlns:a16="http://schemas.microsoft.com/office/drawing/2014/main" id="{3C2E79C7-F1D2-10F3-6302-CAB0FECB3836}"/>
              </a:ext>
            </a:extLst>
          </p:cNvPr>
          <p:cNvSpPr txBox="1"/>
          <p:nvPr/>
        </p:nvSpPr>
        <p:spPr>
          <a:xfrm>
            <a:off x="6378705" y="5538139"/>
            <a:ext cx="5360141" cy="618631"/>
          </a:xfrm>
          <a:prstGeom prst="rect">
            <a:avLst/>
          </a:prstGeom>
          <a:noFill/>
        </p:spPr>
        <p:txBody>
          <a:bodyPr wrap="square">
            <a:spAutoFit/>
          </a:bodyPr>
          <a:lstStyle/>
          <a:p>
            <a:pPr algn="ctr"/>
            <a:r>
              <a:rPr lang="en-US" sz="1800" i="1" dirty="0"/>
              <a:t>[18] Ein </a:t>
            </a:r>
            <a:r>
              <a:rPr lang="en-US" sz="1800" i="1" dirty="0" err="1"/>
              <a:t>planetarer</a:t>
            </a:r>
            <a:r>
              <a:rPr lang="en-US" sz="1800" i="1" dirty="0"/>
              <a:t> Nebel in Cygnus</a:t>
            </a:r>
            <a:br>
              <a:rPr lang="en-US" sz="1800" i="1" dirty="0"/>
            </a:br>
            <a:r>
              <a:rPr lang="de-DE" i="1" dirty="0">
                <a:hlinkClick r:id="rId4"/>
              </a:rPr>
              <a:t>Hubble/ESA, 2021 </a:t>
            </a:r>
          </a:p>
        </p:txBody>
      </p:sp>
      <p:sp>
        <p:nvSpPr>
          <p:cNvPr id="7" name="Textfeld 6">
            <a:extLst>
              <a:ext uri="{FF2B5EF4-FFF2-40B4-BE49-F238E27FC236}">
                <a16:creationId xmlns:a16="http://schemas.microsoft.com/office/drawing/2014/main" id="{8EFDA64F-D7EE-4D71-A2C9-B3E4FBD73D16}"/>
              </a:ext>
            </a:extLst>
          </p:cNvPr>
          <p:cNvSpPr txBox="1"/>
          <p:nvPr/>
        </p:nvSpPr>
        <p:spPr>
          <a:xfrm>
            <a:off x="626164" y="1494076"/>
            <a:ext cx="5469835"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Die Sonne verliert mit jedem Wärmeimpuls an Masse, bis der Kern freigelegt ist</a:t>
            </a:r>
          </a:p>
          <a:p>
            <a:pPr marL="285750" indent="-285750">
              <a:buFont typeface="Arial" panose="020B0604020202020204" pitchFamily="34" charset="0"/>
              <a:buChar char="•"/>
            </a:pPr>
            <a:r>
              <a:rPr lang="en-US" sz="2400" dirty="0" err="1"/>
              <a:t>Abgestoßene</a:t>
            </a:r>
            <a:r>
              <a:rPr lang="en-US" sz="2400" dirty="0"/>
              <a:t> Hülle bildet </a:t>
            </a:r>
            <a:r>
              <a:rPr lang="en-US" sz="2400" dirty="0" err="1"/>
              <a:t>einen</a:t>
            </a:r>
            <a:r>
              <a:rPr lang="en-US" sz="2400" dirty="0"/>
              <a:t> </a:t>
            </a:r>
            <a:r>
              <a:rPr lang="en-US" sz="2400" b="1" dirty="0" err="1"/>
              <a:t>planetaren</a:t>
            </a:r>
            <a:r>
              <a:rPr lang="en-US" sz="2400" b="1" dirty="0"/>
              <a:t> Nebel</a:t>
            </a:r>
          </a:p>
          <a:p>
            <a:pPr marL="285750" indent="-285750">
              <a:buFont typeface="Arial" panose="020B0604020202020204" pitchFamily="34" charset="0"/>
              <a:buChar char="•"/>
            </a:pPr>
            <a:r>
              <a:rPr lang="en-US" sz="2400" dirty="0"/>
              <a:t>Freigelegter Kern bildet </a:t>
            </a:r>
            <a:r>
              <a:rPr lang="en-US" sz="2400" b="1" dirty="0"/>
              <a:t>Weißen Zwerg</a:t>
            </a:r>
          </a:p>
          <a:p>
            <a:pPr marL="697230" lvl="1" indent="-285750">
              <a:buFont typeface="Arial" panose="020B0604020202020204" pitchFamily="34" charset="0"/>
              <a:buChar char="•"/>
            </a:pPr>
            <a:r>
              <a:rPr lang="en-US" sz="2000" dirty="0"/>
              <a:t>kühlt schnell ab, keine weiteren Reaktionen möglich</a:t>
            </a:r>
          </a:p>
          <a:p>
            <a:pPr marL="697230" lvl="1" indent="-285750">
              <a:buFont typeface="Arial" panose="020B0604020202020204" pitchFamily="34" charset="0"/>
              <a:buChar char="•"/>
            </a:pPr>
            <a:r>
              <a:rPr lang="en-US" sz="2000" dirty="0"/>
              <a:t>Besteht hauptsächlich aus Kohlenstoff und Sauerstoff</a:t>
            </a:r>
            <a:br>
              <a:rPr lang="en-US" sz="2400" dirty="0"/>
            </a:br>
            <a:r>
              <a:rPr lang="en-US" sz="1600" i="1" dirty="0"/>
              <a:t>Etwa die Masse der Sonne und die Größe der Erde</a:t>
            </a:r>
            <a:endParaRPr lang="de-DE" sz="2400" i="1" dirty="0"/>
          </a:p>
        </p:txBody>
      </p:sp>
    </p:spTree>
    <p:extLst>
      <p:ext uri="{BB962C8B-B14F-4D97-AF65-F5344CB8AC3E}">
        <p14:creationId xmlns:p14="http://schemas.microsoft.com/office/powerpoint/2010/main" val="23196030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Häufigkeit der chemischen Elemente </a:t>
            </a:r>
            <a:r>
              <a:rPr lang="de-DE" sz="2400" noProof="0" dirty="0"/>
              <a:t>(Sonnensystem)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Tree>
    <p:extLst>
      <p:ext uri="{BB962C8B-B14F-4D97-AF65-F5344CB8AC3E}">
        <p14:creationId xmlns:p14="http://schemas.microsoft.com/office/powerpoint/2010/main" val="617700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381375" y="2154239"/>
            <a:ext cx="5429250" cy="2392362"/>
          </a:xfrm>
        </p:spPr>
        <p:txBody>
          <a:bodyPr anchor="ctr"/>
          <a:lstStyle/>
          <a:p>
            <a:pPr algn="ctr"/>
            <a:r>
              <a:rPr lang="de-DE" sz="3600" cap="small" noProof="0" dirty="0"/>
              <a:t>Was wisst ihr bereits über</a:t>
            </a:r>
            <a:br>
              <a:rPr lang="de-DE" sz="3600" b="1" cap="small" noProof="0" dirty="0"/>
            </a:br>
            <a:r>
              <a:rPr lang="de-DE" sz="3600" b="1" cap="small" noProof="0" dirty="0"/>
              <a:t>Nukleare Astrophysik</a:t>
            </a:r>
            <a:r>
              <a:rPr lang="de-DE" sz="3600" cap="small" noProof="0" dirty="0"/>
              <a:t>?</a:t>
            </a:r>
            <a:endParaRPr lang="de-DE" sz="3600" b="1" cap="small" noProof="0" dirty="0"/>
          </a:p>
        </p:txBody>
      </p:sp>
    </p:spTree>
    <p:extLst>
      <p:ext uri="{BB962C8B-B14F-4D97-AF65-F5344CB8AC3E}">
        <p14:creationId xmlns:p14="http://schemas.microsoft.com/office/powerpoint/2010/main" val="18119662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Häufigkeit der chemischen Elemente </a:t>
            </a:r>
            <a:r>
              <a:rPr lang="de-DE" sz="2400" noProof="0" dirty="0"/>
              <a:t>(Sonnensystem)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849175" y="1377922"/>
            <a:ext cx="921548" cy="4613821"/>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Grafik 4">
            <a:extLst>
              <a:ext uri="{FF2B5EF4-FFF2-40B4-BE49-F238E27FC236}">
                <a16:creationId xmlns:a16="http://schemas.microsoft.com/office/drawing/2014/main" id="{F91ECC4E-38B7-AE1F-E152-EFE5FB8DACD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806446" y="1782248"/>
            <a:ext cx="5175322" cy="3238786"/>
          </a:xfrm>
          <a:prstGeom prst="rect">
            <a:avLst/>
          </a:prstGeom>
        </p:spPr>
      </p:pic>
    </p:spTree>
    <p:extLst>
      <p:ext uri="{BB962C8B-B14F-4D97-AF65-F5344CB8AC3E}">
        <p14:creationId xmlns:p14="http://schemas.microsoft.com/office/powerpoint/2010/main" val="2170375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Häufigkeit der chemischen Elemente </a:t>
            </a:r>
            <a:r>
              <a:rPr lang="de-DE" sz="2400" noProof="0" dirty="0"/>
              <a:t>(Sonnensystem)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3981450" y="2676525"/>
            <a:ext cx="581025" cy="304800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feld 5">
            <a:extLst>
              <a:ext uri="{FF2B5EF4-FFF2-40B4-BE49-F238E27FC236}">
                <a16:creationId xmlns:a16="http://schemas.microsoft.com/office/drawing/2014/main" id="{B40873FF-8972-86D0-2398-5C25CE1E06BA}"/>
              </a:ext>
            </a:extLst>
          </p:cNvPr>
          <p:cNvSpPr txBox="1"/>
          <p:nvPr/>
        </p:nvSpPr>
        <p:spPr>
          <a:xfrm>
            <a:off x="6769789" y="2299619"/>
            <a:ext cx="5469835" cy="1938992"/>
          </a:xfrm>
          <a:prstGeom prst="rect">
            <a:avLst/>
          </a:prstGeom>
          <a:noFill/>
        </p:spPr>
        <p:txBody>
          <a:bodyPr wrap="square" rtlCol="0">
            <a:spAutoFit/>
          </a:bodyPr>
          <a:lstStyle/>
          <a:p>
            <a:pPr marL="285750" indent="-285750">
              <a:buFont typeface="Arial" panose="020B0604020202020204" pitchFamily="34" charset="0"/>
              <a:buChar char="•"/>
            </a:pPr>
            <a:r>
              <a:rPr lang="en-GB" sz="2400" dirty="0"/>
              <a:t>Elemente bis hin zu </a:t>
            </a:r>
            <a:r>
              <a:rPr lang="en-GB" sz="2400" b="1" dirty="0"/>
              <a:t>Eisen </a:t>
            </a:r>
            <a:r>
              <a:rPr lang="en-GB" sz="2400" dirty="0"/>
              <a:t>können durch Kernfusion in stellaren Prozessen synthetisiert werden</a:t>
            </a:r>
          </a:p>
          <a:p>
            <a:pPr marL="285750" indent="-285750">
              <a:buFont typeface="Arial" panose="020B0604020202020204" pitchFamily="34" charset="0"/>
              <a:buChar char="•"/>
            </a:pPr>
            <a:r>
              <a:rPr lang="en-GB" sz="2400" dirty="0" err="1"/>
              <a:t>Dadurch</a:t>
            </a:r>
            <a:r>
              <a:rPr lang="en-GB" sz="2400" dirty="0"/>
              <a:t> gibt es einen erhöhten Eisengehalt</a:t>
            </a:r>
          </a:p>
        </p:txBody>
      </p:sp>
    </p:spTree>
    <p:extLst>
      <p:ext uri="{BB962C8B-B14F-4D97-AF65-F5344CB8AC3E}">
        <p14:creationId xmlns:p14="http://schemas.microsoft.com/office/powerpoint/2010/main" val="24079952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Bindungsenergie</a:t>
            </a:r>
            <a:endParaRPr lang="de-DE" sz="3000" noProof="0" dirty="0"/>
          </a:p>
        </p:txBody>
      </p:sp>
      <p:pic>
        <p:nvPicPr>
          <p:cNvPr id="2" name="Grafik 1">
            <a:extLst>
              <a:ext uri="{FF2B5EF4-FFF2-40B4-BE49-F238E27FC236}">
                <a16:creationId xmlns:a16="http://schemas.microsoft.com/office/drawing/2014/main" id="{55F37D4A-E17A-1FA2-AEF6-C196F8552B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91186"/>
            <a:ext cx="8105775" cy="4918204"/>
          </a:xfrm>
          <a:prstGeom prst="rect">
            <a:avLst/>
          </a:prstGeom>
        </p:spPr>
      </p:pic>
      <p:sp>
        <p:nvSpPr>
          <p:cNvPr id="4" name="Textfeld 3">
            <a:extLst>
              <a:ext uri="{FF2B5EF4-FFF2-40B4-BE49-F238E27FC236}">
                <a16:creationId xmlns:a16="http://schemas.microsoft.com/office/drawing/2014/main" id="{DFCD26B4-D3AA-E037-228C-0ACB53436C11}"/>
              </a:ext>
            </a:extLst>
          </p:cNvPr>
          <p:cNvSpPr txBox="1"/>
          <p:nvPr/>
        </p:nvSpPr>
        <p:spPr>
          <a:xfrm rot="16200000">
            <a:off x="-118875" y="3322924"/>
            <a:ext cx="4647824" cy="307778"/>
          </a:xfrm>
          <a:prstGeom prst="rect">
            <a:avLst/>
          </a:prstGeom>
          <a:noFill/>
        </p:spPr>
        <p:txBody>
          <a:bodyPr wrap="square" rtlCol="0">
            <a:spAutoFit/>
          </a:bodyPr>
          <a:lstStyle/>
          <a:p>
            <a:pPr algn="ctr"/>
            <a:r>
              <a:rPr lang="de-DE" sz="1400" b="1" dirty="0">
                <a:solidFill>
                  <a:srgbClr val="000000"/>
                </a:solidFill>
              </a:rPr>
              <a:t>Bindungsenergie pro </a:t>
            </a:r>
            <a:r>
              <a:rPr lang="de-DE" sz="1400" b="1" dirty="0" err="1">
                <a:solidFill>
                  <a:srgbClr val="000000"/>
                </a:solidFill>
              </a:rPr>
              <a:t>Nukleon </a:t>
            </a:r>
            <a:r>
              <a:rPr lang="de-DE" sz="1400" b="1" dirty="0">
                <a:solidFill>
                  <a:srgbClr val="000000"/>
                </a:solidFill>
              </a:rPr>
              <a:t>(MeV)</a:t>
            </a:r>
          </a:p>
        </p:txBody>
      </p:sp>
      <p:sp>
        <p:nvSpPr>
          <p:cNvPr id="5" name="Textfeld 4">
            <a:extLst>
              <a:ext uri="{FF2B5EF4-FFF2-40B4-BE49-F238E27FC236}">
                <a16:creationId xmlns:a16="http://schemas.microsoft.com/office/drawing/2014/main" id="{4D4885A9-F613-260D-15E2-2B5A7193F261}"/>
              </a:ext>
            </a:extLst>
          </p:cNvPr>
          <p:cNvSpPr txBox="1"/>
          <p:nvPr/>
        </p:nvSpPr>
        <p:spPr>
          <a:xfrm>
            <a:off x="3843525" y="5809390"/>
            <a:ext cx="4647824" cy="307778"/>
          </a:xfrm>
          <a:prstGeom prst="rect">
            <a:avLst/>
          </a:prstGeom>
          <a:noFill/>
        </p:spPr>
        <p:txBody>
          <a:bodyPr wrap="square" rtlCol="0">
            <a:spAutoFit/>
          </a:bodyPr>
          <a:lstStyle/>
          <a:p>
            <a:pPr algn="ctr"/>
            <a:r>
              <a:rPr lang="de-DE" sz="1400" b="1" dirty="0">
                <a:solidFill>
                  <a:srgbClr val="000000"/>
                </a:solidFill>
              </a:rPr>
              <a:t>Massezahl A</a:t>
            </a:r>
          </a:p>
        </p:txBody>
      </p:sp>
    </p:spTree>
    <p:extLst>
      <p:ext uri="{BB962C8B-B14F-4D97-AF65-F5344CB8AC3E}">
        <p14:creationId xmlns:p14="http://schemas.microsoft.com/office/powerpoint/2010/main" val="5675299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Bindungsenergie</a:t>
            </a:r>
            <a:endParaRPr lang="de-DE" sz="3000" noProof="0" dirty="0"/>
          </a:p>
        </p:txBody>
      </p:sp>
      <p:pic>
        <p:nvPicPr>
          <p:cNvPr id="2" name="Grafik 1">
            <a:extLst>
              <a:ext uri="{FF2B5EF4-FFF2-40B4-BE49-F238E27FC236}">
                <a16:creationId xmlns:a16="http://schemas.microsoft.com/office/drawing/2014/main" id="{55F37D4A-E17A-1FA2-AEF6-C196F8552B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91186"/>
            <a:ext cx="8105775" cy="4918204"/>
          </a:xfrm>
          <a:prstGeom prst="rect">
            <a:avLst/>
          </a:prstGeom>
        </p:spPr>
      </p:pic>
      <p:sp>
        <p:nvSpPr>
          <p:cNvPr id="4" name="Textfeld 3">
            <a:extLst>
              <a:ext uri="{FF2B5EF4-FFF2-40B4-BE49-F238E27FC236}">
                <a16:creationId xmlns:a16="http://schemas.microsoft.com/office/drawing/2014/main" id="{DFCD26B4-D3AA-E037-228C-0ACB53436C11}"/>
              </a:ext>
            </a:extLst>
          </p:cNvPr>
          <p:cNvSpPr txBox="1"/>
          <p:nvPr/>
        </p:nvSpPr>
        <p:spPr>
          <a:xfrm rot="16200000">
            <a:off x="-118875" y="3322924"/>
            <a:ext cx="4647824" cy="307778"/>
          </a:xfrm>
          <a:prstGeom prst="rect">
            <a:avLst/>
          </a:prstGeom>
          <a:noFill/>
        </p:spPr>
        <p:txBody>
          <a:bodyPr wrap="square" rtlCol="0">
            <a:spAutoFit/>
          </a:bodyPr>
          <a:lstStyle/>
          <a:p>
            <a:pPr algn="ctr"/>
            <a:r>
              <a:rPr lang="de-DE" sz="1400" b="1" dirty="0">
                <a:solidFill>
                  <a:srgbClr val="000000"/>
                </a:solidFill>
              </a:rPr>
              <a:t>Bindungsenergie pro </a:t>
            </a:r>
            <a:r>
              <a:rPr lang="de-DE" sz="1400" b="1" dirty="0" err="1">
                <a:solidFill>
                  <a:srgbClr val="000000"/>
                </a:solidFill>
              </a:rPr>
              <a:t>Nukleon </a:t>
            </a:r>
            <a:r>
              <a:rPr lang="de-DE" sz="1400" b="1" dirty="0">
                <a:solidFill>
                  <a:srgbClr val="000000"/>
                </a:solidFill>
              </a:rPr>
              <a:t>(MeV)</a:t>
            </a:r>
          </a:p>
        </p:txBody>
      </p:sp>
      <p:sp>
        <p:nvSpPr>
          <p:cNvPr id="5" name="Textfeld 4">
            <a:extLst>
              <a:ext uri="{FF2B5EF4-FFF2-40B4-BE49-F238E27FC236}">
                <a16:creationId xmlns:a16="http://schemas.microsoft.com/office/drawing/2014/main" id="{4D4885A9-F613-260D-15E2-2B5A7193F261}"/>
              </a:ext>
            </a:extLst>
          </p:cNvPr>
          <p:cNvSpPr txBox="1"/>
          <p:nvPr/>
        </p:nvSpPr>
        <p:spPr>
          <a:xfrm>
            <a:off x="3843525" y="5809390"/>
            <a:ext cx="4647824" cy="307778"/>
          </a:xfrm>
          <a:prstGeom prst="rect">
            <a:avLst/>
          </a:prstGeom>
          <a:noFill/>
        </p:spPr>
        <p:txBody>
          <a:bodyPr wrap="square" rtlCol="0">
            <a:spAutoFit/>
          </a:bodyPr>
          <a:lstStyle/>
          <a:p>
            <a:pPr algn="ctr"/>
            <a:r>
              <a:rPr lang="de-DE" sz="1400" b="1" dirty="0">
                <a:solidFill>
                  <a:srgbClr val="000000"/>
                </a:solidFill>
              </a:rPr>
              <a:t>Massezahl A</a:t>
            </a:r>
          </a:p>
        </p:txBody>
      </p:sp>
      <p:sp>
        <p:nvSpPr>
          <p:cNvPr id="18" name="Freihandform: Form 17">
            <a:extLst>
              <a:ext uri="{FF2B5EF4-FFF2-40B4-BE49-F238E27FC236}">
                <a16:creationId xmlns:a16="http://schemas.microsoft.com/office/drawing/2014/main" id="{81C084D1-3622-F60B-6E03-78A4B97AE16A}"/>
              </a:ext>
            </a:extLst>
          </p:cNvPr>
          <p:cNvSpPr/>
          <p:nvPr/>
        </p:nvSpPr>
        <p:spPr>
          <a:xfrm>
            <a:off x="3151649" y="1447800"/>
            <a:ext cx="1048876" cy="3933825"/>
          </a:xfrm>
          <a:custGeom>
            <a:avLst/>
            <a:gdLst>
              <a:gd name="connsiteX0" fmla="*/ 1048876 w 1048876"/>
              <a:gd name="connsiteY0" fmla="*/ 0 h 3933825"/>
              <a:gd name="connsiteX1" fmla="*/ 258301 w 1048876"/>
              <a:gd name="connsiteY1" fmla="*/ 857250 h 3933825"/>
              <a:gd name="connsiteX2" fmla="*/ 1126 w 1048876"/>
              <a:gd name="connsiteY2" fmla="*/ 3933825 h 3933825"/>
            </a:gdLst>
            <a:ahLst/>
            <a:cxnLst>
              <a:cxn ang="0">
                <a:pos x="connsiteX0" y="connsiteY0"/>
              </a:cxn>
              <a:cxn ang="0">
                <a:pos x="connsiteX1" y="connsiteY1"/>
              </a:cxn>
              <a:cxn ang="0">
                <a:pos x="connsiteX2" y="connsiteY2"/>
              </a:cxn>
            </a:cxnLst>
            <a:rect l="l" t="t" r="r" b="b"/>
            <a:pathLst>
              <a:path w="1048876" h="3933825">
                <a:moveTo>
                  <a:pt x="1048876" y="0"/>
                </a:moveTo>
                <a:cubicBezTo>
                  <a:pt x="740901" y="100806"/>
                  <a:pt x="432926" y="201613"/>
                  <a:pt x="258301" y="857250"/>
                </a:cubicBezTo>
                <a:cubicBezTo>
                  <a:pt x="83676" y="1512887"/>
                  <a:pt x="-11574" y="3433763"/>
                  <a:pt x="1126" y="3933825"/>
                </a:cubicBezTo>
              </a:path>
            </a:pathLst>
          </a:custGeom>
          <a:noFill/>
          <a:ln w="28575">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feld 18">
            <a:extLst>
              <a:ext uri="{FF2B5EF4-FFF2-40B4-BE49-F238E27FC236}">
                <a16:creationId xmlns:a16="http://schemas.microsoft.com/office/drawing/2014/main" id="{BF839C92-0B63-E530-A67B-EADFA5A748E4}"/>
              </a:ext>
            </a:extLst>
          </p:cNvPr>
          <p:cNvSpPr txBox="1"/>
          <p:nvPr/>
        </p:nvSpPr>
        <p:spPr>
          <a:xfrm rot="17148437">
            <a:off x="2806026" y="2705734"/>
            <a:ext cx="1933575" cy="341632"/>
          </a:xfrm>
          <a:prstGeom prst="rect">
            <a:avLst/>
          </a:prstGeom>
          <a:noFill/>
        </p:spPr>
        <p:txBody>
          <a:bodyPr wrap="square" rtlCol="0">
            <a:spAutoFit/>
          </a:bodyPr>
          <a:lstStyle/>
          <a:p>
            <a:r>
              <a:rPr lang="en-US" b="1" dirty="0">
                <a:solidFill>
                  <a:srgbClr val="C00000"/>
                </a:solidFill>
              </a:rPr>
              <a:t>Kernfusion</a:t>
            </a:r>
          </a:p>
        </p:txBody>
      </p:sp>
      <p:cxnSp>
        <p:nvCxnSpPr>
          <p:cNvPr id="21" name="Gerade Verbindung mit Pfeil 20">
            <a:extLst>
              <a:ext uri="{FF2B5EF4-FFF2-40B4-BE49-F238E27FC236}">
                <a16:creationId xmlns:a16="http://schemas.microsoft.com/office/drawing/2014/main" id="{BBEDDE02-58CF-8774-AE8B-18F5A6BBAEDF}"/>
              </a:ext>
            </a:extLst>
          </p:cNvPr>
          <p:cNvCxnSpPr>
            <a:cxnSpLocks/>
          </p:cNvCxnSpPr>
          <p:nvPr/>
        </p:nvCxnSpPr>
        <p:spPr>
          <a:xfrm>
            <a:off x="4876800" y="1457840"/>
            <a:ext cx="4381500" cy="61861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EB65A184-AE23-C98C-0F58-542A99A1C0E7}"/>
              </a:ext>
            </a:extLst>
          </p:cNvPr>
          <p:cNvSpPr txBox="1"/>
          <p:nvPr/>
        </p:nvSpPr>
        <p:spPr>
          <a:xfrm rot="416040">
            <a:off x="5853113" y="1812829"/>
            <a:ext cx="1933575" cy="341632"/>
          </a:xfrm>
          <a:prstGeom prst="rect">
            <a:avLst/>
          </a:prstGeom>
          <a:noFill/>
        </p:spPr>
        <p:txBody>
          <a:bodyPr wrap="square" rtlCol="0">
            <a:spAutoFit/>
          </a:bodyPr>
          <a:lstStyle/>
          <a:p>
            <a:pPr algn="ctr"/>
            <a:r>
              <a:rPr lang="en-US" b="1" dirty="0">
                <a:solidFill>
                  <a:srgbClr val="FFC000"/>
                </a:solidFill>
              </a:rPr>
              <a:t>???</a:t>
            </a:r>
          </a:p>
        </p:txBody>
      </p:sp>
    </p:spTree>
    <p:extLst>
      <p:ext uri="{BB962C8B-B14F-4D97-AF65-F5344CB8AC3E}">
        <p14:creationId xmlns:p14="http://schemas.microsoft.com/office/powerpoint/2010/main" val="35503195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623846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600"/>
              </a:spcBef>
              <a:spcAft>
                <a:spcPts val="1200"/>
              </a:spcAft>
              <a:buClrTx/>
              <a:buSzTx/>
              <a:buFont typeface="Arial" panose="020B0604020202020204" pitchFamily="34" charset="0"/>
              <a:buNone/>
              <a:tabLst/>
              <a:defRPr/>
            </a:pPr>
            <a:r>
              <a:rPr kumimoji="0" lang="en-US" sz="3600" b="1" i="0" u="none" strike="noStrike" kern="1200" cap="small" spc="0" normalizeH="0" baseline="0" noProof="0" dirty="0">
                <a:ln>
                  <a:noFill/>
                </a:ln>
                <a:solidFill>
                  <a:srgbClr val="FFFFFF"/>
                </a:solidFill>
                <a:effectLst/>
                <a:uLnTx/>
                <a:uFillTx/>
                <a:latin typeface="Open Sans" panose="020B0606030504020204" pitchFamily="34" charset="0"/>
                <a:ea typeface="+mn-ea"/>
                <a:cs typeface="+mn-cs"/>
              </a:rPr>
              <a:t>Teil IV</a:t>
            </a:r>
          </a:p>
          <a:p>
            <a:pPr marL="0" marR="0" lvl="0" indent="0" algn="ctr" defTabSz="914354"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3600" b="0" i="0" u="none" strike="noStrike" kern="1200" cap="small" spc="0" normalizeH="0" baseline="0" noProof="0" dirty="0">
                <a:ln>
                  <a:noFill/>
                </a:ln>
                <a:solidFill>
                  <a:srgbClr val="FFFFFF"/>
                </a:solidFill>
                <a:effectLst/>
                <a:uLnTx/>
                <a:uFillTx/>
                <a:latin typeface="Open Sans" panose="020B0606030504020204" pitchFamily="34" charset="0"/>
                <a:ea typeface="+mn-ea"/>
                <a:cs typeface="+mn-cs"/>
              </a:rPr>
              <a:t>Auf zu</a:t>
            </a:r>
            <a:br>
              <a:rPr kumimoji="0" lang="en-US" sz="3600" b="0" i="0" u="none" strike="noStrike" kern="1200" cap="small" spc="0" normalizeH="0" baseline="0" noProof="0" dirty="0">
                <a:ln>
                  <a:noFill/>
                </a:ln>
                <a:solidFill>
                  <a:srgbClr val="FFFFFF"/>
                </a:solidFill>
                <a:effectLst/>
                <a:uLnTx/>
                <a:uFillTx/>
                <a:latin typeface="Open Sans" panose="020B0606030504020204" pitchFamily="34" charset="0"/>
                <a:ea typeface="+mn-ea"/>
                <a:cs typeface="+mn-cs"/>
              </a:rPr>
            </a:br>
            <a:r>
              <a:rPr kumimoji="0" lang="en-US" sz="3600" b="0" i="0" u="none" strike="noStrike" kern="1200" cap="small" spc="0" normalizeH="0" baseline="0" noProof="0" dirty="0" err="1">
                <a:ln>
                  <a:noFill/>
                </a:ln>
                <a:solidFill>
                  <a:srgbClr val="FFFFFF"/>
                </a:solidFill>
                <a:effectLst/>
                <a:uLnTx/>
                <a:uFillTx/>
                <a:latin typeface="Open Sans" panose="020B0606030504020204" pitchFamily="34" charset="0"/>
                <a:ea typeface="+mn-ea"/>
                <a:cs typeface="+mn-cs"/>
              </a:rPr>
              <a:t>Höheren</a:t>
            </a:r>
            <a:r>
              <a:rPr kumimoji="0" lang="en-US" sz="3600" b="0" i="0" u="none" strike="noStrike" kern="1200" cap="small" spc="0" normalizeH="0" baseline="0" noProof="0" dirty="0">
                <a:ln>
                  <a:noFill/>
                </a:ln>
                <a:solidFill>
                  <a:srgbClr val="FFFFFF"/>
                </a:solidFill>
                <a:effectLst/>
                <a:uLnTx/>
                <a:uFillTx/>
                <a:latin typeface="Open Sans" panose="020B0606030504020204" pitchFamily="34" charset="0"/>
                <a:ea typeface="+mn-ea"/>
                <a:cs typeface="+mn-cs"/>
              </a:rPr>
              <a:t> </a:t>
            </a:r>
            <a:r>
              <a:rPr kumimoji="0" lang="en-US" sz="3600" b="0" i="0" u="none" strike="noStrike" kern="1200" cap="small" spc="0" normalizeH="0" baseline="0" noProof="0" dirty="0" err="1">
                <a:ln>
                  <a:noFill/>
                </a:ln>
                <a:solidFill>
                  <a:srgbClr val="FFFFFF"/>
                </a:solidFill>
                <a:effectLst/>
                <a:uLnTx/>
                <a:uFillTx/>
                <a:latin typeface="Open Sans" panose="020B0606030504020204" pitchFamily="34" charset="0"/>
                <a:ea typeface="+mn-ea"/>
                <a:cs typeface="+mn-cs"/>
              </a:rPr>
              <a:t>Elementen</a:t>
            </a:r>
            <a:r>
              <a:rPr kumimoji="0" lang="en-US" sz="3600" b="0" i="0" u="none" strike="noStrike" kern="1200" cap="small" spc="0" normalizeH="0" baseline="0" noProof="0" dirty="0">
                <a:ln>
                  <a:noFill/>
                </a:ln>
                <a:solidFill>
                  <a:srgbClr val="FFFFFF"/>
                </a:solidFill>
                <a:effectLst/>
                <a:uLnTx/>
                <a:uFillTx/>
                <a:latin typeface="Open Sans" panose="020B0606030504020204" pitchFamily="34" charset="0"/>
                <a:ea typeface="+mn-ea"/>
                <a:cs typeface="+mn-cs"/>
              </a:rPr>
              <a:t>!</a:t>
            </a:r>
            <a:endParaRPr kumimoji="0" lang="en-US" sz="3600" b="1" i="0" u="none" strike="noStrike" kern="1200" cap="small" spc="0" normalizeH="0" baseline="0" noProof="0" dirty="0">
              <a:ln>
                <a:noFill/>
              </a:ln>
              <a:solidFill>
                <a:srgbClr val="FFFFFF"/>
              </a:solidFill>
              <a:effectLst/>
              <a:uLnTx/>
              <a:uFillTx/>
              <a:latin typeface="Open Sans" panose="020B0606030504020204" pitchFamily="34" charset="0"/>
              <a:ea typeface="+mn-ea"/>
              <a:cs typeface="+mn-cs"/>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401" r="6788"/>
          <a:stretch/>
        </p:blipFill>
        <p:spPr>
          <a:xfrm>
            <a:off x="6238460" y="0"/>
            <a:ext cx="5953540" cy="6858000"/>
          </a:xfrm>
          <a:prstGeom prst="rect">
            <a:avLst/>
          </a:prstGeom>
        </p:spPr>
      </p:pic>
    </p:spTree>
    <p:extLst>
      <p:ext uri="{BB962C8B-B14F-4D97-AF65-F5344CB8AC3E}">
        <p14:creationId xmlns:p14="http://schemas.microsoft.com/office/powerpoint/2010/main" val="19392203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de-DE" sz="3600" cap="small" noProof="0" dirty="0"/>
              <a:t>Wie können </a:t>
            </a:r>
            <a:r>
              <a:rPr lang="de-DE" sz="3600" b="1" cap="small" noProof="0" dirty="0"/>
              <a:t>schwerere Elemente </a:t>
            </a:r>
            <a:r>
              <a:rPr lang="de-DE" sz="3600" cap="small" noProof="0" dirty="0"/>
              <a:t>synthetisiert werden?</a:t>
            </a:r>
          </a:p>
        </p:txBody>
      </p:sp>
    </p:spTree>
    <p:extLst>
      <p:ext uri="{BB962C8B-B14F-4D97-AF65-F5344CB8AC3E}">
        <p14:creationId xmlns:p14="http://schemas.microsoft.com/office/powerpoint/2010/main" val="25740750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Neutroneneinfang</a:t>
            </a:r>
            <a:endParaRPr lang="de-DE"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pic>
        <p:nvPicPr>
          <p:cNvPr id="8" name="Grafik 7">
            <a:extLst>
              <a:ext uri="{FF2B5EF4-FFF2-40B4-BE49-F238E27FC236}">
                <a16:creationId xmlns:a16="http://schemas.microsoft.com/office/drawing/2014/main" id="{90B0B2DB-295F-6412-F548-B3B4286139AC}"/>
              </a:ext>
            </a:extLst>
          </p:cNvPr>
          <p:cNvPicPr>
            <a:picLocks noChangeAspect="1"/>
          </p:cNvPicPr>
          <p:nvPr/>
        </p:nvPicPr>
        <p:blipFill rotWithShape="1">
          <a:blip r:embed="rId3" cstate="screen">
            <a:clrChange>
              <a:clrFrom>
                <a:srgbClr val="D5EBFA"/>
              </a:clrFrom>
              <a:clrTo>
                <a:srgbClr val="D5EBFA">
                  <a:alpha val="0"/>
                </a:srgbClr>
              </a:clrTo>
            </a:clrChange>
            <a:extLst>
              <a:ext uri="{28A0092B-C50C-407E-A947-70E740481C1C}">
                <a14:useLocalDpi xmlns:a14="http://schemas.microsoft.com/office/drawing/2010/main"/>
              </a:ext>
            </a:extLst>
          </a:blip>
          <a:srcRect t="1" r="1330" b="2327"/>
          <a:stretch/>
        </p:blipFill>
        <p:spPr>
          <a:xfrm>
            <a:off x="1443319" y="1496815"/>
            <a:ext cx="8650940" cy="3774432"/>
          </a:xfrm>
          <a:prstGeom prst="rect">
            <a:avLst/>
          </a:prstGeom>
        </p:spPr>
      </p:pic>
      <p:sp>
        <p:nvSpPr>
          <p:cNvPr id="2" name="Textfeld 1">
            <a:extLst>
              <a:ext uri="{FF2B5EF4-FFF2-40B4-BE49-F238E27FC236}">
                <a16:creationId xmlns:a16="http://schemas.microsoft.com/office/drawing/2014/main" id="{91980BA0-1294-4711-8831-2B15A796943F}"/>
              </a:ext>
            </a:extLst>
          </p:cNvPr>
          <p:cNvSpPr txBox="1"/>
          <p:nvPr/>
        </p:nvSpPr>
        <p:spPr>
          <a:xfrm>
            <a:off x="6255512" y="4901591"/>
            <a:ext cx="4269910" cy="400110"/>
          </a:xfrm>
          <a:prstGeom prst="rect">
            <a:avLst/>
          </a:prstGeom>
          <a:solidFill>
            <a:schemeClr val="bg1"/>
          </a:solid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err="1">
                <a:ln>
                  <a:noFill/>
                </a:ln>
                <a:solidFill>
                  <a:srgbClr val="00305E"/>
                </a:solidFill>
                <a:effectLst/>
                <a:uLnTx/>
                <a:uFillTx/>
                <a:latin typeface="Open Sans"/>
                <a:ea typeface="+mn-ea"/>
                <a:cs typeface="+mn-cs"/>
              </a:rPr>
              <a:t>Radioaktive Umwandlung</a:t>
            </a:r>
            <a:endParaRPr kumimoji="0" lang="de-DE" sz="2000" b="1" i="0"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36441124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Neutroneneinfang</a:t>
            </a:r>
            <a:endParaRPr lang="de-DE"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pic>
        <p:nvPicPr>
          <p:cNvPr id="8" name="Grafik 7">
            <a:extLst>
              <a:ext uri="{FF2B5EF4-FFF2-40B4-BE49-F238E27FC236}">
                <a16:creationId xmlns:a16="http://schemas.microsoft.com/office/drawing/2014/main" id="{90B0B2DB-295F-6412-F548-B3B4286139AC}"/>
              </a:ext>
            </a:extLst>
          </p:cNvPr>
          <p:cNvPicPr>
            <a:picLocks noChangeAspect="1"/>
          </p:cNvPicPr>
          <p:nvPr/>
        </p:nvPicPr>
        <p:blipFill rotWithShape="1">
          <a:blip r:embed="rId3" cstate="screen">
            <a:clrChange>
              <a:clrFrom>
                <a:srgbClr val="D5EBFA"/>
              </a:clrFrom>
              <a:clrTo>
                <a:srgbClr val="D5EBFA">
                  <a:alpha val="0"/>
                </a:srgbClr>
              </a:clrTo>
            </a:clrChange>
            <a:extLst>
              <a:ext uri="{28A0092B-C50C-407E-A947-70E740481C1C}">
                <a14:useLocalDpi xmlns:a14="http://schemas.microsoft.com/office/drawing/2010/main"/>
              </a:ext>
            </a:extLst>
          </a:blip>
          <a:srcRect/>
          <a:stretch/>
        </p:blipFill>
        <p:spPr>
          <a:xfrm>
            <a:off x="964348" y="2239817"/>
            <a:ext cx="4313292" cy="1881903"/>
          </a:xfrm>
          <a:prstGeom prst="rect">
            <a:avLst/>
          </a:prstGeom>
        </p:spPr>
      </p:pic>
      <p:sp>
        <p:nvSpPr>
          <p:cNvPr id="2" name="Textfeld 1">
            <a:extLst>
              <a:ext uri="{FF2B5EF4-FFF2-40B4-BE49-F238E27FC236}">
                <a16:creationId xmlns:a16="http://schemas.microsoft.com/office/drawing/2014/main" id="{9B067487-F3D9-765B-8D4F-FE6FBFD8CBC3}"/>
              </a:ext>
            </a:extLst>
          </p:cNvPr>
          <p:cNvSpPr txBox="1"/>
          <p:nvPr/>
        </p:nvSpPr>
        <p:spPr>
          <a:xfrm>
            <a:off x="5623034" y="2045234"/>
            <a:ext cx="6459476" cy="2501198"/>
          </a:xfrm>
          <a:prstGeom prst="rect">
            <a:avLst/>
          </a:prstGeom>
          <a:noFill/>
        </p:spPr>
        <p:txBody>
          <a:bodyPr wrap="square" rtlCol="0">
            <a:spAutoFit/>
          </a:bodyPr>
          <a:lstStyle/>
          <a:p>
            <a:pPr marL="285750" marR="0" lvl="0" indent="-285750" algn="l" defTabSz="82296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305E"/>
                </a:solidFill>
                <a:effectLst/>
                <a:uLnTx/>
                <a:uFillTx/>
                <a:latin typeface="Open Sans"/>
                <a:ea typeface="+mn-ea"/>
                <a:cs typeface="+mn-cs"/>
              </a:rPr>
              <a:t>Das Eisen-59 kann eine weitere Neutroneneinfangreaktion durchlaufen, bevor es zerfällt</a:t>
            </a:r>
          </a:p>
          <a:p>
            <a:pPr marL="285750" marR="0" lvl="0" indent="-285750" algn="l" defTabSz="82296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305E"/>
                </a:solidFill>
                <a:effectLst/>
                <a:uLnTx/>
                <a:uFillTx/>
                <a:latin typeface="Open Sans"/>
                <a:ea typeface="+mn-ea"/>
                <a:cs typeface="+mn-cs"/>
              </a:rPr>
              <a:t>Das Wahrscheinlichkeitsverhältnis, ob das Nuklid zerfällt oder stattdessen eine Kette von Neutroneneinfangreaktionen ausgelöst wird, hängt von dem Neutronenfluss ab</a:t>
            </a:r>
          </a:p>
        </p:txBody>
      </p:sp>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FC675C6D-0BAE-4F26-B636-55AED48C941F}"/>
                  </a:ext>
                </a:extLst>
              </p:cNvPr>
              <p:cNvSpPr txBox="1"/>
              <p:nvPr/>
            </p:nvSpPr>
            <p:spPr>
              <a:xfrm>
                <a:off x="5720766" y="5022117"/>
                <a:ext cx="1919088" cy="730200"/>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f>
                        <m:fPr>
                          <m:ctrlP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fPr>
                        <m:num>
                          <m:sSub>
                            <m:sSubPr>
                              <m:ctrlP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e>
                            <m:sub>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𝐧</m:t>
                              </m:r>
                            </m:sub>
                          </m:sSub>
                        </m:num>
                        <m:den>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𝛌</m:t>
                          </m:r>
                        </m:den>
                      </m:f>
                    </m:oMath>
                  </m:oMathPara>
                </a14:m>
                <a:endParaRPr kumimoji="0" lang="de-DE" sz="2400" b="1" i="0" u="none" strike="noStrike" kern="1200" cap="none" spc="0" normalizeH="0" baseline="0" noProof="0" dirty="0">
                  <a:ln>
                    <a:noFill/>
                  </a:ln>
                  <a:solidFill>
                    <a:srgbClr val="00305E"/>
                  </a:solidFill>
                  <a:effectLst/>
                  <a:uLnTx/>
                  <a:uFillTx/>
                  <a:latin typeface="Open Sans"/>
                  <a:ea typeface="+mn-ea"/>
                  <a:cs typeface="+mn-cs"/>
                </a:endParaRPr>
              </a:p>
            </p:txBody>
          </p:sp>
        </mc:Choice>
        <mc:Fallback xmlns="">
          <p:sp>
            <p:nvSpPr>
              <p:cNvPr id="3" name="Textfeld 2">
                <a:extLst>
                  <a:ext uri="{FF2B5EF4-FFF2-40B4-BE49-F238E27FC236}">
                    <a16:creationId xmlns:a16="http://schemas.microsoft.com/office/drawing/2014/main" id="{FC675C6D-0BAE-4F26-B636-55AED48C941F}"/>
                  </a:ext>
                </a:extLst>
              </p:cNvPr>
              <p:cNvSpPr txBox="1">
                <a:spLocks noRot="1" noChangeAspect="1" noMove="1" noResize="1" noEditPoints="1" noAdjustHandles="1" noChangeArrowheads="1" noChangeShapeType="1" noTextEdit="1"/>
              </p:cNvSpPr>
              <p:nvPr/>
            </p:nvSpPr>
            <p:spPr>
              <a:xfrm>
                <a:off x="5720766" y="5022117"/>
                <a:ext cx="1919088" cy="730200"/>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8B901060-C55F-470D-8368-1196421AD986}"/>
                  </a:ext>
                </a:extLst>
              </p:cNvPr>
              <p:cNvSpPr txBox="1"/>
              <p:nvPr/>
            </p:nvSpPr>
            <p:spPr>
              <a:xfrm>
                <a:off x="7410458" y="5017011"/>
                <a:ext cx="4340773" cy="707886"/>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𝑝</m:t>
                          </m:r>
                        </m:e>
                        <m:sub>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𝑛</m:t>
                          </m:r>
                        </m:sub>
                      </m:sSub>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𝑁𝑒𝑢𝑡𝑟𝑜𝑛</m:t>
                      </m:r>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 </m:t>
                      </m:r>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𝐶𝑎𝑝𝑡𝑢𝑟𝑒</m:t>
                      </m:r>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 </m:t>
                      </m:r>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𝑅𝑎𝑡𝑒</m:t>
                      </m:r>
                    </m:oMath>
                    <m:oMath xmlns:m="http://schemas.openxmlformats.org/officeDocument/2006/math">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𝜆</m:t>
                      </m:r>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 …</m:t>
                      </m:r>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𝐷𝑒𝑐𝑎𝑦</m:t>
                      </m:r>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 </m:t>
                      </m:r>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𝑅𝑎𝑡𝑒</m:t>
                      </m:r>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 </m:t>
                      </m:r>
                    </m:oMath>
                  </m:oMathPara>
                </a14:m>
                <a:endParaRPr kumimoji="0" lang="de-DE" sz="1620" b="0" i="0" u="none" strike="noStrike" kern="1200" cap="none" spc="0" normalizeH="0" baseline="0" noProof="0" dirty="0">
                  <a:ln>
                    <a:noFill/>
                  </a:ln>
                  <a:solidFill>
                    <a:srgbClr val="00305E"/>
                  </a:solidFill>
                  <a:effectLst/>
                  <a:uLnTx/>
                  <a:uFillTx/>
                  <a:latin typeface="Open Sans"/>
                  <a:ea typeface="+mn-ea"/>
                  <a:cs typeface="+mn-cs"/>
                </a:endParaRPr>
              </a:p>
            </p:txBody>
          </p:sp>
        </mc:Choice>
        <mc:Fallback xmlns="">
          <p:sp>
            <p:nvSpPr>
              <p:cNvPr id="4" name="Textfeld 3">
                <a:extLst>
                  <a:ext uri="{FF2B5EF4-FFF2-40B4-BE49-F238E27FC236}">
                    <a16:creationId xmlns:a16="http://schemas.microsoft.com/office/drawing/2014/main" id="{8B901060-C55F-470D-8368-1196421AD986}"/>
                  </a:ext>
                </a:extLst>
              </p:cNvPr>
              <p:cNvSpPr txBox="1">
                <a:spLocks noRot="1" noChangeAspect="1" noMove="1" noResize="1" noEditPoints="1" noAdjustHandles="1" noChangeArrowheads="1" noChangeShapeType="1" noTextEdit="1"/>
              </p:cNvSpPr>
              <p:nvPr/>
            </p:nvSpPr>
            <p:spPr>
              <a:xfrm>
                <a:off x="7410458" y="5017011"/>
                <a:ext cx="4340773" cy="707886"/>
              </a:xfrm>
              <a:prstGeom prst="rect">
                <a:avLst/>
              </a:prstGeom>
              <a:blipFill>
                <a:blip r:embed="rId5"/>
                <a:stretch>
                  <a:fillRect b="-6897"/>
                </a:stretch>
              </a:blipFill>
            </p:spPr>
            <p:txBody>
              <a:bodyPr/>
              <a:lstStyle/>
              <a:p>
                <a:r>
                  <a:rPr lang="de-DE">
                    <a:noFill/>
                  </a:rPr>
                  <a:t> </a:t>
                </a:r>
              </a:p>
            </p:txBody>
          </p:sp>
        </mc:Fallback>
      </mc:AlternateContent>
      <p:sp>
        <p:nvSpPr>
          <p:cNvPr id="10" name="Textfeld 9">
            <a:extLst>
              <a:ext uri="{FF2B5EF4-FFF2-40B4-BE49-F238E27FC236}">
                <a16:creationId xmlns:a16="http://schemas.microsoft.com/office/drawing/2014/main" id="{38EE4544-38CA-4788-A4DD-D19D79B083B2}"/>
              </a:ext>
            </a:extLst>
          </p:cNvPr>
          <p:cNvSpPr txBox="1"/>
          <p:nvPr/>
        </p:nvSpPr>
        <p:spPr>
          <a:xfrm>
            <a:off x="3090549" y="3945223"/>
            <a:ext cx="2658314" cy="307777"/>
          </a:xfrm>
          <a:prstGeom prst="rect">
            <a:avLst/>
          </a:prstGeom>
          <a:solidFill>
            <a:schemeClr val="bg1"/>
          </a:solid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err="1">
                <a:ln>
                  <a:noFill/>
                </a:ln>
                <a:solidFill>
                  <a:srgbClr val="00305E"/>
                </a:solidFill>
                <a:effectLst/>
                <a:uLnTx/>
                <a:uFillTx/>
                <a:latin typeface="Open Sans"/>
                <a:ea typeface="+mn-ea"/>
                <a:cs typeface="+mn-cs"/>
              </a:rPr>
              <a:t>Radioaktive Umwandlung</a:t>
            </a:r>
            <a:endParaRPr kumimoji="0" lang="de-DE" sz="1400" b="0" i="0"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18337315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Das Nuklidrennen-Brettspiel</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855348"/>
            <a:ext cx="7048500" cy="3147305"/>
            <a:chOff x="1398424" y="1360021"/>
            <a:chExt cx="3822162" cy="31473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Aufgabe</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6342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00305E"/>
                  </a:solidFill>
                  <a:effectLst/>
                  <a:uLnTx/>
                  <a:uFillTx/>
                  <a:latin typeface="Open Sans"/>
                  <a:ea typeface="+mn-ea"/>
                  <a:cs typeface="+mn-cs"/>
                </a:rPr>
                <a:t>Verwenden Sie die </a:t>
              </a:r>
              <a:r>
                <a:rPr kumimoji="0" lang="en-US" sz="2800" b="0" i="0" u="none" strike="noStrike" kern="1200" cap="none" spc="0" normalizeH="0" baseline="0" noProof="0" dirty="0" err="1">
                  <a:ln>
                    <a:noFill/>
                  </a:ln>
                  <a:solidFill>
                    <a:srgbClr val="00305E"/>
                  </a:solidFill>
                  <a:effectLst/>
                  <a:uLnTx/>
                  <a:uFillTx/>
                  <a:latin typeface="Open Sans"/>
                  <a:ea typeface="+mn-ea"/>
                  <a:cs typeface="+mn-cs"/>
                </a:rPr>
                <a:t>Nuklidkarte</a:t>
              </a:r>
              <a:r>
                <a:rPr kumimoji="0" lang="en-US" sz="2800" b="0" i="0" u="none" strike="noStrike" kern="1200" cap="none" spc="0" normalizeH="0" baseline="0" noProof="0" dirty="0">
                  <a:ln>
                    <a:noFill/>
                  </a:ln>
                  <a:solidFill>
                    <a:srgbClr val="00305E"/>
                  </a:solidFill>
                  <a:effectLst/>
                  <a:uLnTx/>
                  <a:uFillTx/>
                  <a:latin typeface="Open Sans"/>
                  <a:ea typeface="+mn-ea"/>
                  <a:cs typeface="+mn-cs"/>
                </a:rPr>
                <a:t> als Spielbrett, um Neutroneneinfangprozesse zu erforschen.</a:t>
              </a:r>
              <a:br>
                <a:rPr kumimoji="0" lang="en-US"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4.1 Spielregeln</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4.2 Spielbrett</a:t>
              </a:r>
              <a:endParaRPr kumimoji="0" lang="en-GB" sz="2800" b="1"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42344057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Das Nuklidrennen-Brettspiel</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Szenario 1</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Du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bist</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ein</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Eisen-58-Nuklid und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fühlst</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dich stabil. Du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befindest</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dich im Inneren von Aldebaran, einem Roten Riesen. Hier herrschen hohe Temperaturen von mehreren Gigakelvin und hoher Gravitationsdruck, so dass Kernfusionen von Helium, Wasserstoff usw. stattfinden. Aber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für</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a:t>
                  </a:r>
                  <a:r>
                    <a:rPr lang="en-US" sz="1800" i="1" dirty="0">
                      <a:solidFill>
                        <a:srgbClr val="1B1F22"/>
                      </a:solidFill>
                      <a:latin typeface="Open Sans" panose="020B0606030504020204" pitchFamily="34" charset="0"/>
                    </a:rPr>
                    <a:t>dich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kommt</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die Kernfusion nicht in Frage.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Niemand</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ist</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so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stabil</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wie</a:t>
                  </a:r>
                  <a:r>
                    <a:rPr lang="en-US" sz="1800" i="1" dirty="0">
                      <a:solidFill>
                        <a:srgbClr val="1B1F22"/>
                      </a:solidFill>
                      <a:latin typeface="Open Sans" panose="020B0606030504020204" pitchFamily="34" charset="0"/>
                    </a:rPr>
                    <a:t> du</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a:t>
                  </a: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Es gibt jedoch einige frei umherfliegende Neutronen, die von einem Atomkern eingefangen werden wollen. So viele, dass im Durchschnitt</a:t>
                  </a:r>
                  <a:b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br>
                  <a:endPar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𝟐</m:t>
                        </m:r>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𝟎</m:t>
                        </m:r>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sSup>
                          <m:sSupPr>
                            <m:ctrlP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ctrlPr>
                          </m:sSupPr>
                          <m:e>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𝟏𝟎</m:t>
                            </m:r>
                          </m:e>
                          <m:sup>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𝟒</m:t>
                            </m:r>
                          </m:sup>
                        </m:sSup>
                      </m:oMath>
                    </m:oMathPara>
                  </a14:m>
                  <a:endParaRPr kumimoji="0" lang="en-US" sz="1800" b="1"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Neutroneneinfangreaktionen</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pro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Sekunde</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stattfinden</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Und du hast immer davon geträumt, Gallium zu sein...</a:t>
                  </a:r>
                  <a:endParaRPr kumimoji="0" lang="en-US" sz="1600" b="0" i="0"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p:txBody>
            </p:sp>
          </mc:Choice>
          <mc:Fallback xmlns="">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3"/>
                  <a:stretch>
                    <a:fillRect l="-604" r="-1209"/>
                  </a:stretch>
                </a:blipFill>
                <a:ln>
                  <a:solidFill>
                    <a:schemeClr val="tx1"/>
                  </a:solidFill>
                </a:ln>
              </p:spPr>
              <p:txBody>
                <a:bodyPr/>
                <a:lstStyle/>
                <a:p>
                  <a:r>
                    <a:rPr lang="de-DE">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3384910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AE502-3E2A-256E-2AA0-F103F0973619}"/>
              </a:ext>
            </a:extLst>
          </p:cNvPr>
          <p:cNvSpPr>
            <a:spLocks noGrp="1"/>
          </p:cNvSpPr>
          <p:nvPr>
            <p:ph type="title"/>
          </p:nvPr>
        </p:nvSpPr>
        <p:spPr>
          <a:xfrm>
            <a:off x="1238249" y="346075"/>
            <a:ext cx="10217156" cy="684000"/>
          </a:xfrm>
        </p:spPr>
        <p:txBody>
          <a:bodyPr/>
          <a:lstStyle/>
          <a:p>
            <a:r>
              <a:rPr lang="de-DE" sz="3600" noProof="0" dirty="0"/>
              <a:t>Brainstorming</a:t>
            </a:r>
            <a:endParaRPr lang="de-DE" sz="3000" noProof="0" dirty="0"/>
          </a:p>
        </p:txBody>
      </p:sp>
      <p:pic>
        <p:nvPicPr>
          <p:cNvPr id="4" name="Grafik 3" descr="Kopf mit Zahnrädern Silhouette">
            <a:extLst>
              <a:ext uri="{FF2B5EF4-FFF2-40B4-BE49-F238E27FC236}">
                <a16:creationId xmlns:a16="http://schemas.microsoft.com/office/drawing/2014/main" id="{0377FDCB-3152-CEE8-C2CD-23FF97E94B9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08730" y="2069609"/>
            <a:ext cx="3124691" cy="3124691"/>
          </a:xfrm>
          <a:prstGeom prst="rect">
            <a:avLst/>
          </a:prstGeom>
        </p:spPr>
      </p:pic>
      <p:sp>
        <p:nvSpPr>
          <p:cNvPr id="7" name="Rechteck: obere Ecken abgerundet 6">
            <a:extLst>
              <a:ext uri="{FF2B5EF4-FFF2-40B4-BE49-F238E27FC236}">
                <a16:creationId xmlns:a16="http://schemas.microsoft.com/office/drawing/2014/main" id="{16CFCF5C-EA8F-D9BD-E197-0B63B9EEFBD8}"/>
              </a:ext>
            </a:extLst>
          </p:cNvPr>
          <p:cNvSpPr/>
          <p:nvPr/>
        </p:nvSpPr>
        <p:spPr>
          <a:xfrm>
            <a:off x="2320924" y="2343151"/>
            <a:ext cx="498475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Aufgabe</a:t>
            </a:r>
            <a:endParaRPr lang="en-US" sz="2400" b="1" dirty="0">
              <a:latin typeface="+mj-lt"/>
            </a:endParaRPr>
          </a:p>
        </p:txBody>
      </p:sp>
      <p:sp>
        <p:nvSpPr>
          <p:cNvPr id="9" name="Rechteck: obere Ecken abgerundet 8">
            <a:extLst>
              <a:ext uri="{FF2B5EF4-FFF2-40B4-BE49-F238E27FC236}">
                <a16:creationId xmlns:a16="http://schemas.microsoft.com/office/drawing/2014/main" id="{9C378F9B-1E52-B1CE-49D0-6D3544BAE426}"/>
              </a:ext>
            </a:extLst>
          </p:cNvPr>
          <p:cNvSpPr/>
          <p:nvPr/>
        </p:nvSpPr>
        <p:spPr>
          <a:xfrm>
            <a:off x="2320924" y="2856230"/>
            <a:ext cx="4984752" cy="2096770"/>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800" dirty="0">
                <a:solidFill>
                  <a:schemeClr val="tx1"/>
                </a:solidFill>
                <a:latin typeface="+mj-lt"/>
              </a:rPr>
              <a:t>Öffnet das</a:t>
            </a:r>
            <a:br>
              <a:rPr lang="de-DE" sz="2800" dirty="0">
                <a:solidFill>
                  <a:schemeClr val="tx1"/>
                </a:solidFill>
                <a:latin typeface="+mj-lt"/>
              </a:rPr>
            </a:br>
            <a:r>
              <a:rPr lang="de-DE" sz="2800" b="1" dirty="0">
                <a:solidFill>
                  <a:schemeClr val="tx1"/>
                </a:solidFill>
                <a:latin typeface="+mj-lt"/>
              </a:rPr>
              <a:t> 1.1 Brainstorming-Board</a:t>
            </a:r>
            <a:br>
              <a:rPr lang="de-DE" sz="2800" b="1" dirty="0">
                <a:solidFill>
                  <a:schemeClr val="tx1"/>
                </a:solidFill>
                <a:latin typeface="+mj-lt"/>
              </a:rPr>
            </a:br>
            <a:r>
              <a:rPr lang="en-US" sz="2800" dirty="0">
                <a:solidFill>
                  <a:schemeClr val="tx1"/>
                </a:solidFill>
                <a:latin typeface="+mj-lt"/>
              </a:rPr>
              <a:t>und </a:t>
            </a:r>
            <a:r>
              <a:rPr lang="en-US" sz="2800" dirty="0" err="1">
                <a:solidFill>
                  <a:schemeClr val="tx1"/>
                </a:solidFill>
                <a:latin typeface="+mj-lt"/>
              </a:rPr>
              <a:t>füllt</a:t>
            </a:r>
            <a:r>
              <a:rPr lang="en-US" sz="2800" dirty="0">
                <a:solidFill>
                  <a:schemeClr val="tx1"/>
                </a:solidFill>
                <a:latin typeface="+mj-lt"/>
              </a:rPr>
              <a:t> es gemeinsam aus.</a:t>
            </a:r>
            <a:endParaRPr lang="en-GB" sz="2800" dirty="0">
              <a:solidFill>
                <a:schemeClr val="tx1"/>
              </a:solidFill>
              <a:latin typeface="+mj-lt"/>
            </a:endParaRPr>
          </a:p>
        </p:txBody>
      </p:sp>
    </p:spTree>
    <p:extLst>
      <p:ext uri="{BB962C8B-B14F-4D97-AF65-F5344CB8AC3E}">
        <p14:creationId xmlns:p14="http://schemas.microsoft.com/office/powerpoint/2010/main" val="42873829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Das Nuklidrennen-Brettspiel</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Szenario 1</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err="1">
                      <a:ln>
                        <a:noFill/>
                      </a:ln>
                      <a:solidFill>
                        <a:srgbClr val="00305E"/>
                      </a:solidFill>
                      <a:effectLst/>
                      <a:uLnTx/>
                      <a:uFillTx/>
                      <a:latin typeface="Open Sans"/>
                      <a:ea typeface="+mn-ea"/>
                      <a:cs typeface="+mn-cs"/>
                    </a:rPr>
                    <a:t>Synthetisiere</a:t>
                  </a:r>
                  <a:r>
                    <a:rPr kumimoji="0" lang="en-US" sz="2800" b="0" i="0" u="none" strike="noStrike" kern="1200" cap="none" spc="0" normalizeH="0" baseline="0" noProof="0" dirty="0">
                      <a:ln>
                        <a:noFill/>
                      </a:ln>
                      <a:solidFill>
                        <a:srgbClr val="00305E"/>
                      </a:solidFill>
                      <a:effectLst/>
                      <a:uLnTx/>
                      <a:uFillTx/>
                      <a:latin typeface="Open Sans"/>
                      <a:ea typeface="+mn-ea"/>
                      <a:cs typeface="+mn-cs"/>
                    </a:rPr>
                    <a:t> </a:t>
                  </a:r>
                  <a:r>
                    <a:rPr kumimoji="0" lang="en-US" sz="2800" b="0" i="0" u="none" strike="noStrike" kern="1200" cap="none" spc="0" normalizeH="0" baseline="0" noProof="0" dirty="0" err="1">
                      <a:ln>
                        <a:noFill/>
                      </a:ln>
                      <a:solidFill>
                        <a:srgbClr val="00305E"/>
                      </a:solidFill>
                      <a:effectLst/>
                      <a:uLnTx/>
                      <a:uFillTx/>
                      <a:latin typeface="Open Sans"/>
                      <a:ea typeface="+mn-ea"/>
                      <a:cs typeface="+mn-cs"/>
                    </a:rPr>
                    <a:t>ein</a:t>
                  </a:r>
                  <a:r>
                    <a:rPr kumimoji="0" lang="en-US" sz="2800" b="0" i="0" u="none" strike="noStrike" kern="1200" cap="none" spc="0" normalizeH="0" baseline="0" noProof="0" dirty="0">
                      <a:ln>
                        <a:noFill/>
                      </a:ln>
                      <a:solidFill>
                        <a:srgbClr val="00305E"/>
                      </a:solidFill>
                      <a:effectLst/>
                      <a:uLnTx/>
                      <a:uFillTx/>
                      <a:latin typeface="Open Sans"/>
                      <a:ea typeface="+mn-ea"/>
                      <a:cs typeface="+mn-cs"/>
                    </a:rPr>
                    <a:t> Fe-58-Nuklid zu einem</a:t>
                  </a:r>
                  <a:br>
                    <a:rPr kumimoji="0" lang="en-US"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0" i="0" u="none" strike="noStrike" kern="1200" cap="none" spc="0" normalizeH="0" baseline="0" noProof="0" dirty="0" err="1">
                      <a:ln>
                        <a:noFill/>
                      </a:ln>
                      <a:solidFill>
                        <a:srgbClr val="00305E"/>
                      </a:solidFill>
                      <a:effectLst/>
                      <a:uLnTx/>
                      <a:uFillTx/>
                      <a:latin typeface="Open Sans"/>
                      <a:ea typeface="+mn-ea"/>
                      <a:cs typeface="+mn-cs"/>
                    </a:rPr>
                    <a:t>beliebigen</a:t>
                  </a:r>
                  <a:r>
                    <a:rPr kumimoji="0" lang="en-US" sz="2800" b="0" i="0" u="none" strike="noStrike" kern="1200" cap="none" spc="0" normalizeH="0" baseline="0" noProof="0" dirty="0">
                      <a:ln>
                        <a:noFill/>
                      </a:ln>
                      <a:solidFill>
                        <a:srgbClr val="00305E"/>
                      </a:solidFill>
                      <a:effectLst/>
                      <a:uLnTx/>
                      <a:uFillTx/>
                      <a:latin typeface="Open Sans"/>
                      <a:ea typeface="+mn-ea"/>
                      <a:cs typeface="+mn-cs"/>
                    </a:rPr>
                    <a:t> Gallium-</a:t>
                  </a:r>
                  <a:r>
                    <a:rPr kumimoji="0" lang="en-US" sz="2800" b="0" i="0" u="none" strike="noStrike" kern="1200" cap="none" spc="0" normalizeH="0" baseline="0" noProof="0" dirty="0" err="1">
                      <a:ln>
                        <a:noFill/>
                      </a:ln>
                      <a:solidFill>
                        <a:srgbClr val="00305E"/>
                      </a:solidFill>
                      <a:effectLst/>
                      <a:uLnTx/>
                      <a:uFillTx/>
                      <a:latin typeface="Open Sans"/>
                      <a:ea typeface="+mn-ea"/>
                      <a:cs typeface="+mn-cs"/>
                    </a:rPr>
                    <a:t>Isotop</a:t>
                  </a:r>
                  <a:r>
                    <a:rPr kumimoji="0" lang="en-US" sz="2800" b="0" i="0" u="none" strike="noStrike" kern="1200" cap="none" spc="0" normalizeH="0" baseline="0" noProof="0" dirty="0">
                      <a:ln>
                        <a:noFill/>
                      </a:ln>
                      <a:solidFill>
                        <a:srgbClr val="00305E"/>
                      </a:solidFill>
                      <a:effectLst/>
                      <a:uLnTx/>
                      <a:uFillTx/>
                      <a:latin typeface="Open Sans"/>
                      <a:ea typeface="+mn-ea"/>
                      <a:cs typeface="+mn-cs"/>
                    </a:rPr>
                    <a:t> </a:t>
                  </a:r>
                  <a:r>
                    <a:rPr kumimoji="0" lang="de-DE" sz="2800" b="0" i="0" u="none" strike="noStrike" kern="1200" cap="none" spc="0" normalizeH="0" baseline="0" noProof="0" dirty="0">
                      <a:ln>
                        <a:noFill/>
                      </a:ln>
                      <a:solidFill>
                        <a:srgbClr val="00305E"/>
                      </a:solidFill>
                      <a:effectLst/>
                      <a:uLnTx/>
                      <a:uFillTx/>
                      <a:latin typeface="Open Sans"/>
                      <a:ea typeface="+mn-ea"/>
                      <a:cs typeface="+mn-cs"/>
                    </a:rPr>
                    <a:t>(</a:t>
                  </a:r>
                  <a:r>
                    <a:rPr kumimoji="0" lang="de-DE" sz="2800" b="1" i="0" u="none" strike="noStrike" kern="1200" cap="none" spc="0" normalizeH="0" baseline="0" noProof="0" dirty="0">
                      <a:ln>
                        <a:noFill/>
                      </a:ln>
                      <a:solidFill>
                        <a:srgbClr val="00305E"/>
                      </a:solidFill>
                      <a:effectLst/>
                      <a:uLnTx/>
                      <a:uFillTx/>
                      <a:latin typeface="Open Sans"/>
                      <a:ea typeface="+mn-ea"/>
                      <a:cs typeface="+mn-cs"/>
                    </a:rPr>
                    <a:t>Ga</a:t>
                  </a:r>
                  <a:r>
                    <a:rPr kumimoji="0" lang="de-DE" sz="2800" b="0" i="0" u="none" strike="noStrike" kern="1200" cap="none" spc="0" normalizeH="0" baseline="0" noProof="0" dirty="0">
                      <a:ln>
                        <a:noFill/>
                      </a:ln>
                      <a:solidFill>
                        <a:srgbClr val="00305E"/>
                      </a:solidFill>
                      <a:effectLst/>
                      <a:uLnTx/>
                      <a:uFillTx/>
                      <a:latin typeface="Open Sans"/>
                      <a:ea typeface="+mn-ea"/>
                      <a:cs typeface="+mn-cs"/>
                    </a:rPr>
                    <a:t>).</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a:p>
                  <a:pPr marL="0" marR="0" lvl="0" indent="0" algn="ctr" defTabSz="822960" rtl="0" eaLnBrk="1" fontAlgn="auto" latinLnBrk="0" hangingPunct="1">
                    <a:lnSpc>
                      <a:spcPct val="10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e>
                          <m: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𝐧</m:t>
                            </m:r>
                          </m:sub>
                        </m:s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𝟐</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𝟎</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Sup>
                          <m:sSup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pPr>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𝟏𝟎</m:t>
                            </m:r>
                          </m:e>
                          <m:sup>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𝟒</m:t>
                            </m:r>
                          </m:sup>
                        </m:sSup>
                        <m:f>
                          <m:f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fPr>
                          <m:num>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𝟏</m:t>
                            </m:r>
                          </m:num>
                          <m:den>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𝐬</m:t>
                            </m:r>
                          </m:den>
                        </m:f>
                      </m:oMath>
                    </m:oMathPara>
                  </a14:m>
                  <a:endParaRPr kumimoji="0" lang="en-GB" sz="2800" b="0" i="0" u="none" strike="noStrike" kern="1200" cap="none" spc="0" normalizeH="0" baseline="0" noProof="0" dirty="0">
                    <a:ln>
                      <a:noFill/>
                    </a:ln>
                    <a:solidFill>
                      <a:srgbClr val="00305E"/>
                    </a:solidFill>
                    <a:effectLst/>
                    <a:uLnTx/>
                    <a:uFillTx/>
                    <a:latin typeface="Open Sans"/>
                    <a:ea typeface="+mn-ea"/>
                    <a:cs typeface="+mn-cs"/>
                  </a:endParaRPr>
                </a:p>
              </p:txBody>
            </p:sp>
          </mc:Choice>
          <mc:Fallback xmlns="">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3"/>
                  <a:stretch>
                    <a:fillRect/>
                  </a:stretch>
                </a:blipFill>
                <a:ln>
                  <a:solidFill>
                    <a:schemeClr val="tx1"/>
                  </a:solidFill>
                </a:ln>
              </p:spPr>
              <p:txBody>
                <a:bodyPr/>
                <a:lstStyle/>
                <a:p>
                  <a:r>
                    <a:rPr lang="de-DE">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32506923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Das Nuklidrennen-Brettspiel</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Szenario 2</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Du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bist</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ein</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Kobalt-59-Nuklid und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fühlst</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a:t>
                  </a:r>
                  <a:r>
                    <a:rPr lang="en-US" sz="1800" i="1" dirty="0">
                      <a:solidFill>
                        <a:srgbClr val="1B1F22"/>
                      </a:solidFill>
                      <a:latin typeface="Open Sans" panose="020B0606030504020204" pitchFamily="34" charset="0"/>
                    </a:rPr>
                    <a:t>d</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ich stabil. Allerdings ist es in deinem Überriesen in letzter Zeit sehr ungemütlich geworden, weil die Temperaturen so unglaublich hoch sind. Vielleicht erlebst du gerade zum ersten Mal eine Supernova, wer weiß.</a:t>
                  </a: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1800" i="1" dirty="0">
                      <a:solidFill>
                        <a:srgbClr val="1B1F22"/>
                      </a:solidFill>
                      <a:latin typeface="Open Sans" panose="020B0606030504020204" pitchFamily="34" charset="0"/>
                    </a:rPr>
                    <a:t>Du </a:t>
                  </a:r>
                  <a:r>
                    <a:rPr lang="en-US" sz="1800" i="1" dirty="0" err="1">
                      <a:solidFill>
                        <a:srgbClr val="1B1F22"/>
                      </a:solidFill>
                      <a:latin typeface="Open Sans" panose="020B0606030504020204" pitchFamily="34" charset="0"/>
                    </a:rPr>
                    <a:t>weißt</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nur, dass auch eine Menge Neutronen herumfliegen, die eingefangen werden wollen. So viele, dass im Durchschnitt</a:t>
                  </a:r>
                  <a:b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br>
                  <a:endPar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𝟎</m:t>
                        </m:r>
                        <m:r>
                          <a:rPr kumimoji="0" lang="en-US" sz="24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r>
                          <a:rPr kumimoji="0" lang="en-US" sz="24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𝟏</m:t>
                        </m:r>
                      </m:oMath>
                    </m:oMathPara>
                  </a14:m>
                  <a:endParaRPr kumimoji="0" lang="en-US" sz="2400" b="1"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Neutroneneinfangreaktionen</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pro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Sekunde</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stattfinden</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Und du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hättest</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gerne ein paar Neutronen mehr in Ihrem Gepäck.</a:t>
                  </a:r>
                </a:p>
              </p:txBody>
            </p:sp>
          </mc:Choice>
          <mc:Fallback xmlns="">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3"/>
                  <a:stretch>
                    <a:fillRect l="-604" r="-1382"/>
                  </a:stretch>
                </a:blipFill>
                <a:ln>
                  <a:solidFill>
                    <a:schemeClr val="tx1"/>
                  </a:solidFill>
                </a:ln>
              </p:spPr>
              <p:txBody>
                <a:bodyPr/>
                <a:lstStyle/>
                <a:p>
                  <a:r>
                    <a:rPr lang="de-DE">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19990008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Das Nuklidrennen-Brettspiel</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Szenario 2</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err="1">
                      <a:ln>
                        <a:noFill/>
                      </a:ln>
                      <a:solidFill>
                        <a:srgbClr val="00305E"/>
                      </a:solidFill>
                      <a:effectLst/>
                      <a:uLnTx/>
                      <a:uFillTx/>
                      <a:latin typeface="Open Sans"/>
                      <a:ea typeface="+mn-ea"/>
                      <a:cs typeface="+mn-cs"/>
                    </a:rPr>
                    <a:t>Synthetisiere</a:t>
                  </a:r>
                  <a:r>
                    <a:rPr kumimoji="0" lang="en-US" sz="2800" b="0" i="0" u="none" strike="noStrike" kern="1200" cap="none" spc="0" normalizeH="0" baseline="0" noProof="0" dirty="0">
                      <a:ln>
                        <a:noFill/>
                      </a:ln>
                      <a:solidFill>
                        <a:srgbClr val="00305E"/>
                      </a:solidFill>
                      <a:effectLst/>
                      <a:uLnTx/>
                      <a:uFillTx/>
                      <a:latin typeface="Open Sans"/>
                      <a:ea typeface="+mn-ea"/>
                      <a:cs typeface="+mn-cs"/>
                    </a:rPr>
                    <a:t> </a:t>
                  </a:r>
                  <a:r>
                    <a:rPr kumimoji="0" lang="en-US" sz="2800" b="0" i="0" u="none" strike="noStrike" kern="1200" cap="none" spc="0" normalizeH="0" baseline="0" noProof="0" dirty="0" err="1">
                      <a:ln>
                        <a:noFill/>
                      </a:ln>
                      <a:solidFill>
                        <a:srgbClr val="00305E"/>
                      </a:solidFill>
                      <a:effectLst/>
                      <a:uLnTx/>
                      <a:uFillTx/>
                      <a:latin typeface="Open Sans"/>
                      <a:ea typeface="+mn-ea"/>
                      <a:cs typeface="+mn-cs"/>
                    </a:rPr>
                    <a:t>ein</a:t>
                  </a:r>
                  <a:r>
                    <a:rPr kumimoji="0" lang="en-US" sz="2800" b="0" i="0" u="none" strike="noStrike" kern="1200" cap="none" spc="0" normalizeH="0" baseline="0" noProof="0" dirty="0">
                      <a:ln>
                        <a:noFill/>
                      </a:ln>
                      <a:solidFill>
                        <a:srgbClr val="00305E"/>
                      </a:solidFill>
                      <a:effectLst/>
                      <a:uLnTx/>
                      <a:uFillTx/>
                      <a:latin typeface="Open Sans"/>
                      <a:ea typeface="+mn-ea"/>
                      <a:cs typeface="+mn-cs"/>
                    </a:rPr>
                    <a:t> </a:t>
                  </a:r>
                  <a:r>
                    <a:rPr kumimoji="0" lang="en-US" sz="2800" b="1" i="0" u="none" strike="noStrike" kern="1200" cap="none" spc="0" normalizeH="0" baseline="0" noProof="0" dirty="0">
                      <a:ln>
                        <a:noFill/>
                      </a:ln>
                      <a:solidFill>
                        <a:srgbClr val="00305E"/>
                      </a:solidFill>
                      <a:effectLst/>
                      <a:uLnTx/>
                      <a:uFillTx/>
                      <a:latin typeface="Open Sans"/>
                      <a:ea typeface="+mn-ea"/>
                      <a:cs typeface="+mn-cs"/>
                    </a:rPr>
                    <a:t>Co-59 </a:t>
                  </a:r>
                  <a:r>
                    <a:rPr kumimoji="0" lang="en-US" sz="2800" b="0" i="0" u="none" strike="noStrike" kern="1200" cap="none" spc="0" normalizeH="0" baseline="0" noProof="0" dirty="0" err="1">
                      <a:ln>
                        <a:noFill/>
                      </a:ln>
                      <a:solidFill>
                        <a:srgbClr val="00305E"/>
                      </a:solidFill>
                      <a:effectLst/>
                      <a:uLnTx/>
                      <a:uFillTx/>
                      <a:latin typeface="Open Sans"/>
                      <a:ea typeface="+mn-ea"/>
                      <a:cs typeface="+mn-cs"/>
                    </a:rPr>
                    <a:t>Nuklid</a:t>
                  </a:r>
                  <a:r>
                    <a:rPr kumimoji="0" lang="en-US" sz="2800" b="0" i="0" u="none" strike="noStrike" kern="1200" cap="none" spc="0" normalizeH="0" baseline="0" noProof="0" dirty="0">
                      <a:ln>
                        <a:noFill/>
                      </a:ln>
                      <a:solidFill>
                        <a:srgbClr val="00305E"/>
                      </a:solidFill>
                      <a:effectLst/>
                      <a:uLnTx/>
                      <a:uFillTx/>
                      <a:latin typeface="Open Sans"/>
                      <a:ea typeface="+mn-ea"/>
                      <a:cs typeface="+mn-cs"/>
                    </a:rPr>
                    <a:t> in ein Nuklid mit mindestens 40 Neutronen</a:t>
                  </a:r>
                  <a:r>
                    <a:rPr kumimoji="0" lang="de-DE" sz="2800" b="0" i="0" u="none" strike="noStrike" kern="1200" cap="none" spc="0" normalizeH="0" baseline="0" noProof="0" dirty="0">
                      <a:ln>
                        <a:noFill/>
                      </a:ln>
                      <a:solidFill>
                        <a:srgbClr val="00305E"/>
                      </a:solidFill>
                      <a:effectLst/>
                      <a:uLnTx/>
                      <a:uFillTx/>
                      <a:latin typeface="Open Sans"/>
                      <a:ea typeface="+mn-ea"/>
                      <a:cs typeface="+mn-cs"/>
                    </a:rPr>
                    <a:t>.</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a:p>
                  <a:pPr marL="0" marR="0" lvl="0" indent="0" algn="ctr" defTabSz="822960" rtl="0" eaLnBrk="1" fontAlgn="auto" latinLnBrk="0" hangingPunct="1">
                    <a:lnSpc>
                      <a:spcPct val="10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e>
                          <m: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𝐧</m:t>
                            </m:r>
                          </m:sub>
                        </m:s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𝟎</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𝟏</m:t>
                        </m:r>
                        <m:f>
                          <m:f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fPr>
                          <m:num>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𝟏</m:t>
                            </m:r>
                          </m:num>
                          <m:den>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𝐬</m:t>
                            </m:r>
                          </m:den>
                        </m:f>
                      </m:oMath>
                    </m:oMathPara>
                  </a14:m>
                  <a:endParaRPr kumimoji="0" lang="en-GB" sz="2800" b="0" i="0" u="none" strike="noStrike" kern="1200" cap="none" spc="0" normalizeH="0" baseline="0" noProof="0" dirty="0">
                    <a:ln>
                      <a:noFill/>
                    </a:ln>
                    <a:solidFill>
                      <a:srgbClr val="00305E"/>
                    </a:solidFill>
                    <a:effectLst/>
                    <a:uLnTx/>
                    <a:uFillTx/>
                    <a:latin typeface="Open Sans"/>
                    <a:ea typeface="+mn-ea"/>
                    <a:cs typeface="+mn-cs"/>
                  </a:endParaRPr>
                </a:p>
              </p:txBody>
            </p:sp>
          </mc:Choice>
          <mc:Fallback xmlns="">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2"/>
                  <a:stretch>
                    <a:fillRect/>
                  </a:stretch>
                </a:blipFill>
                <a:ln>
                  <a:solidFill>
                    <a:schemeClr val="tx1"/>
                  </a:solidFill>
                </a:ln>
              </p:spPr>
              <p:txBody>
                <a:bodyPr/>
                <a:lstStyle/>
                <a:p>
                  <a:r>
                    <a:rPr lang="de-DE">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6987582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363D07C-D802-4F79-B222-3C3BC907C29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71750" y="1047750"/>
            <a:ext cx="7048500" cy="4762500"/>
          </a:xfrm>
          <a:prstGeom prst="rect">
            <a:avLst/>
          </a:prstGeom>
        </p:spPr>
      </p:pic>
      <p:sp>
        <p:nvSpPr>
          <p:cNvPr id="2" name="Textfeld 1">
            <a:extLst>
              <a:ext uri="{FF2B5EF4-FFF2-40B4-BE49-F238E27FC236}">
                <a16:creationId xmlns:a16="http://schemas.microsoft.com/office/drawing/2014/main" id="{24CEA62A-5E03-979D-E81E-6751B2BB5FAA}"/>
              </a:ext>
            </a:extLst>
          </p:cNvPr>
          <p:cNvSpPr txBox="1"/>
          <p:nvPr/>
        </p:nvSpPr>
        <p:spPr>
          <a:xfrm>
            <a:off x="9983755" y="5235194"/>
            <a:ext cx="2168028" cy="83099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305E"/>
                </a:solidFill>
                <a:effectLst/>
                <a:uLnTx/>
                <a:uFillTx/>
                <a:latin typeface="Open Sans"/>
                <a:ea typeface="+mn-ea"/>
                <a:cs typeface="+mn-cs"/>
              </a:rPr>
              <a:t>[20] </a:t>
            </a:r>
            <a:r>
              <a:rPr kumimoji="0" lang="de-DE" sz="1600" b="0" i="1" u="none" strike="noStrike" kern="1200" cap="none" spc="0" normalizeH="0" baseline="0" noProof="0" dirty="0">
                <a:ln>
                  <a:noFill/>
                </a:ln>
                <a:solidFill>
                  <a:srgbClr val="00305E"/>
                </a:solidFill>
                <a:effectLst/>
                <a:uLnTx/>
                <a:uFillTx/>
                <a:latin typeface="Open Sans"/>
                <a:ea typeface="+mn-ea"/>
                <a:cs typeface="+mn-cs"/>
              </a:rPr>
              <a:t>Thermischer Wirkungsquerschnitt für Neutroneneinfang </a:t>
            </a:r>
          </a:p>
        </p:txBody>
      </p:sp>
    </p:spTree>
    <p:extLst>
      <p:ext uri="{BB962C8B-B14F-4D97-AF65-F5344CB8AC3E}">
        <p14:creationId xmlns:p14="http://schemas.microsoft.com/office/powerpoint/2010/main" val="30575913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D48DBCE-8AE5-AFFF-0953-8EB59FEB204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6743" y="1059273"/>
            <a:ext cx="6149265" cy="3312436"/>
          </a:xfrm>
          <a:prstGeom prst="rect">
            <a:avLst/>
          </a:prstGeom>
          <a:noFill/>
          <a:extLst>
            <a:ext uri="{909E8E84-426E-40DD-AFC4-6F175D3DCCD1}">
              <a14:hiddenFill xmlns:a14="http://schemas.microsoft.com/office/drawing/2010/main">
                <a:solidFill>
                  <a:srgbClr val="FFFFFF"/>
                </a:solidFill>
              </a14:hiddenFill>
            </a:ext>
          </a:extLst>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S- und R-Prozesse</a:t>
            </a:r>
            <a:endParaRPr lang="de-DE"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2" name="Textfeld 1">
            <a:extLst>
              <a:ext uri="{FF2B5EF4-FFF2-40B4-BE49-F238E27FC236}">
                <a16:creationId xmlns:a16="http://schemas.microsoft.com/office/drawing/2014/main" id="{9B067487-F3D9-765B-8D4F-FE6FBFD8CBC3}"/>
              </a:ext>
            </a:extLst>
          </p:cNvPr>
          <p:cNvSpPr txBox="1"/>
          <p:nvPr/>
        </p:nvSpPr>
        <p:spPr>
          <a:xfrm>
            <a:off x="6418554" y="1354449"/>
            <a:ext cx="5506881" cy="2688493"/>
          </a:xfrm>
          <a:prstGeom prst="rect">
            <a:avLst/>
          </a:prstGeom>
          <a:noFill/>
        </p:spPr>
        <p:txBody>
          <a:bodyPr wrap="square" rtlCol="0">
            <a:spAutoFit/>
          </a:bodyPr>
          <a:lstStyle/>
          <a:p>
            <a:pPr marL="285750" marR="0" lvl="0" indent="-285750" algn="l" defTabSz="82296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de-DE" sz="2200" b="1" i="0" u="none" strike="noStrike" kern="1200" cap="none" spc="0" normalizeH="0" baseline="0" noProof="0" dirty="0">
                <a:ln>
                  <a:noFill/>
                </a:ln>
                <a:solidFill>
                  <a:srgbClr val="00305E"/>
                </a:solidFill>
                <a:effectLst/>
                <a:uLnTx/>
                <a:uFillTx/>
                <a:latin typeface="Open Sans"/>
                <a:ea typeface="+mn-ea"/>
                <a:cs typeface="+mn-cs"/>
              </a:rPr>
              <a:t>s-Prozess (langsam)</a:t>
            </a:r>
          </a:p>
          <a:p>
            <a:pPr marL="697230" marR="0" lvl="1" indent="-285750" algn="l" defTabSz="82296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05E"/>
                </a:solidFill>
                <a:effectLst/>
                <a:uLnTx/>
                <a:uFillTx/>
                <a:latin typeface="Open Sans"/>
                <a:ea typeface="+mn-ea"/>
                <a:cs typeface="+mn-cs"/>
              </a:rPr>
              <a:t>Bei relativ niedrigen Temperaturen und Neutronenflußdichten.</a:t>
            </a:r>
          </a:p>
          <a:p>
            <a:pPr marL="697230" marR="0" lvl="1" indent="-285750" algn="l" defTabSz="82296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05E"/>
                </a:solidFill>
                <a:effectLst/>
                <a:uLnTx/>
                <a:uFillTx/>
                <a:latin typeface="Open Sans"/>
                <a:ea typeface="+mn-ea"/>
                <a:cs typeface="+mn-cs"/>
              </a:rPr>
              <a:t>Hauptsächlich in AGB-Sternen während des Schalenbrennens</a:t>
            </a:r>
          </a:p>
          <a:p>
            <a:pPr marL="697230" marR="0" lvl="1" indent="-285750" algn="l" defTabSz="82296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05E"/>
                </a:solidFill>
                <a:effectLst/>
                <a:uLnTx/>
                <a:uFillTx/>
                <a:latin typeface="Open Sans"/>
                <a:ea typeface="+mn-ea"/>
                <a:cs typeface="+mn-cs"/>
              </a:rPr>
              <a:t>Langsame Reaktionskette über mehrere stabile Zwischennuklide</a:t>
            </a:r>
          </a:p>
        </p:txBody>
      </p:sp>
      <p:sp>
        <p:nvSpPr>
          <p:cNvPr id="3" name="Textfeld 2">
            <a:extLst>
              <a:ext uri="{FF2B5EF4-FFF2-40B4-BE49-F238E27FC236}">
                <a16:creationId xmlns:a16="http://schemas.microsoft.com/office/drawing/2014/main" id="{75F9AC32-F7D3-6B20-BCFA-1A476F9B6AB0}"/>
              </a:ext>
            </a:extLst>
          </p:cNvPr>
          <p:cNvSpPr txBox="1"/>
          <p:nvPr/>
        </p:nvSpPr>
        <p:spPr>
          <a:xfrm>
            <a:off x="787211" y="4399419"/>
            <a:ext cx="8944617" cy="1580497"/>
          </a:xfrm>
          <a:prstGeom prst="rect">
            <a:avLst/>
          </a:prstGeom>
          <a:noFill/>
        </p:spPr>
        <p:txBody>
          <a:bodyPr wrap="square" rtlCol="0">
            <a:spAutoFit/>
          </a:bodyPr>
          <a:lstStyle/>
          <a:p>
            <a:pPr marL="285750" marR="0" lvl="0" indent="-285750" algn="l" defTabSz="82296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de-DE" sz="2200" b="1" i="0" u="none" strike="noStrike" kern="1200" cap="none" spc="0" normalizeH="0" baseline="0" noProof="0" dirty="0">
                <a:ln>
                  <a:noFill/>
                </a:ln>
                <a:solidFill>
                  <a:srgbClr val="00305E"/>
                </a:solidFill>
                <a:effectLst/>
                <a:uLnTx/>
                <a:uFillTx/>
                <a:latin typeface="Open Sans"/>
                <a:ea typeface="+mn-ea"/>
                <a:cs typeface="+mn-cs"/>
              </a:rPr>
              <a:t>r-Prozess (schnell)</a:t>
            </a:r>
          </a:p>
          <a:p>
            <a:pPr marL="697230" marR="0" lvl="1" indent="-285750" algn="l" defTabSz="82296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05E"/>
                </a:solidFill>
                <a:effectLst/>
                <a:uLnTx/>
                <a:uFillTx/>
                <a:latin typeface="Open Sans"/>
                <a:ea typeface="+mn-ea"/>
                <a:cs typeface="+mn-cs"/>
              </a:rPr>
              <a:t>Bei sehr hohen Neutronenflussdichten und Temperaturen</a:t>
            </a:r>
          </a:p>
          <a:p>
            <a:pPr marL="697230" marR="0" lvl="1" indent="-285750" algn="l" defTabSz="82296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05E"/>
                </a:solidFill>
                <a:effectLst/>
                <a:uLnTx/>
                <a:uFillTx/>
                <a:latin typeface="Open Sans"/>
                <a:ea typeface="+mn-ea"/>
                <a:cs typeface="+mn-cs"/>
              </a:rPr>
              <a:t>Schnelle Kette von Einfangreaktionen</a:t>
            </a:r>
          </a:p>
          <a:p>
            <a:pPr marL="697230" marR="0" lvl="1" indent="-285750" algn="l" defTabSz="82296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05E"/>
                </a:solidFill>
                <a:effectLst/>
                <a:uLnTx/>
                <a:uFillTx/>
                <a:latin typeface="Open Sans"/>
                <a:ea typeface="+mn-ea"/>
                <a:cs typeface="+mn-cs"/>
              </a:rPr>
              <a:t>Vermutlich bei Supernovae und Neutronensternverschmelzungen</a:t>
            </a:r>
          </a:p>
        </p:txBody>
      </p:sp>
      <p:sp>
        <p:nvSpPr>
          <p:cNvPr id="4" name="Textfeld 3">
            <a:extLst>
              <a:ext uri="{FF2B5EF4-FFF2-40B4-BE49-F238E27FC236}">
                <a16:creationId xmlns:a16="http://schemas.microsoft.com/office/drawing/2014/main" id="{0F3F6873-DFFB-0281-3661-99499565232B}"/>
              </a:ext>
            </a:extLst>
          </p:cNvPr>
          <p:cNvSpPr txBox="1"/>
          <p:nvPr/>
        </p:nvSpPr>
        <p:spPr>
          <a:xfrm rot="16200000">
            <a:off x="-246757" y="2462819"/>
            <a:ext cx="1829817" cy="307777"/>
          </a:xfrm>
          <a:prstGeom prst="rect">
            <a:avLst/>
          </a:prstGeom>
          <a:solidFill>
            <a:schemeClr val="bg1"/>
          </a:solid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Open Sans"/>
                <a:ea typeface="+mn-ea"/>
                <a:cs typeface="+mn-cs"/>
              </a:rPr>
              <a:t>Protonenzahl</a:t>
            </a:r>
            <a:endParaRPr kumimoji="0" lang="en-US" sz="14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722B308B-4854-7C98-9C32-679F3781CA91}"/>
              </a:ext>
            </a:extLst>
          </p:cNvPr>
          <p:cNvSpPr txBox="1"/>
          <p:nvPr/>
        </p:nvSpPr>
        <p:spPr>
          <a:xfrm>
            <a:off x="2557740" y="4067292"/>
            <a:ext cx="1829817" cy="307777"/>
          </a:xfrm>
          <a:prstGeom prst="rect">
            <a:avLst/>
          </a:prstGeom>
          <a:solidFill>
            <a:schemeClr val="bg1"/>
          </a:solid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Open Sans"/>
                <a:ea typeface="+mn-ea"/>
                <a:cs typeface="+mn-cs"/>
              </a:rPr>
              <a:t>Neutronenzahl</a:t>
            </a:r>
          </a:p>
        </p:txBody>
      </p:sp>
      <p:sp>
        <p:nvSpPr>
          <p:cNvPr id="8" name="Textfeld 7">
            <a:extLst>
              <a:ext uri="{FF2B5EF4-FFF2-40B4-BE49-F238E27FC236}">
                <a16:creationId xmlns:a16="http://schemas.microsoft.com/office/drawing/2014/main" id="{ABB459A5-EEEA-3E2E-C13B-71D2A448E8F0}"/>
              </a:ext>
            </a:extLst>
          </p:cNvPr>
          <p:cNvSpPr txBox="1"/>
          <p:nvPr/>
        </p:nvSpPr>
        <p:spPr>
          <a:xfrm>
            <a:off x="3984614" y="3559016"/>
            <a:ext cx="1212538" cy="360850"/>
          </a:xfrm>
          <a:prstGeom prst="rect">
            <a:avLst/>
          </a:prstGeom>
          <a:solidFill>
            <a:schemeClr val="bg1"/>
          </a:solidFill>
          <a:ln w="19050">
            <a:noFill/>
          </a:ln>
        </p:spPr>
        <p:txBody>
          <a:bodyPr wrap="square" lIns="36000" tIns="72000" rIns="36000" bIns="72000"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FF47"/>
                </a:solidFill>
                <a:effectLst/>
                <a:uLnTx/>
                <a:uFillTx/>
                <a:latin typeface="Open Sans"/>
                <a:ea typeface="+mn-ea"/>
                <a:cs typeface="+mn-cs"/>
              </a:rPr>
              <a:t>r-</a:t>
            </a:r>
            <a:r>
              <a:rPr kumimoji="0" lang="en-US" sz="1400" b="0" i="0" u="none" strike="noStrike" kern="1200" cap="none" spc="0" normalizeH="0" baseline="0" noProof="0" dirty="0" err="1">
                <a:ln>
                  <a:noFill/>
                </a:ln>
                <a:solidFill>
                  <a:srgbClr val="47FF47"/>
                </a:solidFill>
                <a:effectLst/>
                <a:uLnTx/>
                <a:uFillTx/>
                <a:latin typeface="Open Sans"/>
                <a:ea typeface="+mn-ea"/>
                <a:cs typeface="+mn-cs"/>
              </a:rPr>
              <a:t>Prozess</a:t>
            </a:r>
            <a:endParaRPr kumimoji="0" lang="en-US" sz="1400" b="0" i="0" u="none" strike="noStrike" kern="1200" cap="none" spc="0" normalizeH="0" baseline="0" noProof="0" dirty="0">
              <a:ln>
                <a:noFill/>
              </a:ln>
              <a:solidFill>
                <a:srgbClr val="47FF47"/>
              </a:solidFill>
              <a:effectLst/>
              <a:uLnTx/>
              <a:uFillTx/>
              <a:latin typeface="Open Sans"/>
              <a:ea typeface="+mn-ea"/>
              <a:cs typeface="+mn-cs"/>
            </a:endParaRPr>
          </a:p>
        </p:txBody>
      </p:sp>
      <p:sp>
        <p:nvSpPr>
          <p:cNvPr id="10" name="Textfeld 9">
            <a:extLst>
              <a:ext uri="{FF2B5EF4-FFF2-40B4-BE49-F238E27FC236}">
                <a16:creationId xmlns:a16="http://schemas.microsoft.com/office/drawing/2014/main" id="{C8C2819C-C03D-6DF2-9113-AA77D72B8A31}"/>
              </a:ext>
            </a:extLst>
          </p:cNvPr>
          <p:cNvSpPr txBox="1"/>
          <p:nvPr/>
        </p:nvSpPr>
        <p:spPr>
          <a:xfrm>
            <a:off x="4493726" y="1269206"/>
            <a:ext cx="1279722" cy="360850"/>
          </a:xfrm>
          <a:prstGeom prst="rect">
            <a:avLst/>
          </a:prstGeom>
          <a:solidFill>
            <a:schemeClr val="bg1"/>
          </a:solidFill>
          <a:ln w="19050">
            <a:noFill/>
          </a:ln>
        </p:spPr>
        <p:txBody>
          <a:bodyPr wrap="square" lIns="36000" tIns="72000" rIns="36000" bIns="72000"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Open Sans"/>
                <a:ea typeface="+mn-ea"/>
                <a:cs typeface="+mn-cs"/>
              </a:rPr>
              <a:t>s-</a:t>
            </a:r>
            <a:r>
              <a:rPr kumimoji="0" lang="en-US" sz="1400" b="0" i="0" u="none" strike="noStrike" kern="1200" cap="none" spc="0" normalizeH="0" baseline="0" noProof="0" dirty="0" err="1">
                <a:ln>
                  <a:noFill/>
                </a:ln>
                <a:solidFill>
                  <a:srgbClr val="FF0000"/>
                </a:solidFill>
                <a:effectLst/>
                <a:uLnTx/>
                <a:uFillTx/>
                <a:latin typeface="Open Sans"/>
                <a:ea typeface="+mn-ea"/>
                <a:cs typeface="+mn-cs"/>
              </a:rPr>
              <a:t>Prozess</a:t>
            </a:r>
            <a:endParaRPr kumimoji="0" lang="en-US" sz="1400" b="0" i="0" u="none" strike="noStrike" kern="1200" cap="none" spc="0" normalizeH="0" baseline="0" noProof="0" dirty="0">
              <a:ln>
                <a:noFill/>
              </a:ln>
              <a:solidFill>
                <a:srgbClr val="FF0000"/>
              </a:solidFill>
              <a:effectLst/>
              <a:uLnTx/>
              <a:uFillTx/>
              <a:latin typeface="Open Sans"/>
              <a:ea typeface="+mn-ea"/>
              <a:cs typeface="+mn-cs"/>
            </a:endParaRPr>
          </a:p>
        </p:txBody>
      </p:sp>
    </p:spTree>
    <p:extLst>
      <p:ext uri="{BB962C8B-B14F-4D97-AF65-F5344CB8AC3E}">
        <p14:creationId xmlns:p14="http://schemas.microsoft.com/office/powerpoint/2010/main" val="29560799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0EFDD8-8F7E-4F66-B222-3994D31D7168}"/>
              </a:ext>
            </a:extLst>
          </p:cNvPr>
          <p:cNvSpPr>
            <a:spLocks noGrp="1"/>
          </p:cNvSpPr>
          <p:nvPr>
            <p:ph type="title"/>
          </p:nvPr>
        </p:nvSpPr>
        <p:spPr>
          <a:xfrm>
            <a:off x="1238249" y="346075"/>
            <a:ext cx="10217156" cy="684000"/>
          </a:xfrm>
        </p:spPr>
        <p:txBody>
          <a:bodyPr/>
          <a:lstStyle/>
          <a:p>
            <a:r>
              <a:rPr lang="en-US" sz="3600" noProof="0" dirty="0"/>
              <a:t>R-</a:t>
            </a:r>
            <a:r>
              <a:rPr lang="en-US" sz="3600" noProof="0" dirty="0" err="1"/>
              <a:t>Prozess</a:t>
            </a:r>
            <a:r>
              <a:rPr lang="en-US" sz="3600" noProof="0" dirty="0"/>
              <a:t> in </a:t>
            </a:r>
            <a:r>
              <a:rPr lang="en-US" sz="3600" noProof="0" dirty="0" err="1"/>
              <a:t>Aktion</a:t>
            </a:r>
            <a:endParaRPr lang="en-US" sz="3000" noProof="0" dirty="0"/>
          </a:p>
        </p:txBody>
      </p:sp>
      <p:pic>
        <p:nvPicPr>
          <p:cNvPr id="3" name="rprocess">
            <a:hlinkClick r:id="" action="ppaction://media"/>
            <a:extLst>
              <a:ext uri="{FF2B5EF4-FFF2-40B4-BE49-F238E27FC236}">
                <a16:creationId xmlns:a16="http://schemas.microsoft.com/office/drawing/2014/main" id="{0C696EF0-5F90-C671-EDEE-C096A59E6480}"/>
              </a:ext>
            </a:extLst>
          </p:cNvPr>
          <p:cNvPicPr>
            <a:picLocks noChangeAspect="1"/>
          </p:cNvPicPr>
          <p:nvPr>
            <a:videoFile r:link="rId1"/>
            <p:extLst>
              <p:ext uri="{DAA4B4D4-6D71-4841-9C94-3DE7FCFB9230}">
                <p14:media xmlns:p14="http://schemas.microsoft.com/office/powerpoint/2010/main" r:embed="rId2">
                  <p14:trim end="16053"/>
                </p14:media>
              </p:ext>
            </p:extLst>
          </p:nvPr>
        </p:nvPicPr>
        <p:blipFill>
          <a:blip r:embed="rId5"/>
          <a:stretch>
            <a:fillRect/>
          </a:stretch>
        </p:blipFill>
        <p:spPr>
          <a:xfrm>
            <a:off x="1238248" y="1030075"/>
            <a:ext cx="9867901" cy="4945505"/>
          </a:xfrm>
          <a:prstGeom prst="rect">
            <a:avLst/>
          </a:prstGeom>
        </p:spPr>
      </p:pic>
    </p:spTree>
    <p:extLst>
      <p:ext uri="{BB962C8B-B14F-4D97-AF65-F5344CB8AC3E}">
        <p14:creationId xmlns:p14="http://schemas.microsoft.com/office/powerpoint/2010/main" val="64441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de-DE" sz="3600" cap="small" noProof="0" dirty="0"/>
              <a:t>Woher </a:t>
            </a:r>
            <a:r>
              <a:rPr lang="de-DE" sz="3600" b="1" cap="small" noProof="0" dirty="0"/>
              <a:t>kommen</a:t>
            </a:r>
            <a:r>
              <a:rPr lang="de-DE" sz="3600" cap="small" noProof="0" dirty="0"/>
              <a:t> die Neutronen eigentlich?</a:t>
            </a:r>
          </a:p>
        </p:txBody>
      </p:sp>
    </p:spTree>
    <p:extLst>
      <p:ext uri="{BB962C8B-B14F-4D97-AF65-F5344CB8AC3E}">
        <p14:creationId xmlns:p14="http://schemas.microsoft.com/office/powerpoint/2010/main" val="566413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Neutronenquellen</a:t>
            </a:r>
            <a:endParaRPr lang="de-DE"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Textfeld 9">
            <a:extLst>
              <a:ext uri="{FF2B5EF4-FFF2-40B4-BE49-F238E27FC236}">
                <a16:creationId xmlns:a16="http://schemas.microsoft.com/office/drawing/2014/main" id="{0ADF74D2-14CB-0D3F-E332-274F98A6BFD9}"/>
              </a:ext>
            </a:extLst>
          </p:cNvPr>
          <p:cNvSpPr txBox="1"/>
          <p:nvPr/>
        </p:nvSpPr>
        <p:spPr>
          <a:xfrm>
            <a:off x="1238249" y="1767659"/>
            <a:ext cx="6097972" cy="3046988"/>
          </a:xfrm>
          <a:prstGeom prst="rect">
            <a:avLst/>
          </a:prstGeom>
          <a:noFill/>
        </p:spPr>
        <p:txBody>
          <a:bodyPr wrap="square" rtlCol="0">
            <a:spAutoFit/>
          </a:bodyPr>
          <a:lstStyle/>
          <a:p>
            <a:pPr marL="285750" marR="0" lvl="0" indent="-285750" algn="l" defTabSz="8229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05E"/>
                </a:solidFill>
                <a:effectLst/>
                <a:uLnTx/>
                <a:uFillTx/>
                <a:latin typeface="Open Sans"/>
                <a:ea typeface="+mn-ea"/>
                <a:cs typeface="+mn-cs"/>
              </a:rPr>
              <a:t>Es gibt eine Vielzahl von Reaktionsketten, bei denen Nebenprodukte entstehen, z. B. Neutrinos und Photonen bei der Wasserstoffverbrennung</a:t>
            </a:r>
          </a:p>
          <a:p>
            <a:pPr marL="285750" marR="0" lvl="0" indent="-285750" algn="l" defTabSz="8229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05E"/>
                </a:solidFill>
                <a:effectLst/>
                <a:uLnTx/>
                <a:uFillTx/>
                <a:latin typeface="Open Sans"/>
                <a:ea typeface="+mn-ea"/>
                <a:cs typeface="+mn-cs"/>
              </a:rPr>
              <a:t>Gibt es Fusionsketten, in denen freie Neutronen erzeugt werden?</a:t>
            </a:r>
            <a:br>
              <a:rPr kumimoji="0" lang="en-US" sz="2400" b="0" i="0" u="none" strike="noStrike" kern="1200" cap="none" spc="0" normalizeH="0" baseline="0" noProof="0" dirty="0">
                <a:ln>
                  <a:noFill/>
                </a:ln>
                <a:solidFill>
                  <a:srgbClr val="00305E"/>
                </a:solidFill>
                <a:effectLst/>
                <a:uLnTx/>
                <a:uFillTx/>
                <a:latin typeface="Open Sans"/>
                <a:ea typeface="+mn-ea"/>
                <a:cs typeface="+mn-cs"/>
              </a:rPr>
            </a:br>
            <a:endParaRPr kumimoji="0" lang="en-US" sz="2400" b="0" i="0" u="none" strike="noStrike" kern="1200" cap="none" spc="0" normalizeH="0" baseline="0" noProof="0" dirty="0">
              <a:ln>
                <a:noFill/>
              </a:ln>
              <a:solidFill>
                <a:srgbClr val="00305E"/>
              </a:solidFill>
              <a:effectLst/>
              <a:uLnTx/>
              <a:uFillTx/>
              <a:latin typeface="Open Sans"/>
              <a:ea typeface="+mn-ea"/>
              <a:cs typeface="+mn-cs"/>
            </a:endParaRPr>
          </a:p>
          <a:p>
            <a:pPr marL="342900" marR="0" lvl="0" indent="-342900" algn="l" defTabSz="82296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00305E"/>
                </a:solidFill>
                <a:effectLst/>
                <a:uLnTx/>
                <a:uFillTx/>
                <a:latin typeface="Open Sans"/>
                <a:ea typeface="+mn-ea"/>
                <a:cs typeface="+mn-cs"/>
              </a:rPr>
              <a:t>Die Suche nach Neutronenquellen</a:t>
            </a:r>
          </a:p>
        </p:txBody>
      </p:sp>
      <p:grpSp>
        <p:nvGrpSpPr>
          <p:cNvPr id="4" name="Gruppieren 3">
            <a:extLst>
              <a:ext uri="{FF2B5EF4-FFF2-40B4-BE49-F238E27FC236}">
                <a16:creationId xmlns:a16="http://schemas.microsoft.com/office/drawing/2014/main" id="{E9047A76-73A7-158E-C77F-E2ED0A3E8B4F}"/>
              </a:ext>
            </a:extLst>
          </p:cNvPr>
          <p:cNvGrpSpPr/>
          <p:nvPr/>
        </p:nvGrpSpPr>
        <p:grpSpPr>
          <a:xfrm>
            <a:off x="7334250" y="1266660"/>
            <a:ext cx="3540014" cy="4722930"/>
            <a:chOff x="7458075" y="1209510"/>
            <a:chExt cx="3540014" cy="4722930"/>
          </a:xfrm>
        </p:grpSpPr>
        <p:pic>
          <p:nvPicPr>
            <p:cNvPr id="7" name="Grafik 6">
              <a:extLst>
                <a:ext uri="{FF2B5EF4-FFF2-40B4-BE49-F238E27FC236}">
                  <a16:creationId xmlns:a16="http://schemas.microsoft.com/office/drawing/2014/main" id="{94F7A2A7-624B-4012-271E-7898B8E23D2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8" name="Rechteck 7">
              <a:extLst>
                <a:ext uri="{FF2B5EF4-FFF2-40B4-BE49-F238E27FC236}">
                  <a16:creationId xmlns:a16="http://schemas.microsoft.com/office/drawing/2014/main" id="{4283CE5B-5BF0-F599-A846-7A098161A75C}"/>
                </a:ext>
              </a:extLst>
            </p:cNvPr>
            <p:cNvSpPr/>
            <p:nvPr/>
          </p:nvSpPr>
          <p:spPr>
            <a:xfrm>
              <a:off x="7458075" y="5114925"/>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Open Sans"/>
                <a:ea typeface="+mn-ea"/>
                <a:cs typeface="+mn-cs"/>
              </a:endParaRPr>
            </a:p>
          </p:txBody>
        </p:sp>
        <p:sp>
          <p:nvSpPr>
            <p:cNvPr id="11" name="Rechteck 10">
              <a:extLst>
                <a:ext uri="{FF2B5EF4-FFF2-40B4-BE49-F238E27FC236}">
                  <a16:creationId xmlns:a16="http://schemas.microsoft.com/office/drawing/2014/main" id="{75DC908A-C2CC-1416-D5F1-94F131901434}"/>
                </a:ext>
              </a:extLst>
            </p:cNvPr>
            <p:cNvSpPr/>
            <p:nvPr/>
          </p:nvSpPr>
          <p:spPr>
            <a:xfrm>
              <a:off x="9912239" y="5248440"/>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Open Sans"/>
                <a:ea typeface="+mn-ea"/>
                <a:cs typeface="+mn-cs"/>
              </a:endParaRPr>
            </a:p>
          </p:txBody>
        </p:sp>
      </p:grpSp>
    </p:spTree>
    <p:extLst>
      <p:ext uri="{BB962C8B-B14F-4D97-AF65-F5344CB8AC3E}">
        <p14:creationId xmlns:p14="http://schemas.microsoft.com/office/powerpoint/2010/main" val="42457532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Bindungsenergie</a:t>
            </a:r>
            <a:endParaRPr lang="de-DE" sz="3000" noProof="0" dirty="0"/>
          </a:p>
        </p:txBody>
      </p:sp>
      <p:pic>
        <p:nvPicPr>
          <p:cNvPr id="2" name="Grafik 1">
            <a:extLst>
              <a:ext uri="{FF2B5EF4-FFF2-40B4-BE49-F238E27FC236}">
                <a16:creationId xmlns:a16="http://schemas.microsoft.com/office/drawing/2014/main" id="{55F37D4A-E17A-1FA2-AEF6-C196F8552B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91186"/>
            <a:ext cx="8105775" cy="4918204"/>
          </a:xfrm>
          <a:prstGeom prst="rect">
            <a:avLst/>
          </a:prstGeom>
        </p:spPr>
      </p:pic>
      <p:sp>
        <p:nvSpPr>
          <p:cNvPr id="4" name="Textfeld 3">
            <a:extLst>
              <a:ext uri="{FF2B5EF4-FFF2-40B4-BE49-F238E27FC236}">
                <a16:creationId xmlns:a16="http://schemas.microsoft.com/office/drawing/2014/main" id="{DFCD26B4-D3AA-E037-228C-0ACB53436C11}"/>
              </a:ext>
            </a:extLst>
          </p:cNvPr>
          <p:cNvSpPr txBox="1"/>
          <p:nvPr/>
        </p:nvSpPr>
        <p:spPr>
          <a:xfrm rot="16200000">
            <a:off x="-118875" y="3322924"/>
            <a:ext cx="4647824" cy="307778"/>
          </a:xfrm>
          <a:prstGeom prst="rect">
            <a:avLst/>
          </a:prstGeom>
          <a:noFill/>
        </p:spPr>
        <p:txBody>
          <a:bodyPr wrap="square" rtlCol="0">
            <a:spAutoFit/>
          </a:bodyPr>
          <a:lstStyle/>
          <a:p>
            <a:pPr algn="ctr"/>
            <a:r>
              <a:rPr lang="de-DE" sz="1400" b="1" dirty="0">
                <a:solidFill>
                  <a:srgbClr val="000000"/>
                </a:solidFill>
              </a:rPr>
              <a:t>Bindungsenergie pro </a:t>
            </a:r>
            <a:r>
              <a:rPr lang="de-DE" sz="1400" b="1" dirty="0" err="1">
                <a:solidFill>
                  <a:srgbClr val="000000"/>
                </a:solidFill>
              </a:rPr>
              <a:t>Nukleon </a:t>
            </a:r>
            <a:r>
              <a:rPr lang="de-DE" sz="1400" b="1" dirty="0">
                <a:solidFill>
                  <a:srgbClr val="000000"/>
                </a:solidFill>
              </a:rPr>
              <a:t>(MeV)</a:t>
            </a:r>
          </a:p>
        </p:txBody>
      </p:sp>
      <p:sp>
        <p:nvSpPr>
          <p:cNvPr id="5" name="Textfeld 4">
            <a:extLst>
              <a:ext uri="{FF2B5EF4-FFF2-40B4-BE49-F238E27FC236}">
                <a16:creationId xmlns:a16="http://schemas.microsoft.com/office/drawing/2014/main" id="{4D4885A9-F613-260D-15E2-2B5A7193F261}"/>
              </a:ext>
            </a:extLst>
          </p:cNvPr>
          <p:cNvSpPr txBox="1"/>
          <p:nvPr/>
        </p:nvSpPr>
        <p:spPr>
          <a:xfrm>
            <a:off x="3843525" y="5809390"/>
            <a:ext cx="4647824" cy="307778"/>
          </a:xfrm>
          <a:prstGeom prst="rect">
            <a:avLst/>
          </a:prstGeom>
          <a:noFill/>
        </p:spPr>
        <p:txBody>
          <a:bodyPr wrap="square" rtlCol="0">
            <a:spAutoFit/>
          </a:bodyPr>
          <a:lstStyle/>
          <a:p>
            <a:pPr algn="ctr"/>
            <a:r>
              <a:rPr lang="de-DE" sz="1400" b="1" dirty="0">
                <a:solidFill>
                  <a:srgbClr val="000000"/>
                </a:solidFill>
              </a:rPr>
              <a:t>Massezahl A</a:t>
            </a:r>
          </a:p>
        </p:txBody>
      </p:sp>
      <p:sp>
        <p:nvSpPr>
          <p:cNvPr id="18" name="Freihandform: Form 17">
            <a:extLst>
              <a:ext uri="{FF2B5EF4-FFF2-40B4-BE49-F238E27FC236}">
                <a16:creationId xmlns:a16="http://schemas.microsoft.com/office/drawing/2014/main" id="{81C084D1-3622-F60B-6E03-78A4B97AE16A}"/>
              </a:ext>
            </a:extLst>
          </p:cNvPr>
          <p:cNvSpPr/>
          <p:nvPr/>
        </p:nvSpPr>
        <p:spPr>
          <a:xfrm>
            <a:off x="3151649" y="1447800"/>
            <a:ext cx="1048876" cy="3933825"/>
          </a:xfrm>
          <a:custGeom>
            <a:avLst/>
            <a:gdLst>
              <a:gd name="connsiteX0" fmla="*/ 1048876 w 1048876"/>
              <a:gd name="connsiteY0" fmla="*/ 0 h 3933825"/>
              <a:gd name="connsiteX1" fmla="*/ 258301 w 1048876"/>
              <a:gd name="connsiteY1" fmla="*/ 857250 h 3933825"/>
              <a:gd name="connsiteX2" fmla="*/ 1126 w 1048876"/>
              <a:gd name="connsiteY2" fmla="*/ 3933825 h 3933825"/>
            </a:gdLst>
            <a:ahLst/>
            <a:cxnLst>
              <a:cxn ang="0">
                <a:pos x="connsiteX0" y="connsiteY0"/>
              </a:cxn>
              <a:cxn ang="0">
                <a:pos x="connsiteX1" y="connsiteY1"/>
              </a:cxn>
              <a:cxn ang="0">
                <a:pos x="connsiteX2" y="connsiteY2"/>
              </a:cxn>
            </a:cxnLst>
            <a:rect l="l" t="t" r="r" b="b"/>
            <a:pathLst>
              <a:path w="1048876" h="3933825">
                <a:moveTo>
                  <a:pt x="1048876" y="0"/>
                </a:moveTo>
                <a:cubicBezTo>
                  <a:pt x="740901" y="100806"/>
                  <a:pt x="432926" y="201613"/>
                  <a:pt x="258301" y="857250"/>
                </a:cubicBezTo>
                <a:cubicBezTo>
                  <a:pt x="83676" y="1512887"/>
                  <a:pt x="-11574" y="3433763"/>
                  <a:pt x="1126" y="3933825"/>
                </a:cubicBezTo>
              </a:path>
            </a:pathLst>
          </a:custGeom>
          <a:noFill/>
          <a:ln w="28575">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feld 18">
            <a:extLst>
              <a:ext uri="{FF2B5EF4-FFF2-40B4-BE49-F238E27FC236}">
                <a16:creationId xmlns:a16="http://schemas.microsoft.com/office/drawing/2014/main" id="{BF839C92-0B63-E530-A67B-EADFA5A748E4}"/>
              </a:ext>
            </a:extLst>
          </p:cNvPr>
          <p:cNvSpPr txBox="1"/>
          <p:nvPr/>
        </p:nvSpPr>
        <p:spPr>
          <a:xfrm rot="17148437">
            <a:off x="2806026" y="2705734"/>
            <a:ext cx="1933575" cy="341632"/>
          </a:xfrm>
          <a:prstGeom prst="rect">
            <a:avLst/>
          </a:prstGeom>
          <a:noFill/>
        </p:spPr>
        <p:txBody>
          <a:bodyPr wrap="square" rtlCol="0">
            <a:spAutoFit/>
          </a:bodyPr>
          <a:lstStyle/>
          <a:p>
            <a:r>
              <a:rPr lang="en-US" b="1" dirty="0">
                <a:solidFill>
                  <a:srgbClr val="C00000"/>
                </a:solidFill>
              </a:rPr>
              <a:t>Kernfusion</a:t>
            </a:r>
          </a:p>
        </p:txBody>
      </p:sp>
      <p:cxnSp>
        <p:nvCxnSpPr>
          <p:cNvPr id="21" name="Gerade Verbindung mit Pfeil 20">
            <a:extLst>
              <a:ext uri="{FF2B5EF4-FFF2-40B4-BE49-F238E27FC236}">
                <a16:creationId xmlns:a16="http://schemas.microsoft.com/office/drawing/2014/main" id="{BBEDDE02-58CF-8774-AE8B-18F5A6BBAEDF}"/>
              </a:ext>
            </a:extLst>
          </p:cNvPr>
          <p:cNvCxnSpPr>
            <a:cxnSpLocks/>
          </p:cNvCxnSpPr>
          <p:nvPr/>
        </p:nvCxnSpPr>
        <p:spPr>
          <a:xfrm>
            <a:off x="4876800" y="1457840"/>
            <a:ext cx="4381500" cy="61861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EB65A184-AE23-C98C-0F58-542A99A1C0E7}"/>
              </a:ext>
            </a:extLst>
          </p:cNvPr>
          <p:cNvSpPr txBox="1"/>
          <p:nvPr/>
        </p:nvSpPr>
        <p:spPr>
          <a:xfrm rot="416040">
            <a:off x="5645690" y="1812829"/>
            <a:ext cx="2348422" cy="341632"/>
          </a:xfrm>
          <a:prstGeom prst="rect">
            <a:avLst/>
          </a:prstGeom>
          <a:noFill/>
        </p:spPr>
        <p:txBody>
          <a:bodyPr wrap="square" rtlCol="0">
            <a:spAutoFit/>
          </a:bodyPr>
          <a:lstStyle/>
          <a:p>
            <a:pPr algn="ctr"/>
            <a:r>
              <a:rPr lang="en-US" b="1" dirty="0" err="1">
                <a:solidFill>
                  <a:srgbClr val="FFC000"/>
                </a:solidFill>
              </a:rPr>
              <a:t>Neutroneneinfang</a:t>
            </a:r>
            <a:endParaRPr lang="en-US" b="1" dirty="0">
              <a:solidFill>
                <a:srgbClr val="FFC000"/>
              </a:solidFill>
            </a:endParaRPr>
          </a:p>
        </p:txBody>
      </p:sp>
    </p:spTree>
    <p:extLst>
      <p:ext uri="{BB962C8B-B14F-4D97-AF65-F5344CB8AC3E}">
        <p14:creationId xmlns:p14="http://schemas.microsoft.com/office/powerpoint/2010/main" val="35905858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5020131" y="1806366"/>
            <a:ext cx="7171869"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600"/>
              </a:spcBef>
              <a:spcAft>
                <a:spcPts val="1200"/>
              </a:spcAft>
              <a:buClrTx/>
              <a:buSzTx/>
              <a:buFont typeface="Arial" panose="020B0604020202020204" pitchFamily="34" charset="0"/>
              <a:buNone/>
              <a:tabLst/>
              <a:defRPr/>
            </a:pPr>
            <a:r>
              <a:rPr kumimoji="0" lang="en-US" sz="3600" b="1" i="0" u="none" strike="noStrike" kern="1200" cap="small" spc="0" normalizeH="0" baseline="0" noProof="0" dirty="0">
                <a:ln>
                  <a:noFill/>
                </a:ln>
                <a:solidFill>
                  <a:srgbClr val="FFFFFF"/>
                </a:solidFill>
                <a:effectLst/>
                <a:uLnTx/>
                <a:uFillTx/>
                <a:latin typeface="Open Sans" panose="020B0606030504020204" pitchFamily="34" charset="0"/>
                <a:ea typeface="+mn-ea"/>
                <a:cs typeface="+mn-cs"/>
              </a:rPr>
              <a:t>Teil V</a:t>
            </a:r>
          </a:p>
          <a:p>
            <a:pPr marL="0" marR="0" lvl="0" indent="0" algn="ctr" defTabSz="914354"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3600" b="0" i="0" u="none" strike="noStrike" kern="1200" cap="small" spc="0" normalizeH="0" baseline="0" noProof="0" dirty="0">
                <a:ln>
                  <a:noFill/>
                </a:ln>
                <a:solidFill>
                  <a:srgbClr val="FFFFFF"/>
                </a:solidFill>
                <a:effectLst/>
                <a:uLnTx/>
                <a:uFillTx/>
                <a:latin typeface="Open Sans" panose="020B0606030504020204" pitchFamily="34" charset="0"/>
                <a:ea typeface="+mn-ea"/>
                <a:cs typeface="+mn-cs"/>
              </a:rPr>
              <a:t>Sterne im Labor</a:t>
            </a:r>
            <a:endParaRPr kumimoji="0" lang="en-US" sz="3600" b="1" i="0" u="none" strike="noStrike" kern="1200" cap="small" spc="0" normalizeH="0" baseline="0" noProof="0" dirty="0">
              <a:ln>
                <a:noFill/>
              </a:ln>
              <a:solidFill>
                <a:srgbClr val="FFFFFF"/>
              </a:solidFill>
              <a:effectLst/>
              <a:uLnTx/>
              <a:uFillTx/>
              <a:latin typeface="Open Sans" panose="020B0606030504020204" pitchFamily="34" charset="0"/>
              <a:ea typeface="+mn-ea"/>
              <a:cs typeface="+mn-cs"/>
            </a:endParaRPr>
          </a:p>
        </p:txBody>
      </p:sp>
      <p:pic>
        <p:nvPicPr>
          <p:cNvPr id="4" name="Grafik 3" descr="Ein Bild, das drinnen, Maschine, schmutzig, Ausrüstung enthält.&#10;&#10;Automatisch generierte Beschreibung">
            <a:extLst>
              <a:ext uri="{FF2B5EF4-FFF2-40B4-BE49-F238E27FC236}">
                <a16:creationId xmlns:a16="http://schemas.microsoft.com/office/drawing/2014/main" id="{3988D613-B8F5-9A72-42CA-FB83C73C42F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5020131" cy="6858000"/>
          </a:xfrm>
          <a:prstGeom prst="rect">
            <a:avLst/>
          </a:prstGeom>
        </p:spPr>
      </p:pic>
    </p:spTree>
    <p:extLst>
      <p:ext uri="{BB962C8B-B14F-4D97-AF65-F5344CB8AC3E}">
        <p14:creationId xmlns:p14="http://schemas.microsoft.com/office/powerpoint/2010/main" val="97839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de-DE" sz="3600" b="1" cap="small" noProof="0" dirty="0"/>
              <a:t>Was ist</a:t>
            </a:r>
            <a:br>
              <a:rPr lang="de-DE" sz="3600" b="1" cap="small" noProof="0" dirty="0"/>
            </a:br>
            <a:r>
              <a:rPr lang="de-DE" sz="3600" cap="small" noProof="0" dirty="0"/>
              <a:t>Nukleare Astrophysik</a:t>
            </a:r>
            <a:br>
              <a:rPr lang="de-DE" sz="3600" cap="small" noProof="0" dirty="0"/>
            </a:br>
            <a:r>
              <a:rPr lang="de-DE" sz="3600" cap="small" noProof="0" dirty="0"/>
              <a:t>eigentlich?</a:t>
            </a:r>
            <a:endParaRPr lang="de-DE" sz="3600" b="1" cap="small" noProof="0" dirty="0"/>
          </a:p>
        </p:txBody>
      </p:sp>
    </p:spTree>
    <p:extLst>
      <p:ext uri="{BB962C8B-B14F-4D97-AF65-F5344CB8AC3E}">
        <p14:creationId xmlns:p14="http://schemas.microsoft.com/office/powerpoint/2010/main" val="36132288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768600" y="1545003"/>
            <a:ext cx="6654800" cy="2392362"/>
          </a:xfrm>
        </p:spPr>
        <p:txBody>
          <a:bodyPr anchor="ctr"/>
          <a:lstStyle/>
          <a:p>
            <a:pPr algn="ctr"/>
            <a:r>
              <a:rPr lang="de-DE" sz="3600" cap="small" noProof="0" dirty="0"/>
              <a:t>Wie können wir die nuklearen Prozesse im Inneren von Sternen </a:t>
            </a:r>
            <a:r>
              <a:rPr lang="de-DE" sz="3600" b="1" cap="small" noProof="0" dirty="0"/>
              <a:t>untersuchen</a:t>
            </a:r>
            <a:r>
              <a:rPr lang="de-DE" sz="3600" cap="small" noProof="0" dirty="0"/>
              <a:t>?</a:t>
            </a:r>
          </a:p>
        </p:txBody>
      </p:sp>
      <p:grpSp>
        <p:nvGrpSpPr>
          <p:cNvPr id="8" name="Gruppieren 7">
            <a:extLst>
              <a:ext uri="{FF2B5EF4-FFF2-40B4-BE49-F238E27FC236}">
                <a16:creationId xmlns:a16="http://schemas.microsoft.com/office/drawing/2014/main" id="{256C94DE-91F7-66E7-8668-33FDB72DFC23}"/>
              </a:ext>
            </a:extLst>
          </p:cNvPr>
          <p:cNvGrpSpPr/>
          <p:nvPr/>
        </p:nvGrpSpPr>
        <p:grpSpPr>
          <a:xfrm>
            <a:off x="4156038" y="3813210"/>
            <a:ext cx="3879924" cy="1866828"/>
            <a:chOff x="4210980" y="4211243"/>
            <a:chExt cx="3879924" cy="1866828"/>
          </a:xfrm>
        </p:grpSpPr>
        <p:sp>
          <p:nvSpPr>
            <p:cNvPr id="4" name="Textfeld 3">
              <a:extLst>
                <a:ext uri="{FF2B5EF4-FFF2-40B4-BE49-F238E27FC236}">
                  <a16:creationId xmlns:a16="http://schemas.microsoft.com/office/drawing/2014/main" id="{95D0EBD4-F80B-A9C4-DB00-8081E7DF2F88}"/>
                </a:ext>
              </a:extLst>
            </p:cNvPr>
            <p:cNvSpPr txBox="1"/>
            <p:nvPr/>
          </p:nvSpPr>
          <p:spPr>
            <a:xfrm>
              <a:off x="4210980" y="5309957"/>
              <a:ext cx="3879924" cy="400110"/>
            </a:xfrm>
            <a:prstGeom prst="rect">
              <a:avLst/>
            </a:prstGeom>
            <a:noFill/>
          </p:spPr>
          <p:txBody>
            <a:bodyPr wrap="square">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err="1">
                  <a:ln>
                    <a:noFill/>
                  </a:ln>
                  <a:solidFill>
                    <a:srgbClr val="00305E"/>
                  </a:solidFill>
                  <a:effectLst/>
                  <a:uLnTx/>
                  <a:uFillTx/>
                  <a:latin typeface="Open Sans"/>
                  <a:ea typeface="+mn-ea"/>
                  <a:cs typeface="+mn-cs"/>
                  <a:hlinkClick r:id="rId3">
                    <a:extLst>
                      <a:ext uri="{A12FA001-AC4F-418D-AE19-62706E023703}">
                        <ahyp:hlinkClr xmlns:ahyp="http://schemas.microsoft.com/office/drawing/2018/hyperlinkcolor" val="tx"/>
                      </a:ext>
                    </a:extLst>
                  </a:hlinkClick>
                </a:rPr>
                <a:t>Astronuclear</a:t>
              </a:r>
              <a:r>
                <a:rPr kumimoji="0" lang="de-DE" sz="2000" b="1" i="0" u="none" strike="noStrike" kern="1200" cap="none" spc="0" normalizeH="0" baseline="0" noProof="0" dirty="0">
                  <a:ln>
                    <a:noFill/>
                  </a:ln>
                  <a:solidFill>
                    <a:srgbClr val="00305E"/>
                  </a:solidFill>
                  <a:effectLst/>
                  <a:uLnTx/>
                  <a:uFillTx/>
                  <a:latin typeface="Open Sans"/>
                  <a:ea typeface="+mn-ea"/>
                  <a:cs typeface="+mn-cs"/>
                  <a:hlinkClick r:id="rId3">
                    <a:extLst>
                      <a:ext uri="{A12FA001-AC4F-418D-AE19-62706E023703}">
                        <ahyp:hlinkClr xmlns:ahyp="http://schemas.microsoft.com/office/drawing/2018/hyperlinkcolor" val="tx"/>
                      </a:ext>
                    </a:extLst>
                  </a:hlinkClick>
                </a:rPr>
                <a:t> </a:t>
              </a:r>
              <a:r>
                <a:rPr kumimoji="0" lang="de-DE" sz="2000" b="1" i="0" u="none" strike="noStrike" kern="1200" cap="none" spc="0" normalizeH="0" baseline="0" noProof="0" dirty="0" err="1">
                  <a:ln>
                    <a:noFill/>
                  </a:ln>
                  <a:solidFill>
                    <a:srgbClr val="00305E"/>
                  </a:solidFill>
                  <a:effectLst/>
                  <a:uLnTx/>
                  <a:uFillTx/>
                  <a:latin typeface="Open Sans"/>
                  <a:ea typeface="+mn-ea"/>
                  <a:cs typeface="+mn-cs"/>
                  <a:hlinkClick r:id="rId3">
                    <a:extLst>
                      <a:ext uri="{A12FA001-AC4F-418D-AE19-62706E023703}">
                        <ahyp:hlinkClr xmlns:ahyp="http://schemas.microsoft.com/office/drawing/2018/hyperlinkcolor" val="tx"/>
                      </a:ext>
                    </a:extLst>
                  </a:hlinkClick>
                </a:rPr>
                <a:t>Nibbles</a:t>
              </a:r>
              <a:endParaRPr kumimoji="0" lang="en-US" sz="2000" b="1" i="0" u="none" strike="noStrike" kern="1200" cap="none" spc="0" normalizeH="0" baseline="0" noProof="0" dirty="0">
                <a:ln>
                  <a:noFill/>
                </a:ln>
                <a:solidFill>
                  <a:srgbClr val="00305E"/>
                </a:solidFill>
                <a:effectLst/>
                <a:uLnTx/>
                <a:uFillTx/>
                <a:latin typeface="Open Sans"/>
                <a:ea typeface="+mn-ea"/>
                <a:cs typeface="+mn-cs"/>
              </a:endParaRPr>
            </a:p>
          </p:txBody>
        </p:sp>
        <p:pic>
          <p:nvPicPr>
            <p:cNvPr id="6" name="Grafik 5" descr="Link mit einfarbiger Füllung">
              <a:extLst>
                <a:ext uri="{FF2B5EF4-FFF2-40B4-BE49-F238E27FC236}">
                  <a16:creationId xmlns:a16="http://schemas.microsoft.com/office/drawing/2014/main" id="{5658A0AA-6EF8-4612-93A6-8C9C0B62F0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17993" y="4211243"/>
              <a:ext cx="1065898" cy="1065898"/>
            </a:xfrm>
            <a:prstGeom prst="rect">
              <a:avLst/>
            </a:prstGeom>
          </p:spPr>
        </p:pic>
        <p:sp>
          <p:nvSpPr>
            <p:cNvPr id="7" name="Rechteck: obere Ecken abgerundet 6">
              <a:extLst>
                <a:ext uri="{FF2B5EF4-FFF2-40B4-BE49-F238E27FC236}">
                  <a16:creationId xmlns:a16="http://schemas.microsoft.com/office/drawing/2014/main" id="{80D2A88A-ACA4-BA70-85AE-E5501FAB4F6A}"/>
                </a:ext>
              </a:extLst>
            </p:cNvPr>
            <p:cNvSpPr/>
            <p:nvPr/>
          </p:nvSpPr>
          <p:spPr>
            <a:xfrm>
              <a:off x="4239861" y="4211243"/>
              <a:ext cx="3822162" cy="1866828"/>
            </a:xfrm>
            <a:prstGeom prst="round2SameRect">
              <a:avLst>
                <a:gd name="adj1" fmla="val 20923"/>
                <a:gd name="adj2" fmla="val 1711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endParaRPr kumimoji="0" lang="en-GB" sz="2800" b="0" i="0" u="none" strike="noStrike" kern="1200" cap="none" spc="0" normalizeH="0" baseline="0" noProof="0" dirty="0">
                <a:ln>
                  <a:noFill/>
                </a:ln>
                <a:solidFill>
                  <a:srgbClr val="00305E"/>
                </a:solidFill>
                <a:effectLst/>
                <a:uLnTx/>
                <a:uFillTx/>
                <a:latin typeface="Open Sans"/>
                <a:ea typeface="+mn-ea"/>
                <a:cs typeface="+mn-cs"/>
              </a:endParaRPr>
            </a:p>
          </p:txBody>
        </p:sp>
      </p:grpSp>
    </p:spTree>
    <p:extLst>
      <p:ext uri="{BB962C8B-B14F-4D97-AF65-F5344CB8AC3E}">
        <p14:creationId xmlns:p14="http://schemas.microsoft.com/office/powerpoint/2010/main" val="15620319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Messungen der Kernreaktion</a:t>
            </a:r>
            <a:endParaRPr lang="de-DE"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pic>
        <p:nvPicPr>
          <p:cNvPr id="10" name="Grafik 9">
            <a:extLst>
              <a:ext uri="{FF2B5EF4-FFF2-40B4-BE49-F238E27FC236}">
                <a16:creationId xmlns:a16="http://schemas.microsoft.com/office/drawing/2014/main" id="{75F530D6-1252-0E6E-1B24-38BA8A560A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66395" y="1878832"/>
            <a:ext cx="10389010" cy="3046974"/>
          </a:xfrm>
          <a:prstGeom prst="rect">
            <a:avLst/>
          </a:prstGeom>
        </p:spPr>
      </p:pic>
      <p:sp>
        <p:nvSpPr>
          <p:cNvPr id="2" name="Textfeld 1">
            <a:extLst>
              <a:ext uri="{FF2B5EF4-FFF2-40B4-BE49-F238E27FC236}">
                <a16:creationId xmlns:a16="http://schemas.microsoft.com/office/drawing/2014/main" id="{C417A626-CD89-BA5B-1230-B618F846A7A2}"/>
              </a:ext>
            </a:extLst>
          </p:cNvPr>
          <p:cNvSpPr txBox="1"/>
          <p:nvPr/>
        </p:nvSpPr>
        <p:spPr>
          <a:xfrm>
            <a:off x="9391650" y="5454269"/>
            <a:ext cx="2760133" cy="584775"/>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305E"/>
                </a:solidFill>
                <a:effectLst/>
                <a:uLnTx/>
                <a:uFillTx/>
                <a:latin typeface="Open Sans"/>
                <a:ea typeface="+mn-ea"/>
                <a:cs typeface="+mn-cs"/>
              </a:rPr>
              <a:t>[22] </a:t>
            </a:r>
            <a:r>
              <a:rPr kumimoji="0" lang="en-GB" sz="1600" b="0" i="1" u="none" strike="noStrike" kern="1200" cap="none" spc="0" normalizeH="0" baseline="0" noProof="0" dirty="0">
                <a:ln>
                  <a:noFill/>
                </a:ln>
                <a:solidFill>
                  <a:srgbClr val="00305E"/>
                </a:solidFill>
                <a:effectLst/>
                <a:uLnTx/>
                <a:uFillTx/>
                <a:latin typeface="Open Sans"/>
                <a:ea typeface="+mn-ea"/>
                <a:cs typeface="+mn-cs"/>
              </a:rPr>
              <a:t>Schematischer Aufbau eines kernphysikalischen Experiments</a:t>
            </a:r>
            <a:endParaRPr kumimoji="0" lang="de-DE" sz="1600" b="0" i="1"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36462419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Messungen der Kernreaktion</a:t>
            </a:r>
            <a:endParaRPr lang="de-DE"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pic>
        <p:nvPicPr>
          <p:cNvPr id="3" name="Grafik 2" descr="Ein Bild, das drinnen, Maschine, schmutzig, Ausrüstung enthält.&#10;&#10;Automatisch generierte Beschreibung">
            <a:extLst>
              <a:ext uri="{FF2B5EF4-FFF2-40B4-BE49-F238E27FC236}">
                <a16:creationId xmlns:a16="http://schemas.microsoft.com/office/drawing/2014/main" id="{C1E23966-EB5B-8272-A5B7-D62841C751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48498" y="1192388"/>
            <a:ext cx="3184522" cy="4350375"/>
          </a:xfrm>
          <a:prstGeom prst="rect">
            <a:avLst/>
          </a:prstGeom>
        </p:spPr>
      </p:pic>
      <p:pic>
        <p:nvPicPr>
          <p:cNvPr id="8" name="Grafik 7" descr="Ein Bild, das drinnen, Ebene, Decke, alt enthält.&#10;&#10;Automatisch generierte Beschreibung">
            <a:extLst>
              <a:ext uri="{FF2B5EF4-FFF2-40B4-BE49-F238E27FC236}">
                <a16:creationId xmlns:a16="http://schemas.microsoft.com/office/drawing/2014/main" id="{0C7EE4D7-43DA-E38D-03F5-04EEC656B4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38249" y="2896831"/>
            <a:ext cx="4156735" cy="2645932"/>
          </a:xfrm>
          <a:prstGeom prst="rect">
            <a:avLst/>
          </a:prstGeom>
        </p:spPr>
      </p:pic>
      <p:pic>
        <p:nvPicPr>
          <p:cNvPr id="4" name="Grafik 3" descr="Ein Bild, das Text, Zubehör, Behälter enthält.&#10;&#10;Automatisch generierte Beschreibung">
            <a:extLst>
              <a:ext uri="{FF2B5EF4-FFF2-40B4-BE49-F238E27FC236}">
                <a16:creationId xmlns:a16="http://schemas.microsoft.com/office/drawing/2014/main" id="{2A434124-55E1-BD14-A29E-36A56A55CC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14913" y="2896831"/>
            <a:ext cx="2645017" cy="2649095"/>
          </a:xfrm>
          <a:prstGeom prst="rect">
            <a:avLst/>
          </a:prstGeom>
        </p:spPr>
      </p:pic>
      <p:sp>
        <p:nvSpPr>
          <p:cNvPr id="7" name="Textfeld 6">
            <a:extLst>
              <a:ext uri="{FF2B5EF4-FFF2-40B4-BE49-F238E27FC236}">
                <a16:creationId xmlns:a16="http://schemas.microsoft.com/office/drawing/2014/main" id="{FCC52F8F-4483-556A-6453-7003A73A7219}"/>
              </a:ext>
            </a:extLst>
          </p:cNvPr>
          <p:cNvSpPr txBox="1"/>
          <p:nvPr/>
        </p:nvSpPr>
        <p:spPr>
          <a:xfrm>
            <a:off x="1238249" y="5551186"/>
            <a:ext cx="4156735" cy="523220"/>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err="1">
                <a:ln>
                  <a:noFill/>
                </a:ln>
                <a:solidFill>
                  <a:srgbClr val="00305E"/>
                </a:solidFill>
                <a:effectLst/>
                <a:uLnTx/>
                <a:uFillTx/>
                <a:latin typeface="Open Sans"/>
                <a:ea typeface="+mn-ea"/>
                <a:cs typeface="+mn-cs"/>
              </a:rPr>
              <a:t>Pelletron-Beschleuniger im </a:t>
            </a:r>
            <a:r>
              <a:rPr kumimoji="0" lang="de-DE" sz="1400" b="0" i="1" u="none" strike="noStrike" kern="1200" cap="none" spc="0" normalizeH="0" baseline="0" noProof="0" dirty="0">
                <a:ln>
                  <a:noFill/>
                </a:ln>
                <a:solidFill>
                  <a:srgbClr val="00305E"/>
                </a:solidFill>
                <a:effectLst/>
                <a:uLnTx/>
                <a:uFillTx/>
                <a:latin typeface="Open Sans"/>
                <a:ea typeface="+mn-ea"/>
                <a:cs typeface="+mn-cs"/>
              </a:rPr>
              <a:t>Felsenkeller-Labor</a:t>
            </a:r>
            <a:endParaRPr kumimoji="0" lang="en-GB" sz="1400" b="0" i="1" u="none" strike="noStrike" kern="1200" cap="none" spc="0" normalizeH="0" baseline="0" noProof="0" dirty="0">
              <a:ln>
                <a:noFill/>
              </a:ln>
              <a:solidFill>
                <a:srgbClr val="00305E"/>
              </a:solidFill>
              <a:effectLst/>
              <a:uLnTx/>
              <a:uFillTx/>
              <a:latin typeface="Open Sans"/>
              <a:ea typeface="+mn-ea"/>
              <a:cs typeface="+mn-cs"/>
            </a:endParaRPr>
          </a:p>
        </p:txBody>
      </p:sp>
      <p:sp>
        <p:nvSpPr>
          <p:cNvPr id="11" name="Textfeld 10">
            <a:extLst>
              <a:ext uri="{FF2B5EF4-FFF2-40B4-BE49-F238E27FC236}">
                <a16:creationId xmlns:a16="http://schemas.microsoft.com/office/drawing/2014/main" id="{7E4E85FE-8A89-3079-5A66-83490B3C0AF3}"/>
              </a:ext>
            </a:extLst>
          </p:cNvPr>
          <p:cNvSpPr txBox="1"/>
          <p:nvPr/>
        </p:nvSpPr>
        <p:spPr>
          <a:xfrm>
            <a:off x="5514913" y="5563089"/>
            <a:ext cx="2645017" cy="30777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00305E"/>
                </a:solidFill>
                <a:effectLst/>
                <a:uLnTx/>
                <a:uFillTx/>
                <a:latin typeface="Open Sans"/>
                <a:ea typeface="+mn-ea"/>
                <a:cs typeface="+mn-cs"/>
              </a:rPr>
              <a:t>Festes Stickstofftarget</a:t>
            </a:r>
            <a:endParaRPr kumimoji="0" lang="en-GB" sz="1400" b="0" i="1" u="none" strike="noStrike" kern="1200" cap="none" spc="0" normalizeH="0" baseline="0" noProof="0" dirty="0">
              <a:ln>
                <a:noFill/>
              </a:ln>
              <a:solidFill>
                <a:srgbClr val="00305E"/>
              </a:solidFill>
              <a:effectLst/>
              <a:uLnTx/>
              <a:uFillTx/>
              <a:latin typeface="Open Sans"/>
              <a:ea typeface="+mn-ea"/>
              <a:cs typeface="+mn-cs"/>
            </a:endParaRPr>
          </a:p>
        </p:txBody>
      </p:sp>
      <p:sp>
        <p:nvSpPr>
          <p:cNvPr id="12" name="Textfeld 11">
            <a:extLst>
              <a:ext uri="{FF2B5EF4-FFF2-40B4-BE49-F238E27FC236}">
                <a16:creationId xmlns:a16="http://schemas.microsoft.com/office/drawing/2014/main" id="{010E51BC-A4B1-6D73-7DE7-759E35AF0042}"/>
              </a:ext>
            </a:extLst>
          </p:cNvPr>
          <p:cNvSpPr txBox="1"/>
          <p:nvPr/>
        </p:nvSpPr>
        <p:spPr>
          <a:xfrm>
            <a:off x="8448498" y="5551187"/>
            <a:ext cx="3184522" cy="523220"/>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00305E"/>
                </a:solidFill>
                <a:effectLst/>
                <a:uLnTx/>
                <a:uFillTx/>
                <a:latin typeface="Open Sans"/>
                <a:ea typeface="+mn-ea"/>
                <a:cs typeface="+mn-cs"/>
              </a:rPr>
              <a:t>Mehrere </a:t>
            </a:r>
            <a:r>
              <a:rPr kumimoji="0" lang="de-DE" sz="1400" b="0" i="1" u="none" strike="noStrike" kern="1200" cap="none" spc="0" normalizeH="0" baseline="0" noProof="0" dirty="0" err="1">
                <a:ln>
                  <a:noFill/>
                </a:ln>
                <a:solidFill>
                  <a:srgbClr val="00305E"/>
                </a:solidFill>
                <a:effectLst/>
                <a:uLnTx/>
                <a:uFillTx/>
                <a:latin typeface="Open Sans"/>
                <a:ea typeface="+mn-ea"/>
                <a:cs typeface="+mn-cs"/>
              </a:rPr>
              <a:t>Detektoren umgeben das </a:t>
            </a:r>
            <a:r>
              <a:rPr kumimoji="0" lang="de-DE" sz="1400" b="0" i="1" u="none" strike="noStrike" kern="1200" cap="none" spc="0" normalizeH="0" baseline="0" noProof="0" dirty="0">
                <a:ln>
                  <a:noFill/>
                </a:ln>
                <a:solidFill>
                  <a:srgbClr val="00305E"/>
                </a:solidFill>
                <a:effectLst/>
                <a:uLnTx/>
                <a:uFillTx/>
                <a:latin typeface="Open Sans"/>
                <a:ea typeface="+mn-ea"/>
                <a:cs typeface="+mn-cs"/>
              </a:rPr>
              <a:t>Ziel</a:t>
            </a:r>
            <a:endParaRPr kumimoji="0" lang="en-GB" sz="1400" b="0" i="1" u="none" strike="noStrike" kern="1200" cap="none" spc="0" normalizeH="0" baseline="0" noProof="0" dirty="0">
              <a:ln>
                <a:noFill/>
              </a:ln>
              <a:solidFill>
                <a:srgbClr val="00305E"/>
              </a:solidFill>
              <a:effectLst/>
              <a:uLnTx/>
              <a:uFillTx/>
              <a:latin typeface="Open Sans"/>
              <a:ea typeface="+mn-ea"/>
              <a:cs typeface="+mn-cs"/>
            </a:endParaRPr>
          </a:p>
        </p:txBody>
      </p:sp>
      <p:pic>
        <p:nvPicPr>
          <p:cNvPr id="13" name="Grafik 12">
            <a:extLst>
              <a:ext uri="{FF2B5EF4-FFF2-40B4-BE49-F238E27FC236}">
                <a16:creationId xmlns:a16="http://schemas.microsoft.com/office/drawing/2014/main" id="{7D784C48-2859-9095-F7CF-D9D7CEFD356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238249" y="1030075"/>
            <a:ext cx="6038851" cy="1771124"/>
          </a:xfrm>
          <a:prstGeom prst="rect">
            <a:avLst/>
          </a:prstGeom>
        </p:spPr>
      </p:pic>
    </p:spTree>
    <p:extLst>
      <p:ext uri="{BB962C8B-B14F-4D97-AF65-F5344CB8AC3E}">
        <p14:creationId xmlns:p14="http://schemas.microsoft.com/office/powerpoint/2010/main" val="398847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Ziel der Messung</a:t>
            </a:r>
            <a:endParaRPr lang="de-DE" sz="3000" noProof="0" dirty="0"/>
          </a:p>
        </p:txBody>
      </p:sp>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862148D1-80BB-2F4D-32BF-2BDC3B050BDD}"/>
                  </a:ext>
                </a:extLst>
              </p:cNvPr>
              <p:cNvSpPr txBox="1"/>
              <p:nvPr/>
            </p:nvSpPr>
            <p:spPr>
              <a:xfrm>
                <a:off x="684387" y="1970176"/>
                <a:ext cx="4913984" cy="2246192"/>
              </a:xfrm>
              <a:prstGeom prst="rect">
                <a:avLst/>
              </a:prstGeom>
              <a:noFill/>
            </p:spPr>
            <p:txBody>
              <a:bodyPr wrap="square" rtlCol="0">
                <a:spAutoFit/>
              </a:bodyPr>
              <a:lstStyle/>
              <a:p>
                <a:pPr marL="0" marR="0" lvl="0" indent="0" algn="l" defTabSz="822960" rtl="0" eaLnBrk="1" fontAlgn="auto" latinLnBrk="0" hangingPunct="1">
                  <a:lnSpc>
                    <a:spcPct val="12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𝟕</m:t>
                          </m:r>
                        </m:sub>
                        <m:sup>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𝟏𝟒</m:t>
                          </m:r>
                        </m:sup>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Pre>
                            <m:sPre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𝟐</m:t>
                              </m:r>
                            </m:sub>
                            <m:sup>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𝟒</m:t>
                              </m:r>
                            </m:sup>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𝐇𝐞</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Pre>
                                <m:sPre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𝟗</m:t>
                                  </m:r>
                                </m:sub>
                                <m:sup>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𝟏𝟖</m:t>
                                  </m:r>
                                </m:sup>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𝐅</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𝛄</m:t>
                                  </m:r>
                                </m:e>
                              </m:sPre>
                            </m:e>
                          </m:sPre>
                        </m:e>
                      </m:sPre>
                    </m:oMath>
                    <m:oMath xmlns:m="http://schemas.openxmlformats.org/officeDocument/2006/math">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9</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F</m:t>
                          </m:r>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Sup>
                            <m:sSup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pPr>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e</m:t>
                              </m:r>
                            </m:e>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up>
                          </m:sSup>
                        </m:e>
                      </m:sPre>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8</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O</m:t>
                          </m:r>
                          <m:r>
                            <a:rPr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mn-ea"/>
                              <a:cs typeface="+mn-cs"/>
                            </a:rPr>
                            <m:t>+</m:t>
                          </m:r>
                          <m:sSub>
                            <m:sSub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ν</m:t>
                              </m:r>
                            </m:e>
                            <m:sub>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e</m:t>
                              </m:r>
                            </m:sub>
                          </m:sSub>
                        </m:e>
                      </m:sPre>
                    </m:oMath>
                    <m:oMath xmlns:m="http://schemas.openxmlformats.org/officeDocument/2006/math">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8</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O</m:t>
                          </m:r>
                          <m:r>
                            <a:rPr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mn-ea"/>
                              <a:cs typeface="+mn-cs"/>
                            </a:rPr>
                            <m:t>+</m:t>
                          </m:r>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4</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He</m:t>
                              </m:r>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10</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22</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Ne</m:t>
                                  </m:r>
                                </m:e>
                              </m:sPre>
                            </m:e>
                          </m:sPre>
                        </m:e>
                      </m:sPre>
                    </m:oMath>
                    <m:oMath xmlns:m="http://schemas.openxmlformats.org/officeDocument/2006/math">
                      <m:sPre>
                        <m:sPrePr>
                          <m:ctrlPr>
                            <a:rPr kumimoji="0" lang="de-DE" sz="2800" b="0" i="1"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10</m:t>
                          </m:r>
                        </m:sub>
                        <m:sup>
                          <m:r>
                            <a:rPr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22</m:t>
                          </m:r>
                        </m:sup>
                        <m:e>
                          <m:r>
                            <m:rPr>
                              <m:sty m:val="p"/>
                            </m:rPr>
                            <a:rPr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Ne</m:t>
                          </m:r>
                        </m:e>
                      </m:sPre>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m:t>
                      </m:r>
                      <m:sPre>
                        <m:sPrePr>
                          <m:ctrlPr>
                            <a:rPr kumimoji="0" lang="de-DE" sz="2800" b="0" i="1"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4</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He</m:t>
                          </m:r>
                        </m:e>
                      </m:sPre>
                      <m:r>
                        <a:rPr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mn-ea"/>
                          <a:cs typeface="+mn-cs"/>
                        </a:rPr>
                        <m:t>→</m:t>
                      </m:r>
                      <m:sPre>
                        <m:sPrePr>
                          <m:ctrlPr>
                            <a:rPr kumimoji="0" lang="de-DE" sz="2800" b="0" i="1"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12</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25</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Mg</m:t>
                          </m:r>
                          <m:r>
                            <a:rPr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𝐧</m:t>
                          </m:r>
                        </m:e>
                      </m:sPre>
                    </m:oMath>
                  </m:oMathPara>
                </a14:m>
                <a:endParaRPr kumimoji="0" lang="de-DE" sz="2400" b="0" i="0" u="none" strike="noStrike" kern="1200" cap="none" spc="0" normalizeH="0" baseline="0" noProof="0" dirty="0">
                  <a:ln>
                    <a:noFill/>
                  </a:ln>
                  <a:solidFill>
                    <a:srgbClr val="00305E"/>
                  </a:solidFill>
                  <a:effectLst/>
                  <a:uLnTx/>
                  <a:uFillTx/>
                  <a:latin typeface="Open Sans"/>
                  <a:ea typeface="+mn-ea"/>
                  <a:cs typeface="+mn-cs"/>
                </a:endParaRPr>
              </a:p>
            </p:txBody>
          </p:sp>
        </mc:Choice>
        <mc:Fallback xmlns:p14="http://schemas.microsoft.com/office/powerpoint/2010/main" xmlns:a16="http://schemas.microsoft.com/office/drawing/2014/main" xmlns="">
          <p:sp>
            <p:nvSpPr>
              <p:cNvPr id="2" name="Textfeld 1">
                <a:extLst>
                  <a:ext uri="{FF2B5EF4-FFF2-40B4-BE49-F238E27FC236}">
                    <a16:creationId xmlns:a16="http://schemas.microsoft.com/office/drawing/2014/main" id="{862148D1-80BB-2F4D-32BF-2BDC3B050BDD}"/>
                  </a:ext>
                </a:extLst>
              </p:cNvPr>
              <p:cNvSpPr txBox="1">
                <a:spLocks noRot="1" noChangeAspect="1" noMove="1" noResize="1" noEditPoints="1" noAdjustHandles="1" noChangeArrowheads="1" noChangeShapeType="1" noTextEdit="1"/>
              </p:cNvSpPr>
              <p:nvPr/>
            </p:nvSpPr>
            <p:spPr>
              <a:xfrm>
                <a:off x="684387" y="1970176"/>
                <a:ext cx="4913984" cy="2246192"/>
              </a:xfrm>
              <a:prstGeom prst="rect">
                <a:avLst/>
              </a:prstGeom>
              <a:blipFill>
                <a:blip r:embed="rId3"/>
                <a:stretch>
                  <a:fillRect/>
                </a:stretch>
              </a:blipFill>
            </p:spPr>
            <p:txBody>
              <a:bodyPr/>
              <a:lstStyle/>
              <a:p>
                <a:r>
                  <a:rPr lang="en-US">
                    <a:noFill/>
                  </a:rPr>
                  <a:t> </a:t>
                </a:r>
              </a:p>
            </p:txBody>
          </p:sp>
        </mc:Fallback>
      </mc:AlternateContent>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pic>
        <p:nvPicPr>
          <p:cNvPr id="3" name="Grafik 2">
            <a:extLst>
              <a:ext uri="{FF2B5EF4-FFF2-40B4-BE49-F238E27FC236}">
                <a16:creationId xmlns:a16="http://schemas.microsoft.com/office/drawing/2014/main" id="{461954B0-1B4C-399F-F745-9972318D4E6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99065" y="1030076"/>
            <a:ext cx="6680004" cy="4325696"/>
          </a:xfrm>
          <a:prstGeom prst="rect">
            <a:avLst/>
          </a:prstGeom>
        </p:spPr>
      </p:pic>
      <p:sp>
        <p:nvSpPr>
          <p:cNvPr id="4" name="Textfeld 3">
            <a:extLst>
              <a:ext uri="{FF2B5EF4-FFF2-40B4-BE49-F238E27FC236}">
                <a16:creationId xmlns:a16="http://schemas.microsoft.com/office/drawing/2014/main" id="{02801B76-C6D6-5AE9-A914-9571197D6AC7}"/>
              </a:ext>
            </a:extLst>
          </p:cNvPr>
          <p:cNvSpPr txBox="1"/>
          <p:nvPr/>
        </p:nvSpPr>
        <p:spPr>
          <a:xfrm>
            <a:off x="5139009" y="4676569"/>
            <a:ext cx="7000118" cy="591124"/>
          </a:xfrm>
          <a:prstGeom prst="rect">
            <a:avLst/>
          </a:prstGeom>
          <a:noFill/>
        </p:spPr>
        <p:txBody>
          <a:bodyPr wrap="square" rtlCol="0">
            <a:spAutoFit/>
          </a:bodyPr>
          <a:lstStyle/>
          <a:p>
            <a:pPr marL="0" marR="0" lvl="0" indent="0" algn="ctr" defTabSz="82296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mn-ea"/>
                <a:cs typeface="+mn-cs"/>
              </a:rPr>
              <a:t>Insbesondere müssen wir für jede Reaktion wissen, wie </a:t>
            </a:r>
            <a:r>
              <a:rPr kumimoji="0" lang="en-US" sz="14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Open Sans"/>
                <a:ea typeface="+mn-ea"/>
                <a:cs typeface="+mn-cs"/>
              </a:rPr>
              <a:t>viele</a:t>
            </a:r>
            <a:r>
              <a:rPr kumimoji="0" lang="en-US"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mn-ea"/>
                <a:cs typeface="+mn-cs"/>
              </a:rPr>
              <a:t> </a:t>
            </a:r>
            <a:r>
              <a:rPr kumimoji="0" lang="en-US" sz="14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Open Sans"/>
                <a:ea typeface="+mn-ea"/>
                <a:cs typeface="+mn-cs"/>
              </a:rPr>
              <a:t>Kernfusionsereig-nisse</a:t>
            </a:r>
            <a:r>
              <a:rPr kumimoji="0" lang="en-US"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mn-ea"/>
                <a:cs typeface="+mn-cs"/>
              </a:rPr>
              <a:t> pro Sekunde in einem Stern mit einer bestimmten Temperatur stattfinden</a:t>
            </a:r>
          </a:p>
        </p:txBody>
      </p:sp>
      <p:sp>
        <p:nvSpPr>
          <p:cNvPr id="8" name="Textfeld 7">
            <a:extLst>
              <a:ext uri="{FF2B5EF4-FFF2-40B4-BE49-F238E27FC236}">
                <a16:creationId xmlns:a16="http://schemas.microsoft.com/office/drawing/2014/main" id="{0286961F-D3DB-276E-2B51-6D3D4DE6497E}"/>
              </a:ext>
            </a:extLst>
          </p:cNvPr>
          <p:cNvSpPr txBox="1"/>
          <p:nvPr/>
        </p:nvSpPr>
        <p:spPr>
          <a:xfrm>
            <a:off x="881198" y="1497974"/>
            <a:ext cx="6097972" cy="461665"/>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305E"/>
                </a:solidFill>
                <a:effectLst/>
                <a:uLnTx/>
                <a:uFillTx/>
                <a:latin typeface="Open Sans"/>
                <a:ea typeface="+mn-ea"/>
                <a:cs typeface="+mn-cs"/>
              </a:rPr>
              <a:t>Zu </a:t>
            </a:r>
            <a:r>
              <a:rPr lang="de-DE" sz="2400" dirty="0">
                <a:solidFill>
                  <a:srgbClr val="00305E"/>
                </a:solidFill>
                <a:latin typeface="Open Sans"/>
              </a:rPr>
              <a:t>untersuchende</a:t>
            </a:r>
            <a:r>
              <a:rPr kumimoji="0" lang="de-DE" sz="2400" b="0" i="0" u="none" strike="noStrike" kern="1200" cap="none" spc="0" normalizeH="0" baseline="0" noProof="0" dirty="0">
                <a:ln>
                  <a:noFill/>
                </a:ln>
                <a:solidFill>
                  <a:srgbClr val="00305E"/>
                </a:solidFill>
                <a:effectLst/>
                <a:uLnTx/>
                <a:uFillTx/>
                <a:latin typeface="Open Sans"/>
                <a:ea typeface="+mn-ea"/>
                <a:cs typeface="+mn-cs"/>
              </a:rPr>
              <a:t> Reaktion:</a:t>
            </a:r>
            <a:endParaRPr kumimoji="0" lang="de-DE" sz="2400" b="1" i="0" u="none" strike="noStrike" kern="1200" cap="none" spc="0" normalizeH="0" baseline="0" noProof="0" dirty="0">
              <a:ln>
                <a:noFill/>
              </a:ln>
              <a:solidFill>
                <a:srgbClr val="00305E"/>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198" y="4606406"/>
            <a:ext cx="4417866" cy="1107996"/>
          </a:xfrm>
          <a:prstGeom prst="rect">
            <a:avLst/>
          </a:prstGeom>
          <a:noFill/>
        </p:spPr>
        <p:txBody>
          <a:bodyPr wrap="square" rtlCol="0">
            <a:spAutoFit/>
          </a:bodyPr>
          <a:lstStyle/>
          <a:p>
            <a:pPr marL="342900" marR="0" lvl="0" indent="-342900" algn="l" defTabSz="82296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rgbClr val="00305E"/>
                </a:solidFill>
                <a:effectLst/>
                <a:uLnTx/>
                <a:uFillTx/>
                <a:latin typeface="Open Sans"/>
                <a:ea typeface="+mn-ea"/>
                <a:cs typeface="+mn-cs"/>
              </a:rPr>
              <a:t>Eine der vielen Reaktionsketten, die eine wichtige </a:t>
            </a:r>
            <a:r>
              <a:rPr kumimoji="0" lang="en-US" sz="2200" b="1" i="0" u="none" strike="noStrike" kern="1200" cap="none" spc="0" normalizeH="0" baseline="0" noProof="0" dirty="0">
                <a:ln>
                  <a:noFill/>
                </a:ln>
                <a:solidFill>
                  <a:srgbClr val="00305E"/>
                </a:solidFill>
                <a:effectLst/>
                <a:uLnTx/>
                <a:uFillTx/>
                <a:latin typeface="Open Sans"/>
                <a:ea typeface="+mn-ea"/>
                <a:cs typeface="+mn-cs"/>
              </a:rPr>
              <a:t>Neutronenquelle </a:t>
            </a:r>
            <a:r>
              <a:rPr kumimoji="0" lang="en-US" sz="2200" b="0" i="0" u="none" strike="noStrike" kern="1200" cap="none" spc="0" normalizeH="0" baseline="0" noProof="0" dirty="0">
                <a:ln>
                  <a:noFill/>
                </a:ln>
                <a:solidFill>
                  <a:srgbClr val="00305E"/>
                </a:solidFill>
                <a:effectLst/>
                <a:uLnTx/>
                <a:uFillTx/>
                <a:latin typeface="Open Sans"/>
                <a:ea typeface="+mn-ea"/>
                <a:cs typeface="+mn-cs"/>
              </a:rPr>
              <a:t>sein könnten</a:t>
            </a:r>
          </a:p>
        </p:txBody>
      </p:sp>
    </p:spTree>
    <p:extLst>
      <p:ext uri="{BB962C8B-B14F-4D97-AF65-F5344CB8AC3E}">
        <p14:creationId xmlns:p14="http://schemas.microsoft.com/office/powerpoint/2010/main" val="9934808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Photonen Energie</a:t>
            </a:r>
            <a:endParaRPr lang="de-DE" sz="3000" noProof="0" dirty="0"/>
          </a:p>
        </p:txBody>
      </p:sp>
      <p:sp>
        <p:nvSpPr>
          <p:cNvPr id="2" name="Textfeld 1">
            <a:extLst>
              <a:ext uri="{FF2B5EF4-FFF2-40B4-BE49-F238E27FC236}">
                <a16:creationId xmlns:a16="http://schemas.microsoft.com/office/drawing/2014/main" id="{B99C9544-A650-4449-5239-1262724B3171}"/>
              </a:ext>
            </a:extLst>
          </p:cNvPr>
          <p:cNvSpPr txBox="1"/>
          <p:nvPr/>
        </p:nvSpPr>
        <p:spPr>
          <a:xfrm>
            <a:off x="684387" y="2151151"/>
            <a:ext cx="4913984" cy="1021242"/>
          </a:xfrm>
          <a:prstGeom prst="rect">
            <a:avLst/>
          </a:prstGeom>
          <a:noFill/>
        </p:spPr>
        <p:txBody>
          <a:bodyPr wrap="square" rtlCol="0">
            <a:spAutoFit/>
          </a:bodyPr>
          <a:lstStyle/>
          <a:p>
            <a:pPr marL="0" marR="0" lvl="0" indent="0" algn="l" defTabSz="822960" rtl="0" eaLnBrk="1" fontAlgn="auto" latinLnBrk="0" hangingPunct="1">
              <a:lnSpc>
                <a:spcPct val="120000"/>
              </a:lnSpc>
              <a:spcBef>
                <a:spcPts val="0"/>
              </a:spcBef>
              <a:spcAft>
                <a:spcPts val="0"/>
              </a:spcAft>
              <a:buClrTx/>
              <a:buSzTx/>
              <a:buFontTx/>
              <a:buNone/>
              <a:tabLst/>
              <a:defRPr/>
            </a:pPr>
            <a:br>
              <a:rPr kumimoji="0" lang="de-DE" sz="2800" b="1" i="0" u="none" strike="noStrike" kern="1200" cap="none" spc="0" normalizeH="0" baseline="0" noProof="0" dirty="0">
                <a:ln>
                  <a:noFill/>
                </a:ln>
                <a:solidFill>
                  <a:srgbClr val="00305E"/>
                </a:solidFill>
                <a:effectLst/>
                <a:uLnTx/>
                <a:uFillTx/>
                <a:latin typeface="Cambria Math" panose="02040503050406030204" pitchFamily="18" charset="0"/>
                <a:ea typeface="+mn-ea"/>
                <a:cs typeface="+mn-cs"/>
              </a:rPr>
            </a:br>
            <a:endParaRPr kumimoji="0" lang="de-DE" sz="2400" b="0" i="0" u="none" strike="noStrike" kern="1200" cap="none" spc="0" normalizeH="0" baseline="0" noProof="0" dirty="0">
              <a:ln>
                <a:noFill/>
              </a:ln>
              <a:solidFill>
                <a:srgbClr val="00305E"/>
              </a:solidFill>
              <a:effectLst/>
              <a:uLnTx/>
              <a:uFillTx/>
              <a:latin typeface="Open Sans"/>
              <a:ea typeface="+mn-ea"/>
              <a:cs typeface="+mn-cs"/>
            </a:endParaRPr>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CCCBE190-AF07-CE32-3129-F05E4C6C435E}"/>
                  </a:ext>
                </a:extLst>
              </p:cNvPr>
              <p:cNvSpPr txBox="1"/>
              <p:nvPr/>
            </p:nvSpPr>
            <p:spPr>
              <a:xfrm>
                <a:off x="881198" y="1497974"/>
                <a:ext cx="6097972" cy="2481064"/>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err="1">
                    <a:ln>
                      <a:noFill/>
                    </a:ln>
                    <a:solidFill>
                      <a:srgbClr val="00305E"/>
                    </a:solidFill>
                    <a:effectLst/>
                    <a:uLnTx/>
                    <a:uFillTx/>
                    <a:latin typeface="Open Sans"/>
                    <a:ea typeface="+mn-ea"/>
                    <a:cs typeface="+mn-cs"/>
                  </a:rPr>
                  <a:t>Zu prüfende Reaktion</a:t>
                </a:r>
                <a:r>
                  <a:rPr kumimoji="0" lang="de-DE" sz="2400" b="0" i="0" u="none" strike="noStrike" kern="1200" cap="none" spc="0" normalizeH="0" baseline="0" noProof="0" dirty="0">
                    <a:ln>
                      <a:noFill/>
                    </a:ln>
                    <a:solidFill>
                      <a:srgbClr val="00305E"/>
                    </a:solidFill>
                    <a:effectLst/>
                    <a:uLnTx/>
                    <a:uFillTx/>
                    <a:latin typeface="Open Sans"/>
                    <a:ea typeface="+mn-ea"/>
                    <a:cs typeface="+mn-cs"/>
                  </a:rPr>
                  <a:t>:</a:t>
                </a:r>
              </a:p>
              <a:p>
                <a:pPr marL="0" marR="0" lvl="0" indent="0" algn="l" defTabSz="822960" rtl="0" eaLnBrk="1" fontAlgn="auto" latinLnBrk="0" hangingPunct="1">
                  <a:lnSpc>
                    <a:spcPct val="20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de-DE" sz="24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7</m:t>
                          </m:r>
                        </m:sub>
                        <m:sup>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14</m:t>
                          </m:r>
                        </m:sup>
                        <m:e>
                          <m:r>
                            <m:rPr>
                              <m:sty m:val="p"/>
                            </m:rP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N</m:t>
                          </m:r>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Pre>
                            <m:sPrePr>
                              <m:ctrlPr>
                                <a:rPr kumimoji="0" lang="de-DE" sz="24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m:t>
                              </m:r>
                            </m:sub>
                            <m:sup>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4</m:t>
                              </m:r>
                            </m:sup>
                            <m:e>
                              <m:r>
                                <m:rPr>
                                  <m:sty m:val="p"/>
                                </m:rP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He</m:t>
                              </m:r>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Pre>
                                <m:sPrePr>
                                  <m:ctrlPr>
                                    <a:rPr kumimoji="0" lang="de-DE" sz="24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9</m:t>
                                  </m:r>
                                </m:sub>
                                <m:sup>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F</m:t>
                                  </m:r>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𝛄</m:t>
                                  </m:r>
                                </m:e>
                              </m:sPre>
                            </m:e>
                          </m:sPre>
                        </m:e>
                      </m:sPre>
                    </m:oMath>
                  </m:oMathPara>
                </a14:m>
                <a:endParaRPr kumimoji="0" lang="de-DE" sz="2400" b="0" i="0" u="none" strike="noStrike" kern="1200" cap="none" spc="0" normalizeH="0" baseline="0" noProof="0" dirty="0">
                  <a:ln>
                    <a:noFill/>
                  </a:ln>
                  <a:solidFill>
                    <a:srgbClr val="00305E"/>
                  </a:solidFill>
                  <a:effectLst/>
                  <a:uLnTx/>
                  <a:uFillTx/>
                  <a:latin typeface="Open Sans"/>
                  <a:ea typeface="+mn-ea"/>
                  <a:cs typeface="+mn-cs"/>
                </a:endParaRPr>
              </a:p>
              <a:p>
                <a:pPr marL="342900" marR="0" lvl="0" indent="-342900" algn="l" defTabSz="82296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305E"/>
                    </a:solidFill>
                    <a:effectLst/>
                    <a:uLnTx/>
                    <a:uFillTx/>
                    <a:latin typeface="Open Sans"/>
                    <a:ea typeface="+mn-ea"/>
                    <a:cs typeface="+mn-cs"/>
                  </a:rPr>
                  <a:t>Die bei der Kernfusion freigesetzte Energie entspricht der kinetischen Energie der Photonen</a:t>
                </a:r>
              </a:p>
            </p:txBody>
          </p:sp>
        </mc:Choice>
        <mc:Fallback xmlns:p14="http://schemas.microsoft.com/office/powerpoint/2010/main" xmlns:a16="http://schemas.microsoft.com/office/drawing/2014/main" xmlns="">
          <p:sp>
            <p:nvSpPr>
              <p:cNvPr id="4" name="Textfeld 3">
                <a:extLst>
                  <a:ext uri="{FF2B5EF4-FFF2-40B4-BE49-F238E27FC236}">
                    <a16:creationId xmlns:a16="http://schemas.microsoft.com/office/drawing/2014/main" id="{CCCBE190-AF07-CE32-3129-F05E4C6C435E}"/>
                  </a:ext>
                </a:extLst>
              </p:cNvPr>
              <p:cNvSpPr txBox="1">
                <a:spLocks noRot="1" noChangeAspect="1" noMove="1" noResize="1" noEditPoints="1" noAdjustHandles="1" noChangeArrowheads="1" noChangeShapeType="1" noTextEdit="1"/>
              </p:cNvSpPr>
              <p:nvPr/>
            </p:nvSpPr>
            <p:spPr>
              <a:xfrm>
                <a:off x="881198" y="1497974"/>
                <a:ext cx="6097972" cy="2481064"/>
              </a:xfrm>
              <a:prstGeom prst="rect">
                <a:avLst/>
              </a:prstGeom>
              <a:blipFill>
                <a:blip r:embed="rId2"/>
                <a:stretch>
                  <a:fillRect l="-1600" t="-1966" b="-4668"/>
                </a:stretch>
              </a:blipFill>
            </p:spPr>
            <p:txBody>
              <a:bodyPr/>
              <a:lstStyle/>
              <a:p>
                <a:r>
                  <a:rPr lang="de-DE">
                    <a:noFill/>
                  </a:rPr>
                  <a:t> </a:t>
                </a:r>
              </a:p>
            </p:txBody>
          </p:sp>
        </mc:Fallback>
      </mc:AlternateContent>
      <p:sp>
        <p:nvSpPr>
          <p:cNvPr id="6" name="Rechteck: abgerundete Ecken 5">
            <a:extLst>
              <a:ext uri="{FF2B5EF4-FFF2-40B4-BE49-F238E27FC236}">
                <a16:creationId xmlns:a16="http://schemas.microsoft.com/office/drawing/2014/main" id="{5ECAC0A8-851E-A0C3-CC60-3D0FA82D60D8}"/>
              </a:ext>
            </a:extLst>
          </p:cNvPr>
          <p:cNvSpPr/>
          <p:nvPr/>
        </p:nvSpPr>
        <p:spPr>
          <a:xfrm>
            <a:off x="1344945" y="4046589"/>
            <a:ext cx="5170478" cy="176202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t"/>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305E"/>
                </a:solidFill>
                <a:effectLst/>
                <a:uLnTx/>
                <a:uFillTx/>
                <a:latin typeface="Open Sans"/>
                <a:ea typeface="+mn-ea"/>
                <a:cs typeface="+mn-cs"/>
              </a:rPr>
              <a:t>Wir untersuchen die </a:t>
            </a:r>
            <a:r>
              <a:rPr kumimoji="0" lang="en-US" sz="2400" b="1" i="0" u="none" strike="noStrike" kern="1200" cap="none" spc="0" normalizeH="0" baseline="0" noProof="0" dirty="0">
                <a:ln>
                  <a:noFill/>
                </a:ln>
                <a:solidFill>
                  <a:srgbClr val="00305E"/>
                </a:solidFill>
                <a:effectLst/>
                <a:uLnTx/>
                <a:uFillTx/>
                <a:latin typeface="Open Sans"/>
                <a:ea typeface="+mn-ea"/>
                <a:cs typeface="+mn-cs"/>
              </a:rPr>
              <a:t>Photonenenergie</a:t>
            </a:r>
            <a:r>
              <a:rPr kumimoji="0" lang="en-US" sz="2400" b="0" i="0" u="none" strike="noStrike" kern="1200" cap="none" spc="0" normalizeH="0" baseline="0" noProof="0" dirty="0">
                <a:ln>
                  <a:noFill/>
                </a:ln>
                <a:solidFill>
                  <a:srgbClr val="00305E"/>
                </a:solidFill>
                <a:effectLst/>
                <a:uLnTx/>
                <a:uFillTx/>
                <a:latin typeface="Open Sans"/>
                <a:ea typeface="+mn-ea"/>
                <a:cs typeface="+mn-cs"/>
              </a:rPr>
              <a:t>, um die </a:t>
            </a:r>
            <a:r>
              <a:rPr kumimoji="0" lang="en-US" sz="2400" b="1" i="0" u="none" strike="noStrike" kern="1200" cap="none" spc="0" normalizeH="0" baseline="0" noProof="0" dirty="0" err="1">
                <a:ln>
                  <a:noFill/>
                </a:ln>
                <a:solidFill>
                  <a:srgbClr val="00305E"/>
                </a:solidFill>
                <a:effectLst/>
                <a:uLnTx/>
                <a:uFillTx/>
                <a:latin typeface="Open Sans"/>
                <a:ea typeface="+mn-ea"/>
                <a:cs typeface="+mn-cs"/>
              </a:rPr>
              <a:t>Reaktionswahrscheinlichkeit</a:t>
            </a:r>
            <a:r>
              <a:rPr kumimoji="0" lang="en-US" sz="2400" b="1" i="0" u="none" strike="noStrike" kern="1200" cap="none" spc="0" normalizeH="0" baseline="0" noProof="0" dirty="0">
                <a:ln>
                  <a:noFill/>
                </a:ln>
                <a:solidFill>
                  <a:srgbClr val="00305E"/>
                </a:solidFill>
                <a:effectLst/>
                <a:uLnTx/>
                <a:uFillTx/>
                <a:latin typeface="Open Sans"/>
                <a:ea typeface="+mn-ea"/>
                <a:cs typeface="+mn-cs"/>
              </a:rPr>
              <a:t> </a:t>
            </a:r>
            <a:r>
              <a:rPr kumimoji="0" lang="en-US" sz="2400" b="0" i="0" u="none" strike="noStrike" kern="1200" cap="none" spc="0" normalizeH="0" baseline="0" noProof="0" dirty="0">
                <a:ln>
                  <a:noFill/>
                </a:ln>
                <a:solidFill>
                  <a:srgbClr val="00305E"/>
                </a:solidFill>
                <a:effectLst/>
                <a:uLnTx/>
                <a:uFillTx/>
                <a:latin typeface="Open Sans"/>
                <a:ea typeface="+mn-ea"/>
                <a:cs typeface="+mn-cs"/>
              </a:rPr>
              <a:t>der Reaktion zu bestimmen.</a:t>
            </a:r>
          </a:p>
        </p:txBody>
      </p:sp>
      <p:grpSp>
        <p:nvGrpSpPr>
          <p:cNvPr id="3" name="Gruppieren 2">
            <a:extLst>
              <a:ext uri="{FF2B5EF4-FFF2-40B4-BE49-F238E27FC236}">
                <a16:creationId xmlns:a16="http://schemas.microsoft.com/office/drawing/2014/main" id="{7E7B5F7F-A4AA-D613-B989-2B843678D9A6}"/>
              </a:ext>
            </a:extLst>
          </p:cNvPr>
          <p:cNvGrpSpPr/>
          <p:nvPr/>
        </p:nvGrpSpPr>
        <p:grpSpPr>
          <a:xfrm>
            <a:off x="7334250" y="1266660"/>
            <a:ext cx="3540014" cy="4722930"/>
            <a:chOff x="7458075" y="1209510"/>
            <a:chExt cx="3540014" cy="4722930"/>
          </a:xfrm>
        </p:grpSpPr>
        <p:pic>
          <p:nvPicPr>
            <p:cNvPr id="7" name="Grafik 6">
              <a:extLst>
                <a:ext uri="{FF2B5EF4-FFF2-40B4-BE49-F238E27FC236}">
                  <a16:creationId xmlns:a16="http://schemas.microsoft.com/office/drawing/2014/main" id="{22B2ADCD-EC4F-97F6-4736-1BE85A65AD0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8" name="Rechteck 7">
              <a:extLst>
                <a:ext uri="{FF2B5EF4-FFF2-40B4-BE49-F238E27FC236}">
                  <a16:creationId xmlns:a16="http://schemas.microsoft.com/office/drawing/2014/main" id="{818E7944-7006-C537-9E15-550ED2A10099}"/>
                </a:ext>
              </a:extLst>
            </p:cNvPr>
            <p:cNvSpPr/>
            <p:nvPr/>
          </p:nvSpPr>
          <p:spPr>
            <a:xfrm>
              <a:off x="7458075" y="5114925"/>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Rechteck 9">
              <a:extLst>
                <a:ext uri="{FF2B5EF4-FFF2-40B4-BE49-F238E27FC236}">
                  <a16:creationId xmlns:a16="http://schemas.microsoft.com/office/drawing/2014/main" id="{E29870D5-C836-250A-D9EA-19999B8F68A2}"/>
                </a:ext>
              </a:extLst>
            </p:cNvPr>
            <p:cNvSpPr/>
            <p:nvPr/>
          </p:nvSpPr>
          <p:spPr>
            <a:xfrm>
              <a:off x="9912239" y="5248440"/>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Open Sans"/>
                <a:ea typeface="+mn-ea"/>
                <a:cs typeface="+mn-cs"/>
              </a:endParaRPr>
            </a:p>
          </p:txBody>
        </p:sp>
      </p:grpSp>
    </p:spTree>
    <p:extLst>
      <p:ext uri="{BB962C8B-B14F-4D97-AF65-F5344CB8AC3E}">
        <p14:creationId xmlns:p14="http://schemas.microsoft.com/office/powerpoint/2010/main" val="5813720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Photonen Energie</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Aufgabe</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err="1">
                  <a:ln>
                    <a:noFill/>
                  </a:ln>
                  <a:solidFill>
                    <a:srgbClr val="00305E"/>
                  </a:solidFill>
                  <a:effectLst/>
                  <a:uLnTx/>
                  <a:uFillTx/>
                  <a:latin typeface="Open Sans"/>
                  <a:ea typeface="+mn-ea"/>
                  <a:cs typeface="+mn-cs"/>
                </a:rPr>
                <a:t>Löst</a:t>
              </a:r>
              <a:r>
                <a:rPr kumimoji="0" lang="en-GB" sz="2800" b="0" i="0" u="none" strike="noStrike" kern="1200" cap="none" spc="0" normalizeH="0" baseline="0" noProof="0" dirty="0">
                  <a:ln>
                    <a:noFill/>
                  </a:ln>
                  <a:solidFill>
                    <a:srgbClr val="00305E"/>
                  </a:solidFill>
                  <a:effectLst/>
                  <a:uLnTx/>
                  <a:uFillTx/>
                  <a:latin typeface="Open Sans"/>
                  <a:ea typeface="+mn-ea"/>
                  <a:cs typeface="+mn-cs"/>
                </a:rPr>
                <a:t> die Aufgaben 1 und 2 auf dem Arbeitsblatt zu zweit.</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Datenanalyse</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6326914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Photonenenergie</a:t>
            </a:r>
            <a:endParaRPr lang="de-DE" sz="3000" noProof="0" dirty="0"/>
          </a:p>
        </p:txBody>
      </p:sp>
      <p:pic>
        <p:nvPicPr>
          <p:cNvPr id="6" name="Grafik 5">
            <a:extLst>
              <a:ext uri="{FF2B5EF4-FFF2-40B4-BE49-F238E27FC236}">
                <a16:creationId xmlns:a16="http://schemas.microsoft.com/office/drawing/2014/main" id="{8EEA23B5-2147-E3DF-085A-EFAE37A0F9FF}"/>
              </a:ext>
            </a:extLst>
          </p:cNvPr>
          <p:cNvPicPr>
            <a:picLocks noChangeAspect="1"/>
          </p:cNvPicPr>
          <p:nvPr/>
        </p:nvPicPr>
        <p:blipFill rotWithShape="1">
          <a:blip r:embed="rId2" cstate="screen">
            <a:grayscl/>
            <a:extLst>
              <a:ext uri="{28A0092B-C50C-407E-A947-70E740481C1C}">
                <a14:useLocalDpi xmlns:a14="http://schemas.microsoft.com/office/drawing/2010/main"/>
              </a:ext>
            </a:extLst>
          </a:blip>
          <a:srcRect l="3067" b="5778"/>
          <a:stretch/>
        </p:blipFill>
        <p:spPr>
          <a:xfrm>
            <a:off x="2051146" y="1099745"/>
            <a:ext cx="8077989" cy="4481905"/>
          </a:xfrm>
          <a:prstGeom prst="rect">
            <a:avLst/>
          </a:prstGeom>
        </p:spPr>
      </p:pic>
      <p:sp>
        <p:nvSpPr>
          <p:cNvPr id="3" name="Textfeld 2">
            <a:extLst>
              <a:ext uri="{FF2B5EF4-FFF2-40B4-BE49-F238E27FC236}">
                <a16:creationId xmlns:a16="http://schemas.microsoft.com/office/drawing/2014/main" id="{4B96EF59-6360-7B03-E2E7-BF9BAA7EEB13}"/>
              </a:ext>
            </a:extLst>
          </p:cNvPr>
          <p:cNvSpPr txBox="1"/>
          <p:nvPr/>
        </p:nvSpPr>
        <p:spPr>
          <a:xfrm rot="16200000">
            <a:off x="-471300" y="3322924"/>
            <a:ext cx="4647824" cy="307778"/>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Open Sans"/>
                <a:ea typeface="+mn-ea"/>
                <a:cs typeface="+mn-cs"/>
              </a:rPr>
              <a:t>Anzahl Ereignisse</a:t>
            </a:r>
          </a:p>
        </p:txBody>
      </p:sp>
      <p:sp>
        <p:nvSpPr>
          <p:cNvPr id="4" name="Textfeld 3">
            <a:extLst>
              <a:ext uri="{FF2B5EF4-FFF2-40B4-BE49-F238E27FC236}">
                <a16:creationId xmlns:a16="http://schemas.microsoft.com/office/drawing/2014/main" id="{A9CEBE9B-7429-984E-F041-E9EFFFD1B9F2}"/>
              </a:ext>
            </a:extLst>
          </p:cNvPr>
          <p:cNvSpPr txBox="1"/>
          <p:nvPr/>
        </p:nvSpPr>
        <p:spPr>
          <a:xfrm>
            <a:off x="3843525" y="5666515"/>
            <a:ext cx="4647824" cy="307778"/>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Open Sans"/>
                <a:ea typeface="+mn-ea"/>
                <a:cs typeface="+mn-cs"/>
              </a:rPr>
              <a:t>Energie [keV]</a:t>
            </a:r>
          </a:p>
        </p:txBody>
      </p:sp>
    </p:spTree>
    <p:extLst>
      <p:ext uri="{BB962C8B-B14F-4D97-AF65-F5344CB8AC3E}">
        <p14:creationId xmlns:p14="http://schemas.microsoft.com/office/powerpoint/2010/main" val="41221897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Photonenenergie</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3211647"/>
            <a:chOff x="1398424" y="1360021"/>
            <a:chExt cx="3822162" cy="3211647"/>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Aufgabe</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698568"/>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err="1">
                  <a:ln>
                    <a:noFill/>
                  </a:ln>
                  <a:solidFill>
                    <a:srgbClr val="00305E"/>
                  </a:solidFill>
                  <a:effectLst/>
                  <a:uLnTx/>
                  <a:uFillTx/>
                  <a:latin typeface="Open Sans"/>
                  <a:ea typeface="+mn-ea"/>
                  <a:cs typeface="+mn-cs"/>
                </a:rPr>
                <a:t>Bearbeitet</a:t>
              </a:r>
              <a:r>
                <a:rPr kumimoji="0" lang="en-GB" sz="2800" b="0" i="0" u="none" strike="noStrike" kern="1200" cap="none" spc="0" normalizeH="0" baseline="0" noProof="0" dirty="0">
                  <a:ln>
                    <a:noFill/>
                  </a:ln>
                  <a:solidFill>
                    <a:srgbClr val="00305E"/>
                  </a:solidFill>
                  <a:effectLst/>
                  <a:uLnTx/>
                  <a:uFillTx/>
                  <a:latin typeface="Open Sans"/>
                  <a:ea typeface="+mn-ea"/>
                  <a:cs typeface="+mn-cs"/>
                </a:rPr>
                <a:t> zu zweit die Aufgabe 3 auf dem Arbeitsblatt.</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Datenanalyse</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5.2 </a:t>
              </a:r>
              <a:r>
                <a:rPr kumimoji="0" lang="en-US" sz="2800" b="1" i="0" u="none" strike="noStrike" kern="1200" cap="none" spc="0" normalizeH="0" baseline="0" noProof="0" dirty="0" err="1">
                  <a:ln>
                    <a:noFill/>
                  </a:ln>
                  <a:solidFill>
                    <a:srgbClr val="00305E"/>
                  </a:solidFill>
                  <a:effectLst/>
                  <a:uLnTx/>
                  <a:uFillTx/>
                  <a:latin typeface="Open Sans"/>
                  <a:ea typeface="+mn-ea"/>
                  <a:cs typeface="+mn-cs"/>
                </a:rPr>
                <a:t>Termschema</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5.3 Interaktives Histogramm</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1833708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err="1"/>
              <a:t>Termschema</a:t>
            </a:r>
            <a:endParaRPr lang="de-DE" sz="3000" noProof="0" dirty="0"/>
          </a:p>
        </p:txBody>
      </p:sp>
      <p:pic>
        <p:nvPicPr>
          <p:cNvPr id="7" name="Grafik 6">
            <a:extLst>
              <a:ext uri="{FF2B5EF4-FFF2-40B4-BE49-F238E27FC236}">
                <a16:creationId xmlns:a16="http://schemas.microsoft.com/office/drawing/2014/main" id="{FD18ADC0-8002-7440-1CE1-C41CB6ECA96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89755" y="1622698"/>
            <a:ext cx="9316296" cy="4167597"/>
          </a:xfrm>
          <a:prstGeom prst="rect">
            <a:avLst/>
          </a:prstGeom>
        </p:spPr>
      </p:pic>
      <p:sp>
        <p:nvSpPr>
          <p:cNvPr id="2" name="Textfeld 1">
            <a:extLst>
              <a:ext uri="{FF2B5EF4-FFF2-40B4-BE49-F238E27FC236}">
                <a16:creationId xmlns:a16="http://schemas.microsoft.com/office/drawing/2014/main" id="{F4CC5C09-805F-CD8F-3F46-1F981D1B07D4}"/>
              </a:ext>
            </a:extLst>
          </p:cNvPr>
          <p:cNvSpPr txBox="1"/>
          <p:nvPr/>
        </p:nvSpPr>
        <p:spPr>
          <a:xfrm>
            <a:off x="1114425" y="1314921"/>
            <a:ext cx="2124075" cy="307778"/>
          </a:xfrm>
          <a:prstGeom prst="rect">
            <a:avLst/>
          </a:prstGeom>
          <a:solidFill>
            <a:schemeClr val="bg1"/>
          </a:solid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Open Sans"/>
                <a:ea typeface="+mn-ea"/>
                <a:cs typeface="+mn-cs"/>
              </a:rPr>
              <a:t>Energie [keV]</a:t>
            </a:r>
          </a:p>
        </p:txBody>
      </p:sp>
    </p:spTree>
    <p:extLst>
      <p:ext uri="{BB962C8B-B14F-4D97-AF65-F5344CB8AC3E}">
        <p14:creationId xmlns:p14="http://schemas.microsoft.com/office/powerpoint/2010/main" val="28749681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A5EEF8B-7B91-4BAD-BEBF-0997022B8CD5}"/>
              </a:ext>
            </a:extLst>
          </p:cNvPr>
          <p:cNvSpPr>
            <a:spLocks noGrp="1"/>
          </p:cNvSpPr>
          <p:nvPr>
            <p:ph sz="quarter" idx="10"/>
          </p:nvPr>
        </p:nvSpPr>
        <p:spPr>
          <a:xfrm>
            <a:off x="874711" y="1700378"/>
            <a:ext cx="5792789" cy="2014372"/>
          </a:xfrm>
        </p:spPr>
        <p:txBody>
          <a:bodyPr/>
          <a:lstStyle/>
          <a:p>
            <a:pPr marL="285750" indent="-285750">
              <a:buFont typeface="Arial" panose="020B0604020202020204" pitchFamily="34" charset="0"/>
              <a:buChar char="•"/>
            </a:pPr>
            <a:r>
              <a:rPr lang="de-DE" sz="2000" noProof="0" dirty="0">
                <a:solidFill>
                  <a:schemeClr val="tx1"/>
                </a:solidFill>
              </a:rPr>
              <a:t>Ist ein Maß für die Wahrscheinlichkeit einer Reaktion mit dem Ziel (Einheit </a:t>
            </a:r>
            <a:r>
              <a:rPr lang="de-DE" sz="2000" i="1" noProof="0" dirty="0">
                <a:solidFill>
                  <a:schemeClr val="tx1"/>
                </a:solidFill>
              </a:rPr>
              <a:t>cm² </a:t>
            </a:r>
            <a:r>
              <a:rPr lang="de-DE" sz="2000" noProof="0" dirty="0">
                <a:solidFill>
                  <a:schemeClr val="tx1"/>
                </a:solidFill>
              </a:rPr>
              <a:t>oder </a:t>
            </a:r>
            <a:r>
              <a:rPr lang="de-DE" sz="2000" i="1" noProof="0" dirty="0" err="1">
                <a:solidFill>
                  <a:schemeClr val="tx1"/>
                </a:solidFill>
              </a:rPr>
              <a:t>barn</a:t>
            </a:r>
            <a:r>
              <a:rPr lang="de-DE" sz="2000" noProof="0" dirty="0">
                <a:solidFill>
                  <a:schemeClr val="tx1"/>
                </a:solidFill>
              </a:rPr>
              <a:t>).</a:t>
            </a:r>
          </a:p>
          <a:p>
            <a:pPr marL="285750" indent="-285750">
              <a:buFont typeface="Arial" panose="020B0604020202020204" pitchFamily="34" charset="0"/>
              <a:buChar char="•"/>
            </a:pPr>
            <a:r>
              <a:rPr lang="de-DE" sz="2000" noProof="0" dirty="0">
                <a:solidFill>
                  <a:schemeClr val="tx1"/>
                </a:solidFill>
              </a:rPr>
              <a:t>Gibt die "</a:t>
            </a:r>
            <a:r>
              <a:rPr lang="de-DE" sz="2000" i="1" noProof="0" dirty="0">
                <a:solidFill>
                  <a:schemeClr val="tx1"/>
                </a:solidFill>
              </a:rPr>
              <a:t>Größe des Ziels</a:t>
            </a:r>
            <a:r>
              <a:rPr lang="de-DE" sz="2000" noProof="0" dirty="0">
                <a:solidFill>
                  <a:schemeClr val="tx1"/>
                </a:solidFill>
              </a:rPr>
              <a:t>" an</a:t>
            </a:r>
          </a:p>
          <a:p>
            <a:pPr marL="285750" indent="-285750">
              <a:buFont typeface="Arial" panose="020B0604020202020204" pitchFamily="34" charset="0"/>
              <a:buChar char="•"/>
            </a:pPr>
            <a:r>
              <a:rPr lang="de-DE" sz="2000" noProof="0" dirty="0">
                <a:solidFill>
                  <a:schemeClr val="tx1"/>
                </a:solidFill>
              </a:rPr>
              <a:t>Wichtige experimentell-physikalische Größe zur Beschreibung von Reaktionsraten</a:t>
            </a:r>
            <a:br>
              <a:rPr lang="de-DE" sz="2000" noProof="0" dirty="0">
                <a:solidFill>
                  <a:schemeClr val="tx1"/>
                </a:solidFill>
              </a:rPr>
            </a:br>
            <a:endParaRPr lang="de-DE" sz="2000" noProof="0" dirty="0">
              <a:solidFill>
                <a:schemeClr val="tx1"/>
              </a:solidFill>
            </a:endParaRPr>
          </a:p>
          <a:p>
            <a:endParaRPr lang="de-DE" sz="2400" b="1" i="1" noProof="0" dirty="0">
              <a:latin typeface="Cambria Math" panose="02040503050406030204" pitchFamily="18" charset="0"/>
            </a:endParaRPr>
          </a:p>
          <a:p>
            <a:endParaRPr lang="de-DE" sz="2000" i="1" dirty="0"/>
          </a:p>
          <a:p>
            <a:endParaRPr lang="de-DE" sz="2000" i="1" dirty="0"/>
          </a:p>
          <a:p>
            <a:endParaRPr lang="de-DE" sz="2000" i="1" noProof="0" dirty="0"/>
          </a:p>
        </p:txBody>
      </p:sp>
      <p:pic>
        <p:nvPicPr>
          <p:cNvPr id="5" name="Grafik 4">
            <a:extLst>
              <a:ext uri="{FF2B5EF4-FFF2-40B4-BE49-F238E27FC236}">
                <a16:creationId xmlns:a16="http://schemas.microsoft.com/office/drawing/2014/main" id="{22E8B255-7CE3-4411-AB24-599E39E73F6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16994" y="1340361"/>
            <a:ext cx="4019550" cy="3429000"/>
          </a:xfrm>
          <a:prstGeom prst="rect">
            <a:avLst/>
          </a:prstGeom>
        </p:spPr>
      </p:pic>
      <p:sp>
        <p:nvSpPr>
          <p:cNvPr id="7" name="Titel 1">
            <a:extLst>
              <a:ext uri="{FF2B5EF4-FFF2-40B4-BE49-F238E27FC236}">
                <a16:creationId xmlns:a16="http://schemas.microsoft.com/office/drawing/2014/main" id="{E9174CC3-D609-D281-E84A-26A85D0D091D}"/>
              </a:ext>
            </a:extLst>
          </p:cNvPr>
          <p:cNvSpPr>
            <a:spLocks noGrp="1"/>
          </p:cNvSpPr>
          <p:nvPr>
            <p:ph type="title"/>
          </p:nvPr>
        </p:nvSpPr>
        <p:spPr>
          <a:xfrm>
            <a:off x="1238249" y="346075"/>
            <a:ext cx="10217156" cy="684000"/>
          </a:xfrm>
        </p:spPr>
        <p:txBody>
          <a:bodyPr/>
          <a:lstStyle/>
          <a:p>
            <a:r>
              <a:rPr lang="de-DE" sz="3600" dirty="0" err="1"/>
              <a:t>Wirkungsq</a:t>
            </a:r>
            <a:r>
              <a:rPr lang="de-DE" sz="3600" noProof="0" dirty="0" err="1"/>
              <a:t>uerschnitt</a:t>
            </a:r>
            <a:endParaRPr lang="de-DE" sz="3000" noProof="0" dirty="0"/>
          </a:p>
        </p:txBody>
      </p:sp>
      <p:sp>
        <p:nvSpPr>
          <p:cNvPr id="10" name="Textfeld 9">
            <a:extLst>
              <a:ext uri="{FF2B5EF4-FFF2-40B4-BE49-F238E27FC236}">
                <a16:creationId xmlns:a16="http://schemas.microsoft.com/office/drawing/2014/main" id="{136B213E-61A6-39D7-A686-E5CF65EF1B11}"/>
              </a:ext>
            </a:extLst>
          </p:cNvPr>
          <p:cNvSpPr txBox="1"/>
          <p:nvPr/>
        </p:nvSpPr>
        <p:spPr>
          <a:xfrm>
            <a:off x="4000500" y="4200630"/>
            <a:ext cx="3419476" cy="1338828"/>
          </a:xfrm>
          <a:prstGeom prst="rect">
            <a:avLst/>
          </a:prstGeom>
          <a:noFill/>
        </p:spPr>
        <p:txBody>
          <a:bodyPr wrap="square">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en-US" sz="1620" b="0" i="1" u="none" strike="noStrike" kern="1200" cap="none" spc="0" normalizeH="0" baseline="0" noProof="0" dirty="0">
                <a:ln>
                  <a:noFill/>
                </a:ln>
                <a:solidFill>
                  <a:srgbClr val="00305E"/>
                </a:solidFill>
                <a:effectLst/>
                <a:uLnTx/>
                <a:uFillTx/>
                <a:latin typeface="Open Sans"/>
                <a:ea typeface="+mn-ea"/>
                <a:cs typeface="+mn-cs"/>
              </a:rPr>
              <a:t> ... </a:t>
            </a:r>
            <a:r>
              <a:rPr kumimoji="0" lang="en-US" sz="1620" b="0" i="1" u="none" strike="noStrike" kern="1200" cap="none" spc="0" normalizeH="0" baseline="0" noProof="0" dirty="0" err="1">
                <a:ln>
                  <a:noFill/>
                </a:ln>
                <a:solidFill>
                  <a:srgbClr val="00305E"/>
                </a:solidFill>
                <a:effectLst/>
                <a:uLnTx/>
                <a:uFillTx/>
                <a:latin typeface="Open Sans"/>
                <a:ea typeface="+mn-ea"/>
                <a:cs typeface="+mn-cs"/>
              </a:rPr>
              <a:t>Wirkungsquerschnitt</a:t>
            </a:r>
            <a:br>
              <a:rPr kumimoji="0" lang="en-US" sz="1620" b="0" i="1" u="none" strike="noStrike" kern="1200" cap="none" spc="0" normalizeH="0" baseline="0" noProof="0" dirty="0">
                <a:ln>
                  <a:noFill/>
                </a:ln>
                <a:solidFill>
                  <a:srgbClr val="00305E"/>
                </a:solidFill>
                <a:effectLst/>
                <a:uLnTx/>
                <a:uFillTx/>
                <a:latin typeface="Open Sans"/>
                <a:ea typeface="+mn-ea"/>
                <a:cs typeface="+mn-cs"/>
              </a:rPr>
            </a:br>
            <a:r>
              <a:rPr kumimoji="0" lang="en-US" sz="1620" b="0" i="1" u="none" strike="noStrike" kern="1200" cap="none" spc="0" normalizeH="0" baseline="0" noProof="0" dirty="0">
                <a:ln>
                  <a:noFill/>
                </a:ln>
                <a:solidFill>
                  <a:srgbClr val="00305E"/>
                </a:solidFill>
                <a:effectLst/>
                <a:uLnTx/>
                <a:uFillTx/>
                <a:latin typeface="Open Sans"/>
                <a:ea typeface="+mn-ea"/>
                <a:cs typeface="+mn-cs"/>
              </a:rPr>
              <a:t> ...</a:t>
            </a:r>
            <a:r>
              <a:rPr kumimoji="0" lang="en-US" sz="1620" b="0" i="1" u="none" strike="noStrike" kern="1200" cap="none" spc="0" normalizeH="0" baseline="0" noProof="0" dirty="0" err="1">
                <a:ln>
                  <a:noFill/>
                </a:ln>
                <a:solidFill>
                  <a:srgbClr val="00305E"/>
                </a:solidFill>
                <a:effectLst/>
                <a:uLnTx/>
                <a:uFillTx/>
                <a:latin typeface="Open Sans"/>
                <a:ea typeface="+mn-ea"/>
                <a:cs typeface="+mn-cs"/>
              </a:rPr>
              <a:t>Zählrate</a:t>
            </a:r>
            <a:br>
              <a:rPr kumimoji="0" lang="en-US" sz="1620" b="0" i="1" u="none" strike="noStrike" kern="1200" cap="none" spc="0" normalizeH="0" baseline="0" noProof="0" dirty="0">
                <a:ln>
                  <a:noFill/>
                </a:ln>
                <a:solidFill>
                  <a:srgbClr val="00305E"/>
                </a:solidFill>
                <a:effectLst/>
                <a:uLnTx/>
                <a:uFillTx/>
                <a:latin typeface="Open Sans"/>
                <a:ea typeface="+mn-ea"/>
                <a:cs typeface="+mn-cs"/>
              </a:rPr>
            </a:br>
            <a:r>
              <a:rPr kumimoji="0" lang="en-US" sz="1620" b="0" i="1" u="none" strike="noStrike" kern="1200" cap="none" spc="0" normalizeH="0" baseline="0" noProof="0" dirty="0">
                <a:ln>
                  <a:noFill/>
                </a:ln>
                <a:solidFill>
                  <a:srgbClr val="00305E"/>
                </a:solidFill>
                <a:effectLst/>
                <a:uLnTx/>
                <a:uFillTx/>
                <a:latin typeface="Open Sans"/>
                <a:ea typeface="+mn-ea"/>
                <a:cs typeface="+mn-cs"/>
              </a:rPr>
              <a:t> ...Anzahl der </a:t>
            </a:r>
            <a:r>
              <a:rPr kumimoji="0" lang="en-US" sz="1620" b="0" i="1" u="none" strike="noStrike" kern="1200" cap="none" spc="0" normalizeH="0" baseline="0" noProof="0" dirty="0" err="1">
                <a:ln>
                  <a:noFill/>
                </a:ln>
                <a:solidFill>
                  <a:srgbClr val="00305E"/>
                </a:solidFill>
                <a:effectLst/>
                <a:uLnTx/>
                <a:uFillTx/>
                <a:latin typeface="Open Sans"/>
                <a:ea typeface="+mn-ea"/>
                <a:cs typeface="+mn-cs"/>
              </a:rPr>
              <a:t>Projektile</a:t>
            </a:r>
            <a:br>
              <a:rPr kumimoji="0" lang="en-US" sz="1620" b="0" i="1" u="none" strike="noStrike" kern="1200" cap="none" spc="0" normalizeH="0" baseline="0" noProof="0" dirty="0">
                <a:ln>
                  <a:noFill/>
                </a:ln>
                <a:solidFill>
                  <a:srgbClr val="00305E"/>
                </a:solidFill>
                <a:effectLst/>
                <a:uLnTx/>
                <a:uFillTx/>
                <a:latin typeface="Open Sans"/>
                <a:ea typeface="+mn-ea"/>
                <a:cs typeface="+mn-cs"/>
              </a:rPr>
            </a:br>
            <a:r>
              <a:rPr kumimoji="0" lang="en-US" sz="1620" b="0" i="1" u="none" strike="noStrike" kern="1200" cap="none" spc="0" normalizeH="0" baseline="0" noProof="0" dirty="0">
                <a:ln>
                  <a:noFill/>
                </a:ln>
                <a:solidFill>
                  <a:srgbClr val="00305E"/>
                </a:solidFill>
                <a:effectLst/>
                <a:uLnTx/>
                <a:uFillTx/>
                <a:latin typeface="Open Sans"/>
                <a:ea typeface="+mn-ea"/>
                <a:cs typeface="+mn-cs"/>
              </a:rPr>
              <a:t> ... </a:t>
            </a:r>
            <a:r>
              <a:rPr lang="en-US" i="1" dirty="0" err="1">
                <a:solidFill>
                  <a:srgbClr val="00305E"/>
                </a:solidFill>
                <a:latin typeface="Open Sans"/>
              </a:rPr>
              <a:t>Detektions</a:t>
            </a:r>
            <a:r>
              <a:rPr kumimoji="0" lang="en-US" sz="1620" b="0" i="1" u="none" strike="noStrike" kern="1200" cap="none" spc="0" normalizeH="0" baseline="0" noProof="0" dirty="0" err="1">
                <a:ln>
                  <a:noFill/>
                </a:ln>
                <a:solidFill>
                  <a:srgbClr val="00305E"/>
                </a:solidFill>
                <a:effectLst/>
                <a:uLnTx/>
                <a:uFillTx/>
                <a:latin typeface="Open Sans"/>
                <a:ea typeface="+mn-ea"/>
                <a:cs typeface="+mn-cs"/>
              </a:rPr>
              <a:t>wahrscheinlichkeit</a:t>
            </a:r>
            <a:br>
              <a:rPr kumimoji="0" lang="en-US" sz="1620" b="0" i="1" u="none" strike="noStrike" kern="1200" cap="none" spc="0" normalizeH="0" baseline="0" noProof="0" dirty="0">
                <a:ln>
                  <a:noFill/>
                </a:ln>
                <a:solidFill>
                  <a:srgbClr val="00305E"/>
                </a:solidFill>
                <a:effectLst/>
                <a:uLnTx/>
                <a:uFillTx/>
                <a:latin typeface="Open Sans"/>
                <a:ea typeface="+mn-ea"/>
                <a:cs typeface="+mn-cs"/>
              </a:rPr>
            </a:br>
            <a:r>
              <a:rPr kumimoji="0" lang="en-US" sz="1620" b="0" i="1" u="none" strike="noStrike" kern="1200" cap="none" spc="0" normalizeH="0" baseline="0" noProof="0" dirty="0">
                <a:ln>
                  <a:noFill/>
                </a:ln>
                <a:solidFill>
                  <a:srgbClr val="00305E"/>
                </a:solidFill>
                <a:effectLst/>
                <a:uLnTx/>
                <a:uFillTx/>
                <a:latin typeface="Open Sans"/>
                <a:ea typeface="+mn-ea"/>
                <a:cs typeface="+mn-cs"/>
              </a:rPr>
              <a:t> ... </a:t>
            </a:r>
            <a:r>
              <a:rPr lang="en-US" i="1" dirty="0">
                <a:solidFill>
                  <a:srgbClr val="00305E"/>
                </a:solidFill>
                <a:latin typeface="Open Sans"/>
              </a:rPr>
              <a:t>Target</a:t>
            </a:r>
            <a:r>
              <a:rPr kumimoji="0" lang="en-US" sz="1620" b="0" i="1" u="none" strike="noStrike" kern="1200" cap="none" spc="0" normalizeH="0" baseline="0" noProof="0" dirty="0" err="1">
                <a:ln>
                  <a:noFill/>
                </a:ln>
                <a:solidFill>
                  <a:srgbClr val="00305E"/>
                </a:solidFill>
                <a:effectLst/>
                <a:uLnTx/>
                <a:uFillTx/>
                <a:latin typeface="Open Sans"/>
                <a:ea typeface="+mn-ea"/>
                <a:cs typeface="+mn-cs"/>
              </a:rPr>
              <a:t>dichte</a:t>
            </a:r>
            <a:endParaRPr kumimoji="0" lang="en-US" sz="1620" b="0" i="1" u="none" strike="noStrike" kern="1200" cap="none" spc="0" normalizeH="0" baseline="0" noProof="0" dirty="0">
              <a:ln>
                <a:noFill/>
              </a:ln>
              <a:solidFill>
                <a:srgbClr val="00305E"/>
              </a:solidFill>
              <a:effectLst/>
              <a:uLnTx/>
              <a:uFillTx/>
              <a:latin typeface="Open Sans"/>
              <a:ea typeface="+mn-ea"/>
              <a:cs typeface="+mn-cs"/>
            </a:endParaRPr>
          </a:p>
        </p:txBody>
      </p:sp>
      <mc:AlternateContent xmlns:mc="http://schemas.openxmlformats.org/markup-compatibility/2006" xmlns:a14="http://schemas.microsoft.com/office/drawing/2010/main">
        <mc:Choice Requires="a14">
          <p:sp>
            <p:nvSpPr>
              <p:cNvPr id="14" name="Textfeld 13">
                <a:extLst>
                  <a:ext uri="{FF2B5EF4-FFF2-40B4-BE49-F238E27FC236}">
                    <a16:creationId xmlns:a16="http://schemas.microsoft.com/office/drawing/2014/main" id="{59ABCA28-E4F3-7F04-E742-EF5199E966A5}"/>
                  </a:ext>
                </a:extLst>
              </p:cNvPr>
              <p:cNvSpPr txBox="1"/>
              <p:nvPr/>
            </p:nvSpPr>
            <p:spPr>
              <a:xfrm>
                <a:off x="1000123" y="4408976"/>
                <a:ext cx="2673133" cy="845937"/>
              </a:xfrm>
              <a:prstGeom prst="rect">
                <a:avLst/>
              </a:prstGeom>
              <a:noFill/>
            </p:spPr>
            <p:txBody>
              <a:bodyPr wrap="square">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𝝈</m:t>
                      </m:r>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f>
                        <m:fPr>
                          <m:ctrlPr>
                            <a:rPr kumimoji="0" lang="en-US"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fPr>
                        <m:num>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num>
                        <m:den>
                          <m:sSub>
                            <m:sSubPr>
                              <m:ctrlPr>
                                <a:rPr kumimoji="0" lang="en-US"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e>
                            <m:sub>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𝐏</m:t>
                              </m:r>
                            </m:sub>
                          </m:sSub>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𝐝</m:t>
                          </m:r>
                        </m:den>
                      </m:f>
                    </m:oMath>
                  </m:oMathPara>
                </a14:m>
                <a:endParaRPr kumimoji="0" lang="en-US" sz="1620" b="0" i="0" u="none" strike="noStrike" kern="1200" cap="none" spc="0" normalizeH="0" baseline="0" noProof="0" dirty="0">
                  <a:ln>
                    <a:noFill/>
                  </a:ln>
                  <a:solidFill>
                    <a:srgbClr val="00305E"/>
                  </a:solidFill>
                  <a:effectLst/>
                  <a:uLnTx/>
                  <a:uFillTx/>
                  <a:latin typeface="Open Sans"/>
                  <a:ea typeface="+mn-ea"/>
                  <a:cs typeface="+mn-cs"/>
                </a:endParaRPr>
              </a:p>
            </p:txBody>
          </p:sp>
        </mc:Choice>
        <mc:Fallback xmlns="">
          <p:sp>
            <p:nvSpPr>
              <p:cNvPr id="14" name="Textfeld 13">
                <a:extLst>
                  <a:ext uri="{FF2B5EF4-FFF2-40B4-BE49-F238E27FC236}">
                    <a16:creationId xmlns:a16="http://schemas.microsoft.com/office/drawing/2014/main" id="{59ABCA28-E4F3-7F04-E742-EF5199E966A5}"/>
                  </a:ext>
                </a:extLst>
              </p:cNvPr>
              <p:cNvSpPr txBox="1">
                <a:spLocks noRot="1" noChangeAspect="1" noMove="1" noResize="1" noEditPoints="1" noAdjustHandles="1" noChangeArrowheads="1" noChangeShapeType="1" noTextEdit="1"/>
              </p:cNvSpPr>
              <p:nvPr/>
            </p:nvSpPr>
            <p:spPr>
              <a:xfrm>
                <a:off x="1000123" y="4408976"/>
                <a:ext cx="2673133" cy="845937"/>
              </a:xfrm>
              <a:prstGeom prst="rect">
                <a:avLst/>
              </a:prstGeom>
              <a:blipFill>
                <a:blip r:embed="rId4"/>
                <a:stretch>
                  <a:fillRect/>
                </a:stretch>
              </a:blipFill>
            </p:spPr>
            <p:txBody>
              <a:bodyPr/>
              <a:lstStyle/>
              <a:p>
                <a:r>
                  <a:rPr lang="de-DE">
                    <a:noFill/>
                  </a:rPr>
                  <a:t> </a:t>
                </a:r>
              </a:p>
            </p:txBody>
          </p:sp>
        </mc:Fallback>
      </mc:AlternateContent>
      <p:sp>
        <p:nvSpPr>
          <p:cNvPr id="17" name="Textfeld 16">
            <a:extLst>
              <a:ext uri="{FF2B5EF4-FFF2-40B4-BE49-F238E27FC236}">
                <a16:creationId xmlns:a16="http://schemas.microsoft.com/office/drawing/2014/main" id="{611F03F1-B0D3-8ECC-E1CE-D37F6A30B7AF}"/>
              </a:ext>
            </a:extLst>
          </p:cNvPr>
          <p:cNvSpPr txBox="1"/>
          <p:nvPr/>
        </p:nvSpPr>
        <p:spPr>
          <a:xfrm>
            <a:off x="7459055" y="4937671"/>
            <a:ext cx="3336464" cy="338554"/>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305E"/>
                </a:solidFill>
                <a:effectLst/>
                <a:uLnTx/>
                <a:uFillTx/>
                <a:latin typeface="Open Sans"/>
                <a:ea typeface="+mn-ea"/>
                <a:cs typeface="+mn-cs"/>
              </a:rPr>
              <a:t>[23] </a:t>
            </a:r>
            <a:r>
              <a:rPr kumimoji="0" lang="en-GB" sz="1600" b="0" i="1" u="none" strike="noStrike" kern="1200" cap="none" spc="0" normalizeH="0" baseline="0" noProof="0" dirty="0">
                <a:ln>
                  <a:noFill/>
                </a:ln>
                <a:solidFill>
                  <a:srgbClr val="00305E"/>
                </a:solidFill>
                <a:effectLst/>
                <a:uLnTx/>
                <a:uFillTx/>
                <a:latin typeface="Open Sans"/>
                <a:ea typeface="+mn-ea"/>
                <a:cs typeface="+mn-cs"/>
              </a:rPr>
              <a:t>Schema </a:t>
            </a:r>
            <a:r>
              <a:rPr kumimoji="0" lang="en-GB" sz="1600" b="0" i="1" u="none" strike="noStrike" kern="1200" cap="none" spc="0" normalizeH="0" baseline="0" noProof="0" dirty="0" err="1">
                <a:ln>
                  <a:noFill/>
                </a:ln>
                <a:solidFill>
                  <a:srgbClr val="00305E"/>
                </a:solidFill>
                <a:effectLst/>
                <a:uLnTx/>
                <a:uFillTx/>
                <a:latin typeface="Open Sans"/>
                <a:ea typeface="+mn-ea"/>
                <a:cs typeface="+mn-cs"/>
              </a:rPr>
              <a:t>Wirkungsquerschnitt</a:t>
            </a:r>
            <a:endParaRPr kumimoji="0" lang="de-DE" sz="1600" b="0" i="1"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3887031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Was ist Nuklear-Astrophysik?</a:t>
            </a:r>
            <a:endParaRPr lang="de-DE" sz="3000" noProof="0" dirty="0"/>
          </a:p>
        </p:txBody>
      </p:sp>
      <p:sp>
        <p:nvSpPr>
          <p:cNvPr id="10" name="Rechteck 8">
            <a:extLst>
              <a:ext uri="{FF2B5EF4-FFF2-40B4-BE49-F238E27FC236}">
                <a16:creationId xmlns:a16="http://schemas.microsoft.com/office/drawing/2014/main" id="{545B338F-7113-4CF9-9FBB-D43B6FF41E1F}"/>
              </a:ext>
            </a:extLst>
          </p:cNvPr>
          <p:cNvSpPr/>
          <p:nvPr/>
        </p:nvSpPr>
        <p:spPr>
          <a:xfrm>
            <a:off x="1238249" y="1945909"/>
            <a:ext cx="4152142" cy="1313845"/>
          </a:xfrm>
          <a:prstGeom prst="rect">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000" b="1" i="1" dirty="0">
                <a:solidFill>
                  <a:schemeClr val="tx1"/>
                </a:solidFill>
              </a:rPr>
              <a:t>Die </a:t>
            </a:r>
            <a:r>
              <a:rPr lang="en-US" sz="2000" b="1" i="1" dirty="0" err="1">
                <a:solidFill>
                  <a:schemeClr val="tx1"/>
                </a:solidFill>
              </a:rPr>
              <a:t>Nukleare</a:t>
            </a:r>
            <a:r>
              <a:rPr lang="en-US" sz="2000" b="1" i="1" dirty="0">
                <a:solidFill>
                  <a:schemeClr val="tx1"/>
                </a:solidFill>
              </a:rPr>
              <a:t> </a:t>
            </a:r>
            <a:r>
              <a:rPr lang="en-US" sz="2000" b="1" i="1" dirty="0" err="1">
                <a:solidFill>
                  <a:schemeClr val="tx1"/>
                </a:solidFill>
              </a:rPr>
              <a:t>Astrophysik</a:t>
            </a:r>
            <a:r>
              <a:rPr lang="en-US" sz="2000" b="1" i="1" dirty="0">
                <a:solidFill>
                  <a:schemeClr val="tx1"/>
                </a:solidFill>
              </a:rPr>
              <a:t> untersucht den Ursprung der chemischen Elemente.</a:t>
            </a:r>
          </a:p>
        </p:txBody>
      </p:sp>
      <p:sp>
        <p:nvSpPr>
          <p:cNvPr id="13" name="Rechteck 8">
            <a:extLst>
              <a:ext uri="{FF2B5EF4-FFF2-40B4-BE49-F238E27FC236}">
                <a16:creationId xmlns:a16="http://schemas.microsoft.com/office/drawing/2014/main" id="{24134EFF-DB21-494E-B12F-9A5E95DA8632}"/>
              </a:ext>
            </a:extLst>
          </p:cNvPr>
          <p:cNvSpPr/>
          <p:nvPr/>
        </p:nvSpPr>
        <p:spPr>
          <a:xfrm>
            <a:off x="1238249" y="3569579"/>
            <a:ext cx="4152142" cy="1313845"/>
          </a:xfrm>
          <a:prstGeom prst="rect">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000" b="1" i="1" dirty="0">
                <a:solidFill>
                  <a:schemeClr val="tx1"/>
                </a:solidFill>
              </a:rPr>
              <a:t>Die </a:t>
            </a:r>
            <a:r>
              <a:rPr lang="en-US" sz="2000" b="1" i="1" dirty="0" err="1">
                <a:solidFill>
                  <a:schemeClr val="tx1"/>
                </a:solidFill>
              </a:rPr>
              <a:t>Nukleare</a:t>
            </a:r>
            <a:r>
              <a:rPr lang="en-US" sz="2000" b="1" i="1" dirty="0">
                <a:solidFill>
                  <a:schemeClr val="tx1"/>
                </a:solidFill>
              </a:rPr>
              <a:t> </a:t>
            </a:r>
            <a:r>
              <a:rPr lang="en-US" sz="2000" b="1" i="1" dirty="0" err="1">
                <a:solidFill>
                  <a:schemeClr val="tx1"/>
                </a:solidFill>
              </a:rPr>
              <a:t>Astrophysik</a:t>
            </a:r>
            <a:r>
              <a:rPr lang="en-US" sz="2000" b="1" i="1" dirty="0">
                <a:solidFill>
                  <a:schemeClr val="tx1"/>
                </a:solidFill>
              </a:rPr>
              <a:t> wirft einen tiefen Blick ins Universum, um diese Frage zu beantworten.</a:t>
            </a:r>
          </a:p>
        </p:txBody>
      </p:sp>
      <p:pic>
        <p:nvPicPr>
          <p:cNvPr id="4" name="Grafik 3">
            <a:extLst>
              <a:ext uri="{FF2B5EF4-FFF2-40B4-BE49-F238E27FC236}">
                <a16:creationId xmlns:a16="http://schemas.microsoft.com/office/drawing/2014/main" id="{0EA6410A-7BEF-4473-BE15-C5A719D8D9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95697" y="924910"/>
            <a:ext cx="5896303" cy="4878902"/>
          </a:xfrm>
          <a:prstGeom prst="rect">
            <a:avLst/>
          </a:prstGeom>
        </p:spPr>
      </p:pic>
      <p:sp>
        <p:nvSpPr>
          <p:cNvPr id="5" name="Textfeld 4">
            <a:extLst>
              <a:ext uri="{FF2B5EF4-FFF2-40B4-BE49-F238E27FC236}">
                <a16:creationId xmlns:a16="http://schemas.microsoft.com/office/drawing/2014/main" id="{328DE390-7707-4BE0-AD34-F745E0793DC5}"/>
              </a:ext>
            </a:extLst>
          </p:cNvPr>
          <p:cNvSpPr txBox="1"/>
          <p:nvPr/>
        </p:nvSpPr>
        <p:spPr>
          <a:xfrm>
            <a:off x="6295698" y="5797505"/>
            <a:ext cx="5896302" cy="341632"/>
          </a:xfrm>
          <a:prstGeom prst="rect">
            <a:avLst/>
          </a:prstGeom>
          <a:noFill/>
        </p:spPr>
        <p:txBody>
          <a:bodyPr wrap="square" rtlCol="0">
            <a:spAutoFit/>
          </a:bodyPr>
          <a:lstStyle/>
          <a:p>
            <a:pPr algn="ctr"/>
            <a:r>
              <a:rPr lang="de-DE" i="1" dirty="0"/>
              <a:t>[02] </a:t>
            </a:r>
            <a:r>
              <a:rPr lang="de-DE" i="1" dirty="0" err="1"/>
              <a:t>Orionnebel</a:t>
            </a:r>
            <a:r>
              <a:rPr lang="de-DE" i="1" dirty="0"/>
              <a:t>, ESA/Hubble</a:t>
            </a:r>
          </a:p>
        </p:txBody>
      </p:sp>
    </p:spTree>
    <p:extLst>
      <p:ext uri="{BB962C8B-B14F-4D97-AF65-F5344CB8AC3E}">
        <p14:creationId xmlns:p14="http://schemas.microsoft.com/office/powerpoint/2010/main" val="27599608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dirty="0" err="1"/>
              <a:t>Wirkungsq</a:t>
            </a:r>
            <a:r>
              <a:rPr lang="de-DE" sz="3600" noProof="0" dirty="0" err="1"/>
              <a:t>uerschnitt</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Aufgabe</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err="1">
                  <a:ln>
                    <a:noFill/>
                  </a:ln>
                  <a:solidFill>
                    <a:srgbClr val="00305E"/>
                  </a:solidFill>
                  <a:effectLst/>
                  <a:uLnTx/>
                  <a:uFillTx/>
                  <a:latin typeface="Open Sans"/>
                  <a:ea typeface="+mn-ea"/>
                  <a:cs typeface="+mn-cs"/>
                </a:rPr>
                <a:t>Bearbeitet</a:t>
              </a:r>
              <a:r>
                <a:rPr kumimoji="0" lang="en-GB" sz="2800" b="0" i="0" u="none" strike="noStrike" kern="1200" cap="none" spc="0" normalizeH="0" baseline="0" noProof="0" dirty="0">
                  <a:ln>
                    <a:noFill/>
                  </a:ln>
                  <a:solidFill>
                    <a:srgbClr val="00305E"/>
                  </a:solidFill>
                  <a:effectLst/>
                  <a:uLnTx/>
                  <a:uFillTx/>
                  <a:latin typeface="Open Sans"/>
                  <a:ea typeface="+mn-ea"/>
                  <a:cs typeface="+mn-cs"/>
                </a:rPr>
                <a:t> zu zweit die Aufgabe 4 auf dem Arbeitsblatt.</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Datenanalyse</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5.4 Data Board</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8815222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A5EEF8B-7B91-4BAD-BEBF-0997022B8CD5}"/>
              </a:ext>
            </a:extLst>
          </p:cNvPr>
          <p:cNvSpPr>
            <a:spLocks noGrp="1"/>
          </p:cNvSpPr>
          <p:nvPr>
            <p:ph sz="quarter" idx="10"/>
          </p:nvPr>
        </p:nvSpPr>
        <p:spPr>
          <a:xfrm>
            <a:off x="874711" y="1813363"/>
            <a:ext cx="5988544" cy="3758762"/>
          </a:xfrm>
        </p:spPr>
        <p:txBody>
          <a:bodyPr/>
          <a:lstStyle/>
          <a:p>
            <a:pPr marL="285750" indent="-285750">
              <a:buFont typeface="Arial" panose="020B0604020202020204" pitchFamily="34" charset="0"/>
              <a:buChar char="•"/>
            </a:pPr>
            <a:r>
              <a:rPr lang="de-DE" sz="2000" noProof="0" dirty="0"/>
              <a:t>Maß für die Wahrscheinlichkeit einer Reaktion bei einer bestimmten Temperatur</a:t>
            </a:r>
          </a:p>
          <a:p>
            <a:pPr marL="285750" indent="-285750">
              <a:buFont typeface="Arial" panose="020B0604020202020204" pitchFamily="34" charset="0"/>
              <a:buChar char="•"/>
            </a:pPr>
            <a:r>
              <a:rPr lang="de-DE" sz="2000" dirty="0"/>
              <a:t>Sie gibt an, wie viele Reaktionen in einer Region des Raums pro Sekunde stattfinden</a:t>
            </a:r>
          </a:p>
          <a:p>
            <a:pPr marL="285750" indent="-285750">
              <a:buFont typeface="Arial" panose="020B0604020202020204" pitchFamily="34" charset="0"/>
              <a:buChar char="•"/>
            </a:pPr>
            <a:r>
              <a:rPr lang="de-DE" sz="2000" noProof="0" dirty="0"/>
              <a:t>Die stellare </a:t>
            </a:r>
            <a:r>
              <a:rPr lang="de-DE" sz="2000" dirty="0"/>
              <a:t>Reaktionsrate hängt stark von der </a:t>
            </a:r>
            <a:r>
              <a:rPr lang="de-DE" sz="2000" b="1" dirty="0"/>
              <a:t>Temperatur </a:t>
            </a:r>
            <a:r>
              <a:rPr lang="de-DE" sz="2000" dirty="0"/>
              <a:t>ab</a:t>
            </a:r>
            <a:endParaRPr lang="de-DE" sz="2400" b="1" noProof="0" dirty="0"/>
          </a:p>
        </p:txBody>
      </p:sp>
      <p:pic>
        <p:nvPicPr>
          <p:cNvPr id="6" name="Grafik 5">
            <a:extLst>
              <a:ext uri="{FF2B5EF4-FFF2-40B4-BE49-F238E27FC236}">
                <a16:creationId xmlns:a16="http://schemas.microsoft.com/office/drawing/2014/main" id="{AB331CEF-EBB4-56A1-C2DC-822456682B7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82504" y="1211050"/>
            <a:ext cx="3878422" cy="3346126"/>
          </a:xfrm>
          <a:prstGeom prst="rect">
            <a:avLst/>
          </a:prstGeom>
        </p:spPr>
      </p:pic>
      <p:pic>
        <p:nvPicPr>
          <p:cNvPr id="8" name="Grafik 7">
            <a:extLst>
              <a:ext uri="{FF2B5EF4-FFF2-40B4-BE49-F238E27FC236}">
                <a16:creationId xmlns:a16="http://schemas.microsoft.com/office/drawing/2014/main" id="{DB956378-A2D5-496C-B94B-B27DDA77A2F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38249" y="4842037"/>
            <a:ext cx="7270499" cy="1000059"/>
          </a:xfrm>
          <a:prstGeom prst="rect">
            <a:avLst/>
          </a:prstGeom>
        </p:spPr>
      </p:pic>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E99F8BBA-8308-1D76-AFFD-1FFF70C238E0}"/>
                  </a:ext>
                </a:extLst>
              </p:cNvPr>
              <p:cNvSpPr txBox="1"/>
              <p:nvPr/>
            </p:nvSpPr>
            <p:spPr>
              <a:xfrm rot="16200000">
                <a:off x="4866602" y="2614064"/>
                <a:ext cx="4647824" cy="43569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Open Sans"/>
                    <a:ea typeface="+mn-ea"/>
                    <a:cs typeface="+mn-cs"/>
                  </a:rPr>
                  <a:t>Reaktionsgeschwindigkeit [ ]</a:t>
                </a:r>
              </a:p>
            </p:txBody>
          </p:sp>
        </mc:Choice>
        <mc:Fallback xmlns:p14="http://schemas.microsoft.com/office/powerpoint/2010/main" xmlns:a16="http://schemas.microsoft.com/office/drawing/2014/main" xmlns="">
          <p:sp>
            <p:nvSpPr>
              <p:cNvPr id="7" name="Textfeld 6">
                <a:extLst>
                  <a:ext uri="{FF2B5EF4-FFF2-40B4-BE49-F238E27FC236}">
                    <a16:creationId xmlns:a16="http://schemas.microsoft.com/office/drawing/2014/main" id="{E99F8BBA-8308-1D76-AFFD-1FFF70C238E0}"/>
                  </a:ext>
                </a:extLst>
              </p:cNvPr>
              <p:cNvSpPr txBox="1">
                <a:spLocks noRot="1" noChangeAspect="1" noMove="1" noResize="1" noEditPoints="1" noAdjustHandles="1" noChangeArrowheads="1" noChangeShapeType="1" noTextEdit="1"/>
              </p:cNvSpPr>
              <p:nvPr/>
            </p:nvSpPr>
            <p:spPr>
              <a:xfrm rot="16200000">
                <a:off x="4866602" y="2614064"/>
                <a:ext cx="4647824" cy="435697"/>
              </a:xfrm>
              <a:prstGeom prst="rect">
                <a:avLst/>
              </a:prstGeom>
              <a:blipFill>
                <a:blip r:embed="rId5"/>
                <a:stretch>
                  <a:fillRect r="-2817"/>
                </a:stretch>
              </a:blipFill>
            </p:spPr>
            <p:txBody>
              <a:bodyPr/>
              <a:lstStyle/>
              <a:p>
                <a:r>
                  <a:rPr lang="en-US">
                    <a:noFill/>
                  </a:rPr>
                  <a:t> </a:t>
                </a:r>
              </a:p>
            </p:txBody>
          </p:sp>
        </mc:Fallback>
      </mc:AlternateContent>
      <p:sp>
        <p:nvSpPr>
          <p:cNvPr id="10" name="Textfeld 9">
            <a:extLst>
              <a:ext uri="{FF2B5EF4-FFF2-40B4-BE49-F238E27FC236}">
                <a16:creationId xmlns:a16="http://schemas.microsoft.com/office/drawing/2014/main" id="{5F129969-130A-9A06-B620-9EA07E8EA584}"/>
              </a:ext>
            </a:extLst>
          </p:cNvPr>
          <p:cNvSpPr txBox="1"/>
          <p:nvPr/>
        </p:nvSpPr>
        <p:spPr>
          <a:xfrm>
            <a:off x="7010733" y="4612004"/>
            <a:ext cx="4647824" cy="30777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err="1">
                <a:ln>
                  <a:noFill/>
                </a:ln>
                <a:solidFill>
                  <a:srgbClr val="000000"/>
                </a:solidFill>
                <a:effectLst/>
                <a:uLnTx/>
                <a:uFillTx/>
                <a:latin typeface="Open Sans"/>
                <a:ea typeface="+mn-ea"/>
                <a:cs typeface="+mn-cs"/>
              </a:rPr>
              <a:t>Temperatur </a:t>
            </a:r>
            <a:r>
              <a:rPr kumimoji="0" lang="de-DE" sz="1400" b="1" i="0" u="none" strike="noStrike" kern="1200" cap="none" spc="0" normalizeH="0" baseline="0" noProof="0" dirty="0">
                <a:ln>
                  <a:noFill/>
                </a:ln>
                <a:solidFill>
                  <a:srgbClr val="000000"/>
                </a:solidFill>
                <a:effectLst/>
                <a:uLnTx/>
                <a:uFillTx/>
                <a:latin typeface="Open Sans"/>
                <a:ea typeface="+mn-ea"/>
                <a:cs typeface="+mn-cs"/>
              </a:rPr>
              <a:t>[GK]</a:t>
            </a:r>
          </a:p>
        </p:txBody>
      </p:sp>
      <p:sp>
        <p:nvSpPr>
          <p:cNvPr id="13" name="Titel 1">
            <a:extLst>
              <a:ext uri="{FF2B5EF4-FFF2-40B4-BE49-F238E27FC236}">
                <a16:creationId xmlns:a16="http://schemas.microsoft.com/office/drawing/2014/main" id="{08C1FC97-BA3D-84A4-F00A-D5B7DCE080B7}"/>
              </a:ext>
            </a:extLst>
          </p:cNvPr>
          <p:cNvSpPr>
            <a:spLocks noGrp="1"/>
          </p:cNvSpPr>
          <p:nvPr>
            <p:ph type="title"/>
          </p:nvPr>
        </p:nvSpPr>
        <p:spPr>
          <a:xfrm>
            <a:off x="1238249" y="346075"/>
            <a:ext cx="10217156" cy="684000"/>
          </a:xfrm>
        </p:spPr>
        <p:txBody>
          <a:bodyPr/>
          <a:lstStyle/>
          <a:p>
            <a:r>
              <a:rPr lang="de-DE" sz="3600" dirty="0"/>
              <a:t>Reaktionsrate</a:t>
            </a:r>
            <a:endParaRPr lang="de-DE" sz="3000" noProof="0" dirty="0"/>
          </a:p>
        </p:txBody>
      </p:sp>
      <p:sp>
        <p:nvSpPr>
          <p:cNvPr id="15" name="Textfeld 14">
            <a:extLst>
              <a:ext uri="{FF2B5EF4-FFF2-40B4-BE49-F238E27FC236}">
                <a16:creationId xmlns:a16="http://schemas.microsoft.com/office/drawing/2014/main" id="{0FC5A45F-39C6-DD76-7C65-036DE2585BFD}"/>
              </a:ext>
            </a:extLst>
          </p:cNvPr>
          <p:cNvSpPr txBox="1"/>
          <p:nvPr/>
        </p:nvSpPr>
        <p:spPr>
          <a:xfrm>
            <a:off x="1238249" y="5787647"/>
            <a:ext cx="7134226" cy="341632"/>
          </a:xfrm>
          <a:prstGeom prst="rect">
            <a:avLst/>
          </a:prstGeom>
          <a:noFill/>
        </p:spPr>
        <p:txBody>
          <a:bodyPr wrap="square">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620" b="0" i="1" u="none" strike="noStrike" kern="1200" cap="none" spc="0" normalizeH="0" baseline="0" noProof="0" dirty="0">
                <a:ln>
                  <a:noFill/>
                </a:ln>
                <a:solidFill>
                  <a:srgbClr val="00305E"/>
                </a:solidFill>
                <a:effectLst/>
                <a:uLnTx/>
                <a:uFillTx/>
                <a:latin typeface="Open Sans"/>
                <a:ea typeface="+mn-ea"/>
                <a:cs typeface="+mn-cs"/>
              </a:rPr>
              <a:t>Die eigentliche Formel für die Reaktionsgeschwindigkeit!</a:t>
            </a:r>
          </a:p>
        </p:txBody>
      </p:sp>
    </p:spTree>
    <p:extLst>
      <p:ext uri="{BB962C8B-B14F-4D97-AF65-F5344CB8AC3E}">
        <p14:creationId xmlns:p14="http://schemas.microsoft.com/office/powerpoint/2010/main" val="3135982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dirty="0"/>
              <a:t>Reaktionsgeschwindigkeit</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Aufgabe</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err="1">
                  <a:ln>
                    <a:noFill/>
                  </a:ln>
                  <a:solidFill>
                    <a:srgbClr val="00305E"/>
                  </a:solidFill>
                  <a:effectLst/>
                  <a:uLnTx/>
                  <a:uFillTx/>
                  <a:latin typeface="Open Sans"/>
                  <a:ea typeface="+mn-ea"/>
                  <a:cs typeface="+mn-cs"/>
                </a:rPr>
                <a:t>Bearbeitet</a:t>
              </a:r>
              <a:r>
                <a:rPr kumimoji="0" lang="en-GB" sz="2800" b="0" i="0" u="none" strike="noStrike" kern="1200" cap="none" spc="0" normalizeH="0" baseline="0" noProof="0" dirty="0">
                  <a:ln>
                    <a:noFill/>
                  </a:ln>
                  <a:solidFill>
                    <a:srgbClr val="00305E"/>
                  </a:solidFill>
                  <a:effectLst/>
                  <a:uLnTx/>
                  <a:uFillTx/>
                  <a:latin typeface="Open Sans"/>
                  <a:ea typeface="+mn-ea"/>
                  <a:cs typeface="+mn-cs"/>
                </a:rPr>
                <a:t> </a:t>
              </a:r>
              <a:r>
                <a:rPr kumimoji="0" lang="en-GB" sz="2800" b="0" i="0" u="none" strike="noStrike" kern="1200" cap="none" spc="0" normalizeH="0" baseline="0" noProof="0" dirty="0" err="1">
                  <a:ln>
                    <a:noFill/>
                  </a:ln>
                  <a:solidFill>
                    <a:srgbClr val="00305E"/>
                  </a:solidFill>
                  <a:effectLst/>
                  <a:uLnTx/>
                  <a:uFillTx/>
                  <a:latin typeface="Open Sans"/>
                  <a:ea typeface="+mn-ea"/>
                  <a:cs typeface="+mn-cs"/>
                </a:rPr>
                <a:t>zu</a:t>
              </a:r>
              <a:r>
                <a:rPr kumimoji="0" lang="en-GB" sz="2800" b="0" i="0" u="none" strike="noStrike" kern="1200" cap="none" spc="0" normalizeH="0" baseline="0" noProof="0" dirty="0">
                  <a:ln>
                    <a:noFill/>
                  </a:ln>
                  <a:solidFill>
                    <a:srgbClr val="00305E"/>
                  </a:solidFill>
                  <a:effectLst/>
                  <a:uLnTx/>
                  <a:uFillTx/>
                  <a:latin typeface="Open Sans"/>
                  <a:ea typeface="+mn-ea"/>
                  <a:cs typeface="+mn-cs"/>
                </a:rPr>
                <a:t> zweit die Aufgabe 5 auf dem Arbeitsblatt.</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Datenanalyse</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5.3 Interaktives Histogramm</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5505117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dirty="0"/>
              <a:t>Ungewissheiten </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1739020"/>
            <a:ext cx="6667500" cy="3566405"/>
            <a:chOff x="1398424" y="1360021"/>
            <a:chExt cx="3822162" cy="35664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Aufgabe</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0533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00305E"/>
                  </a:solidFill>
                  <a:effectLst/>
                  <a:uLnTx/>
                  <a:uFillTx/>
                  <a:latin typeface="Open Sans"/>
                  <a:ea typeface="+mn-ea"/>
                  <a:cs typeface="+mn-cs"/>
                </a:rPr>
                <a:t>Welche Annäherungen mussten wir bei der Datenanalyse vornehmen?</a:t>
              </a:r>
            </a:p>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err="1">
                  <a:ln>
                    <a:noFill/>
                  </a:ln>
                  <a:solidFill>
                    <a:srgbClr val="00305E"/>
                  </a:solidFill>
                  <a:effectLst/>
                  <a:uLnTx/>
                  <a:uFillTx/>
                  <a:latin typeface="Open Sans"/>
                  <a:ea typeface="+mn-ea"/>
                  <a:cs typeface="+mn-cs"/>
                </a:rPr>
                <a:t>Diskutiert</a:t>
              </a:r>
              <a:r>
                <a:rPr kumimoji="0" lang="en-GB" sz="2800" b="0" i="0" u="none" strike="noStrike" kern="1200" cap="none" spc="0" normalizeH="0" baseline="0" noProof="0" dirty="0">
                  <a:ln>
                    <a:noFill/>
                  </a:ln>
                  <a:solidFill>
                    <a:srgbClr val="00305E"/>
                  </a:solidFill>
                  <a:effectLst/>
                  <a:uLnTx/>
                  <a:uFillTx/>
                  <a:latin typeface="Open Sans"/>
                  <a:ea typeface="+mn-ea"/>
                  <a:cs typeface="+mn-cs"/>
                </a:rPr>
                <a:t> qualitativ die Messunsicherheit unserer Ergebnisse und die möglichen Fehlerquellen.</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3303214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Zusammenfassung</a:t>
            </a:r>
            <a:endParaRPr lang="de-DE"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354613"/>
            <a:ext cx="5624375" cy="3947234"/>
          </a:xfrm>
          <a:prstGeom prst="rect">
            <a:avLst/>
          </a:prstGeom>
          <a:noFill/>
        </p:spPr>
        <p:txBody>
          <a:bodyPr wrap="square" rtlCol="0">
            <a:spAutoFit/>
          </a:bodyPr>
          <a:lstStyle/>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1900" b="0" i="0" u="none" strike="noStrike" kern="1200" cap="none" spc="0" normalizeH="0" baseline="0" noProof="0" dirty="0">
                <a:ln>
                  <a:noFill/>
                </a:ln>
                <a:solidFill>
                  <a:srgbClr val="00305E"/>
                </a:solidFill>
                <a:effectLst/>
                <a:uLnTx/>
                <a:uFillTx/>
                <a:latin typeface="Open Sans"/>
                <a:ea typeface="+mn-ea"/>
                <a:cs typeface="+mn-cs"/>
              </a:rPr>
              <a:t>Die Reaktion findet in AGB-Sternen (Roten Riesen) statt.</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1900" b="0" i="0" u="none" strike="noStrike" kern="1200" cap="none" spc="0" normalizeH="0" baseline="0" noProof="0" dirty="0">
                <a:ln>
                  <a:noFill/>
                </a:ln>
                <a:solidFill>
                  <a:srgbClr val="00305E"/>
                </a:solidFill>
                <a:effectLst/>
                <a:uLnTx/>
                <a:uFillTx/>
                <a:latin typeface="Open Sans"/>
                <a:ea typeface="+mn-ea"/>
                <a:cs typeface="+mn-cs"/>
              </a:rPr>
              <a:t>Sie ist der Beginn einer Reaktionskette, die als eine der wichtigsten </a:t>
            </a:r>
            <a:r>
              <a:rPr kumimoji="0" lang="en-GB" sz="1900" b="1" i="0" u="none" strike="noStrike" kern="1200" cap="none" spc="0" normalizeH="0" baseline="0" noProof="0" dirty="0">
                <a:ln>
                  <a:noFill/>
                </a:ln>
                <a:solidFill>
                  <a:srgbClr val="00305E"/>
                </a:solidFill>
                <a:effectLst/>
                <a:uLnTx/>
                <a:uFillTx/>
                <a:latin typeface="Open Sans"/>
                <a:ea typeface="+mn-ea"/>
                <a:cs typeface="+mn-cs"/>
              </a:rPr>
              <a:t>Neutronenquellen </a:t>
            </a:r>
            <a:r>
              <a:rPr kumimoji="0" lang="en-GB" sz="1900" b="0" i="0" u="none" strike="noStrike" kern="1200" cap="none" spc="0" normalizeH="0" baseline="0" noProof="0" dirty="0">
                <a:ln>
                  <a:noFill/>
                </a:ln>
                <a:solidFill>
                  <a:srgbClr val="00305E"/>
                </a:solidFill>
                <a:effectLst/>
                <a:uLnTx/>
                <a:uFillTx/>
                <a:latin typeface="Open Sans"/>
                <a:ea typeface="+mn-ea"/>
                <a:cs typeface="+mn-cs"/>
              </a:rPr>
              <a:t>für die s-Prozess-Nukleosynthese gilt</a:t>
            </a:r>
            <a:endParaRPr kumimoji="0" lang="en-GB" sz="1900" b="1" i="0" u="none" strike="noStrike" kern="1200" cap="none" spc="0" normalizeH="0" baseline="0" noProof="0" dirty="0">
              <a:ln>
                <a:noFill/>
              </a:ln>
              <a:solidFill>
                <a:srgbClr val="00305E"/>
              </a:solidFill>
              <a:effectLst/>
              <a:uLnTx/>
              <a:uFillTx/>
              <a:latin typeface="Open Sans"/>
              <a:ea typeface="+mn-ea"/>
              <a:cs typeface="+mn-cs"/>
            </a:endParaRP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1900" b="0" i="0" u="none" strike="noStrike" kern="1200" cap="none" spc="0" normalizeH="0" baseline="0" noProof="0" dirty="0">
                <a:ln>
                  <a:noFill/>
                </a:ln>
                <a:solidFill>
                  <a:srgbClr val="00305E"/>
                </a:solidFill>
                <a:effectLst/>
                <a:uLnTx/>
                <a:uFillTx/>
                <a:latin typeface="Open Sans"/>
                <a:ea typeface="+mn-ea"/>
                <a:cs typeface="+mn-cs"/>
              </a:rPr>
              <a:t>Durch Beobachtung der Energie des </a:t>
            </a:r>
            <a:r>
              <a:rPr kumimoji="0" lang="en-GB" sz="1900" b="1" i="0" u="none" strike="noStrike" kern="1200" cap="none" spc="0" normalizeH="0" baseline="0" noProof="0" dirty="0">
                <a:ln>
                  <a:noFill/>
                </a:ln>
                <a:solidFill>
                  <a:srgbClr val="00305E"/>
                </a:solidFill>
                <a:effectLst/>
                <a:uLnTx/>
                <a:uFillTx/>
                <a:latin typeface="Open Sans"/>
                <a:ea typeface="+mn-ea"/>
                <a:cs typeface="+mn-cs"/>
              </a:rPr>
              <a:t>Photons </a:t>
            </a:r>
            <a:r>
              <a:rPr kumimoji="0" lang="en-GB" sz="1900" b="0" i="0" u="none" strike="noStrike" kern="1200" cap="none" spc="0" normalizeH="0" baseline="0" noProof="0" dirty="0">
                <a:ln>
                  <a:noFill/>
                </a:ln>
                <a:solidFill>
                  <a:srgbClr val="00305E"/>
                </a:solidFill>
                <a:effectLst/>
                <a:uLnTx/>
                <a:uFillTx/>
                <a:latin typeface="Open Sans"/>
                <a:ea typeface="+mn-ea"/>
                <a:cs typeface="+mn-cs"/>
              </a:rPr>
              <a:t>konnten wir die </a:t>
            </a:r>
            <a:r>
              <a:rPr kumimoji="0" lang="en-GB" sz="1900" b="1" i="0" u="none" strike="noStrike" kern="1200" cap="none" spc="0" normalizeH="0" baseline="0" noProof="0" dirty="0" err="1">
                <a:ln>
                  <a:noFill/>
                </a:ln>
                <a:solidFill>
                  <a:srgbClr val="00305E"/>
                </a:solidFill>
                <a:effectLst/>
                <a:uLnTx/>
                <a:uFillTx/>
                <a:latin typeface="Open Sans"/>
                <a:ea typeface="+mn-ea"/>
                <a:cs typeface="+mn-cs"/>
              </a:rPr>
              <a:t>Reaktionsrate</a:t>
            </a:r>
            <a:r>
              <a:rPr kumimoji="0" lang="en-GB" sz="1900" b="1" i="0" u="none" strike="noStrike" kern="1200" cap="none" spc="0" normalizeH="0" baseline="0" noProof="0" dirty="0">
                <a:ln>
                  <a:noFill/>
                </a:ln>
                <a:solidFill>
                  <a:srgbClr val="00305E"/>
                </a:solidFill>
                <a:effectLst/>
                <a:uLnTx/>
                <a:uFillTx/>
                <a:latin typeface="Open Sans"/>
                <a:ea typeface="+mn-ea"/>
                <a:cs typeface="+mn-cs"/>
              </a:rPr>
              <a:t> </a:t>
            </a:r>
            <a:r>
              <a:rPr kumimoji="0" lang="en-GB" sz="1900" b="0" i="0" u="none" strike="noStrike" kern="1200" cap="none" spc="0" normalizeH="0" baseline="0" noProof="0" dirty="0">
                <a:ln>
                  <a:noFill/>
                </a:ln>
                <a:solidFill>
                  <a:srgbClr val="00305E"/>
                </a:solidFill>
                <a:effectLst/>
                <a:uLnTx/>
                <a:uFillTx/>
                <a:latin typeface="Open Sans"/>
                <a:ea typeface="+mn-ea"/>
                <a:cs typeface="+mn-cs"/>
              </a:rPr>
              <a:t>berechnen </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1900" b="0" i="0" u="none" strike="noStrike" kern="1200" cap="none" spc="0" normalizeH="0" baseline="0" noProof="0" dirty="0">
                <a:ln>
                  <a:noFill/>
                </a:ln>
                <a:solidFill>
                  <a:srgbClr val="00305E"/>
                </a:solidFill>
                <a:effectLst/>
                <a:uLnTx/>
                <a:uFillTx/>
                <a:latin typeface="Open Sans"/>
                <a:ea typeface="+mn-ea"/>
                <a:cs typeface="+mn-cs"/>
              </a:rPr>
              <a:t>Die Berechnung der </a:t>
            </a:r>
            <a:r>
              <a:rPr kumimoji="0" lang="en-GB" sz="1900" b="0" i="0" u="none" strike="noStrike" kern="1200" cap="none" spc="0" normalizeH="0" baseline="0" noProof="0" dirty="0" err="1">
                <a:ln>
                  <a:noFill/>
                </a:ln>
                <a:solidFill>
                  <a:srgbClr val="00305E"/>
                </a:solidFill>
                <a:effectLst/>
                <a:uLnTx/>
                <a:uFillTx/>
                <a:latin typeface="Open Sans"/>
                <a:ea typeface="+mn-ea"/>
                <a:cs typeface="+mn-cs"/>
              </a:rPr>
              <a:t>Reaktionsrate</a:t>
            </a:r>
            <a:r>
              <a:rPr kumimoji="0" lang="en-GB" sz="1900" b="0" i="0" u="none" strike="noStrike" kern="1200" cap="none" spc="0" normalizeH="0" baseline="0" noProof="0" dirty="0">
                <a:ln>
                  <a:noFill/>
                </a:ln>
                <a:solidFill>
                  <a:srgbClr val="00305E"/>
                </a:solidFill>
                <a:effectLst/>
                <a:uLnTx/>
                <a:uFillTx/>
                <a:latin typeface="Open Sans"/>
                <a:ea typeface="+mn-ea"/>
                <a:cs typeface="+mn-cs"/>
              </a:rPr>
              <a:t> hilft uns zu verstehen, welche Prozesse in einem Stern mit welcher Wahrscheinlichkeit ablaufen und hilft uns somit auch, </a:t>
            </a:r>
            <a:r>
              <a:rPr kumimoji="0" lang="en-GB" sz="1900" b="0" i="0" u="none" strike="noStrike" kern="1200" cap="none" spc="0" normalizeH="0" baseline="0" noProof="0" dirty="0" err="1">
                <a:ln>
                  <a:noFill/>
                </a:ln>
                <a:solidFill>
                  <a:srgbClr val="00305E"/>
                </a:solidFill>
                <a:effectLst/>
                <a:uLnTx/>
                <a:uFillTx/>
                <a:latin typeface="Open Sans"/>
                <a:ea typeface="+mn-ea"/>
                <a:cs typeface="+mn-cs"/>
              </a:rPr>
              <a:t>bessere</a:t>
            </a:r>
            <a:r>
              <a:rPr kumimoji="0" lang="en-GB" sz="1900" b="0" i="0" u="none" strike="noStrike" kern="1200" cap="none" spc="0" normalizeH="0" baseline="0" noProof="0" dirty="0">
                <a:ln>
                  <a:noFill/>
                </a:ln>
                <a:solidFill>
                  <a:srgbClr val="00305E"/>
                </a:solidFill>
                <a:effectLst/>
                <a:uLnTx/>
                <a:uFillTx/>
                <a:latin typeface="Open Sans"/>
                <a:ea typeface="+mn-ea"/>
                <a:cs typeface="+mn-cs"/>
              </a:rPr>
              <a:t> </a:t>
            </a:r>
            <a:r>
              <a:rPr lang="en-GB" sz="1900" b="1" dirty="0">
                <a:solidFill>
                  <a:srgbClr val="00305E"/>
                </a:solidFill>
                <a:latin typeface="Open Sans"/>
              </a:rPr>
              <a:t>M</a:t>
            </a:r>
            <a:r>
              <a:rPr kumimoji="0" lang="en-GB" sz="1900" b="1" i="0" u="none" strike="noStrike" kern="1200" cap="none" spc="0" normalizeH="0" baseline="0" noProof="0" dirty="0" err="1">
                <a:ln>
                  <a:noFill/>
                </a:ln>
                <a:solidFill>
                  <a:srgbClr val="00305E"/>
                </a:solidFill>
                <a:effectLst/>
                <a:uLnTx/>
                <a:uFillTx/>
                <a:latin typeface="Open Sans"/>
                <a:ea typeface="+mn-ea"/>
                <a:cs typeface="+mn-cs"/>
              </a:rPr>
              <a:t>odelle</a:t>
            </a:r>
            <a:r>
              <a:rPr kumimoji="0" lang="en-GB" sz="1900" b="1" i="0" u="none" strike="noStrike" kern="1200" cap="none" spc="0" normalizeH="0" baseline="0" noProof="0" dirty="0">
                <a:ln>
                  <a:noFill/>
                </a:ln>
                <a:solidFill>
                  <a:srgbClr val="00305E"/>
                </a:solidFill>
                <a:effectLst/>
                <a:uLnTx/>
                <a:uFillTx/>
                <a:latin typeface="Open Sans"/>
                <a:ea typeface="+mn-ea"/>
                <a:cs typeface="+mn-cs"/>
              </a:rPr>
              <a:t> von </a:t>
            </a:r>
            <a:r>
              <a:rPr kumimoji="0" lang="en-GB" sz="1900" b="1" i="0" u="none" strike="noStrike" kern="1200" cap="none" spc="0" normalizeH="0" baseline="0" noProof="0" dirty="0" err="1">
                <a:ln>
                  <a:noFill/>
                </a:ln>
                <a:solidFill>
                  <a:srgbClr val="00305E"/>
                </a:solidFill>
                <a:effectLst/>
                <a:uLnTx/>
                <a:uFillTx/>
                <a:latin typeface="Open Sans"/>
                <a:ea typeface="+mn-ea"/>
                <a:cs typeface="+mn-cs"/>
              </a:rPr>
              <a:t>Sternen</a:t>
            </a:r>
            <a:r>
              <a:rPr kumimoji="0" lang="en-GB" sz="1900" b="1" i="0" u="none" strike="noStrike" kern="1200" cap="none" spc="0" normalizeH="0" baseline="0" noProof="0" dirty="0">
                <a:ln>
                  <a:noFill/>
                </a:ln>
                <a:solidFill>
                  <a:srgbClr val="00305E"/>
                </a:solidFill>
                <a:effectLst/>
                <a:uLnTx/>
                <a:uFillTx/>
                <a:latin typeface="Open Sans"/>
                <a:ea typeface="+mn-ea"/>
                <a:cs typeface="+mn-cs"/>
              </a:rPr>
              <a:t> </a:t>
            </a:r>
            <a:r>
              <a:rPr kumimoji="0" lang="en-GB" sz="1900" b="0" i="0" u="none" strike="noStrike" kern="1200" cap="none" spc="0" normalizeH="0" baseline="0" noProof="0" dirty="0" err="1">
                <a:ln>
                  <a:noFill/>
                </a:ln>
                <a:solidFill>
                  <a:srgbClr val="00305E"/>
                </a:solidFill>
                <a:effectLst/>
                <a:uLnTx/>
                <a:uFillTx/>
                <a:latin typeface="Open Sans"/>
                <a:ea typeface="+mn-ea"/>
                <a:cs typeface="+mn-cs"/>
              </a:rPr>
              <a:t>zu</a:t>
            </a:r>
            <a:r>
              <a:rPr kumimoji="0" lang="en-GB" sz="1900" b="0" i="0" u="none" strike="noStrike" kern="1200" cap="none" spc="0" normalizeH="0" baseline="0" noProof="0" dirty="0">
                <a:ln>
                  <a:noFill/>
                </a:ln>
                <a:solidFill>
                  <a:srgbClr val="00305E"/>
                </a:solidFill>
                <a:effectLst/>
                <a:uLnTx/>
                <a:uFillTx/>
                <a:latin typeface="Open Sans"/>
                <a:ea typeface="+mn-ea"/>
                <a:cs typeface="+mn-cs"/>
              </a:rPr>
              <a:t> entwickeln.</a:t>
            </a:r>
          </a:p>
        </p:txBody>
      </p:sp>
      <p:pic>
        <p:nvPicPr>
          <p:cNvPr id="12" name="Picture 4">
            <a:extLst>
              <a:ext uri="{FF2B5EF4-FFF2-40B4-BE49-F238E27FC236}">
                <a16:creationId xmlns:a16="http://schemas.microsoft.com/office/drawing/2014/main" id="{57B5497A-877C-6E5A-DE81-D54E0F3FC71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979170" y="916442"/>
            <a:ext cx="5212830" cy="5214208"/>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A8AB2C72-DBB8-8092-3AD6-F98C6512311D}"/>
              </a:ext>
            </a:extLst>
          </p:cNvPr>
          <p:cNvSpPr txBox="1"/>
          <p:nvPr/>
        </p:nvSpPr>
        <p:spPr>
          <a:xfrm>
            <a:off x="6979170" y="5797611"/>
            <a:ext cx="5212829" cy="338554"/>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Open Sans"/>
                <a:ea typeface="+mn-ea"/>
                <a:cs typeface="+mn-cs"/>
              </a:rPr>
              <a:t>[24] Der AGB-Stern </a:t>
            </a:r>
            <a:r>
              <a:rPr kumimoji="0" lang="en-GB" sz="1600" b="0" i="1" u="none" strike="noStrike" kern="1200" cap="none" spc="0" normalizeH="0" baseline="0" noProof="0" dirty="0">
                <a:ln>
                  <a:noFill/>
                </a:ln>
                <a:solidFill>
                  <a:srgbClr val="FFFFFF"/>
                </a:solidFill>
                <a:effectLst/>
                <a:uLnTx/>
                <a:uFillTx/>
                <a:latin typeface="Open Sans"/>
                <a:ea typeface="+mn-ea"/>
                <a:cs typeface="+mn-cs"/>
              </a:rPr>
              <a:t>119 Tauri</a:t>
            </a:r>
            <a:endParaRPr kumimoji="0" lang="de-DE" sz="1600" b="0" i="1" u="none" strike="noStrike" kern="1200" cap="none" spc="0" normalizeH="0" baseline="0" noProof="0" dirty="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17688756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295127"/>
            <a:ext cx="7710350" cy="4839786"/>
          </a:xfrm>
          <a:prstGeom prst="rect">
            <a:avLst/>
          </a:prstGeom>
          <a:noFill/>
        </p:spPr>
        <p:txBody>
          <a:bodyPr wrap="square" rtlCol="0">
            <a:spAutoFit/>
          </a:bodyPr>
          <a:lstStyle/>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srgbClr val="00305E"/>
                </a:solidFill>
                <a:effectLst/>
                <a:uLnTx/>
                <a:uFillTx/>
                <a:latin typeface="Open Sans"/>
                <a:ea typeface="+mn-ea"/>
                <a:cs typeface="+mn-cs"/>
              </a:rPr>
              <a:t>Wir haben herausgefunden, </a:t>
            </a:r>
            <a:r>
              <a:rPr kumimoji="0" lang="en-GB" sz="2200" b="0" i="0" u="none" strike="noStrike" kern="1200" cap="none" spc="0" normalizeH="0" baseline="0" noProof="0" dirty="0" err="1">
                <a:ln>
                  <a:noFill/>
                </a:ln>
                <a:solidFill>
                  <a:srgbClr val="00305E"/>
                </a:solidFill>
                <a:effectLst/>
                <a:uLnTx/>
                <a:uFillTx/>
                <a:latin typeface="Open Sans"/>
                <a:ea typeface="+mn-ea"/>
                <a:cs typeface="+mn-cs"/>
              </a:rPr>
              <a:t>welche</a:t>
            </a:r>
            <a:r>
              <a:rPr kumimoji="0" lang="en-GB" sz="2200" b="0" i="0" u="none" strike="noStrike" kern="1200" cap="none" spc="0" normalizeH="0" baseline="0" noProof="0" dirty="0">
                <a:ln>
                  <a:noFill/>
                </a:ln>
                <a:solidFill>
                  <a:srgbClr val="00305E"/>
                </a:solidFill>
                <a:effectLst/>
                <a:uLnTx/>
                <a:uFillTx/>
                <a:latin typeface="Open Sans"/>
                <a:ea typeface="+mn-ea"/>
                <a:cs typeface="+mn-cs"/>
              </a:rPr>
              <a:t> </a:t>
            </a:r>
            <a:r>
              <a:rPr kumimoji="0" lang="en-GB" sz="2200" b="1" i="0" u="none" strike="noStrike" kern="1200" cap="none" spc="0" normalizeH="0" baseline="0" noProof="0" dirty="0" err="1">
                <a:ln>
                  <a:noFill/>
                </a:ln>
                <a:solidFill>
                  <a:srgbClr val="00305E"/>
                </a:solidFill>
                <a:effectLst/>
                <a:uLnTx/>
                <a:uFillTx/>
                <a:latin typeface="Open Sans"/>
                <a:ea typeface="+mn-ea"/>
                <a:cs typeface="+mn-cs"/>
              </a:rPr>
              <a:t>Nuklearen</a:t>
            </a:r>
            <a:r>
              <a:rPr kumimoji="0" lang="en-GB" sz="2200" b="1" i="0" u="none" strike="noStrike" kern="1200" cap="none" spc="0" normalizeH="0" baseline="0" noProof="0" dirty="0">
                <a:ln>
                  <a:noFill/>
                </a:ln>
                <a:solidFill>
                  <a:srgbClr val="00305E"/>
                </a:solidFill>
                <a:effectLst/>
                <a:uLnTx/>
                <a:uFillTx/>
                <a:latin typeface="Open Sans"/>
                <a:ea typeface="+mn-ea"/>
                <a:cs typeface="+mn-cs"/>
              </a:rPr>
              <a:t> </a:t>
            </a:r>
            <a:r>
              <a:rPr kumimoji="0" lang="en-GB" sz="2200" b="1" i="0" u="none" strike="noStrike" kern="1200" cap="none" spc="0" normalizeH="0" baseline="0" noProof="0" dirty="0" err="1">
                <a:ln>
                  <a:noFill/>
                </a:ln>
                <a:solidFill>
                  <a:srgbClr val="00305E"/>
                </a:solidFill>
                <a:effectLst/>
                <a:uLnTx/>
                <a:uFillTx/>
                <a:latin typeface="Open Sans"/>
                <a:ea typeface="+mn-ea"/>
                <a:cs typeface="+mn-cs"/>
              </a:rPr>
              <a:t>Prozesse</a:t>
            </a:r>
            <a:r>
              <a:rPr kumimoji="0" lang="en-GB" sz="2200" b="1" i="0" u="none" strike="noStrike" kern="1200" cap="none" spc="0" normalizeH="0" baseline="0" noProof="0" dirty="0">
                <a:ln>
                  <a:noFill/>
                </a:ln>
                <a:solidFill>
                  <a:srgbClr val="00305E"/>
                </a:solidFill>
                <a:effectLst/>
                <a:uLnTx/>
                <a:uFillTx/>
                <a:latin typeface="Open Sans"/>
                <a:ea typeface="+mn-ea"/>
                <a:cs typeface="+mn-cs"/>
              </a:rPr>
              <a:t> </a:t>
            </a:r>
            <a:r>
              <a:rPr kumimoji="0" lang="en-GB" sz="2200" b="0" i="0" u="none" strike="noStrike" kern="1200" cap="none" spc="0" normalizeH="0" baseline="0" noProof="0" dirty="0">
                <a:ln>
                  <a:noFill/>
                </a:ln>
                <a:solidFill>
                  <a:srgbClr val="00305E"/>
                </a:solidFill>
                <a:effectLst/>
                <a:uLnTx/>
                <a:uFillTx/>
                <a:latin typeface="Open Sans"/>
                <a:ea typeface="+mn-ea"/>
                <a:cs typeface="+mn-cs"/>
              </a:rPr>
              <a:t>Sterne antreiben</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srgbClr val="00305E"/>
                </a:solidFill>
                <a:effectLst/>
                <a:uLnTx/>
                <a:uFillTx/>
                <a:latin typeface="Open Sans"/>
                <a:ea typeface="+mn-ea"/>
                <a:cs typeface="+mn-cs"/>
              </a:rPr>
              <a:t>Wir haben gelernt, dass die Bildung von schwereren Elementen nur durch Neutroneneinfangprozesse möglich ist, weshalb es in Sternen </a:t>
            </a:r>
            <a:r>
              <a:rPr kumimoji="0" lang="en-GB" sz="2200" b="1" i="0" u="none" strike="noStrike" kern="1200" cap="none" spc="0" normalizeH="0" baseline="0" noProof="0" dirty="0">
                <a:ln>
                  <a:noFill/>
                </a:ln>
                <a:solidFill>
                  <a:srgbClr val="00305E"/>
                </a:solidFill>
                <a:effectLst/>
                <a:uLnTx/>
                <a:uFillTx/>
                <a:latin typeface="Open Sans"/>
                <a:ea typeface="+mn-ea"/>
                <a:cs typeface="+mn-cs"/>
              </a:rPr>
              <a:t>freie Neutronen </a:t>
            </a:r>
            <a:r>
              <a:rPr kumimoji="0" lang="en-GB" sz="2200" b="0" i="0" u="none" strike="noStrike" kern="1200" cap="none" spc="0" normalizeH="0" baseline="0" noProof="0" dirty="0">
                <a:ln>
                  <a:noFill/>
                </a:ln>
                <a:solidFill>
                  <a:srgbClr val="00305E"/>
                </a:solidFill>
                <a:effectLst/>
                <a:uLnTx/>
                <a:uFillTx/>
                <a:latin typeface="Open Sans"/>
                <a:ea typeface="+mn-ea"/>
                <a:cs typeface="+mn-cs"/>
              </a:rPr>
              <a:t>geben muss </a:t>
            </a:r>
            <a:endParaRPr kumimoji="0" lang="en-US" sz="2200" b="0" i="0" u="none" strike="noStrike" kern="1200" cap="none" spc="0" normalizeH="0" baseline="0" noProof="0" dirty="0">
              <a:ln>
                <a:noFill/>
              </a:ln>
              <a:solidFill>
                <a:srgbClr val="00305E"/>
              </a:solidFill>
              <a:effectLst/>
              <a:uLnTx/>
              <a:uFillTx/>
              <a:latin typeface="Open Sans"/>
              <a:ea typeface="+mn-ea"/>
              <a:cs typeface="+mn-cs"/>
            </a:endParaRP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srgbClr val="00305E"/>
                </a:solidFill>
                <a:effectLst/>
                <a:uLnTx/>
                <a:uFillTx/>
                <a:latin typeface="Open Sans"/>
                <a:ea typeface="+mn-ea"/>
                <a:cs typeface="+mn-cs"/>
              </a:rPr>
              <a:t>Wir haben eine </a:t>
            </a:r>
            <a:r>
              <a:rPr kumimoji="0" lang="en-US" sz="2200" b="0" i="0" u="none" strike="noStrike" kern="1200" cap="none" spc="0" normalizeH="0" baseline="0" noProof="0" dirty="0">
                <a:ln>
                  <a:noFill/>
                </a:ln>
                <a:solidFill>
                  <a:srgbClr val="00305E"/>
                </a:solidFill>
                <a:effectLst/>
                <a:uLnTx/>
                <a:uFillTx/>
                <a:latin typeface="Open Sans"/>
                <a:ea typeface="+mn-ea"/>
                <a:cs typeface="+mn-cs"/>
              </a:rPr>
              <a:t>bestimmte Reaktion untersucht, die eine Neutronenquelle sein könnte</a:t>
            </a:r>
            <a:r>
              <a:rPr kumimoji="0" lang="en-GB" sz="2200" b="0" i="0" u="none" strike="noStrike" kern="1200" cap="none" spc="0" normalizeH="0" baseline="0" noProof="0" dirty="0">
                <a:ln>
                  <a:noFill/>
                </a:ln>
                <a:solidFill>
                  <a:srgbClr val="00305E"/>
                </a:solidFill>
                <a:effectLst/>
                <a:uLnTx/>
                <a:uFillTx/>
                <a:latin typeface="Open Sans"/>
                <a:ea typeface="+mn-ea"/>
                <a:cs typeface="+mn-cs"/>
              </a:rPr>
              <a:t>, um herauszufinden, wie oft diese Reaktion unter angenommenen Umständen auftritt</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srgbClr val="00305E"/>
                </a:solidFill>
                <a:effectLst/>
                <a:uLnTx/>
                <a:uFillTx/>
                <a:latin typeface="Open Sans"/>
                <a:ea typeface="+mn-ea"/>
                <a:cs typeface="+mn-cs"/>
              </a:rPr>
              <a:t>Die in der </a:t>
            </a:r>
            <a:r>
              <a:rPr kumimoji="0" lang="en-GB" sz="2200" b="1" i="0" u="none" strike="noStrike" kern="1200" cap="none" spc="0" normalizeH="0" baseline="0" noProof="0" dirty="0" err="1">
                <a:ln>
                  <a:noFill/>
                </a:ln>
                <a:solidFill>
                  <a:srgbClr val="00305E"/>
                </a:solidFill>
                <a:effectLst/>
                <a:uLnTx/>
                <a:uFillTx/>
                <a:latin typeface="Open Sans"/>
                <a:ea typeface="+mn-ea"/>
                <a:cs typeface="+mn-cs"/>
              </a:rPr>
              <a:t>Reaktionsrate</a:t>
            </a:r>
            <a:r>
              <a:rPr kumimoji="0" lang="en-GB" sz="2200" b="1" i="0" u="none" strike="noStrike" kern="1200" cap="none" spc="0" normalizeH="0" baseline="0" noProof="0" dirty="0">
                <a:ln>
                  <a:noFill/>
                </a:ln>
                <a:solidFill>
                  <a:srgbClr val="00305E"/>
                </a:solidFill>
                <a:effectLst/>
                <a:uLnTx/>
                <a:uFillTx/>
                <a:latin typeface="Open Sans"/>
                <a:ea typeface="+mn-ea"/>
                <a:cs typeface="+mn-cs"/>
              </a:rPr>
              <a:t> </a:t>
            </a:r>
            <a:r>
              <a:rPr kumimoji="0" lang="en-GB" sz="2200" b="0" i="0" u="none" strike="noStrike" kern="1200" cap="none" spc="0" normalizeH="0" baseline="0" noProof="0" dirty="0">
                <a:ln>
                  <a:noFill/>
                </a:ln>
                <a:solidFill>
                  <a:srgbClr val="00305E"/>
                </a:solidFill>
                <a:effectLst/>
                <a:uLnTx/>
                <a:uFillTx/>
                <a:latin typeface="Open Sans"/>
                <a:ea typeface="+mn-ea"/>
                <a:cs typeface="+mn-cs"/>
              </a:rPr>
              <a:t>enthaltene Information ist ein wichtiger Baustein, um zu verstehen, wie die Prozesse in Sternen ablaufen</a:t>
            </a:r>
          </a:p>
        </p:txBody>
      </p:sp>
      <p:pic>
        <p:nvPicPr>
          <p:cNvPr id="11" name="Grafik 10" descr="Klemmbrett teilweise angekreuzt mit einfarbiger Füllung">
            <a:extLst>
              <a:ext uri="{FF2B5EF4-FFF2-40B4-BE49-F238E27FC236}">
                <a16:creationId xmlns:a16="http://schemas.microsoft.com/office/drawing/2014/main" id="{9928ECC8-0647-D93F-517F-9059BCFF09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15375" y="2095500"/>
            <a:ext cx="2667000" cy="2667000"/>
          </a:xfrm>
          <a:prstGeom prst="rect">
            <a:avLst/>
          </a:prstGeom>
        </p:spPr>
      </p:pic>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de-DE" sz="3600" dirty="0"/>
              <a:t>Zusammenfassung</a:t>
            </a:r>
            <a:endParaRPr lang="de-DE" sz="3000" noProof="0" dirty="0"/>
          </a:p>
        </p:txBody>
      </p:sp>
    </p:spTree>
    <p:extLst>
      <p:ext uri="{BB962C8B-B14F-4D97-AF65-F5344CB8AC3E}">
        <p14:creationId xmlns:p14="http://schemas.microsoft.com/office/powerpoint/2010/main" val="17128843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509734"/>
            <a:ext cx="7710350" cy="3824124"/>
          </a:xfrm>
          <a:prstGeom prst="rect">
            <a:avLst/>
          </a:prstGeom>
          <a:noFill/>
        </p:spPr>
        <p:txBody>
          <a:bodyPr wrap="square" rtlCol="0">
            <a:spAutoFit/>
          </a:bodyPr>
          <a:lstStyle/>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1" i="0" u="none" strike="noStrike" kern="1200" cap="none" spc="0" normalizeH="0" baseline="0" noProof="0" dirty="0">
                <a:ln>
                  <a:noFill/>
                </a:ln>
                <a:solidFill>
                  <a:srgbClr val="00305E"/>
                </a:solidFill>
                <a:effectLst/>
                <a:uLnTx/>
                <a:uFillTx/>
                <a:latin typeface="Open Sans"/>
                <a:ea typeface="+mn-ea"/>
                <a:cs typeface="+mn-cs"/>
              </a:rPr>
              <a:t>Die nukleare Astrophysik </a:t>
            </a:r>
            <a:r>
              <a:rPr kumimoji="0" lang="en-GB" sz="2200" b="0" i="0" u="none" strike="noStrike" kern="1200" cap="none" spc="0" normalizeH="0" baseline="0" noProof="0" dirty="0">
                <a:ln>
                  <a:noFill/>
                </a:ln>
                <a:solidFill>
                  <a:srgbClr val="00305E"/>
                </a:solidFill>
                <a:effectLst/>
                <a:uLnTx/>
                <a:uFillTx/>
                <a:latin typeface="Open Sans"/>
                <a:ea typeface="+mn-ea"/>
                <a:cs typeface="+mn-cs"/>
              </a:rPr>
              <a:t>ist ein komplexes Zusammenspiel von kernphysikalischen Experimenten, Sternmodellen, astronomischen Beobachtungen usw.</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1" i="0" u="none" strike="noStrike" kern="1200" cap="none" spc="0" normalizeH="0" baseline="0" noProof="0" dirty="0">
                <a:ln>
                  <a:noFill/>
                </a:ln>
                <a:solidFill>
                  <a:srgbClr val="00305E"/>
                </a:solidFill>
                <a:effectLst/>
                <a:uLnTx/>
                <a:uFillTx/>
                <a:latin typeface="Open Sans"/>
                <a:ea typeface="+mn-ea"/>
                <a:cs typeface="+mn-cs"/>
              </a:rPr>
              <a:t>Chemische Elemente </a:t>
            </a:r>
            <a:r>
              <a:rPr kumimoji="0" lang="en-GB" sz="2200" b="0" i="0" u="none" strike="noStrike" kern="1200" cap="none" spc="0" normalizeH="0" baseline="0" noProof="0" dirty="0">
                <a:ln>
                  <a:noFill/>
                </a:ln>
                <a:solidFill>
                  <a:srgbClr val="00305E"/>
                </a:solidFill>
                <a:effectLst/>
                <a:uLnTx/>
                <a:uFillTx/>
                <a:latin typeface="Open Sans"/>
                <a:ea typeface="+mn-ea"/>
                <a:cs typeface="+mn-cs"/>
              </a:rPr>
              <a:t>werden in den Prozessen erzeugt, die unser gesamtes Universum antreiben</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srgbClr val="00305E"/>
                </a:solidFill>
                <a:effectLst/>
                <a:uLnTx/>
                <a:uFillTx/>
                <a:latin typeface="Open Sans"/>
                <a:ea typeface="+mn-ea"/>
                <a:cs typeface="+mn-cs"/>
              </a:rPr>
              <a:t>Die Häufigkeit chemischer Elemente ist ein Indikator für die </a:t>
            </a:r>
            <a:r>
              <a:rPr kumimoji="0" lang="en-GB" sz="2200" b="1" i="0" u="none" strike="noStrike" kern="1200" cap="none" spc="0" normalizeH="0" baseline="0" noProof="0" dirty="0" err="1">
                <a:ln>
                  <a:noFill/>
                </a:ln>
                <a:solidFill>
                  <a:srgbClr val="00305E"/>
                </a:solidFill>
                <a:effectLst/>
                <a:uLnTx/>
                <a:uFillTx/>
                <a:latin typeface="Open Sans"/>
                <a:ea typeface="+mn-ea"/>
                <a:cs typeface="+mn-cs"/>
              </a:rPr>
              <a:t>kosmische</a:t>
            </a:r>
            <a:r>
              <a:rPr kumimoji="0" lang="en-GB" sz="2200" b="1" i="0" u="none" strike="noStrike" kern="1200" cap="none" spc="0" normalizeH="0" baseline="0" noProof="0" dirty="0">
                <a:ln>
                  <a:noFill/>
                </a:ln>
                <a:solidFill>
                  <a:srgbClr val="00305E"/>
                </a:solidFill>
                <a:effectLst/>
                <a:uLnTx/>
                <a:uFillTx/>
                <a:latin typeface="Open Sans"/>
                <a:ea typeface="+mn-ea"/>
                <a:cs typeface="+mn-cs"/>
              </a:rPr>
              <a:t> Evolution</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srgbClr val="00305E"/>
                </a:solidFill>
                <a:effectLst/>
                <a:uLnTx/>
                <a:uFillTx/>
                <a:latin typeface="Open Sans"/>
                <a:ea typeface="+mn-ea"/>
                <a:cs typeface="+mn-cs"/>
              </a:rPr>
              <a:t>Mit Hilfe der </a:t>
            </a:r>
            <a:r>
              <a:rPr kumimoji="0" lang="en-GB" sz="2200" b="0" i="0" u="none" strike="noStrike" kern="1200" cap="none" spc="0" normalizeH="0" baseline="0" noProof="0" dirty="0" err="1">
                <a:ln>
                  <a:noFill/>
                </a:ln>
                <a:solidFill>
                  <a:srgbClr val="00305E"/>
                </a:solidFill>
                <a:effectLst/>
                <a:uLnTx/>
                <a:uFillTx/>
                <a:latin typeface="Open Sans"/>
                <a:ea typeface="+mn-ea"/>
                <a:cs typeface="+mn-cs"/>
              </a:rPr>
              <a:t>Nuklearen</a:t>
            </a:r>
            <a:r>
              <a:rPr kumimoji="0" lang="en-GB" sz="2200" b="0" i="0" u="none" strike="noStrike" kern="1200" cap="none" spc="0" normalizeH="0" baseline="0" noProof="0" dirty="0">
                <a:ln>
                  <a:noFill/>
                </a:ln>
                <a:solidFill>
                  <a:srgbClr val="00305E"/>
                </a:solidFill>
                <a:effectLst/>
                <a:uLnTx/>
                <a:uFillTx/>
                <a:latin typeface="Open Sans"/>
                <a:ea typeface="+mn-ea"/>
                <a:cs typeface="+mn-cs"/>
              </a:rPr>
              <a:t> </a:t>
            </a:r>
            <a:r>
              <a:rPr kumimoji="0" lang="en-GB" sz="2200" b="0" i="0" u="none" strike="noStrike" kern="1200" cap="none" spc="0" normalizeH="0" baseline="0" noProof="0" dirty="0" err="1">
                <a:ln>
                  <a:noFill/>
                </a:ln>
                <a:solidFill>
                  <a:srgbClr val="00305E"/>
                </a:solidFill>
                <a:effectLst/>
                <a:uLnTx/>
                <a:uFillTx/>
                <a:latin typeface="Open Sans"/>
                <a:ea typeface="+mn-ea"/>
                <a:cs typeface="+mn-cs"/>
              </a:rPr>
              <a:t>Astrophysik</a:t>
            </a:r>
            <a:r>
              <a:rPr kumimoji="0" lang="en-GB" sz="2200" b="0" i="0" u="none" strike="noStrike" kern="1200" cap="none" spc="0" normalizeH="0" baseline="0" noProof="0" dirty="0">
                <a:ln>
                  <a:noFill/>
                </a:ln>
                <a:solidFill>
                  <a:srgbClr val="00305E"/>
                </a:solidFill>
                <a:effectLst/>
                <a:uLnTx/>
                <a:uFillTx/>
                <a:latin typeface="Open Sans"/>
                <a:ea typeface="+mn-ea"/>
                <a:cs typeface="+mn-cs"/>
              </a:rPr>
              <a:t> versuchen wir, die Geschichte und Entwicklung unseres </a:t>
            </a:r>
            <a:r>
              <a:rPr kumimoji="0" lang="en-GB" sz="2200" b="1" i="0" u="none" strike="noStrike" kern="1200" cap="none" spc="0" normalizeH="0" baseline="0" noProof="0" dirty="0">
                <a:ln>
                  <a:noFill/>
                </a:ln>
                <a:solidFill>
                  <a:srgbClr val="00305E"/>
                </a:solidFill>
                <a:effectLst/>
                <a:uLnTx/>
                <a:uFillTx/>
                <a:latin typeface="Open Sans"/>
                <a:ea typeface="+mn-ea"/>
                <a:cs typeface="+mn-cs"/>
              </a:rPr>
              <a:t>Universums </a:t>
            </a:r>
            <a:r>
              <a:rPr kumimoji="0" lang="en-GB" sz="2200" b="0" i="0" u="none" strike="noStrike" kern="1200" cap="none" spc="0" normalizeH="0" baseline="0" noProof="0" dirty="0">
                <a:ln>
                  <a:noFill/>
                </a:ln>
                <a:solidFill>
                  <a:srgbClr val="00305E"/>
                </a:solidFill>
                <a:effectLst/>
                <a:uLnTx/>
                <a:uFillTx/>
                <a:latin typeface="Open Sans"/>
                <a:ea typeface="+mn-ea"/>
                <a:cs typeface="+mn-cs"/>
              </a:rPr>
              <a:t>zu rekonstruieren.</a:t>
            </a:r>
          </a:p>
        </p:txBody>
      </p:sp>
      <p:pic>
        <p:nvPicPr>
          <p:cNvPr id="11" name="Grafik 10" descr="Klemmbrett teilweise angekreuzt mit einfarbiger Füllung">
            <a:extLst>
              <a:ext uri="{FF2B5EF4-FFF2-40B4-BE49-F238E27FC236}">
                <a16:creationId xmlns:a16="http://schemas.microsoft.com/office/drawing/2014/main" id="{9928ECC8-0647-D93F-517F-9059BCFF09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15375" y="2095500"/>
            <a:ext cx="2667000" cy="2667000"/>
          </a:xfrm>
          <a:prstGeom prst="rect">
            <a:avLst/>
          </a:prstGeom>
        </p:spPr>
      </p:pic>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de-DE" sz="3600" dirty="0"/>
              <a:t>Zusammenfassung</a:t>
            </a:r>
            <a:endParaRPr lang="de-DE" sz="3000" noProof="0" dirty="0"/>
          </a:p>
        </p:txBody>
      </p:sp>
    </p:spTree>
    <p:extLst>
      <p:ext uri="{BB962C8B-B14F-4D97-AF65-F5344CB8AC3E}">
        <p14:creationId xmlns:p14="http://schemas.microsoft.com/office/powerpoint/2010/main" val="37181664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Brainstorming</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1634245"/>
            <a:ext cx="6667500" cy="3671180"/>
            <a:chOff x="1398424" y="1360021"/>
            <a:chExt cx="3822162" cy="35664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Aufgabe</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0533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de-DE" sz="2800" b="0" i="0" u="none" strike="noStrike" kern="1200" cap="none" spc="0" normalizeH="0" baseline="0" noProof="0" dirty="0">
                  <a:ln>
                    <a:noFill/>
                  </a:ln>
                  <a:solidFill>
                    <a:srgbClr val="00305E"/>
                  </a:solidFill>
                  <a:effectLst/>
                  <a:uLnTx/>
                  <a:uFillTx/>
                  <a:latin typeface="Open Sans"/>
                  <a:ea typeface="+mn-ea"/>
                  <a:cs typeface="+mn-cs"/>
                </a:rPr>
                <a:t>Öffnet das</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de-DE" sz="2800" b="1" i="0" u="none" strike="noStrike" kern="1200" cap="none" spc="0" normalizeH="0" baseline="0" noProof="0" dirty="0">
                  <a:ln>
                    <a:noFill/>
                  </a:ln>
                  <a:solidFill>
                    <a:srgbClr val="00305E"/>
                  </a:solidFill>
                  <a:effectLst/>
                  <a:uLnTx/>
                  <a:uFillTx/>
                  <a:latin typeface="Open Sans"/>
                  <a:ea typeface="+mn-ea"/>
                  <a:cs typeface="+mn-cs"/>
                </a:rPr>
                <a:t> 1.1 Brainstorming-Board</a:t>
              </a:r>
            </a:p>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err="1">
                  <a:ln>
                    <a:noFill/>
                  </a:ln>
                  <a:solidFill>
                    <a:srgbClr val="00305E"/>
                  </a:solidFill>
                  <a:effectLst/>
                  <a:uLnTx/>
                  <a:uFillTx/>
                  <a:latin typeface="Open Sans"/>
                  <a:ea typeface="+mn-ea"/>
                  <a:cs typeface="+mn-cs"/>
                </a:rPr>
                <a:t>Diskutiert</a:t>
              </a:r>
              <a:r>
                <a:rPr kumimoji="0" lang="en-GB" sz="2800" b="0" i="0" u="none" strike="noStrike" kern="1200" cap="none" spc="0" normalizeH="0" baseline="0" noProof="0" dirty="0">
                  <a:ln>
                    <a:noFill/>
                  </a:ln>
                  <a:solidFill>
                    <a:srgbClr val="00305E"/>
                  </a:solidFill>
                  <a:effectLst/>
                  <a:uLnTx/>
                  <a:uFillTx/>
                  <a:latin typeface="Open Sans"/>
                  <a:ea typeface="+mn-ea"/>
                  <a:cs typeface="+mn-cs"/>
                </a:rPr>
                <a:t> </a:t>
              </a:r>
              <a:r>
                <a:rPr kumimoji="0" lang="en-GB" sz="2800" b="0" i="0" u="none" strike="noStrike" kern="1200" cap="none" spc="0" normalizeH="0" baseline="0" noProof="0" dirty="0" err="1">
                  <a:ln>
                    <a:noFill/>
                  </a:ln>
                  <a:solidFill>
                    <a:srgbClr val="00305E"/>
                  </a:solidFill>
                  <a:effectLst/>
                  <a:uLnTx/>
                  <a:uFillTx/>
                  <a:latin typeface="Open Sans"/>
                  <a:ea typeface="+mn-ea"/>
                  <a:cs typeface="+mn-cs"/>
                </a:rPr>
                <a:t>eure</a:t>
              </a:r>
              <a:r>
                <a:rPr kumimoji="0" lang="en-GB" sz="2800" b="0" i="0" u="none" strike="noStrike" kern="1200" cap="none" spc="0" normalizeH="0" baseline="0" noProof="0" dirty="0">
                  <a:ln>
                    <a:noFill/>
                  </a:ln>
                  <a:solidFill>
                    <a:srgbClr val="00305E"/>
                  </a:solidFill>
                  <a:effectLst/>
                  <a:uLnTx/>
                  <a:uFillTx/>
                  <a:latin typeface="Open Sans"/>
                  <a:ea typeface="+mn-ea"/>
                  <a:cs typeface="+mn-cs"/>
                </a:rPr>
                <a:t> Antworten vom Anfang. </a:t>
              </a:r>
              <a:r>
                <a:rPr kumimoji="0" lang="en-GB" sz="2800" b="0" i="0" u="none" strike="noStrike" kern="1200" cap="none" spc="0" normalizeH="0" baseline="0" noProof="0" dirty="0" err="1">
                  <a:ln>
                    <a:noFill/>
                  </a:ln>
                  <a:solidFill>
                    <a:srgbClr val="00305E"/>
                  </a:solidFill>
                  <a:effectLst/>
                  <a:uLnTx/>
                  <a:uFillTx/>
                  <a:latin typeface="Open Sans"/>
                  <a:ea typeface="+mn-ea"/>
                  <a:cs typeface="+mn-cs"/>
                </a:rPr>
                <a:t>Würdet</a:t>
              </a:r>
              <a:r>
                <a:rPr kumimoji="0" lang="en-GB" sz="2800" b="0" i="0" u="none" strike="noStrike" kern="1200" cap="none" spc="0" normalizeH="0" baseline="0" noProof="0" dirty="0">
                  <a:ln>
                    <a:noFill/>
                  </a:ln>
                  <a:solidFill>
                    <a:srgbClr val="00305E"/>
                  </a:solidFill>
                  <a:effectLst/>
                  <a:uLnTx/>
                  <a:uFillTx/>
                  <a:latin typeface="Open Sans"/>
                  <a:ea typeface="+mn-ea"/>
                  <a:cs typeface="+mn-cs"/>
                </a:rPr>
                <a:t> </a:t>
              </a:r>
              <a:r>
                <a:rPr kumimoji="0" lang="en-GB" sz="2800" b="0" i="0" u="none" strike="noStrike" kern="1200" cap="none" spc="0" normalizeH="0" baseline="0" noProof="0" dirty="0" err="1">
                  <a:ln>
                    <a:noFill/>
                  </a:ln>
                  <a:solidFill>
                    <a:srgbClr val="00305E"/>
                  </a:solidFill>
                  <a:effectLst/>
                  <a:uLnTx/>
                  <a:uFillTx/>
                  <a:latin typeface="Open Sans"/>
                  <a:ea typeface="+mn-ea"/>
                  <a:cs typeface="+mn-cs"/>
                </a:rPr>
                <a:t>ihr</a:t>
              </a:r>
              <a:r>
                <a:rPr kumimoji="0" lang="en-GB" sz="2800" b="0" i="0" u="none" strike="noStrike" kern="1200" cap="none" spc="0" normalizeH="0" baseline="0" noProof="0" dirty="0">
                  <a:ln>
                    <a:noFill/>
                  </a:ln>
                  <a:solidFill>
                    <a:srgbClr val="00305E"/>
                  </a:solidFill>
                  <a:effectLst/>
                  <a:uLnTx/>
                  <a:uFillTx/>
                  <a:latin typeface="Open Sans"/>
                  <a:ea typeface="+mn-ea"/>
                  <a:cs typeface="+mn-cs"/>
                </a:rPr>
                <a:t> einige der Fragen jetzt anders beantworten?</a:t>
              </a: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32515348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a:extLst>
              <a:ext uri="{FF2B5EF4-FFF2-40B4-BE49-F238E27FC236}">
                <a16:creationId xmlns:a16="http://schemas.microsoft.com/office/drawing/2014/main" id="{D20DFE76-35D2-EF65-CAE0-C107656659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70144" y="1179090"/>
            <a:ext cx="6417810" cy="4811876"/>
          </a:xfrm>
          <a:prstGeom prst="rect">
            <a:avLst/>
          </a:prstGeom>
        </p:spPr>
      </p:pic>
      <p:pic>
        <p:nvPicPr>
          <p:cNvPr id="8" name="Grafik 7">
            <a:extLst>
              <a:ext uri="{FF2B5EF4-FFF2-40B4-BE49-F238E27FC236}">
                <a16:creationId xmlns:a16="http://schemas.microsoft.com/office/drawing/2014/main" id="{025D1630-5BAD-9388-6D11-831062A9565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19940" y="1378709"/>
            <a:ext cx="5403748" cy="4372354"/>
          </a:xfrm>
          <a:prstGeom prst="rect">
            <a:avLst/>
          </a:prstGeom>
        </p:spPr>
      </p:pic>
      <p:pic>
        <p:nvPicPr>
          <p:cNvPr id="10" name="Grafik 9">
            <a:extLst>
              <a:ext uri="{FF2B5EF4-FFF2-40B4-BE49-F238E27FC236}">
                <a16:creationId xmlns:a16="http://schemas.microsoft.com/office/drawing/2014/main" id="{B848668D-55EE-5EDC-1FC3-C6E417FCA00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29283" y="1390180"/>
            <a:ext cx="5358671" cy="4418853"/>
          </a:xfrm>
          <a:prstGeom prst="rect">
            <a:avLst/>
          </a:prstGeom>
        </p:spPr>
      </p:pic>
      <p:grpSp>
        <p:nvGrpSpPr>
          <p:cNvPr id="16" name="Gruppieren 15">
            <a:extLst>
              <a:ext uri="{FF2B5EF4-FFF2-40B4-BE49-F238E27FC236}">
                <a16:creationId xmlns:a16="http://schemas.microsoft.com/office/drawing/2014/main" id="{03DD3E23-B672-A444-887C-7E34E8D10AA6}"/>
              </a:ext>
            </a:extLst>
          </p:cNvPr>
          <p:cNvGrpSpPr/>
          <p:nvPr/>
        </p:nvGrpSpPr>
        <p:grpSpPr>
          <a:xfrm>
            <a:off x="6419777" y="1681184"/>
            <a:ext cx="5700575" cy="3762641"/>
            <a:chOff x="6419777" y="1681184"/>
            <a:chExt cx="5700575" cy="3762641"/>
          </a:xfrm>
        </p:grpSpPr>
        <p:pic>
          <p:nvPicPr>
            <p:cNvPr id="22532" name="Picture 4" descr="Big Bang - Wikipedia">
              <a:extLst>
                <a:ext uri="{FF2B5EF4-FFF2-40B4-BE49-F238E27FC236}">
                  <a16:creationId xmlns:a16="http://schemas.microsoft.com/office/drawing/2014/main" id="{8C914581-A024-316C-AC27-1707E4AF1DC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19777" y="1681184"/>
              <a:ext cx="5700575" cy="3762641"/>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a16="http://schemas.microsoft.com/office/drawing/2014/main" id="{797F9F18-E6E7-D593-31B9-4FF93AF41A8D}"/>
                </a:ext>
              </a:extLst>
            </p:cNvPr>
            <p:cNvSpPr txBox="1"/>
            <p:nvPr/>
          </p:nvSpPr>
          <p:spPr>
            <a:xfrm>
              <a:off x="11558964" y="5098724"/>
              <a:ext cx="536569" cy="30777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FFFFFF"/>
                  </a:solidFill>
                  <a:effectLst/>
                  <a:uLnTx/>
                  <a:uFillTx/>
                  <a:latin typeface="Open Sans"/>
                  <a:ea typeface="+mn-ea"/>
                  <a:cs typeface="+mn-cs"/>
                </a:rPr>
                <a:t>[26]</a:t>
              </a:r>
            </a:p>
          </p:txBody>
        </p:sp>
      </p:grpSp>
      <p:pic>
        <p:nvPicPr>
          <p:cNvPr id="13" name="Grafik 12">
            <a:extLst>
              <a:ext uri="{FF2B5EF4-FFF2-40B4-BE49-F238E27FC236}">
                <a16:creationId xmlns:a16="http://schemas.microsoft.com/office/drawing/2014/main" id="{3C2C1FD6-1534-8A5B-2441-9BD95D010AD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52338" y="930413"/>
            <a:ext cx="4977687" cy="5191572"/>
          </a:xfrm>
          <a:prstGeom prst="rect">
            <a:avLst/>
          </a:prstGeom>
        </p:spPr>
      </p:pic>
      <p:grpSp>
        <p:nvGrpSpPr>
          <p:cNvPr id="4" name="Gruppieren 3">
            <a:extLst>
              <a:ext uri="{FF2B5EF4-FFF2-40B4-BE49-F238E27FC236}">
                <a16:creationId xmlns:a16="http://schemas.microsoft.com/office/drawing/2014/main" id="{1B003AF0-699B-A2CF-9268-27D4825F0C86}"/>
              </a:ext>
            </a:extLst>
          </p:cNvPr>
          <p:cNvGrpSpPr/>
          <p:nvPr/>
        </p:nvGrpSpPr>
        <p:grpSpPr>
          <a:xfrm>
            <a:off x="5741989" y="1121860"/>
            <a:ext cx="6002268" cy="4646825"/>
            <a:chOff x="5751514" y="1045660"/>
            <a:chExt cx="6002268" cy="4646825"/>
          </a:xfrm>
        </p:grpSpPr>
        <p:pic>
          <p:nvPicPr>
            <p:cNvPr id="22530" name="Picture 2" descr="Happy Sweet Sixteen, Hubble Telescope! – Starburst Galaxy M82">
              <a:extLst>
                <a:ext uri="{FF2B5EF4-FFF2-40B4-BE49-F238E27FC236}">
                  <a16:creationId xmlns:a16="http://schemas.microsoft.com/office/drawing/2014/main" id="{F43E6EE3-D2FD-00FF-D817-E2CAF9E37FF6}"/>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5751514" y="1045660"/>
              <a:ext cx="5981699" cy="4635977"/>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5771222-D15E-B965-DA05-6E4F059E5201}"/>
                </a:ext>
              </a:extLst>
            </p:cNvPr>
            <p:cNvSpPr txBox="1"/>
            <p:nvPr/>
          </p:nvSpPr>
          <p:spPr>
            <a:xfrm>
              <a:off x="9210675" y="5384708"/>
              <a:ext cx="2543107" cy="307777"/>
            </a:xfrm>
            <a:prstGeom prst="rect">
              <a:avLst/>
            </a:prstGeom>
            <a:noFill/>
          </p:spPr>
          <p:txBody>
            <a:bodyPr wrap="square" rtlCol="0">
              <a:spAutoFit/>
            </a:bodyPr>
            <a:lstStyle/>
            <a:p>
              <a:pPr marL="0" marR="0" lvl="0" indent="0" algn="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FFFFFF"/>
                  </a:solidFill>
                  <a:effectLst/>
                  <a:uLnTx/>
                  <a:uFillTx/>
                  <a:latin typeface="Open Sans"/>
                  <a:ea typeface="+mn-ea"/>
                  <a:cs typeface="+mn-cs"/>
                </a:rPr>
                <a:t>[25] </a:t>
              </a:r>
              <a:r>
                <a:rPr kumimoji="0" lang="de-DE" sz="1400" b="0" i="1" u="none" strike="noStrike" kern="1200" cap="none" spc="0" normalizeH="0" baseline="0" noProof="0" dirty="0" err="1">
                  <a:ln>
                    <a:noFill/>
                  </a:ln>
                  <a:solidFill>
                    <a:srgbClr val="FFFFFF"/>
                  </a:solidFill>
                  <a:effectLst/>
                  <a:uLnTx/>
                  <a:uFillTx/>
                  <a:latin typeface="Open Sans"/>
                  <a:ea typeface="+mn-ea"/>
                  <a:cs typeface="+mn-cs"/>
                </a:rPr>
                <a:t>Starbust</a:t>
              </a:r>
              <a:r>
                <a:rPr kumimoji="0" lang="de-DE" sz="1400" b="0" i="1" u="none" strike="noStrike" kern="1200" cap="none" spc="0" normalizeH="0" baseline="0" noProof="0" dirty="0">
                  <a:ln>
                    <a:noFill/>
                  </a:ln>
                  <a:solidFill>
                    <a:srgbClr val="FFFFFF"/>
                  </a:solidFill>
                  <a:effectLst/>
                  <a:uLnTx/>
                  <a:uFillTx/>
                  <a:latin typeface="Open Sans"/>
                  <a:ea typeface="+mn-ea"/>
                  <a:cs typeface="+mn-cs"/>
                </a:rPr>
                <a:t> Galaxy M82</a:t>
              </a:r>
            </a:p>
          </p:txBody>
        </p:sp>
      </p:gr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Eine Menge offener Fragen</a:t>
            </a:r>
            <a:endParaRPr lang="de-DE" sz="3000" noProof="0" dirty="0"/>
          </a:p>
        </p:txBody>
      </p:sp>
      <p:sp>
        <p:nvSpPr>
          <p:cNvPr id="17" name="Textfeld 16">
            <a:extLst>
              <a:ext uri="{FF2B5EF4-FFF2-40B4-BE49-F238E27FC236}">
                <a16:creationId xmlns:a16="http://schemas.microsoft.com/office/drawing/2014/main" id="{66F33DFC-D6FE-350A-4033-0733DFA2D107}"/>
              </a:ext>
            </a:extLst>
          </p:cNvPr>
          <p:cNvSpPr txBox="1"/>
          <p:nvPr/>
        </p:nvSpPr>
        <p:spPr>
          <a:xfrm>
            <a:off x="9074223" y="5813939"/>
            <a:ext cx="2543107" cy="307777"/>
          </a:xfrm>
          <a:prstGeom prst="rect">
            <a:avLst/>
          </a:prstGeom>
          <a:noFill/>
        </p:spPr>
        <p:txBody>
          <a:bodyPr wrap="square" rtlCol="0">
            <a:spAutoFit/>
          </a:bodyPr>
          <a:lstStyle/>
          <a:p>
            <a:pPr marL="0" marR="0" lvl="0" indent="0" algn="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FFFFFF"/>
                </a:solidFill>
                <a:effectLst/>
                <a:uLnTx/>
                <a:uFillTx/>
                <a:latin typeface="Open Sans"/>
                <a:ea typeface="+mn-ea"/>
                <a:cs typeface="+mn-cs"/>
              </a:rPr>
              <a:t>[01] Pillars </a:t>
            </a:r>
            <a:r>
              <a:rPr kumimoji="0" lang="de-DE" sz="1400" b="0" i="1" u="none" strike="noStrike" kern="1200" cap="none" spc="0" normalizeH="0" baseline="0" noProof="0" dirty="0" err="1">
                <a:ln>
                  <a:noFill/>
                </a:ln>
                <a:solidFill>
                  <a:srgbClr val="FFFFFF"/>
                </a:solidFill>
                <a:effectLst/>
                <a:uLnTx/>
                <a:uFillTx/>
                <a:latin typeface="Open Sans"/>
                <a:ea typeface="+mn-ea"/>
                <a:cs typeface="+mn-cs"/>
              </a:rPr>
              <a:t>of</a:t>
            </a:r>
            <a:r>
              <a:rPr kumimoji="0" lang="de-DE" sz="1400" b="0" i="1" u="none" strike="noStrike" kern="1200" cap="none" spc="0" normalizeH="0" baseline="0" noProof="0" dirty="0">
                <a:ln>
                  <a:noFill/>
                </a:ln>
                <a:solidFill>
                  <a:srgbClr val="FFFFFF"/>
                </a:solidFill>
                <a:effectLst/>
                <a:uLnTx/>
                <a:uFillTx/>
                <a:latin typeface="Open Sans"/>
                <a:ea typeface="+mn-ea"/>
                <a:cs typeface="+mn-cs"/>
              </a:rPr>
              <a:t> </a:t>
            </a:r>
            <a:r>
              <a:rPr kumimoji="0" lang="de-DE" sz="1400" b="0" i="1" u="none" strike="noStrike" kern="1200" cap="none" spc="0" normalizeH="0" baseline="0" noProof="0" dirty="0" err="1">
                <a:ln>
                  <a:noFill/>
                </a:ln>
                <a:solidFill>
                  <a:srgbClr val="FFFFFF"/>
                </a:solidFill>
                <a:effectLst/>
                <a:uLnTx/>
                <a:uFillTx/>
                <a:latin typeface="Open Sans"/>
                <a:ea typeface="+mn-ea"/>
                <a:cs typeface="+mn-cs"/>
              </a:rPr>
              <a:t>Creation</a:t>
            </a:r>
            <a:endParaRPr kumimoji="0" lang="de-DE" sz="1400" b="0" i="1" u="none" strike="noStrike" kern="1200" cap="none" spc="0" normalizeH="0" baseline="0" noProof="0" dirty="0">
              <a:ln>
                <a:noFill/>
              </a:ln>
              <a:solidFill>
                <a:srgbClr val="FFFFFF"/>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317289"/>
            <a:ext cx="5624375" cy="4362733"/>
          </a:xfrm>
          <a:prstGeom prst="rect">
            <a:avLst/>
          </a:prstGeom>
          <a:noFill/>
        </p:spPr>
        <p:txBody>
          <a:bodyPr wrap="square" rtlCol="0">
            <a:spAutoFit/>
          </a:bodyPr>
          <a:lstStyle/>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05E"/>
                </a:solidFill>
                <a:effectLst/>
                <a:uLnTx/>
                <a:uFillTx/>
                <a:latin typeface="Open Sans"/>
                <a:ea typeface="+mn-ea"/>
                <a:cs typeface="+mn-cs"/>
              </a:rPr>
              <a:t>Was ist mit all den anderen</a:t>
            </a:r>
            <a:br>
              <a:rPr kumimoji="0" lang="en-GB" sz="2000" b="0" i="0" u="none" strike="noStrike" kern="1200" cap="none" spc="0" normalizeH="0" baseline="0" noProof="0" dirty="0">
                <a:ln>
                  <a:noFill/>
                </a:ln>
                <a:solidFill>
                  <a:srgbClr val="00305E"/>
                </a:solidFill>
                <a:effectLst/>
                <a:uLnTx/>
                <a:uFillTx/>
                <a:latin typeface="Open Sans"/>
                <a:ea typeface="+mn-ea"/>
                <a:cs typeface="+mn-cs"/>
              </a:rPr>
            </a:br>
            <a:r>
              <a:rPr kumimoji="0" lang="en-GB" sz="2000" b="1" i="0" u="none" strike="noStrike" kern="1200" cap="none" spc="0" normalizeH="0" baseline="0" noProof="0" dirty="0" err="1">
                <a:ln>
                  <a:noFill/>
                </a:ln>
                <a:solidFill>
                  <a:srgbClr val="00305E"/>
                </a:solidFill>
                <a:effectLst/>
                <a:uLnTx/>
                <a:uFillTx/>
                <a:latin typeface="Open Sans"/>
                <a:ea typeface="+mn-ea"/>
                <a:cs typeface="+mn-cs"/>
              </a:rPr>
              <a:t>Nukleosynthese-Prozessen</a:t>
            </a:r>
            <a:r>
              <a:rPr kumimoji="0" lang="en-GB" sz="2000" b="0" i="0" u="none" strike="noStrike" kern="1200" cap="none" spc="0" normalizeH="0" baseline="0" noProof="0" dirty="0">
                <a:ln>
                  <a:noFill/>
                </a:ln>
                <a:solidFill>
                  <a:srgbClr val="00305E"/>
                </a:solidFill>
                <a:effectLst/>
                <a:uLnTx/>
                <a:uFillTx/>
                <a:latin typeface="Open Sans"/>
                <a:ea typeface="+mn-ea"/>
                <a:cs typeface="+mn-cs"/>
              </a:rPr>
              <a:t>?</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00305E"/>
                </a:solidFill>
                <a:effectLst/>
                <a:uLnTx/>
                <a:uFillTx/>
                <a:latin typeface="Open Sans"/>
                <a:ea typeface="+mn-ea"/>
                <a:cs typeface="+mn-cs"/>
              </a:rPr>
              <a:t>Wie</a:t>
            </a:r>
            <a:r>
              <a:rPr kumimoji="0" lang="en-GB" sz="2000" b="1" i="0" u="none" strike="noStrike" kern="1200" cap="none" spc="0" normalizeH="0" baseline="0" noProof="0" dirty="0">
                <a:ln>
                  <a:noFill/>
                </a:ln>
                <a:solidFill>
                  <a:srgbClr val="00305E"/>
                </a:solidFill>
                <a:effectLst/>
                <a:uLnTx/>
                <a:uFillTx/>
                <a:latin typeface="Open Sans"/>
                <a:ea typeface="+mn-ea"/>
                <a:cs typeface="+mn-cs"/>
              </a:rPr>
              <a:t> </a:t>
            </a:r>
            <a:r>
              <a:rPr kumimoji="0" lang="en-GB" sz="2000" i="0" u="none" strike="noStrike" kern="1200" cap="none" spc="0" normalizeH="0" baseline="0" noProof="0" dirty="0">
                <a:ln>
                  <a:noFill/>
                </a:ln>
                <a:solidFill>
                  <a:srgbClr val="00305E"/>
                </a:solidFill>
                <a:effectLst/>
                <a:uLnTx/>
                <a:uFillTx/>
                <a:latin typeface="Open Sans"/>
                <a:ea typeface="+mn-ea"/>
                <a:cs typeface="+mn-cs"/>
              </a:rPr>
              <a:t>entwickelt</a:t>
            </a:r>
            <a:r>
              <a:rPr kumimoji="0" lang="en-GB" sz="2000" b="1" i="0" u="none" strike="noStrike" kern="1200" cap="none" spc="0" normalizeH="0" baseline="0" noProof="0" dirty="0">
                <a:ln>
                  <a:noFill/>
                </a:ln>
                <a:solidFill>
                  <a:srgbClr val="00305E"/>
                </a:solidFill>
                <a:effectLst/>
                <a:uLnTx/>
                <a:uFillTx/>
                <a:latin typeface="Open Sans"/>
                <a:ea typeface="+mn-ea"/>
                <a:cs typeface="+mn-cs"/>
              </a:rPr>
              <a:t> </a:t>
            </a:r>
            <a:r>
              <a:rPr kumimoji="0" lang="en-GB" sz="2000" i="0" u="none" strike="noStrike" kern="1200" cap="none" spc="0" normalizeH="0" baseline="0" noProof="0" dirty="0">
                <a:ln>
                  <a:noFill/>
                </a:ln>
                <a:solidFill>
                  <a:srgbClr val="00305E"/>
                </a:solidFill>
                <a:effectLst/>
                <a:uLnTx/>
                <a:uFillTx/>
                <a:latin typeface="Open Sans"/>
                <a:ea typeface="+mn-ea"/>
                <a:cs typeface="+mn-cs"/>
              </a:rPr>
              <a:t>sich eine </a:t>
            </a:r>
            <a:r>
              <a:rPr kumimoji="0" lang="en-GB" sz="2000" b="1" i="0" u="none" strike="noStrike" kern="1200" cap="none" spc="0" normalizeH="0" baseline="0" noProof="0" dirty="0">
                <a:ln>
                  <a:noFill/>
                </a:ln>
                <a:solidFill>
                  <a:srgbClr val="00305E"/>
                </a:solidFill>
                <a:effectLst/>
                <a:uLnTx/>
                <a:uFillTx/>
                <a:latin typeface="Open Sans"/>
                <a:ea typeface="+mn-ea"/>
                <a:cs typeface="+mn-cs"/>
              </a:rPr>
              <a:t>Galaxie?</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05E"/>
                </a:solidFill>
                <a:effectLst/>
                <a:uLnTx/>
                <a:uFillTx/>
                <a:latin typeface="Open Sans"/>
                <a:ea typeface="+mn-ea"/>
                <a:cs typeface="+mn-cs"/>
              </a:rPr>
              <a:t>Was passiert in einem </a:t>
            </a:r>
            <a:r>
              <a:rPr kumimoji="0" lang="en-GB" sz="2000" b="1" i="0" u="none" strike="noStrike" kern="1200" cap="none" spc="0" normalizeH="0" baseline="0" noProof="0" dirty="0">
                <a:ln>
                  <a:noFill/>
                </a:ln>
                <a:solidFill>
                  <a:srgbClr val="00305E"/>
                </a:solidFill>
                <a:effectLst/>
                <a:uLnTx/>
                <a:uFillTx/>
                <a:latin typeface="Open Sans"/>
                <a:ea typeface="+mn-ea"/>
                <a:cs typeface="+mn-cs"/>
              </a:rPr>
              <a:t>Neutronenstern </a:t>
            </a:r>
            <a:r>
              <a:rPr kumimoji="0" lang="en-GB" sz="2000" b="0" i="0" u="none" strike="noStrike" kern="1200" cap="none" spc="0" normalizeH="0" baseline="0" noProof="0" dirty="0">
                <a:ln>
                  <a:noFill/>
                </a:ln>
                <a:solidFill>
                  <a:srgbClr val="00305E"/>
                </a:solidFill>
                <a:effectLst/>
                <a:uLnTx/>
                <a:uFillTx/>
                <a:latin typeface="Open Sans"/>
                <a:ea typeface="+mn-ea"/>
                <a:cs typeface="+mn-cs"/>
              </a:rPr>
              <a:t>und bei der Verschmelzung von Neutronensternen?</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05E"/>
                </a:solidFill>
                <a:effectLst/>
                <a:uLnTx/>
                <a:uFillTx/>
                <a:latin typeface="Open Sans"/>
                <a:ea typeface="+mn-ea"/>
                <a:cs typeface="+mn-cs"/>
              </a:rPr>
              <a:t>Woher kommen eigentlich die </a:t>
            </a:r>
            <a:r>
              <a:rPr kumimoji="0" lang="en-GB" sz="2000" b="1" i="0" u="none" strike="noStrike" kern="1200" cap="none" spc="0" normalizeH="0" baseline="0" noProof="0" dirty="0">
                <a:ln>
                  <a:noFill/>
                </a:ln>
                <a:solidFill>
                  <a:srgbClr val="00305E"/>
                </a:solidFill>
                <a:effectLst/>
                <a:uLnTx/>
                <a:uFillTx/>
                <a:latin typeface="Open Sans"/>
                <a:ea typeface="+mn-ea"/>
                <a:cs typeface="+mn-cs"/>
              </a:rPr>
              <a:t>ersten Elemente</a:t>
            </a:r>
            <a:r>
              <a:rPr kumimoji="0" lang="en-GB" sz="2000" b="0" i="0" u="none" strike="noStrike" kern="1200" cap="none" spc="0" normalizeH="0" baseline="0" noProof="0" dirty="0">
                <a:ln>
                  <a:noFill/>
                </a:ln>
                <a:solidFill>
                  <a:srgbClr val="00305E"/>
                </a:solidFill>
                <a:effectLst/>
                <a:uLnTx/>
                <a:uFillTx/>
                <a:latin typeface="Open Sans"/>
                <a:ea typeface="+mn-ea"/>
                <a:cs typeface="+mn-cs"/>
              </a:rPr>
              <a:t>?</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05E"/>
                </a:solidFill>
                <a:effectLst/>
                <a:uLnTx/>
                <a:uFillTx/>
                <a:latin typeface="Open Sans"/>
                <a:ea typeface="+mn-ea"/>
                <a:cs typeface="+mn-cs"/>
              </a:rPr>
              <a:t>Was können wir mit Hilfe der </a:t>
            </a:r>
            <a:r>
              <a:rPr lang="en-GB" sz="2000" dirty="0" err="1">
                <a:solidFill>
                  <a:srgbClr val="00305E"/>
                </a:solidFill>
                <a:latin typeface="Open Sans"/>
              </a:rPr>
              <a:t>Nuklearen</a:t>
            </a:r>
            <a:r>
              <a:rPr lang="en-GB" sz="2000" dirty="0">
                <a:solidFill>
                  <a:srgbClr val="00305E"/>
                </a:solidFill>
                <a:latin typeface="Open Sans"/>
              </a:rPr>
              <a:t> A</a:t>
            </a:r>
            <a:r>
              <a:rPr kumimoji="0" lang="en-GB" sz="2000" b="0" i="0" u="none" strike="noStrike" kern="1200" cap="none" spc="0" normalizeH="0" baseline="0" noProof="0" dirty="0" err="1">
                <a:ln>
                  <a:noFill/>
                </a:ln>
                <a:solidFill>
                  <a:srgbClr val="00305E"/>
                </a:solidFill>
                <a:effectLst/>
                <a:uLnTx/>
                <a:uFillTx/>
                <a:latin typeface="Open Sans"/>
                <a:ea typeface="+mn-ea"/>
                <a:cs typeface="+mn-cs"/>
              </a:rPr>
              <a:t>strophysik</a:t>
            </a:r>
            <a:r>
              <a:rPr kumimoji="0" lang="en-GB" sz="2000" b="0" i="0" u="none" strike="noStrike" kern="1200" cap="none" spc="0" normalizeH="0" baseline="0" noProof="0" dirty="0">
                <a:ln>
                  <a:noFill/>
                </a:ln>
                <a:solidFill>
                  <a:srgbClr val="00305E"/>
                </a:solidFill>
                <a:effectLst/>
                <a:uLnTx/>
                <a:uFillTx/>
                <a:latin typeface="Open Sans"/>
                <a:ea typeface="+mn-ea"/>
                <a:cs typeface="+mn-cs"/>
              </a:rPr>
              <a:t> über den </a:t>
            </a:r>
            <a:r>
              <a:rPr kumimoji="0" lang="en-GB" sz="2000" b="1" i="0" u="none" strike="noStrike" kern="1200" cap="none" spc="0" normalizeH="0" baseline="0" noProof="0" dirty="0">
                <a:ln>
                  <a:noFill/>
                </a:ln>
                <a:solidFill>
                  <a:srgbClr val="00305E"/>
                </a:solidFill>
                <a:effectLst/>
                <a:uLnTx/>
                <a:uFillTx/>
                <a:latin typeface="Open Sans"/>
                <a:ea typeface="+mn-ea"/>
                <a:cs typeface="+mn-cs"/>
              </a:rPr>
              <a:t>Urknall </a:t>
            </a:r>
            <a:r>
              <a:rPr kumimoji="0" lang="en-GB" sz="2000" b="0" i="0" u="none" strike="noStrike" kern="1200" cap="none" spc="0" normalizeH="0" baseline="0" noProof="0" dirty="0">
                <a:ln>
                  <a:noFill/>
                </a:ln>
                <a:solidFill>
                  <a:srgbClr val="00305E"/>
                </a:solidFill>
                <a:effectLst/>
                <a:uLnTx/>
                <a:uFillTx/>
                <a:latin typeface="Open Sans"/>
                <a:ea typeface="+mn-ea"/>
                <a:cs typeface="+mn-cs"/>
              </a:rPr>
              <a:t>erfahren?</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000" b="0" i="1" u="none" strike="noStrike" kern="1200" cap="none" spc="0" normalizeH="0" baseline="0" noProof="0" dirty="0">
                <a:ln>
                  <a:noFill/>
                </a:ln>
                <a:solidFill>
                  <a:srgbClr val="00305E"/>
                </a:solidFill>
                <a:effectLst/>
                <a:uLnTx/>
                <a:uFillTx/>
                <a:latin typeface="Open Sans"/>
                <a:ea typeface="+mn-ea"/>
                <a:cs typeface="+mn-cs"/>
              </a:rPr>
              <a:t>Heute haben wir nur an der Oberfläche der Welt der </a:t>
            </a:r>
            <a:r>
              <a:rPr kumimoji="0" lang="en-GB" sz="2000" b="0" i="1" u="none" strike="noStrike" kern="1200" cap="none" spc="0" normalizeH="0" baseline="0" noProof="0" dirty="0" err="1">
                <a:ln>
                  <a:noFill/>
                </a:ln>
                <a:solidFill>
                  <a:srgbClr val="00305E"/>
                </a:solidFill>
                <a:effectLst/>
                <a:uLnTx/>
                <a:uFillTx/>
                <a:latin typeface="Open Sans"/>
                <a:ea typeface="+mn-ea"/>
                <a:cs typeface="+mn-cs"/>
              </a:rPr>
              <a:t>Nuklearen</a:t>
            </a:r>
            <a:r>
              <a:rPr kumimoji="0" lang="en-GB" sz="2000" b="0" i="1" u="none" strike="noStrike" kern="1200" cap="none" spc="0" normalizeH="0" baseline="0" noProof="0" dirty="0">
                <a:ln>
                  <a:noFill/>
                </a:ln>
                <a:solidFill>
                  <a:srgbClr val="00305E"/>
                </a:solidFill>
                <a:effectLst/>
                <a:uLnTx/>
                <a:uFillTx/>
                <a:latin typeface="Open Sans"/>
                <a:ea typeface="+mn-ea"/>
                <a:cs typeface="+mn-cs"/>
              </a:rPr>
              <a:t> </a:t>
            </a:r>
            <a:r>
              <a:rPr kumimoji="0" lang="en-GB" sz="2000" b="0" i="1" u="none" strike="noStrike" kern="1200" cap="none" spc="0" normalizeH="0" baseline="0" noProof="0" dirty="0" err="1">
                <a:ln>
                  <a:noFill/>
                </a:ln>
                <a:solidFill>
                  <a:srgbClr val="00305E"/>
                </a:solidFill>
                <a:effectLst/>
                <a:uLnTx/>
                <a:uFillTx/>
                <a:latin typeface="Open Sans"/>
                <a:ea typeface="+mn-ea"/>
                <a:cs typeface="+mn-cs"/>
              </a:rPr>
              <a:t>Astrophysik</a:t>
            </a:r>
            <a:r>
              <a:rPr kumimoji="0" lang="en-GB" sz="2000" b="0" i="1" u="none" strike="noStrike" kern="1200" cap="none" spc="0" normalizeH="0" baseline="0" noProof="0" dirty="0">
                <a:ln>
                  <a:noFill/>
                </a:ln>
                <a:solidFill>
                  <a:srgbClr val="00305E"/>
                </a:solidFill>
                <a:effectLst/>
                <a:uLnTx/>
                <a:uFillTx/>
                <a:latin typeface="Open Sans"/>
                <a:ea typeface="+mn-ea"/>
                <a:cs typeface="+mn-cs"/>
              </a:rPr>
              <a:t> gekratzt!</a:t>
            </a:r>
            <a:endParaRPr kumimoji="0" lang="en-GB" sz="2000" b="1" i="1"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300238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xit" presetSubtype="0" fill="hold" nodeType="with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500"/>
                                        <p:tgtEl>
                                          <p:spTgt spid="7">
                                            <p:txEl>
                                              <p:pRg st="3" end="3"/>
                                            </p:txEl>
                                          </p:spTgt>
                                        </p:tgtEl>
                                      </p:cBhvr>
                                    </p:animEffect>
                                  </p:childTnLst>
                                </p:cTn>
                              </p:par>
                              <p:par>
                                <p:cTn id="30" presetID="10" presetClass="exit" presetSubtype="0" fill="hold"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fade">
                                      <p:cBhvr>
                                        <p:cTn id="40" dur="500"/>
                                        <p:tgtEl>
                                          <p:spTgt spid="7">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xit" presetSubtype="0" fill="hold" nodeType="with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animEffect transition="in" filter="fade">
                                      <p:cBhvr>
                                        <p:cTn id="51" dur="500"/>
                                        <p:tgtEl>
                                          <p:spTgt spid="7">
                                            <p:txEl>
                                              <p:pRg st="5" end="5"/>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xit" presetSubtype="0" fill="hold" nodeType="with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br>
              <a:rPr kumimoji="0" lang="de-DE" sz="48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br>
            <a:r>
              <a:rPr kumimoji="0" lang="de-DE" sz="3600" b="0"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Das Ende </a:t>
            </a:r>
            <a:r>
              <a:rPr kumimoji="0" lang="de-DE" sz="3600" b="0" i="0" u="none" strike="noStrike" kern="1200" cap="small" spc="0" normalizeH="0" baseline="0" noProof="0" dirty="0" err="1">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einer </a:t>
            </a:r>
            <a:r>
              <a:rPr kumimoji="0" lang="de-DE" sz="3600" b="0"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Reise </a:t>
            </a:r>
            <a:r>
              <a:rPr kumimoji="0" lang="de-DE" sz="3600" b="0" i="0" u="none" strike="noStrike" kern="1200" cap="small" spc="0" normalizeH="0" baseline="0" noProof="0" dirty="0" err="1">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durch die </a:t>
            </a:r>
            <a:r>
              <a:rPr kumimoji="0" lang="de-DE" sz="3600" b="0"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Elemente</a:t>
            </a:r>
            <a:endParaRPr kumimoji="0" lang="de-DE" sz="36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endParaRPr>
          </a:p>
        </p:txBody>
      </p:sp>
    </p:spTree>
    <p:extLst>
      <p:ext uri="{BB962C8B-B14F-4D97-AF65-F5344CB8AC3E}">
        <p14:creationId xmlns:p14="http://schemas.microsoft.com/office/powerpoint/2010/main" val="567818675"/>
      </p:ext>
    </p:extLst>
  </p:cSld>
  <p:clrMapOvr>
    <a:masterClrMapping/>
  </p:clrMapOvr>
</p:sld>
</file>

<file path=ppt/theme/theme1.xml><?xml version="1.0" encoding="utf-8"?>
<a:theme xmlns:a="http://schemas.openxmlformats.org/drawingml/2006/main" name="TUD_2018_16zu9">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2.xml><?xml version="1.0" encoding="utf-8"?>
<a:theme xmlns:a="http://schemas.openxmlformats.org/drawingml/2006/main" name="chapter">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3.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Praesentationsvorlagen16zu9</Template>
  <TotalTime>0</TotalTime>
  <Words>5375</Words>
  <Application>Microsoft Office PowerPoint</Application>
  <PresentationFormat>Breitbild</PresentationFormat>
  <Paragraphs>615</Paragraphs>
  <Slides>99</Slides>
  <Notes>75</Notes>
  <HiddenSlides>0</HiddenSlides>
  <MMClips>1</MMClips>
  <ScaleCrop>false</ScaleCrop>
  <HeadingPairs>
    <vt:vector size="6" baseType="variant">
      <vt:variant>
        <vt:lpstr>Verwendete Schriftarten</vt:lpstr>
      </vt:variant>
      <vt:variant>
        <vt:i4>6</vt:i4>
      </vt:variant>
      <vt:variant>
        <vt:lpstr>Design</vt:lpstr>
      </vt:variant>
      <vt:variant>
        <vt:i4>3</vt:i4>
      </vt:variant>
      <vt:variant>
        <vt:lpstr>Folientitel</vt:lpstr>
      </vt:variant>
      <vt:variant>
        <vt:i4>99</vt:i4>
      </vt:variant>
    </vt:vector>
  </HeadingPairs>
  <TitlesOfParts>
    <vt:vector size="108" baseType="lpstr">
      <vt:lpstr>Wingdings</vt:lpstr>
      <vt:lpstr>Cambria Math</vt:lpstr>
      <vt:lpstr>Symbol</vt:lpstr>
      <vt:lpstr>Open Sans</vt:lpstr>
      <vt:lpstr>Arial</vt:lpstr>
      <vt:lpstr>Calibri</vt:lpstr>
      <vt:lpstr>TUD_2018_16zu9</vt:lpstr>
      <vt:lpstr>chapter</vt:lpstr>
      <vt:lpstr>Benutzerdefiniertes Design</vt:lpstr>
      <vt:lpstr>PowerPoint-Präsentation</vt:lpstr>
      <vt:lpstr>PowerPoint-Präsentation</vt:lpstr>
      <vt:lpstr>Zeitplan</vt:lpstr>
      <vt:lpstr>PowerPoint-Präsentation</vt:lpstr>
      <vt:lpstr>PowerPoint-Präsentation</vt:lpstr>
      <vt:lpstr>PowerPoint-Präsentation</vt:lpstr>
      <vt:lpstr>Brainstorming</vt:lpstr>
      <vt:lpstr>PowerPoint-Präsentation</vt:lpstr>
      <vt:lpstr>Was ist Nuklear-Astrophysik?</vt:lpstr>
      <vt:lpstr>PowerPoint-Präsentation</vt:lpstr>
      <vt:lpstr>Elemente im Altertum (ca. 350 v. Chr.)</vt:lpstr>
      <vt:lpstr>Elemente im Altertum (ca. 350 v. Chr.)</vt:lpstr>
      <vt:lpstr>Elemente in der Alchemie</vt:lpstr>
      <vt:lpstr>Elemente in der Alchemie</vt:lpstr>
      <vt:lpstr>Entwicklung des Periodensystems</vt:lpstr>
      <vt:lpstr>Das Periodensystem der Elemente</vt:lpstr>
      <vt:lpstr>Häufigkeit der chemischen Elemente (Sonnensystem)</vt:lpstr>
      <vt:lpstr>Häufigkeit der chemischen Elemente (Sonnensystem)</vt:lpstr>
      <vt:lpstr>Häufigkeit der chemischen Elemente</vt:lpstr>
      <vt:lpstr>PowerPoint-Präsentation</vt:lpstr>
      <vt:lpstr>PowerPoint-Präsentation</vt:lpstr>
      <vt:lpstr>PowerPoint-Präsentation</vt:lpstr>
      <vt:lpstr>Der Atomkern</vt:lpstr>
      <vt:lpstr>Beschriftung von Atomkernen</vt:lpstr>
      <vt:lpstr>Beschriftung von Atomkernen</vt:lpstr>
      <vt:lpstr>Beschriftung von Atomkernen</vt:lpstr>
      <vt:lpstr>Beschriftung von Atomkernen</vt:lpstr>
      <vt:lpstr>Beschriftung von Atomkernen</vt:lpstr>
      <vt:lpstr>Beschriftung von Atomkernen</vt:lpstr>
      <vt:lpstr>PowerPoint-Präsentation</vt:lpstr>
      <vt:lpstr>Kernreaktionen</vt:lpstr>
      <vt:lpstr>Kernreaktionen</vt:lpstr>
      <vt:lpstr>Kernreaktionen</vt:lpstr>
      <vt:lpstr>PowerPoint-Präsentation</vt:lpstr>
      <vt:lpstr>Bindungsenergie</vt:lpstr>
      <vt:lpstr>Bindungsenergie</vt:lpstr>
      <vt:lpstr>Die Nuklidkarte</vt:lpstr>
      <vt:lpstr>Kernreaktionen</vt:lpstr>
      <vt:lpstr>PowerPoint-Präsentation</vt:lpstr>
      <vt:lpstr>PowerPoint-Präsentation</vt:lpstr>
      <vt:lpstr>Stellare Entwicklung</vt:lpstr>
      <vt:lpstr>PowerPoint-Präsentation</vt:lpstr>
      <vt:lpstr>Stellare Entwicklung</vt:lpstr>
      <vt:lpstr>Stellare Entwicklung</vt:lpstr>
      <vt:lpstr>Stellare Entwicklung</vt:lpstr>
      <vt:lpstr>Stellare Entwicklung</vt:lpstr>
      <vt:lpstr>Stellare Entwicklung</vt:lpstr>
      <vt:lpstr>Stellare Entwicklung</vt:lpstr>
      <vt:lpstr>Stellare Entwicklung</vt:lpstr>
      <vt:lpstr>Stellare Entwicklung</vt:lpstr>
      <vt:lpstr>PowerPoint-Präsentation</vt:lpstr>
      <vt:lpstr>Die Geschichte unserer Sonne</vt:lpstr>
      <vt:lpstr>Die Geschichte unserer Sonne</vt:lpstr>
      <vt:lpstr>Die Geschichte unserer Sonne</vt:lpstr>
      <vt:lpstr>Die Geschichte unserer Sonne</vt:lpstr>
      <vt:lpstr>Die Geschichte unserer Sonne</vt:lpstr>
      <vt:lpstr>Die Geschichte unserer Sonne</vt:lpstr>
      <vt:lpstr>Die Geschichte unserer Sonne</vt:lpstr>
      <vt:lpstr>Häufigkeit der chemischen Elemente (Sonnensystem)</vt:lpstr>
      <vt:lpstr>Häufigkeit der chemischen Elemente (Sonnensystem)</vt:lpstr>
      <vt:lpstr>Häufigkeit der chemischen Elemente (Sonnensystem)</vt:lpstr>
      <vt:lpstr>Bindungsenergie</vt:lpstr>
      <vt:lpstr>Bindungsenergie</vt:lpstr>
      <vt:lpstr>PowerPoint-Präsentation</vt:lpstr>
      <vt:lpstr>PowerPoint-Präsentation</vt:lpstr>
      <vt:lpstr>Neutroneneinfang</vt:lpstr>
      <vt:lpstr>Neutroneneinfang</vt:lpstr>
      <vt:lpstr>Das Nuklidrennen-Brettspiel</vt:lpstr>
      <vt:lpstr>Das Nuklidrennen-Brettspiel</vt:lpstr>
      <vt:lpstr>Das Nuklidrennen-Brettspiel</vt:lpstr>
      <vt:lpstr>Das Nuklidrennen-Brettspiel</vt:lpstr>
      <vt:lpstr>Das Nuklidrennen-Brettspiel</vt:lpstr>
      <vt:lpstr>PowerPoint-Präsentation</vt:lpstr>
      <vt:lpstr>S- und R-Prozesse</vt:lpstr>
      <vt:lpstr>R-Prozess in Aktion</vt:lpstr>
      <vt:lpstr>PowerPoint-Präsentation</vt:lpstr>
      <vt:lpstr>Neutronenquellen</vt:lpstr>
      <vt:lpstr>Bindungsenergie</vt:lpstr>
      <vt:lpstr>PowerPoint-Präsentation</vt:lpstr>
      <vt:lpstr>PowerPoint-Präsentation</vt:lpstr>
      <vt:lpstr>Messungen der Kernreaktion</vt:lpstr>
      <vt:lpstr>Messungen der Kernreaktion</vt:lpstr>
      <vt:lpstr>Ziel der Messung</vt:lpstr>
      <vt:lpstr>Photonen Energie</vt:lpstr>
      <vt:lpstr>Photonen Energie</vt:lpstr>
      <vt:lpstr>Photonenenergie</vt:lpstr>
      <vt:lpstr>Photonenenergie</vt:lpstr>
      <vt:lpstr>Termschema</vt:lpstr>
      <vt:lpstr>Wirkungsquerschnitt</vt:lpstr>
      <vt:lpstr>Wirkungsquerschnitt</vt:lpstr>
      <vt:lpstr>Reaktionsrate</vt:lpstr>
      <vt:lpstr>Reaktionsgeschwindigkeit</vt:lpstr>
      <vt:lpstr>Ungewissheiten </vt:lpstr>
      <vt:lpstr>Zusammenfassung</vt:lpstr>
      <vt:lpstr>Zusammenfassung</vt:lpstr>
      <vt:lpstr>Zusammenfassung</vt:lpstr>
      <vt:lpstr>Brainstorming</vt:lpstr>
      <vt:lpstr>Eine Menge offener Fragen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Astrophysics - A Journey through the Elements</dc:title>
  <dc:creator>Hannes Nitsche</dc:creator>
  <cp:keywords>, docId:13C5EB18696ACFD12D99A05AE257F375</cp:keywords>
  <cp:lastModifiedBy>Hannes Nitsche</cp:lastModifiedBy>
  <cp:revision>2442</cp:revision>
  <dcterms:created xsi:type="dcterms:W3CDTF">2018-06-15T09:17:35Z</dcterms:created>
  <dcterms:modified xsi:type="dcterms:W3CDTF">2024-06-14T07:09:17Z</dcterms:modified>
</cp:coreProperties>
</file>