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  <p:sldMasterId id="2147483917" r:id="rId2"/>
    <p:sldMasterId id="2147483907" r:id="rId3"/>
  </p:sldMasterIdLst>
  <p:notesMasterIdLst>
    <p:notesMasterId r:id="rId101"/>
  </p:notesMasterIdLst>
  <p:handoutMasterIdLst>
    <p:handoutMasterId r:id="rId102"/>
  </p:handoutMasterIdLst>
  <p:sldIdLst>
    <p:sldId id="400" r:id="rId4"/>
    <p:sldId id="256" r:id="rId5"/>
    <p:sldId id="352" r:id="rId6"/>
    <p:sldId id="532" r:id="rId7"/>
    <p:sldId id="354" r:id="rId8"/>
    <p:sldId id="548" r:id="rId9"/>
    <p:sldId id="499" r:id="rId10"/>
    <p:sldId id="361" r:id="rId11"/>
    <p:sldId id="362" r:id="rId12"/>
    <p:sldId id="482" r:id="rId13"/>
    <p:sldId id="484" r:id="rId14"/>
    <p:sldId id="486" r:id="rId15"/>
    <p:sldId id="495" r:id="rId16"/>
    <p:sldId id="497" r:id="rId17"/>
    <p:sldId id="371" r:id="rId18"/>
    <p:sldId id="343" r:id="rId19"/>
    <p:sldId id="372" r:id="rId20"/>
    <p:sldId id="500" r:id="rId21"/>
    <p:sldId id="404" r:id="rId22"/>
    <p:sldId id="405" r:id="rId23"/>
    <p:sldId id="529" r:id="rId24"/>
    <p:sldId id="376" r:id="rId25"/>
    <p:sldId id="407" r:id="rId26"/>
    <p:sldId id="408" r:id="rId27"/>
    <p:sldId id="409" r:id="rId28"/>
    <p:sldId id="489" r:id="rId29"/>
    <p:sldId id="411" r:id="rId30"/>
    <p:sldId id="406" r:id="rId31"/>
    <p:sldId id="415" r:id="rId32"/>
    <p:sldId id="412" r:id="rId33"/>
    <p:sldId id="501" r:id="rId34"/>
    <p:sldId id="502" r:id="rId35"/>
    <p:sldId id="503" r:id="rId36"/>
    <p:sldId id="446" r:id="rId37"/>
    <p:sldId id="379" r:id="rId38"/>
    <p:sldId id="380" r:id="rId39"/>
    <p:sldId id="504" r:id="rId40"/>
    <p:sldId id="420" r:id="rId41"/>
    <p:sldId id="533" r:id="rId42"/>
    <p:sldId id="378" r:id="rId43"/>
    <p:sldId id="421" r:id="rId44"/>
    <p:sldId id="508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509" r:id="rId54"/>
    <p:sldId id="432" r:id="rId55"/>
    <p:sldId id="510" r:id="rId56"/>
    <p:sldId id="511" r:id="rId57"/>
    <p:sldId id="513" r:id="rId58"/>
    <p:sldId id="514" r:id="rId59"/>
    <p:sldId id="515" r:id="rId60"/>
    <p:sldId id="440" r:id="rId61"/>
    <p:sldId id="516" r:id="rId62"/>
    <p:sldId id="517" r:id="rId63"/>
    <p:sldId id="441" r:id="rId64"/>
    <p:sldId id="519" r:id="rId65"/>
    <p:sldId id="530" r:id="rId66"/>
    <p:sldId id="447" r:id="rId67"/>
    <p:sldId id="460" r:id="rId68"/>
    <p:sldId id="466" r:id="rId69"/>
    <p:sldId id="467" r:id="rId70"/>
    <p:sldId id="523" r:id="rId71"/>
    <p:sldId id="522" r:id="rId72"/>
    <p:sldId id="524" r:id="rId73"/>
    <p:sldId id="525" r:id="rId74"/>
    <p:sldId id="494" r:id="rId75"/>
    <p:sldId id="465" r:id="rId76"/>
    <p:sldId id="535" r:id="rId77"/>
    <p:sldId id="471" r:id="rId78"/>
    <p:sldId id="461" r:id="rId79"/>
    <p:sldId id="531" r:id="rId80"/>
    <p:sldId id="534" r:id="rId81"/>
    <p:sldId id="457" r:id="rId82"/>
    <p:sldId id="459" r:id="rId83"/>
    <p:sldId id="472" r:id="rId84"/>
    <p:sldId id="451" r:id="rId85"/>
    <p:sldId id="539" r:id="rId86"/>
    <p:sldId id="473" r:id="rId87"/>
    <p:sldId id="540" r:id="rId88"/>
    <p:sldId id="475" r:id="rId89"/>
    <p:sldId id="398" r:id="rId90"/>
    <p:sldId id="541" r:id="rId91"/>
    <p:sldId id="537" r:id="rId92"/>
    <p:sldId id="542" r:id="rId93"/>
    <p:sldId id="544" r:id="rId94"/>
    <p:sldId id="546" r:id="rId95"/>
    <p:sldId id="538" r:id="rId96"/>
    <p:sldId id="553" r:id="rId97"/>
    <p:sldId id="550" r:id="rId98"/>
    <p:sldId id="552" r:id="rId99"/>
    <p:sldId id="543" r:id="rId100"/>
  </p:sldIdLst>
  <p:sldSz cx="12192000" cy="6858000"/>
  <p:notesSz cx="6858000" cy="9144000"/>
  <p:embeddedFontLst>
    <p:embeddedFont>
      <p:font typeface="Calibri" panose="020F0502020204030204" pitchFamily="34" charset="0"/>
      <p:regular r:id="rId103"/>
      <p:bold r:id="rId104"/>
      <p:italic r:id="rId105"/>
      <p:boldItalic r:id="rId106"/>
    </p:embeddedFont>
    <p:embeddedFont>
      <p:font typeface="Cambria Math" panose="02040503050406030204" pitchFamily="18" charset="0"/>
      <p:regular r:id="rId107"/>
    </p:embeddedFont>
    <p:embeddedFont>
      <p:font typeface="Open Sans" panose="020B0606030504020204" pitchFamily="34" charset="0"/>
      <p:regular r:id="rId108"/>
      <p:bold r:id="rId109"/>
      <p:italic r:id="rId110"/>
      <p:boldItalic r:id="rId111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400"/>
            <p14:sldId id="256"/>
            <p14:sldId id="352"/>
            <p14:sldId id="532"/>
            <p14:sldId id="354"/>
            <p14:sldId id="548"/>
            <p14:sldId id="499"/>
            <p14:sldId id="361"/>
            <p14:sldId id="362"/>
            <p14:sldId id="482"/>
            <p14:sldId id="484"/>
            <p14:sldId id="486"/>
            <p14:sldId id="495"/>
            <p14:sldId id="497"/>
            <p14:sldId id="371"/>
            <p14:sldId id="343"/>
            <p14:sldId id="372"/>
            <p14:sldId id="500"/>
            <p14:sldId id="404"/>
            <p14:sldId id="405"/>
            <p14:sldId id="529"/>
            <p14:sldId id="376"/>
            <p14:sldId id="407"/>
            <p14:sldId id="408"/>
            <p14:sldId id="409"/>
            <p14:sldId id="489"/>
            <p14:sldId id="411"/>
            <p14:sldId id="406"/>
            <p14:sldId id="415"/>
            <p14:sldId id="412"/>
            <p14:sldId id="501"/>
            <p14:sldId id="502"/>
            <p14:sldId id="503"/>
            <p14:sldId id="446"/>
            <p14:sldId id="379"/>
            <p14:sldId id="380"/>
            <p14:sldId id="504"/>
            <p14:sldId id="420"/>
            <p14:sldId id="533"/>
            <p14:sldId id="378"/>
            <p14:sldId id="421"/>
            <p14:sldId id="508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509"/>
            <p14:sldId id="432"/>
            <p14:sldId id="510"/>
            <p14:sldId id="511"/>
            <p14:sldId id="513"/>
            <p14:sldId id="514"/>
            <p14:sldId id="515"/>
            <p14:sldId id="440"/>
            <p14:sldId id="516"/>
            <p14:sldId id="517"/>
            <p14:sldId id="441"/>
            <p14:sldId id="519"/>
            <p14:sldId id="530"/>
            <p14:sldId id="447"/>
            <p14:sldId id="460"/>
            <p14:sldId id="466"/>
            <p14:sldId id="467"/>
            <p14:sldId id="523"/>
            <p14:sldId id="522"/>
            <p14:sldId id="524"/>
            <p14:sldId id="525"/>
            <p14:sldId id="494"/>
            <p14:sldId id="465"/>
            <p14:sldId id="535"/>
            <p14:sldId id="471"/>
            <p14:sldId id="461"/>
            <p14:sldId id="531"/>
            <p14:sldId id="534"/>
            <p14:sldId id="457"/>
            <p14:sldId id="459"/>
            <p14:sldId id="472"/>
            <p14:sldId id="451"/>
            <p14:sldId id="539"/>
            <p14:sldId id="473"/>
            <p14:sldId id="540"/>
            <p14:sldId id="475"/>
            <p14:sldId id="398"/>
            <p14:sldId id="541"/>
            <p14:sldId id="537"/>
            <p14:sldId id="542"/>
            <p14:sldId id="544"/>
            <p14:sldId id="546"/>
            <p14:sldId id="538"/>
            <p14:sldId id="553"/>
            <p14:sldId id="550"/>
            <p14:sldId id="552"/>
            <p14:sldId id="5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FF47"/>
    <a:srgbClr val="80FF80"/>
    <a:srgbClr val="000000"/>
    <a:srgbClr val="FF6565"/>
    <a:srgbClr val="EAB200"/>
    <a:srgbClr val="004070"/>
    <a:srgbClr val="DFD6F2"/>
    <a:srgbClr val="FFEBAB"/>
    <a:srgbClr val="FFE697"/>
    <a:srgbClr val="009EE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0" autoAdjust="0"/>
    <p:restoredTop sz="74955" autoAdjust="0"/>
  </p:normalViewPr>
  <p:slideViewPr>
    <p:cSldViewPr snapToGrid="0" snapToObjects="1">
      <p:cViewPr>
        <p:scale>
          <a:sx n="65" d="100"/>
          <a:sy n="65" d="100"/>
        </p:scale>
        <p:origin x="1472" y="288"/>
      </p:cViewPr>
      <p:guideLst/>
    </p:cSldViewPr>
  </p:slideViewPr>
  <p:outlineViewPr>
    <p:cViewPr>
      <p:scale>
        <a:sx n="33" d="100"/>
        <a:sy n="33" d="100"/>
      </p:scale>
      <p:origin x="0" y="-877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commentAuthors" Target="commentAuthors.xml"/><Relationship Id="rId16" Type="http://schemas.openxmlformats.org/officeDocument/2006/relationships/slide" Target="slides/slide13.xml"/><Relationship Id="rId107" Type="http://schemas.openxmlformats.org/officeDocument/2006/relationships/font" Target="fonts/font5.fntdata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presProps" Target="pres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font" Target="fonts/font4.fntdata"/><Relationship Id="rId114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font" Target="fonts/font7.fntdata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font" Target="fonts/font2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font" Target="fonts/font8.fntdata"/><Relationship Id="rId115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font" Target="fonts/font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28.11.22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28.11.22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24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884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Natura </a:t>
            </a:r>
            <a:r>
              <a:rPr lang="en-GB" b="1" dirty="0" err="1"/>
              <a:t>della</a:t>
            </a:r>
            <a:r>
              <a:rPr lang="en-GB" b="1" dirty="0"/>
              <a:t> </a:t>
            </a:r>
            <a:r>
              <a:rPr lang="en-GB" b="1" dirty="0" err="1"/>
              <a:t>Scienza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Aristotele</a:t>
            </a:r>
            <a:r>
              <a:rPr lang="en-GB" dirty="0"/>
              <a:t> non ha </a:t>
            </a:r>
            <a:r>
              <a:rPr lang="en-GB" dirty="0" err="1"/>
              <a:t>mai</a:t>
            </a:r>
            <a:r>
              <a:rPr lang="en-GB" dirty="0"/>
              <a:t> </a:t>
            </a:r>
            <a:r>
              <a:rPr lang="en-GB" dirty="0" err="1"/>
              <a:t>testato</a:t>
            </a:r>
            <a:r>
              <a:rPr lang="en-GB" dirty="0"/>
              <a:t> </a:t>
            </a:r>
            <a:r>
              <a:rPr lang="en-GB" dirty="0" err="1"/>
              <a:t>sperimentalmente</a:t>
            </a:r>
            <a:r>
              <a:rPr lang="en-GB" dirty="0"/>
              <a:t> le sue </a:t>
            </a:r>
            <a:r>
              <a:rPr lang="en-GB" dirty="0" err="1"/>
              <a:t>teorie</a:t>
            </a:r>
            <a:r>
              <a:rPr lang="en-GB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Aristotele</a:t>
            </a:r>
            <a:r>
              <a:rPr lang="en-GB" dirty="0"/>
              <a:t> ha </a:t>
            </a:r>
            <a:r>
              <a:rPr lang="en-GB" dirty="0" err="1"/>
              <a:t>sviluppato</a:t>
            </a:r>
            <a:r>
              <a:rPr lang="en-GB" dirty="0"/>
              <a:t> le sue idee </a:t>
            </a:r>
            <a:r>
              <a:rPr lang="en-GB" dirty="0" err="1"/>
              <a:t>filosofico-naturali</a:t>
            </a:r>
            <a:r>
              <a:rPr lang="en-GB" dirty="0"/>
              <a:t> </a:t>
            </a:r>
            <a:r>
              <a:rPr lang="en-GB" dirty="0" err="1"/>
              <a:t>allo</a:t>
            </a:r>
            <a:r>
              <a:rPr lang="en-GB" dirty="0"/>
              <a:t> </a:t>
            </a:r>
            <a:r>
              <a:rPr lang="en-GB" dirty="0" err="1"/>
              <a:t>scopo</a:t>
            </a:r>
            <a:r>
              <a:rPr lang="en-GB" dirty="0"/>
              <a:t> di dare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descrizione</a:t>
            </a:r>
            <a:r>
              <a:rPr lang="en-GB" dirty="0"/>
              <a:t> </a:t>
            </a:r>
            <a:r>
              <a:rPr lang="en-GB" dirty="0" err="1"/>
              <a:t>olistica</a:t>
            </a:r>
            <a:r>
              <a:rPr lang="en-GB" dirty="0"/>
              <a:t> del </a:t>
            </a:r>
            <a:r>
              <a:rPr lang="en-GB" dirty="0" err="1"/>
              <a:t>mondo</a:t>
            </a:r>
            <a:r>
              <a:rPr lang="en-GB" dirty="0"/>
              <a:t>. Qui </a:t>
            </a:r>
            <a:r>
              <a:rPr lang="en-GB" dirty="0" err="1"/>
              <a:t>potete</a:t>
            </a:r>
            <a:r>
              <a:rPr lang="en-GB" dirty="0"/>
              <a:t> </a:t>
            </a:r>
            <a:r>
              <a:rPr lang="en-GB" dirty="0" err="1"/>
              <a:t>fornire</a:t>
            </a:r>
            <a:r>
              <a:rPr lang="en-GB" dirty="0"/>
              <a:t> </a:t>
            </a:r>
            <a:r>
              <a:rPr lang="en-GB" dirty="0" err="1"/>
              <a:t>l’esempio</a:t>
            </a:r>
            <a:r>
              <a:rPr lang="en-GB" dirty="0"/>
              <a:t> </a:t>
            </a:r>
            <a:r>
              <a:rPr lang="en-GB" dirty="0" err="1"/>
              <a:t>aggiuntivo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connessione</a:t>
            </a:r>
            <a:r>
              <a:rPr lang="en-GB" dirty="0"/>
              <a:t> </a:t>
            </a:r>
            <a:r>
              <a:rPr lang="en-GB" dirty="0" err="1"/>
              <a:t>aristotelica</a:t>
            </a:r>
            <a:r>
              <a:rPr lang="en-GB" dirty="0"/>
              <a:t> </a:t>
            </a:r>
            <a:r>
              <a:rPr lang="en-GB" dirty="0" err="1"/>
              <a:t>tra</a:t>
            </a:r>
            <a:r>
              <a:rPr lang="en-GB" dirty="0"/>
              <a:t> il </a:t>
            </a:r>
            <a:r>
              <a:rPr lang="en-GB" dirty="0" err="1"/>
              <a:t>concetto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quattro </a:t>
            </a:r>
            <a:r>
              <a:rPr lang="en-GB" dirty="0" err="1"/>
              <a:t>Elementi</a:t>
            </a:r>
            <a:r>
              <a:rPr lang="en-GB" dirty="0"/>
              <a:t> e </a:t>
            </a:r>
            <a:r>
              <a:rPr lang="en-GB" dirty="0" err="1"/>
              <a:t>quello</a:t>
            </a:r>
            <a:r>
              <a:rPr lang="en-GB" dirty="0"/>
              <a:t> di </a:t>
            </a:r>
            <a:r>
              <a:rPr lang="en-GB" dirty="0" err="1"/>
              <a:t>Gravitazione</a:t>
            </a:r>
            <a:r>
              <a:rPr lang="en-GB" dirty="0"/>
              <a:t>: secondo il </a:t>
            </a:r>
            <a:r>
              <a:rPr lang="en-GB" dirty="0" err="1"/>
              <a:t>filosofo</a:t>
            </a:r>
            <a:r>
              <a:rPr lang="en-GB" dirty="0"/>
              <a:t>, un </a:t>
            </a:r>
            <a:r>
              <a:rPr lang="en-GB" dirty="0" err="1"/>
              <a:t>oggetto</a:t>
            </a:r>
            <a:r>
              <a:rPr lang="en-GB" dirty="0"/>
              <a:t> con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maggiore</a:t>
            </a:r>
            <a:r>
              <a:rPr lang="en-GB" dirty="0"/>
              <a:t> </a:t>
            </a:r>
            <a:r>
              <a:rPr lang="en-GB" dirty="0" err="1"/>
              <a:t>deve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composto</a:t>
            </a:r>
            <a:r>
              <a:rPr lang="en-GB" dirty="0"/>
              <a:t> da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porzione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 di terra.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714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Natura </a:t>
            </a:r>
            <a:r>
              <a:rPr lang="en-GB" b="1" dirty="0" err="1"/>
              <a:t>della</a:t>
            </a:r>
            <a:r>
              <a:rPr lang="en-GB" b="1" dirty="0"/>
              <a:t> </a:t>
            </a:r>
            <a:r>
              <a:rPr lang="en-GB" b="1" dirty="0" err="1"/>
              <a:t>Scienza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Questa </a:t>
            </a:r>
            <a:r>
              <a:rPr lang="en-GB" dirty="0" err="1"/>
              <a:t>citazione</a:t>
            </a:r>
            <a:r>
              <a:rPr lang="en-GB" dirty="0"/>
              <a:t> di </a:t>
            </a:r>
            <a:r>
              <a:rPr lang="en-GB" dirty="0" err="1"/>
              <a:t>Paracelso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un </a:t>
            </a:r>
            <a:r>
              <a:rPr lang="en-GB" dirty="0" err="1"/>
              <a:t>esempio</a:t>
            </a:r>
            <a:r>
              <a:rPr lang="en-GB" dirty="0"/>
              <a:t> </a:t>
            </a:r>
            <a:r>
              <a:rPr lang="en-GB" dirty="0" err="1"/>
              <a:t>lampante</a:t>
            </a:r>
            <a:r>
              <a:rPr lang="en-GB" dirty="0"/>
              <a:t> di </a:t>
            </a:r>
            <a:r>
              <a:rPr lang="en-GB" dirty="0" err="1"/>
              <a:t>approccio</a:t>
            </a:r>
            <a:r>
              <a:rPr lang="en-GB" dirty="0"/>
              <a:t> non </a:t>
            </a:r>
            <a:r>
              <a:rPr lang="en-GB" dirty="0" err="1"/>
              <a:t>scientifico</a:t>
            </a:r>
            <a:r>
              <a:rPr lang="en-GB" dirty="0"/>
              <a:t>. </a:t>
            </a:r>
            <a:r>
              <a:rPr lang="en-GB" dirty="0" err="1"/>
              <a:t>Contraddice</a:t>
            </a:r>
            <a:r>
              <a:rPr lang="en-GB" dirty="0"/>
              <a:t> </a:t>
            </a:r>
            <a:r>
              <a:rPr lang="en-GB" dirty="0" err="1"/>
              <a:t>completamente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principi</a:t>
            </a:r>
            <a:r>
              <a:rPr lang="en-GB" dirty="0"/>
              <a:t> </a:t>
            </a:r>
            <a:r>
              <a:rPr lang="en-GB" dirty="0" err="1"/>
              <a:t>moderni</a:t>
            </a:r>
            <a:r>
              <a:rPr lang="en-GB" dirty="0"/>
              <a:t> di </a:t>
            </a:r>
            <a:r>
              <a:rPr lang="en-GB" dirty="0" err="1"/>
              <a:t>sviluppo</a:t>
            </a:r>
            <a:r>
              <a:rPr lang="en-GB" dirty="0"/>
              <a:t> </a:t>
            </a:r>
            <a:r>
              <a:rPr lang="en-GB" dirty="0" err="1"/>
              <a:t>scientifico</a:t>
            </a:r>
            <a:r>
              <a:rPr lang="en-GB" dirty="0"/>
              <a:t> ( per es. il principio di </a:t>
            </a:r>
            <a:r>
              <a:rPr lang="en-GB" dirty="0" err="1"/>
              <a:t>Falsificazione</a:t>
            </a:r>
            <a:r>
              <a:rPr lang="en-GB" dirty="0"/>
              <a:t> di Karl Popper).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097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Spiegate</a:t>
            </a:r>
            <a:r>
              <a:rPr lang="en-GB" dirty="0"/>
              <a:t> la </a:t>
            </a:r>
            <a:r>
              <a:rPr lang="en-GB" dirty="0" err="1"/>
              <a:t>scala</a:t>
            </a:r>
            <a:r>
              <a:rPr lang="en-GB" dirty="0"/>
              <a:t> </a:t>
            </a:r>
            <a:r>
              <a:rPr lang="en-GB" dirty="0" err="1"/>
              <a:t>logaritmica</a:t>
            </a:r>
            <a:r>
              <a:rPr lang="en-GB" dirty="0"/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Le </a:t>
            </a:r>
            <a:r>
              <a:rPr lang="en-GB" dirty="0" err="1"/>
              <a:t>abbondanze</a:t>
            </a:r>
            <a:r>
              <a:rPr lang="en-GB" dirty="0"/>
              <a:t> </a:t>
            </a:r>
            <a:r>
              <a:rPr lang="en-GB" dirty="0" err="1"/>
              <a:t>chimiche</a:t>
            </a:r>
            <a:r>
              <a:rPr lang="en-GB" dirty="0"/>
              <a:t> </a:t>
            </a:r>
            <a:r>
              <a:rPr lang="en-GB" dirty="0" err="1"/>
              <a:t>sono</a:t>
            </a:r>
            <a:r>
              <a:rPr lang="en-GB" dirty="0"/>
              <a:t> uno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osservabili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importanti</a:t>
            </a:r>
            <a:r>
              <a:rPr lang="en-GB" dirty="0"/>
              <a:t> in </a:t>
            </a:r>
            <a:r>
              <a:rPr lang="en-GB" dirty="0" err="1"/>
              <a:t>Astrofisica</a:t>
            </a:r>
            <a:r>
              <a:rPr lang="en-GB" dirty="0"/>
              <a:t> </a:t>
            </a:r>
            <a:r>
              <a:rPr lang="en-GB" dirty="0" err="1"/>
              <a:t>Nucleare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900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Per </a:t>
            </a:r>
            <a:r>
              <a:rPr lang="en-GB" dirty="0" err="1"/>
              <a:t>questa</a:t>
            </a:r>
            <a:r>
              <a:rPr lang="en-GB" dirty="0"/>
              <a:t> </a:t>
            </a:r>
            <a:r>
              <a:rPr lang="en-GB" dirty="0" err="1"/>
              <a:t>attività</a:t>
            </a:r>
            <a:r>
              <a:rPr lang="en-GB" dirty="0"/>
              <a:t> </a:t>
            </a:r>
            <a:r>
              <a:rPr lang="en-GB" dirty="0" err="1"/>
              <a:t>tornate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slide </a:t>
            </a:r>
            <a:r>
              <a:rPr lang="en-GB" dirty="0" err="1"/>
              <a:t>precedente</a:t>
            </a:r>
            <a:r>
              <a:rPr lang="en-GB" dirty="0"/>
              <a:t> per </a:t>
            </a:r>
            <a:r>
              <a:rPr lang="en-GB" dirty="0" err="1"/>
              <a:t>mostrare</a:t>
            </a:r>
            <a:r>
              <a:rPr lang="en-GB" dirty="0"/>
              <a:t> </a:t>
            </a:r>
            <a:r>
              <a:rPr lang="en-GB" dirty="0" err="1"/>
              <a:t>l’imagine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dovrebbero</a:t>
            </a:r>
            <a:r>
              <a:rPr lang="en-GB" dirty="0"/>
              <a:t> </a:t>
            </a:r>
            <a:r>
              <a:rPr lang="en-GB" dirty="0" err="1"/>
              <a:t>notare</a:t>
            </a:r>
            <a:r>
              <a:rPr lang="en-GB" dirty="0"/>
              <a:t>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In </a:t>
            </a:r>
            <a:r>
              <a:rPr lang="en-GB" dirty="0" err="1"/>
              <a:t>generale</a:t>
            </a:r>
            <a:r>
              <a:rPr lang="en-GB" dirty="0"/>
              <a:t>, </a:t>
            </a:r>
            <a:r>
              <a:rPr lang="en-GB" dirty="0" err="1"/>
              <a:t>l’abbondanza</a:t>
            </a:r>
            <a:r>
              <a:rPr lang="en-GB" dirty="0"/>
              <a:t> </a:t>
            </a:r>
            <a:r>
              <a:rPr lang="en-GB" dirty="0" err="1"/>
              <a:t>diventa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bassa</a:t>
            </a:r>
            <a:r>
              <a:rPr lang="en-GB" dirty="0"/>
              <a:t> al </a:t>
            </a:r>
            <a:r>
              <a:rPr lang="en-GB" dirty="0" err="1"/>
              <a:t>crescere</a:t>
            </a:r>
            <a:r>
              <a:rPr lang="en-GB" dirty="0"/>
              <a:t> del </a:t>
            </a:r>
            <a:r>
              <a:rPr lang="en-GB" dirty="0" err="1"/>
              <a:t>numero</a:t>
            </a:r>
            <a:r>
              <a:rPr lang="en-GB" dirty="0"/>
              <a:t> </a:t>
            </a:r>
            <a:r>
              <a:rPr lang="en-GB" dirty="0" err="1"/>
              <a:t>atomico</a:t>
            </a:r>
            <a:endParaRPr lang="en-GB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Un </a:t>
            </a:r>
            <a:r>
              <a:rPr lang="en-GB" dirty="0" err="1"/>
              <a:t>picco</a:t>
            </a:r>
            <a:r>
              <a:rPr lang="en-GB" dirty="0"/>
              <a:t> in </a:t>
            </a:r>
            <a:r>
              <a:rPr lang="en-GB" dirty="0" err="1"/>
              <a:t>corrispondenza</a:t>
            </a:r>
            <a:r>
              <a:rPr lang="en-GB" dirty="0"/>
              <a:t> del ferro, </a:t>
            </a:r>
            <a:r>
              <a:rPr lang="en-GB" dirty="0" err="1"/>
              <a:t>indicato</a:t>
            </a:r>
            <a:r>
              <a:rPr lang="en-GB" dirty="0"/>
              <a:t> da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linea</a:t>
            </a:r>
            <a:r>
              <a:rPr lang="en-GB" dirty="0"/>
              <a:t> </a:t>
            </a:r>
            <a:r>
              <a:rPr lang="en-GB" dirty="0" err="1"/>
              <a:t>grigia</a:t>
            </a:r>
            <a:endParaRPr lang="en-GB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Una lacuna in </a:t>
            </a:r>
            <a:r>
              <a:rPr lang="en-GB" dirty="0" err="1"/>
              <a:t>corrispondenza</a:t>
            </a:r>
            <a:r>
              <a:rPr lang="en-GB" dirty="0"/>
              <a:t> di </a:t>
            </a:r>
            <a:r>
              <a:rPr lang="en-GB" dirty="0" err="1"/>
              <a:t>litio</a:t>
            </a:r>
            <a:r>
              <a:rPr lang="en-GB" dirty="0"/>
              <a:t> e </a:t>
            </a:r>
            <a:r>
              <a:rPr lang="en-GB" dirty="0" err="1"/>
              <a:t>berilio</a:t>
            </a:r>
            <a:r>
              <a:rPr lang="en-GB" dirty="0"/>
              <a:t>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Per </a:t>
            </a:r>
            <a:r>
              <a:rPr lang="en-GB" dirty="0" err="1"/>
              <a:t>alcuni</a:t>
            </a:r>
            <a:r>
              <a:rPr lang="en-GB" dirty="0"/>
              <a:t> </a:t>
            </a:r>
            <a:r>
              <a:rPr lang="en-GB" dirty="0" err="1"/>
              <a:t>elementi</a:t>
            </a:r>
            <a:r>
              <a:rPr lang="en-GB" dirty="0"/>
              <a:t>, </a:t>
            </a:r>
            <a:r>
              <a:rPr lang="en-GB" dirty="0" err="1"/>
              <a:t>l’abbondanza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zero. (</a:t>
            </a:r>
            <a:r>
              <a:rPr lang="en-GB" dirty="0" err="1"/>
              <a:t>Potreste</a:t>
            </a:r>
            <a:r>
              <a:rPr lang="en-GB" dirty="0"/>
              <a:t> </a:t>
            </a:r>
            <a:r>
              <a:rPr lang="en-GB" dirty="0" err="1"/>
              <a:t>provare</a:t>
            </a:r>
            <a:r>
              <a:rPr lang="en-GB" dirty="0"/>
              <a:t> a </a:t>
            </a:r>
            <a:r>
              <a:rPr lang="en-GB" dirty="0" err="1"/>
              <a:t>chiedere</a:t>
            </a:r>
            <a:r>
              <a:rPr lang="en-GB" dirty="0"/>
              <a:t>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: “Come </a:t>
            </a:r>
            <a:r>
              <a:rPr lang="en-GB" dirty="0" err="1"/>
              <a:t>sappiamo</a:t>
            </a:r>
            <a:r>
              <a:rPr lang="en-GB" dirty="0"/>
              <a:t> </a:t>
            </a:r>
            <a:r>
              <a:rPr lang="en-GB" dirty="0" err="1"/>
              <a:t>allora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questi</a:t>
            </a:r>
            <a:r>
              <a:rPr lang="en-GB" dirty="0"/>
              <a:t> </a:t>
            </a:r>
            <a:r>
              <a:rPr lang="en-GB" dirty="0" err="1"/>
              <a:t>elementi</a:t>
            </a:r>
            <a:r>
              <a:rPr lang="en-GB" dirty="0"/>
              <a:t> </a:t>
            </a:r>
            <a:r>
              <a:rPr lang="en-GB" dirty="0" err="1"/>
              <a:t>esistono</a:t>
            </a:r>
            <a:r>
              <a:rPr lang="en-GB" dirty="0"/>
              <a:t> </a:t>
            </a:r>
            <a:r>
              <a:rPr lang="en-GB" dirty="0" err="1"/>
              <a:t>realmente</a:t>
            </a:r>
            <a:r>
              <a:rPr lang="en-GB" dirty="0"/>
              <a:t>?”)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L’abbondanza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maggiore</a:t>
            </a:r>
            <a:r>
              <a:rPr lang="en-GB" dirty="0"/>
              <a:t> per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elementi</a:t>
            </a:r>
            <a:r>
              <a:rPr lang="en-GB" dirty="0"/>
              <a:t> con </a:t>
            </a:r>
            <a:r>
              <a:rPr lang="en-GB" dirty="0" err="1"/>
              <a:t>numero</a:t>
            </a:r>
            <a:r>
              <a:rPr lang="en-GB" dirty="0"/>
              <a:t> </a:t>
            </a:r>
            <a:r>
              <a:rPr lang="en-GB" dirty="0" err="1"/>
              <a:t>atomico</a:t>
            </a:r>
            <a:r>
              <a:rPr lang="en-GB" dirty="0"/>
              <a:t> </a:t>
            </a:r>
            <a:r>
              <a:rPr lang="en-GB" dirty="0" err="1"/>
              <a:t>pari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Non </a:t>
            </a:r>
            <a:r>
              <a:rPr lang="en-GB" dirty="0" err="1"/>
              <a:t>dovete</a:t>
            </a:r>
            <a:r>
              <a:rPr lang="en-GB" dirty="0"/>
              <a:t> </a:t>
            </a:r>
            <a:r>
              <a:rPr lang="en-GB" dirty="0" err="1"/>
              <a:t>spiegare</a:t>
            </a:r>
            <a:r>
              <a:rPr lang="en-GB" dirty="0"/>
              <a:t> le </a:t>
            </a:r>
            <a:r>
              <a:rPr lang="en-GB" dirty="0" err="1"/>
              <a:t>osservazioni</a:t>
            </a:r>
            <a:r>
              <a:rPr lang="en-GB" dirty="0"/>
              <a:t>, ma </a:t>
            </a:r>
            <a:r>
              <a:rPr lang="en-GB" dirty="0" err="1"/>
              <a:t>potete</a:t>
            </a:r>
            <a:r>
              <a:rPr lang="en-GB" dirty="0"/>
              <a:t> </a:t>
            </a:r>
            <a:r>
              <a:rPr lang="en-GB" dirty="0" err="1"/>
              <a:t>comunicare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scopriremo</a:t>
            </a:r>
            <a:r>
              <a:rPr lang="en-GB" dirty="0"/>
              <a:t> la </a:t>
            </a:r>
            <a:r>
              <a:rPr lang="en-GB" dirty="0" err="1"/>
              <a:t>ragione</a:t>
            </a:r>
            <a:r>
              <a:rPr lang="en-GB" dirty="0"/>
              <a:t> </a:t>
            </a:r>
            <a:r>
              <a:rPr lang="en-GB" dirty="0" err="1"/>
              <a:t>dietro</a:t>
            </a:r>
            <a:r>
              <a:rPr lang="en-GB" dirty="0"/>
              <a:t> a </a:t>
            </a:r>
            <a:r>
              <a:rPr lang="en-GB" dirty="0" err="1"/>
              <a:t>queste</a:t>
            </a:r>
            <a:r>
              <a:rPr lang="en-GB" dirty="0"/>
              <a:t> </a:t>
            </a:r>
            <a:r>
              <a:rPr lang="en-GB" dirty="0" err="1"/>
              <a:t>abbondanze</a:t>
            </a:r>
            <a:r>
              <a:rPr lang="en-GB" dirty="0"/>
              <a:t> </a:t>
            </a:r>
            <a:r>
              <a:rPr lang="en-GB" dirty="0" err="1"/>
              <a:t>chimiche</a:t>
            </a:r>
            <a:r>
              <a:rPr lang="en-GB" dirty="0"/>
              <a:t> </a:t>
            </a:r>
            <a:r>
              <a:rPr lang="en-GB" dirty="0" err="1"/>
              <a:t>durante</a:t>
            </a:r>
            <a:r>
              <a:rPr lang="en-GB" dirty="0"/>
              <a:t> la Masterclass.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353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779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Suggeriamo</a:t>
            </a:r>
            <a:r>
              <a:rPr lang="en-GB" dirty="0"/>
              <a:t> di </a:t>
            </a:r>
            <a:r>
              <a:rPr lang="en-GB" dirty="0" err="1"/>
              <a:t>scaricare</a:t>
            </a:r>
            <a:r>
              <a:rPr lang="en-GB" dirty="0"/>
              <a:t> il video prima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lezione</a:t>
            </a:r>
            <a:r>
              <a:rPr lang="en-GB" dirty="0"/>
              <a:t>. Sempre </a:t>
            </a:r>
            <a:r>
              <a:rPr lang="en-GB" dirty="0" err="1"/>
              <a:t>meglio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pronti</a:t>
            </a:r>
            <a:r>
              <a:rPr lang="en-GB" dirty="0"/>
              <a:t> in </a:t>
            </a:r>
            <a:r>
              <a:rPr lang="en-GB" dirty="0" err="1"/>
              <a:t>caso</a:t>
            </a:r>
            <a:r>
              <a:rPr lang="en-GB" dirty="0"/>
              <a:t> di </a:t>
            </a:r>
            <a:r>
              <a:rPr lang="en-GB" dirty="0" err="1"/>
              <a:t>cattiva</a:t>
            </a:r>
            <a:r>
              <a:rPr lang="en-GB" dirty="0"/>
              <a:t> </a:t>
            </a:r>
            <a:r>
              <a:rPr lang="en-GB" dirty="0" err="1"/>
              <a:t>connessione</a:t>
            </a:r>
            <a:r>
              <a:rPr lang="en-GB" dirty="0"/>
              <a:t> Internet!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Questo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solamente</a:t>
            </a:r>
            <a:r>
              <a:rPr lang="en-GB" dirty="0"/>
              <a:t> un breve video-tour, senza </a:t>
            </a:r>
            <a:r>
              <a:rPr lang="en-GB" dirty="0" err="1"/>
              <a:t>commenti</a:t>
            </a:r>
            <a:r>
              <a:rPr lang="en-GB" dirty="0"/>
              <a:t>, di un </a:t>
            </a:r>
            <a:r>
              <a:rPr lang="en-GB" dirty="0" err="1"/>
              <a:t>laboratorio</a:t>
            </a:r>
            <a:r>
              <a:rPr lang="en-GB" dirty="0"/>
              <a:t> </a:t>
            </a:r>
            <a:r>
              <a:rPr lang="en-GB" dirty="0" err="1"/>
              <a:t>sotterraneo</a:t>
            </a:r>
            <a:r>
              <a:rPr lang="en-GB" dirty="0"/>
              <a:t> per </a:t>
            </a:r>
            <a:r>
              <a:rPr lang="en-GB" dirty="0" err="1"/>
              <a:t>l’accelerazione</a:t>
            </a:r>
            <a:r>
              <a:rPr lang="en-GB" dirty="0"/>
              <a:t> di </a:t>
            </a:r>
            <a:r>
              <a:rPr lang="en-GB" dirty="0" err="1"/>
              <a:t>ioni</a:t>
            </a:r>
            <a:r>
              <a:rPr lang="en-GB" dirty="0"/>
              <a:t>. Se </a:t>
            </a:r>
            <a:r>
              <a:rPr lang="en-GB" dirty="0" err="1"/>
              <a:t>volete</a:t>
            </a:r>
            <a:r>
              <a:rPr lang="en-GB" dirty="0"/>
              <a:t>, </a:t>
            </a:r>
            <a:r>
              <a:rPr lang="en-GB" dirty="0" err="1"/>
              <a:t>potete</a:t>
            </a:r>
            <a:r>
              <a:rPr lang="en-GB" dirty="0"/>
              <a:t> </a:t>
            </a:r>
            <a:r>
              <a:rPr lang="en-GB" dirty="0" err="1"/>
              <a:t>già</a:t>
            </a:r>
            <a:r>
              <a:rPr lang="en-GB" dirty="0"/>
              <a:t> </a:t>
            </a:r>
            <a:r>
              <a:rPr lang="en-GB" dirty="0" err="1"/>
              <a:t>introdurre</a:t>
            </a:r>
            <a:r>
              <a:rPr lang="en-GB" dirty="0"/>
              <a:t> </a:t>
            </a:r>
            <a:r>
              <a:rPr lang="en-GB" dirty="0" err="1"/>
              <a:t>qualcuna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apparecchiature</a:t>
            </a:r>
            <a:r>
              <a:rPr lang="en-GB" dirty="0"/>
              <a:t> </a:t>
            </a:r>
            <a:r>
              <a:rPr lang="en-GB" dirty="0" err="1"/>
              <a:t>mostrate</a:t>
            </a:r>
            <a:r>
              <a:rPr lang="en-GB" dirty="0"/>
              <a:t>, ma </a:t>
            </a:r>
            <a:r>
              <a:rPr lang="en-GB" dirty="0" err="1"/>
              <a:t>verranno</a:t>
            </a:r>
            <a:r>
              <a:rPr lang="en-GB" dirty="0"/>
              <a:t> </a:t>
            </a:r>
            <a:r>
              <a:rPr lang="en-GB" dirty="0" err="1"/>
              <a:t>comunque</a:t>
            </a:r>
            <a:r>
              <a:rPr lang="en-GB" dirty="0"/>
              <a:t> </a:t>
            </a:r>
            <a:r>
              <a:rPr lang="en-GB" dirty="0" err="1"/>
              <a:t>approfondite</a:t>
            </a:r>
            <a:r>
              <a:rPr lang="en-GB" dirty="0"/>
              <a:t> </a:t>
            </a:r>
            <a:r>
              <a:rPr lang="en-GB" dirty="0" err="1"/>
              <a:t>successivamente</a:t>
            </a:r>
            <a:r>
              <a:rPr lang="en-GB" dirty="0"/>
              <a:t> </a:t>
            </a:r>
            <a:r>
              <a:rPr lang="en-GB" dirty="0" err="1"/>
              <a:t>nella</a:t>
            </a:r>
            <a:r>
              <a:rPr lang="en-GB" dirty="0"/>
              <a:t> Masterclass. Lo </a:t>
            </a:r>
            <a:r>
              <a:rPr lang="en-GB" dirty="0" err="1"/>
              <a:t>scopo</a:t>
            </a:r>
            <a:r>
              <a:rPr lang="en-GB" dirty="0"/>
              <a:t> </a:t>
            </a:r>
            <a:r>
              <a:rPr lang="en-GB" dirty="0" err="1"/>
              <a:t>principale</a:t>
            </a:r>
            <a:r>
              <a:rPr lang="en-GB" dirty="0"/>
              <a:t> del video </a:t>
            </a:r>
            <a:r>
              <a:rPr lang="en-GB" dirty="0" err="1"/>
              <a:t>è</a:t>
            </a:r>
            <a:endParaRPr lang="en-GB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Dare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panoramica</a:t>
            </a:r>
            <a:r>
              <a:rPr lang="en-GB" dirty="0"/>
              <a:t> di </a:t>
            </a:r>
            <a:r>
              <a:rPr lang="en-GB" dirty="0" err="1"/>
              <a:t>questi</a:t>
            </a:r>
            <a:r>
              <a:rPr lang="en-GB" dirty="0"/>
              <a:t> </a:t>
            </a:r>
            <a:r>
              <a:rPr lang="en-GB" dirty="0" err="1"/>
              <a:t>laboratori</a:t>
            </a:r>
            <a:r>
              <a:rPr lang="en-GB" dirty="0"/>
              <a:t> (senza </a:t>
            </a:r>
            <a:r>
              <a:rPr lang="en-GB" dirty="0" err="1"/>
              <a:t>necessariamente</a:t>
            </a:r>
            <a:r>
              <a:rPr lang="en-GB" dirty="0"/>
              <a:t> </a:t>
            </a:r>
            <a:r>
              <a:rPr lang="en-GB" dirty="0" err="1"/>
              <a:t>spiegare</a:t>
            </a:r>
            <a:r>
              <a:rPr lang="en-GB" dirty="0"/>
              <a:t> </a:t>
            </a:r>
            <a:r>
              <a:rPr lang="en-GB" dirty="0" err="1"/>
              <a:t>ogni</a:t>
            </a:r>
            <a:r>
              <a:rPr lang="en-GB" dirty="0"/>
              <a:t> </a:t>
            </a:r>
            <a:r>
              <a:rPr lang="en-GB" dirty="0" err="1"/>
              <a:t>cosa</a:t>
            </a:r>
            <a:r>
              <a:rPr lang="en-GB" dirty="0"/>
              <a:t>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Sollevare</a:t>
            </a:r>
            <a:r>
              <a:rPr lang="en-GB" dirty="0"/>
              <a:t> </a:t>
            </a:r>
            <a:r>
              <a:rPr lang="en-GB" dirty="0" err="1"/>
              <a:t>domande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troveranno</a:t>
            </a:r>
            <a:r>
              <a:rPr lang="en-GB" dirty="0"/>
              <a:t> </a:t>
            </a:r>
            <a:r>
              <a:rPr lang="en-GB" dirty="0" err="1"/>
              <a:t>risposta</a:t>
            </a:r>
            <a:r>
              <a:rPr lang="en-GB" dirty="0"/>
              <a:t> </a:t>
            </a:r>
            <a:r>
              <a:rPr lang="en-GB" dirty="0" err="1"/>
              <a:t>successivamente</a:t>
            </a:r>
            <a:r>
              <a:rPr lang="en-GB" dirty="0"/>
              <a:t>: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Perchè</a:t>
            </a:r>
            <a:r>
              <a:rPr lang="en-GB" dirty="0"/>
              <a:t> il </a:t>
            </a:r>
            <a:r>
              <a:rPr lang="en-GB" dirty="0" err="1"/>
              <a:t>laboratorio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sotterraneo</a:t>
            </a:r>
            <a:r>
              <a:rPr lang="en-GB" dirty="0"/>
              <a:t>?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</a:t>
            </a:r>
            <a:r>
              <a:rPr lang="en-GB" dirty="0" err="1"/>
              <a:t>cosa</a:t>
            </a:r>
            <a:r>
              <a:rPr lang="en-GB" dirty="0"/>
              <a:t> serve la </a:t>
            </a:r>
            <a:r>
              <a:rPr lang="en-GB" dirty="0" err="1"/>
              <a:t>strumentazione</a:t>
            </a:r>
            <a:r>
              <a:rPr lang="en-GB" dirty="0"/>
              <a:t> </a:t>
            </a:r>
            <a:r>
              <a:rPr lang="en-GB" dirty="0" err="1"/>
              <a:t>mostrata</a:t>
            </a:r>
            <a:r>
              <a:rPr lang="en-GB" dirty="0"/>
              <a:t>?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Questo</a:t>
            </a:r>
            <a:r>
              <a:rPr lang="en-GB" dirty="0"/>
              <a:t> </a:t>
            </a:r>
            <a:r>
              <a:rPr lang="en-GB" dirty="0" err="1"/>
              <a:t>cosa</a:t>
            </a:r>
            <a:r>
              <a:rPr lang="en-GB" dirty="0"/>
              <a:t> ha a </a:t>
            </a:r>
            <a:r>
              <a:rPr lang="en-GB" dirty="0" err="1"/>
              <a:t>che</a:t>
            </a:r>
            <a:r>
              <a:rPr lang="en-GB" dirty="0"/>
              <a:t> fare con </a:t>
            </a:r>
            <a:r>
              <a:rPr lang="en-GB" dirty="0" err="1"/>
              <a:t>l’osservazione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processi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avvengono</a:t>
            </a:r>
            <a:r>
              <a:rPr lang="en-GB" dirty="0"/>
              <a:t> </a:t>
            </a:r>
            <a:r>
              <a:rPr lang="en-GB" dirty="0" err="1"/>
              <a:t>nelle</a:t>
            </a:r>
            <a:r>
              <a:rPr lang="en-GB" dirty="0"/>
              <a:t> </a:t>
            </a:r>
            <a:r>
              <a:rPr lang="en-GB" dirty="0" err="1"/>
              <a:t>stelle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176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3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Per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avanzati</a:t>
            </a:r>
            <a:r>
              <a:rPr lang="en-GB" dirty="0"/>
              <a:t>: </a:t>
            </a:r>
            <a:r>
              <a:rPr lang="en-GB" dirty="0" err="1"/>
              <a:t>discutete</a:t>
            </a:r>
            <a:r>
              <a:rPr lang="en-GB" dirty="0"/>
              <a:t> il </a:t>
            </a:r>
            <a:r>
              <a:rPr lang="en-GB" dirty="0" err="1"/>
              <a:t>modello</a:t>
            </a:r>
            <a:r>
              <a:rPr lang="en-GB" dirty="0"/>
              <a:t> </a:t>
            </a:r>
            <a:r>
              <a:rPr lang="en-GB" dirty="0" err="1"/>
              <a:t>atomico</a:t>
            </a:r>
            <a:r>
              <a:rPr lang="en-GB" dirty="0"/>
              <a:t> di Bohr e date </a:t>
            </a:r>
            <a:r>
              <a:rPr lang="en-GB" dirty="0" err="1"/>
              <a:t>un’occhiata</a:t>
            </a:r>
            <a:r>
              <a:rPr lang="en-GB" dirty="0"/>
              <a:t> alle </a:t>
            </a:r>
            <a:r>
              <a:rPr lang="en-GB" dirty="0" err="1"/>
              <a:t>proprietà</a:t>
            </a:r>
            <a:r>
              <a:rPr lang="en-GB" dirty="0"/>
              <a:t> </a:t>
            </a:r>
            <a:r>
              <a:rPr lang="en-GB" dirty="0" err="1"/>
              <a:t>quantistiche</a:t>
            </a:r>
            <a:r>
              <a:rPr lang="en-GB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 </a:t>
            </a:r>
            <a:r>
              <a:rPr lang="en-GB" dirty="0" err="1"/>
              <a:t>rappresentazione</a:t>
            </a:r>
            <a:r>
              <a:rPr lang="en-GB" dirty="0"/>
              <a:t> (</a:t>
            </a:r>
            <a:r>
              <a:rPr lang="en-GB" dirty="0" err="1"/>
              <a:t>obsoleta</a:t>
            </a:r>
            <a:r>
              <a:rPr lang="en-GB" dirty="0"/>
              <a:t>) con le </a:t>
            </a:r>
            <a:r>
              <a:rPr lang="en-GB" dirty="0" err="1"/>
              <a:t>orbite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elettroni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usata</a:t>
            </a:r>
            <a:r>
              <a:rPr lang="en-GB" dirty="0"/>
              <a:t> qui solo per </a:t>
            </a:r>
            <a:r>
              <a:rPr lang="en-GB" dirty="0" err="1"/>
              <a:t>allinearsi</a:t>
            </a:r>
            <a:r>
              <a:rPr lang="en-GB" dirty="0"/>
              <a:t> </a:t>
            </a:r>
            <a:r>
              <a:rPr lang="en-GB" dirty="0" err="1"/>
              <a:t>all’immagine</a:t>
            </a:r>
            <a:r>
              <a:rPr lang="en-GB" dirty="0"/>
              <a:t> </a:t>
            </a:r>
            <a:r>
              <a:rPr lang="en-GB" dirty="0" err="1"/>
              <a:t>dell’atomo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molti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hanno</a:t>
            </a:r>
            <a:r>
              <a:rPr lang="en-GB" dirty="0"/>
              <a:t> </a:t>
            </a:r>
            <a:r>
              <a:rPr lang="en-GB" dirty="0" err="1"/>
              <a:t>dalle</a:t>
            </a:r>
            <a:r>
              <a:rPr lang="en-GB" dirty="0"/>
              <a:t> </a:t>
            </a:r>
            <a:r>
              <a:rPr lang="en-GB" dirty="0" err="1"/>
              <a:t>lezioni</a:t>
            </a:r>
            <a:r>
              <a:rPr lang="en-GB" dirty="0"/>
              <a:t> di </a:t>
            </a:r>
            <a:r>
              <a:rPr lang="en-GB" dirty="0" err="1"/>
              <a:t>chimica</a:t>
            </a:r>
            <a:r>
              <a:rPr lang="en-GB" dirty="0"/>
              <a:t>. </a:t>
            </a:r>
            <a:r>
              <a:rPr lang="en-GB" dirty="0" err="1"/>
              <a:t>Sentitevi</a:t>
            </a:r>
            <a:r>
              <a:rPr lang="en-GB" dirty="0"/>
              <a:t> </a:t>
            </a:r>
            <a:r>
              <a:rPr lang="en-GB" dirty="0" err="1"/>
              <a:t>liberi</a:t>
            </a:r>
            <a:r>
              <a:rPr lang="en-GB" dirty="0"/>
              <a:t> di </a:t>
            </a:r>
            <a:r>
              <a:rPr lang="en-GB" dirty="0" err="1"/>
              <a:t>eliminarla</a:t>
            </a:r>
            <a:r>
              <a:rPr lang="en-GB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574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42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La </a:t>
            </a:r>
            <a:r>
              <a:rPr lang="en-GB" dirty="0" err="1"/>
              <a:t>suddivisione</a:t>
            </a:r>
            <a:r>
              <a:rPr lang="en-GB" dirty="0"/>
              <a:t> </a:t>
            </a:r>
            <a:r>
              <a:rPr lang="en-GB" dirty="0" err="1"/>
              <a:t>oraria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un </a:t>
            </a:r>
            <a:r>
              <a:rPr lang="en-GB" dirty="0" err="1"/>
              <a:t>suggerimento</a:t>
            </a:r>
            <a:r>
              <a:rPr lang="en-GB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Modfificate</a:t>
            </a:r>
            <a:r>
              <a:rPr lang="en-GB" dirty="0"/>
              <a:t> le </a:t>
            </a:r>
            <a:r>
              <a:rPr lang="en-GB" dirty="0" err="1"/>
              <a:t>tempistiche</a:t>
            </a:r>
            <a:r>
              <a:rPr lang="en-GB" dirty="0"/>
              <a:t> </a:t>
            </a:r>
            <a:r>
              <a:rPr lang="en-GB" dirty="0" err="1"/>
              <a:t>nella</a:t>
            </a:r>
            <a:r>
              <a:rPr lang="en-GB" dirty="0"/>
              <a:t> </a:t>
            </a:r>
            <a:r>
              <a:rPr lang="en-GB" dirty="0" err="1"/>
              <a:t>colonna</a:t>
            </a:r>
            <a:r>
              <a:rPr lang="en-GB" dirty="0"/>
              <a:t> Tempo e le pause come </a:t>
            </a:r>
            <a:r>
              <a:rPr lang="en-GB" dirty="0" err="1"/>
              <a:t>ritenete</a:t>
            </a:r>
            <a:r>
              <a:rPr lang="en-GB" dirty="0"/>
              <a:t> </a:t>
            </a:r>
            <a:r>
              <a:rPr lang="en-GB" dirty="0" err="1"/>
              <a:t>opportuno</a:t>
            </a:r>
            <a:r>
              <a:rPr lang="en-GB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109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dirty="0" err="1"/>
              <a:t>È</a:t>
            </a:r>
            <a:r>
              <a:rPr lang="en-GB" b="1" dirty="0"/>
              <a:t> </a:t>
            </a:r>
            <a:r>
              <a:rPr lang="en-GB" b="1" dirty="0" err="1"/>
              <a:t>molto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abbiano</a:t>
            </a:r>
            <a:r>
              <a:rPr lang="en-GB" dirty="0"/>
              <a:t> </a:t>
            </a:r>
            <a:r>
              <a:rPr lang="en-GB" dirty="0" err="1"/>
              <a:t>compreso</a:t>
            </a:r>
            <a:r>
              <a:rPr lang="en-GB" dirty="0"/>
              <a:t> e </a:t>
            </a:r>
            <a:r>
              <a:rPr lang="en-GB" dirty="0" err="1"/>
              <a:t>sappiano</a:t>
            </a:r>
            <a:r>
              <a:rPr lang="en-GB" dirty="0"/>
              <a:t> </a:t>
            </a:r>
            <a:r>
              <a:rPr lang="en-GB" dirty="0" err="1"/>
              <a:t>usare</a:t>
            </a:r>
            <a:r>
              <a:rPr lang="en-GB" dirty="0"/>
              <a:t> </a:t>
            </a:r>
            <a:r>
              <a:rPr lang="en-GB" dirty="0" err="1"/>
              <a:t>questa</a:t>
            </a:r>
            <a:r>
              <a:rPr lang="en-GB" dirty="0"/>
              <a:t> </a:t>
            </a:r>
            <a:r>
              <a:rPr lang="en-GB" dirty="0" err="1"/>
              <a:t>notazione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484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Date </a:t>
            </a:r>
            <a:r>
              <a:rPr lang="de-DE" dirty="0" err="1"/>
              <a:t>agli</a:t>
            </a:r>
            <a:r>
              <a:rPr lang="de-DE" dirty="0"/>
              <a:t> </a:t>
            </a:r>
            <a:r>
              <a:rPr lang="de-DE" dirty="0" err="1"/>
              <a:t>studenti</a:t>
            </a:r>
            <a:r>
              <a:rPr lang="de-DE" dirty="0"/>
              <a:t> </a:t>
            </a:r>
            <a:r>
              <a:rPr lang="de-DE" dirty="0" err="1"/>
              <a:t>qualche</a:t>
            </a:r>
            <a:r>
              <a:rPr lang="de-DE" dirty="0"/>
              <a:t> </a:t>
            </a:r>
            <a:r>
              <a:rPr lang="de-DE" dirty="0" err="1"/>
              <a:t>minuto</a:t>
            </a:r>
            <a:r>
              <a:rPr lang="de-DE" dirty="0"/>
              <a:t> per </a:t>
            </a:r>
            <a:r>
              <a:rPr lang="de-DE" dirty="0" err="1"/>
              <a:t>esplorare</a:t>
            </a:r>
            <a:r>
              <a:rPr lang="de-DE" dirty="0"/>
              <a:t> la </a:t>
            </a:r>
            <a:r>
              <a:rPr lang="de-DE" dirty="0" err="1"/>
              <a:t>tavola</a:t>
            </a:r>
            <a:r>
              <a:rPr lang="de-DE" dirty="0"/>
              <a:t> </a:t>
            </a:r>
            <a:r>
              <a:rPr lang="de-DE" dirty="0" err="1"/>
              <a:t>interattiva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nuclidi</a:t>
            </a:r>
            <a:r>
              <a:rPr lang="de-DE" dirty="0"/>
              <a:t>. </a:t>
            </a:r>
            <a:r>
              <a:rPr lang="de-DE" dirty="0" err="1"/>
              <a:t>Usate</a:t>
            </a:r>
            <a:r>
              <a:rPr lang="de-DE" dirty="0"/>
              <a:t> </a:t>
            </a:r>
            <a:r>
              <a:rPr lang="de-DE" dirty="0" err="1"/>
              <a:t>l‘attività</a:t>
            </a:r>
            <a:r>
              <a:rPr lang="de-DE" dirty="0"/>
              <a:t>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transizione</a:t>
            </a:r>
            <a:r>
              <a:rPr lang="de-DE" dirty="0"/>
              <a:t> alla </a:t>
            </a:r>
            <a:r>
              <a:rPr lang="de-DE" dirty="0" err="1"/>
              <a:t>prossima</a:t>
            </a:r>
            <a:r>
              <a:rPr lang="de-DE" dirty="0"/>
              <a:t> </a:t>
            </a:r>
            <a:r>
              <a:rPr lang="de-DE" dirty="0" err="1"/>
              <a:t>attività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le </a:t>
            </a:r>
            <a:r>
              <a:rPr lang="de-DE" dirty="0" err="1"/>
              <a:t>reazioni</a:t>
            </a:r>
            <a:r>
              <a:rPr lang="de-DE" dirty="0"/>
              <a:t> </a:t>
            </a:r>
            <a:r>
              <a:rPr lang="de-DE" dirty="0" err="1"/>
              <a:t>nucleari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002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90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Mentre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stanno</a:t>
            </a:r>
            <a:r>
              <a:rPr lang="en-GB" dirty="0"/>
              <a:t> </a:t>
            </a:r>
            <a:r>
              <a:rPr lang="en-GB" dirty="0" err="1"/>
              <a:t>lavorando</a:t>
            </a:r>
            <a:r>
              <a:rPr lang="en-GB" dirty="0"/>
              <a:t> alle </a:t>
            </a:r>
            <a:r>
              <a:rPr lang="en-GB" dirty="0" err="1"/>
              <a:t>attiività</a:t>
            </a:r>
            <a:r>
              <a:rPr lang="en-GB" dirty="0"/>
              <a:t> da </a:t>
            </a:r>
            <a:r>
              <a:rPr lang="en-GB" dirty="0" err="1"/>
              <a:t>esperti</a:t>
            </a:r>
            <a:r>
              <a:rPr lang="en-GB" dirty="0"/>
              <a:t>, </a:t>
            </a:r>
            <a:r>
              <a:rPr lang="en-GB" dirty="0" err="1"/>
              <a:t>controllate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tutto</a:t>
            </a:r>
            <a:r>
              <a:rPr lang="en-GB" dirty="0"/>
              <a:t> </a:t>
            </a:r>
            <a:r>
              <a:rPr lang="en-GB" dirty="0" err="1"/>
              <a:t>sia</a:t>
            </a:r>
            <a:r>
              <a:rPr lang="en-GB" dirty="0"/>
              <a:t> </a:t>
            </a:r>
            <a:r>
              <a:rPr lang="en-GB" dirty="0" err="1"/>
              <a:t>corretto</a:t>
            </a:r>
            <a:r>
              <a:rPr lang="en-GB" dirty="0"/>
              <a:t> prima di </a:t>
            </a:r>
            <a:r>
              <a:rPr lang="en-GB" dirty="0" err="1"/>
              <a:t>condividere</a:t>
            </a:r>
            <a:r>
              <a:rPr lang="en-GB" dirty="0"/>
              <a:t> I </a:t>
            </a:r>
            <a:r>
              <a:rPr lang="en-GB" dirty="0" err="1"/>
              <a:t>loro</a:t>
            </a:r>
            <a:r>
              <a:rPr lang="en-GB" dirty="0"/>
              <a:t> </a:t>
            </a:r>
            <a:r>
              <a:rPr lang="en-GB" dirty="0" err="1"/>
              <a:t>risultati</a:t>
            </a:r>
            <a:r>
              <a:rPr lang="en-GB" dirty="0"/>
              <a:t> con I </a:t>
            </a:r>
            <a:r>
              <a:rPr lang="en-GB" dirty="0" err="1"/>
              <a:t>Gruppi</a:t>
            </a:r>
            <a:r>
              <a:rPr lang="en-GB" dirty="0"/>
              <a:t> Base.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074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300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proviamo</a:t>
            </a:r>
            <a:r>
              <a:rPr lang="de-DE" dirty="0"/>
              <a:t> a </a:t>
            </a:r>
            <a:r>
              <a:rPr lang="de-DE" dirty="0" err="1"/>
              <a:t>semplificare</a:t>
            </a:r>
            <a:r>
              <a:rPr lang="de-DE" dirty="0"/>
              <a:t> i </a:t>
            </a:r>
            <a:r>
              <a:rPr lang="de-DE" dirty="0" err="1"/>
              <a:t>processi</a:t>
            </a:r>
            <a:r>
              <a:rPr lang="de-DE" dirty="0"/>
              <a:t> </a:t>
            </a:r>
            <a:r>
              <a:rPr lang="de-DE" dirty="0" err="1"/>
              <a:t>nucleari</a:t>
            </a:r>
            <a:r>
              <a:rPr lang="de-DE" dirty="0"/>
              <a:t> per </a:t>
            </a:r>
            <a:r>
              <a:rPr lang="de-DE" dirty="0" err="1"/>
              <a:t>spiegarli</a:t>
            </a:r>
            <a:r>
              <a:rPr lang="de-DE" dirty="0"/>
              <a:t> </a:t>
            </a:r>
            <a:r>
              <a:rPr lang="de-DE" dirty="0" err="1"/>
              <a:t>solamente</a:t>
            </a:r>
            <a:r>
              <a:rPr lang="de-DE" dirty="0"/>
              <a:t> </a:t>
            </a:r>
            <a:r>
              <a:rPr lang="de-DE" dirty="0" err="1"/>
              <a:t>tramite</a:t>
            </a:r>
            <a:r>
              <a:rPr lang="de-DE" dirty="0"/>
              <a:t> </a:t>
            </a:r>
            <a:r>
              <a:rPr lang="de-DE" dirty="0" err="1"/>
              <a:t>l‘energia</a:t>
            </a:r>
            <a:r>
              <a:rPr lang="de-DE" dirty="0"/>
              <a:t> di </a:t>
            </a:r>
            <a:r>
              <a:rPr lang="de-DE" dirty="0" err="1"/>
              <a:t>legame</a:t>
            </a:r>
            <a:r>
              <a:rPr lang="de-DE" dirty="0"/>
              <a:t>. </a:t>
            </a:r>
            <a:r>
              <a:rPr lang="de-DE" dirty="0" err="1"/>
              <a:t>Anche</a:t>
            </a:r>
            <a:r>
              <a:rPr lang="de-DE" dirty="0"/>
              <a:t> se </a:t>
            </a:r>
            <a:r>
              <a:rPr lang="de-DE" dirty="0" err="1"/>
              <a:t>è</a:t>
            </a:r>
            <a:r>
              <a:rPr lang="de-DE" dirty="0"/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grande</a:t>
            </a:r>
            <a:r>
              <a:rPr lang="de-DE" dirty="0"/>
              <a:t> </a:t>
            </a:r>
            <a:r>
              <a:rPr lang="de-DE" dirty="0" err="1"/>
              <a:t>semplificazione</a:t>
            </a:r>
            <a:r>
              <a:rPr lang="de-DE" dirty="0"/>
              <a:t>, </a:t>
            </a:r>
            <a:r>
              <a:rPr lang="de-DE" dirty="0" err="1"/>
              <a:t>è</a:t>
            </a:r>
            <a:r>
              <a:rPr lang="de-DE" dirty="0"/>
              <a:t> </a:t>
            </a:r>
            <a:r>
              <a:rPr lang="de-DE" dirty="0" err="1"/>
              <a:t>utile</a:t>
            </a:r>
            <a:r>
              <a:rPr lang="de-DE" dirty="0"/>
              <a:t> per </a:t>
            </a:r>
            <a:r>
              <a:rPr lang="de-DE" dirty="0" err="1"/>
              <a:t>focalizzare</a:t>
            </a:r>
            <a:r>
              <a:rPr lang="de-DE" dirty="0"/>
              <a:t> </a:t>
            </a:r>
            <a:r>
              <a:rPr lang="de-DE" dirty="0" err="1"/>
              <a:t>meglio</a:t>
            </a:r>
            <a:r>
              <a:rPr lang="de-DE" dirty="0"/>
              <a:t> </a:t>
            </a:r>
            <a:r>
              <a:rPr lang="de-DE" dirty="0" err="1"/>
              <a:t>l‘argomento</a:t>
            </a:r>
            <a:r>
              <a:rPr lang="de-DE" dirty="0"/>
              <a:t>. </a:t>
            </a:r>
            <a:r>
              <a:rPr lang="en-GB" dirty="0" err="1"/>
              <a:t>Spiegate</a:t>
            </a:r>
            <a:r>
              <a:rPr lang="en-GB" dirty="0"/>
              <a:t>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inuclei</a:t>
            </a:r>
            <a:r>
              <a:rPr lang="en-GB" dirty="0"/>
              <a:t> </a:t>
            </a:r>
            <a:r>
              <a:rPr lang="en-GB" dirty="0" err="1"/>
              <a:t>atomici</a:t>
            </a:r>
            <a:r>
              <a:rPr lang="en-GB" dirty="0"/>
              <a:t> ‘</a:t>
            </a:r>
            <a:r>
              <a:rPr lang="en-GB" dirty="0" err="1"/>
              <a:t>vogliono</a:t>
            </a:r>
            <a:r>
              <a:rPr lang="en-GB" dirty="0"/>
              <a:t>’ </a:t>
            </a:r>
            <a:r>
              <a:rPr lang="en-GB" dirty="0" err="1"/>
              <a:t>passare</a:t>
            </a:r>
            <a:r>
              <a:rPr lang="en-GB" dirty="0"/>
              <a:t> ad uno </a:t>
            </a:r>
            <a:r>
              <a:rPr lang="en-GB" dirty="0" err="1"/>
              <a:t>stato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stabile 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processi</a:t>
            </a:r>
            <a:r>
              <a:rPr lang="en-GB" dirty="0"/>
              <a:t> </a:t>
            </a:r>
            <a:r>
              <a:rPr lang="en-GB" dirty="0" err="1"/>
              <a:t>nucleari</a:t>
            </a:r>
            <a:r>
              <a:rPr lang="en-GB" dirty="0"/>
              <a:t>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utili</a:t>
            </a:r>
            <a:r>
              <a:rPr lang="en-GB" dirty="0"/>
              <a:t> proprio per </a:t>
            </a:r>
            <a:r>
              <a:rPr lang="en-GB" dirty="0" err="1"/>
              <a:t>raggiungere</a:t>
            </a:r>
            <a:r>
              <a:rPr lang="en-GB" dirty="0"/>
              <a:t> </a:t>
            </a:r>
            <a:r>
              <a:rPr lang="en-GB" dirty="0" err="1"/>
              <a:t>questo</a:t>
            </a:r>
            <a:r>
              <a:rPr lang="en-GB" dirty="0"/>
              <a:t> </a:t>
            </a:r>
            <a:r>
              <a:rPr lang="en-GB" dirty="0" err="1"/>
              <a:t>stato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238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Dopo</a:t>
            </a:r>
            <a:r>
              <a:rPr lang="de-DE" dirty="0"/>
              <a:t> la </a:t>
            </a:r>
            <a:r>
              <a:rPr lang="de-DE" dirty="0" err="1"/>
              <a:t>parte</a:t>
            </a:r>
            <a:r>
              <a:rPr lang="de-DE" dirty="0"/>
              <a:t> </a:t>
            </a:r>
            <a:r>
              <a:rPr lang="de-DE" dirty="0" err="1"/>
              <a:t>sull‘evoluzione</a:t>
            </a:r>
            <a:r>
              <a:rPr lang="de-DE" dirty="0"/>
              <a:t> stellare,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concetto</a:t>
            </a:r>
            <a:r>
              <a:rPr lang="de-DE" dirty="0"/>
              <a:t> di </a:t>
            </a:r>
            <a:r>
              <a:rPr lang="de-DE" dirty="0" err="1"/>
              <a:t>energia</a:t>
            </a:r>
            <a:r>
              <a:rPr lang="de-DE" dirty="0"/>
              <a:t> di </a:t>
            </a:r>
            <a:r>
              <a:rPr lang="de-DE" dirty="0" err="1"/>
              <a:t>legame</a:t>
            </a:r>
            <a:r>
              <a:rPr lang="de-DE" dirty="0"/>
              <a:t> </a:t>
            </a:r>
            <a:r>
              <a:rPr lang="de-DE" dirty="0" err="1"/>
              <a:t>verrà</a:t>
            </a:r>
            <a:r>
              <a:rPr lang="de-DE" dirty="0"/>
              <a:t> </a:t>
            </a:r>
            <a:r>
              <a:rPr lang="de-DE" dirty="0" err="1"/>
              <a:t>utilizzato</a:t>
            </a:r>
            <a:r>
              <a:rPr lang="de-DE" dirty="0"/>
              <a:t> per </a:t>
            </a:r>
            <a:r>
              <a:rPr lang="de-DE" dirty="0" err="1"/>
              <a:t>spiegare</a:t>
            </a:r>
            <a:r>
              <a:rPr lang="de-DE" dirty="0"/>
              <a:t> le </a:t>
            </a:r>
            <a:r>
              <a:rPr lang="de-DE" dirty="0" err="1"/>
              <a:t>abbondanze</a:t>
            </a:r>
            <a:r>
              <a:rPr lang="de-DE" dirty="0"/>
              <a:t> </a:t>
            </a:r>
            <a:r>
              <a:rPr lang="de-DE" dirty="0" err="1"/>
              <a:t>chimiche</a:t>
            </a:r>
            <a:r>
              <a:rPr lang="de-DE" dirty="0"/>
              <a:t>, </a:t>
            </a:r>
            <a:r>
              <a:rPr lang="de-DE" dirty="0" err="1"/>
              <a:t>ma</a:t>
            </a:r>
            <a:r>
              <a:rPr lang="de-DE" dirty="0"/>
              <a:t> a </a:t>
            </a:r>
            <a:r>
              <a:rPr lang="de-DE" dirty="0" err="1"/>
              <a:t>questo</a:t>
            </a:r>
            <a:r>
              <a:rPr lang="de-DE" dirty="0"/>
              <a:t> </a:t>
            </a:r>
            <a:r>
              <a:rPr lang="de-DE" dirty="0" err="1"/>
              <a:t>punto</a:t>
            </a:r>
            <a:r>
              <a:rPr lang="de-DE" dirty="0"/>
              <a:t> </a:t>
            </a:r>
            <a:r>
              <a:rPr lang="de-DE" dirty="0" err="1"/>
              <a:t>potreste</a:t>
            </a:r>
            <a:r>
              <a:rPr lang="de-DE" dirty="0"/>
              <a:t> </a:t>
            </a:r>
            <a:r>
              <a:rPr lang="de-DE" dirty="0" err="1"/>
              <a:t>giàdare</a:t>
            </a:r>
            <a:r>
              <a:rPr lang="de-DE" dirty="0"/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spiegazione</a:t>
            </a:r>
            <a:r>
              <a:rPr lang="de-DE" dirty="0"/>
              <a:t> per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picco</a:t>
            </a:r>
            <a:r>
              <a:rPr lang="de-DE" dirty="0"/>
              <a:t> del </a:t>
            </a:r>
            <a:r>
              <a:rPr lang="de-DE" dirty="0" err="1"/>
              <a:t>ferro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la </a:t>
            </a:r>
            <a:r>
              <a:rPr lang="de-DE" dirty="0" err="1"/>
              <a:t>lacuna</a:t>
            </a:r>
            <a:r>
              <a:rPr lang="de-DE" dirty="0"/>
              <a:t> del </a:t>
            </a:r>
            <a:r>
              <a:rPr lang="de-DE" dirty="0" err="1"/>
              <a:t>litio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660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Potete</a:t>
            </a:r>
            <a:r>
              <a:rPr lang="en-GB" dirty="0"/>
              <a:t> </a:t>
            </a:r>
            <a:r>
              <a:rPr lang="en-GB" dirty="0" err="1"/>
              <a:t>accedere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vista 3D con </a:t>
            </a:r>
            <a:r>
              <a:rPr lang="en-GB" dirty="0" err="1"/>
              <a:t>l’icona</a:t>
            </a:r>
            <a:r>
              <a:rPr lang="en-GB" dirty="0"/>
              <a:t> con quattro barre in alto a </a:t>
            </a:r>
            <a:r>
              <a:rPr lang="en-GB" dirty="0" err="1"/>
              <a:t>destra</a:t>
            </a:r>
            <a:r>
              <a:rPr lang="en-GB" dirty="0"/>
              <a:t>. </a:t>
            </a:r>
            <a:r>
              <a:rPr lang="en-GB" dirty="0" err="1"/>
              <a:t>Potete</a:t>
            </a:r>
            <a:r>
              <a:rPr lang="en-GB" dirty="0"/>
              <a:t> </a:t>
            </a:r>
            <a:r>
              <a:rPr lang="en-GB" dirty="0" err="1"/>
              <a:t>modificare</a:t>
            </a:r>
            <a:r>
              <a:rPr lang="en-GB" dirty="0"/>
              <a:t> la </a:t>
            </a:r>
            <a:r>
              <a:rPr lang="en-GB" dirty="0" err="1"/>
              <a:t>visualizzazione</a:t>
            </a:r>
            <a:r>
              <a:rPr lang="en-GB" dirty="0"/>
              <a:t> per </a:t>
            </a:r>
            <a:r>
              <a:rPr lang="en-GB" dirty="0" err="1"/>
              <a:t>osservare</a:t>
            </a:r>
            <a:r>
              <a:rPr lang="en-GB" dirty="0"/>
              <a:t> </a:t>
            </a:r>
            <a:r>
              <a:rPr lang="en-GB" dirty="0" err="1"/>
              <a:t>meglio</a:t>
            </a:r>
            <a:r>
              <a:rPr lang="en-GB" dirty="0"/>
              <a:t> la </a:t>
            </a:r>
            <a:r>
              <a:rPr lang="en-GB" dirty="0" err="1"/>
              <a:t>valle</a:t>
            </a:r>
            <a:r>
              <a:rPr lang="en-GB" dirty="0"/>
              <a:t> di </a:t>
            </a:r>
            <a:r>
              <a:rPr lang="en-GB" dirty="0" err="1"/>
              <a:t>stabilità</a:t>
            </a:r>
            <a:r>
              <a:rPr lang="en-GB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Se </a:t>
            </a:r>
            <a:r>
              <a:rPr lang="en-GB" dirty="0" err="1"/>
              <a:t>volete</a:t>
            </a:r>
            <a:r>
              <a:rPr lang="en-GB" dirty="0"/>
              <a:t> </a:t>
            </a:r>
            <a:r>
              <a:rPr lang="en-GB" dirty="0" err="1"/>
              <a:t>semplificare</a:t>
            </a:r>
            <a:r>
              <a:rPr lang="en-GB" dirty="0"/>
              <a:t> il </a:t>
            </a:r>
            <a:r>
              <a:rPr lang="en-GB" dirty="0" err="1"/>
              <a:t>concetto</a:t>
            </a:r>
            <a:r>
              <a:rPr lang="en-GB" dirty="0"/>
              <a:t>, </a:t>
            </a:r>
            <a:r>
              <a:rPr lang="en-GB" dirty="0" err="1"/>
              <a:t>usate</a:t>
            </a:r>
            <a:r>
              <a:rPr lang="en-GB" dirty="0"/>
              <a:t> </a:t>
            </a:r>
            <a:r>
              <a:rPr lang="en-GB" dirty="0" err="1"/>
              <a:t>l’analogia</a:t>
            </a:r>
            <a:r>
              <a:rPr lang="en-GB" dirty="0"/>
              <a:t> con uno skateboard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rampa. Lo skateboard </a:t>
            </a:r>
            <a:r>
              <a:rPr lang="en-GB" dirty="0" err="1"/>
              <a:t>vuole</a:t>
            </a:r>
            <a:r>
              <a:rPr lang="en-GB" dirty="0"/>
              <a:t> </a:t>
            </a:r>
            <a:r>
              <a:rPr lang="en-GB" dirty="0" err="1"/>
              <a:t>andare</a:t>
            </a:r>
            <a:r>
              <a:rPr lang="en-GB" dirty="0"/>
              <a:t> verso lo “</a:t>
            </a:r>
            <a:r>
              <a:rPr lang="en-GB" dirty="0" err="1"/>
              <a:t>stato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basso” in mezzo </a:t>
            </a:r>
            <a:r>
              <a:rPr lang="en-GB" dirty="0" err="1"/>
              <a:t>alla</a:t>
            </a:r>
            <a:r>
              <a:rPr lang="en-GB" dirty="0"/>
              <a:t> rampa e  </a:t>
            </a:r>
            <a:r>
              <a:rPr lang="en-GB" dirty="0" err="1"/>
              <a:t>lì</a:t>
            </a:r>
            <a:r>
              <a:rPr lang="en-GB" dirty="0"/>
              <a:t> non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sposta</a:t>
            </a:r>
            <a:r>
              <a:rPr lang="en-GB" dirty="0"/>
              <a:t> </a:t>
            </a:r>
            <a:r>
              <a:rPr lang="en-GB" dirty="0" err="1"/>
              <a:t>quando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eccitato</a:t>
            </a:r>
            <a:r>
              <a:rPr lang="en-GB" dirty="0"/>
              <a:t>. In </a:t>
            </a:r>
            <a:r>
              <a:rPr lang="en-GB" dirty="0" err="1"/>
              <a:t>generale</a:t>
            </a:r>
            <a:r>
              <a:rPr lang="en-GB" dirty="0"/>
              <a:t>, tanto </a:t>
            </a:r>
            <a:r>
              <a:rPr lang="en-GB" dirty="0" err="1"/>
              <a:t>più</a:t>
            </a:r>
            <a:r>
              <a:rPr lang="en-GB" dirty="0"/>
              <a:t> un nuclide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lontano</a:t>
            </a:r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dirty="0" err="1"/>
              <a:t>valle</a:t>
            </a:r>
            <a:r>
              <a:rPr lang="en-GB" dirty="0"/>
              <a:t> di </a:t>
            </a:r>
            <a:r>
              <a:rPr lang="en-GB" dirty="0" err="1"/>
              <a:t>stabilità</a:t>
            </a:r>
            <a:r>
              <a:rPr lang="en-GB" dirty="0"/>
              <a:t>, tanto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instabile</a:t>
            </a:r>
            <a:r>
              <a:rPr lang="en-GB" dirty="0"/>
              <a:t>. Lo </a:t>
            </a:r>
            <a:r>
              <a:rPr lang="en-GB" dirty="0" err="1"/>
              <a:t>stesso</a:t>
            </a:r>
            <a:r>
              <a:rPr lang="en-GB" dirty="0"/>
              <a:t> vale per lo skateboard,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veloce se </a:t>
            </a:r>
            <a:r>
              <a:rPr lang="en-GB" dirty="0" err="1"/>
              <a:t>parte</a:t>
            </a:r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dirty="0" err="1"/>
              <a:t>cima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rampa.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8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870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011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926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Usate</a:t>
            </a:r>
            <a:r>
              <a:rPr lang="de-DE" dirty="0"/>
              <a:t> </a:t>
            </a:r>
            <a:r>
              <a:rPr lang="de-DE" dirty="0" err="1"/>
              <a:t>questa</a:t>
            </a:r>
            <a:r>
              <a:rPr lang="de-DE" dirty="0"/>
              <a:t> </a:t>
            </a:r>
            <a:r>
              <a:rPr lang="de-DE" dirty="0" err="1"/>
              <a:t>illustrazione</a:t>
            </a:r>
            <a:r>
              <a:rPr lang="de-DE" dirty="0"/>
              <a:t> del </a:t>
            </a:r>
            <a:r>
              <a:rPr lang="de-DE" dirty="0" err="1"/>
              <a:t>diagramma</a:t>
            </a:r>
            <a:r>
              <a:rPr lang="de-DE" dirty="0"/>
              <a:t> di Hertzsprung-Russell per </a:t>
            </a:r>
            <a:r>
              <a:rPr lang="de-DE" dirty="0" err="1"/>
              <a:t>motivare</a:t>
            </a:r>
            <a:r>
              <a:rPr lang="de-DE" dirty="0"/>
              <a:t> le </a:t>
            </a:r>
            <a:r>
              <a:rPr lang="de-DE" dirty="0" err="1"/>
              <a:t>lezioni</a:t>
            </a:r>
            <a:r>
              <a:rPr lang="de-DE" dirty="0"/>
              <a:t> </a:t>
            </a:r>
            <a:r>
              <a:rPr lang="de-DE" dirty="0" err="1"/>
              <a:t>seguenti</a:t>
            </a:r>
            <a:r>
              <a:rPr lang="de-DE" dirty="0"/>
              <a:t>. Da </a:t>
            </a:r>
            <a:r>
              <a:rPr lang="de-DE" dirty="0" err="1"/>
              <a:t>dove</a:t>
            </a:r>
            <a:r>
              <a:rPr lang="de-DE" dirty="0"/>
              <a:t> si </a:t>
            </a:r>
            <a:r>
              <a:rPr lang="de-DE" dirty="0" err="1"/>
              <a:t>origina</a:t>
            </a:r>
            <a:r>
              <a:rPr lang="de-DE" dirty="0"/>
              <a:t> </a:t>
            </a:r>
            <a:r>
              <a:rPr lang="de-DE" dirty="0" err="1"/>
              <a:t>questa</a:t>
            </a:r>
            <a:r>
              <a:rPr lang="de-DE" dirty="0"/>
              <a:t> </a:t>
            </a:r>
            <a:r>
              <a:rPr lang="de-DE" dirty="0" err="1"/>
              <a:t>struttura</a:t>
            </a:r>
            <a:r>
              <a:rPr lang="de-DE" dirty="0"/>
              <a:t>? </a:t>
            </a:r>
            <a:r>
              <a:rPr lang="de-DE" dirty="0" err="1"/>
              <a:t>Perchè</a:t>
            </a:r>
            <a:r>
              <a:rPr lang="de-DE" dirty="0"/>
              <a:t> le stelle non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distribuite</a:t>
            </a:r>
            <a:r>
              <a:rPr lang="de-DE" dirty="0"/>
              <a:t> </a:t>
            </a:r>
            <a:r>
              <a:rPr lang="de-DE" dirty="0" err="1"/>
              <a:t>omogeneamente</a:t>
            </a:r>
            <a:r>
              <a:rPr lang="de-DE" dirty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348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Nelle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successive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vengono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mostrate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alcune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immagini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oggetti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astronomici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Potete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guardare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fonti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linkate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volete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aggiungere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informazioni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8687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183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/>
              <a:t>Note per </a:t>
            </a:r>
            <a:r>
              <a:rPr lang="en-GB" sz="1400" b="1" dirty="0" err="1"/>
              <a:t>i</a:t>
            </a:r>
            <a:r>
              <a:rPr lang="en-GB" sz="1400" b="1" dirty="0"/>
              <a:t> </a:t>
            </a:r>
            <a:r>
              <a:rPr lang="en-GB" sz="1400" b="1" dirty="0" err="1"/>
              <a:t>coordinatori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Limitate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spiegazione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dei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termodinamici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relazione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quantità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fisiche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base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conosciute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densità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temperatura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79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Trattate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catena di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reazioni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mostrata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figura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solamente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termini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generali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Gli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studenti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devono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memorizzarla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Spiegate</a:t>
            </a:r>
            <a:r>
              <a:rPr lang="en-GB" dirty="0"/>
              <a:t> la </a:t>
            </a:r>
            <a:r>
              <a:rPr lang="en-GB" dirty="0" err="1"/>
              <a:t>condizione</a:t>
            </a:r>
            <a:r>
              <a:rPr lang="en-GB" dirty="0"/>
              <a:t> di </a:t>
            </a:r>
            <a:r>
              <a:rPr lang="en-GB" dirty="0" err="1"/>
              <a:t>stabilità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stella come:</a:t>
            </a:r>
            <a:r>
              <a:rPr lang="de-DE" dirty="0"/>
              <a:t> forza </a:t>
            </a:r>
            <a:r>
              <a:rPr lang="de-DE" dirty="0" err="1"/>
              <a:t>gravitazionale</a:t>
            </a:r>
            <a:r>
              <a:rPr lang="de-DE" dirty="0"/>
              <a:t> = </a:t>
            </a:r>
            <a:r>
              <a:rPr lang="de-DE" dirty="0" err="1"/>
              <a:t>pressione</a:t>
            </a:r>
            <a:r>
              <a:rPr lang="de-DE" dirty="0"/>
              <a:t> di </a:t>
            </a:r>
            <a:r>
              <a:rPr lang="de-DE" dirty="0" err="1"/>
              <a:t>radiazione</a:t>
            </a:r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de-DE" dirty="0"/>
              <a:t>=&gt; La </a:t>
            </a:r>
            <a:r>
              <a:rPr lang="en-GB" dirty="0"/>
              <a:t>stella ha </a:t>
            </a:r>
            <a:r>
              <a:rPr lang="en-GB" dirty="0" err="1"/>
              <a:t>bisogno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processi</a:t>
            </a:r>
            <a:r>
              <a:rPr lang="en-GB" dirty="0"/>
              <a:t> di </a:t>
            </a:r>
            <a:r>
              <a:rPr lang="en-GB" dirty="0" err="1"/>
              <a:t>fusione</a:t>
            </a:r>
            <a:r>
              <a:rPr lang="en-GB" dirty="0"/>
              <a:t> per </a:t>
            </a:r>
            <a:r>
              <a:rPr lang="en-GB" dirty="0" err="1"/>
              <a:t>essere</a:t>
            </a:r>
            <a:r>
              <a:rPr lang="en-GB" dirty="0"/>
              <a:t> stabile!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520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2958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7837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Questi</a:t>
            </a:r>
            <a:r>
              <a:rPr lang="de-DE" dirty="0"/>
              <a:t> </a:t>
            </a:r>
            <a:r>
              <a:rPr lang="de-DE" dirty="0" err="1"/>
              <a:t>oggetti</a:t>
            </a:r>
            <a:r>
              <a:rPr lang="de-DE" dirty="0"/>
              <a:t> </a:t>
            </a:r>
            <a:r>
              <a:rPr lang="de-DE" dirty="0" err="1"/>
              <a:t>vengono</a:t>
            </a:r>
            <a:r>
              <a:rPr lang="de-DE" dirty="0"/>
              <a:t> </a:t>
            </a:r>
            <a:r>
              <a:rPr lang="de-DE" dirty="0" err="1"/>
              <a:t>usati</a:t>
            </a:r>
            <a:r>
              <a:rPr lang="de-DE" dirty="0"/>
              <a:t>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esempi</a:t>
            </a:r>
            <a:r>
              <a:rPr lang="de-DE" dirty="0"/>
              <a:t> per </a:t>
            </a:r>
            <a:r>
              <a:rPr lang="de-DE" dirty="0" err="1"/>
              <a:t>dare</a:t>
            </a:r>
            <a:r>
              <a:rPr lang="de-DE" dirty="0"/>
              <a:t> </a:t>
            </a:r>
            <a:r>
              <a:rPr lang="de-DE" dirty="0" err="1"/>
              <a:t>agli</a:t>
            </a:r>
            <a:r>
              <a:rPr lang="de-DE" dirty="0"/>
              <a:t> </a:t>
            </a:r>
            <a:r>
              <a:rPr lang="de-DE" dirty="0" err="1"/>
              <a:t>studenti</a:t>
            </a:r>
            <a:r>
              <a:rPr lang="de-DE" dirty="0"/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panoramica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diversi</a:t>
            </a:r>
            <a:r>
              <a:rPr lang="de-DE" dirty="0"/>
              <a:t> </a:t>
            </a:r>
            <a:r>
              <a:rPr lang="de-DE" dirty="0" err="1"/>
              <a:t>fenomeni</a:t>
            </a:r>
            <a:r>
              <a:rPr lang="de-DE" dirty="0"/>
              <a:t> </a:t>
            </a:r>
            <a:r>
              <a:rPr lang="de-DE" dirty="0" err="1"/>
              <a:t>che</a:t>
            </a:r>
            <a:r>
              <a:rPr lang="de-DE" dirty="0"/>
              <a:t> </a:t>
            </a:r>
            <a:r>
              <a:rPr lang="de-DE" dirty="0" err="1"/>
              <a:t>avvengono</a:t>
            </a:r>
            <a:r>
              <a:rPr lang="de-DE" dirty="0"/>
              <a:t> </a:t>
            </a:r>
            <a:r>
              <a:rPr lang="de-DE" dirty="0" err="1"/>
              <a:t>durante</a:t>
            </a:r>
            <a:r>
              <a:rPr lang="de-DE" dirty="0"/>
              <a:t> </a:t>
            </a:r>
            <a:r>
              <a:rPr lang="de-DE" dirty="0" err="1"/>
              <a:t>l‘evoluzione</a:t>
            </a:r>
            <a:r>
              <a:rPr lang="de-DE" dirty="0"/>
              <a:t> stellare.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633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2066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Il principio di </a:t>
            </a:r>
            <a:r>
              <a:rPr lang="en-GB" dirty="0" err="1"/>
              <a:t>stabilità</a:t>
            </a:r>
            <a:r>
              <a:rPr lang="en-GB" dirty="0"/>
              <a:t> </a:t>
            </a:r>
            <a:r>
              <a:rPr lang="en-GB" dirty="0" err="1"/>
              <a:t>può</a:t>
            </a:r>
            <a:r>
              <a:rPr lang="en-GB" dirty="0"/>
              <a:t> </a:t>
            </a:r>
            <a:r>
              <a:rPr lang="en-GB" dirty="0" err="1"/>
              <a:t>servire</a:t>
            </a:r>
            <a:r>
              <a:rPr lang="en-GB" dirty="0"/>
              <a:t> a </a:t>
            </a:r>
            <a:r>
              <a:rPr lang="en-GB" dirty="0" err="1"/>
              <a:t>spiegare</a:t>
            </a:r>
            <a:r>
              <a:rPr lang="en-GB" dirty="0"/>
              <a:t> </a:t>
            </a:r>
            <a:r>
              <a:rPr lang="en-GB" dirty="0" err="1"/>
              <a:t>perchè</a:t>
            </a:r>
            <a:r>
              <a:rPr lang="en-GB" dirty="0"/>
              <a:t> solo </a:t>
            </a:r>
            <a:r>
              <a:rPr lang="en-GB" dirty="0" err="1"/>
              <a:t>certe</a:t>
            </a:r>
            <a:r>
              <a:rPr lang="en-GB" dirty="0"/>
              <a:t> </a:t>
            </a:r>
            <a:r>
              <a:rPr lang="en-GB" dirty="0" err="1"/>
              <a:t>regione</a:t>
            </a:r>
            <a:r>
              <a:rPr lang="en-GB" dirty="0"/>
              <a:t> dell </a:t>
            </a:r>
            <a:r>
              <a:rPr lang="en-GB" dirty="0" err="1"/>
              <a:t>diagramma</a:t>
            </a:r>
            <a:r>
              <a:rPr lang="en-GB" dirty="0"/>
              <a:t> HR </a:t>
            </a:r>
            <a:r>
              <a:rPr lang="en-GB" dirty="0" err="1"/>
              <a:t>sono</a:t>
            </a:r>
            <a:r>
              <a:rPr lang="en-GB" dirty="0"/>
              <a:t> “</a:t>
            </a:r>
            <a:r>
              <a:rPr lang="en-GB" dirty="0" err="1"/>
              <a:t>occupate</a:t>
            </a:r>
            <a:r>
              <a:rPr lang="en-GB" dirty="0"/>
              <a:t>’”da </a:t>
            </a:r>
            <a:r>
              <a:rPr lang="en-GB" dirty="0" err="1"/>
              <a:t>stelle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716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Se </a:t>
            </a:r>
            <a:r>
              <a:rPr lang="en-GB" dirty="0" err="1"/>
              <a:t>lavorate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</a:t>
            </a:r>
            <a:r>
              <a:rPr lang="en-GB" dirty="0" err="1"/>
              <a:t>settore</a:t>
            </a:r>
            <a:r>
              <a:rPr lang="en-GB" dirty="0"/>
              <a:t> </a:t>
            </a:r>
            <a:r>
              <a:rPr lang="en-GB" dirty="0" err="1"/>
              <a:t>scientifico</a:t>
            </a:r>
            <a:r>
              <a:rPr lang="en-GB" dirty="0"/>
              <a:t>: </a:t>
            </a:r>
            <a:r>
              <a:rPr lang="en-GB" dirty="0" err="1"/>
              <a:t>usate</a:t>
            </a:r>
            <a:r>
              <a:rPr lang="en-GB" dirty="0"/>
              <a:t> il round </a:t>
            </a:r>
            <a:r>
              <a:rPr lang="en-GB" dirty="0" err="1"/>
              <a:t>introduttivo</a:t>
            </a:r>
            <a:r>
              <a:rPr lang="en-GB" dirty="0"/>
              <a:t> per far </a:t>
            </a:r>
            <a:r>
              <a:rPr lang="en-GB" dirty="0" err="1"/>
              <a:t>conoscere</a:t>
            </a:r>
            <a:r>
              <a:rPr lang="en-GB" dirty="0"/>
              <a:t> ai </a:t>
            </a:r>
            <a:r>
              <a:rPr lang="en-GB" dirty="0" err="1"/>
              <a:t>partecipanti</a:t>
            </a:r>
            <a:r>
              <a:rPr lang="en-GB" dirty="0"/>
              <a:t> il vostro </a:t>
            </a:r>
            <a:r>
              <a:rPr lang="en-GB" dirty="0" err="1"/>
              <a:t>lavoro</a:t>
            </a:r>
            <a:r>
              <a:rPr lang="en-GB" dirty="0"/>
              <a:t> e la </a:t>
            </a:r>
            <a:r>
              <a:rPr lang="en-GB" dirty="0" err="1"/>
              <a:t>vostra</a:t>
            </a:r>
            <a:r>
              <a:rPr lang="en-GB" dirty="0"/>
              <a:t> vita </a:t>
            </a:r>
            <a:r>
              <a:rPr lang="en-GB" dirty="0" err="1"/>
              <a:t>quotidiana</a:t>
            </a:r>
            <a:r>
              <a:rPr lang="en-GB" dirty="0"/>
              <a:t> da </a:t>
            </a:r>
            <a:r>
              <a:rPr lang="en-GB" dirty="0" err="1"/>
              <a:t>scienziati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713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2856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0453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0397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7690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4470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3641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Ora </a:t>
            </a:r>
            <a:r>
              <a:rPr lang="de-DE" dirty="0" err="1"/>
              <a:t>possiamo</a:t>
            </a:r>
            <a:r>
              <a:rPr lang="de-DE" dirty="0"/>
              <a:t> </a:t>
            </a:r>
            <a:r>
              <a:rPr lang="de-DE" dirty="0" err="1"/>
              <a:t>usare</a:t>
            </a:r>
            <a:r>
              <a:rPr lang="de-DE" dirty="0"/>
              <a:t> la </a:t>
            </a:r>
            <a:r>
              <a:rPr lang="de-DE" dirty="0" err="1"/>
              <a:t>nostra</a:t>
            </a:r>
            <a:r>
              <a:rPr lang="de-DE" dirty="0"/>
              <a:t> </a:t>
            </a:r>
            <a:r>
              <a:rPr lang="de-DE" dirty="0" err="1"/>
              <a:t>comprensione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processi</a:t>
            </a:r>
            <a:r>
              <a:rPr lang="de-DE" dirty="0"/>
              <a:t> </a:t>
            </a:r>
            <a:r>
              <a:rPr lang="de-DE" dirty="0" err="1"/>
              <a:t>che</a:t>
            </a:r>
            <a:r>
              <a:rPr lang="de-DE" dirty="0"/>
              <a:t> </a:t>
            </a:r>
            <a:r>
              <a:rPr lang="de-DE" dirty="0" err="1"/>
              <a:t>avvengono</a:t>
            </a:r>
            <a:r>
              <a:rPr lang="de-DE" dirty="0"/>
              <a:t> </a:t>
            </a:r>
            <a:r>
              <a:rPr lang="de-DE" dirty="0" err="1"/>
              <a:t>nelle</a:t>
            </a:r>
            <a:r>
              <a:rPr lang="de-DE" dirty="0"/>
              <a:t> stelle per </a:t>
            </a:r>
            <a:r>
              <a:rPr lang="de-DE" dirty="0" err="1"/>
              <a:t>spiegare</a:t>
            </a:r>
            <a:r>
              <a:rPr lang="de-DE" dirty="0"/>
              <a:t> le </a:t>
            </a:r>
            <a:r>
              <a:rPr lang="de-DE" dirty="0" err="1"/>
              <a:t>abbondanze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elementi</a:t>
            </a:r>
            <a:r>
              <a:rPr lang="de-DE" dirty="0"/>
              <a:t>. La </a:t>
            </a:r>
            <a:r>
              <a:rPr lang="de-DE" dirty="0" err="1"/>
              <a:t>lacuna</a:t>
            </a:r>
            <a:r>
              <a:rPr lang="de-DE" dirty="0"/>
              <a:t> del </a:t>
            </a:r>
            <a:r>
              <a:rPr lang="de-DE" dirty="0" err="1"/>
              <a:t>litio</a:t>
            </a:r>
            <a:r>
              <a:rPr lang="de-DE" dirty="0"/>
              <a:t> </a:t>
            </a:r>
            <a:r>
              <a:rPr lang="de-DE" dirty="0" err="1"/>
              <a:t>può</a:t>
            </a:r>
            <a:r>
              <a:rPr lang="de-DE" dirty="0"/>
              <a:t> </a:t>
            </a:r>
            <a:r>
              <a:rPr lang="de-DE" dirty="0" err="1"/>
              <a:t>essere</a:t>
            </a:r>
            <a:r>
              <a:rPr lang="de-DE" dirty="0"/>
              <a:t> </a:t>
            </a:r>
            <a:r>
              <a:rPr lang="de-DE" dirty="0" err="1"/>
              <a:t>spiegata</a:t>
            </a:r>
            <a:r>
              <a:rPr lang="de-DE" dirty="0"/>
              <a:t> </a:t>
            </a:r>
            <a:r>
              <a:rPr lang="de-DE" dirty="0" err="1"/>
              <a:t>tramite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processo</a:t>
            </a:r>
            <a:r>
              <a:rPr lang="de-DE" dirty="0"/>
              <a:t> 3alfa, </a:t>
            </a:r>
            <a:r>
              <a:rPr lang="de-DE" dirty="0" err="1"/>
              <a:t>che</a:t>
            </a:r>
            <a:r>
              <a:rPr lang="de-DE" dirty="0"/>
              <a:t> </a:t>
            </a:r>
            <a:r>
              <a:rPr lang="de-DE" dirty="0" err="1"/>
              <a:t>salta</a:t>
            </a:r>
            <a:r>
              <a:rPr lang="de-DE" dirty="0"/>
              <a:t> Li </a:t>
            </a:r>
            <a:r>
              <a:rPr lang="de-DE" dirty="0" err="1"/>
              <a:t>e</a:t>
            </a:r>
            <a:r>
              <a:rPr lang="de-DE" dirty="0"/>
              <a:t> Be. Il berilio-8 </a:t>
            </a:r>
            <a:r>
              <a:rPr lang="de-DE" dirty="0" err="1"/>
              <a:t>è</a:t>
            </a:r>
            <a:r>
              <a:rPr lang="de-DE" dirty="0"/>
              <a:t> solo uno </a:t>
            </a:r>
            <a:r>
              <a:rPr lang="de-DE" dirty="0" err="1"/>
              <a:t>stato</a:t>
            </a:r>
            <a:r>
              <a:rPr lang="de-DE" dirty="0"/>
              <a:t> </a:t>
            </a:r>
            <a:r>
              <a:rPr lang="de-DE" dirty="0" err="1"/>
              <a:t>intermedio</a:t>
            </a:r>
            <a:r>
              <a:rPr lang="de-DE" dirty="0"/>
              <a:t> instabile (a causa della </a:t>
            </a:r>
            <a:r>
              <a:rPr lang="de-DE" dirty="0" err="1"/>
              <a:t>maggiore</a:t>
            </a:r>
            <a:r>
              <a:rPr lang="de-DE" dirty="0"/>
              <a:t> </a:t>
            </a:r>
            <a:r>
              <a:rPr lang="de-DE" dirty="0" err="1"/>
              <a:t>energia</a:t>
            </a:r>
            <a:r>
              <a:rPr lang="de-DE" dirty="0"/>
              <a:t> di </a:t>
            </a:r>
            <a:r>
              <a:rPr lang="de-DE" dirty="0" err="1"/>
              <a:t>legame</a:t>
            </a:r>
            <a:r>
              <a:rPr lang="de-DE" dirty="0"/>
              <a:t> </a:t>
            </a:r>
            <a:r>
              <a:rPr lang="de-DE" dirty="0" err="1"/>
              <a:t>dell‘elio</a:t>
            </a:r>
            <a:r>
              <a:rPr lang="de-DE" dirty="0"/>
              <a:t>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3731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Il </a:t>
            </a:r>
            <a:r>
              <a:rPr lang="en-GB" dirty="0" err="1"/>
              <a:t>termine</a:t>
            </a:r>
            <a:r>
              <a:rPr lang="en-GB" dirty="0"/>
              <a:t>  “</a:t>
            </a:r>
            <a:r>
              <a:rPr lang="en-GB" sz="1200" dirty="0" err="1"/>
              <a:t>processi</a:t>
            </a:r>
            <a:r>
              <a:rPr lang="en-GB" sz="1200" dirty="0"/>
              <a:t> </a:t>
            </a:r>
            <a:r>
              <a:rPr lang="en-GB" sz="1200" dirty="0" err="1"/>
              <a:t>stellari</a:t>
            </a:r>
            <a:r>
              <a:rPr lang="en-GB" sz="1200" dirty="0"/>
              <a:t>”</a:t>
            </a:r>
            <a:r>
              <a:rPr lang="en-GB" dirty="0"/>
              <a:t> </a:t>
            </a:r>
            <a:r>
              <a:rPr lang="en-GB" dirty="0" err="1"/>
              <a:t>usato</a:t>
            </a:r>
            <a:r>
              <a:rPr lang="en-GB" dirty="0"/>
              <a:t> qui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molto</a:t>
            </a:r>
            <a:r>
              <a:rPr lang="en-GB" dirty="0"/>
              <a:t> </a:t>
            </a:r>
            <a:r>
              <a:rPr lang="en-GB" dirty="0" err="1"/>
              <a:t>generico</a:t>
            </a:r>
            <a:r>
              <a:rPr lang="en-GB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Certamente</a:t>
            </a:r>
            <a:r>
              <a:rPr lang="en-GB" dirty="0"/>
              <a:t>, la </a:t>
            </a:r>
            <a:r>
              <a:rPr lang="en-GB" dirty="0" err="1"/>
              <a:t>maggior</a:t>
            </a:r>
            <a:r>
              <a:rPr lang="en-GB" dirty="0"/>
              <a:t> </a:t>
            </a:r>
            <a:r>
              <a:rPr lang="en-GB" dirty="0" err="1"/>
              <a:t>parte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elementi</a:t>
            </a:r>
            <a:r>
              <a:rPr lang="en-GB" dirty="0"/>
              <a:t> </a:t>
            </a:r>
            <a:r>
              <a:rPr lang="en-GB" dirty="0" err="1"/>
              <a:t>chimici</a:t>
            </a:r>
            <a:r>
              <a:rPr lang="en-GB" dirty="0"/>
              <a:t> qui </a:t>
            </a:r>
            <a:r>
              <a:rPr lang="en-GB" dirty="0" err="1"/>
              <a:t>mostrati</a:t>
            </a:r>
            <a:r>
              <a:rPr lang="en-GB" dirty="0"/>
              <a:t> non </a:t>
            </a: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formati</a:t>
            </a:r>
            <a:r>
              <a:rPr lang="en-GB" dirty="0"/>
              <a:t> </a:t>
            </a:r>
            <a:r>
              <a:rPr lang="en-GB" dirty="0" err="1"/>
              <a:t>tramite</a:t>
            </a:r>
            <a:r>
              <a:rPr lang="en-GB" dirty="0"/>
              <a:t> semplice </a:t>
            </a:r>
            <a:r>
              <a:rPr lang="en-GB" dirty="0" err="1"/>
              <a:t>fusioni</a:t>
            </a:r>
            <a:r>
              <a:rPr lang="en-GB" dirty="0"/>
              <a:t> in </a:t>
            </a:r>
            <a:r>
              <a:rPr lang="en-GB" dirty="0" err="1"/>
              <a:t>stelle</a:t>
            </a:r>
            <a:r>
              <a:rPr lang="en-GB" dirty="0"/>
              <a:t> </a:t>
            </a:r>
            <a:r>
              <a:rPr lang="en-GB" dirty="0" err="1"/>
              <a:t>stabili</a:t>
            </a:r>
            <a:r>
              <a:rPr lang="en-GB" dirty="0"/>
              <a:t>, come </a:t>
            </a:r>
            <a:r>
              <a:rPr lang="en-GB" dirty="0" err="1"/>
              <a:t>illustrato</a:t>
            </a:r>
            <a:r>
              <a:rPr lang="en-GB" dirty="0"/>
              <a:t> </a:t>
            </a:r>
            <a:r>
              <a:rPr lang="en-GB" dirty="0" err="1"/>
              <a:t>finora</a:t>
            </a:r>
            <a:r>
              <a:rPr lang="en-GB" dirty="0"/>
              <a:t>, ma </a:t>
            </a:r>
            <a:r>
              <a:rPr lang="en-GB" dirty="0" err="1"/>
              <a:t>durante</a:t>
            </a:r>
            <a:r>
              <a:rPr lang="en-GB" dirty="0"/>
              <a:t> </a:t>
            </a:r>
            <a:r>
              <a:rPr lang="en-GB" dirty="0" err="1"/>
              <a:t>esplosioni</a:t>
            </a:r>
            <a:r>
              <a:rPr lang="en-GB" dirty="0"/>
              <a:t> di </a:t>
            </a:r>
            <a:r>
              <a:rPr lang="en-GB" dirty="0" err="1"/>
              <a:t>stelle</a:t>
            </a:r>
            <a:r>
              <a:rPr lang="en-GB" dirty="0"/>
              <a:t> </a:t>
            </a:r>
            <a:r>
              <a:rPr lang="en-GB" dirty="0" err="1"/>
              <a:t>massicce</a:t>
            </a:r>
            <a:r>
              <a:rPr lang="en-GB" dirty="0"/>
              <a:t>, </a:t>
            </a:r>
            <a:r>
              <a:rPr lang="en-GB" dirty="0" err="1"/>
              <a:t>esplosioni</a:t>
            </a:r>
            <a:r>
              <a:rPr lang="en-GB" dirty="0"/>
              <a:t> di </a:t>
            </a:r>
            <a:r>
              <a:rPr lang="en-GB" dirty="0" err="1"/>
              <a:t>nane</a:t>
            </a:r>
            <a:r>
              <a:rPr lang="en-GB" dirty="0"/>
              <a:t> </a:t>
            </a:r>
            <a:r>
              <a:rPr lang="en-GB" dirty="0" err="1"/>
              <a:t>bianche</a:t>
            </a:r>
            <a:r>
              <a:rPr lang="en-GB" dirty="0"/>
              <a:t> </a:t>
            </a:r>
            <a:r>
              <a:rPr lang="en-GB" dirty="0" err="1"/>
              <a:t>ecc</a:t>
            </a:r>
            <a:r>
              <a:rPr lang="en-GB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Decidete</a:t>
            </a:r>
            <a:r>
              <a:rPr lang="en-GB" dirty="0"/>
              <a:t> </a:t>
            </a:r>
            <a:r>
              <a:rPr lang="en-GB" dirty="0" err="1"/>
              <a:t>quanto</a:t>
            </a:r>
            <a:r>
              <a:rPr lang="en-GB" dirty="0"/>
              <a:t> </a:t>
            </a:r>
            <a:r>
              <a:rPr lang="en-GB" dirty="0" err="1"/>
              <a:t>volete</a:t>
            </a:r>
            <a:r>
              <a:rPr lang="en-GB" dirty="0"/>
              <a:t> </a:t>
            </a:r>
            <a:r>
              <a:rPr lang="en-GB" dirty="0" err="1"/>
              <a:t>andare</a:t>
            </a:r>
            <a:r>
              <a:rPr lang="en-GB" dirty="0"/>
              <a:t> </a:t>
            </a:r>
            <a:r>
              <a:rPr lang="en-GB" dirty="0" err="1"/>
              <a:t>nei</a:t>
            </a:r>
            <a:r>
              <a:rPr lang="en-GB" dirty="0"/>
              <a:t> </a:t>
            </a:r>
            <a:r>
              <a:rPr lang="en-GB" dirty="0" err="1"/>
              <a:t>dettagli</a:t>
            </a:r>
            <a:r>
              <a:rPr lang="en-GB" dirty="0"/>
              <a:t> in base al </a:t>
            </a:r>
            <a:r>
              <a:rPr lang="en-GB" dirty="0" err="1"/>
              <a:t>livello</a:t>
            </a:r>
            <a:r>
              <a:rPr lang="en-GB" dirty="0"/>
              <a:t> di </a:t>
            </a:r>
            <a:r>
              <a:rPr lang="en-GB" dirty="0" err="1"/>
              <a:t>competenza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vostri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9929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Enfatizzate</a:t>
            </a:r>
            <a:r>
              <a:rPr lang="en-GB" dirty="0"/>
              <a:t> il </a:t>
            </a:r>
            <a:r>
              <a:rPr lang="en-GB" dirty="0" err="1"/>
              <a:t>collegamento</a:t>
            </a:r>
            <a:r>
              <a:rPr lang="en-GB" dirty="0"/>
              <a:t> </a:t>
            </a:r>
            <a:r>
              <a:rPr lang="en-GB" dirty="0" err="1"/>
              <a:t>tra</a:t>
            </a:r>
            <a:r>
              <a:rPr lang="en-GB" dirty="0"/>
              <a:t> </a:t>
            </a:r>
            <a:r>
              <a:rPr lang="en-GB" dirty="0" err="1"/>
              <a:t>energia</a:t>
            </a:r>
            <a:r>
              <a:rPr lang="en-GB" dirty="0"/>
              <a:t> di </a:t>
            </a:r>
            <a:r>
              <a:rPr lang="en-GB" dirty="0" err="1"/>
              <a:t>legame</a:t>
            </a:r>
            <a:r>
              <a:rPr lang="en-GB" dirty="0"/>
              <a:t> e </a:t>
            </a:r>
            <a:r>
              <a:rPr lang="en-GB" dirty="0" err="1"/>
              <a:t>abbondanza</a:t>
            </a:r>
            <a:r>
              <a:rPr lang="en-GB" dirty="0"/>
              <a:t> </a:t>
            </a:r>
            <a:r>
              <a:rPr lang="en-GB" dirty="0" err="1"/>
              <a:t>dell’elemento</a:t>
            </a:r>
            <a:r>
              <a:rPr lang="en-GB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2705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Usate</a:t>
            </a:r>
            <a:r>
              <a:rPr lang="en-GB" dirty="0"/>
              <a:t> </a:t>
            </a:r>
            <a:r>
              <a:rPr lang="en-GB" dirty="0" err="1"/>
              <a:t>questa</a:t>
            </a:r>
            <a:r>
              <a:rPr lang="en-GB" dirty="0"/>
              <a:t> slide come </a:t>
            </a:r>
            <a:r>
              <a:rPr lang="en-GB" dirty="0" err="1"/>
              <a:t>introduzione</a:t>
            </a:r>
            <a:r>
              <a:rPr lang="en-GB" dirty="0"/>
              <a:t> </a:t>
            </a:r>
            <a:r>
              <a:rPr lang="en-GB" dirty="0" err="1"/>
              <a:t>all’argomento</a:t>
            </a:r>
            <a:r>
              <a:rPr lang="en-GB" dirty="0"/>
              <a:t> </a:t>
            </a:r>
            <a:r>
              <a:rPr lang="en-GB" dirty="0" err="1"/>
              <a:t>successivo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01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92194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3157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Date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il tempo </a:t>
            </a:r>
            <a:r>
              <a:rPr lang="en-GB" dirty="0" err="1"/>
              <a:t>necessario</a:t>
            </a:r>
            <a:r>
              <a:rPr lang="en-GB" dirty="0"/>
              <a:t> per </a:t>
            </a:r>
            <a:r>
              <a:rPr lang="en-GB" dirty="0" err="1"/>
              <a:t>pensare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domanda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ricordano</a:t>
            </a:r>
            <a:r>
              <a:rPr lang="en-GB" dirty="0"/>
              <a:t> la </a:t>
            </a:r>
            <a:r>
              <a:rPr lang="en-GB" dirty="0" err="1"/>
              <a:t>barriera</a:t>
            </a:r>
            <a:r>
              <a:rPr lang="en-GB" dirty="0"/>
              <a:t> di </a:t>
            </a:r>
            <a:r>
              <a:rPr lang="en-GB" dirty="0" err="1"/>
              <a:t>Coloumb</a:t>
            </a:r>
            <a:r>
              <a:rPr lang="en-GB" dirty="0"/>
              <a:t> e le </a:t>
            </a:r>
            <a:r>
              <a:rPr lang="en-GB" dirty="0" err="1"/>
              <a:t>varie</a:t>
            </a:r>
            <a:r>
              <a:rPr lang="en-GB" dirty="0"/>
              <a:t> </a:t>
            </a:r>
            <a:r>
              <a:rPr lang="en-GB" dirty="0" err="1"/>
              <a:t>reazioni</a:t>
            </a:r>
            <a:r>
              <a:rPr lang="en-GB" dirty="0"/>
              <a:t> </a:t>
            </a:r>
            <a:r>
              <a:rPr lang="en-GB" dirty="0" err="1"/>
              <a:t>nucleari</a:t>
            </a:r>
            <a:r>
              <a:rPr lang="en-GB" dirty="0"/>
              <a:t> dal puzzle di </a:t>
            </a:r>
            <a:r>
              <a:rPr lang="en-GB" dirty="0" err="1"/>
              <a:t>gruppo</a:t>
            </a:r>
            <a:r>
              <a:rPr lang="en-GB" dirty="0"/>
              <a:t>, </a:t>
            </a:r>
            <a:r>
              <a:rPr lang="en-GB" dirty="0" err="1"/>
              <a:t>dovrebbero</a:t>
            </a:r>
            <a:r>
              <a:rPr lang="en-GB" dirty="0"/>
              <a:t> </a:t>
            </a:r>
            <a:r>
              <a:rPr lang="en-GB" dirty="0" err="1"/>
              <a:t>realizzare</a:t>
            </a:r>
            <a:r>
              <a:rPr lang="en-GB" dirty="0"/>
              <a:t> </a:t>
            </a:r>
            <a:r>
              <a:rPr lang="en-GB" dirty="0" err="1"/>
              <a:t>autonomamente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la </a:t>
            </a:r>
            <a:r>
              <a:rPr lang="en-GB" dirty="0" err="1"/>
              <a:t>cattura</a:t>
            </a:r>
            <a:r>
              <a:rPr lang="en-GB" dirty="0"/>
              <a:t> di </a:t>
            </a:r>
            <a:r>
              <a:rPr lang="en-GB" dirty="0" err="1"/>
              <a:t>neutroni</a:t>
            </a:r>
            <a:r>
              <a:rPr lang="en-GB" dirty="0"/>
              <a:t> </a:t>
            </a:r>
            <a:r>
              <a:rPr lang="en-GB" dirty="0" err="1"/>
              <a:t>potrebbe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un </a:t>
            </a:r>
            <a:r>
              <a:rPr lang="en-GB" dirty="0" err="1"/>
              <a:t>processo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per </a:t>
            </a:r>
            <a:r>
              <a:rPr lang="en-GB" dirty="0" err="1"/>
              <a:t>questa</a:t>
            </a:r>
            <a:r>
              <a:rPr lang="en-GB" dirty="0"/>
              <a:t> </a:t>
            </a:r>
            <a:r>
              <a:rPr lang="en-GB" dirty="0" err="1"/>
              <a:t>sintesi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6829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Trattate</a:t>
            </a:r>
            <a:r>
              <a:rPr lang="en-GB" dirty="0"/>
              <a:t> la </a:t>
            </a:r>
            <a:r>
              <a:rPr lang="en-GB" dirty="0" err="1"/>
              <a:t>cattura</a:t>
            </a:r>
            <a:r>
              <a:rPr lang="en-GB" dirty="0"/>
              <a:t> </a:t>
            </a:r>
            <a:r>
              <a:rPr lang="en-GB" dirty="0" err="1"/>
              <a:t>neutronica</a:t>
            </a:r>
            <a:r>
              <a:rPr lang="en-GB" dirty="0"/>
              <a:t> come un </a:t>
            </a:r>
            <a:r>
              <a:rPr lang="en-GB" dirty="0" err="1"/>
              <a:t>tipo</a:t>
            </a:r>
            <a:r>
              <a:rPr lang="en-GB" dirty="0"/>
              <a:t> </a:t>
            </a:r>
            <a:r>
              <a:rPr lang="en-GB" dirty="0" err="1"/>
              <a:t>speciale</a:t>
            </a:r>
            <a:r>
              <a:rPr lang="en-GB" dirty="0"/>
              <a:t> di </a:t>
            </a:r>
            <a:r>
              <a:rPr lang="en-GB" dirty="0" err="1"/>
              <a:t>fusione</a:t>
            </a:r>
            <a:r>
              <a:rPr lang="en-GB" dirty="0"/>
              <a:t> </a:t>
            </a:r>
            <a:r>
              <a:rPr lang="en-GB" dirty="0" err="1"/>
              <a:t>nucleare</a:t>
            </a:r>
            <a:r>
              <a:rPr lang="en-GB" dirty="0"/>
              <a:t>. In </a:t>
            </a:r>
            <a:r>
              <a:rPr lang="en-GB" dirty="0" err="1"/>
              <a:t>sostanza</a:t>
            </a:r>
            <a:r>
              <a:rPr lang="en-GB" dirty="0"/>
              <a:t>,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fusione</a:t>
            </a:r>
            <a:r>
              <a:rPr lang="en-GB" dirty="0"/>
              <a:t> </a:t>
            </a:r>
            <a:r>
              <a:rPr lang="en-GB" dirty="0" err="1"/>
              <a:t>nucleare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non </a:t>
            </a:r>
            <a:r>
              <a:rPr lang="en-GB" dirty="0" err="1"/>
              <a:t>deve</a:t>
            </a:r>
            <a:r>
              <a:rPr lang="en-GB" dirty="0"/>
              <a:t> fare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conti</a:t>
            </a:r>
            <a:r>
              <a:rPr lang="en-GB" dirty="0"/>
              <a:t> con la </a:t>
            </a:r>
            <a:r>
              <a:rPr lang="en-GB" dirty="0" err="1"/>
              <a:t>barriera</a:t>
            </a:r>
            <a:r>
              <a:rPr lang="en-GB" dirty="0"/>
              <a:t> di Coulomb: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Considerando</a:t>
            </a:r>
            <a:r>
              <a:rPr lang="en-GB" dirty="0"/>
              <a:t> </a:t>
            </a:r>
            <a:r>
              <a:rPr lang="en-GB" dirty="0" err="1"/>
              <a:t>ciò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hanno</a:t>
            </a:r>
            <a:r>
              <a:rPr lang="en-GB" dirty="0"/>
              <a:t> </a:t>
            </a:r>
            <a:r>
              <a:rPr lang="en-GB" dirty="0" err="1"/>
              <a:t>imparato</a:t>
            </a:r>
            <a:r>
              <a:rPr lang="en-GB" dirty="0"/>
              <a:t> </a:t>
            </a:r>
            <a:r>
              <a:rPr lang="en-GB" dirty="0" err="1"/>
              <a:t>fino</a:t>
            </a:r>
            <a:r>
              <a:rPr lang="en-GB" dirty="0"/>
              <a:t> a qui, </a:t>
            </a:r>
            <a:r>
              <a:rPr lang="en-GB" dirty="0" err="1"/>
              <a:t>potrebbero</a:t>
            </a:r>
            <a:r>
              <a:rPr lang="en-GB" dirty="0"/>
              <a:t> </a:t>
            </a:r>
            <a:r>
              <a:rPr lang="en-GB" dirty="0" err="1"/>
              <a:t>chiedersi</a:t>
            </a:r>
            <a:r>
              <a:rPr lang="en-GB" dirty="0"/>
              <a:t>, ”</a:t>
            </a:r>
            <a:r>
              <a:rPr lang="en-GB" dirty="0" err="1"/>
              <a:t>Perchè</a:t>
            </a:r>
            <a:r>
              <a:rPr lang="en-GB" dirty="0"/>
              <a:t> </a:t>
            </a:r>
            <a:r>
              <a:rPr lang="en-GB" dirty="0" err="1"/>
              <a:t>questo</a:t>
            </a:r>
            <a:r>
              <a:rPr lang="en-GB" dirty="0"/>
              <a:t> </a:t>
            </a:r>
            <a:r>
              <a:rPr lang="en-GB" dirty="0" err="1"/>
              <a:t>processo</a:t>
            </a:r>
            <a:r>
              <a:rPr lang="en-GB" dirty="0"/>
              <a:t> </a:t>
            </a:r>
            <a:r>
              <a:rPr lang="en-GB" dirty="0" err="1"/>
              <a:t>dovrebbe</a:t>
            </a:r>
            <a:r>
              <a:rPr lang="en-GB" dirty="0"/>
              <a:t> </a:t>
            </a:r>
            <a:r>
              <a:rPr lang="en-GB" dirty="0" err="1"/>
              <a:t>avvenire</a:t>
            </a:r>
            <a:r>
              <a:rPr lang="en-GB" dirty="0"/>
              <a:t> visto </a:t>
            </a:r>
            <a:r>
              <a:rPr lang="en-GB" dirty="0" err="1"/>
              <a:t>che</a:t>
            </a:r>
            <a:r>
              <a:rPr lang="en-GB" dirty="0"/>
              <a:t> il ferro-58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già</a:t>
            </a:r>
            <a:r>
              <a:rPr lang="en-GB" dirty="0"/>
              <a:t> stabile?”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La </a:t>
            </a:r>
            <a:r>
              <a:rPr lang="en-GB" dirty="0" err="1"/>
              <a:t>risposta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semplice </a:t>
            </a:r>
            <a:r>
              <a:rPr lang="en-GB" dirty="0" err="1"/>
              <a:t>basata</a:t>
            </a:r>
            <a:r>
              <a:rPr lang="en-GB" dirty="0"/>
              <a:t> </a:t>
            </a:r>
            <a:r>
              <a:rPr lang="en-GB" dirty="0" err="1"/>
              <a:t>unicamente</a:t>
            </a:r>
            <a:r>
              <a:rPr lang="en-GB" dirty="0"/>
              <a:t> sui </a:t>
            </a:r>
            <a:r>
              <a:rPr lang="en-GB" dirty="0" err="1"/>
              <a:t>concetti</a:t>
            </a:r>
            <a:r>
              <a:rPr lang="en-GB" dirty="0"/>
              <a:t> </a:t>
            </a:r>
            <a:r>
              <a:rPr lang="en-GB" dirty="0" err="1"/>
              <a:t>discussi</a:t>
            </a:r>
            <a:r>
              <a:rPr lang="en-GB" dirty="0"/>
              <a:t> </a:t>
            </a:r>
            <a:r>
              <a:rPr lang="en-GB" dirty="0" err="1"/>
              <a:t>finora</a:t>
            </a:r>
            <a:r>
              <a:rPr lang="en-GB" dirty="0"/>
              <a:t> (</a:t>
            </a:r>
            <a:r>
              <a:rPr lang="en-GB" dirty="0" err="1"/>
              <a:t>anche</a:t>
            </a:r>
            <a:r>
              <a:rPr lang="en-GB" dirty="0"/>
              <a:t> se non la </a:t>
            </a:r>
            <a:r>
              <a:rPr lang="en-GB" dirty="0" err="1"/>
              <a:t>più</a:t>
            </a:r>
            <a:r>
              <a:rPr lang="en-GB" dirty="0"/>
              <a:t> accurate) </a:t>
            </a:r>
            <a:r>
              <a:rPr lang="en-GB" dirty="0" err="1"/>
              <a:t>sarebbe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“Il </a:t>
            </a:r>
            <a:r>
              <a:rPr lang="en-GB" dirty="0" err="1"/>
              <a:t>neutrone</a:t>
            </a:r>
            <a:r>
              <a:rPr lang="en-GB" dirty="0"/>
              <a:t> libero </a:t>
            </a:r>
            <a:r>
              <a:rPr lang="en-GB" dirty="0" err="1"/>
              <a:t>è</a:t>
            </a:r>
            <a:r>
              <a:rPr lang="en-GB" dirty="0"/>
              <a:t> di per </a:t>
            </a:r>
            <a:r>
              <a:rPr lang="en-GB" dirty="0" err="1"/>
              <a:t>sè</a:t>
            </a:r>
            <a:r>
              <a:rPr lang="en-GB" dirty="0"/>
              <a:t> </a:t>
            </a:r>
            <a:r>
              <a:rPr lang="en-GB" dirty="0" err="1"/>
              <a:t>instabile</a:t>
            </a:r>
            <a:r>
              <a:rPr lang="en-GB" dirty="0"/>
              <a:t> e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fusione</a:t>
            </a:r>
            <a:r>
              <a:rPr lang="en-GB" dirty="0"/>
              <a:t> con Fe-58 </a:t>
            </a:r>
            <a:r>
              <a:rPr lang="en-GB" dirty="0" err="1"/>
              <a:t>crea</a:t>
            </a:r>
            <a:r>
              <a:rPr lang="en-GB" dirty="0"/>
              <a:t> </a:t>
            </a:r>
            <a:r>
              <a:rPr lang="en-GB" dirty="0" err="1"/>
              <a:t>complessivamente</a:t>
            </a:r>
            <a:r>
              <a:rPr lang="en-GB" dirty="0"/>
              <a:t> un </a:t>
            </a:r>
            <a:r>
              <a:rPr lang="en-GB" dirty="0" err="1"/>
              <a:t>sistema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stabile”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9680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243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Ovviamente</a:t>
            </a:r>
            <a:r>
              <a:rPr lang="en-GB" dirty="0"/>
              <a:t> </a:t>
            </a:r>
            <a:r>
              <a:rPr lang="en-GB" dirty="0" err="1"/>
              <a:t>assumere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il </a:t>
            </a:r>
            <a:r>
              <a:rPr lang="en-GB" dirty="0" err="1"/>
              <a:t>tasso</a:t>
            </a:r>
            <a:r>
              <a:rPr lang="en-GB" dirty="0"/>
              <a:t> di </a:t>
            </a:r>
            <a:r>
              <a:rPr lang="en-GB" dirty="0" err="1"/>
              <a:t>cattura</a:t>
            </a:r>
            <a:r>
              <a:rPr lang="en-GB" dirty="0"/>
              <a:t> </a:t>
            </a:r>
            <a:r>
              <a:rPr lang="en-GB" dirty="0" err="1"/>
              <a:t>neutronica</a:t>
            </a:r>
            <a:r>
              <a:rPr lang="en-GB" dirty="0"/>
              <a:t> </a:t>
            </a:r>
            <a:r>
              <a:rPr lang="en-GB" dirty="0" err="1"/>
              <a:t>sia</a:t>
            </a:r>
            <a:r>
              <a:rPr lang="en-GB" dirty="0"/>
              <a:t> lo </a:t>
            </a:r>
            <a:r>
              <a:rPr lang="en-GB" dirty="0" err="1"/>
              <a:t>stesso</a:t>
            </a:r>
            <a:r>
              <a:rPr lang="en-GB" dirty="0"/>
              <a:t> per </a:t>
            </a:r>
            <a:r>
              <a:rPr lang="en-GB" dirty="0" err="1"/>
              <a:t>ogni</a:t>
            </a:r>
            <a:r>
              <a:rPr lang="en-GB" dirty="0"/>
              <a:t> nuclide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semplificazione</a:t>
            </a:r>
            <a:r>
              <a:rPr lang="en-GB" dirty="0"/>
              <a:t> </a:t>
            </a:r>
            <a:r>
              <a:rPr lang="en-GB" dirty="0" err="1"/>
              <a:t>estrema</a:t>
            </a:r>
            <a:r>
              <a:rPr lang="en-GB" dirty="0"/>
              <a:t> (in </a:t>
            </a:r>
            <a:r>
              <a:rPr lang="en-GB" dirty="0" err="1"/>
              <a:t>realtà</a:t>
            </a:r>
            <a:r>
              <a:rPr lang="en-GB" dirty="0"/>
              <a:t> varia </a:t>
            </a:r>
            <a:r>
              <a:rPr lang="en-GB" dirty="0" err="1"/>
              <a:t>enormemente</a:t>
            </a:r>
            <a:r>
              <a:rPr lang="en-GB" dirty="0"/>
              <a:t>).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Potete</a:t>
            </a:r>
            <a:r>
              <a:rPr lang="en-GB" dirty="0"/>
              <a:t> </a:t>
            </a:r>
            <a:r>
              <a:rPr lang="en-GB" dirty="0" err="1"/>
              <a:t>eventualmente</a:t>
            </a:r>
            <a:r>
              <a:rPr lang="en-GB" dirty="0"/>
              <a:t> </a:t>
            </a:r>
            <a:r>
              <a:rPr lang="en-GB" dirty="0" err="1"/>
              <a:t>mostrare</a:t>
            </a:r>
            <a:r>
              <a:rPr lang="en-GB" dirty="0"/>
              <a:t> </a:t>
            </a:r>
            <a:r>
              <a:rPr lang="en-GB" dirty="0" err="1"/>
              <a:t>l’immagine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slide 73 dopo il </a:t>
            </a:r>
            <a:r>
              <a:rPr lang="en-GB" dirty="0" err="1"/>
              <a:t>gioco</a:t>
            </a:r>
            <a:r>
              <a:rPr lang="en-GB" dirty="0"/>
              <a:t> da </a:t>
            </a:r>
            <a:r>
              <a:rPr lang="en-GB" dirty="0" err="1"/>
              <a:t>tavolo</a:t>
            </a:r>
            <a:r>
              <a:rPr lang="en-GB" dirty="0"/>
              <a:t> e </a:t>
            </a:r>
            <a:r>
              <a:rPr lang="en-GB" dirty="0" err="1"/>
              <a:t>spiegare</a:t>
            </a:r>
            <a:r>
              <a:rPr lang="en-GB" dirty="0"/>
              <a:t> </a:t>
            </a:r>
            <a:r>
              <a:rPr lang="en-GB" dirty="0" err="1"/>
              <a:t>l’approssimazione</a:t>
            </a:r>
            <a:r>
              <a:rPr lang="en-GB" dirty="0"/>
              <a:t>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Anche</a:t>
            </a:r>
            <a:r>
              <a:rPr lang="en-GB" dirty="0"/>
              <a:t> qui, </a:t>
            </a:r>
            <a:r>
              <a:rPr lang="en-GB" dirty="0" err="1"/>
              <a:t>decidete</a:t>
            </a:r>
            <a:r>
              <a:rPr lang="en-GB" dirty="0"/>
              <a:t> </a:t>
            </a:r>
            <a:r>
              <a:rPr lang="en-GB" dirty="0" err="1"/>
              <a:t>quanto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</a:t>
            </a:r>
            <a:r>
              <a:rPr lang="en-GB" dirty="0" err="1"/>
              <a:t>dettaglio</a:t>
            </a:r>
            <a:r>
              <a:rPr lang="en-GB" dirty="0"/>
              <a:t> </a:t>
            </a:r>
            <a:r>
              <a:rPr lang="en-GB" dirty="0" err="1"/>
              <a:t>volete</a:t>
            </a:r>
            <a:r>
              <a:rPr lang="en-GB" dirty="0"/>
              <a:t> </a:t>
            </a:r>
            <a:r>
              <a:rPr lang="en-GB" dirty="0" err="1"/>
              <a:t>andare</a:t>
            </a:r>
            <a:r>
              <a:rPr lang="en-GB" dirty="0"/>
              <a:t> in base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competenza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8526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Le </a:t>
            </a:r>
            <a:r>
              <a:rPr lang="en-GB" dirty="0" err="1"/>
              <a:t>regole</a:t>
            </a:r>
            <a:r>
              <a:rPr lang="en-GB" dirty="0"/>
              <a:t> del </a:t>
            </a:r>
            <a:r>
              <a:rPr lang="en-GB" dirty="0" err="1"/>
              <a:t>gioco</a:t>
            </a:r>
            <a:r>
              <a:rPr lang="en-GB" dirty="0"/>
              <a:t> </a:t>
            </a:r>
            <a:r>
              <a:rPr lang="en-GB" dirty="0" err="1"/>
              <a:t>potrebbero</a:t>
            </a:r>
            <a:r>
              <a:rPr lang="en-GB" dirty="0"/>
              <a:t> </a:t>
            </a:r>
            <a:r>
              <a:rPr lang="en-GB" dirty="0" err="1"/>
              <a:t>rivelarsi</a:t>
            </a:r>
            <a:r>
              <a:rPr lang="en-GB" dirty="0"/>
              <a:t> per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difficili</a:t>
            </a:r>
            <a:r>
              <a:rPr lang="en-GB" dirty="0"/>
              <a:t> da </a:t>
            </a:r>
            <a:r>
              <a:rPr lang="en-GB" dirty="0" err="1"/>
              <a:t>capire</a:t>
            </a:r>
            <a:r>
              <a:rPr lang="en-GB" dirty="0"/>
              <a:t> di </a:t>
            </a:r>
            <a:r>
              <a:rPr lang="en-GB" dirty="0" err="1"/>
              <a:t>quanto</a:t>
            </a:r>
            <a:r>
              <a:rPr lang="en-GB" dirty="0"/>
              <a:t> uno </a:t>
            </a:r>
            <a:r>
              <a:rPr lang="en-GB" dirty="0" err="1"/>
              <a:t>possa</a:t>
            </a:r>
            <a:r>
              <a:rPr lang="en-GB" dirty="0"/>
              <a:t> </a:t>
            </a:r>
            <a:r>
              <a:rPr lang="en-GB" dirty="0" err="1"/>
              <a:t>pensare</a:t>
            </a:r>
            <a:r>
              <a:rPr lang="en-GB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All’inizio</a:t>
            </a:r>
            <a:r>
              <a:rPr lang="en-GB" dirty="0"/>
              <a:t>,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meglio</a:t>
            </a:r>
            <a:r>
              <a:rPr lang="en-GB" dirty="0"/>
              <a:t> </a:t>
            </a:r>
            <a:r>
              <a:rPr lang="en-GB" dirty="0" err="1"/>
              <a:t>percorrere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primi</a:t>
            </a:r>
            <a:r>
              <a:rPr lang="en-GB" dirty="0"/>
              <a:t> </a:t>
            </a:r>
            <a:r>
              <a:rPr lang="en-GB" dirty="0" err="1"/>
              <a:t>passi</a:t>
            </a:r>
            <a:r>
              <a:rPr lang="en-GB" dirty="0"/>
              <a:t> </a:t>
            </a:r>
            <a:r>
              <a:rPr lang="en-GB" dirty="0" err="1"/>
              <a:t>insieme</a:t>
            </a:r>
            <a:r>
              <a:rPr lang="en-GB" dirty="0"/>
              <a:t>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, </a:t>
            </a:r>
            <a:r>
              <a:rPr lang="en-GB" dirty="0" err="1"/>
              <a:t>così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tutti </a:t>
            </a:r>
            <a:r>
              <a:rPr lang="en-GB" dirty="0" err="1"/>
              <a:t>capiscano</a:t>
            </a:r>
            <a:r>
              <a:rPr lang="en-GB" dirty="0"/>
              <a:t> come </a:t>
            </a:r>
            <a:r>
              <a:rPr lang="en-GB" dirty="0" err="1"/>
              <a:t>funziona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0624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Ovviamente</a:t>
            </a:r>
            <a:r>
              <a:rPr lang="en-GB" dirty="0"/>
              <a:t> </a:t>
            </a:r>
            <a:r>
              <a:rPr lang="en-GB" dirty="0" err="1"/>
              <a:t>assumere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il </a:t>
            </a:r>
            <a:r>
              <a:rPr lang="en-GB" dirty="0" err="1"/>
              <a:t>tasso</a:t>
            </a:r>
            <a:r>
              <a:rPr lang="en-GB" dirty="0"/>
              <a:t> di </a:t>
            </a:r>
            <a:r>
              <a:rPr lang="en-GB" dirty="0" err="1"/>
              <a:t>cattura</a:t>
            </a:r>
            <a:r>
              <a:rPr lang="en-GB" dirty="0"/>
              <a:t> </a:t>
            </a:r>
            <a:r>
              <a:rPr lang="en-GB" dirty="0" err="1"/>
              <a:t>neutroncic</a:t>
            </a:r>
            <a:r>
              <a:rPr lang="en-GB" dirty="0"/>
              <a:t> </a:t>
            </a:r>
            <a:r>
              <a:rPr lang="en-GB" dirty="0" err="1"/>
              <a:t>sia</a:t>
            </a:r>
            <a:r>
              <a:rPr lang="en-GB" dirty="0"/>
              <a:t> lo </a:t>
            </a:r>
            <a:r>
              <a:rPr lang="en-GB" dirty="0" err="1"/>
              <a:t>stesso</a:t>
            </a:r>
            <a:r>
              <a:rPr lang="en-GB" dirty="0"/>
              <a:t> per </a:t>
            </a:r>
            <a:r>
              <a:rPr lang="en-GB" dirty="0" err="1"/>
              <a:t>ogni</a:t>
            </a:r>
            <a:r>
              <a:rPr lang="en-GB" dirty="0"/>
              <a:t> nuclide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semplificazione</a:t>
            </a:r>
            <a:r>
              <a:rPr lang="en-GB" dirty="0"/>
              <a:t> </a:t>
            </a:r>
            <a:r>
              <a:rPr lang="en-GB" dirty="0" err="1"/>
              <a:t>estrema</a:t>
            </a:r>
            <a:r>
              <a:rPr lang="en-GB" dirty="0"/>
              <a:t> (in </a:t>
            </a:r>
            <a:r>
              <a:rPr lang="en-GB" dirty="0" err="1"/>
              <a:t>realtà</a:t>
            </a:r>
            <a:r>
              <a:rPr lang="en-GB" dirty="0"/>
              <a:t> varia </a:t>
            </a:r>
            <a:r>
              <a:rPr lang="en-GB" dirty="0" err="1"/>
              <a:t>enormemente</a:t>
            </a:r>
            <a:r>
              <a:rPr lang="en-GB" dirty="0"/>
              <a:t>).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Potete</a:t>
            </a:r>
            <a:r>
              <a:rPr lang="en-GB" dirty="0"/>
              <a:t> </a:t>
            </a:r>
            <a:r>
              <a:rPr lang="en-GB" dirty="0" err="1"/>
              <a:t>eventualmente</a:t>
            </a:r>
            <a:r>
              <a:rPr lang="en-GB" dirty="0"/>
              <a:t> </a:t>
            </a:r>
            <a:r>
              <a:rPr lang="en-GB" dirty="0" err="1"/>
              <a:t>mostrare</a:t>
            </a:r>
            <a:r>
              <a:rPr lang="en-GB" dirty="0"/>
              <a:t> </a:t>
            </a:r>
            <a:r>
              <a:rPr lang="en-GB" dirty="0" err="1"/>
              <a:t>l’immagine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slide 73 dopo il </a:t>
            </a:r>
            <a:r>
              <a:rPr lang="en-GB" dirty="0" err="1"/>
              <a:t>gioco</a:t>
            </a:r>
            <a:r>
              <a:rPr lang="en-GB" dirty="0"/>
              <a:t> da </a:t>
            </a:r>
            <a:r>
              <a:rPr lang="en-GB" dirty="0" err="1"/>
              <a:t>tavolo</a:t>
            </a:r>
            <a:r>
              <a:rPr lang="en-GB" dirty="0"/>
              <a:t> e </a:t>
            </a:r>
            <a:r>
              <a:rPr lang="en-GB" dirty="0" err="1"/>
              <a:t>spiegare</a:t>
            </a:r>
            <a:r>
              <a:rPr lang="en-GB" dirty="0"/>
              <a:t> </a:t>
            </a:r>
            <a:r>
              <a:rPr lang="en-GB" dirty="0" err="1"/>
              <a:t>l’approssimazione</a:t>
            </a:r>
            <a:r>
              <a:rPr lang="en-GB" dirty="0"/>
              <a:t>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Anche</a:t>
            </a:r>
            <a:r>
              <a:rPr lang="en-GB" dirty="0"/>
              <a:t> qui, </a:t>
            </a:r>
            <a:r>
              <a:rPr lang="en-GB" dirty="0" err="1"/>
              <a:t>decidete</a:t>
            </a:r>
            <a:r>
              <a:rPr lang="en-GB" dirty="0"/>
              <a:t> </a:t>
            </a:r>
            <a:r>
              <a:rPr lang="en-GB" dirty="0" err="1"/>
              <a:t>quanto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</a:t>
            </a:r>
            <a:r>
              <a:rPr lang="en-GB" dirty="0" err="1"/>
              <a:t>dettaglio</a:t>
            </a:r>
            <a:r>
              <a:rPr lang="en-GB" dirty="0"/>
              <a:t> </a:t>
            </a:r>
            <a:r>
              <a:rPr lang="en-GB" dirty="0" err="1"/>
              <a:t>volete</a:t>
            </a:r>
            <a:r>
              <a:rPr lang="en-GB" dirty="0"/>
              <a:t> </a:t>
            </a:r>
            <a:r>
              <a:rPr lang="en-GB" dirty="0" err="1"/>
              <a:t>andare</a:t>
            </a:r>
            <a:r>
              <a:rPr lang="en-GB" dirty="0"/>
              <a:t> in base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competenza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9238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Questa </a:t>
            </a:r>
            <a:r>
              <a:rPr lang="en-GB" dirty="0" err="1"/>
              <a:t>pagina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opzionale</a:t>
            </a:r>
            <a:r>
              <a:rPr lang="en-GB" dirty="0"/>
              <a:t> e </a:t>
            </a:r>
            <a:r>
              <a:rPr lang="en-GB" dirty="0" err="1"/>
              <a:t>può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cancellate se desiderate. </a:t>
            </a:r>
            <a:r>
              <a:rPr lang="en-GB" dirty="0" err="1"/>
              <a:t>Viene</a:t>
            </a:r>
            <a:r>
              <a:rPr lang="en-GB" dirty="0"/>
              <a:t> </a:t>
            </a:r>
            <a:r>
              <a:rPr lang="en-GB" dirty="0" err="1"/>
              <a:t>usata</a:t>
            </a:r>
            <a:r>
              <a:rPr lang="en-GB" dirty="0"/>
              <a:t> per </a:t>
            </a:r>
            <a:r>
              <a:rPr lang="en-GB" dirty="0" err="1"/>
              <a:t>spiegare</a:t>
            </a:r>
            <a:r>
              <a:rPr lang="en-GB" dirty="0"/>
              <a:t> </a:t>
            </a:r>
            <a:r>
              <a:rPr lang="en-GB" dirty="0" err="1"/>
              <a:t>l’approssimazione</a:t>
            </a:r>
            <a:r>
              <a:rPr lang="en-GB" dirty="0"/>
              <a:t> </a:t>
            </a:r>
            <a:r>
              <a:rPr lang="en-GB" dirty="0" err="1"/>
              <a:t>usata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</a:t>
            </a:r>
            <a:r>
              <a:rPr lang="en-GB" dirty="0" err="1"/>
              <a:t>gioco</a:t>
            </a:r>
            <a:r>
              <a:rPr lang="en-GB" dirty="0"/>
              <a:t>. </a:t>
            </a:r>
            <a:r>
              <a:rPr lang="en-GB" dirty="0" err="1"/>
              <a:t>Mostra</a:t>
            </a:r>
            <a:r>
              <a:rPr lang="en-GB" dirty="0"/>
              <a:t> in </a:t>
            </a:r>
            <a:r>
              <a:rPr lang="en-GB" dirty="0" err="1"/>
              <a:t>realtà</a:t>
            </a:r>
            <a:r>
              <a:rPr lang="en-GB" dirty="0"/>
              <a:t> la </a:t>
            </a:r>
            <a:r>
              <a:rPr lang="en-GB" b="1" dirty="0" err="1"/>
              <a:t>sezione</a:t>
            </a:r>
            <a:r>
              <a:rPr lang="en-GB" b="1" dirty="0"/>
              <a:t> </a:t>
            </a:r>
            <a:r>
              <a:rPr lang="en-GB" b="1" dirty="0" err="1"/>
              <a:t>d’urto</a:t>
            </a:r>
            <a:r>
              <a:rPr lang="en-GB" b="1" dirty="0"/>
              <a:t> per la </a:t>
            </a:r>
            <a:r>
              <a:rPr lang="en-GB" b="1" dirty="0" err="1"/>
              <a:t>cattura</a:t>
            </a:r>
            <a:r>
              <a:rPr lang="en-GB" b="1" dirty="0"/>
              <a:t> di </a:t>
            </a:r>
            <a:r>
              <a:rPr lang="en-GB" b="1" dirty="0" err="1"/>
              <a:t>neutroni</a:t>
            </a:r>
            <a:r>
              <a:rPr lang="en-GB" b="1" dirty="0"/>
              <a:t> </a:t>
            </a:r>
            <a:r>
              <a:rPr lang="en-GB" b="1" dirty="0" err="1"/>
              <a:t>termici</a:t>
            </a:r>
            <a:r>
              <a:rPr lang="en-GB" b="1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Non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obbligatorio</a:t>
            </a:r>
            <a:r>
              <a:rPr lang="en-GB" dirty="0"/>
              <a:t> </a:t>
            </a:r>
            <a:r>
              <a:rPr lang="en-GB" dirty="0" err="1"/>
              <a:t>spiegare</a:t>
            </a:r>
            <a:r>
              <a:rPr lang="en-GB" dirty="0"/>
              <a:t> </a:t>
            </a:r>
            <a:r>
              <a:rPr lang="en-GB" dirty="0" err="1"/>
              <a:t>l’unità</a:t>
            </a:r>
            <a:r>
              <a:rPr lang="en-GB" dirty="0"/>
              <a:t> di </a:t>
            </a:r>
            <a:r>
              <a:rPr lang="en-GB" dirty="0" err="1"/>
              <a:t>misura</a:t>
            </a:r>
            <a:r>
              <a:rPr lang="en-GB" dirty="0"/>
              <a:t> del Barn qui.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capiscano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il </a:t>
            </a:r>
            <a:r>
              <a:rPr lang="en-GB" dirty="0" err="1"/>
              <a:t>tasso</a:t>
            </a:r>
            <a:r>
              <a:rPr lang="en-GB" dirty="0"/>
              <a:t> di </a:t>
            </a:r>
            <a:r>
              <a:rPr lang="en-GB" dirty="0" err="1"/>
              <a:t>reazione</a:t>
            </a:r>
            <a:r>
              <a:rPr lang="en-GB" dirty="0"/>
              <a:t> (</a:t>
            </a:r>
            <a:r>
              <a:rPr lang="en-GB" dirty="0" err="1"/>
              <a:t>probabilità</a:t>
            </a:r>
            <a:r>
              <a:rPr lang="en-GB" dirty="0"/>
              <a:t> di </a:t>
            </a:r>
            <a:r>
              <a:rPr lang="en-GB" dirty="0" err="1"/>
              <a:t>reazione</a:t>
            </a:r>
            <a:r>
              <a:rPr lang="en-GB" dirty="0"/>
              <a:t>) non </a:t>
            </a:r>
            <a:r>
              <a:rPr lang="en-GB" dirty="0" err="1"/>
              <a:t>è</a:t>
            </a:r>
            <a:r>
              <a:rPr lang="en-GB" dirty="0"/>
              <a:t> la </a:t>
            </a:r>
            <a:r>
              <a:rPr lang="en-GB" dirty="0" err="1"/>
              <a:t>stessa</a:t>
            </a:r>
            <a:r>
              <a:rPr lang="en-GB" dirty="0"/>
              <a:t> per tutti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nuclidi</a:t>
            </a:r>
            <a:r>
              <a:rPr lang="en-GB" dirty="0"/>
              <a:t> e </a:t>
            </a:r>
            <a:r>
              <a:rPr lang="en-GB" dirty="0" err="1"/>
              <a:t>anzi</a:t>
            </a:r>
            <a:r>
              <a:rPr lang="en-GB" dirty="0"/>
              <a:t> cambia </a:t>
            </a:r>
            <a:r>
              <a:rPr lang="en-GB" dirty="0" err="1"/>
              <a:t>molto</a:t>
            </a:r>
            <a:r>
              <a:rPr lang="en-GB" dirty="0"/>
              <a:t> (notate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esponenti</a:t>
            </a:r>
            <a:r>
              <a:rPr lang="en-GB" dirty="0"/>
              <a:t> da -5 a +7).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6102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Enfatizzate</a:t>
            </a:r>
            <a:r>
              <a:rPr lang="en-GB" dirty="0"/>
              <a:t> la </a:t>
            </a:r>
            <a:r>
              <a:rPr lang="en-GB" dirty="0" err="1"/>
              <a:t>differenza</a:t>
            </a:r>
            <a:r>
              <a:rPr lang="en-GB" dirty="0"/>
              <a:t> </a:t>
            </a:r>
            <a:r>
              <a:rPr lang="en-GB" dirty="0" err="1"/>
              <a:t>tra</a:t>
            </a:r>
            <a:r>
              <a:rPr lang="en-GB" dirty="0"/>
              <a:t> </a:t>
            </a:r>
            <a:r>
              <a:rPr lang="en-GB" dirty="0" err="1"/>
              <a:t>questi</a:t>
            </a:r>
            <a:r>
              <a:rPr lang="en-GB" dirty="0"/>
              <a:t> due </a:t>
            </a:r>
            <a:r>
              <a:rPr lang="en-GB" dirty="0" err="1"/>
              <a:t>processi</a:t>
            </a:r>
            <a:r>
              <a:rPr lang="en-GB" dirty="0"/>
              <a:t> </a:t>
            </a:r>
            <a:r>
              <a:rPr lang="en-GB" dirty="0" err="1"/>
              <a:t>riferendovi</a:t>
            </a:r>
            <a:r>
              <a:rPr lang="en-GB" dirty="0"/>
              <a:t>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scenari</a:t>
            </a:r>
            <a:r>
              <a:rPr lang="en-GB" dirty="0"/>
              <a:t> del </a:t>
            </a:r>
            <a:r>
              <a:rPr lang="en-GB" dirty="0" err="1"/>
              <a:t>gioco</a:t>
            </a:r>
            <a:r>
              <a:rPr lang="en-GB" dirty="0"/>
              <a:t> </a:t>
            </a:r>
            <a:r>
              <a:rPr lang="en-GB" dirty="0" err="1"/>
              <a:t>precedente</a:t>
            </a:r>
            <a:r>
              <a:rPr lang="en-GB" dirty="0"/>
              <a:t> (Scenario 1 -&gt; </a:t>
            </a:r>
            <a:r>
              <a:rPr lang="en-GB" dirty="0" err="1"/>
              <a:t>Processo</a:t>
            </a:r>
            <a:r>
              <a:rPr lang="en-GB" dirty="0"/>
              <a:t> s, Scenario 2 -&gt; </a:t>
            </a:r>
            <a:r>
              <a:rPr lang="en-GB" dirty="0" err="1"/>
              <a:t>Processo</a:t>
            </a:r>
            <a:r>
              <a:rPr lang="en-GB" dirty="0"/>
              <a:t> r)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Per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precisi</a:t>
            </a:r>
            <a:r>
              <a:rPr lang="en-GB" dirty="0"/>
              <a:t>, lo scenario 2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altro</a:t>
            </a:r>
            <a:r>
              <a:rPr lang="en-GB" dirty="0"/>
              <a:t> un </a:t>
            </a:r>
            <a:r>
              <a:rPr lang="en-GB" dirty="0" err="1"/>
              <a:t>processo</a:t>
            </a:r>
            <a:r>
              <a:rPr lang="en-GB" dirty="0"/>
              <a:t> </a:t>
            </a:r>
            <a:r>
              <a:rPr lang="en-GB" dirty="0" err="1"/>
              <a:t>intermedio</a:t>
            </a:r>
            <a:r>
              <a:rPr lang="en-GB" dirty="0"/>
              <a:t>- il </a:t>
            </a:r>
            <a:r>
              <a:rPr lang="en-GB" dirty="0" err="1"/>
              <a:t>vero</a:t>
            </a:r>
            <a:r>
              <a:rPr lang="en-GB" dirty="0"/>
              <a:t> </a:t>
            </a:r>
            <a:r>
              <a:rPr lang="en-GB" dirty="0" err="1"/>
              <a:t>processo</a:t>
            </a:r>
            <a:r>
              <a:rPr lang="en-GB" dirty="0"/>
              <a:t> r </a:t>
            </a:r>
            <a:r>
              <a:rPr lang="en-GB" dirty="0" err="1"/>
              <a:t>sarebbe</a:t>
            </a:r>
            <a:r>
              <a:rPr lang="en-GB" dirty="0"/>
              <a:t> un </a:t>
            </a:r>
            <a:r>
              <a:rPr lang="en-GB" dirty="0" err="1"/>
              <a:t>gioco</a:t>
            </a:r>
            <a:r>
              <a:rPr lang="en-GB" dirty="0"/>
              <a:t> </a:t>
            </a:r>
            <a:r>
              <a:rPr lang="en-GB" dirty="0" err="1"/>
              <a:t>molto</a:t>
            </a:r>
            <a:r>
              <a:rPr lang="en-GB" dirty="0"/>
              <a:t> </a:t>
            </a:r>
            <a:r>
              <a:rPr lang="en-GB" dirty="0" err="1"/>
              <a:t>noioso</a:t>
            </a:r>
            <a:r>
              <a:rPr lang="en-GB" dirty="0"/>
              <a:t> ;) –ma il principio </a:t>
            </a:r>
            <a:r>
              <a:rPr lang="en-GB" dirty="0" err="1"/>
              <a:t>risulta</a:t>
            </a:r>
            <a:r>
              <a:rPr lang="en-GB" dirty="0"/>
              <a:t> </a:t>
            </a:r>
            <a:r>
              <a:rPr lang="en-GB" dirty="0" err="1"/>
              <a:t>comunque</a:t>
            </a:r>
            <a:r>
              <a:rPr lang="en-GB" dirty="0"/>
              <a:t> </a:t>
            </a:r>
            <a:r>
              <a:rPr lang="en-GB" dirty="0" err="1"/>
              <a:t>chiaro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2485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/>
              <a:t>Note per </a:t>
            </a:r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coordinatori</a:t>
            </a:r>
            <a:r>
              <a:rPr lang="en-GB" sz="1200" b="1" dirty="0"/>
              <a:t>:</a:t>
            </a:r>
            <a:endParaRPr lang="en-GB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Usate</a:t>
            </a:r>
            <a:r>
              <a:rPr lang="en-GB" dirty="0"/>
              <a:t> </a:t>
            </a:r>
            <a:r>
              <a:rPr lang="en-GB" dirty="0" err="1"/>
              <a:t>questa</a:t>
            </a:r>
            <a:r>
              <a:rPr lang="en-GB" dirty="0"/>
              <a:t> </a:t>
            </a:r>
            <a:r>
              <a:rPr lang="en-GB" dirty="0" err="1"/>
              <a:t>animazione</a:t>
            </a:r>
            <a:r>
              <a:rPr lang="en-GB" dirty="0"/>
              <a:t> per </a:t>
            </a:r>
            <a:r>
              <a:rPr lang="en-GB" dirty="0" err="1"/>
              <a:t>ripetere</a:t>
            </a:r>
            <a:r>
              <a:rPr lang="en-GB" dirty="0"/>
              <a:t> il </a:t>
            </a:r>
            <a:r>
              <a:rPr lang="en-GB" dirty="0" err="1"/>
              <a:t>processo</a:t>
            </a:r>
            <a:r>
              <a:rPr lang="en-GB" dirty="0"/>
              <a:t> r ed </a:t>
            </a:r>
            <a:r>
              <a:rPr lang="en-GB" dirty="0" err="1"/>
              <a:t>enfatizzare</a:t>
            </a:r>
            <a:r>
              <a:rPr lang="en-GB" dirty="0"/>
              <a:t> la </a:t>
            </a:r>
            <a:r>
              <a:rPr lang="en-GB" dirty="0" err="1"/>
              <a:t>complessa</a:t>
            </a:r>
            <a:r>
              <a:rPr lang="en-GB" dirty="0"/>
              <a:t> </a:t>
            </a:r>
            <a:r>
              <a:rPr lang="en-GB" dirty="0" err="1"/>
              <a:t>diramazione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catena di </a:t>
            </a:r>
            <a:r>
              <a:rPr lang="en-GB" dirty="0" err="1"/>
              <a:t>reazioni</a:t>
            </a:r>
            <a:r>
              <a:rPr lang="en-GB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Mostrate</a:t>
            </a:r>
            <a:r>
              <a:rPr lang="en-GB" dirty="0"/>
              <a:t>  </a:t>
            </a:r>
            <a:r>
              <a:rPr lang="en-GB" dirty="0" err="1"/>
              <a:t>l’animazione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volte se </a:t>
            </a:r>
            <a:r>
              <a:rPr lang="en-GB" dirty="0" err="1"/>
              <a:t>necessario</a:t>
            </a:r>
            <a:r>
              <a:rPr lang="en-GB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Ci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molte</a:t>
            </a:r>
            <a:r>
              <a:rPr lang="en-GB" dirty="0"/>
              <a:t> </a:t>
            </a:r>
            <a:r>
              <a:rPr lang="en-GB" dirty="0" err="1"/>
              <a:t>informazioni</a:t>
            </a:r>
            <a:r>
              <a:rPr lang="en-GB" dirty="0"/>
              <a:t> in </a:t>
            </a:r>
            <a:r>
              <a:rPr lang="en-GB" dirty="0" err="1"/>
              <a:t>questa</a:t>
            </a:r>
            <a:r>
              <a:rPr lang="en-GB" dirty="0"/>
              <a:t> </a:t>
            </a:r>
            <a:r>
              <a:rPr lang="en-GB" dirty="0" err="1"/>
              <a:t>animazione</a:t>
            </a:r>
            <a:r>
              <a:rPr lang="en-GB" dirty="0"/>
              <a:t>. Fate </a:t>
            </a:r>
            <a:r>
              <a:rPr lang="en-GB" dirty="0" err="1"/>
              <a:t>focalizzare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quelle </a:t>
            </a:r>
            <a:r>
              <a:rPr lang="en-GB" dirty="0" err="1"/>
              <a:t>importanti</a:t>
            </a:r>
            <a:r>
              <a:rPr lang="en-GB" dirty="0"/>
              <a:t>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 </a:t>
            </a:r>
            <a:r>
              <a:rPr lang="en-GB" dirty="0" err="1"/>
              <a:t>tabella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nuclidi</a:t>
            </a:r>
            <a:r>
              <a:rPr lang="en-GB" dirty="0"/>
              <a:t>, con </a:t>
            </a:r>
            <a:r>
              <a:rPr lang="en-GB" dirty="0" err="1"/>
              <a:t>l’abbondanza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elementi</a:t>
            </a:r>
            <a:r>
              <a:rPr lang="en-GB" dirty="0"/>
              <a:t> </a:t>
            </a:r>
            <a:r>
              <a:rPr lang="en-GB" dirty="0" err="1"/>
              <a:t>indentificata</a:t>
            </a:r>
            <a:r>
              <a:rPr lang="en-GB" dirty="0"/>
              <a:t> </a:t>
            </a:r>
            <a:r>
              <a:rPr lang="en-GB" dirty="0" err="1"/>
              <a:t>dai</a:t>
            </a:r>
            <a:r>
              <a:rPr lang="en-GB" dirty="0"/>
              <a:t> </a:t>
            </a:r>
            <a:r>
              <a:rPr lang="en-GB" dirty="0" err="1"/>
              <a:t>diversi</a:t>
            </a:r>
            <a:r>
              <a:rPr lang="en-GB" dirty="0"/>
              <a:t> </a:t>
            </a:r>
            <a:r>
              <a:rPr lang="en-GB" dirty="0" err="1"/>
              <a:t>colori</a:t>
            </a:r>
            <a:endParaRPr lang="en-GB" dirty="0"/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Il tempo </a:t>
            </a:r>
            <a:r>
              <a:rPr lang="en-GB" dirty="0" err="1"/>
              <a:t>mostrato</a:t>
            </a:r>
            <a:r>
              <a:rPr lang="en-GB" dirty="0"/>
              <a:t> sotto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tabella</a:t>
            </a:r>
            <a:r>
              <a:rPr lang="en-GB" dirty="0"/>
              <a:t>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 </a:t>
            </a:r>
            <a:r>
              <a:rPr lang="en-GB" dirty="0" err="1"/>
              <a:t>curva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temperature (</a:t>
            </a:r>
            <a:r>
              <a:rPr lang="en-GB" dirty="0" err="1"/>
              <a:t>curva</a:t>
            </a:r>
            <a:r>
              <a:rPr lang="en-GB" dirty="0"/>
              <a:t> </a:t>
            </a:r>
            <a:r>
              <a:rPr lang="en-GB" dirty="0" err="1"/>
              <a:t>rossa</a:t>
            </a:r>
            <a:r>
              <a:rPr lang="en-GB" dirty="0"/>
              <a:t> in alto a sinistra)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Sopra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tabella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nuclidi</a:t>
            </a:r>
            <a:r>
              <a:rPr lang="en-GB" dirty="0"/>
              <a:t> </a:t>
            </a:r>
            <a:r>
              <a:rPr lang="en-GB" dirty="0" err="1"/>
              <a:t>potete</a:t>
            </a:r>
            <a:r>
              <a:rPr lang="en-GB" dirty="0"/>
              <a:t> </a:t>
            </a:r>
            <a:r>
              <a:rPr lang="en-GB" dirty="0" err="1"/>
              <a:t>vedere</a:t>
            </a:r>
            <a:r>
              <a:rPr lang="en-GB" dirty="0"/>
              <a:t> I </a:t>
            </a:r>
            <a:r>
              <a:rPr lang="en-GB" dirty="0" err="1"/>
              <a:t>valori</a:t>
            </a:r>
            <a:r>
              <a:rPr lang="en-GB" dirty="0"/>
              <a:t> </a:t>
            </a:r>
            <a:r>
              <a:rPr lang="en-GB" dirty="0" err="1"/>
              <a:t>iniziali</a:t>
            </a:r>
            <a:r>
              <a:rPr lang="en-GB" dirty="0"/>
              <a:t> </a:t>
            </a:r>
            <a:r>
              <a:rPr lang="en-GB" dirty="0" err="1"/>
              <a:t>assunti</a:t>
            </a:r>
            <a:r>
              <a:rPr lang="en-GB" dirty="0"/>
              <a:t> - La </a:t>
            </a:r>
            <a:r>
              <a:rPr lang="en-GB" dirty="0" err="1"/>
              <a:t>temperatura</a:t>
            </a:r>
            <a:r>
              <a:rPr lang="en-GB" dirty="0"/>
              <a:t> qui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,  per dare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un’idea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grandezze</a:t>
            </a:r>
            <a:r>
              <a:rPr lang="en-GB" dirty="0"/>
              <a:t> in </a:t>
            </a:r>
            <a:r>
              <a:rPr lang="en-GB" dirty="0" err="1"/>
              <a:t>gioco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699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L’icona</a:t>
            </a:r>
            <a:r>
              <a:rPr lang="en-GB" dirty="0"/>
              <a:t> con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ingranaggi</a:t>
            </a:r>
            <a:r>
              <a:rPr lang="en-GB" dirty="0"/>
              <a:t> indica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hanno</a:t>
            </a:r>
            <a:r>
              <a:rPr lang="en-GB" dirty="0"/>
              <a:t> </a:t>
            </a:r>
            <a:r>
              <a:rPr lang="en-GB" dirty="0" err="1"/>
              <a:t>un’attività</a:t>
            </a:r>
            <a:r>
              <a:rPr lang="en-GB" dirty="0"/>
              <a:t> da </a:t>
            </a:r>
            <a:r>
              <a:rPr lang="en-GB" dirty="0" err="1"/>
              <a:t>svolgere</a:t>
            </a:r>
            <a:r>
              <a:rPr lang="en-GB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 </a:t>
            </a:r>
            <a:r>
              <a:rPr lang="en-GB" dirty="0" err="1"/>
              <a:t>Scheda</a:t>
            </a:r>
            <a:r>
              <a:rPr lang="en-GB" dirty="0"/>
              <a:t> di Brainstorming </a:t>
            </a:r>
            <a:r>
              <a:rPr lang="en-GB" dirty="0" err="1"/>
              <a:t>viene</a:t>
            </a:r>
            <a:r>
              <a:rPr lang="en-GB" dirty="0"/>
              <a:t> </a:t>
            </a:r>
            <a:r>
              <a:rPr lang="en-GB" dirty="0" err="1"/>
              <a:t>usata</a:t>
            </a:r>
            <a:r>
              <a:rPr lang="en-GB" dirty="0"/>
              <a:t> per </a:t>
            </a:r>
            <a:r>
              <a:rPr lang="en-GB" dirty="0" err="1"/>
              <a:t>raccogliere</a:t>
            </a:r>
            <a:r>
              <a:rPr lang="en-GB" dirty="0"/>
              <a:t> prima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lezione</a:t>
            </a:r>
            <a:r>
              <a:rPr lang="en-GB" dirty="0"/>
              <a:t> tutti </a:t>
            </a:r>
            <a:r>
              <a:rPr lang="en-GB" dirty="0" err="1"/>
              <a:t>i</a:t>
            </a:r>
            <a:r>
              <a:rPr lang="en-GB" dirty="0"/>
              <a:t> (mis)-</a:t>
            </a:r>
            <a:r>
              <a:rPr lang="en-GB" dirty="0" err="1"/>
              <a:t>concetti</a:t>
            </a:r>
            <a:r>
              <a:rPr lang="en-GB" dirty="0"/>
              <a:t> </a:t>
            </a:r>
            <a:r>
              <a:rPr lang="en-GB" dirty="0" err="1"/>
              <a:t>sull’Astrofisica</a:t>
            </a:r>
            <a:r>
              <a:rPr lang="en-GB" dirty="0"/>
              <a:t> </a:t>
            </a:r>
            <a:r>
              <a:rPr lang="en-GB" dirty="0" err="1"/>
              <a:t>Nucleare</a:t>
            </a:r>
            <a:r>
              <a:rPr lang="en-GB" dirty="0"/>
              <a:t>. Al </a:t>
            </a:r>
            <a:r>
              <a:rPr lang="en-GB" dirty="0" err="1"/>
              <a:t>termine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Masterclass, </a:t>
            </a:r>
            <a:r>
              <a:rPr lang="en-GB" dirty="0" err="1"/>
              <a:t>queste</a:t>
            </a:r>
            <a:r>
              <a:rPr lang="en-GB" dirty="0"/>
              <a:t> idee </a:t>
            </a:r>
            <a:r>
              <a:rPr lang="en-GB" dirty="0" err="1"/>
              <a:t>verranno</a:t>
            </a:r>
            <a:r>
              <a:rPr lang="en-GB" dirty="0"/>
              <a:t> </a:t>
            </a:r>
            <a:r>
              <a:rPr lang="en-GB" dirty="0" err="1"/>
              <a:t>riviste</a:t>
            </a:r>
            <a:r>
              <a:rPr lang="en-GB" dirty="0"/>
              <a:t> e </a:t>
            </a:r>
            <a:r>
              <a:rPr lang="en-GB" dirty="0" err="1"/>
              <a:t>reinterpretate</a:t>
            </a:r>
            <a:r>
              <a:rPr lang="en-GB" dirty="0"/>
              <a:t> per </a:t>
            </a:r>
            <a:r>
              <a:rPr lang="en-GB" dirty="0" err="1"/>
              <a:t>capire</a:t>
            </a:r>
            <a:r>
              <a:rPr lang="en-GB" dirty="0"/>
              <a:t> </a:t>
            </a:r>
            <a:r>
              <a:rPr lang="en-GB" dirty="0" err="1"/>
              <a:t>cosa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cambiato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6214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6881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1503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Suggeriamo</a:t>
            </a:r>
            <a:r>
              <a:rPr lang="en-GB" dirty="0"/>
              <a:t> di </a:t>
            </a:r>
            <a:r>
              <a:rPr lang="en-GB" dirty="0" err="1"/>
              <a:t>scaricare</a:t>
            </a:r>
            <a:r>
              <a:rPr lang="en-GB" dirty="0"/>
              <a:t> il video prima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lezione</a:t>
            </a:r>
            <a:r>
              <a:rPr lang="en-GB" dirty="0"/>
              <a:t>. Sempre </a:t>
            </a:r>
            <a:r>
              <a:rPr lang="en-GB" dirty="0" err="1"/>
              <a:t>meglio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pronti</a:t>
            </a:r>
            <a:r>
              <a:rPr lang="en-GB" dirty="0"/>
              <a:t> in </a:t>
            </a:r>
            <a:r>
              <a:rPr lang="en-GB" dirty="0" err="1"/>
              <a:t>caso</a:t>
            </a:r>
            <a:r>
              <a:rPr lang="en-GB" dirty="0"/>
              <a:t> di </a:t>
            </a:r>
            <a:r>
              <a:rPr lang="en-GB" dirty="0" err="1"/>
              <a:t>cattiva</a:t>
            </a:r>
            <a:r>
              <a:rPr lang="en-GB" dirty="0"/>
              <a:t> </a:t>
            </a:r>
            <a:r>
              <a:rPr lang="en-GB" dirty="0" err="1"/>
              <a:t>connessione</a:t>
            </a:r>
            <a:r>
              <a:rPr lang="en-GB" dirty="0"/>
              <a:t> Internet!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4324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In </a:t>
            </a:r>
            <a:r>
              <a:rPr lang="de-DE" dirty="0" err="1"/>
              <a:t>questa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</a:t>
            </a:r>
            <a:r>
              <a:rPr lang="de-DE" dirty="0" err="1"/>
              <a:t>nella</a:t>
            </a:r>
            <a:r>
              <a:rPr lang="de-DE" dirty="0"/>
              <a:t> </a:t>
            </a:r>
            <a:r>
              <a:rPr lang="de-DE" dirty="0" err="1"/>
              <a:t>successiva</a:t>
            </a:r>
            <a:r>
              <a:rPr lang="de-DE" dirty="0"/>
              <a:t> </a:t>
            </a:r>
            <a:r>
              <a:rPr lang="de-DE" dirty="0" err="1"/>
              <a:t>potete</a:t>
            </a:r>
            <a:r>
              <a:rPr lang="de-DE" dirty="0"/>
              <a:t> </a:t>
            </a:r>
            <a:r>
              <a:rPr lang="de-DE" dirty="0" err="1"/>
              <a:t>ripetere</a:t>
            </a:r>
            <a:r>
              <a:rPr lang="de-DE" dirty="0"/>
              <a:t> </a:t>
            </a:r>
            <a:r>
              <a:rPr lang="de-DE" dirty="0" err="1"/>
              <a:t>alcuni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concetti</a:t>
            </a:r>
            <a:r>
              <a:rPr lang="de-DE" dirty="0"/>
              <a:t> del </a:t>
            </a:r>
            <a:r>
              <a:rPr lang="de-DE" dirty="0" err="1"/>
              <a:t>video</a:t>
            </a:r>
            <a:r>
              <a:rPr lang="de-D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Decidete</a:t>
            </a:r>
            <a:r>
              <a:rPr lang="de-DE" dirty="0"/>
              <a:t> quanti </a:t>
            </a:r>
            <a:r>
              <a:rPr lang="de-DE" dirty="0" err="1"/>
              <a:t>dettagli</a:t>
            </a:r>
            <a:r>
              <a:rPr lang="de-DE" dirty="0"/>
              <a:t> </a:t>
            </a:r>
            <a:r>
              <a:rPr lang="de-DE" dirty="0" err="1"/>
              <a:t>tecnici</a:t>
            </a:r>
            <a:r>
              <a:rPr lang="de-DE" dirty="0"/>
              <a:t> </a:t>
            </a:r>
            <a:r>
              <a:rPr lang="de-DE" dirty="0" err="1"/>
              <a:t>volete</a:t>
            </a:r>
            <a:r>
              <a:rPr lang="de-DE" dirty="0"/>
              <a:t> </a:t>
            </a:r>
            <a:r>
              <a:rPr lang="de-DE" dirty="0" err="1"/>
              <a:t>dare</a:t>
            </a:r>
            <a:r>
              <a:rPr lang="de-DE" dirty="0"/>
              <a:t> in </a:t>
            </a:r>
            <a:r>
              <a:rPr lang="de-DE" dirty="0" err="1"/>
              <a:t>base</a:t>
            </a:r>
            <a:r>
              <a:rPr lang="de-DE" dirty="0"/>
              <a:t> alla </a:t>
            </a:r>
            <a:r>
              <a:rPr lang="de-DE" dirty="0" err="1"/>
              <a:t>competenza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vostri</a:t>
            </a:r>
            <a:r>
              <a:rPr lang="de-DE" dirty="0"/>
              <a:t> </a:t>
            </a:r>
            <a:r>
              <a:rPr lang="de-DE" dirty="0" err="1"/>
              <a:t>studenti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6480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In </a:t>
            </a:r>
            <a:r>
              <a:rPr lang="de-DE" dirty="0" err="1"/>
              <a:t>questa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potete</a:t>
            </a:r>
            <a:r>
              <a:rPr lang="de-DE" dirty="0"/>
              <a:t> </a:t>
            </a:r>
            <a:r>
              <a:rPr lang="de-DE" dirty="0" err="1"/>
              <a:t>ripetere</a:t>
            </a:r>
            <a:r>
              <a:rPr lang="de-DE" dirty="0"/>
              <a:t> </a:t>
            </a:r>
            <a:r>
              <a:rPr lang="de-DE" dirty="0" err="1"/>
              <a:t>alcuni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concetti</a:t>
            </a:r>
            <a:r>
              <a:rPr lang="de-DE" dirty="0"/>
              <a:t> del </a:t>
            </a:r>
            <a:r>
              <a:rPr lang="de-DE" dirty="0" err="1"/>
              <a:t>video</a:t>
            </a:r>
            <a:r>
              <a:rPr lang="de-D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Decidete</a:t>
            </a:r>
            <a:r>
              <a:rPr lang="de-DE" dirty="0"/>
              <a:t> quanti </a:t>
            </a:r>
            <a:r>
              <a:rPr lang="de-DE" dirty="0" err="1"/>
              <a:t>dettagli</a:t>
            </a:r>
            <a:r>
              <a:rPr lang="de-DE" dirty="0"/>
              <a:t> </a:t>
            </a:r>
            <a:r>
              <a:rPr lang="de-DE" dirty="0" err="1"/>
              <a:t>tecnici</a:t>
            </a:r>
            <a:r>
              <a:rPr lang="de-DE" dirty="0"/>
              <a:t> </a:t>
            </a:r>
            <a:r>
              <a:rPr lang="de-DE" dirty="0" err="1"/>
              <a:t>volete</a:t>
            </a:r>
            <a:r>
              <a:rPr lang="de-DE" dirty="0"/>
              <a:t> </a:t>
            </a:r>
            <a:r>
              <a:rPr lang="de-DE" dirty="0" err="1"/>
              <a:t>dare</a:t>
            </a:r>
            <a:r>
              <a:rPr lang="de-DE" dirty="0"/>
              <a:t> in </a:t>
            </a:r>
            <a:r>
              <a:rPr lang="de-DE" dirty="0" err="1"/>
              <a:t>base</a:t>
            </a:r>
            <a:r>
              <a:rPr lang="de-DE" dirty="0"/>
              <a:t> alla </a:t>
            </a:r>
            <a:r>
              <a:rPr lang="de-DE" dirty="0" err="1"/>
              <a:t>competenza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vostri</a:t>
            </a:r>
            <a:r>
              <a:rPr lang="de-DE" dirty="0"/>
              <a:t> </a:t>
            </a:r>
            <a:r>
              <a:rPr lang="de-DE" dirty="0" err="1"/>
              <a:t>studenti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45055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8077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0188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381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9210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 formula non </a:t>
            </a:r>
            <a:r>
              <a:rPr lang="en-GB" dirty="0" err="1"/>
              <a:t>deve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spiegata</a:t>
            </a:r>
            <a:r>
              <a:rPr lang="en-GB" dirty="0"/>
              <a:t>. Serve solo per </a:t>
            </a:r>
            <a:r>
              <a:rPr lang="en-GB" dirty="0" err="1"/>
              <a:t>mostrare</a:t>
            </a:r>
            <a:r>
              <a:rPr lang="en-GB" dirty="0"/>
              <a:t>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l’astrofisica</a:t>
            </a:r>
            <a:r>
              <a:rPr lang="en-GB" dirty="0"/>
              <a:t> </a:t>
            </a:r>
            <a:r>
              <a:rPr lang="en-GB" dirty="0" err="1"/>
              <a:t>nucleare</a:t>
            </a:r>
            <a:r>
              <a:rPr lang="en-GB" dirty="0"/>
              <a:t> </a:t>
            </a:r>
            <a:r>
              <a:rPr lang="en-GB" dirty="0" err="1"/>
              <a:t>può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molto</a:t>
            </a:r>
            <a:r>
              <a:rPr lang="en-GB" dirty="0"/>
              <a:t> </a:t>
            </a:r>
            <a:r>
              <a:rPr lang="en-GB" dirty="0" err="1"/>
              <a:t>impegnativa</a:t>
            </a:r>
            <a:r>
              <a:rPr lang="en-GB" dirty="0"/>
              <a:t>. La formula </a:t>
            </a:r>
            <a:r>
              <a:rPr lang="en-GB" dirty="0" err="1"/>
              <a:t>è</a:t>
            </a:r>
            <a:r>
              <a:rPr lang="en-GB" dirty="0"/>
              <a:t> ‘</a:t>
            </a:r>
            <a:r>
              <a:rPr lang="en-GB" dirty="0" err="1"/>
              <a:t>nascosta</a:t>
            </a:r>
            <a:r>
              <a:rPr lang="en-GB" dirty="0"/>
              <a:t>’ </a:t>
            </a:r>
            <a:r>
              <a:rPr lang="en-GB" dirty="0" err="1"/>
              <a:t>nello</a:t>
            </a:r>
            <a:r>
              <a:rPr lang="en-GB" dirty="0"/>
              <a:t> </a:t>
            </a:r>
            <a:r>
              <a:rPr lang="en-GB" dirty="0" err="1"/>
              <a:t>strumento</a:t>
            </a:r>
            <a:r>
              <a:rPr lang="en-GB" dirty="0"/>
              <a:t> web </a:t>
            </a:r>
            <a:r>
              <a:rPr lang="en-GB" dirty="0" err="1"/>
              <a:t>usato</a:t>
            </a:r>
            <a:r>
              <a:rPr lang="en-GB" dirty="0"/>
              <a:t> per </a:t>
            </a:r>
            <a:r>
              <a:rPr lang="en-GB" dirty="0" err="1"/>
              <a:t>l’analisi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>, </a:t>
            </a:r>
            <a:r>
              <a:rPr lang="en-GB" dirty="0" err="1"/>
              <a:t>perciò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non </a:t>
            </a:r>
            <a:r>
              <a:rPr lang="en-GB" dirty="0" err="1"/>
              <a:t>devono</a:t>
            </a:r>
            <a:r>
              <a:rPr lang="en-GB" dirty="0"/>
              <a:t> </a:t>
            </a:r>
            <a:r>
              <a:rPr lang="en-GB" dirty="0" err="1"/>
              <a:t>averci</a:t>
            </a:r>
            <a:r>
              <a:rPr lang="en-GB" dirty="0"/>
              <a:t> a </a:t>
            </a:r>
            <a:r>
              <a:rPr lang="en-GB" dirty="0" err="1"/>
              <a:t>che</a:t>
            </a:r>
            <a:r>
              <a:rPr lang="en-GB" dirty="0"/>
              <a:t> fare </a:t>
            </a:r>
            <a:r>
              <a:rPr lang="en-GB" dirty="0" err="1"/>
              <a:t>direttamente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057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Qui </a:t>
            </a:r>
            <a:r>
              <a:rPr lang="en-GB" dirty="0" err="1"/>
              <a:t>raccogliete</a:t>
            </a:r>
            <a:r>
              <a:rPr lang="en-GB" dirty="0"/>
              <a:t> le </a:t>
            </a:r>
            <a:r>
              <a:rPr lang="en-GB" dirty="0" err="1"/>
              <a:t>risposte</a:t>
            </a:r>
            <a:r>
              <a:rPr lang="en-GB" dirty="0"/>
              <a:t> date </a:t>
            </a:r>
            <a:r>
              <a:rPr lang="en-GB" dirty="0" err="1"/>
              <a:t>dagli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dirty="0" err="1"/>
              <a:t>Scheda</a:t>
            </a:r>
            <a:r>
              <a:rPr lang="en-GB" dirty="0"/>
              <a:t> di Brainstorming e </a:t>
            </a:r>
            <a:r>
              <a:rPr lang="en-GB" dirty="0" err="1"/>
              <a:t>discutetele</a:t>
            </a:r>
            <a:r>
              <a:rPr lang="en-GB" dirty="0"/>
              <a:t> prima di dare </a:t>
            </a:r>
            <a:r>
              <a:rPr lang="en-GB" dirty="0" err="1"/>
              <a:t>loro</a:t>
            </a:r>
            <a:r>
              <a:rPr lang="en-GB" dirty="0"/>
              <a:t> la </a:t>
            </a:r>
            <a:r>
              <a:rPr lang="en-GB" dirty="0" err="1"/>
              <a:t>definizione</a:t>
            </a:r>
            <a:r>
              <a:rPr lang="en-GB" dirty="0"/>
              <a:t> </a:t>
            </a:r>
            <a:r>
              <a:rPr lang="en-GB" dirty="0" err="1"/>
              <a:t>corretta</a:t>
            </a:r>
            <a:r>
              <a:rPr lang="en-GB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Le diapositive con le </a:t>
            </a:r>
            <a:r>
              <a:rPr lang="en-GB" dirty="0" err="1"/>
              <a:t>domande</a:t>
            </a:r>
            <a:r>
              <a:rPr lang="en-GB" dirty="0"/>
              <a:t> </a:t>
            </a: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usate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volte </a:t>
            </a:r>
            <a:r>
              <a:rPr lang="en-GB" dirty="0" err="1"/>
              <a:t>nella</a:t>
            </a:r>
            <a:r>
              <a:rPr lang="en-GB" dirty="0"/>
              <a:t> </a:t>
            </a:r>
            <a:r>
              <a:rPr lang="en-GB" dirty="0" err="1"/>
              <a:t>struttura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Masterclass, </a:t>
            </a:r>
            <a:r>
              <a:rPr lang="en-GB" dirty="0" err="1"/>
              <a:t>dandogli</a:t>
            </a:r>
            <a:r>
              <a:rPr lang="en-GB" dirty="0"/>
              <a:t> un filo </a:t>
            </a:r>
            <a:r>
              <a:rPr lang="en-GB" dirty="0" err="1"/>
              <a:t>conduttore</a:t>
            </a:r>
            <a:r>
              <a:rPr lang="en-GB" dirty="0"/>
              <a:t>. Il </a:t>
            </a:r>
            <a:r>
              <a:rPr lang="en-GB" dirty="0" err="1"/>
              <a:t>loro</a:t>
            </a:r>
            <a:r>
              <a:rPr lang="en-GB" dirty="0"/>
              <a:t> </a:t>
            </a:r>
            <a:r>
              <a:rPr lang="en-GB" dirty="0" err="1"/>
              <a:t>obiettivo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motivare</a:t>
            </a:r>
            <a:r>
              <a:rPr lang="en-GB" dirty="0"/>
              <a:t> e </a:t>
            </a:r>
            <a:r>
              <a:rPr lang="en-GB" dirty="0" err="1"/>
              <a:t>introdurre</a:t>
            </a:r>
            <a:r>
              <a:rPr lang="en-GB" dirty="0"/>
              <a:t> </a:t>
            </a:r>
            <a:r>
              <a:rPr lang="en-GB" dirty="0" err="1"/>
              <a:t>l’argomento</a:t>
            </a:r>
            <a:r>
              <a:rPr lang="en-GB" dirty="0"/>
              <a:t> </a:t>
            </a:r>
            <a:r>
              <a:rPr lang="en-GB" dirty="0" err="1"/>
              <a:t>successivo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48722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Qui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molto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</a:t>
            </a:r>
            <a:r>
              <a:rPr lang="en-GB" dirty="0" err="1"/>
              <a:t>notare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molte</a:t>
            </a:r>
            <a:r>
              <a:rPr lang="en-GB" dirty="0"/>
              <a:t> </a:t>
            </a:r>
            <a:r>
              <a:rPr lang="en-GB" dirty="0" err="1"/>
              <a:t>semplificazioni</a:t>
            </a:r>
            <a:r>
              <a:rPr lang="en-GB" dirty="0"/>
              <a:t> e </a:t>
            </a:r>
            <a:r>
              <a:rPr lang="en-GB" dirty="0" err="1"/>
              <a:t>approssimazioni</a:t>
            </a:r>
            <a:r>
              <a:rPr lang="en-GB" dirty="0"/>
              <a:t> </a:t>
            </a:r>
            <a:r>
              <a:rPr lang="en-GB" dirty="0" err="1"/>
              <a:t>sono</a:t>
            </a:r>
            <a:r>
              <a:rPr lang="en-GB" dirty="0"/>
              <a:t> state </a:t>
            </a:r>
            <a:r>
              <a:rPr lang="en-GB" dirty="0" err="1"/>
              <a:t>fatte</a:t>
            </a:r>
            <a:r>
              <a:rPr lang="en-GB" dirty="0"/>
              <a:t> </a:t>
            </a:r>
            <a:r>
              <a:rPr lang="en-GB" dirty="0" err="1"/>
              <a:t>nei</a:t>
            </a:r>
            <a:r>
              <a:rPr lang="en-GB" dirty="0"/>
              <a:t> </a:t>
            </a:r>
            <a:r>
              <a:rPr lang="en-GB" dirty="0" err="1"/>
              <a:t>calcoli</a:t>
            </a:r>
            <a:r>
              <a:rPr lang="en-GB" dirty="0"/>
              <a:t> e </a:t>
            </a:r>
            <a:r>
              <a:rPr lang="en-GB" dirty="0" err="1"/>
              <a:t>nelle</a:t>
            </a:r>
            <a:r>
              <a:rPr lang="en-GB" dirty="0"/>
              <a:t> </a:t>
            </a:r>
            <a:r>
              <a:rPr lang="en-GB" dirty="0" err="1"/>
              <a:t>misure</a:t>
            </a:r>
            <a:r>
              <a:rPr lang="en-GB" dirty="0"/>
              <a:t> – non tutti </a:t>
            </a:r>
            <a:r>
              <a:rPr lang="en-GB" dirty="0" err="1"/>
              <a:t>sono</a:t>
            </a:r>
            <a:r>
              <a:rPr lang="en-GB" dirty="0"/>
              <a:t> state </a:t>
            </a:r>
            <a:r>
              <a:rPr lang="en-GB" dirty="0" err="1"/>
              <a:t>palesate</a:t>
            </a:r>
            <a:r>
              <a:rPr lang="en-GB" dirty="0"/>
              <a:t>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 </a:t>
            </a:r>
            <a:r>
              <a:rPr lang="en-GB" dirty="0" err="1"/>
              <a:t>punti</a:t>
            </a:r>
            <a:r>
              <a:rPr lang="en-GB" dirty="0"/>
              <a:t> </a:t>
            </a:r>
            <a:r>
              <a:rPr lang="en-GB" dirty="0" err="1"/>
              <a:t>principali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devono</a:t>
            </a:r>
            <a:r>
              <a:rPr lang="en-GB" dirty="0"/>
              <a:t> </a:t>
            </a:r>
            <a:r>
              <a:rPr lang="en-GB" dirty="0" err="1"/>
              <a:t>discutere</a:t>
            </a:r>
            <a:r>
              <a:rPr lang="en-GB" dirty="0"/>
              <a:t> qui </a:t>
            </a:r>
            <a:r>
              <a:rPr lang="en-GB" dirty="0" err="1"/>
              <a:t>sono</a:t>
            </a:r>
            <a:r>
              <a:rPr lang="en-GB" dirty="0"/>
              <a:t>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L’influenza</a:t>
            </a:r>
            <a:r>
              <a:rPr lang="en-GB" dirty="0"/>
              <a:t> del </a:t>
            </a:r>
            <a:r>
              <a:rPr lang="en-GB" dirty="0" err="1"/>
              <a:t>fondo</a:t>
            </a:r>
            <a:r>
              <a:rPr lang="en-GB" dirty="0"/>
              <a:t> e </a:t>
            </a:r>
            <a:r>
              <a:rPr lang="en-GB" dirty="0" err="1"/>
              <a:t>l’approssimazione</a:t>
            </a:r>
            <a:r>
              <a:rPr lang="en-GB" dirty="0"/>
              <a:t> </a:t>
            </a:r>
            <a:r>
              <a:rPr lang="en-GB" dirty="0" err="1"/>
              <a:t>usata</a:t>
            </a:r>
            <a:r>
              <a:rPr lang="en-GB" dirty="0"/>
              <a:t> per la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sottrazione</a:t>
            </a:r>
            <a:endParaRPr lang="en-GB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 forte </a:t>
            </a:r>
            <a:r>
              <a:rPr lang="en-GB" dirty="0" err="1"/>
              <a:t>dipendenza</a:t>
            </a:r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dirty="0" err="1"/>
              <a:t>temperatura</a:t>
            </a:r>
            <a:r>
              <a:rPr lang="en-GB" dirty="0"/>
              <a:t>, </a:t>
            </a:r>
            <a:r>
              <a:rPr lang="en-GB" dirty="0" err="1"/>
              <a:t>che</a:t>
            </a:r>
            <a:r>
              <a:rPr lang="en-GB" dirty="0"/>
              <a:t> porta </a:t>
            </a:r>
            <a:r>
              <a:rPr lang="en-GB" dirty="0" err="1"/>
              <a:t>anche</a:t>
            </a:r>
            <a:r>
              <a:rPr lang="en-GB" dirty="0"/>
              <a:t> </a:t>
            </a:r>
            <a:r>
              <a:rPr lang="en-GB" dirty="0" err="1"/>
              <a:t>piccole</a:t>
            </a:r>
            <a:r>
              <a:rPr lang="en-GB" dirty="0"/>
              <a:t> </a:t>
            </a:r>
            <a:r>
              <a:rPr lang="en-GB" dirty="0" err="1"/>
              <a:t>deviazioni</a:t>
            </a:r>
            <a:r>
              <a:rPr lang="en-GB" dirty="0"/>
              <a:t> </a:t>
            </a:r>
            <a:r>
              <a:rPr lang="en-GB" dirty="0" err="1"/>
              <a:t>sulla</a:t>
            </a:r>
            <a:r>
              <a:rPr lang="en-GB" dirty="0"/>
              <a:t> temperature a </a:t>
            </a:r>
            <a:r>
              <a:rPr lang="en-GB" dirty="0" err="1"/>
              <a:t>grandi</a:t>
            </a:r>
            <a:r>
              <a:rPr lang="en-GB" dirty="0"/>
              <a:t> </a:t>
            </a:r>
            <a:r>
              <a:rPr lang="en-GB" dirty="0" err="1"/>
              <a:t>differenze</a:t>
            </a:r>
            <a:r>
              <a:rPr lang="en-GB" dirty="0"/>
              <a:t> </a:t>
            </a:r>
            <a:r>
              <a:rPr lang="en-GB" dirty="0" err="1"/>
              <a:t>nei</a:t>
            </a:r>
            <a:r>
              <a:rPr lang="en-GB" dirty="0"/>
              <a:t> </a:t>
            </a:r>
            <a:r>
              <a:rPr lang="en-GB" dirty="0" err="1"/>
              <a:t>risultati</a:t>
            </a:r>
            <a:r>
              <a:rPr lang="en-GB" dirty="0"/>
              <a:t> </a:t>
            </a:r>
            <a:r>
              <a:rPr lang="en-GB" dirty="0" err="1"/>
              <a:t>finali</a:t>
            </a:r>
            <a:r>
              <a:rPr lang="en-GB" dirty="0"/>
              <a:t>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Il </a:t>
            </a:r>
            <a:r>
              <a:rPr lang="en-GB" dirty="0" err="1"/>
              <a:t>fatto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proviamo</a:t>
            </a:r>
            <a:r>
              <a:rPr lang="en-GB" dirty="0"/>
              <a:t> ad </a:t>
            </a:r>
            <a:r>
              <a:rPr lang="en-GB" dirty="0" err="1"/>
              <a:t>analizzare</a:t>
            </a:r>
            <a:r>
              <a:rPr lang="en-GB" dirty="0"/>
              <a:t> </a:t>
            </a:r>
            <a:r>
              <a:rPr lang="en-GB" dirty="0" err="1"/>
              <a:t>molti</a:t>
            </a:r>
            <a:r>
              <a:rPr lang="en-GB" dirty="0"/>
              <a:t> </a:t>
            </a:r>
            <a:r>
              <a:rPr lang="en-GB" dirty="0" err="1"/>
              <a:t>eventi</a:t>
            </a:r>
            <a:r>
              <a:rPr lang="en-GB" dirty="0"/>
              <a:t> di </a:t>
            </a:r>
            <a:r>
              <a:rPr lang="en-GB" dirty="0" err="1"/>
              <a:t>emissione</a:t>
            </a:r>
            <a:r>
              <a:rPr lang="en-GB" dirty="0"/>
              <a:t> di </a:t>
            </a:r>
            <a:r>
              <a:rPr lang="en-GB" dirty="0" err="1"/>
              <a:t>fotoni</a:t>
            </a:r>
            <a:r>
              <a:rPr lang="en-GB" dirty="0"/>
              <a:t> </a:t>
            </a:r>
            <a:r>
              <a:rPr lang="en-GB" dirty="0" err="1"/>
              <a:t>singoli</a:t>
            </a:r>
            <a:r>
              <a:rPr lang="en-GB" dirty="0"/>
              <a:t> e ci </a:t>
            </a:r>
            <a:r>
              <a:rPr lang="en-GB" dirty="0" err="1"/>
              <a:t>sia</a:t>
            </a:r>
            <a:r>
              <a:rPr lang="en-GB" dirty="0"/>
              <a:t> </a:t>
            </a:r>
            <a:r>
              <a:rPr lang="en-GB" dirty="0" err="1"/>
              <a:t>un’incertezza</a:t>
            </a:r>
            <a:r>
              <a:rPr lang="en-GB" dirty="0"/>
              <a:t> </a:t>
            </a:r>
            <a:r>
              <a:rPr lang="en-GB" dirty="0" err="1"/>
              <a:t>anche</a:t>
            </a:r>
            <a:r>
              <a:rPr lang="en-GB" dirty="0"/>
              <a:t> </a:t>
            </a:r>
            <a:r>
              <a:rPr lang="en-GB" dirty="0" err="1"/>
              <a:t>nella</a:t>
            </a:r>
            <a:r>
              <a:rPr lang="en-GB" dirty="0"/>
              <a:t> </a:t>
            </a:r>
            <a:r>
              <a:rPr lang="en-GB" dirty="0" err="1"/>
              <a:t>rivelazione</a:t>
            </a:r>
            <a:r>
              <a:rPr lang="en-GB" dirty="0"/>
              <a:t> </a:t>
            </a:r>
            <a:r>
              <a:rPr lang="en-GB" dirty="0" err="1"/>
              <a:t>stessa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fotone</a:t>
            </a:r>
            <a:r>
              <a:rPr lang="en-GB" dirty="0"/>
              <a:t> (</a:t>
            </a:r>
            <a:r>
              <a:rPr lang="en-GB" dirty="0" err="1"/>
              <a:t>Parola</a:t>
            </a:r>
            <a:r>
              <a:rPr lang="en-GB" dirty="0"/>
              <a:t> </a:t>
            </a:r>
            <a:r>
              <a:rPr lang="en-GB" dirty="0" err="1"/>
              <a:t>Chiave</a:t>
            </a:r>
            <a:r>
              <a:rPr lang="en-GB" dirty="0"/>
              <a:t> </a:t>
            </a:r>
            <a:r>
              <a:rPr lang="en-GB" dirty="0" err="1"/>
              <a:t>Probabilità</a:t>
            </a:r>
            <a:r>
              <a:rPr lang="en-GB" dirty="0"/>
              <a:t> di </a:t>
            </a:r>
            <a:r>
              <a:rPr lang="en-GB" dirty="0" err="1"/>
              <a:t>Rivelazione</a:t>
            </a:r>
            <a:r>
              <a:rPr lang="en-GB" dirty="0"/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5654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60926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potrebbero</a:t>
            </a:r>
            <a:r>
              <a:rPr lang="en-GB" dirty="0"/>
              <a:t> aver </a:t>
            </a:r>
            <a:r>
              <a:rPr lang="en-GB" dirty="0" err="1"/>
              <a:t>dimenticato</a:t>
            </a:r>
            <a:r>
              <a:rPr lang="en-GB" dirty="0"/>
              <a:t> il </a:t>
            </a:r>
            <a:r>
              <a:rPr lang="en-GB" dirty="0" err="1"/>
              <a:t>motivo</a:t>
            </a:r>
            <a:r>
              <a:rPr lang="en-GB" dirty="0"/>
              <a:t> </a:t>
            </a:r>
            <a:r>
              <a:rPr lang="en-GB" dirty="0" err="1"/>
              <a:t>iniziale</a:t>
            </a:r>
            <a:r>
              <a:rPr lang="en-GB" dirty="0"/>
              <a:t> per cui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stata</a:t>
            </a:r>
            <a:r>
              <a:rPr lang="en-GB" dirty="0"/>
              <a:t> </a:t>
            </a:r>
            <a:r>
              <a:rPr lang="en-GB" dirty="0" err="1"/>
              <a:t>fatta</a:t>
            </a:r>
            <a:r>
              <a:rPr lang="en-GB" dirty="0"/>
              <a:t> </a:t>
            </a:r>
            <a:r>
              <a:rPr lang="en-GB" dirty="0" err="1"/>
              <a:t>l’analisi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>. </a:t>
            </a:r>
            <a:r>
              <a:rPr lang="en-GB" dirty="0" err="1"/>
              <a:t>Usate</a:t>
            </a:r>
            <a:r>
              <a:rPr lang="en-GB" dirty="0"/>
              <a:t> </a:t>
            </a:r>
            <a:r>
              <a:rPr lang="en-GB" dirty="0" err="1"/>
              <a:t>questa</a:t>
            </a:r>
            <a:r>
              <a:rPr lang="en-GB" dirty="0"/>
              <a:t> </a:t>
            </a:r>
            <a:r>
              <a:rPr lang="en-GB" dirty="0" err="1"/>
              <a:t>ripetizione</a:t>
            </a:r>
            <a:r>
              <a:rPr lang="en-GB" dirty="0"/>
              <a:t> per far </a:t>
            </a:r>
            <a:r>
              <a:rPr lang="en-GB" dirty="0" err="1"/>
              <a:t>collegare</a:t>
            </a:r>
            <a:r>
              <a:rPr lang="en-GB" dirty="0"/>
              <a:t> </a:t>
            </a:r>
            <a:r>
              <a:rPr lang="en-GB" dirty="0" err="1"/>
              <a:t>loro</a:t>
            </a:r>
            <a:r>
              <a:rPr lang="en-GB" dirty="0"/>
              <a:t> tutti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punti</a:t>
            </a:r>
            <a:r>
              <a:rPr lang="en-GB" dirty="0"/>
              <a:t> </a:t>
            </a:r>
            <a:r>
              <a:rPr lang="en-GB" dirty="0" err="1"/>
              <a:t>chiave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3316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8143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6410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Attenzione</a:t>
            </a:r>
            <a:r>
              <a:rPr lang="en-GB" dirty="0"/>
              <a:t>, qui ci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alcune</a:t>
            </a:r>
            <a:r>
              <a:rPr lang="en-GB" dirty="0"/>
              <a:t> </a:t>
            </a:r>
            <a:r>
              <a:rPr lang="en-GB" dirty="0" err="1"/>
              <a:t>animazioni</a:t>
            </a:r>
            <a:r>
              <a:rPr lang="en-GB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</a:t>
            </a:r>
            <a:r>
              <a:rPr lang="en-GB" dirty="0" err="1"/>
              <a:t>rendere</a:t>
            </a:r>
            <a:r>
              <a:rPr lang="en-GB" dirty="0"/>
              <a:t> </a:t>
            </a:r>
            <a:r>
              <a:rPr lang="en-GB" dirty="0" err="1"/>
              <a:t>chiaro</a:t>
            </a:r>
            <a:r>
              <a:rPr lang="en-GB" dirty="0"/>
              <a:t> </a:t>
            </a:r>
            <a:r>
              <a:rPr lang="en-GB" dirty="0" err="1"/>
              <a:t>agli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hanno</a:t>
            </a:r>
            <a:r>
              <a:rPr lang="en-GB" dirty="0"/>
              <a:t> solo </a:t>
            </a:r>
            <a:r>
              <a:rPr lang="en-GB" dirty="0" err="1"/>
              <a:t>immerso</a:t>
            </a:r>
            <a:r>
              <a:rPr lang="en-GB" dirty="0"/>
              <a:t> la </a:t>
            </a:r>
            <a:r>
              <a:rPr lang="en-GB" dirty="0" err="1"/>
              <a:t>punta</a:t>
            </a:r>
            <a:r>
              <a:rPr lang="en-GB" dirty="0"/>
              <a:t> del </a:t>
            </a:r>
            <a:r>
              <a:rPr lang="en-GB" dirty="0" err="1"/>
              <a:t>naso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campo </a:t>
            </a:r>
            <a:r>
              <a:rPr lang="en-GB" dirty="0" err="1"/>
              <a:t>dell’Astrofisica</a:t>
            </a:r>
            <a:r>
              <a:rPr lang="en-GB" dirty="0"/>
              <a:t> </a:t>
            </a:r>
            <a:r>
              <a:rPr lang="en-GB" dirty="0" err="1"/>
              <a:t>Nucleare</a:t>
            </a:r>
            <a:r>
              <a:rPr lang="en-GB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L’obiettivo</a:t>
            </a:r>
            <a:r>
              <a:rPr lang="en-GB" dirty="0"/>
              <a:t> qui non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rispondere</a:t>
            </a:r>
            <a:r>
              <a:rPr lang="en-GB" dirty="0"/>
              <a:t> a </a:t>
            </a:r>
            <a:r>
              <a:rPr lang="en-GB" dirty="0" err="1"/>
              <a:t>tutte</a:t>
            </a:r>
            <a:r>
              <a:rPr lang="en-GB" dirty="0"/>
              <a:t> le </a:t>
            </a:r>
            <a:r>
              <a:rPr lang="en-GB" dirty="0" err="1"/>
              <a:t>domande</a:t>
            </a:r>
            <a:r>
              <a:rPr lang="en-GB" dirty="0"/>
              <a:t>, ma </a:t>
            </a:r>
            <a:r>
              <a:rPr lang="en-GB" dirty="0" err="1"/>
              <a:t>piuttosto</a:t>
            </a:r>
            <a:r>
              <a:rPr lang="en-GB" dirty="0"/>
              <a:t> </a:t>
            </a:r>
            <a:r>
              <a:rPr lang="en-GB" dirty="0" err="1"/>
              <a:t>trovarne</a:t>
            </a:r>
            <a:r>
              <a:rPr lang="en-GB" dirty="0"/>
              <a:t> </a:t>
            </a:r>
            <a:r>
              <a:rPr lang="en-GB" dirty="0" err="1"/>
              <a:t>altre</a:t>
            </a:r>
            <a:r>
              <a:rPr lang="en-GB" dirty="0"/>
              <a:t> per </a:t>
            </a:r>
            <a:r>
              <a:rPr lang="en-GB" dirty="0" err="1"/>
              <a:t>motivare</a:t>
            </a:r>
            <a:r>
              <a:rPr lang="en-GB" dirty="0"/>
              <a:t> </a:t>
            </a:r>
            <a:r>
              <a:rPr lang="en-GB" dirty="0" err="1"/>
              <a:t>l’approfondimento</a:t>
            </a:r>
            <a:r>
              <a:rPr lang="en-GB" dirty="0"/>
              <a:t> </a:t>
            </a:r>
            <a:r>
              <a:rPr lang="en-GB" dirty="0" err="1"/>
              <a:t>dell’argomento</a:t>
            </a:r>
            <a:r>
              <a:rPr lang="en-GB" dirty="0"/>
              <a:t> </a:t>
            </a:r>
            <a:r>
              <a:rPr lang="en-GB" dirty="0" err="1"/>
              <a:t>anche</a:t>
            </a:r>
            <a:r>
              <a:rPr lang="en-GB" dirty="0"/>
              <a:t> dopo la Masterclass.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54223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420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Qui </a:t>
            </a:r>
            <a:r>
              <a:rPr lang="en-GB" dirty="0" err="1"/>
              <a:t>viene</a:t>
            </a:r>
            <a:r>
              <a:rPr lang="en-GB" dirty="0"/>
              <a:t> </a:t>
            </a:r>
            <a:r>
              <a:rPr lang="en-GB" dirty="0" err="1"/>
              <a:t>usata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definizione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servirà</a:t>
            </a:r>
            <a:r>
              <a:rPr lang="en-GB" dirty="0"/>
              <a:t> da filo </a:t>
            </a:r>
            <a:r>
              <a:rPr lang="en-GB" dirty="0" err="1"/>
              <a:t>conduttore</a:t>
            </a:r>
            <a:r>
              <a:rPr lang="en-GB" dirty="0"/>
              <a:t> per la Masterclass.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Se </a:t>
            </a:r>
            <a:r>
              <a:rPr lang="en-GB" dirty="0" err="1"/>
              <a:t>volete</a:t>
            </a:r>
            <a:r>
              <a:rPr lang="en-GB" dirty="0"/>
              <a:t>, </a:t>
            </a:r>
            <a:r>
              <a:rPr lang="en-GB" dirty="0" err="1"/>
              <a:t>potete</a:t>
            </a:r>
            <a:r>
              <a:rPr lang="en-GB" dirty="0"/>
              <a:t> </a:t>
            </a:r>
            <a:r>
              <a:rPr lang="en-GB" dirty="0" err="1"/>
              <a:t>sostituire</a:t>
            </a:r>
            <a:r>
              <a:rPr lang="en-GB" dirty="0"/>
              <a:t> </a:t>
            </a:r>
            <a:r>
              <a:rPr lang="en-GB" dirty="0" err="1"/>
              <a:t>questa</a:t>
            </a:r>
            <a:r>
              <a:rPr lang="en-GB" dirty="0"/>
              <a:t> </a:t>
            </a:r>
            <a:r>
              <a:rPr lang="en-GB" dirty="0" err="1"/>
              <a:t>definizione</a:t>
            </a:r>
            <a:r>
              <a:rPr lang="en-GB" dirty="0"/>
              <a:t> con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generale</a:t>
            </a:r>
            <a:r>
              <a:rPr lang="en-GB" dirty="0"/>
              <a:t> e </a:t>
            </a:r>
            <a:r>
              <a:rPr lang="en-GB" dirty="0" err="1"/>
              <a:t>scientificamente</a:t>
            </a:r>
            <a:r>
              <a:rPr lang="en-GB" dirty="0"/>
              <a:t> </a:t>
            </a:r>
            <a:r>
              <a:rPr lang="en-GB" dirty="0" err="1"/>
              <a:t>accurata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32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 per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coordinatori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 breve </a:t>
            </a:r>
            <a:r>
              <a:rPr lang="en-GB" dirty="0" err="1"/>
              <a:t>lezione</a:t>
            </a:r>
            <a:r>
              <a:rPr lang="en-GB" dirty="0"/>
              <a:t> </a:t>
            </a:r>
            <a:r>
              <a:rPr lang="en-GB" dirty="0" err="1"/>
              <a:t>successiva</a:t>
            </a:r>
            <a:r>
              <a:rPr lang="en-GB" dirty="0"/>
              <a:t> serve a </a:t>
            </a:r>
            <a:r>
              <a:rPr lang="en-GB" dirty="0" err="1"/>
              <a:t>discutere</a:t>
            </a:r>
            <a:r>
              <a:rPr lang="en-GB" dirty="0"/>
              <a:t> </a:t>
            </a:r>
            <a:r>
              <a:rPr lang="en-GB" dirty="0" err="1"/>
              <a:t>l’evoluzione</a:t>
            </a:r>
            <a:r>
              <a:rPr lang="en-GB" dirty="0"/>
              <a:t> del </a:t>
            </a:r>
            <a:r>
              <a:rPr lang="en-GB" dirty="0" err="1"/>
              <a:t>concetto</a:t>
            </a:r>
            <a:r>
              <a:rPr lang="en-GB" dirty="0"/>
              <a:t> di </a:t>
            </a:r>
            <a:r>
              <a:rPr lang="en-GB" dirty="0" err="1"/>
              <a:t>elemento</a:t>
            </a:r>
            <a:r>
              <a:rPr lang="en-GB" dirty="0"/>
              <a:t> </a:t>
            </a:r>
            <a:r>
              <a:rPr lang="en-GB" dirty="0" err="1"/>
              <a:t>chimico</a:t>
            </a:r>
            <a:r>
              <a:rPr lang="en-GB" dirty="0"/>
              <a:t> </a:t>
            </a:r>
            <a:r>
              <a:rPr lang="en-GB" dirty="0" err="1"/>
              <a:t>nei</a:t>
            </a:r>
            <a:r>
              <a:rPr lang="en-GB" dirty="0"/>
              <a:t> </a:t>
            </a:r>
            <a:r>
              <a:rPr lang="en-GB" dirty="0" err="1"/>
              <a:t>secoli</a:t>
            </a:r>
            <a:r>
              <a:rPr lang="en-GB" dirty="0"/>
              <a:t> e </a:t>
            </a:r>
            <a:r>
              <a:rPr lang="en-GB" dirty="0" err="1"/>
              <a:t>dedurre</a:t>
            </a:r>
            <a:r>
              <a:rPr lang="en-GB" dirty="0"/>
              <a:t> la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moderna</a:t>
            </a:r>
            <a:r>
              <a:rPr lang="en-GB" dirty="0"/>
              <a:t> </a:t>
            </a:r>
            <a:r>
              <a:rPr lang="en-GB" dirty="0" err="1"/>
              <a:t>interpretazione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/>
              <a:t>Natura </a:t>
            </a:r>
            <a:r>
              <a:rPr lang="en-GB" b="1" dirty="0" err="1"/>
              <a:t>della</a:t>
            </a:r>
            <a:r>
              <a:rPr lang="en-GB" b="1" dirty="0"/>
              <a:t> </a:t>
            </a:r>
            <a:r>
              <a:rPr lang="en-GB" b="1" dirty="0" err="1"/>
              <a:t>Scienza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In </a:t>
            </a:r>
            <a:r>
              <a:rPr lang="en-GB" dirty="0" err="1"/>
              <a:t>aggiunta</a:t>
            </a:r>
            <a:r>
              <a:rPr lang="en-GB" dirty="0"/>
              <a:t>, </a:t>
            </a:r>
            <a:r>
              <a:rPr lang="en-GB" dirty="0" err="1"/>
              <a:t>potete</a:t>
            </a:r>
            <a:r>
              <a:rPr lang="en-GB" dirty="0"/>
              <a:t> </a:t>
            </a:r>
            <a:r>
              <a:rPr lang="en-GB" dirty="0" err="1"/>
              <a:t>mostrare</a:t>
            </a:r>
            <a:r>
              <a:rPr lang="en-GB" dirty="0"/>
              <a:t> </a:t>
            </a:r>
            <a:r>
              <a:rPr lang="en-GB" dirty="0" err="1"/>
              <a:t>l’obiettivo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scienza</a:t>
            </a:r>
            <a:r>
              <a:rPr lang="en-GB" dirty="0"/>
              <a:t> </a:t>
            </a:r>
            <a:r>
              <a:rPr lang="en-GB" dirty="0" err="1"/>
              <a:t>moderna</a:t>
            </a:r>
            <a:r>
              <a:rPr lang="en-GB" dirty="0"/>
              <a:t> </a:t>
            </a:r>
            <a:r>
              <a:rPr lang="en-GB" dirty="0" err="1"/>
              <a:t>attraverso</a:t>
            </a:r>
            <a:r>
              <a:rPr lang="en-GB" dirty="0"/>
              <a:t> </a:t>
            </a:r>
            <a:r>
              <a:rPr lang="en-GB" dirty="0" err="1"/>
              <a:t>concetti</a:t>
            </a:r>
            <a:r>
              <a:rPr lang="en-GB" dirty="0"/>
              <a:t> </a:t>
            </a:r>
            <a:r>
              <a:rPr lang="en-GB" dirty="0" err="1"/>
              <a:t>metafisici</a:t>
            </a:r>
            <a:r>
              <a:rPr lang="en-GB" dirty="0"/>
              <a:t> e </a:t>
            </a:r>
            <a:r>
              <a:rPr lang="en-GB" dirty="0" err="1"/>
              <a:t>discutere</a:t>
            </a:r>
            <a:r>
              <a:rPr lang="en-GB" dirty="0"/>
              <a:t> con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studenti</a:t>
            </a:r>
            <a:r>
              <a:rPr lang="en-GB" dirty="0"/>
              <a:t> il </a:t>
            </a:r>
            <a:r>
              <a:rPr lang="en-GB" dirty="0" err="1"/>
              <a:t>motivo</a:t>
            </a:r>
            <a:r>
              <a:rPr lang="en-GB" dirty="0"/>
              <a:t> per cui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approcci</a:t>
            </a:r>
            <a:r>
              <a:rPr lang="en-GB" dirty="0"/>
              <a:t> </a:t>
            </a:r>
            <a:r>
              <a:rPr lang="en-GB" dirty="0" err="1"/>
              <a:t>metafisici</a:t>
            </a:r>
            <a:r>
              <a:rPr lang="en-GB" dirty="0"/>
              <a:t> non </a:t>
            </a:r>
            <a:r>
              <a:rPr lang="en-GB" dirty="0" err="1"/>
              <a:t>incontrano</a:t>
            </a:r>
            <a:r>
              <a:rPr lang="en-GB" dirty="0"/>
              <a:t> </a:t>
            </a:r>
            <a:r>
              <a:rPr lang="en-GB" dirty="0" err="1"/>
              <a:t>qualitativamente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criteri</a:t>
            </a:r>
            <a:r>
              <a:rPr lang="en-GB" dirty="0"/>
              <a:t> </a:t>
            </a:r>
            <a:r>
              <a:rPr lang="en-GB" dirty="0" err="1"/>
              <a:t>scientifici</a:t>
            </a:r>
            <a:r>
              <a:rPr lang="en-GB" dirty="0"/>
              <a:t> </a:t>
            </a:r>
            <a:r>
              <a:rPr lang="en-GB" dirty="0" err="1"/>
              <a:t>correntemente</a:t>
            </a:r>
            <a:r>
              <a:rPr lang="en-GB" dirty="0"/>
              <a:t> </a:t>
            </a:r>
            <a:r>
              <a:rPr lang="en-GB" dirty="0" err="1"/>
              <a:t>usati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68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117319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8" y="349731"/>
            <a:ext cx="1764739" cy="513188"/>
          </a:xfrm>
          <a:prstGeom prst="rect">
            <a:avLst/>
          </a:prstGeom>
        </p:spPr>
      </p:pic>
      <p:sp>
        <p:nvSpPr>
          <p:cNvPr id="16" name="Textfeld 19"/>
          <p:cNvSpPr txBox="1">
            <a:spLocks noChangeArrowheads="1"/>
          </p:cNvSpPr>
          <p:nvPr userDrawn="1"/>
        </p:nvSpPr>
        <p:spPr bwMode="auto">
          <a:xfrm>
            <a:off x="863606" y="5245714"/>
            <a:ext cx="651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verantwortlicher Hochschullehrer:</a:t>
            </a:r>
          </a:p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Betreuer:</a:t>
            </a:r>
          </a:p>
        </p:txBody>
      </p:sp>
      <p:sp>
        <p:nvSpPr>
          <p:cNvPr id="17" name="Textfeld 20"/>
          <p:cNvSpPr txBox="1">
            <a:spLocks noChangeArrowheads="1"/>
          </p:cNvSpPr>
          <p:nvPr userDrawn="1"/>
        </p:nvSpPr>
        <p:spPr bwMode="auto">
          <a:xfrm>
            <a:off x="863599" y="4730194"/>
            <a:ext cx="6516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Vorname Name // Ort,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2ECD46-9E4C-4E26-9533-B81FB4115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9154" y="95407"/>
            <a:ext cx="1143897" cy="98237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03E58D2-3308-42BD-B326-0516E609C052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6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880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84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4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 anchor="ctr"/>
          <a:lstStyle>
            <a:lvl1pPr>
              <a:defRPr sz="2800" cap="sm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1pPr>
            <a:lvl2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2pPr>
            <a:lvl3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3pPr>
            <a:lvl4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4pPr>
            <a:lvl5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4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3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7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6" y="4402058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54" y="1484314"/>
            <a:ext cx="5187951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4" y="1484315"/>
            <a:ext cx="51879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54" y="1484315"/>
            <a:ext cx="33845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3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4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17C7DD3-1FC9-424C-9F05-8307036781F0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8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Erste Textebene (16pt)</a:t>
            </a:r>
          </a:p>
          <a:p>
            <a:pPr marL="395981" marR="0" lvl="1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Zweite Textebene für Aufzählungen</a:t>
            </a:r>
          </a:p>
          <a:p>
            <a:pPr marL="467976" marR="0" lvl="2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Dritte Textebene bei viel Text (14pt)</a:t>
            </a:r>
          </a:p>
          <a:p>
            <a:pPr marL="575972" marR="0" lvl="3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Vierte Textebene für Aufzählungen bei viel Text</a:t>
            </a:r>
          </a:p>
          <a:p>
            <a:pPr marL="647968" marR="0" lvl="4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Fünfte Ebene</a:t>
            </a:r>
          </a:p>
          <a:p>
            <a:pPr lvl="6"/>
            <a:r>
              <a:rPr lang="de-DE" dirty="0"/>
              <a:t>n nächsten Präsentationsabschnitt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440203" y="6354920"/>
            <a:ext cx="331159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noProof="0" dirty="0">
                <a:solidFill>
                  <a:schemeClr val="bg1"/>
                </a:solidFill>
                <a:latin typeface="+mj-lt"/>
              </a:rPr>
              <a:t>Nuclear Astrophysics</a:t>
            </a:r>
            <a:br>
              <a:rPr lang="en-US" sz="900" noProof="0" dirty="0">
                <a:solidFill>
                  <a:schemeClr val="bg1"/>
                </a:solidFill>
                <a:latin typeface="+mj-lt"/>
              </a:rPr>
            </a:br>
            <a:r>
              <a:rPr lang="en-US" sz="900" noProof="0" dirty="0">
                <a:solidFill>
                  <a:schemeClr val="bg1"/>
                </a:solidFill>
                <a:latin typeface="+mj-lt"/>
              </a:rPr>
              <a:t>A Journey through the Elements</a:t>
            </a:r>
            <a:endParaRPr lang="en-US" sz="900" noProof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‹N›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9" y="6328390"/>
            <a:ext cx="1115691" cy="324444"/>
          </a:xfrm>
          <a:prstGeom prst="rect">
            <a:avLst/>
          </a:prstGeom>
        </p:spPr>
      </p:pic>
      <p:sp>
        <p:nvSpPr>
          <p:cNvPr id="14" name="Titelplatzhalter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0" y="0"/>
            <a:ext cx="12192000" cy="948906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D5090B8-5C33-422A-99A4-D85FAD94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430" y="6303363"/>
            <a:ext cx="614975" cy="5281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5C51D0C-412B-DEB1-D0BD-9C30682B4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6219091"/>
            <a:ext cx="1681930" cy="5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B3A395-6E86-C910-A199-DD1535B4B1C2}"/>
              </a:ext>
            </a:extLst>
          </p:cNvPr>
          <p:cNvSpPr txBox="1"/>
          <p:nvPr userDrawn="1"/>
        </p:nvSpPr>
        <p:spPr>
          <a:xfrm>
            <a:off x="8488392" y="6431864"/>
            <a:ext cx="1193203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9AE4-6304-4584-A86D-33B80B14D05E}" type="datetime3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November 2022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4" r:id="rId2"/>
    <p:sldLayoutId id="2147483896" r:id="rId3"/>
    <p:sldLayoutId id="2147483897" r:id="rId4"/>
    <p:sldLayoutId id="2147483898" r:id="rId5"/>
    <p:sldLayoutId id="2147483899" r:id="rId6"/>
    <p:sldLayoutId id="2147483901" r:id="rId7"/>
    <p:sldLayoutId id="2147483902" r:id="rId8"/>
    <p:sldLayoutId id="2147483903" r:id="rId9"/>
    <p:sldLayoutId id="2147483915" r:id="rId10"/>
    <p:sldLayoutId id="2147483916" r:id="rId1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‹N›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31216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c.chetec-infra.eu/FK_round.mp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2007a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opo1335a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potw2107a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0910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potw1720a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potw2111a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5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52YODZkccA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0" y="1827092"/>
            <a:ext cx="12192000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cap="small" dirty="0" err="1">
                <a:solidFill>
                  <a:schemeClr val="tx1"/>
                </a:solidFill>
                <a:latin typeface="+mj-lt"/>
              </a:rPr>
              <a:t>Astrofisica</a:t>
            </a:r>
            <a:r>
              <a:rPr lang="en-US" sz="4400" b="1" cap="small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b="1" cap="small" dirty="0" err="1">
                <a:solidFill>
                  <a:schemeClr val="tx1"/>
                </a:solidFill>
                <a:latin typeface="+mj-lt"/>
              </a:rPr>
              <a:t>Nucleare</a:t>
            </a:r>
            <a:br>
              <a:rPr lang="en-US" sz="4400" b="1" cap="small" dirty="0">
                <a:solidFill>
                  <a:schemeClr val="tx1"/>
                </a:solidFill>
                <a:latin typeface="+mj-lt"/>
              </a:rPr>
            </a:br>
            <a:r>
              <a:rPr lang="en-US" sz="3200" cap="small" dirty="0" err="1">
                <a:solidFill>
                  <a:schemeClr val="tx1"/>
                </a:solidFill>
                <a:latin typeface="+mj-lt"/>
              </a:rPr>
              <a:t>viaggio</a:t>
            </a:r>
            <a:r>
              <a:rPr lang="en-US" sz="3200" cap="small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cap="small" dirty="0" err="1">
                <a:solidFill>
                  <a:schemeClr val="tx1"/>
                </a:solidFill>
                <a:latin typeface="+mj-lt"/>
              </a:rPr>
              <a:t>attraverso</a:t>
            </a:r>
            <a:r>
              <a:rPr lang="en-US" sz="3200" cap="small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cap="small" dirty="0" err="1">
                <a:solidFill>
                  <a:schemeClr val="tx1"/>
                </a:solidFill>
                <a:latin typeface="+mj-lt"/>
              </a:rPr>
              <a:t>gli</a:t>
            </a:r>
            <a:r>
              <a:rPr lang="en-US" sz="3200" cap="small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cap="small" dirty="0" err="1">
                <a:solidFill>
                  <a:schemeClr val="tx1"/>
                </a:solidFill>
                <a:latin typeface="+mj-lt"/>
              </a:rPr>
              <a:t>elementi</a:t>
            </a: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endParaRPr lang="en-US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FC8645-8ADB-C23E-69FE-DC918324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144" y="47461"/>
            <a:ext cx="3033712" cy="9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07CB7E-5A86-48BB-052E-1925C67B76B6}"/>
              </a:ext>
            </a:extLst>
          </p:cNvPr>
          <p:cNvSpPr txBox="1"/>
          <p:nvPr/>
        </p:nvSpPr>
        <p:spPr>
          <a:xfrm>
            <a:off x="619125" y="5756732"/>
            <a:ext cx="10953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This project has received funding from the European Union’s Horizon 2020 research e innovation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programme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under grant agreement No 101008324 (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ChETEC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-INFRA)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1B1F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72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en-US" sz="3600" cap="small" dirty="0"/>
              <a:t>Che </a:t>
            </a:r>
            <a:r>
              <a:rPr lang="en-US" sz="3600" cap="small" dirty="0" err="1"/>
              <a:t>cos’è</a:t>
            </a:r>
            <a:r>
              <a:rPr lang="en-US" sz="3600" cap="small" dirty="0"/>
              <a:t> un</a:t>
            </a:r>
            <a:br>
              <a:rPr lang="en-US" sz="3600" cap="small" noProof="0" dirty="0"/>
            </a:br>
            <a:r>
              <a:rPr lang="en-US" sz="3600" b="1" cap="small" dirty="0"/>
              <a:t>E</a:t>
            </a:r>
            <a:r>
              <a:rPr lang="en-US" sz="3600" b="1" cap="small" noProof="0" dirty="0" err="1"/>
              <a:t>lemento</a:t>
            </a:r>
            <a:r>
              <a:rPr lang="en-US" sz="3600" b="1" cap="small" noProof="0" dirty="0"/>
              <a:t> </a:t>
            </a:r>
            <a:r>
              <a:rPr lang="en-US" sz="3600" b="1" cap="small" dirty="0"/>
              <a:t>C</a:t>
            </a:r>
            <a:r>
              <a:rPr lang="en-US" sz="3600" b="1" cap="small" noProof="0" dirty="0" err="1"/>
              <a:t>himico</a:t>
            </a:r>
            <a:r>
              <a:rPr lang="en-US" sz="3600" cap="small" noProof="0" dirty="0"/>
              <a:t>?</a:t>
            </a:r>
            <a:endParaRPr lang="en-US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236076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1CF3DBB-E442-4A66-A53C-4F6ECC151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153" y="1135924"/>
            <a:ext cx="4884847" cy="45861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6756953" y="1279802"/>
            <a:ext cx="4884847" cy="340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/>
              <a:t>Il </a:t>
            </a:r>
            <a:r>
              <a:rPr lang="de-DE" sz="2400" b="1" dirty="0" err="1"/>
              <a:t>cosmo</a:t>
            </a:r>
            <a:r>
              <a:rPr lang="de-DE" sz="2400" b="1" dirty="0"/>
              <a:t> di </a:t>
            </a:r>
            <a:r>
              <a:rPr lang="de-DE" sz="2400" b="1" dirty="0" err="1"/>
              <a:t>Aristotele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Idea</a:t>
            </a:r>
            <a:r>
              <a:rPr lang="de-DE" sz="2000" dirty="0"/>
              <a:t> </a:t>
            </a:r>
            <a:r>
              <a:rPr lang="de-DE" sz="2000" dirty="0" err="1"/>
              <a:t>geocentrica</a:t>
            </a:r>
            <a:r>
              <a:rPr lang="de-DE" sz="2000" dirty="0"/>
              <a:t> di </a:t>
            </a:r>
            <a:r>
              <a:rPr lang="de-DE" sz="2000" dirty="0" err="1"/>
              <a:t>un</a:t>
            </a:r>
            <a:r>
              <a:rPr lang="de-DE" sz="2000" dirty="0"/>
              <a:t> </a:t>
            </a:r>
            <a:r>
              <a:rPr lang="de-DE" sz="2000" dirty="0" err="1"/>
              <a:t>cosmo</a:t>
            </a:r>
            <a:r>
              <a:rPr lang="de-DE" sz="2000" dirty="0"/>
              <a:t> ‘a </a:t>
            </a:r>
            <a:r>
              <a:rPr lang="de-DE" sz="2000" dirty="0" err="1"/>
              <a:t>buccia</a:t>
            </a:r>
            <a:r>
              <a:rPr lang="de-DE" sz="2000" dirty="0"/>
              <a:t> di </a:t>
            </a:r>
            <a:r>
              <a:rPr lang="de-DE" sz="2000" dirty="0" err="1"/>
              <a:t>cipolla</a:t>
            </a:r>
            <a:r>
              <a:rPr lang="de-DE" sz="2000" dirty="0"/>
              <a:t>‘.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</a:t>
            </a:r>
            <a:r>
              <a:rPr lang="en-US" sz="2000" b="1" dirty="0"/>
              <a:t> quattro </a:t>
            </a:r>
            <a:r>
              <a:rPr lang="en-US" sz="2000" b="1" dirty="0" err="1"/>
              <a:t>elementi</a:t>
            </a:r>
            <a:r>
              <a:rPr lang="en-US" sz="2000" b="1" dirty="0"/>
              <a:t> </a:t>
            </a:r>
            <a:r>
              <a:rPr lang="en-US" sz="2000" b="1" dirty="0" err="1"/>
              <a:t>terrestri</a:t>
            </a:r>
            <a:r>
              <a:rPr lang="en-US" sz="2000" b="1" dirty="0"/>
              <a:t> </a:t>
            </a:r>
            <a:r>
              <a:rPr lang="en-US" sz="2000" dirty="0" err="1"/>
              <a:t>formano</a:t>
            </a:r>
            <a:r>
              <a:rPr lang="en-US" sz="2000" dirty="0"/>
              <a:t> la </a:t>
            </a:r>
            <a:r>
              <a:rPr lang="en-US" sz="2000" dirty="0" err="1"/>
              <a:t>materia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Tutti i </a:t>
            </a:r>
            <a:r>
              <a:rPr lang="en-US" sz="2000" dirty="0" err="1"/>
              <a:t>corpi</a:t>
            </a:r>
            <a:r>
              <a:rPr lang="en-US" sz="2000" dirty="0"/>
              <a:t> </a:t>
            </a:r>
            <a:r>
              <a:rPr lang="en-US" sz="2000" dirty="0" err="1"/>
              <a:t>celesti</a:t>
            </a:r>
            <a:r>
              <a:rPr lang="en-US" sz="2000" dirty="0"/>
              <a:t> </a:t>
            </a:r>
            <a:r>
              <a:rPr lang="en-US" sz="2000" dirty="0" err="1"/>
              <a:t>celesti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b="1" dirty="0" err="1"/>
              <a:t>muovono</a:t>
            </a:r>
            <a:r>
              <a:rPr lang="en-US" sz="2000" b="1" dirty="0"/>
              <a:t> </a:t>
            </a:r>
            <a:r>
              <a:rPr lang="en-US" sz="2000" b="1" dirty="0" err="1"/>
              <a:t>naturalmente</a:t>
            </a:r>
            <a:r>
              <a:rPr lang="en-US" sz="2000" dirty="0"/>
              <a:t> e </a:t>
            </a:r>
            <a:r>
              <a:rPr lang="en-US" sz="2000" dirty="0" err="1"/>
              <a:t>autonomamente</a:t>
            </a:r>
            <a:r>
              <a:rPr lang="en-US" sz="2000" dirty="0"/>
              <a:t>: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Il moto </a:t>
            </a:r>
            <a:r>
              <a:rPr lang="en-US" sz="1800" dirty="0" err="1"/>
              <a:t>iniziale</a:t>
            </a:r>
            <a:r>
              <a:rPr lang="en-US" sz="1800" dirty="0"/>
              <a:t> </a:t>
            </a:r>
            <a:r>
              <a:rPr lang="en-US" sz="1800" dirty="0" err="1"/>
              <a:t>è</a:t>
            </a:r>
            <a:r>
              <a:rPr lang="en-US" sz="1800" dirty="0"/>
              <a:t> </a:t>
            </a:r>
            <a:r>
              <a:rPr lang="en-US" sz="1800" dirty="0" err="1"/>
              <a:t>stato</a:t>
            </a:r>
            <a:r>
              <a:rPr lang="en-US" sz="1800" dirty="0"/>
              <a:t> </a:t>
            </a:r>
            <a:r>
              <a:rPr lang="en-US" sz="1800" dirty="0" err="1"/>
              <a:t>causato</a:t>
            </a:r>
            <a:r>
              <a:rPr lang="en-US" sz="1800" dirty="0"/>
              <a:t> da un </a:t>
            </a:r>
            <a:r>
              <a:rPr lang="en-US" sz="1800" i="1" dirty="0" err="1"/>
              <a:t>motore</a:t>
            </a:r>
            <a:r>
              <a:rPr lang="en-US" sz="1800" i="1" dirty="0"/>
              <a:t> immobile.</a:t>
            </a:r>
            <a:endParaRPr lang="de-DE" sz="1800" i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Elementi</a:t>
            </a:r>
            <a:r>
              <a:rPr lang="en-US" sz="3600" noProof="0" dirty="0"/>
              <a:t> </a:t>
            </a:r>
            <a:r>
              <a:rPr lang="en-US" sz="3600" noProof="0" dirty="0" err="1"/>
              <a:t>nell’antichità</a:t>
            </a:r>
            <a:r>
              <a:rPr lang="en-US" sz="3600" noProof="0" dirty="0"/>
              <a:t> (ca. 350 A.C.)</a:t>
            </a:r>
            <a:endParaRPr lang="en-US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C8771-7DCF-4339-B940-1485AC9E09C2}"/>
              </a:ext>
            </a:extLst>
          </p:cNvPr>
          <p:cNvSpPr txBox="1"/>
          <p:nvPr/>
        </p:nvSpPr>
        <p:spPr>
          <a:xfrm>
            <a:off x="1211153" y="5722076"/>
            <a:ext cx="4884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[03] Le </a:t>
            </a:r>
            <a:r>
              <a:rPr lang="fr-FR" i="1" dirty="0" err="1"/>
              <a:t>Sphere</a:t>
            </a:r>
            <a:r>
              <a:rPr lang="fr-FR" i="1" dirty="0"/>
              <a:t> du Monde, di Oronce Fine, 1549</a:t>
            </a:r>
            <a:endParaRPr lang="de-DE" i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69A4FE-82FC-4DD5-93F7-868FD7A8AC7E}"/>
              </a:ext>
            </a:extLst>
          </p:cNvPr>
          <p:cNvSpPr txBox="1"/>
          <p:nvPr/>
        </p:nvSpPr>
        <p:spPr>
          <a:xfrm>
            <a:off x="6629825" y="4672158"/>
            <a:ext cx="4884847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i="1" dirty="0"/>
              <a:t>“C</a:t>
            </a:r>
            <a:r>
              <a:rPr lang="it-IT" sz="1750" b="0" i="1" u="none" strike="noStrike" dirty="0">
                <a:effectLst/>
              </a:rPr>
              <a:t>i deve essere un essere immortale, immutabile, in definitiva responsabile della totale integrità e dell'ordine del mondo sensibile</a:t>
            </a:r>
            <a:r>
              <a:rPr lang="en-US" sz="1750" i="1" dirty="0"/>
              <a:t>”</a:t>
            </a:r>
            <a:br>
              <a:rPr lang="en-US" sz="1750" i="1" dirty="0"/>
            </a:br>
            <a:r>
              <a:rPr lang="en-US" sz="1750" i="1" dirty="0"/>
              <a:t>- </a:t>
            </a:r>
            <a:r>
              <a:rPr lang="en-US" sz="1750" dirty="0" err="1"/>
              <a:t>Aristotele</a:t>
            </a:r>
            <a:r>
              <a:rPr lang="en-US" sz="1750" dirty="0"/>
              <a:t>, Libro 12 </a:t>
            </a:r>
            <a:r>
              <a:rPr lang="en-US" sz="1750" dirty="0" err="1"/>
              <a:t>della</a:t>
            </a:r>
            <a:r>
              <a:rPr lang="en-US" sz="1750" dirty="0"/>
              <a:t> </a:t>
            </a:r>
            <a:r>
              <a:rPr lang="en-US" sz="1750" dirty="0" err="1"/>
              <a:t>Metafisica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4049188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1CF3DBB-E442-4A66-A53C-4F6ECC151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153" y="1711657"/>
            <a:ext cx="4884847" cy="343468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E</a:t>
            </a:r>
            <a:r>
              <a:rPr lang="en-US" sz="3600" noProof="0" dirty="0" err="1"/>
              <a:t>lementi</a:t>
            </a:r>
            <a:r>
              <a:rPr lang="en-US" sz="3600" noProof="0" dirty="0"/>
              <a:t> </a:t>
            </a:r>
            <a:r>
              <a:rPr lang="en-US" sz="3600" noProof="0" dirty="0" err="1"/>
              <a:t>nell’Antichità</a:t>
            </a:r>
            <a:r>
              <a:rPr lang="en-US" sz="3600" noProof="0" dirty="0"/>
              <a:t> (ca. 350 </a:t>
            </a:r>
            <a:r>
              <a:rPr lang="en-US" sz="3600" dirty="0"/>
              <a:t>A</a:t>
            </a:r>
            <a:r>
              <a:rPr lang="en-US" sz="3600" noProof="0" dirty="0"/>
              <a:t>.C.)</a:t>
            </a:r>
            <a:endParaRPr lang="en-US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C8771-7DCF-4339-B940-1485AC9E09C2}"/>
              </a:ext>
            </a:extLst>
          </p:cNvPr>
          <p:cNvSpPr txBox="1"/>
          <p:nvPr/>
        </p:nvSpPr>
        <p:spPr>
          <a:xfrm>
            <a:off x="1211153" y="5146343"/>
            <a:ext cx="4884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[04] I </a:t>
            </a:r>
            <a:r>
              <a:rPr lang="de-DE" i="1" dirty="0" err="1"/>
              <a:t>cinque</a:t>
            </a:r>
            <a:r>
              <a:rPr lang="de-DE" i="1" dirty="0"/>
              <a:t> </a:t>
            </a:r>
            <a:r>
              <a:rPr lang="de-DE" i="1" dirty="0" err="1"/>
              <a:t>Elementi</a:t>
            </a:r>
            <a:r>
              <a:rPr lang="de-DE" i="1" dirty="0"/>
              <a:t> </a:t>
            </a:r>
            <a:r>
              <a:rPr lang="de-DE" i="1" dirty="0" err="1"/>
              <a:t>secondo</a:t>
            </a:r>
            <a:r>
              <a:rPr lang="de-DE" i="1" dirty="0"/>
              <a:t> </a:t>
            </a:r>
            <a:r>
              <a:rPr lang="de-DE" i="1" dirty="0" err="1"/>
              <a:t>Aristotele</a:t>
            </a:r>
            <a:endParaRPr lang="de-DE" i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72B940-3611-4DE8-9E4A-B40A990EBC08}"/>
              </a:ext>
            </a:extLst>
          </p:cNvPr>
          <p:cNvSpPr txBox="1"/>
          <p:nvPr/>
        </p:nvSpPr>
        <p:spPr>
          <a:xfrm>
            <a:off x="6756953" y="1444551"/>
            <a:ext cx="48848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/>
              <a:t>Il </a:t>
            </a:r>
            <a:r>
              <a:rPr lang="de-DE" sz="2400" b="1" dirty="0" err="1"/>
              <a:t>cosmo</a:t>
            </a:r>
            <a:r>
              <a:rPr lang="de-DE" sz="2400" b="1" dirty="0"/>
              <a:t> di </a:t>
            </a:r>
            <a:r>
              <a:rPr lang="de-DE" sz="2400" b="1" dirty="0" err="1"/>
              <a:t>Aristotele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Il quinto </a:t>
            </a:r>
            <a:r>
              <a:rPr lang="en-US" sz="2000" dirty="0" err="1"/>
              <a:t>elemento</a:t>
            </a:r>
            <a:r>
              <a:rPr lang="en-US" sz="2000" dirty="0"/>
              <a:t> </a:t>
            </a:r>
            <a:r>
              <a:rPr lang="en-US" sz="2000" b="1" dirty="0" err="1"/>
              <a:t>Etere</a:t>
            </a:r>
            <a:r>
              <a:rPr lang="en-US" sz="2000" dirty="0"/>
              <a:t> </a:t>
            </a:r>
            <a:r>
              <a:rPr lang="en-US" sz="2000" dirty="0" err="1"/>
              <a:t>riempie</a:t>
            </a:r>
            <a:r>
              <a:rPr lang="en-US" sz="2000" dirty="0"/>
              <a:t> il Cielo.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Quinta </a:t>
            </a:r>
            <a:r>
              <a:rPr lang="en-US" sz="2000" i="1" dirty="0" err="1"/>
              <a:t>essentia</a:t>
            </a:r>
            <a:r>
              <a:rPr lang="en-US" sz="2000" dirty="0"/>
              <a:t>, la </a:t>
            </a:r>
            <a:r>
              <a:rPr lang="en-US" sz="2000" dirty="0" err="1"/>
              <a:t>sostanza</a:t>
            </a:r>
            <a:r>
              <a:rPr lang="en-US" sz="2000" dirty="0"/>
              <a:t> </a:t>
            </a:r>
            <a:r>
              <a:rPr lang="en-US" sz="2000" dirty="0" err="1"/>
              <a:t>eccelsa</a:t>
            </a:r>
            <a:r>
              <a:rPr lang="en-US" sz="2000" dirty="0"/>
              <a:t> e </a:t>
            </a:r>
            <a:r>
              <a:rPr lang="en-US" sz="2000" dirty="0" err="1"/>
              <a:t>perfetta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Ogni</a:t>
            </a:r>
            <a:r>
              <a:rPr lang="en-US" sz="2000" dirty="0"/>
              <a:t> </a:t>
            </a:r>
            <a:r>
              <a:rPr lang="en-US" sz="2000" dirty="0" err="1"/>
              <a:t>sostanza</a:t>
            </a:r>
            <a:r>
              <a:rPr lang="en-US" sz="2000" dirty="0"/>
              <a:t> </a:t>
            </a:r>
            <a:r>
              <a:rPr lang="en-US" sz="2000" dirty="0" err="1"/>
              <a:t>è</a:t>
            </a:r>
            <a:r>
              <a:rPr lang="en-US" sz="2000" dirty="0"/>
              <a:t> </a:t>
            </a:r>
            <a:r>
              <a:rPr lang="en-US" sz="2000" dirty="0" err="1"/>
              <a:t>composta</a:t>
            </a:r>
            <a:r>
              <a:rPr lang="en-US" sz="2000" dirty="0"/>
              <a:t> </a:t>
            </a:r>
            <a:r>
              <a:rPr lang="en-US" sz="2000" dirty="0" err="1"/>
              <a:t>dagli</a:t>
            </a:r>
            <a:r>
              <a:rPr lang="en-US" sz="2000" dirty="0"/>
              <a:t> </a:t>
            </a:r>
            <a:r>
              <a:rPr lang="en-US" sz="2000" dirty="0" err="1"/>
              <a:t>elementi</a:t>
            </a:r>
            <a:r>
              <a:rPr lang="en-US" sz="2000" dirty="0"/>
              <a:t>, la </a:t>
            </a:r>
            <a:r>
              <a:rPr lang="en-US" sz="2000" dirty="0" err="1"/>
              <a:t>composizione</a:t>
            </a:r>
            <a:r>
              <a:rPr lang="en-US" sz="2000" dirty="0"/>
              <a:t> </a:t>
            </a:r>
            <a:r>
              <a:rPr lang="en-US" sz="2000" dirty="0" err="1"/>
              <a:t>determina</a:t>
            </a:r>
            <a:r>
              <a:rPr lang="en-US" sz="2000" dirty="0"/>
              <a:t> le </a:t>
            </a:r>
            <a:r>
              <a:rPr lang="en-US" sz="2000" dirty="0" err="1"/>
              <a:t>proprietà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sostanza</a:t>
            </a:r>
            <a:r>
              <a:rPr lang="en-US" sz="20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Aristotele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praticava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la </a:t>
            </a:r>
            <a:r>
              <a:rPr lang="de-DE" sz="2000" b="1" dirty="0" err="1">
                <a:solidFill>
                  <a:srgbClr val="00305E"/>
                </a:solidFill>
                <a:latin typeface="Open Sans"/>
              </a:rPr>
              <a:t>Filosofia</a:t>
            </a:r>
            <a:r>
              <a:rPr lang="de-DE" sz="2000" b="1" dirty="0">
                <a:solidFill>
                  <a:srgbClr val="00305E"/>
                </a:solidFill>
                <a:latin typeface="Open Sans"/>
              </a:rPr>
              <a:t> N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aturale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Nessuna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00305E"/>
                </a:solidFill>
                <a:latin typeface="Open Sans"/>
              </a:rPr>
              <a:t>distin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zione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fisica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metafisica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249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12848" y="1219798"/>
            <a:ext cx="617427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Tria Prima </a:t>
            </a:r>
            <a:r>
              <a:rPr lang="de-DE" sz="2400" i="1" dirty="0"/>
              <a:t>(16° </a:t>
            </a:r>
            <a:r>
              <a:rPr lang="de-DE" sz="2400" i="1" dirty="0" err="1"/>
              <a:t>secolo</a:t>
            </a:r>
            <a:r>
              <a:rPr lang="de-DE" sz="2400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Paracelso</a:t>
            </a:r>
            <a:r>
              <a:rPr lang="de-DE" sz="2200" dirty="0"/>
              <a:t> </a:t>
            </a:r>
            <a:r>
              <a:rPr lang="de-DE" sz="2200" dirty="0" err="1"/>
              <a:t>individuava</a:t>
            </a:r>
            <a:br>
              <a:rPr lang="de-DE" sz="2200" dirty="0"/>
            </a:br>
            <a:r>
              <a:rPr lang="de-DE" sz="2200" dirty="0"/>
              <a:t>3 </a:t>
            </a:r>
            <a:r>
              <a:rPr lang="de-DE" sz="2200" dirty="0" err="1"/>
              <a:t>sostanze</a:t>
            </a:r>
            <a:r>
              <a:rPr lang="de-DE" sz="2200" dirty="0"/>
              <a:t> </a:t>
            </a:r>
            <a:r>
              <a:rPr lang="de-DE" sz="2200" dirty="0" err="1"/>
              <a:t>primarie</a:t>
            </a:r>
            <a:r>
              <a:rPr lang="de-DE" sz="2200" dirty="0"/>
              <a:t>: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1800" dirty="0"/>
              <a:t>Zolfo:</a:t>
            </a:r>
            <a:r>
              <a:rPr lang="en-US" sz="1800" i="1" dirty="0"/>
              <a:t> volatile e </a:t>
            </a:r>
            <a:r>
              <a:rPr lang="en-US" sz="1800" i="1" dirty="0" err="1"/>
              <a:t>incendiario</a:t>
            </a:r>
            <a:endParaRPr lang="en-US" sz="1800" i="1" dirty="0"/>
          </a:p>
          <a:p>
            <a:pPr marL="868680" lvl="1" indent="-457200">
              <a:buFont typeface="+mj-lt"/>
              <a:buAutoNum type="arabicPeriod"/>
            </a:pPr>
            <a:r>
              <a:rPr lang="en-US" sz="1800" dirty="0" err="1"/>
              <a:t>Mercurio</a:t>
            </a:r>
            <a:r>
              <a:rPr lang="en-US" sz="1800" dirty="0"/>
              <a:t>: </a:t>
            </a:r>
            <a:r>
              <a:rPr lang="en-US" sz="1800" i="1" dirty="0"/>
              <a:t>vivo e </a:t>
            </a:r>
            <a:r>
              <a:rPr lang="en-US" sz="1800" i="1" dirty="0" err="1"/>
              <a:t>fluido</a:t>
            </a:r>
            <a:endParaRPr lang="en-US" sz="1800" i="1" dirty="0"/>
          </a:p>
          <a:p>
            <a:pPr marL="868680" lvl="1" indent="-457200">
              <a:buFont typeface="+mj-lt"/>
              <a:buAutoNum type="arabicPeriod"/>
            </a:pPr>
            <a:r>
              <a:rPr lang="en-US" sz="1800" dirty="0"/>
              <a:t>Sale: </a:t>
            </a:r>
            <a:r>
              <a:rPr lang="en-US" sz="1800" i="1" dirty="0"/>
              <a:t>stabile e </a:t>
            </a:r>
            <a:r>
              <a:rPr lang="en-US" sz="1800" i="1" dirty="0" err="1"/>
              <a:t>solido</a:t>
            </a:r>
            <a:br>
              <a:rPr lang="en-US" sz="2200" dirty="0"/>
            </a:br>
            <a:r>
              <a:rPr lang="en-US" sz="1200" dirty="0"/>
              <a:t> </a:t>
            </a:r>
            <a:endParaRPr lang="en-US" sz="2200" dirty="0"/>
          </a:p>
          <a:p>
            <a:r>
              <a:rPr lang="de-DE" sz="2400" b="1" dirty="0" err="1"/>
              <a:t>Trasmutazione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L’idea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Trasmutazione</a:t>
            </a:r>
            <a:r>
              <a:rPr lang="en-US" sz="2000" dirty="0"/>
              <a:t>: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elementi</a:t>
            </a:r>
            <a:r>
              <a:rPr lang="en-US" sz="2000" dirty="0"/>
              <a:t> </a:t>
            </a:r>
            <a:r>
              <a:rPr lang="en-US" sz="2000" dirty="0" err="1"/>
              <a:t>chimici</a:t>
            </a:r>
            <a:r>
              <a:rPr lang="en-US" sz="2000" dirty="0"/>
              <a:t> </a:t>
            </a:r>
            <a:r>
              <a:rPr lang="en-US" sz="2000" dirty="0" err="1"/>
              <a:t>devono</a:t>
            </a:r>
            <a:r>
              <a:rPr lang="en-US" sz="2000" dirty="0"/>
              <a:t> in </a:t>
            </a:r>
            <a:r>
              <a:rPr lang="en-US" sz="2000" dirty="0" err="1"/>
              <a:t>qualche</a:t>
            </a:r>
            <a:r>
              <a:rPr lang="en-US" sz="2000" dirty="0"/>
              <a:t> modo ”venire in </a:t>
            </a:r>
            <a:r>
              <a:rPr lang="en-US" sz="2000" dirty="0" err="1"/>
              <a:t>essere</a:t>
            </a:r>
            <a:r>
              <a:rPr lang="en-US" sz="2000" dirty="0"/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dirty="0" err="1"/>
              <a:t>elemento</a:t>
            </a:r>
            <a:r>
              <a:rPr lang="en-US" sz="2000" dirty="0"/>
              <a:t> </a:t>
            </a:r>
            <a:r>
              <a:rPr lang="en-US" sz="2000" dirty="0" err="1"/>
              <a:t>chimico</a:t>
            </a:r>
            <a:r>
              <a:rPr lang="en-US" sz="2000" dirty="0"/>
              <a:t> </a:t>
            </a:r>
            <a:r>
              <a:rPr lang="en-US" sz="2000" dirty="0" err="1"/>
              <a:t>può</a:t>
            </a:r>
            <a:r>
              <a:rPr lang="en-US" sz="2000" dirty="0"/>
              <a:t> </a:t>
            </a:r>
            <a:r>
              <a:rPr lang="en-US" sz="2000" dirty="0" err="1"/>
              <a:t>trasformarsi</a:t>
            </a:r>
            <a:r>
              <a:rPr lang="en-US" sz="2000" dirty="0"/>
              <a:t> in un </a:t>
            </a:r>
            <a:r>
              <a:rPr lang="en-US" sz="2000" dirty="0" err="1"/>
              <a:t>altro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pietra</a:t>
            </a:r>
            <a:r>
              <a:rPr lang="en-US" sz="2000" dirty="0"/>
              <a:t> </a:t>
            </a:r>
            <a:r>
              <a:rPr lang="en-US" sz="2000" dirty="0" err="1"/>
              <a:t>filosofale</a:t>
            </a:r>
            <a:r>
              <a:rPr lang="en-US" sz="2000" dirty="0"/>
              <a:t>: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sostanza</a:t>
            </a:r>
            <a:r>
              <a:rPr lang="en-US" sz="2000" dirty="0"/>
              <a:t> </a:t>
            </a:r>
            <a:r>
              <a:rPr lang="en-US" sz="2000" dirty="0" err="1"/>
              <a:t>mistica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può</a:t>
            </a:r>
            <a:r>
              <a:rPr lang="en-US" sz="2000" dirty="0"/>
              <a:t> </a:t>
            </a:r>
            <a:r>
              <a:rPr lang="en-US" sz="2000" dirty="0" err="1"/>
              <a:t>essere</a:t>
            </a:r>
            <a:r>
              <a:rPr lang="en-US" sz="2000" dirty="0"/>
              <a:t> </a:t>
            </a:r>
            <a:r>
              <a:rPr lang="en-US" sz="2000" dirty="0" err="1"/>
              <a:t>usata</a:t>
            </a:r>
            <a:r>
              <a:rPr lang="en-US" sz="2000" dirty="0"/>
              <a:t> per </a:t>
            </a:r>
            <a:r>
              <a:rPr lang="en-US" sz="2000" dirty="0" err="1"/>
              <a:t>trasformare</a:t>
            </a:r>
            <a:r>
              <a:rPr lang="en-US" sz="2000" dirty="0"/>
              <a:t> </a:t>
            </a:r>
            <a:r>
              <a:rPr lang="en-US" sz="2000" dirty="0" err="1"/>
              <a:t>metalli</a:t>
            </a:r>
            <a:r>
              <a:rPr lang="en-US" sz="2000" dirty="0"/>
              <a:t> di base in </a:t>
            </a:r>
            <a:r>
              <a:rPr lang="en-US" sz="2000" dirty="0" err="1"/>
              <a:t>metalli</a:t>
            </a:r>
            <a:r>
              <a:rPr lang="en-US" sz="2000" dirty="0"/>
              <a:t> </a:t>
            </a:r>
            <a:r>
              <a:rPr lang="en-US" sz="2000" dirty="0" err="1"/>
              <a:t>nobili</a:t>
            </a:r>
            <a:r>
              <a:rPr lang="en-US" sz="2000" dirty="0"/>
              <a:t> come </a:t>
            </a:r>
            <a:r>
              <a:rPr lang="en-US" sz="2000" dirty="0" err="1"/>
              <a:t>l’oro</a:t>
            </a:r>
            <a:r>
              <a:rPr lang="en-US" sz="2000" dirty="0"/>
              <a:t>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Elementi</a:t>
            </a:r>
            <a:r>
              <a:rPr lang="en-US" sz="3600" noProof="0" dirty="0"/>
              <a:t> in </a:t>
            </a:r>
            <a:r>
              <a:rPr lang="en-US" sz="3600" noProof="0" dirty="0" err="1"/>
              <a:t>Alchimia</a:t>
            </a:r>
            <a:endParaRPr lang="en-US" sz="3000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B93036-EF84-4AF9-A7B6-65861CF5C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9279" y="2054059"/>
            <a:ext cx="2389196" cy="2389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416824C-8538-4535-988A-DB29F1F71DE2}"/>
              </a:ext>
            </a:extLst>
          </p:cNvPr>
          <p:cNvSpPr txBox="1"/>
          <p:nvPr/>
        </p:nvSpPr>
        <p:spPr>
          <a:xfrm>
            <a:off x="8279279" y="4494625"/>
            <a:ext cx="238919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[05] I </a:t>
            </a:r>
            <a:r>
              <a:rPr lang="fr-FR" i="1" dirty="0" err="1"/>
              <a:t>Tre</a:t>
            </a:r>
            <a:r>
              <a:rPr lang="fr-FR" i="1" dirty="0"/>
              <a:t> </a:t>
            </a:r>
            <a:r>
              <a:rPr lang="fr-FR" i="1" dirty="0" err="1"/>
              <a:t>Principi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294326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Elementi</a:t>
            </a:r>
            <a:r>
              <a:rPr lang="en-US" sz="3600" noProof="0" dirty="0"/>
              <a:t> in </a:t>
            </a:r>
            <a:r>
              <a:rPr lang="en-US" sz="3600" noProof="0" dirty="0" err="1"/>
              <a:t>Alchimia</a:t>
            </a:r>
            <a:endParaRPr lang="en-US" sz="3000" noProof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D88E986-D417-D1A4-FAC7-E17231C59477}"/>
              </a:ext>
            </a:extLst>
          </p:cNvPr>
          <p:cNvSpPr txBox="1"/>
          <p:nvPr/>
        </p:nvSpPr>
        <p:spPr>
          <a:xfrm>
            <a:off x="7921375" y="2444115"/>
            <a:ext cx="334252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0" i="1" u="none" strike="noStrike" dirty="0">
                <a:effectLst/>
              </a:rPr>
              <a:t>La </a:t>
            </a:r>
            <a:r>
              <a:rPr lang="it-IT" sz="1800" i="1" u="none" strike="noStrike" dirty="0">
                <a:effectLst/>
              </a:rPr>
              <a:t>mia teoria, procedendo come fa dalla luce della </a:t>
            </a:r>
            <a:r>
              <a:rPr lang="it-IT" sz="1800" b="0" i="1" u="none" strike="noStrike" dirty="0">
                <a:effectLst/>
              </a:rPr>
              <a:t>Natura, non può mai, tramite la sua consistenza, tramontare o essere cambiata</a:t>
            </a:r>
            <a:r>
              <a:rPr lang="de-DE" sz="1800" i="1" dirty="0"/>
              <a:t>.</a:t>
            </a:r>
            <a:br>
              <a:rPr lang="de-DE" sz="1800" i="1" dirty="0"/>
            </a:br>
            <a:r>
              <a:rPr lang="de-DE" sz="1600" dirty="0" err="1"/>
              <a:t>Paracelso</a:t>
            </a:r>
            <a:r>
              <a:rPr lang="de-DE" sz="1600" dirty="0"/>
              <a:t>, La </a:t>
            </a:r>
            <a:r>
              <a:rPr lang="de-DE" sz="1600" dirty="0" err="1"/>
              <a:t>Tintura</a:t>
            </a:r>
            <a:r>
              <a:rPr lang="de-DE" sz="1600" dirty="0"/>
              <a:t> </a:t>
            </a:r>
            <a:r>
              <a:rPr lang="de-DE" sz="1600" dirty="0" err="1"/>
              <a:t>dei</a:t>
            </a:r>
            <a:r>
              <a:rPr lang="de-DE" sz="1600" dirty="0"/>
              <a:t> </a:t>
            </a:r>
            <a:r>
              <a:rPr lang="de-DE" sz="1600" dirty="0" err="1"/>
              <a:t>Filosdii</a:t>
            </a:r>
            <a:endParaRPr lang="de-DE" sz="1800" dirty="0"/>
          </a:p>
        </p:txBody>
      </p:sp>
      <p:sp>
        <p:nvSpPr>
          <p:cNvPr id="3" name="Textfeld 6">
            <a:extLst>
              <a:ext uri="{FF2B5EF4-FFF2-40B4-BE49-F238E27FC236}">
                <a16:creationId xmlns:a16="http://schemas.microsoft.com/office/drawing/2014/main" id="{2CE08DC9-0FFF-1CBD-1B3C-E4037D2EB536}"/>
              </a:ext>
            </a:extLst>
          </p:cNvPr>
          <p:cNvSpPr txBox="1"/>
          <p:nvPr/>
        </p:nvSpPr>
        <p:spPr>
          <a:xfrm>
            <a:off x="1212848" y="1219798"/>
            <a:ext cx="617427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Tria Prima </a:t>
            </a:r>
            <a:r>
              <a:rPr lang="de-DE" sz="2400" i="1" dirty="0"/>
              <a:t>(16° </a:t>
            </a:r>
            <a:r>
              <a:rPr lang="de-DE" sz="2400" i="1" dirty="0" err="1"/>
              <a:t>secolo</a:t>
            </a:r>
            <a:r>
              <a:rPr lang="de-DE" sz="2400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 err="1"/>
              <a:t>Paracelso</a:t>
            </a:r>
            <a:r>
              <a:rPr lang="de-DE" sz="2200" dirty="0"/>
              <a:t> </a:t>
            </a:r>
            <a:r>
              <a:rPr lang="de-DE" sz="2200" dirty="0" err="1"/>
              <a:t>individuava</a:t>
            </a:r>
            <a:br>
              <a:rPr lang="de-DE" sz="2200" dirty="0"/>
            </a:br>
            <a:r>
              <a:rPr lang="de-DE" sz="2200" dirty="0"/>
              <a:t>3 </a:t>
            </a:r>
            <a:r>
              <a:rPr lang="de-DE" sz="2200" dirty="0" err="1"/>
              <a:t>sostanze</a:t>
            </a:r>
            <a:r>
              <a:rPr lang="de-DE" sz="2200" dirty="0"/>
              <a:t> </a:t>
            </a:r>
            <a:r>
              <a:rPr lang="de-DE" sz="2200" dirty="0" err="1"/>
              <a:t>primarie</a:t>
            </a:r>
            <a:r>
              <a:rPr lang="de-DE" sz="2200" dirty="0"/>
              <a:t>: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1800" dirty="0"/>
              <a:t>Zolfo:</a:t>
            </a:r>
            <a:r>
              <a:rPr lang="en-US" sz="1800" i="1" dirty="0"/>
              <a:t> volatile e </a:t>
            </a:r>
            <a:r>
              <a:rPr lang="en-US" sz="1800" i="1" dirty="0" err="1"/>
              <a:t>incendiario</a:t>
            </a:r>
            <a:endParaRPr lang="en-US" sz="1800" i="1" dirty="0"/>
          </a:p>
          <a:p>
            <a:pPr marL="868680" lvl="1" indent="-457200">
              <a:buFont typeface="+mj-lt"/>
              <a:buAutoNum type="arabicPeriod"/>
            </a:pPr>
            <a:r>
              <a:rPr lang="en-US" sz="1800" dirty="0" err="1"/>
              <a:t>Mercurio</a:t>
            </a:r>
            <a:r>
              <a:rPr lang="en-US" sz="1800" dirty="0"/>
              <a:t>: </a:t>
            </a:r>
            <a:r>
              <a:rPr lang="en-US" sz="1800" i="1" dirty="0"/>
              <a:t>vivo e </a:t>
            </a:r>
            <a:r>
              <a:rPr lang="en-US" sz="1800" i="1" dirty="0" err="1"/>
              <a:t>fluido</a:t>
            </a:r>
            <a:endParaRPr lang="en-US" sz="1800" i="1" dirty="0"/>
          </a:p>
          <a:p>
            <a:pPr marL="868680" lvl="1" indent="-457200">
              <a:buFont typeface="+mj-lt"/>
              <a:buAutoNum type="arabicPeriod"/>
            </a:pPr>
            <a:r>
              <a:rPr lang="en-US" sz="1800" dirty="0"/>
              <a:t>Sale: </a:t>
            </a:r>
            <a:r>
              <a:rPr lang="en-US" sz="1800" i="1" dirty="0"/>
              <a:t>stabile e </a:t>
            </a:r>
            <a:r>
              <a:rPr lang="en-US" sz="1800" i="1" dirty="0" err="1"/>
              <a:t>solido</a:t>
            </a:r>
            <a:br>
              <a:rPr lang="en-US" sz="2200" dirty="0"/>
            </a:br>
            <a:r>
              <a:rPr lang="en-US" sz="1200" dirty="0"/>
              <a:t> </a:t>
            </a:r>
            <a:endParaRPr lang="en-US" sz="2200" dirty="0"/>
          </a:p>
          <a:p>
            <a:r>
              <a:rPr lang="de-DE" sz="2400" b="1" dirty="0" err="1"/>
              <a:t>Trasmutazione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L’idea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Trasmutazione</a:t>
            </a:r>
            <a:r>
              <a:rPr lang="en-US" sz="2000" dirty="0"/>
              <a:t>: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elementi</a:t>
            </a:r>
            <a:r>
              <a:rPr lang="en-US" sz="2000" dirty="0"/>
              <a:t> </a:t>
            </a:r>
            <a:r>
              <a:rPr lang="en-US" sz="2000" dirty="0" err="1"/>
              <a:t>chimici</a:t>
            </a:r>
            <a:r>
              <a:rPr lang="en-US" sz="2000" dirty="0"/>
              <a:t> </a:t>
            </a:r>
            <a:r>
              <a:rPr lang="en-US" sz="2000" dirty="0" err="1"/>
              <a:t>devono</a:t>
            </a:r>
            <a:r>
              <a:rPr lang="en-US" sz="2000" dirty="0"/>
              <a:t> in </a:t>
            </a:r>
            <a:r>
              <a:rPr lang="en-US" sz="2000" dirty="0" err="1"/>
              <a:t>qualche</a:t>
            </a:r>
            <a:r>
              <a:rPr lang="en-US" sz="2000" dirty="0"/>
              <a:t> modo ”venire in </a:t>
            </a:r>
            <a:r>
              <a:rPr lang="en-US" sz="2000" dirty="0" err="1"/>
              <a:t>essere</a:t>
            </a:r>
            <a:r>
              <a:rPr lang="en-US" sz="2000" dirty="0"/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 </a:t>
            </a:r>
            <a:r>
              <a:rPr lang="en-US" sz="2000" dirty="0" err="1"/>
              <a:t>elemento</a:t>
            </a:r>
            <a:r>
              <a:rPr lang="en-US" sz="2000" dirty="0"/>
              <a:t> </a:t>
            </a:r>
            <a:r>
              <a:rPr lang="en-US" sz="2000" dirty="0" err="1"/>
              <a:t>chimico</a:t>
            </a:r>
            <a:r>
              <a:rPr lang="en-US" sz="2000" dirty="0"/>
              <a:t> </a:t>
            </a:r>
            <a:r>
              <a:rPr lang="en-US" sz="2000" dirty="0" err="1"/>
              <a:t>può</a:t>
            </a:r>
            <a:r>
              <a:rPr lang="en-US" sz="2000" dirty="0"/>
              <a:t> </a:t>
            </a:r>
            <a:r>
              <a:rPr lang="en-US" sz="2000" dirty="0" err="1"/>
              <a:t>trasformarsi</a:t>
            </a:r>
            <a:r>
              <a:rPr lang="en-US" sz="2000" dirty="0"/>
              <a:t> in un </a:t>
            </a:r>
            <a:r>
              <a:rPr lang="en-US" sz="2000" dirty="0" err="1"/>
              <a:t>altro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pietra</a:t>
            </a:r>
            <a:r>
              <a:rPr lang="en-US" sz="2000" dirty="0"/>
              <a:t> </a:t>
            </a:r>
            <a:r>
              <a:rPr lang="en-US" sz="2000" dirty="0" err="1"/>
              <a:t>filosofale</a:t>
            </a:r>
            <a:r>
              <a:rPr lang="en-US" sz="2000" dirty="0"/>
              <a:t>: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sostanza</a:t>
            </a:r>
            <a:r>
              <a:rPr lang="en-US" sz="2000" dirty="0"/>
              <a:t> </a:t>
            </a:r>
            <a:r>
              <a:rPr lang="en-US" sz="2000" dirty="0" err="1"/>
              <a:t>mistica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può</a:t>
            </a:r>
            <a:r>
              <a:rPr lang="en-US" sz="2000" dirty="0"/>
              <a:t> </a:t>
            </a:r>
            <a:r>
              <a:rPr lang="en-US" sz="2000" dirty="0" err="1"/>
              <a:t>essere</a:t>
            </a:r>
            <a:r>
              <a:rPr lang="en-US" sz="2000" dirty="0"/>
              <a:t> </a:t>
            </a:r>
            <a:r>
              <a:rPr lang="en-US" sz="2000" dirty="0" err="1"/>
              <a:t>usata</a:t>
            </a:r>
            <a:r>
              <a:rPr lang="en-US" sz="2000" dirty="0"/>
              <a:t> per </a:t>
            </a:r>
            <a:r>
              <a:rPr lang="en-US" sz="2000" dirty="0" err="1"/>
              <a:t>trasformare</a:t>
            </a:r>
            <a:r>
              <a:rPr lang="en-US" sz="2000" dirty="0"/>
              <a:t> </a:t>
            </a:r>
            <a:r>
              <a:rPr lang="en-US" sz="2000" dirty="0" err="1"/>
              <a:t>metalli</a:t>
            </a:r>
            <a:r>
              <a:rPr lang="en-US" sz="2000" dirty="0"/>
              <a:t> di base in </a:t>
            </a:r>
            <a:r>
              <a:rPr lang="en-US" sz="2000" dirty="0" err="1"/>
              <a:t>metalli</a:t>
            </a:r>
            <a:r>
              <a:rPr lang="en-US" sz="2000" dirty="0"/>
              <a:t> </a:t>
            </a:r>
            <a:r>
              <a:rPr lang="en-US" sz="2000" dirty="0" err="1"/>
              <a:t>nobili</a:t>
            </a:r>
            <a:r>
              <a:rPr lang="en-US" sz="2000" dirty="0"/>
              <a:t> come </a:t>
            </a:r>
            <a:r>
              <a:rPr lang="en-US" sz="2000" dirty="0" err="1"/>
              <a:t>l’oro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508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513114"/>
            <a:ext cx="60430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17</a:t>
            </a:r>
            <a:r>
              <a:rPr lang="en-US" sz="2200" baseline="30000" dirty="0"/>
              <a:t>°</a:t>
            </a:r>
            <a:r>
              <a:rPr lang="en-US" sz="2200" dirty="0"/>
              <a:t> </a:t>
            </a:r>
            <a:r>
              <a:rPr lang="en-US" sz="2200" dirty="0" err="1"/>
              <a:t>secolo</a:t>
            </a:r>
            <a:r>
              <a:rPr lang="en-US" sz="2200" dirty="0"/>
              <a:t>, dopo la </a:t>
            </a:r>
            <a:r>
              <a:rPr lang="en-US" sz="2200" dirty="0" err="1"/>
              <a:t>stasi</a:t>
            </a:r>
            <a:r>
              <a:rPr lang="en-US" sz="2200" dirty="0"/>
              <a:t> </a:t>
            </a:r>
            <a:r>
              <a:rPr lang="en-US" sz="2200" dirty="0" err="1"/>
              <a:t>scientifica</a:t>
            </a:r>
            <a:r>
              <a:rPr lang="en-US" sz="2200" dirty="0"/>
              <a:t> del </a:t>
            </a:r>
            <a:r>
              <a:rPr lang="en-US" sz="2200" dirty="0" err="1"/>
              <a:t>Medioevo</a:t>
            </a:r>
            <a:r>
              <a:rPr lang="en-US" sz="2200" dirty="0"/>
              <a:t>: </a:t>
            </a:r>
            <a:r>
              <a:rPr lang="en-US" sz="2200" dirty="0" err="1"/>
              <a:t>scoperta</a:t>
            </a:r>
            <a:r>
              <a:rPr lang="en-US" sz="2200" dirty="0"/>
              <a:t> </a:t>
            </a:r>
            <a:r>
              <a:rPr lang="en-US" sz="2200" dirty="0" err="1"/>
              <a:t>graduale</a:t>
            </a:r>
            <a:r>
              <a:rPr lang="en-US" sz="2200" dirty="0"/>
              <a:t> </a:t>
            </a:r>
            <a:r>
              <a:rPr lang="en-US" sz="2200" dirty="0" err="1"/>
              <a:t>degli</a:t>
            </a:r>
            <a:r>
              <a:rPr lang="en-US" sz="2200" dirty="0"/>
              <a:t> </a:t>
            </a:r>
            <a:r>
              <a:rPr lang="en-US" sz="2200" dirty="0" err="1"/>
              <a:t>elementi</a:t>
            </a:r>
            <a:r>
              <a:rPr lang="en-US" sz="2200" dirty="0"/>
              <a:t> di base </a:t>
            </a:r>
            <a:r>
              <a:rPr lang="en-US" sz="2200" dirty="0" err="1"/>
              <a:t>attraverso</a:t>
            </a:r>
            <a:r>
              <a:rPr lang="en-US" sz="2200" dirty="0"/>
              <a:t> </a:t>
            </a:r>
            <a:r>
              <a:rPr lang="en-US" sz="2200" dirty="0" err="1"/>
              <a:t>metodi</a:t>
            </a:r>
            <a:r>
              <a:rPr lang="en-US" sz="2200" dirty="0"/>
              <a:t> di </a:t>
            </a:r>
            <a:r>
              <a:rPr lang="en-US" sz="2200" dirty="0" err="1"/>
              <a:t>misurazione</a:t>
            </a:r>
            <a:r>
              <a:rPr lang="en-US" sz="2200" dirty="0"/>
              <a:t> </a:t>
            </a:r>
            <a:r>
              <a:rPr lang="en-US" sz="2200" dirty="0" err="1"/>
              <a:t>chimica</a:t>
            </a:r>
            <a:r>
              <a:rPr lang="en-US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Sviluppo</a:t>
            </a:r>
            <a:r>
              <a:rPr lang="en-US" sz="2200" dirty="0"/>
              <a:t> </a:t>
            </a:r>
            <a:r>
              <a:rPr lang="en-US" sz="2200" dirty="0" err="1"/>
              <a:t>progressivo</a:t>
            </a:r>
            <a:r>
              <a:rPr lang="en-US" sz="2200" dirty="0"/>
              <a:t>, </a:t>
            </a:r>
            <a:r>
              <a:rPr lang="en-US" sz="2200" dirty="0" err="1"/>
              <a:t>nonostante</a:t>
            </a:r>
            <a:r>
              <a:rPr lang="en-US" sz="2200" dirty="0"/>
              <a:t> la </a:t>
            </a:r>
            <a:r>
              <a:rPr lang="en-US" sz="2200" dirty="0" err="1"/>
              <a:t>mancanza</a:t>
            </a:r>
            <a:r>
              <a:rPr lang="en-US" sz="2200" dirty="0"/>
              <a:t> di </a:t>
            </a:r>
            <a:r>
              <a:rPr lang="en-US" sz="2200" dirty="0" err="1"/>
              <a:t>conoscenze</a:t>
            </a:r>
            <a:r>
              <a:rPr lang="en-US" sz="2200" dirty="0"/>
              <a:t> </a:t>
            </a:r>
            <a:r>
              <a:rPr lang="en-US" sz="2200" dirty="0" err="1"/>
              <a:t>sull’atomo</a:t>
            </a:r>
            <a:r>
              <a:rPr lang="en-US" sz="2200" dirty="0"/>
              <a:t> in </a:t>
            </a:r>
            <a:r>
              <a:rPr lang="en-US" sz="2200" dirty="0" err="1"/>
              <a:t>sè</a:t>
            </a:r>
            <a:r>
              <a:rPr lang="en-US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/>
              <a:t>1869, </a:t>
            </a:r>
            <a:r>
              <a:rPr lang="de-DE" sz="2200" dirty="0" err="1"/>
              <a:t>primo</a:t>
            </a:r>
            <a:r>
              <a:rPr lang="de-DE" sz="2200" dirty="0"/>
              <a:t> </a:t>
            </a:r>
            <a:r>
              <a:rPr lang="de-DE" sz="2200" dirty="0" err="1"/>
              <a:t>progetto</a:t>
            </a:r>
            <a:r>
              <a:rPr lang="de-DE" sz="2200" dirty="0"/>
              <a:t> di </a:t>
            </a:r>
            <a:r>
              <a:rPr lang="de-DE" sz="2200" dirty="0" err="1"/>
              <a:t>tavola</a:t>
            </a:r>
            <a:r>
              <a:rPr lang="de-DE" sz="2200" dirty="0"/>
              <a:t> </a:t>
            </a:r>
            <a:r>
              <a:rPr lang="de-DE" sz="2200" dirty="0" err="1"/>
              <a:t>periodica</a:t>
            </a:r>
            <a:r>
              <a:rPr lang="de-DE" sz="2200" dirty="0"/>
              <a:t>: </a:t>
            </a:r>
            <a:r>
              <a:rPr lang="de-DE" sz="2200" dirty="0" err="1"/>
              <a:t>elementi</a:t>
            </a:r>
            <a:r>
              <a:rPr lang="de-DE" sz="2200" dirty="0"/>
              <a:t> </a:t>
            </a:r>
            <a:r>
              <a:rPr lang="de-DE" sz="2200" dirty="0" err="1"/>
              <a:t>raggruppati</a:t>
            </a:r>
            <a:r>
              <a:rPr lang="de-DE" sz="2200" dirty="0"/>
              <a:t> </a:t>
            </a:r>
            <a:r>
              <a:rPr lang="de-DE" sz="2200" dirty="0" err="1"/>
              <a:t>e</a:t>
            </a:r>
            <a:r>
              <a:rPr lang="de-DE" sz="2200" dirty="0"/>
              <a:t> </a:t>
            </a:r>
            <a:r>
              <a:rPr lang="de-DE" sz="2200" dirty="0" err="1"/>
              <a:t>ordinati</a:t>
            </a:r>
            <a:r>
              <a:rPr lang="de-DE" sz="2200" dirty="0"/>
              <a:t> </a:t>
            </a:r>
            <a:r>
              <a:rPr lang="de-DE" sz="2200" dirty="0" err="1"/>
              <a:t>secondo</a:t>
            </a:r>
            <a:r>
              <a:rPr lang="de-DE" sz="2200" dirty="0"/>
              <a:t> </a:t>
            </a:r>
            <a:r>
              <a:rPr lang="de-DE" sz="2200" dirty="0" err="1"/>
              <a:t>massa</a:t>
            </a:r>
            <a:r>
              <a:rPr lang="de-DE" sz="2200" dirty="0"/>
              <a:t> </a:t>
            </a:r>
            <a:r>
              <a:rPr lang="de-DE" sz="2200" dirty="0" err="1"/>
              <a:t>atomica</a:t>
            </a:r>
            <a:r>
              <a:rPr lang="de-DE" sz="2200" dirty="0"/>
              <a:t> </a:t>
            </a:r>
            <a:r>
              <a:rPr lang="de-DE" sz="2200" dirty="0" err="1"/>
              <a:t>crescente</a:t>
            </a:r>
            <a:r>
              <a:rPr lang="de-DE" sz="2200" dirty="0"/>
              <a:t> </a:t>
            </a:r>
            <a:r>
              <a:rPr lang="en-US" sz="2200" dirty="0"/>
              <a:t>- </a:t>
            </a:r>
            <a:r>
              <a:rPr lang="de-DE" sz="2000" i="1" dirty="0"/>
              <a:t>Dmitri Mendelejew</a:t>
            </a:r>
          </a:p>
          <a:p>
            <a:pPr marL="285750" marR="0" lvl="0" indent="-28575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200" dirty="0"/>
              <a:t>1913, </a:t>
            </a:r>
            <a:r>
              <a:rPr lang="de-DE" sz="2200" dirty="0" err="1"/>
              <a:t>analisi</a:t>
            </a:r>
            <a:r>
              <a:rPr lang="de-DE" sz="2200" dirty="0"/>
              <a:t> delle </a:t>
            </a:r>
            <a:r>
              <a:rPr lang="de-DE" sz="2200" dirty="0" err="1"/>
              <a:t>righe</a:t>
            </a:r>
            <a:r>
              <a:rPr lang="de-DE" sz="2200" dirty="0"/>
              <a:t> </a:t>
            </a:r>
            <a:r>
              <a:rPr lang="de-DE" sz="2200" dirty="0" err="1"/>
              <a:t>spettrali</a:t>
            </a:r>
            <a:r>
              <a:rPr lang="de-DE" sz="2200" dirty="0"/>
              <a:t> </a:t>
            </a:r>
            <a:r>
              <a:rPr lang="de-DE" sz="2200" dirty="0" err="1"/>
              <a:t>degli</a:t>
            </a:r>
            <a:r>
              <a:rPr lang="de-DE" sz="2200" dirty="0"/>
              <a:t> </a:t>
            </a:r>
            <a:r>
              <a:rPr lang="de-DE" sz="2200" dirty="0" err="1"/>
              <a:t>atomi</a:t>
            </a:r>
            <a:r>
              <a:rPr lang="en-US" sz="2200" dirty="0"/>
              <a:t>: </a:t>
            </a:r>
            <a:r>
              <a:rPr lang="en-US" sz="2200" dirty="0" err="1"/>
              <a:t>conferma</a:t>
            </a:r>
            <a:r>
              <a:rPr lang="en-US" sz="2200" dirty="0"/>
              <a:t> </a:t>
            </a:r>
            <a:r>
              <a:rPr lang="en-US" sz="2200" dirty="0" err="1"/>
              <a:t>dell’ordine</a:t>
            </a:r>
            <a:r>
              <a:rPr lang="en-US" sz="2200" dirty="0"/>
              <a:t> </a:t>
            </a:r>
            <a:r>
              <a:rPr lang="en-US" sz="2200" dirty="0" err="1"/>
              <a:t>della</a:t>
            </a:r>
            <a:r>
              <a:rPr lang="en-US" sz="2200" dirty="0"/>
              <a:t> tavola </a:t>
            </a:r>
            <a:r>
              <a:rPr lang="en-US" sz="2200" dirty="0" err="1"/>
              <a:t>periodica</a:t>
            </a:r>
            <a:r>
              <a:rPr lang="en-US" sz="2200" dirty="0"/>
              <a:t> - 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Henry Moseley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Evoluzione</a:t>
            </a:r>
            <a:r>
              <a:rPr lang="en-US" sz="3600" noProof="0" dirty="0"/>
              <a:t> </a:t>
            </a:r>
            <a:r>
              <a:rPr lang="en-US" sz="3600" noProof="0" dirty="0" err="1"/>
              <a:t>della</a:t>
            </a:r>
            <a:r>
              <a:rPr lang="en-US" sz="3600" noProof="0" dirty="0"/>
              <a:t> Tavola </a:t>
            </a:r>
            <a:r>
              <a:rPr lang="en-US" sz="3600" dirty="0"/>
              <a:t>P</a:t>
            </a:r>
            <a:r>
              <a:rPr lang="en-US" sz="3600" noProof="0" dirty="0" err="1"/>
              <a:t>eriodica</a:t>
            </a:r>
            <a:endParaRPr lang="en-US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00B0A8-F3E1-47AD-93A9-8E5B19AF1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729" y="1387785"/>
            <a:ext cx="3889948" cy="396893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413D96A-DEBE-577B-580B-2897B4FE6828}"/>
              </a:ext>
            </a:extLst>
          </p:cNvPr>
          <p:cNvSpPr txBox="1"/>
          <p:nvPr/>
        </p:nvSpPr>
        <p:spPr>
          <a:xfrm>
            <a:off x="7243724" y="5370985"/>
            <a:ext cx="424279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[06] </a:t>
            </a:r>
            <a:r>
              <a:rPr lang="en-US" i="1" dirty="0" err="1"/>
              <a:t>Rappresentazione</a:t>
            </a:r>
            <a:r>
              <a:rPr lang="en-US" i="1" dirty="0"/>
              <a:t> </a:t>
            </a:r>
            <a:r>
              <a:rPr lang="en-US" i="1" dirty="0" err="1"/>
              <a:t>obsoleta</a:t>
            </a:r>
            <a:r>
              <a:rPr lang="en-US" i="1" dirty="0"/>
              <a:t> </a:t>
            </a:r>
            <a:r>
              <a:rPr lang="en-US" i="1" dirty="0" err="1"/>
              <a:t>della</a:t>
            </a:r>
            <a:r>
              <a:rPr lang="en-US" i="1" dirty="0"/>
              <a:t> tavola </a:t>
            </a:r>
            <a:r>
              <a:rPr lang="en-US" i="1" dirty="0" err="1"/>
              <a:t>periodica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501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200" noProof="0" dirty="0"/>
              <a:t>La Tavola </a:t>
            </a:r>
            <a:r>
              <a:rPr lang="en-US" sz="3200" dirty="0"/>
              <a:t>P</a:t>
            </a:r>
            <a:r>
              <a:rPr lang="en-US" sz="3200" noProof="0" dirty="0" err="1"/>
              <a:t>eriodica</a:t>
            </a:r>
            <a:r>
              <a:rPr lang="en-US" sz="3200" noProof="0" dirty="0"/>
              <a:t> </a:t>
            </a:r>
            <a:r>
              <a:rPr lang="en-US" sz="3200" noProof="0" dirty="0" err="1"/>
              <a:t>degli</a:t>
            </a:r>
            <a:r>
              <a:rPr lang="en-US" sz="3200" noProof="0" dirty="0"/>
              <a:t> </a:t>
            </a:r>
            <a:r>
              <a:rPr lang="en-US" sz="3200" dirty="0"/>
              <a:t>E</a:t>
            </a:r>
            <a:r>
              <a:rPr lang="en-US" sz="3200" noProof="0" dirty="0" err="1"/>
              <a:t>lementi</a:t>
            </a:r>
            <a:endParaRPr lang="en-US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Abbondanze</a:t>
            </a:r>
            <a:r>
              <a:rPr lang="en-US" sz="3600" noProof="0" dirty="0"/>
              <a:t> </a:t>
            </a:r>
            <a:r>
              <a:rPr lang="en-US" sz="3600" noProof="0" dirty="0" err="1"/>
              <a:t>degli</a:t>
            </a:r>
            <a:r>
              <a:rPr lang="en-US" sz="3600" noProof="0" dirty="0"/>
              <a:t> </a:t>
            </a:r>
            <a:r>
              <a:rPr lang="en-US" sz="3600" dirty="0"/>
              <a:t>E</a:t>
            </a:r>
            <a:r>
              <a:rPr lang="en-US" sz="3600" noProof="0" dirty="0" err="1"/>
              <a:t>lementi</a:t>
            </a:r>
            <a:r>
              <a:rPr lang="en-US" sz="3600" noProof="0" dirty="0"/>
              <a:t> </a:t>
            </a:r>
            <a:r>
              <a:rPr lang="en-US" sz="3600" dirty="0"/>
              <a:t>C</a:t>
            </a:r>
            <a:r>
              <a:rPr lang="en-US" sz="3600" noProof="0" dirty="0" err="1"/>
              <a:t>himici</a:t>
            </a:r>
            <a:r>
              <a:rPr lang="en-US" sz="3600" noProof="0" dirty="0"/>
              <a:t> </a:t>
            </a:r>
            <a:r>
              <a:rPr lang="en-US" sz="2400" noProof="0" dirty="0"/>
              <a:t>(Sistema Solare)</a:t>
            </a:r>
            <a:endParaRPr lang="en-US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74B77D0-71F9-4A26-8EF0-E1364C0B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94B2ECD-519E-4CC2-95A6-66DEBF9268D5}"/>
              </a:ext>
            </a:extLst>
          </p:cNvPr>
          <p:cNvSpPr txBox="1"/>
          <p:nvPr/>
        </p:nvSpPr>
        <p:spPr>
          <a:xfrm rot="16200000">
            <a:off x="-2177304" y="3362635"/>
            <a:ext cx="4744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/>
              <a:t>Abbondanza</a:t>
            </a:r>
            <a:r>
              <a:rPr lang="de-DE" sz="1400" b="1" dirty="0"/>
              <a:t> </a:t>
            </a:r>
            <a:r>
              <a:rPr lang="de-DE" sz="1400" b="1" dirty="0" err="1"/>
              <a:t>relativa</a:t>
            </a:r>
            <a:r>
              <a:rPr lang="de-DE" sz="1400" b="1" dirty="0"/>
              <a:t> (</a:t>
            </a:r>
            <a:r>
              <a:rPr lang="de-DE" sz="1400" b="1" dirty="0" err="1"/>
              <a:t>logaritmica</a:t>
            </a:r>
            <a:r>
              <a:rPr lang="de-DE" sz="1400" b="1" dirty="0"/>
              <a:t>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60C1B24-1D6E-4CD9-A02A-BEA97D25AE63}"/>
              </a:ext>
            </a:extLst>
          </p:cNvPr>
          <p:cNvSpPr txBox="1"/>
          <p:nvPr/>
        </p:nvSpPr>
        <p:spPr>
          <a:xfrm>
            <a:off x="448293" y="5827927"/>
            <a:ext cx="11726556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Numero </a:t>
            </a:r>
            <a:r>
              <a:rPr lang="de-DE" sz="1400" b="1" dirty="0" err="1"/>
              <a:t>Atomico</a:t>
            </a:r>
            <a:r>
              <a:rPr lang="de-DE" sz="1400" b="1" dirty="0"/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262586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Kopf mit Zahnrädern Silhouette">
            <a:extLst>
              <a:ext uri="{FF2B5EF4-FFF2-40B4-BE49-F238E27FC236}">
                <a16:creationId xmlns:a16="http://schemas.microsoft.com/office/drawing/2014/main" id="{0377FDCB-3152-CEE8-C2CD-23FF97E9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1287" y="3902255"/>
            <a:ext cx="2016436" cy="2016434"/>
          </a:xfrm>
          <a:prstGeom prst="rect">
            <a:avLst/>
          </a:prstGeom>
        </p:spPr>
      </p:pic>
      <p:sp>
        <p:nvSpPr>
          <p:cNvPr id="7" name="Rechteck: obere Ecken abgerundet 6">
            <a:extLst>
              <a:ext uri="{FF2B5EF4-FFF2-40B4-BE49-F238E27FC236}">
                <a16:creationId xmlns:a16="http://schemas.microsoft.com/office/drawing/2014/main" id="{16CFCF5C-EA8F-D9BD-E197-0B63B9EEFBD8}"/>
              </a:ext>
            </a:extLst>
          </p:cNvPr>
          <p:cNvSpPr/>
          <p:nvPr/>
        </p:nvSpPr>
        <p:spPr>
          <a:xfrm>
            <a:off x="1398424" y="1360021"/>
            <a:ext cx="3822162" cy="513080"/>
          </a:xfrm>
          <a:prstGeom prst="round2SameRect">
            <a:avLst>
              <a:gd name="adj1" fmla="val 25187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</a:rPr>
              <a:t>Attività</a:t>
            </a:r>
            <a:endParaRPr lang="en-US" sz="2400" b="1" dirty="0">
              <a:latin typeface="+mj-lt"/>
            </a:endParaRPr>
          </a:p>
        </p:txBody>
      </p:sp>
      <p:sp>
        <p:nvSpPr>
          <p:cNvPr id="9" name="Rechteck: obere Ecken abgerundet 8">
            <a:extLst>
              <a:ext uri="{FF2B5EF4-FFF2-40B4-BE49-F238E27FC236}">
                <a16:creationId xmlns:a16="http://schemas.microsoft.com/office/drawing/2014/main" id="{9C378F9B-1E52-B1CE-49D0-6D3544BAE426}"/>
              </a:ext>
            </a:extLst>
          </p:cNvPr>
          <p:cNvSpPr/>
          <p:nvPr/>
        </p:nvSpPr>
        <p:spPr>
          <a:xfrm>
            <a:off x="1398424" y="1873100"/>
            <a:ext cx="3822162" cy="1696719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800" dirty="0" err="1">
                <a:solidFill>
                  <a:schemeClr val="tx1"/>
                </a:solidFill>
                <a:latin typeface="+mj-lt"/>
              </a:rPr>
              <a:t>Osserva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 la </a:t>
            </a:r>
            <a:r>
              <a:rPr lang="en-GB" sz="2800" b="1" dirty="0" err="1">
                <a:solidFill>
                  <a:schemeClr val="tx1"/>
                </a:solidFill>
                <a:latin typeface="+mj-lt"/>
              </a:rPr>
              <a:t>Distribuzione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+mj-lt"/>
              </a:rPr>
              <a:t>delle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+mj-lt"/>
              </a:rPr>
              <a:t>Abbondanze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Cosa </a:t>
            </a:r>
            <a:r>
              <a:rPr lang="en-GB" sz="2800" dirty="0" err="1">
                <a:solidFill>
                  <a:schemeClr val="tx1"/>
                </a:solidFill>
                <a:latin typeface="+mj-lt"/>
              </a:rPr>
              <a:t>noti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A073E8-BB74-E554-E942-A833C2F5F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" t="16776" r="7285"/>
          <a:stretch/>
        </p:blipFill>
        <p:spPr>
          <a:xfrm>
            <a:off x="5572732" y="2437453"/>
            <a:ext cx="6427483" cy="292960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7A95220-7D91-3233-8EB5-4EAE75B821C3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Abbondanze</a:t>
            </a:r>
            <a:r>
              <a:rPr lang="en-US" sz="3600" dirty="0"/>
              <a:t> </a:t>
            </a:r>
            <a:r>
              <a:rPr lang="en-US" sz="3600" dirty="0" err="1"/>
              <a:t>degli</a:t>
            </a:r>
            <a:r>
              <a:rPr lang="en-US" sz="3600" dirty="0"/>
              <a:t> </a:t>
            </a:r>
            <a:r>
              <a:rPr lang="en-US" sz="3600" dirty="0" err="1"/>
              <a:t>Elementi</a:t>
            </a:r>
            <a:r>
              <a:rPr lang="en-US" sz="3600" dirty="0"/>
              <a:t> </a:t>
            </a:r>
            <a:r>
              <a:rPr lang="en-US" sz="3600" dirty="0" err="1"/>
              <a:t>Chimici</a:t>
            </a:r>
            <a:r>
              <a:rPr lang="en-US" sz="3600" dirty="0"/>
              <a:t> </a:t>
            </a:r>
            <a:r>
              <a:rPr lang="en-US" sz="2400" dirty="0"/>
              <a:t>(Sistema Solare)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19972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98" name="Picture 2" descr="Clear Science! — You are made of elements, along with everything...">
            <a:extLst>
              <a:ext uri="{FF2B5EF4-FFF2-40B4-BE49-F238E27FC236}">
                <a16:creationId xmlns:a16="http://schemas.microsoft.com/office/drawing/2014/main" id="{5A59FA42-A7CC-C888-0096-C90D34E6E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675" y="2231114"/>
            <a:ext cx="8248650" cy="29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9FBBA2-237B-1FAF-C937-B435285C3B9E}"/>
              </a:ext>
            </a:extLst>
          </p:cNvPr>
          <p:cNvSpPr txBox="1"/>
          <p:nvPr/>
        </p:nvSpPr>
        <p:spPr>
          <a:xfrm>
            <a:off x="2254249" y="1646650"/>
            <a:ext cx="2209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 err="1"/>
              <a:t>Uomo</a:t>
            </a:r>
            <a:endParaRPr lang="de-DE" sz="2400" b="1" cap="small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78C7B3-730B-B830-6E70-731DF0B9A880}"/>
              </a:ext>
            </a:extLst>
          </p:cNvPr>
          <p:cNvSpPr txBox="1"/>
          <p:nvPr/>
        </p:nvSpPr>
        <p:spPr>
          <a:xfrm>
            <a:off x="4632324" y="1609814"/>
            <a:ext cx="2622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 err="1"/>
              <a:t>Crosta</a:t>
            </a:r>
            <a:r>
              <a:rPr lang="de-DE" sz="2400" b="1" cap="small" dirty="0"/>
              <a:t> </a:t>
            </a:r>
            <a:r>
              <a:rPr lang="de-DE" sz="2400" b="1" cap="small" dirty="0" err="1"/>
              <a:t>terrestre</a:t>
            </a:r>
            <a:endParaRPr lang="de-DE" sz="2400" b="1" cap="small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17FACA-AA9A-A1D1-7632-9405BACFB130}"/>
              </a:ext>
            </a:extLst>
          </p:cNvPr>
          <p:cNvSpPr txBox="1"/>
          <p:nvPr/>
        </p:nvSpPr>
        <p:spPr>
          <a:xfrm>
            <a:off x="7677151" y="1646650"/>
            <a:ext cx="243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 err="1"/>
              <a:t>Universo</a:t>
            </a:r>
            <a:endParaRPr lang="de-DE" sz="2400" b="1" cap="small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33BD64-BDBE-CCB6-877B-ED100D0E3EDD}"/>
              </a:ext>
            </a:extLst>
          </p:cNvPr>
          <p:cNvSpPr txBox="1"/>
          <p:nvPr/>
        </p:nvSpPr>
        <p:spPr>
          <a:xfrm>
            <a:off x="9039225" y="5370985"/>
            <a:ext cx="299085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[07] </a:t>
            </a:r>
            <a:r>
              <a:rPr lang="en-US" i="1" dirty="0" err="1"/>
              <a:t>Varie</a:t>
            </a:r>
            <a:r>
              <a:rPr lang="en-US" i="1" dirty="0"/>
              <a:t> </a:t>
            </a:r>
            <a:r>
              <a:rPr lang="en-US" i="1" dirty="0" err="1"/>
              <a:t>abbondanze</a:t>
            </a:r>
            <a:r>
              <a:rPr lang="en-US" i="1" dirty="0"/>
              <a:t> di </a:t>
            </a:r>
            <a:r>
              <a:rPr lang="en-US" i="1" dirty="0" err="1"/>
              <a:t>elementi</a:t>
            </a:r>
            <a:r>
              <a:rPr lang="en-US" i="1" dirty="0"/>
              <a:t> </a:t>
            </a:r>
            <a:r>
              <a:rPr lang="en-US" i="1" dirty="0" err="1"/>
              <a:t>chimici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71BC974-05AB-73D5-4D41-2F93F32D9C29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Abbondanze</a:t>
            </a:r>
            <a:r>
              <a:rPr lang="en-US" sz="3600" dirty="0"/>
              <a:t> </a:t>
            </a:r>
            <a:r>
              <a:rPr lang="en-US" sz="3600" dirty="0" err="1"/>
              <a:t>degli</a:t>
            </a:r>
            <a:r>
              <a:rPr lang="en-US" sz="3600" dirty="0"/>
              <a:t> </a:t>
            </a:r>
            <a:r>
              <a:rPr lang="en-US" sz="3600" dirty="0" err="1"/>
              <a:t>elementi</a:t>
            </a:r>
            <a:r>
              <a:rPr lang="en-US" sz="3600" dirty="0"/>
              <a:t> </a:t>
            </a:r>
            <a:r>
              <a:rPr lang="en-US" sz="3600" dirty="0" err="1"/>
              <a:t>chimici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0455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4800" b="1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Astrofisica</a:t>
            </a:r>
            <a: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 </a:t>
            </a:r>
            <a:r>
              <a:rPr lang="de-DE" sz="4800" b="1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Nucleare</a:t>
            </a:r>
            <a:b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</a:b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viaggio</a:t>
            </a: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attraverso</a:t>
            </a: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gli</a:t>
            </a: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elementi</a:t>
            </a:r>
            <a:endParaRPr lang="de-DE" sz="36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10579" y="1545003"/>
            <a:ext cx="5170842" cy="2392362"/>
          </a:xfrm>
        </p:spPr>
        <p:txBody>
          <a:bodyPr anchor="ctr"/>
          <a:lstStyle/>
          <a:p>
            <a:pPr algn="ctr"/>
            <a:r>
              <a:rPr lang="en-US" sz="3600" cap="small" noProof="0" dirty="0"/>
              <a:t>Come </a:t>
            </a:r>
            <a:r>
              <a:rPr lang="en-US" sz="3600" cap="small" noProof="0" dirty="0" err="1"/>
              <a:t>possiamo</a:t>
            </a:r>
            <a:r>
              <a:rPr lang="en-US" sz="3600" cap="small" noProof="0" dirty="0"/>
              <a:t> </a:t>
            </a:r>
            <a:r>
              <a:rPr lang="en-US" sz="3600" cap="small" noProof="0" dirty="0" err="1"/>
              <a:t>esplorare</a:t>
            </a:r>
            <a:r>
              <a:rPr lang="en-US" sz="3600" cap="small" noProof="0" dirty="0"/>
              <a:t> </a:t>
            </a:r>
            <a:r>
              <a:rPr lang="en-US" sz="3600" b="1" cap="small" dirty="0" err="1"/>
              <a:t>l’O</a:t>
            </a:r>
            <a:r>
              <a:rPr lang="en-US" sz="3600" b="1" cap="small" noProof="0" dirty="0" err="1"/>
              <a:t>rigine</a:t>
            </a:r>
            <a:r>
              <a:rPr lang="en-US" sz="3600" b="1" cap="small" noProof="0" dirty="0"/>
              <a:t> </a:t>
            </a:r>
            <a:r>
              <a:rPr lang="en-US" sz="3600" b="1" cap="small" noProof="0" dirty="0" err="1"/>
              <a:t>degli</a:t>
            </a:r>
            <a:r>
              <a:rPr lang="en-US" sz="3600" b="1" cap="small" noProof="0" dirty="0"/>
              <a:t> </a:t>
            </a:r>
            <a:r>
              <a:rPr lang="en-US" sz="3600" b="1" cap="small" noProof="0" dirty="0" err="1"/>
              <a:t>Elementi</a:t>
            </a:r>
            <a:r>
              <a:rPr lang="en-US" sz="3600" cap="small" noProof="0" dirty="0"/>
              <a:t>?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56C94DE-91F7-66E7-8668-33FDB72DFC23}"/>
              </a:ext>
            </a:extLst>
          </p:cNvPr>
          <p:cNvGrpSpPr/>
          <p:nvPr/>
        </p:nvGrpSpPr>
        <p:grpSpPr>
          <a:xfrm>
            <a:off x="4156038" y="3813210"/>
            <a:ext cx="3879924" cy="1866828"/>
            <a:chOff x="4210980" y="4211243"/>
            <a:chExt cx="3879924" cy="1866828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95D0EBD4-F80B-A9C4-DB00-8081E7DF2F88}"/>
                </a:ext>
              </a:extLst>
            </p:cNvPr>
            <p:cNvSpPr txBox="1"/>
            <p:nvPr/>
          </p:nvSpPr>
          <p:spPr>
            <a:xfrm>
              <a:off x="4210980" y="5309957"/>
              <a:ext cx="38799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000" b="1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1.2 Felsenkeller Laboratory</a:t>
              </a:r>
              <a:endParaRPr lang="en-US" sz="2000" b="1" dirty="0"/>
            </a:p>
          </p:txBody>
        </p:sp>
        <p:pic>
          <p:nvPicPr>
            <p:cNvPr id="6" name="Grafik 5" descr="Link mit einfarbiger Füllung">
              <a:extLst>
                <a:ext uri="{FF2B5EF4-FFF2-40B4-BE49-F238E27FC236}">
                  <a16:creationId xmlns:a16="http://schemas.microsoft.com/office/drawing/2014/main" id="{5658A0AA-6EF8-4612-93A6-8C9C0B62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17993" y="4211243"/>
              <a:ext cx="1065898" cy="1065898"/>
            </a:xfrm>
            <a:prstGeom prst="rect">
              <a:avLst/>
            </a:prstGeom>
          </p:spPr>
        </p:pic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80D2A88A-ACA4-BA70-85AE-E5501FAB4F6A}"/>
                </a:ext>
              </a:extLst>
            </p:cNvPr>
            <p:cNvSpPr/>
            <p:nvPr/>
          </p:nvSpPr>
          <p:spPr>
            <a:xfrm>
              <a:off x="4239861" y="4211243"/>
              <a:ext cx="3822162" cy="1866828"/>
            </a:xfrm>
            <a:prstGeom prst="round2SameRect">
              <a:avLst>
                <a:gd name="adj1" fmla="val 20923"/>
                <a:gd name="adj2" fmla="val 17119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en-GB" sz="28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093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492760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 err="1">
                <a:solidFill>
                  <a:schemeClr val="bg1"/>
                </a:solidFill>
              </a:rPr>
              <a:t>Parte</a:t>
            </a:r>
            <a:r>
              <a:rPr lang="en-US" sz="3600" b="1" cap="small" dirty="0">
                <a:solidFill>
                  <a:schemeClr val="bg1"/>
                </a:solidFill>
              </a:rPr>
              <a:t> II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I Nuclei </a:t>
            </a:r>
            <a:r>
              <a:rPr lang="en-US" sz="3600" cap="small" dirty="0" err="1">
                <a:solidFill>
                  <a:schemeClr val="bg1"/>
                </a:solidFill>
              </a:rPr>
              <a:t>Atomici</a:t>
            </a:r>
            <a:r>
              <a:rPr lang="en-US" sz="3600" cap="small" dirty="0">
                <a:solidFill>
                  <a:schemeClr val="bg1"/>
                </a:solidFill>
              </a:rPr>
              <a:t> e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le </a:t>
            </a:r>
            <a:r>
              <a:rPr lang="en-US" sz="3600" cap="small" dirty="0" err="1">
                <a:solidFill>
                  <a:schemeClr val="bg1"/>
                </a:solidFill>
              </a:rPr>
              <a:t>loro</a:t>
            </a:r>
            <a:r>
              <a:rPr lang="en-US" sz="3600" cap="small" dirty="0">
                <a:solidFill>
                  <a:schemeClr val="bg1"/>
                </a:solidFill>
              </a:rPr>
              <a:t> </a:t>
            </a:r>
            <a:r>
              <a:rPr lang="en-US" sz="3600" cap="small" dirty="0" err="1">
                <a:solidFill>
                  <a:schemeClr val="bg1"/>
                </a:solidFill>
              </a:rPr>
              <a:t>caratteristiche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6CE6500-62B6-80A4-B3F3-096D7ACF3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7600" y="2445"/>
            <a:ext cx="7264400" cy="68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9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7867" y="1989139"/>
            <a:ext cx="3996266" cy="2392362"/>
          </a:xfrm>
        </p:spPr>
        <p:txBody>
          <a:bodyPr anchor="ctr"/>
          <a:lstStyle/>
          <a:p>
            <a:pPr algn="ctr"/>
            <a:r>
              <a:rPr lang="en-US" sz="3600" cap="small" dirty="0"/>
              <a:t>Che </a:t>
            </a:r>
            <a:r>
              <a:rPr lang="en-US" sz="3600" cap="small" dirty="0" err="1"/>
              <a:t>cosa</a:t>
            </a:r>
            <a:r>
              <a:rPr lang="en-US" sz="3600" cap="small" noProof="0" dirty="0"/>
              <a:t> </a:t>
            </a:r>
            <a:r>
              <a:rPr lang="en-US" sz="3600" b="1" cap="small" dirty="0"/>
              <a:t>d</a:t>
            </a:r>
            <a:r>
              <a:rPr lang="en-US" sz="3600" b="1" cap="small" noProof="0" dirty="0" err="1"/>
              <a:t>efinisce</a:t>
            </a:r>
            <a:r>
              <a:rPr lang="en-US" sz="3600" b="1" cap="small" noProof="0" dirty="0"/>
              <a:t> </a:t>
            </a:r>
            <a:r>
              <a:rPr lang="en-US" sz="3600" cap="small" noProof="0" dirty="0"/>
              <a:t>un </a:t>
            </a:r>
            <a:r>
              <a:rPr lang="en-US" sz="3600" cap="small" noProof="0" dirty="0" err="1"/>
              <a:t>elemento</a:t>
            </a:r>
            <a:r>
              <a:rPr lang="en-US" sz="3600" cap="small" noProof="0" dirty="0"/>
              <a:t> </a:t>
            </a:r>
            <a:r>
              <a:rPr lang="en-US" sz="3600" cap="small" noProof="0" dirty="0" err="1"/>
              <a:t>chimico</a:t>
            </a:r>
            <a:r>
              <a:rPr lang="en-US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2665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Ogni</a:t>
            </a:r>
            <a:r>
              <a:rPr lang="en-US" sz="2400" dirty="0"/>
              <a:t> </a:t>
            </a:r>
            <a:r>
              <a:rPr lang="en-US" sz="2400" dirty="0" err="1"/>
              <a:t>elemento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caratterizzato</a:t>
            </a:r>
            <a:r>
              <a:rPr lang="en-US" sz="2400" dirty="0"/>
              <a:t> dal </a:t>
            </a:r>
            <a:r>
              <a:rPr lang="en-US" sz="2400" b="1" dirty="0" err="1"/>
              <a:t>numero</a:t>
            </a:r>
            <a:r>
              <a:rPr lang="en-US" sz="2400" b="1" dirty="0"/>
              <a:t> di </a:t>
            </a:r>
            <a:r>
              <a:rPr lang="en-US" sz="2400" b="1" dirty="0" err="1"/>
              <a:t>protoni</a:t>
            </a:r>
            <a:r>
              <a:rPr lang="en-US" sz="2400" dirty="0"/>
              <a:t> </a:t>
            </a:r>
            <a:r>
              <a:rPr lang="en-US" sz="2400" dirty="0" err="1"/>
              <a:t>contenuti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dell’atomo</a:t>
            </a:r>
            <a:r>
              <a:rPr lang="en-US" sz="2400" dirty="0"/>
              <a:t>.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Il </a:t>
            </a:r>
            <a:r>
              <a:rPr lang="en-US" sz="3600" dirty="0" err="1"/>
              <a:t>Nucleo</a:t>
            </a:r>
            <a:r>
              <a:rPr lang="en-US" sz="3600" dirty="0"/>
              <a:t> </a:t>
            </a:r>
            <a:r>
              <a:rPr lang="en-US" sz="3600" noProof="0" dirty="0" err="1"/>
              <a:t>Atomico</a:t>
            </a:r>
            <a:endParaRPr lang="en-US" sz="3000" noProof="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2CFEFF-E7D4-1B2D-9520-FDB57B3E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4151" y="3655422"/>
            <a:ext cx="2205446" cy="22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ufbau von Atomen">
            <a:extLst>
              <a:ext uri="{FF2B5EF4-FFF2-40B4-BE49-F238E27FC236}">
                <a16:creationId xmlns:a16="http://schemas.microsoft.com/office/drawing/2014/main" id="{ABD82B60-5110-1334-7632-D178E9BD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927" y="1184683"/>
            <a:ext cx="2415894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E67122A-90CE-E4C2-E481-3F1086D5E9B1}"/>
              </a:ext>
            </a:extLst>
          </p:cNvPr>
          <p:cNvSpPr/>
          <p:nvPr/>
        </p:nvSpPr>
        <p:spPr>
          <a:xfrm>
            <a:off x="1765378" y="2654744"/>
            <a:ext cx="3983490" cy="13773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Esempio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 err="1">
                <a:solidFill>
                  <a:schemeClr val="tx1"/>
                </a:solidFill>
              </a:rPr>
              <a:t>l’ossigeno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è</a:t>
            </a:r>
            <a:r>
              <a:rPr lang="en-US" sz="2000" dirty="0">
                <a:solidFill>
                  <a:schemeClr val="tx1"/>
                </a:solidFill>
              </a:rPr>
              <a:t> l’8° </a:t>
            </a:r>
            <a:r>
              <a:rPr lang="en-US" sz="2000" dirty="0" err="1">
                <a:solidFill>
                  <a:schemeClr val="tx1"/>
                </a:solidFill>
              </a:rPr>
              <a:t>elemento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della</a:t>
            </a:r>
            <a:r>
              <a:rPr lang="en-US" sz="2000" dirty="0">
                <a:solidFill>
                  <a:schemeClr val="tx1"/>
                </a:solidFill>
              </a:rPr>
              <a:t> tavola </a:t>
            </a:r>
            <a:r>
              <a:rPr lang="en-US" sz="2000" dirty="0" err="1">
                <a:solidFill>
                  <a:schemeClr val="tx1"/>
                </a:solidFill>
              </a:rPr>
              <a:t>periodica</a:t>
            </a:r>
            <a:r>
              <a:rPr lang="en-US" sz="2000" dirty="0">
                <a:solidFill>
                  <a:schemeClr val="tx1"/>
                </a:solidFill>
              </a:rPr>
              <a:t> e ha 8 </a:t>
            </a:r>
            <a:r>
              <a:rPr lang="en-US" sz="2000" dirty="0" err="1">
                <a:solidFill>
                  <a:schemeClr val="tx1"/>
                </a:solidFill>
              </a:rPr>
              <a:t>protoni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9BC5C2-254F-E67B-14BD-F49702ED42EB}"/>
              </a:ext>
            </a:extLst>
          </p:cNvPr>
          <p:cNvSpPr txBox="1"/>
          <p:nvPr/>
        </p:nvSpPr>
        <p:spPr>
          <a:xfrm>
            <a:off x="1167179" y="3878329"/>
            <a:ext cx="7113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Nucleo</a:t>
            </a:r>
            <a:r>
              <a:rPr lang="en-US" sz="2400" b="1" dirty="0"/>
              <a:t> </a:t>
            </a:r>
            <a:r>
              <a:rPr lang="en-US" sz="2400" b="1" dirty="0" err="1"/>
              <a:t>atomico</a:t>
            </a:r>
            <a:endParaRPr lang="en-US" sz="2400" b="1" dirty="0"/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è</a:t>
            </a:r>
            <a:r>
              <a:rPr lang="en-US" sz="2000" dirty="0"/>
              <a:t> al </a:t>
            </a:r>
            <a:r>
              <a:rPr lang="en-US" sz="2000" dirty="0" err="1"/>
              <a:t>centro</a:t>
            </a:r>
            <a:r>
              <a:rPr lang="en-US" sz="2000" dirty="0"/>
              <a:t> </a:t>
            </a:r>
            <a:r>
              <a:rPr lang="en-US" sz="2000" dirty="0" err="1"/>
              <a:t>dell’atomo</a:t>
            </a:r>
            <a:endParaRPr lang="en-US" sz="2000" dirty="0"/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è</a:t>
            </a:r>
            <a:r>
              <a:rPr lang="en-US" sz="2000" dirty="0"/>
              <a:t> 1/10000 </a:t>
            </a:r>
            <a:r>
              <a:rPr lang="en-US" sz="2000" dirty="0" err="1"/>
              <a:t>dellla</a:t>
            </a:r>
            <a:r>
              <a:rPr lang="en-US" sz="2000" dirty="0"/>
              <a:t> </a:t>
            </a:r>
            <a:r>
              <a:rPr lang="en-US" sz="2000" dirty="0" err="1"/>
              <a:t>dimensione</a:t>
            </a:r>
            <a:r>
              <a:rPr lang="en-US" sz="2000" dirty="0"/>
              <a:t> </a:t>
            </a:r>
            <a:r>
              <a:rPr lang="en-US" sz="2000" dirty="0" err="1"/>
              <a:t>dell’atomo</a:t>
            </a:r>
            <a:endParaRPr lang="en-US" sz="2000" dirty="0"/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racchiude</a:t>
            </a:r>
            <a:r>
              <a:rPr lang="en-US" sz="2000" dirty="0"/>
              <a:t> quasi </a:t>
            </a:r>
            <a:r>
              <a:rPr lang="en-US" sz="2000" dirty="0" err="1"/>
              <a:t>l’intera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</a:t>
            </a:r>
            <a:r>
              <a:rPr lang="en-US" sz="2000" dirty="0" err="1"/>
              <a:t>atomica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891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atomico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composto</a:t>
            </a:r>
            <a:r>
              <a:rPr lang="en-US" sz="2400" dirty="0"/>
              <a:t> da </a:t>
            </a:r>
            <a:r>
              <a:rPr lang="en-US" sz="2400" b="1" dirty="0" err="1"/>
              <a:t>protoni</a:t>
            </a:r>
            <a:r>
              <a:rPr lang="en-US" sz="2400" dirty="0"/>
              <a:t> e </a:t>
            </a:r>
            <a:r>
              <a:rPr lang="en-US" sz="2400" b="1" dirty="0" err="1"/>
              <a:t>neutroni</a:t>
            </a: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endParaRPr lang="de-DE" sz="200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 err="1"/>
              <a:t>Etichettare</a:t>
            </a:r>
            <a:r>
              <a:rPr lang="en-US" sz="3000" noProof="0" dirty="0"/>
              <a:t> </a:t>
            </a:r>
            <a:r>
              <a:rPr lang="en-US" sz="3000" noProof="0" dirty="0" err="1"/>
              <a:t>i</a:t>
            </a:r>
            <a:r>
              <a:rPr lang="en-US" sz="3000" noProof="0" dirty="0"/>
              <a:t> Nuclei </a:t>
            </a:r>
            <a:r>
              <a:rPr lang="en-US" sz="3000" dirty="0"/>
              <a:t>A</a:t>
            </a:r>
            <a:r>
              <a:rPr lang="en-US" sz="3000" noProof="0" dirty="0" err="1"/>
              <a:t>tomici</a:t>
            </a:r>
            <a:endParaRPr lang="en-US" sz="3000" noProof="0" dirty="0"/>
          </a:p>
        </p:txBody>
      </p:sp>
      <p:pic>
        <p:nvPicPr>
          <p:cNvPr id="6146" name="Picture 2" descr="Atomkerne und ihre Bausteine">
            <a:extLst>
              <a:ext uri="{FF2B5EF4-FFF2-40B4-BE49-F238E27FC236}">
                <a16:creationId xmlns:a16="http://schemas.microsoft.com/office/drawing/2014/main" id="{344B54AA-4B87-0CC3-64BA-321AC5654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439A3F5-70DC-1590-7724-7DF21D7A8151}"/>
              </a:ext>
            </a:extLst>
          </p:cNvPr>
          <p:cNvSpPr/>
          <p:nvPr/>
        </p:nvSpPr>
        <p:spPr>
          <a:xfrm>
            <a:off x="1601131" y="2726809"/>
            <a:ext cx="4242319" cy="1261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Esempio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 err="1">
                <a:solidFill>
                  <a:schemeClr val="tx1"/>
                </a:solidFill>
              </a:rPr>
              <a:t>l’ossigeno</a:t>
            </a:r>
            <a:r>
              <a:rPr lang="en-US" sz="2000" dirty="0">
                <a:solidFill>
                  <a:schemeClr val="tx1"/>
                </a:solidFill>
              </a:rPr>
              <a:t> ha 8 </a:t>
            </a:r>
            <a:r>
              <a:rPr lang="en-US" sz="2000" dirty="0" err="1">
                <a:solidFill>
                  <a:schemeClr val="tx1"/>
                </a:solidFill>
              </a:rPr>
              <a:t>protoni</a:t>
            </a:r>
            <a:r>
              <a:rPr lang="en-US" sz="2000" dirty="0">
                <a:solidFill>
                  <a:schemeClr val="tx1"/>
                </a:solidFill>
              </a:rPr>
              <a:t> e </a:t>
            </a:r>
            <a:r>
              <a:rPr lang="en-US" sz="2000" dirty="0" err="1">
                <a:solidFill>
                  <a:schemeClr val="tx1"/>
                </a:solidFill>
              </a:rPr>
              <a:t>tra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 4 e 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 18 </a:t>
            </a:r>
            <a:r>
              <a:rPr lang="en-US" sz="2000" dirty="0" err="1">
                <a:solidFill>
                  <a:schemeClr val="tx1"/>
                </a:solidFill>
              </a:rPr>
              <a:t>neutroni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30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513141"/>
            <a:ext cx="7113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 </a:t>
            </a:r>
            <a:r>
              <a:rPr lang="en-US" sz="2400" dirty="0" err="1"/>
              <a:t>tipo</a:t>
            </a:r>
            <a:r>
              <a:rPr lang="en-US" sz="2400" dirty="0"/>
              <a:t> di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atomico</a:t>
            </a:r>
            <a:r>
              <a:rPr lang="en-US" sz="2400" dirty="0"/>
              <a:t>,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chiamiamo</a:t>
            </a:r>
            <a:r>
              <a:rPr lang="en-US" sz="2400" dirty="0"/>
              <a:t> </a:t>
            </a:r>
            <a:r>
              <a:rPr lang="en-US" sz="2400" b="1" dirty="0"/>
              <a:t>nuclide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determinato</a:t>
            </a:r>
            <a:r>
              <a:rPr lang="en-US" sz="2400" dirty="0"/>
              <a:t> dal </a:t>
            </a:r>
            <a:r>
              <a:rPr lang="en-US" sz="2400" dirty="0" err="1"/>
              <a:t>numero</a:t>
            </a:r>
            <a:r>
              <a:rPr lang="en-US" sz="2400" dirty="0"/>
              <a:t> di </a:t>
            </a:r>
            <a:r>
              <a:rPr lang="en-US" sz="2400" dirty="0" err="1"/>
              <a:t>protoni</a:t>
            </a:r>
            <a:r>
              <a:rPr lang="en-US" sz="2400" dirty="0"/>
              <a:t> e </a:t>
            </a:r>
            <a:r>
              <a:rPr lang="en-US" sz="2400" dirty="0" err="1"/>
              <a:t>neutroni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spcAft>
                    <a:spcPts val="1200"/>
                  </a:spcAft>
                </a:pPr>
                <a:r>
                  <a:rPr lang="de-DE" sz="2000" b="1" dirty="0" err="1">
                    <a:solidFill>
                      <a:schemeClr val="tx1"/>
                    </a:solidFill>
                  </a:rPr>
                  <a:t>Esempio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il nuclide ossigeno-16 ha 8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protoni</a:t>
                </a:r>
                <a:r>
                  <a:rPr lang="en-US" sz="2000" dirty="0">
                    <a:solidFill>
                      <a:schemeClr val="tx1"/>
                    </a:solidFill>
                  </a:rPr>
                  <a:t> e 8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neutroni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  <m:e>
                          <m:sSub>
                            <m:sSubPr>
                              <m:ctrlPr>
                                <a:rPr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013DD4D-D840-D2EC-F89E-CB526DA9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 err="1"/>
              <a:t>Etichettare</a:t>
            </a:r>
            <a:r>
              <a:rPr lang="en-US" sz="3000" noProof="0" dirty="0"/>
              <a:t> </a:t>
            </a:r>
            <a:r>
              <a:rPr lang="en-US" sz="3000" noProof="0" dirty="0" err="1"/>
              <a:t>i</a:t>
            </a:r>
            <a:r>
              <a:rPr lang="en-US" sz="3000" noProof="0" dirty="0"/>
              <a:t> Nuclei </a:t>
            </a:r>
            <a:r>
              <a:rPr lang="en-US" sz="3000" dirty="0"/>
              <a:t>A</a:t>
            </a:r>
            <a:r>
              <a:rPr lang="en-US" sz="3000" noProof="0" dirty="0" err="1"/>
              <a:t>tomici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1357035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spcAft>
                    <a:spcPts val="1200"/>
                  </a:spcAft>
                </a:pPr>
                <a:r>
                  <a:rPr lang="de-DE" sz="2000" b="1" dirty="0" err="1">
                    <a:solidFill>
                      <a:schemeClr val="tx1"/>
                    </a:solidFill>
                  </a:rPr>
                  <a:t>Esempio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il nuclide ossigeno-17 ha 8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protoni</a:t>
                </a:r>
                <a:r>
                  <a:rPr lang="en-US" sz="2000" dirty="0">
                    <a:solidFill>
                      <a:schemeClr val="tx1"/>
                    </a:solidFill>
                  </a:rPr>
                  <a:t> e 9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neutroni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  <m:e>
                          <m:sSub>
                            <m:sSubPr>
                              <m:ctrlPr>
                                <a:rPr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6">
            <a:extLst>
              <a:ext uri="{FF2B5EF4-FFF2-40B4-BE49-F238E27FC236}">
                <a16:creationId xmlns:a16="http://schemas.microsoft.com/office/drawing/2014/main" id="{B3339B80-4434-066E-EEA3-251B006238F9}"/>
              </a:ext>
            </a:extLst>
          </p:cNvPr>
          <p:cNvSpPr txBox="1"/>
          <p:nvPr/>
        </p:nvSpPr>
        <p:spPr>
          <a:xfrm>
            <a:off x="1238249" y="1513141"/>
            <a:ext cx="7113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 </a:t>
            </a:r>
            <a:r>
              <a:rPr lang="en-US" sz="2400" dirty="0" err="1"/>
              <a:t>tipo</a:t>
            </a:r>
            <a:r>
              <a:rPr lang="en-US" sz="2400" dirty="0"/>
              <a:t> di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atomico</a:t>
            </a:r>
            <a:r>
              <a:rPr lang="en-US" sz="2400" dirty="0"/>
              <a:t>,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chiamiamo</a:t>
            </a:r>
            <a:r>
              <a:rPr lang="en-US" sz="2400" dirty="0"/>
              <a:t> </a:t>
            </a:r>
            <a:r>
              <a:rPr lang="en-US" sz="2400" b="1" dirty="0"/>
              <a:t>nuclide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determinato</a:t>
            </a:r>
            <a:r>
              <a:rPr lang="en-US" sz="2400" dirty="0"/>
              <a:t> dal </a:t>
            </a:r>
            <a:r>
              <a:rPr lang="en-US" sz="2400" dirty="0" err="1"/>
              <a:t>numero</a:t>
            </a:r>
            <a:r>
              <a:rPr lang="en-US" sz="2400" dirty="0"/>
              <a:t> di </a:t>
            </a:r>
            <a:r>
              <a:rPr lang="en-US" sz="2400" dirty="0" err="1"/>
              <a:t>protoni</a:t>
            </a:r>
            <a:r>
              <a:rPr lang="en-US" sz="2400" dirty="0"/>
              <a:t> e </a:t>
            </a:r>
            <a:r>
              <a:rPr lang="en-US" sz="2400" dirty="0" err="1"/>
              <a:t>neutroni</a:t>
            </a:r>
            <a:endParaRPr lang="en-US" sz="24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55B810D-6157-196C-234C-4C404DD3E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 err="1"/>
              <a:t>Etichettare</a:t>
            </a:r>
            <a:r>
              <a:rPr lang="en-US" sz="3000" noProof="0" dirty="0"/>
              <a:t> </a:t>
            </a:r>
            <a:r>
              <a:rPr lang="en-US" sz="3000" noProof="0" dirty="0" err="1"/>
              <a:t>i</a:t>
            </a:r>
            <a:r>
              <a:rPr lang="en-US" sz="3000" noProof="0" dirty="0"/>
              <a:t> Nuclei </a:t>
            </a:r>
            <a:r>
              <a:rPr lang="en-US" sz="3000" dirty="0"/>
              <a:t>A</a:t>
            </a:r>
            <a:r>
              <a:rPr lang="en-US" sz="3000" noProof="0" dirty="0" err="1"/>
              <a:t>tomici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4125893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380901"/>
                <a:ext cx="7113271" cy="2915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Un </a:t>
                </a:r>
                <a:r>
                  <a:rPr lang="en-US" sz="2400" dirty="0" err="1"/>
                  <a:t>tipo</a:t>
                </a:r>
                <a:r>
                  <a:rPr lang="en-US" sz="2400" dirty="0"/>
                  <a:t> di </a:t>
                </a:r>
                <a:r>
                  <a:rPr lang="en-US" sz="2400" dirty="0" err="1"/>
                  <a:t>nucleo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atomico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che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chiamiamo</a:t>
                </a:r>
                <a:r>
                  <a:rPr lang="en-US" sz="2400" dirty="0"/>
                  <a:t> </a:t>
                </a:r>
                <a:r>
                  <a:rPr lang="en-US" sz="2400" b="1" dirty="0"/>
                  <a:t>nuclide</a:t>
                </a:r>
              </a:p>
              <a:p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è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determinato</a:t>
                </a:r>
                <a:r>
                  <a:rPr lang="en-US" sz="2400" dirty="0"/>
                  <a:t> dal </a:t>
                </a:r>
                <a:r>
                  <a:rPr lang="en-US" sz="2400" dirty="0" err="1"/>
                  <a:t>numero</a:t>
                </a:r>
                <a:r>
                  <a:rPr lang="en-US" sz="2400" dirty="0"/>
                  <a:t> di </a:t>
                </a:r>
                <a:r>
                  <a:rPr lang="en-US" sz="2400" dirty="0" err="1"/>
                  <a:t>protoni</a:t>
                </a:r>
                <a:r>
                  <a:rPr lang="en-US" sz="2400" dirty="0"/>
                  <a:t> e </a:t>
                </a:r>
                <a:r>
                  <a:rPr lang="en-US" sz="2400" dirty="0" err="1"/>
                  <a:t>neutroni</a:t>
                </a: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Scriviamo</a:t>
                </a:r>
                <a:r>
                  <a:rPr lang="de-DE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kumimoji="0" lang="de-DE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𝐙</m:t>
                          </m:r>
                        </m:sub>
                        <m:sup>
                          <m:r>
                            <a:rPr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p>
                        <m:e>
                          <m:sSub>
                            <m:sSubPr>
                              <m:ctrlPr>
                                <a:rPr kumimoji="0" lang="de-DE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𝐗</m:t>
                              </m:r>
                            </m:e>
                            <m:sub>
                              <m:r>
                                <a:rPr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𝐍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380901"/>
                <a:ext cx="7113271" cy="2915157"/>
              </a:xfrm>
              <a:prstGeom prst="rect">
                <a:avLst/>
              </a:prstGeom>
              <a:blipFill>
                <a:blip r:embed="rId3"/>
                <a:stretch>
                  <a:fillRect l="-1070" t="-1732" b="-34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3AF7995-E5D8-E460-F14D-3A08BA321553}"/>
              </a:ext>
            </a:extLst>
          </p:cNvPr>
          <p:cNvSpPr txBox="1"/>
          <p:nvPr/>
        </p:nvSpPr>
        <p:spPr>
          <a:xfrm>
            <a:off x="1258028" y="4373411"/>
            <a:ext cx="7113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X</a:t>
            </a:r>
            <a:r>
              <a:rPr lang="de-DE" sz="2400" dirty="0"/>
              <a:t>…   </a:t>
            </a:r>
            <a:r>
              <a:rPr lang="de-DE" sz="2400" dirty="0" err="1"/>
              <a:t>Simbolo</a:t>
            </a:r>
            <a:r>
              <a:rPr lang="de-DE" sz="2400" dirty="0"/>
              <a:t> </a:t>
            </a:r>
            <a:r>
              <a:rPr lang="de-DE" sz="2400" dirty="0" err="1"/>
              <a:t>dell‘elemento</a:t>
            </a:r>
            <a:br>
              <a:rPr lang="de-DE" sz="2400" dirty="0"/>
            </a:br>
            <a:r>
              <a:rPr lang="de-DE" sz="2400" b="1" dirty="0"/>
              <a:t>Z</a:t>
            </a:r>
            <a:r>
              <a:rPr lang="de-DE" sz="2400" dirty="0"/>
              <a:t>…   Numero </a:t>
            </a:r>
            <a:r>
              <a:rPr lang="de-DE" sz="2400" dirty="0" err="1"/>
              <a:t>atomico</a:t>
            </a:r>
            <a:r>
              <a:rPr lang="de-DE" sz="2400" dirty="0"/>
              <a:t> / Numero di </a:t>
            </a:r>
            <a:r>
              <a:rPr lang="de-DE" sz="2400" dirty="0" err="1"/>
              <a:t>protoni</a:t>
            </a:r>
            <a:br>
              <a:rPr lang="de-DE" sz="2400" dirty="0"/>
            </a:br>
            <a:r>
              <a:rPr lang="de-DE" sz="2400" b="1" dirty="0"/>
              <a:t>N</a:t>
            </a:r>
            <a:r>
              <a:rPr lang="de-DE" sz="2400" dirty="0"/>
              <a:t>…   Numero di </a:t>
            </a:r>
            <a:r>
              <a:rPr lang="de-DE" sz="2400" dirty="0" err="1"/>
              <a:t>neutroni</a:t>
            </a:r>
            <a:br>
              <a:rPr lang="de-DE" sz="2400" dirty="0"/>
            </a:br>
            <a:r>
              <a:rPr lang="de-DE" sz="2400" b="1" dirty="0"/>
              <a:t>A</a:t>
            </a:r>
            <a:r>
              <a:rPr lang="de-DE" sz="2400" dirty="0"/>
              <a:t>…   Numero di </a:t>
            </a:r>
            <a:r>
              <a:rPr lang="de-DE" sz="2400" dirty="0" err="1"/>
              <a:t>massa</a:t>
            </a:r>
            <a:br>
              <a:rPr lang="de-DE" sz="2400" dirty="0"/>
            </a:br>
            <a:endParaRPr lang="de-DE" sz="24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A53C82-8EAE-BC84-BCB7-188F5E097A93}"/>
              </a:ext>
            </a:extLst>
          </p:cNvPr>
          <p:cNvSpPr txBox="1"/>
          <p:nvPr/>
        </p:nvSpPr>
        <p:spPr>
          <a:xfrm>
            <a:off x="6336090" y="4695276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A = Z + N</a:t>
            </a:r>
            <a:endParaRPr lang="en-GB" sz="24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203C04A-4B19-8186-C7B1-7D03D50A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 err="1"/>
              <a:t>Etichettare</a:t>
            </a:r>
            <a:r>
              <a:rPr lang="en-US" sz="3000" noProof="0" dirty="0"/>
              <a:t> </a:t>
            </a:r>
            <a:r>
              <a:rPr lang="en-US" sz="3000" noProof="0" dirty="0" err="1"/>
              <a:t>i</a:t>
            </a:r>
            <a:r>
              <a:rPr lang="en-US" sz="3000" noProof="0" dirty="0"/>
              <a:t> Nuclei </a:t>
            </a:r>
            <a:r>
              <a:rPr lang="en-US" sz="3000" dirty="0"/>
              <a:t>A</a:t>
            </a:r>
            <a:r>
              <a:rPr lang="en-US" sz="3000" noProof="0" dirty="0" err="1"/>
              <a:t>tomici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1902927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BE2AE0-BB7C-F16F-3781-C06E61A4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91" y="3053138"/>
            <a:ext cx="4760551" cy="2390808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D35BD5B-021F-F70D-24AB-062C63789B17}"/>
              </a:ext>
            </a:extLst>
          </p:cNvPr>
          <p:cNvSpPr/>
          <p:nvPr/>
        </p:nvSpPr>
        <p:spPr>
          <a:xfrm>
            <a:off x="1139382" y="1456811"/>
            <a:ext cx="6775893" cy="441058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t"/>
          <a:lstStyle/>
          <a:p>
            <a:pPr algn="ctr">
              <a:spcAft>
                <a:spcPts val="1200"/>
              </a:spcAft>
            </a:pPr>
            <a:r>
              <a:rPr lang="de-DE" sz="2800" b="1" u="sng" dirty="0" err="1">
                <a:solidFill>
                  <a:srgbClr val="000000"/>
                </a:solidFill>
              </a:rPr>
              <a:t>Attività</a:t>
            </a:r>
            <a:br>
              <a:rPr lang="de-DE" sz="2800" dirty="0">
                <a:solidFill>
                  <a:schemeClr val="tx1"/>
                </a:solidFill>
              </a:rPr>
            </a:br>
            <a:r>
              <a:rPr lang="de-DE" sz="2800" dirty="0">
                <a:solidFill>
                  <a:schemeClr val="tx1"/>
                </a:solidFill>
              </a:rPr>
              <a:t>Quanti </a:t>
            </a:r>
            <a:r>
              <a:rPr lang="de-DE" sz="2800" dirty="0" err="1">
                <a:solidFill>
                  <a:schemeClr val="tx1"/>
                </a:solidFill>
              </a:rPr>
              <a:t>neutroni</a:t>
            </a:r>
            <a:r>
              <a:rPr lang="de-DE" sz="2800" dirty="0">
                <a:solidFill>
                  <a:schemeClr val="tx1"/>
                </a:solidFill>
              </a:rPr>
              <a:t> ha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de-DE" sz="2800" b="1" dirty="0">
                <a:solidFill>
                  <a:schemeClr val="tx1"/>
                </a:solidFill>
              </a:rPr>
              <a:t>l‘Uranio-238</a:t>
            </a:r>
            <a:r>
              <a:rPr lang="de-DE" sz="2800" dirty="0">
                <a:solidFill>
                  <a:schemeClr val="tx1"/>
                </a:solidFill>
              </a:rPr>
              <a:t>?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1023" y="1993409"/>
            <a:ext cx="3124691" cy="312469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D0C41D0-9B62-4B1B-BE12-B16B84DF2D3D}"/>
              </a:ext>
            </a:extLst>
          </p:cNvPr>
          <p:cNvSpPr txBox="1"/>
          <p:nvPr/>
        </p:nvSpPr>
        <p:spPr>
          <a:xfrm>
            <a:off x="2336799" y="3141133"/>
            <a:ext cx="1735666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Numero di </a:t>
            </a:r>
            <a:r>
              <a:rPr lang="de-DE" dirty="0" err="1"/>
              <a:t>massa</a:t>
            </a:r>
            <a:r>
              <a:rPr lang="de-DE" dirty="0"/>
              <a:t> 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BDC9A8-F6EE-4F2E-84F2-29842E907739}"/>
              </a:ext>
            </a:extLst>
          </p:cNvPr>
          <p:cNvSpPr txBox="1"/>
          <p:nvPr/>
        </p:nvSpPr>
        <p:spPr>
          <a:xfrm>
            <a:off x="1964266" y="5007290"/>
            <a:ext cx="2319867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Numero di </a:t>
            </a:r>
            <a:r>
              <a:rPr lang="de-DE" dirty="0" err="1"/>
              <a:t>protoni</a:t>
            </a:r>
            <a:r>
              <a:rPr lang="de-DE" dirty="0"/>
              <a:t> 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51256E-482A-4F9C-8FDA-E4B37F64D81E}"/>
              </a:ext>
            </a:extLst>
          </p:cNvPr>
          <p:cNvSpPr txBox="1"/>
          <p:nvPr/>
        </p:nvSpPr>
        <p:spPr>
          <a:xfrm>
            <a:off x="4846347" y="4102735"/>
            <a:ext cx="2006599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Simbolo</a:t>
            </a:r>
            <a:r>
              <a:rPr lang="de-DE" dirty="0"/>
              <a:t> </a:t>
            </a:r>
            <a:r>
              <a:rPr lang="de-DE" dirty="0" err="1"/>
              <a:t>chimico</a:t>
            </a:r>
            <a:br>
              <a:rPr lang="de-DE" dirty="0"/>
            </a:br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31BC189-94B6-4C08-5840-2C73701B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 err="1"/>
              <a:t>Etichettare</a:t>
            </a:r>
            <a:r>
              <a:rPr lang="en-US" sz="3000" noProof="0" dirty="0"/>
              <a:t> </a:t>
            </a:r>
            <a:r>
              <a:rPr lang="en-US" sz="3000" noProof="0" dirty="0" err="1"/>
              <a:t>i</a:t>
            </a:r>
            <a:r>
              <a:rPr lang="en-US" sz="3000" noProof="0" dirty="0"/>
              <a:t> Nuclei </a:t>
            </a:r>
            <a:r>
              <a:rPr lang="en-US" sz="3000" dirty="0"/>
              <a:t>A</a:t>
            </a:r>
            <a:r>
              <a:rPr lang="en-US" sz="3000" noProof="0" dirty="0" err="1"/>
              <a:t>tomici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2270554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200"/>
                    </a:spcAft>
                  </a:pPr>
                  <a:r>
                    <a:rPr lang="en-US" sz="2800" dirty="0" err="1">
                      <a:solidFill>
                        <a:schemeClr val="tx1"/>
                      </a:solidFill>
                    </a:rPr>
                    <a:t>Guarda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la tavola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dei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nuclidi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. Per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farlo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apri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la</a:t>
                  </a:r>
                  <a:br>
                    <a:rPr lang="de-DE" sz="2800" dirty="0">
                      <a:solidFill>
                        <a:schemeClr val="tx1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de-DE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de-DE" sz="2800" b="1" dirty="0">
                      <a:solidFill>
                        <a:schemeClr val="tx1"/>
                      </a:solidFill>
                    </a:rPr>
                    <a:t> 2.1 Tavola Interattiva </a:t>
                  </a:r>
                  <a:r>
                    <a:rPr lang="de-DE" sz="2800" b="1" dirty="0" err="1">
                      <a:solidFill>
                        <a:schemeClr val="tx1"/>
                      </a:solidFill>
                    </a:rPr>
                    <a:t>dei</a:t>
                  </a:r>
                  <a:r>
                    <a:rPr lang="de-DE" sz="2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2800" b="1" dirty="0" err="1">
                      <a:solidFill>
                        <a:schemeClr val="tx1"/>
                      </a:solidFill>
                    </a:rPr>
                    <a:t>Nuclidi</a:t>
                  </a:r>
                  <a:endParaRPr lang="en-GB" sz="2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5"/>
                  <a:stretch>
                    <a:fillRect r="-656" b="-31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467C3150-3430-348D-16D9-953C4D28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 err="1"/>
              <a:t>Etichettare</a:t>
            </a:r>
            <a:r>
              <a:rPr lang="en-US" sz="3000" noProof="0" dirty="0"/>
              <a:t> </a:t>
            </a:r>
            <a:r>
              <a:rPr lang="en-US" sz="3000" noProof="0" dirty="0" err="1"/>
              <a:t>i</a:t>
            </a:r>
            <a:r>
              <a:rPr lang="en-US" sz="3000" noProof="0" dirty="0"/>
              <a:t> Nuclei </a:t>
            </a:r>
            <a:r>
              <a:rPr lang="en-US" sz="3000" dirty="0"/>
              <a:t>A</a:t>
            </a:r>
            <a:r>
              <a:rPr lang="en-US" sz="3000" noProof="0" dirty="0" err="1"/>
              <a:t>tomici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2850106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 err="1"/>
              <a:t>Programma</a:t>
            </a:r>
            <a:endParaRPr lang="en-US" sz="3000" noProof="0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88DDD0E-55DA-40C3-B0DF-1BCB1C750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092551"/>
              </p:ext>
            </p:extLst>
          </p:nvPr>
        </p:nvGraphicFramePr>
        <p:xfrm>
          <a:off x="2231390" y="1097852"/>
          <a:ext cx="7226119" cy="4937760"/>
        </p:xfrm>
        <a:graphic>
          <a:graphicData uri="http://schemas.openxmlformats.org/drawingml/2006/table">
            <a:tbl>
              <a:tblPr firstRow="1" bandRow="1"/>
              <a:tblGrid>
                <a:gridCol w="2277817">
                  <a:extLst>
                    <a:ext uri="{9D8B030D-6E8A-4147-A177-3AD203B41FA5}">
                      <a16:colId xmlns:a16="http://schemas.microsoft.com/office/drawing/2014/main" val="2785176710"/>
                    </a:ext>
                  </a:extLst>
                </a:gridCol>
                <a:gridCol w="4948302">
                  <a:extLst>
                    <a:ext uri="{9D8B030D-6E8A-4147-A177-3AD203B41FA5}">
                      <a16:colId xmlns:a16="http://schemas.microsoft.com/office/drawing/2014/main" val="993756295"/>
                    </a:ext>
                  </a:extLst>
                </a:gridCol>
              </a:tblGrid>
              <a:tr h="19826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Contenuti</a:t>
                      </a:r>
                      <a:endParaRPr lang="de-DE" sz="1800" b="1" cap="sm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646057"/>
                  </a:ext>
                </a:extLst>
              </a:tr>
              <a:tr h="28289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Introduzione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181518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II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 n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uclei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atomici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 le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loro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caratteristiche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15123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Pausa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070147"/>
                  </a:ext>
                </a:extLst>
              </a:tr>
              <a:tr h="273063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III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L’e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voluzione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di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una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stella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93048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IV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Verso </a:t>
                      </a:r>
                      <a:r>
                        <a:rPr lang="en-US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gli</a:t>
                      </a: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elementi</a:t>
                      </a: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più</a:t>
                      </a: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pesanti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!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35115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Pausa </a:t>
                      </a:r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pranzo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55700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V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Stelle in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laboratorio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263158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Pausa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515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Parte V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Stelle in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laboratorio</a:t>
                      </a:r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continuazione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516916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Conclusioni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445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891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en-US" sz="3600" cap="small" dirty="0"/>
              <a:t>C</a:t>
            </a:r>
            <a:r>
              <a:rPr lang="en-US" sz="3600" cap="small" noProof="0" dirty="0" err="1"/>
              <a:t>ome</a:t>
            </a:r>
            <a:r>
              <a:rPr lang="en-US" sz="3600" cap="small" noProof="0" dirty="0"/>
              <a:t> </a:t>
            </a:r>
            <a:r>
              <a:rPr lang="en-US" sz="3600" b="1" cap="small" noProof="0" dirty="0" err="1"/>
              <a:t>cambiano</a:t>
            </a:r>
            <a:r>
              <a:rPr lang="en-US" sz="3600" cap="small" noProof="0" dirty="0"/>
              <a:t> </a:t>
            </a:r>
            <a:r>
              <a:rPr lang="en-US" sz="3600" cap="small" noProof="0" dirty="0" err="1"/>
              <a:t>i</a:t>
            </a:r>
            <a:r>
              <a:rPr lang="en-US" sz="3600" cap="small" noProof="0" dirty="0"/>
              <a:t> nuclei </a:t>
            </a:r>
            <a:r>
              <a:rPr lang="en-US" sz="3600" cap="small" noProof="0" dirty="0" err="1"/>
              <a:t>atomici</a:t>
            </a:r>
            <a:r>
              <a:rPr lang="en-US" sz="3600" cap="small" dirty="0"/>
              <a:t>?</a:t>
            </a:r>
            <a:endParaRPr lang="en-US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1554018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Reazioni</a:t>
            </a:r>
            <a:r>
              <a:rPr lang="en-US" sz="3600" noProof="0" dirty="0"/>
              <a:t> </a:t>
            </a:r>
            <a:r>
              <a:rPr lang="en-US" sz="3600" dirty="0"/>
              <a:t>N</a:t>
            </a:r>
            <a:r>
              <a:rPr lang="en-US" sz="3600" noProof="0" dirty="0" err="1"/>
              <a:t>ucleari</a:t>
            </a:r>
            <a:endParaRPr lang="en-US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r>
                <a:rPr lang="en-US" sz="2800" b="1" dirty="0">
                  <a:latin typeface="+mj-lt"/>
                </a:rPr>
                <a:t> 1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200"/>
                    </a:spcAft>
                  </a:pPr>
                  <a:r>
                    <a:rPr lang="en-US" sz="2800" dirty="0" err="1">
                      <a:solidFill>
                        <a:schemeClr val="tx1"/>
                      </a:solidFill>
                    </a:rPr>
                    <a:t>Formate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dei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800" b="1" dirty="0" err="1">
                      <a:solidFill>
                        <a:schemeClr val="tx1"/>
                      </a:solidFill>
                    </a:rPr>
                    <a:t>gruppi</a:t>
                  </a:r>
                  <a:r>
                    <a:rPr lang="en-US" sz="2800" b="1" dirty="0">
                      <a:solidFill>
                        <a:schemeClr val="tx1"/>
                      </a:solidFill>
                    </a:rPr>
                    <a:t> di quattro </a:t>
                  </a:r>
                  <a:r>
                    <a:rPr lang="en-US" sz="2800" b="1" dirty="0" err="1">
                      <a:solidFill>
                        <a:schemeClr val="tx1"/>
                      </a:solidFill>
                    </a:rPr>
                    <a:t>persone</a:t>
                  </a:r>
                  <a:r>
                    <a:rPr lang="en-US" sz="2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e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completate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la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vostra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attività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da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esperti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.</a:t>
                  </a:r>
                  <a:br>
                    <a:rPr lang="de-DE" sz="2800" dirty="0">
                      <a:solidFill>
                        <a:schemeClr val="tx1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de-DE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de-DE" sz="2800" b="1" dirty="0">
                      <a:solidFill>
                        <a:schemeClr val="tx1"/>
                      </a:solidFill>
                    </a:rPr>
                    <a:t> 2.2 Group Puzzle Worksheets</a:t>
                  </a:r>
                  <a:endParaRPr lang="en-GB" sz="2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5"/>
                  <a:stretch>
                    <a:fillRect r="-1313" b="-31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07106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7" y="1727200"/>
            <a:ext cx="6165853" cy="3975100"/>
            <a:chOff x="1398423" y="1320341"/>
            <a:chExt cx="4080326" cy="397510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3" y="1320341"/>
              <a:ext cx="4080325" cy="55276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r>
                <a:rPr lang="en-US" sz="2800" b="1" dirty="0">
                  <a:latin typeface="+mj-lt"/>
                </a:rPr>
                <a:t> 2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4080325" cy="342234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200"/>
                    </a:spcAft>
                  </a:pPr>
                  <a:r>
                    <a:rPr lang="en-US" sz="2800" dirty="0" err="1">
                      <a:solidFill>
                        <a:schemeClr val="tx1"/>
                      </a:solidFill>
                    </a:rPr>
                    <a:t>Raggruppatevi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in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Gruppi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Esperti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e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lavorate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insieme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alle </a:t>
                  </a:r>
                  <a:r>
                    <a:rPr lang="en-US" sz="2800" b="1" dirty="0" err="1">
                      <a:solidFill>
                        <a:schemeClr val="tx1"/>
                      </a:solidFill>
                    </a:rPr>
                    <a:t>attività</a:t>
                  </a:r>
                  <a:r>
                    <a:rPr lang="en-US" sz="2800" b="1" dirty="0">
                      <a:solidFill>
                        <a:schemeClr val="tx1"/>
                      </a:solidFill>
                    </a:rPr>
                    <a:t> da </a:t>
                  </a:r>
                  <a:r>
                    <a:rPr lang="en-US" sz="2800" b="1" dirty="0" err="1">
                      <a:solidFill>
                        <a:schemeClr val="tx1"/>
                      </a:solidFill>
                    </a:rPr>
                    <a:t>esperti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.</a:t>
                  </a:r>
                  <a:br>
                    <a:rPr lang="de-DE" sz="2800" dirty="0">
                      <a:solidFill>
                        <a:schemeClr val="tx1"/>
                      </a:solidFill>
                    </a:rPr>
                  </a:br>
                  <a:r>
                    <a:rPr lang="en-US" sz="2800" dirty="0" err="1">
                      <a:solidFill>
                        <a:schemeClr val="tx1"/>
                      </a:solidFill>
                    </a:rPr>
                    <a:t>Usate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la Tavola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dei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Nuclidi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se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richiesto</a:t>
                  </a:r>
                  <a:br>
                    <a:rPr lang="de-DE" sz="2800" b="1" dirty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a:br>
                  <a14:m>
                    <m:oMath xmlns:m="http://schemas.openxmlformats.org/officeDocument/2006/math">
                      <m:r>
                        <a:rPr lang="de-DE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de-DE" sz="2800" b="1" dirty="0">
                      <a:solidFill>
                        <a:schemeClr val="tx1"/>
                      </a:solidFill>
                    </a:rPr>
                    <a:t> 2.1 Tavola </a:t>
                  </a:r>
                  <a:r>
                    <a:rPr lang="de-DE" sz="2800" b="1" dirty="0" err="1">
                      <a:solidFill>
                        <a:schemeClr val="tx1"/>
                      </a:solidFill>
                    </a:rPr>
                    <a:t>Interattiva</a:t>
                  </a:r>
                  <a:r>
                    <a:rPr lang="de-DE" sz="2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2800" b="1" dirty="0" err="1">
                      <a:solidFill>
                        <a:schemeClr val="tx1"/>
                      </a:solidFill>
                    </a:rPr>
                    <a:t>dei</a:t>
                  </a:r>
                  <a:r>
                    <a:rPr lang="de-DE" sz="2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2800" b="1" dirty="0" err="1">
                      <a:solidFill>
                        <a:schemeClr val="tx1"/>
                      </a:solidFill>
                    </a:rPr>
                    <a:t>Nuclidi</a:t>
                  </a:r>
                  <a:endParaRPr lang="en-GB" sz="2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4080325" cy="342234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24818BAB-499B-13F5-1020-1EE9216DB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Reazioni</a:t>
            </a:r>
            <a:r>
              <a:rPr lang="en-US" sz="3600" noProof="0" dirty="0"/>
              <a:t> </a:t>
            </a:r>
            <a:r>
              <a:rPr lang="en-US" sz="3600" dirty="0"/>
              <a:t>N</a:t>
            </a:r>
            <a:r>
              <a:rPr lang="en-US" sz="3600" noProof="0" dirty="0" err="1"/>
              <a:t>ucleari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3571105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r>
                <a:rPr lang="en-US" sz="2800" b="1" dirty="0">
                  <a:latin typeface="+mj-lt"/>
                </a:rPr>
                <a:t> 3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schemeClr val="tx1"/>
                  </a:solidFill>
                </a:rPr>
                <a:t>Tornate</a:t>
              </a:r>
              <a:r>
                <a:rPr lang="en-US" sz="2800" dirty="0">
                  <a:solidFill>
                    <a:schemeClr val="tx1"/>
                  </a:solidFill>
                </a:rPr>
                <a:t> ai </a:t>
              </a:r>
              <a:r>
                <a:rPr lang="en-US" sz="2800" dirty="0" err="1">
                  <a:solidFill>
                    <a:schemeClr val="tx1"/>
                  </a:solidFill>
                </a:rPr>
                <a:t>gruppi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originali</a:t>
              </a:r>
              <a:r>
                <a:rPr lang="en-US" sz="2800" dirty="0">
                  <a:solidFill>
                    <a:schemeClr val="tx1"/>
                  </a:solidFill>
                </a:rPr>
                <a:t> e </a:t>
              </a:r>
              <a:r>
                <a:rPr lang="en-US" sz="2800" dirty="0" err="1">
                  <a:solidFill>
                    <a:schemeClr val="tx1"/>
                  </a:solidFill>
                </a:rPr>
                <a:t>lavorate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insieme</a:t>
              </a:r>
              <a:r>
                <a:rPr lang="en-US" sz="2800" dirty="0">
                  <a:solidFill>
                    <a:schemeClr val="tx1"/>
                  </a:solidFill>
                </a:rPr>
                <a:t> alle </a:t>
              </a:r>
              <a:r>
                <a:rPr lang="en-US" sz="2800" dirty="0" err="1">
                  <a:solidFill>
                    <a:schemeClr val="tx1"/>
                  </a:solidFill>
                </a:rPr>
                <a:t>attività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dei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Gruppi</a:t>
              </a:r>
              <a:r>
                <a:rPr lang="en-US" sz="2800" b="1" dirty="0">
                  <a:solidFill>
                    <a:schemeClr val="tx1"/>
                  </a:solidFill>
                </a:rPr>
                <a:t> Base</a:t>
              </a:r>
              <a:r>
                <a:rPr lang="en-US" sz="2800" dirty="0">
                  <a:solidFill>
                    <a:schemeClr val="tx1"/>
                  </a:solidFill>
                </a:rPr>
                <a:t>.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6B23BD4D-CD7C-C0D5-7ECA-E9FC03853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Reazioni</a:t>
            </a:r>
            <a:r>
              <a:rPr lang="en-US" sz="3600" noProof="0" dirty="0"/>
              <a:t> </a:t>
            </a:r>
            <a:r>
              <a:rPr lang="en-US" sz="3600" dirty="0"/>
              <a:t>N</a:t>
            </a:r>
            <a:r>
              <a:rPr lang="en-US" sz="3600" noProof="0" dirty="0" err="1"/>
              <a:t>ucleari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729561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en-US" sz="3600" b="1" cap="small" dirty="0" err="1"/>
              <a:t>Perchè</a:t>
            </a:r>
            <a:r>
              <a:rPr lang="en-US" sz="3600" b="1" cap="small" noProof="0" dirty="0"/>
              <a:t> </a:t>
            </a:r>
            <a:r>
              <a:rPr lang="en-US" sz="3600" cap="small" noProof="0" dirty="0" err="1"/>
              <a:t>avvengono</a:t>
            </a:r>
            <a:r>
              <a:rPr lang="en-US" sz="3600" cap="small" noProof="0" dirty="0"/>
              <a:t> le </a:t>
            </a:r>
            <a:r>
              <a:rPr lang="en-US" sz="3600" cap="small" dirty="0"/>
              <a:t>conversion</a:t>
            </a:r>
            <a:r>
              <a:rPr lang="en-US" sz="3600" cap="small" noProof="0" dirty="0" err="1"/>
              <a:t>i</a:t>
            </a:r>
            <a:r>
              <a:rPr lang="en-US" sz="3600" cap="small" noProof="0" dirty="0"/>
              <a:t> </a:t>
            </a:r>
            <a:r>
              <a:rPr lang="en-US" sz="3600" cap="small" noProof="0" dirty="0" err="1"/>
              <a:t>nucleari</a:t>
            </a:r>
            <a:r>
              <a:rPr lang="en-US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4714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118981" y="1539420"/>
            <a:ext cx="542925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L’energia</a:t>
            </a:r>
            <a:r>
              <a:rPr lang="en-US" sz="2400" b="1" dirty="0"/>
              <a:t> di </a:t>
            </a:r>
            <a:r>
              <a:rPr lang="en-US" sz="2400" b="1" dirty="0" err="1"/>
              <a:t>legame</a:t>
            </a:r>
            <a:r>
              <a:rPr lang="en-US" sz="2400" b="1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misura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stabilità</a:t>
            </a:r>
            <a:r>
              <a:rPr lang="en-US" sz="2400" dirty="0"/>
              <a:t> del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atomico</a:t>
            </a:r>
            <a:r>
              <a:rPr lang="en-US" sz="2400" dirty="0"/>
              <a:t>. </a:t>
            </a:r>
            <a:r>
              <a:rPr lang="en-US" sz="2000" dirty="0"/>
              <a:t>La </a:t>
            </a:r>
            <a:r>
              <a:rPr lang="en-US" sz="2000" dirty="0" err="1"/>
              <a:t>stabilità</a:t>
            </a:r>
            <a:r>
              <a:rPr lang="en-US" sz="2000" dirty="0"/>
              <a:t> </a:t>
            </a:r>
            <a:r>
              <a:rPr lang="en-US" sz="2000" dirty="0" err="1"/>
              <a:t>dipende</a:t>
            </a:r>
            <a:r>
              <a:rPr lang="en-US" sz="2000" dirty="0"/>
              <a:t> </a:t>
            </a:r>
            <a:r>
              <a:rPr lang="en-US" sz="2000" dirty="0" err="1"/>
              <a:t>sia</a:t>
            </a:r>
            <a:r>
              <a:rPr lang="en-US" sz="2000" dirty="0"/>
              <a:t> </a:t>
            </a:r>
            <a:r>
              <a:rPr lang="en-US" sz="2000" dirty="0" err="1"/>
              <a:t>dalla</a:t>
            </a:r>
            <a:r>
              <a:rPr lang="en-US" sz="2000" dirty="0"/>
              <a:t> </a:t>
            </a:r>
            <a:r>
              <a:rPr lang="en-US" sz="2000" dirty="0" err="1"/>
              <a:t>distribuzione</a:t>
            </a:r>
            <a:r>
              <a:rPr lang="en-US" sz="2000" dirty="0"/>
              <a:t> del </a:t>
            </a:r>
            <a:r>
              <a:rPr lang="en-US" sz="2000" dirty="0" err="1"/>
              <a:t>numero</a:t>
            </a:r>
            <a:r>
              <a:rPr lang="en-US" sz="2000" dirty="0"/>
              <a:t> di </a:t>
            </a:r>
            <a:r>
              <a:rPr lang="en-US" sz="2000" dirty="0" err="1"/>
              <a:t>protoni</a:t>
            </a:r>
            <a:r>
              <a:rPr lang="en-US" sz="2000" dirty="0"/>
              <a:t> e </a:t>
            </a:r>
            <a:r>
              <a:rPr lang="en-US" sz="2000" dirty="0" err="1"/>
              <a:t>neutroni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da </a:t>
            </a:r>
            <a:r>
              <a:rPr lang="en-US" sz="2000" dirty="0" err="1"/>
              <a:t>complessi</a:t>
            </a:r>
            <a:r>
              <a:rPr lang="en-US" sz="2000" dirty="0"/>
              <a:t> </a:t>
            </a:r>
            <a:r>
              <a:rPr lang="en-US" sz="2000" dirty="0" err="1"/>
              <a:t>fattori</a:t>
            </a:r>
            <a:r>
              <a:rPr lang="en-US" sz="2000" dirty="0"/>
              <a:t> di </a:t>
            </a:r>
            <a:r>
              <a:rPr lang="en-US" sz="2000" dirty="0" err="1"/>
              <a:t>simmetria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nuclei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arrivare</a:t>
            </a:r>
            <a:r>
              <a:rPr lang="en-US" sz="2400" dirty="0"/>
              <a:t> a </a:t>
            </a:r>
            <a:r>
              <a:rPr lang="en-US" sz="2400" dirty="0" err="1"/>
              <a:t>stati</a:t>
            </a:r>
            <a:r>
              <a:rPr lang="en-US" sz="2400" dirty="0"/>
              <a:t> </a:t>
            </a:r>
            <a:r>
              <a:rPr lang="en-US" sz="2400" dirty="0" err="1"/>
              <a:t>stabili</a:t>
            </a:r>
            <a:r>
              <a:rPr lang="en-US" sz="2400" dirty="0"/>
              <a:t> </a:t>
            </a:r>
            <a:r>
              <a:rPr lang="en-US" sz="2400" dirty="0" err="1"/>
              <a:t>tramite</a:t>
            </a:r>
            <a:r>
              <a:rPr lang="en-US" sz="2400" dirty="0"/>
              <a:t> </a:t>
            </a:r>
            <a:r>
              <a:rPr lang="en-US" sz="2400" dirty="0" err="1"/>
              <a:t>conversioni</a:t>
            </a:r>
            <a:r>
              <a:rPr lang="en-US" sz="2400" dirty="0"/>
              <a:t> </a:t>
            </a:r>
            <a:r>
              <a:rPr lang="en-US" sz="2400" dirty="0" err="1"/>
              <a:t>nucleari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instabili</a:t>
            </a:r>
            <a:r>
              <a:rPr lang="en-US" sz="2400" dirty="0"/>
              <a:t> (</a:t>
            </a:r>
            <a:r>
              <a:rPr lang="en-US" sz="2400" dirty="0" err="1"/>
              <a:t>radioattivi</a:t>
            </a:r>
            <a:r>
              <a:rPr lang="en-US" sz="24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nuclei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anche</a:t>
            </a:r>
            <a:r>
              <a:rPr lang="en-US" sz="2400" dirty="0"/>
              <a:t> </a:t>
            </a:r>
            <a:r>
              <a:rPr lang="en-US" sz="2400" dirty="0" err="1"/>
              <a:t>raggiungere</a:t>
            </a:r>
            <a:r>
              <a:rPr lang="en-US" sz="2400" dirty="0"/>
              <a:t> uno </a:t>
            </a:r>
            <a:r>
              <a:rPr lang="en-US" sz="2400" dirty="0" err="1"/>
              <a:t>stato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stabile </a:t>
            </a:r>
            <a:r>
              <a:rPr lang="en-US" sz="2400" dirty="0" err="1"/>
              <a:t>attraverso</a:t>
            </a:r>
            <a:r>
              <a:rPr lang="en-US" sz="2400" dirty="0"/>
              <a:t> </a:t>
            </a:r>
            <a:r>
              <a:rPr lang="en-US" sz="2400" dirty="0" err="1"/>
              <a:t>processi</a:t>
            </a:r>
            <a:r>
              <a:rPr lang="en-US" sz="2400" dirty="0"/>
              <a:t> di </a:t>
            </a:r>
            <a:r>
              <a:rPr lang="en-US" sz="2400" dirty="0" err="1"/>
              <a:t>fusione</a:t>
            </a:r>
            <a:r>
              <a:rPr lang="en-US" sz="2400" dirty="0"/>
              <a:t> </a:t>
            </a:r>
            <a:r>
              <a:rPr lang="en-US" sz="2400" dirty="0" err="1"/>
              <a:t>nucleare</a:t>
            </a:r>
            <a:r>
              <a:rPr lang="en-US" sz="2400" dirty="0"/>
              <a:t>.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Energia</a:t>
            </a:r>
            <a:r>
              <a:rPr lang="en-US" sz="3600" noProof="0" dirty="0"/>
              <a:t> di </a:t>
            </a:r>
            <a:r>
              <a:rPr lang="en-US" sz="3600" dirty="0"/>
              <a:t>L</a:t>
            </a:r>
            <a:r>
              <a:rPr lang="en-US" sz="3600" noProof="0" dirty="0" err="1"/>
              <a:t>egame</a:t>
            </a:r>
            <a:endParaRPr lang="en-US" sz="3000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5F4F9D-94BD-CFA1-19FD-54B5138173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172" y="1977570"/>
            <a:ext cx="5114050" cy="310296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350534C-42E3-7A8B-D52D-27CBA15F4143}"/>
              </a:ext>
            </a:extLst>
          </p:cNvPr>
          <p:cNvSpPr txBox="1"/>
          <p:nvPr/>
        </p:nvSpPr>
        <p:spPr>
          <a:xfrm rot="16200000">
            <a:off x="5115594" y="3439439"/>
            <a:ext cx="3020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rgbClr val="000000"/>
                </a:solidFill>
              </a:rPr>
              <a:t>Energia di </a:t>
            </a:r>
            <a:r>
              <a:rPr lang="de-DE" sz="1100" dirty="0" err="1">
                <a:solidFill>
                  <a:srgbClr val="000000"/>
                </a:solidFill>
              </a:rPr>
              <a:t>Legame</a:t>
            </a:r>
            <a:r>
              <a:rPr lang="de-DE" sz="1100" dirty="0">
                <a:solidFill>
                  <a:srgbClr val="000000"/>
                </a:solidFill>
              </a:rPr>
              <a:t> per </a:t>
            </a:r>
            <a:r>
              <a:rPr lang="de-DE" sz="1100" dirty="0" err="1">
                <a:solidFill>
                  <a:srgbClr val="000000"/>
                </a:solidFill>
              </a:rPr>
              <a:t>Nucleone</a:t>
            </a:r>
            <a:r>
              <a:rPr lang="de-DE" sz="1100" dirty="0">
                <a:solidFill>
                  <a:srgbClr val="000000"/>
                </a:solidFill>
              </a:rPr>
              <a:t> (MeV)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8720FD3-4ADA-C14D-2895-13DC2E7961C7}"/>
              </a:ext>
            </a:extLst>
          </p:cNvPr>
          <p:cNvSpPr txBox="1"/>
          <p:nvPr/>
        </p:nvSpPr>
        <p:spPr>
          <a:xfrm>
            <a:off x="8007920" y="5088553"/>
            <a:ext cx="26379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rgbClr val="000000"/>
                </a:solidFill>
              </a:rPr>
              <a:t>Numero di </a:t>
            </a:r>
            <a:r>
              <a:rPr lang="de-DE" sz="1100" dirty="0" err="1">
                <a:solidFill>
                  <a:srgbClr val="000000"/>
                </a:solidFill>
              </a:rPr>
              <a:t>massa</a:t>
            </a:r>
            <a:r>
              <a:rPr lang="de-DE" sz="1100" dirty="0">
                <a:solidFill>
                  <a:srgbClr val="000000"/>
                </a:solidFill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701393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38CABB8-C154-46E2-8E2A-CB9EF096B7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0" y="881661"/>
            <a:ext cx="8105775" cy="49182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B722161-2F8D-5E6B-5414-9AC91BFECF9A}"/>
              </a:ext>
            </a:extLst>
          </p:cNvPr>
          <p:cNvSpPr txBox="1"/>
          <p:nvPr/>
        </p:nvSpPr>
        <p:spPr>
          <a:xfrm rot="16200000">
            <a:off x="-118875" y="3313399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Energia di </a:t>
            </a:r>
            <a:r>
              <a:rPr lang="de-DE" sz="1400" b="1" dirty="0" err="1">
                <a:solidFill>
                  <a:srgbClr val="000000"/>
                </a:solidFill>
              </a:rPr>
              <a:t>legame</a:t>
            </a:r>
            <a:r>
              <a:rPr lang="de-DE" sz="1400" b="1" dirty="0">
                <a:solidFill>
                  <a:srgbClr val="000000"/>
                </a:solidFill>
              </a:rPr>
              <a:t> per </a:t>
            </a:r>
            <a:r>
              <a:rPr lang="de-DE" sz="1400" b="1" dirty="0" err="1">
                <a:solidFill>
                  <a:srgbClr val="000000"/>
                </a:solidFill>
              </a:rPr>
              <a:t>Nucleone</a:t>
            </a:r>
            <a:r>
              <a:rPr lang="de-DE" sz="1400" b="1" dirty="0">
                <a:solidFill>
                  <a:srgbClr val="000000"/>
                </a:solidFill>
              </a:rPr>
              <a:t> (MeV)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BD9B74-32B5-00B1-A93E-BBEF458785E1}"/>
              </a:ext>
            </a:extLst>
          </p:cNvPr>
          <p:cNvSpPr txBox="1"/>
          <p:nvPr/>
        </p:nvSpPr>
        <p:spPr>
          <a:xfrm>
            <a:off x="3843525" y="5799865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Numero di </a:t>
            </a:r>
            <a:r>
              <a:rPr lang="de-DE" sz="1400" b="1" dirty="0" err="1">
                <a:solidFill>
                  <a:srgbClr val="000000"/>
                </a:solidFill>
              </a:rPr>
              <a:t>massa</a:t>
            </a:r>
            <a:r>
              <a:rPr lang="de-DE" sz="1400" b="1" dirty="0">
                <a:solidFill>
                  <a:srgbClr val="000000"/>
                </a:solidFill>
              </a:rPr>
              <a:t> A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8998E7-394F-1AF6-B424-4BF8E5C4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Reazioni</a:t>
            </a:r>
            <a:r>
              <a:rPr lang="en-US" sz="3600" noProof="0" dirty="0"/>
              <a:t> </a:t>
            </a:r>
            <a:r>
              <a:rPr lang="en-US" sz="3600" dirty="0"/>
              <a:t>N</a:t>
            </a:r>
            <a:r>
              <a:rPr lang="en-US" sz="3600" noProof="0" dirty="0" err="1"/>
              <a:t>ucleari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983904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La </a:t>
            </a:r>
            <a:r>
              <a:rPr lang="en-US" sz="3600" noProof="0" dirty="0"/>
              <a:t>Tavola </a:t>
            </a:r>
            <a:r>
              <a:rPr lang="en-US" sz="3600" noProof="0" dirty="0" err="1"/>
              <a:t>dei</a:t>
            </a:r>
            <a:r>
              <a:rPr lang="en-US" sz="3600" noProof="0" dirty="0"/>
              <a:t> </a:t>
            </a:r>
            <a:r>
              <a:rPr lang="en-US" sz="3600" noProof="0" dirty="0" err="1"/>
              <a:t>nuclidi</a:t>
            </a:r>
            <a:endParaRPr lang="en-US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200"/>
                    </a:spcAft>
                  </a:pPr>
                  <a:r>
                    <a:rPr lang="en-US" sz="2800" dirty="0" err="1">
                      <a:solidFill>
                        <a:schemeClr val="tx1"/>
                      </a:solidFill>
                    </a:rPr>
                    <a:t>Provate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la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rappresentazione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3D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della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Tavola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dei</a:t>
                  </a:r>
                  <a:r>
                    <a:rPr lang="en-US" sz="28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</a:rPr>
                    <a:t>Nuclidi</a:t>
                  </a:r>
                  <a:br>
                    <a:rPr lang="de-DE" sz="2800" dirty="0">
                      <a:solidFill>
                        <a:schemeClr val="tx1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de-DE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de-DE" sz="2800" b="1" dirty="0">
                      <a:solidFill>
                        <a:schemeClr val="tx1"/>
                      </a:solidFill>
                    </a:rPr>
                    <a:t> 2.1 Tavola </a:t>
                  </a:r>
                  <a:r>
                    <a:rPr lang="de-DE" sz="2800" b="1" dirty="0" err="1">
                      <a:solidFill>
                        <a:schemeClr val="tx1"/>
                      </a:solidFill>
                    </a:rPr>
                    <a:t>Interattiva</a:t>
                  </a:r>
                  <a:r>
                    <a:rPr lang="de-DE" sz="2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2800" b="1" dirty="0" err="1">
                      <a:solidFill>
                        <a:schemeClr val="tx1"/>
                      </a:solidFill>
                    </a:rPr>
                    <a:t>dei</a:t>
                  </a:r>
                  <a:r>
                    <a:rPr lang="de-DE" sz="2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2800" b="1" dirty="0" err="1">
                      <a:solidFill>
                        <a:schemeClr val="tx1"/>
                      </a:solidFill>
                    </a:rPr>
                    <a:t>Nuclidi</a:t>
                  </a:r>
                  <a:endParaRPr lang="en-GB" sz="2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" name="Rechteck: obere Ecken abgerundet 2">
                  <a:extLst>
                    <a:ext uri="{FF2B5EF4-FFF2-40B4-BE49-F238E27FC236}">
                      <a16:creationId xmlns:a16="http://schemas.microsoft.com/office/drawing/2014/main" id="{57F897B5-6829-5DB2-915A-D1DE1CE80B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2010411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5"/>
                  <a:stretch>
                    <a:fillRect r="-219" b="-31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56732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684564"/>
            <a:ext cx="56959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Attraverso</a:t>
            </a:r>
            <a:r>
              <a:rPr lang="en-US" sz="2800" dirty="0"/>
              <a:t> la </a:t>
            </a:r>
            <a:r>
              <a:rPr lang="en-US" sz="2800" b="1" dirty="0" err="1"/>
              <a:t>fusione</a:t>
            </a:r>
            <a:r>
              <a:rPr lang="en-US" sz="2800" b="1" dirty="0"/>
              <a:t> </a:t>
            </a:r>
            <a:r>
              <a:rPr lang="en-US" sz="2800" b="1" dirty="0" err="1"/>
              <a:t>nucleare</a:t>
            </a:r>
            <a:r>
              <a:rPr lang="en-US" sz="2800" dirty="0"/>
              <a:t> o la </a:t>
            </a:r>
            <a:r>
              <a:rPr lang="en-US" sz="2800" b="1" dirty="0" err="1"/>
              <a:t>conversione</a:t>
            </a:r>
            <a:r>
              <a:rPr lang="en-US" sz="2800" dirty="0"/>
              <a:t> (</a:t>
            </a:r>
            <a:r>
              <a:rPr lang="en-US" sz="2800" dirty="0" err="1"/>
              <a:t>decadimento</a:t>
            </a:r>
            <a:r>
              <a:rPr lang="en-US" sz="2800" dirty="0"/>
              <a:t>)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possono</a:t>
            </a:r>
            <a:r>
              <a:rPr lang="en-US" sz="2800" dirty="0"/>
              <a:t> </a:t>
            </a:r>
            <a:r>
              <a:rPr lang="en-US" sz="2800" dirty="0" err="1"/>
              <a:t>creare</a:t>
            </a:r>
            <a:r>
              <a:rPr lang="en-US" sz="2800" dirty="0"/>
              <a:t> </a:t>
            </a:r>
            <a:r>
              <a:rPr lang="en-US" sz="2800" dirty="0" err="1"/>
              <a:t>nuovi</a:t>
            </a:r>
            <a:r>
              <a:rPr lang="en-US" sz="2800" dirty="0"/>
              <a:t> nuclei </a:t>
            </a:r>
            <a:r>
              <a:rPr lang="en-US" sz="2800" dirty="0" err="1"/>
              <a:t>atomici</a:t>
            </a:r>
            <a:r>
              <a:rPr lang="en-US" sz="2800" dirty="0"/>
              <a:t>.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Questi</a:t>
            </a:r>
            <a:r>
              <a:rPr lang="en-US" sz="2800" dirty="0"/>
              <a:t> </a:t>
            </a:r>
            <a:r>
              <a:rPr lang="en-US" sz="2800" dirty="0" err="1"/>
              <a:t>processi</a:t>
            </a:r>
            <a:r>
              <a:rPr lang="en-US" sz="2800" dirty="0"/>
              <a:t> </a:t>
            </a:r>
            <a:r>
              <a:rPr lang="en-US" sz="2800" dirty="0" err="1"/>
              <a:t>sono</a:t>
            </a:r>
            <a:r>
              <a:rPr lang="en-US" sz="2800" dirty="0"/>
              <a:t> la base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b="1" dirty="0" err="1"/>
              <a:t>formazione</a:t>
            </a:r>
            <a:r>
              <a:rPr lang="en-US" sz="2800" b="1" dirty="0"/>
              <a:t> di </a:t>
            </a:r>
            <a:r>
              <a:rPr lang="en-US" sz="2800" b="1" dirty="0" err="1"/>
              <a:t>nuovi</a:t>
            </a:r>
            <a:r>
              <a:rPr lang="en-US" sz="2800" b="1" dirty="0"/>
              <a:t> </a:t>
            </a:r>
            <a:r>
              <a:rPr lang="en-US" sz="2800" b="1" dirty="0" err="1"/>
              <a:t>elementi</a:t>
            </a:r>
            <a:r>
              <a:rPr lang="en-US" sz="2800" dirty="0"/>
              <a:t>!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52C327D-87D9-191E-962C-ADC11A692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5F7191-9225-7A48-779D-1B2D5BD6D4DE}"/>
              </a:ext>
            </a:extLst>
          </p:cNvPr>
          <p:cNvSpPr txBox="1"/>
          <p:nvPr/>
        </p:nvSpPr>
        <p:spPr>
          <a:xfrm>
            <a:off x="7017938" y="5826080"/>
            <a:ext cx="517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bg1"/>
                </a:solidFill>
              </a:rPr>
              <a:t>[09] </a:t>
            </a:r>
            <a:r>
              <a:rPr lang="de-DE" sz="1400" i="1" dirty="0" err="1">
                <a:solidFill>
                  <a:schemeClr val="bg1"/>
                </a:solidFill>
              </a:rPr>
              <a:t>Illustrazione</a:t>
            </a:r>
            <a:r>
              <a:rPr lang="de-DE" sz="1400" i="1" dirty="0">
                <a:solidFill>
                  <a:schemeClr val="bg1"/>
                </a:solidFill>
              </a:rPr>
              <a:t> della </a:t>
            </a:r>
            <a:r>
              <a:rPr lang="de-DE" sz="1400" i="1" dirty="0" err="1">
                <a:solidFill>
                  <a:schemeClr val="bg1"/>
                </a:solidFill>
              </a:rPr>
              <a:t>Supergigante</a:t>
            </a:r>
            <a:r>
              <a:rPr lang="de-DE" sz="1400" i="1" dirty="0">
                <a:solidFill>
                  <a:schemeClr val="bg1"/>
                </a:solidFill>
              </a:rPr>
              <a:t> Rossa Antares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8D38FAA-2301-0DAD-E621-EE170091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Reazioni</a:t>
            </a:r>
            <a:r>
              <a:rPr lang="en-US" sz="3600" noProof="0" dirty="0"/>
              <a:t> </a:t>
            </a:r>
            <a:r>
              <a:rPr lang="en-US" sz="3600" dirty="0"/>
              <a:t>N</a:t>
            </a:r>
            <a:r>
              <a:rPr lang="en-US" sz="3600" noProof="0" dirty="0" err="1"/>
              <a:t>ucleari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3448160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5883275" y="1806366"/>
            <a:ext cx="6308724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 err="1">
                <a:solidFill>
                  <a:schemeClr val="bg1"/>
                </a:solidFill>
              </a:rPr>
              <a:t>Parte</a:t>
            </a:r>
            <a:r>
              <a:rPr lang="en-US" sz="3600" b="1" cap="small" dirty="0">
                <a:solidFill>
                  <a:schemeClr val="bg1"/>
                </a:solidFill>
              </a:rPr>
              <a:t> III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L’Evoluzione</a:t>
            </a:r>
            <a:r>
              <a:rPr lang="en-US" sz="3600" cap="small" dirty="0">
                <a:solidFill>
                  <a:schemeClr val="bg1"/>
                </a:solidFill>
              </a:rPr>
              <a:t> di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 err="1">
                <a:solidFill>
                  <a:schemeClr val="bg1"/>
                </a:solidFill>
              </a:rPr>
              <a:t>una</a:t>
            </a:r>
            <a:r>
              <a:rPr lang="en-US" sz="3600" cap="small" dirty="0">
                <a:solidFill>
                  <a:schemeClr val="bg1"/>
                </a:solidFill>
              </a:rPr>
              <a:t> Stella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8841637-50A3-18C3-79DA-7D035E8B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3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56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719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 err="1">
                <a:solidFill>
                  <a:schemeClr val="bg1"/>
                </a:solidFill>
              </a:rPr>
              <a:t>Parte</a:t>
            </a:r>
            <a:r>
              <a:rPr lang="en-US" sz="3600" b="1" cap="small" dirty="0">
                <a:solidFill>
                  <a:schemeClr val="bg1"/>
                </a:solidFill>
              </a:rPr>
              <a:t> I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Introduzione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191" y="0"/>
            <a:ext cx="683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45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en-US" sz="3600" b="1" cap="small" dirty="0"/>
              <a:t>D</a:t>
            </a:r>
            <a:r>
              <a:rPr lang="en-US" sz="3600" b="1" cap="small" noProof="0" dirty="0" err="1"/>
              <a:t>ove</a:t>
            </a:r>
            <a:r>
              <a:rPr lang="en-US" sz="3600" b="1" cap="small" noProof="0" dirty="0"/>
              <a:t> </a:t>
            </a:r>
            <a:r>
              <a:rPr lang="en-US" sz="3600" cap="small" noProof="0" dirty="0" err="1"/>
              <a:t>vengono</a:t>
            </a:r>
            <a:r>
              <a:rPr lang="en-US" sz="3600" cap="small" noProof="0" dirty="0"/>
              <a:t> </a:t>
            </a:r>
            <a:r>
              <a:rPr lang="en-US" sz="3600" cap="small" noProof="0" dirty="0" err="1"/>
              <a:t>creati</a:t>
            </a:r>
            <a:r>
              <a:rPr lang="en-US" sz="3600" cap="small" noProof="0" dirty="0"/>
              <a:t> </a:t>
            </a:r>
            <a:r>
              <a:rPr lang="en-US" sz="3600" cap="small" noProof="0" dirty="0" err="1"/>
              <a:t>gli</a:t>
            </a:r>
            <a:br>
              <a:rPr lang="en-US" sz="3600" cap="small" noProof="0" dirty="0"/>
            </a:br>
            <a:r>
              <a:rPr lang="en-US" sz="3600" cap="small" noProof="0" dirty="0" err="1"/>
              <a:t>elementi</a:t>
            </a:r>
            <a:r>
              <a:rPr lang="en-US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5955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5723" y="1993409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 err="1"/>
              <a:t>Evoluzione</a:t>
            </a:r>
            <a:r>
              <a:rPr lang="en-US" sz="3600" dirty="0"/>
              <a:t> </a:t>
            </a:r>
            <a:r>
              <a:rPr lang="en-US" sz="3600" dirty="0" err="1"/>
              <a:t>Stellare</a:t>
            </a:r>
            <a:endParaRPr lang="en-US" sz="3000" noProof="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D1BDC5E-7745-D2A0-D716-652CE52FE2A1}"/>
              </a:ext>
            </a:extLst>
          </p:cNvPr>
          <p:cNvGrpSpPr/>
          <p:nvPr/>
        </p:nvGrpSpPr>
        <p:grpSpPr>
          <a:xfrm>
            <a:off x="1381123" y="1755284"/>
            <a:ext cx="5775737" cy="3349162"/>
            <a:chOff x="1398424" y="1360021"/>
            <a:chExt cx="3822162" cy="3349162"/>
          </a:xfrm>
        </p:grpSpPr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11D6F70F-060D-B645-EEF9-3A4C4C5CE5DC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4" name="Rechteck: obere Ecken abgerundet 3">
              <a:extLst>
                <a:ext uri="{FF2B5EF4-FFF2-40B4-BE49-F238E27FC236}">
                  <a16:creationId xmlns:a16="http://schemas.microsoft.com/office/drawing/2014/main" id="{31EA3F34-C2DA-3B0A-8599-2B29DFA6924C}"/>
                </a:ext>
              </a:extLst>
            </p:cNvPr>
            <p:cNvSpPr/>
            <p:nvPr/>
          </p:nvSpPr>
          <p:spPr>
            <a:xfrm>
              <a:off x="1398424" y="1873100"/>
              <a:ext cx="3822162" cy="283608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schemeClr val="tx1"/>
                  </a:solidFill>
                </a:rPr>
                <a:t>Prendete</a:t>
              </a:r>
              <a:r>
                <a:rPr lang="en-US" sz="2800" dirty="0">
                  <a:solidFill>
                    <a:schemeClr val="tx1"/>
                  </a:solidFill>
                </a:rPr>
                <a:t> le </a:t>
              </a:r>
              <a:r>
                <a:rPr lang="en-US" sz="2800" dirty="0" err="1">
                  <a:solidFill>
                    <a:schemeClr val="tx1"/>
                  </a:solidFill>
                </a:rPr>
                <a:t>stelle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dalle</a:t>
              </a:r>
              <a:br>
                <a:rPr lang="en-US" sz="2800" dirty="0">
                  <a:solidFill>
                    <a:schemeClr val="tx1"/>
                  </a:solidFill>
                </a:rPr>
              </a:br>
              <a:r>
                <a:rPr lang="en-US" sz="2800" b="1" dirty="0">
                  <a:solidFill>
                    <a:schemeClr val="tx1"/>
                  </a:solidFill>
                </a:rPr>
                <a:t>→ 3.1 Carte </a:t>
              </a:r>
              <a:r>
                <a:rPr lang="en-US" sz="2800" b="1" dirty="0" err="1">
                  <a:solidFill>
                    <a:schemeClr val="tx1"/>
                  </a:solidFill>
                </a:rPr>
                <a:t>Profilo</a:t>
              </a:r>
              <a:r>
                <a:rPr lang="en-US" sz="2800" b="1" dirty="0">
                  <a:solidFill>
                    <a:schemeClr val="tx1"/>
                  </a:solidFill>
                </a:rPr>
                <a:t> Stelle</a:t>
              </a:r>
              <a:br>
                <a:rPr lang="en-US" sz="2800" b="1" dirty="0">
                  <a:solidFill>
                    <a:schemeClr val="tx1"/>
                  </a:solidFill>
                </a:rPr>
              </a:br>
              <a:r>
                <a:rPr lang="en-US" sz="2800" dirty="0">
                  <a:solidFill>
                    <a:schemeClr val="tx1"/>
                  </a:solidFill>
                </a:rPr>
                <a:t>e </a:t>
              </a:r>
              <a:r>
                <a:rPr lang="en-US" sz="2800" dirty="0" err="1">
                  <a:solidFill>
                    <a:schemeClr val="tx1"/>
                  </a:solidFill>
                </a:rPr>
                <a:t>collocatele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nel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diagramma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condiviso</a:t>
              </a:r>
              <a:r>
                <a:rPr lang="en-US" sz="2800" dirty="0">
                  <a:solidFill>
                    <a:schemeClr val="tx1"/>
                  </a:solidFill>
                </a:rPr>
                <a:t>.</a:t>
              </a:r>
              <a:br>
                <a:rPr lang="en-US" sz="2800" dirty="0">
                  <a:solidFill>
                    <a:schemeClr val="tx1"/>
                  </a:solidFill>
                </a:rPr>
              </a:br>
              <a:r>
                <a:rPr lang="en-US" sz="2800" dirty="0">
                  <a:solidFill>
                    <a:schemeClr val="tx1"/>
                  </a:solidFill>
                </a:rPr>
                <a:t>Per </a:t>
              </a:r>
              <a:r>
                <a:rPr lang="en-US" sz="2800" dirty="0" err="1">
                  <a:solidFill>
                    <a:schemeClr val="tx1"/>
                  </a:solidFill>
                </a:rPr>
                <a:t>farlo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aprite</a:t>
              </a:r>
              <a:r>
                <a:rPr lang="en-US" sz="2800" dirty="0">
                  <a:solidFill>
                    <a:schemeClr val="tx1"/>
                  </a:solidFill>
                </a:rPr>
                <a:t> l’ </a:t>
              </a:r>
              <a:br>
                <a:rPr lang="en-US" sz="2800" dirty="0">
                  <a:solidFill>
                    <a:schemeClr val="tx1"/>
                  </a:solidFill>
                </a:rPr>
              </a:br>
              <a:r>
                <a:rPr lang="en-US" sz="2800" dirty="0">
                  <a:solidFill>
                    <a:schemeClr val="tx1"/>
                  </a:solidFill>
                </a:rPr>
                <a:t>→ </a:t>
              </a:r>
              <a:r>
                <a:rPr lang="en-US" sz="2800" b="1" dirty="0">
                  <a:solidFill>
                    <a:schemeClr val="tx1"/>
                  </a:solidFill>
                </a:rPr>
                <a:t>3.2 HRD Board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975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06A7A17-1D84-C2DD-26F2-5A017325C89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9F4021-6360-7AC8-D8C1-7653C71EE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21" b="8985"/>
          <a:stretch/>
        </p:blipFill>
        <p:spPr bwMode="auto">
          <a:xfrm>
            <a:off x="2975183" y="308113"/>
            <a:ext cx="5363747" cy="62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5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4" y="1521016"/>
            <a:ext cx="47366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Ogni</a:t>
            </a:r>
            <a:r>
              <a:rPr lang="en-US" sz="2400" dirty="0"/>
              <a:t> anno </a:t>
            </a:r>
            <a:r>
              <a:rPr lang="en-US" sz="2400" dirty="0" err="1"/>
              <a:t>nella</a:t>
            </a:r>
            <a:r>
              <a:rPr lang="en-US" sz="2400" dirty="0"/>
              <a:t> nostra Via </a:t>
            </a:r>
            <a:r>
              <a:rPr lang="en-US" sz="2400" dirty="0" err="1"/>
              <a:t>Lattea</a:t>
            </a:r>
            <a:r>
              <a:rPr lang="en-US" sz="2400" dirty="0"/>
              <a:t> </a:t>
            </a:r>
            <a:r>
              <a:rPr lang="en-US" sz="2400" dirty="0" err="1"/>
              <a:t>vengono</a:t>
            </a:r>
            <a:r>
              <a:rPr lang="en-US" sz="2400" dirty="0"/>
              <a:t> </a:t>
            </a:r>
            <a:r>
              <a:rPr lang="en-US" sz="2400" dirty="0" err="1"/>
              <a:t>formate</a:t>
            </a:r>
            <a:r>
              <a:rPr lang="en-US" sz="2400" dirty="0"/>
              <a:t> circa 5 </a:t>
            </a:r>
            <a:r>
              <a:rPr lang="en-US" sz="2400" dirty="0" err="1"/>
              <a:t>stelle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</a:t>
            </a:r>
            <a:r>
              <a:rPr lang="en-US" sz="2400" dirty="0" err="1"/>
              <a:t>formazione</a:t>
            </a:r>
            <a:r>
              <a:rPr lang="en-US" sz="2400" dirty="0"/>
              <a:t> </a:t>
            </a:r>
            <a:r>
              <a:rPr lang="en-US" sz="2400" dirty="0" err="1"/>
              <a:t>richiede</a:t>
            </a:r>
            <a:r>
              <a:rPr lang="en-US" sz="2400" dirty="0"/>
              <a:t> </a:t>
            </a:r>
            <a:r>
              <a:rPr lang="en-US" sz="2400" dirty="0" err="1"/>
              <a:t>approssimativamente</a:t>
            </a:r>
            <a:r>
              <a:rPr lang="en-US" sz="2400" dirty="0"/>
              <a:t> 1 - 100 </a:t>
            </a:r>
            <a:r>
              <a:rPr lang="en-US" sz="2400" dirty="0" err="1"/>
              <a:t>milioni</a:t>
            </a:r>
            <a:r>
              <a:rPr lang="en-US" sz="2400" dirty="0"/>
              <a:t> di anni.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 </a:t>
            </a:r>
            <a:r>
              <a:rPr lang="en-US" sz="2400" dirty="0" err="1"/>
              <a:t>originano</a:t>
            </a:r>
            <a:r>
              <a:rPr lang="en-US" sz="2400" dirty="0"/>
              <a:t> </a:t>
            </a:r>
            <a:r>
              <a:rPr lang="en-US" sz="2400" dirty="0" err="1"/>
              <a:t>dalla</a:t>
            </a:r>
            <a:r>
              <a:rPr lang="en-US" sz="2400" dirty="0"/>
              <a:t> </a:t>
            </a:r>
            <a:r>
              <a:rPr lang="en-US" sz="2400" dirty="0" err="1"/>
              <a:t>contrazione</a:t>
            </a:r>
            <a:r>
              <a:rPr lang="en-US" sz="2400" dirty="0"/>
              <a:t> di </a:t>
            </a:r>
            <a:r>
              <a:rPr lang="en-US" sz="2400" dirty="0" err="1"/>
              <a:t>nubi</a:t>
            </a:r>
            <a:r>
              <a:rPr lang="en-US" sz="2400" dirty="0"/>
              <a:t> </a:t>
            </a:r>
            <a:r>
              <a:rPr lang="en-US" sz="2400" dirty="0" err="1"/>
              <a:t>molecolari</a:t>
            </a:r>
            <a:r>
              <a:rPr lang="en-US" sz="2400" dirty="0"/>
              <a:t> (</a:t>
            </a:r>
            <a:r>
              <a:rPr lang="en-US" sz="2400" dirty="0" err="1"/>
              <a:t>gravitazione</a:t>
            </a:r>
            <a:r>
              <a:rPr lang="en-US" sz="2400" dirty="0"/>
              <a:t>).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Evoluzione</a:t>
            </a:r>
            <a:r>
              <a:rPr lang="en-US" sz="3600" noProof="0" dirty="0"/>
              <a:t> </a:t>
            </a:r>
            <a:r>
              <a:rPr lang="en-US" sz="3600" noProof="0" dirty="0" err="1"/>
              <a:t>Stellare</a:t>
            </a:r>
            <a:endParaRPr lang="en-US" sz="30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70B3AE-EDD1-4983-A2AA-0E928395E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67641"/>
            <a:ext cx="5192305" cy="35671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096000" y="5013629"/>
            <a:ext cx="5192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[12] 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Le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nebulose NGC 2014 e NGC 2020, </a:t>
            </a:r>
            <a:r>
              <a:rPr lang="en-US" sz="1400" i="1" dirty="0" err="1">
                <a:solidFill>
                  <a:srgbClr val="00305E"/>
                </a:solidFill>
                <a:latin typeface="Open Sans"/>
              </a:rPr>
              <a:t>che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</a:t>
            </a:r>
            <a:r>
              <a:rPr lang="en-US" sz="1400" i="1" dirty="0" err="1">
                <a:solidFill>
                  <a:srgbClr val="00305E"/>
                </a:solidFill>
                <a:latin typeface="Open Sans"/>
              </a:rPr>
              <a:t>sono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</a:t>
            </a:r>
            <a:r>
              <a:rPr lang="en-US" sz="1400" i="1" dirty="0" err="1">
                <a:solidFill>
                  <a:srgbClr val="00305E"/>
                </a:solidFill>
                <a:latin typeface="Open Sans"/>
              </a:rPr>
              <a:t>parte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di </a:t>
            </a:r>
            <a:r>
              <a:rPr lang="en-US" sz="1400" i="1" dirty="0" err="1">
                <a:solidFill>
                  <a:srgbClr val="00305E"/>
                </a:solidFill>
                <a:latin typeface="Open Sans"/>
              </a:rPr>
              <a:t>una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</a:t>
            </a:r>
            <a:r>
              <a:rPr lang="en-US" sz="1400" i="1" dirty="0" err="1">
                <a:solidFill>
                  <a:srgbClr val="00305E"/>
                </a:solidFill>
                <a:latin typeface="Open Sans"/>
              </a:rPr>
              <a:t>regione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di </a:t>
            </a:r>
            <a:r>
              <a:rPr lang="en-US" sz="1400" i="1" dirty="0" err="1">
                <a:solidFill>
                  <a:srgbClr val="00305E"/>
                </a:solidFill>
                <a:latin typeface="Open Sans"/>
              </a:rPr>
              <a:t>formazione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</a:t>
            </a:r>
            <a:r>
              <a:rPr lang="en-US" sz="1400" i="1" dirty="0" err="1">
                <a:solidFill>
                  <a:srgbClr val="00305E"/>
                </a:solidFill>
                <a:latin typeface="Open Sans"/>
              </a:rPr>
              <a:t>stellare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</a:t>
            </a:r>
            <a:r>
              <a:rPr lang="en-US" sz="1400" i="1" dirty="0" err="1">
                <a:solidFill>
                  <a:srgbClr val="00305E"/>
                </a:solidFill>
                <a:latin typeface="Open Sans"/>
              </a:rPr>
              <a:t>nella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Grande </a:t>
            </a:r>
            <a:r>
              <a:rPr lang="en-US" sz="1400" i="1" dirty="0" err="1">
                <a:solidFill>
                  <a:srgbClr val="00305E"/>
                </a:solidFill>
                <a:latin typeface="Open Sans"/>
              </a:rPr>
              <a:t>Nube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di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Magellano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galassia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lang="en-US" sz="1400" i="1" dirty="0" err="1">
                <a:solidFill>
                  <a:srgbClr val="00305E"/>
                </a:solidFill>
                <a:latin typeface="Open Sans"/>
              </a:rPr>
              <a:t>distante</a:t>
            </a:r>
            <a:r>
              <a:rPr lang="en-US" sz="1400" i="1" dirty="0">
                <a:solidFill>
                  <a:srgbClr val="00305E"/>
                </a:solidFill>
                <a:latin typeface="Open San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163 000 anni luce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dalla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Via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Lattea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  <a:b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Hubble/ESA, 2020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41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3" y="1676635"/>
            <a:ext cx="51085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</a:t>
            </a:r>
            <a:r>
              <a:rPr lang="en-US" sz="2400" dirty="0" err="1"/>
              <a:t>contrazione</a:t>
            </a:r>
            <a:r>
              <a:rPr lang="en-US" sz="2400" dirty="0"/>
              <a:t> </a:t>
            </a:r>
            <a:r>
              <a:rPr lang="en-US" sz="2400" dirty="0" err="1"/>
              <a:t>crea</a:t>
            </a:r>
            <a:r>
              <a:rPr lang="en-US" sz="2400" dirty="0"/>
              <a:t> un </a:t>
            </a:r>
            <a:r>
              <a:rPr lang="en-US" sz="2400" dirty="0" err="1"/>
              <a:t>nucleo</a:t>
            </a:r>
            <a:r>
              <a:rPr lang="en-US" sz="2400" dirty="0"/>
              <a:t> con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densità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alta</a:t>
            </a:r>
            <a:r>
              <a:rPr lang="en-US" sz="2400" dirty="0"/>
              <a:t> (</a:t>
            </a:r>
            <a:r>
              <a:rPr lang="en-US" sz="2400" dirty="0" err="1"/>
              <a:t>collasso</a:t>
            </a:r>
            <a:r>
              <a:rPr lang="en-US" sz="2400" dirty="0"/>
              <a:t> </a:t>
            </a:r>
            <a:r>
              <a:rPr lang="en-US" sz="2400" dirty="0" err="1"/>
              <a:t>gravitazionale</a:t>
            </a:r>
            <a:r>
              <a:rPr lang="en-US" sz="24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 la </a:t>
            </a:r>
            <a:r>
              <a:rPr lang="en-US" sz="2400" dirty="0" err="1"/>
              <a:t>massa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abbastanza</a:t>
            </a:r>
            <a:r>
              <a:rPr lang="en-US" sz="2400" dirty="0"/>
              <a:t> </a:t>
            </a:r>
            <a:r>
              <a:rPr lang="en-US" sz="2400" dirty="0" err="1"/>
              <a:t>elevata</a:t>
            </a:r>
            <a:r>
              <a:rPr lang="en-US" sz="2400" dirty="0"/>
              <a:t>, la </a:t>
            </a:r>
            <a:r>
              <a:rPr lang="en-US" sz="2400" dirty="0" err="1"/>
              <a:t>nuvola</a:t>
            </a:r>
            <a:r>
              <a:rPr lang="en-US" sz="2400" dirty="0"/>
              <a:t> </a:t>
            </a:r>
            <a:r>
              <a:rPr lang="en-US" sz="2400" dirty="0" err="1"/>
              <a:t>collassa</a:t>
            </a:r>
            <a:r>
              <a:rPr lang="en-US" sz="2400" dirty="0"/>
              <a:t> ed </a:t>
            </a:r>
            <a:r>
              <a:rPr lang="en-US" sz="2400" dirty="0" err="1"/>
              <a:t>emette</a:t>
            </a:r>
            <a:r>
              <a:rPr lang="en-US" sz="2400" dirty="0"/>
              <a:t> </a:t>
            </a:r>
            <a:r>
              <a:rPr lang="en-US" sz="2400" dirty="0" err="1"/>
              <a:t>energia</a:t>
            </a:r>
            <a:r>
              <a:rPr lang="en-US" sz="2400" dirty="0"/>
              <a:t> </a:t>
            </a:r>
            <a:r>
              <a:rPr lang="en-US" sz="2400" dirty="0" err="1"/>
              <a:t>termica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 la </a:t>
            </a:r>
            <a:r>
              <a:rPr lang="en-US" sz="2400" dirty="0" err="1"/>
              <a:t>densità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stella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abbastanza</a:t>
            </a:r>
            <a:r>
              <a:rPr lang="en-US" sz="2400" dirty="0"/>
              <a:t> </a:t>
            </a:r>
            <a:r>
              <a:rPr lang="en-US" sz="2400" dirty="0" err="1"/>
              <a:t>alta</a:t>
            </a:r>
            <a:r>
              <a:rPr lang="en-US" sz="2400" dirty="0"/>
              <a:t>, la </a:t>
            </a:r>
            <a:r>
              <a:rPr lang="en-US" sz="2400" dirty="0" err="1"/>
              <a:t>radiazione</a:t>
            </a:r>
            <a:r>
              <a:rPr lang="en-US" sz="2400" dirty="0"/>
              <a:t> non </a:t>
            </a:r>
            <a:r>
              <a:rPr lang="en-US" sz="2400" dirty="0" err="1"/>
              <a:t>riesce</a:t>
            </a:r>
            <a:r>
              <a:rPr lang="en-US" sz="2400" dirty="0"/>
              <a:t> a </a:t>
            </a:r>
            <a:r>
              <a:rPr lang="en-US" sz="2400" dirty="0" err="1"/>
              <a:t>fuggire</a:t>
            </a:r>
            <a:r>
              <a:rPr lang="en-US" sz="2400" dirty="0"/>
              <a:t> </a:t>
            </a:r>
            <a:r>
              <a:rPr lang="en-US" sz="2400" dirty="0" err="1"/>
              <a:t>dall’inviluppo</a:t>
            </a:r>
            <a:r>
              <a:rPr lang="en-US" sz="2400" dirty="0"/>
              <a:t>, e la stella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riscalda</a:t>
            </a:r>
            <a:r>
              <a:rPr lang="en-US" sz="2400" dirty="0"/>
              <a:t> </a:t>
            </a:r>
            <a:r>
              <a:rPr lang="en-US" sz="2400" dirty="0" err="1"/>
              <a:t>ulteriormente</a:t>
            </a:r>
            <a:r>
              <a:rPr lang="en-US" sz="2400" dirty="0"/>
              <a:t>.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Evoluzione</a:t>
            </a:r>
            <a:r>
              <a:rPr lang="en-US" sz="3600" noProof="0" dirty="0"/>
              <a:t> </a:t>
            </a:r>
            <a:r>
              <a:rPr lang="en-US" sz="3600" noProof="0" dirty="0" err="1"/>
              <a:t>Stellare</a:t>
            </a:r>
            <a:endParaRPr lang="en-US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273805" y="5013629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[13] La </a:t>
            </a:r>
            <a:r>
              <a:rPr lang="en-US" sz="1400" i="1" dirty="0" err="1"/>
              <a:t>testa</a:t>
            </a:r>
            <a:r>
              <a:rPr lang="en-US" sz="1400" i="1" dirty="0"/>
              <a:t> </a:t>
            </a:r>
            <a:r>
              <a:rPr lang="en-US" sz="1400" i="1" dirty="0" err="1"/>
              <a:t>della</a:t>
            </a:r>
            <a:r>
              <a:rPr lang="en-US" sz="1400" i="1" dirty="0"/>
              <a:t> </a:t>
            </a:r>
            <a:r>
              <a:rPr lang="en-US" sz="1400" i="1" dirty="0" err="1"/>
              <a:t>nebulosa</a:t>
            </a:r>
            <a:r>
              <a:rPr lang="en-US" sz="1400" i="1" dirty="0"/>
              <a:t> </a:t>
            </a:r>
            <a:r>
              <a:rPr lang="en-US" sz="1400" i="1" dirty="0" err="1"/>
              <a:t>gassosa</a:t>
            </a:r>
            <a:r>
              <a:rPr lang="en-US" sz="1400" i="1" dirty="0"/>
              <a:t> </a:t>
            </a:r>
            <a:r>
              <a:rPr lang="en-US" sz="1400" i="1" dirty="0" err="1"/>
              <a:t>detta</a:t>
            </a:r>
            <a:r>
              <a:rPr lang="en-US" sz="1400" i="1" dirty="0"/>
              <a:t> ”</a:t>
            </a:r>
            <a:r>
              <a:rPr lang="en-US" sz="1400" i="1" dirty="0" err="1"/>
              <a:t>Bruco</a:t>
            </a:r>
            <a:r>
              <a:rPr lang="en-US" sz="1400" i="1" dirty="0"/>
              <a:t> </a:t>
            </a:r>
            <a:r>
              <a:rPr lang="en-US" sz="1400" i="1" dirty="0" err="1"/>
              <a:t>Cosmico</a:t>
            </a:r>
            <a:r>
              <a:rPr lang="en-US" sz="1400" i="1" dirty="0"/>
              <a:t>" </a:t>
            </a:r>
            <a:r>
              <a:rPr lang="en-US" sz="1400" i="1" dirty="0" err="1"/>
              <a:t>è</a:t>
            </a:r>
            <a:r>
              <a:rPr lang="en-US" sz="1400" i="1" dirty="0"/>
              <a:t> </a:t>
            </a:r>
            <a:r>
              <a:rPr lang="en-US" sz="1400" i="1" dirty="0" err="1"/>
              <a:t>una</a:t>
            </a:r>
            <a:r>
              <a:rPr lang="en-US" sz="1400" i="1" dirty="0"/>
              <a:t> </a:t>
            </a:r>
            <a:r>
              <a:rPr lang="en-US" sz="1400" i="1" dirty="0" err="1"/>
              <a:t>protostella</a:t>
            </a:r>
            <a:r>
              <a:rPr lang="en-US" sz="1400" i="1" dirty="0"/>
              <a:t> </a:t>
            </a:r>
            <a:r>
              <a:rPr lang="en-US" sz="1400" i="1" dirty="0" err="1"/>
              <a:t>che</a:t>
            </a:r>
            <a:r>
              <a:rPr lang="en-US" sz="1400" i="1" dirty="0"/>
              <a:t> </a:t>
            </a:r>
            <a:r>
              <a:rPr lang="en-US" sz="1400" i="1" dirty="0" err="1"/>
              <a:t>sta</a:t>
            </a:r>
            <a:r>
              <a:rPr lang="en-US" sz="1400" i="1" dirty="0"/>
              <a:t> </a:t>
            </a:r>
            <a:r>
              <a:rPr lang="en-US" sz="1400" i="1" dirty="0" err="1"/>
              <a:t>ancora</a:t>
            </a:r>
            <a:r>
              <a:rPr lang="en-US" sz="1400" i="1" dirty="0"/>
              <a:t> </a:t>
            </a:r>
            <a:r>
              <a:rPr lang="en-US" sz="1400" i="1" dirty="0" err="1"/>
              <a:t>assorbendo</a:t>
            </a:r>
            <a:r>
              <a:rPr lang="en-US" sz="1400" i="1" dirty="0"/>
              <a:t> </a:t>
            </a:r>
            <a:r>
              <a:rPr lang="en-US" sz="1400" i="1" dirty="0" err="1"/>
              <a:t>materiale</a:t>
            </a:r>
            <a:r>
              <a:rPr lang="en-US" sz="1400" i="1" dirty="0"/>
              <a:t> dal </a:t>
            </a:r>
            <a:r>
              <a:rPr lang="en-US" sz="1400" i="1" dirty="0" err="1"/>
              <a:t>suo</a:t>
            </a:r>
            <a:r>
              <a:rPr lang="en-US" sz="1400" i="1" dirty="0"/>
              <a:t> </a:t>
            </a:r>
            <a:r>
              <a:rPr lang="en-US" sz="1400" i="1" dirty="0" err="1"/>
              <a:t>inviluppo</a:t>
            </a:r>
            <a:r>
              <a:rPr lang="en-US" sz="1400" i="1" dirty="0"/>
              <a:t> </a:t>
            </a:r>
            <a:r>
              <a:rPr lang="en-US" sz="1400" i="1" dirty="0" err="1"/>
              <a:t>esterno</a:t>
            </a:r>
            <a:r>
              <a:rPr lang="en-US" sz="1400" i="1" dirty="0"/>
              <a:t> e </a:t>
            </a:r>
            <a:r>
              <a:rPr lang="en-US" sz="1400" i="1" dirty="0" err="1"/>
              <a:t>condensando</a:t>
            </a:r>
            <a:r>
              <a:rPr lang="en-US" sz="1400" i="1" dirty="0"/>
              <a:t>.</a:t>
            </a:r>
            <a:br>
              <a:rPr lang="de-DE" sz="1400" i="1" dirty="0"/>
            </a:br>
            <a:r>
              <a:rPr lang="de-DE" sz="1400" i="1" dirty="0">
                <a:hlinkClick r:id="rId3"/>
              </a:rPr>
              <a:t>Hubble/ESA, 2013 </a:t>
            </a:r>
            <a:endParaRPr lang="de-DE" sz="1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107EC6-2C9B-4F2B-AF7C-CEFCBC3F1A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805" y="1677974"/>
            <a:ext cx="5181600" cy="333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9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4" y="1676635"/>
            <a:ext cx="47275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È</a:t>
            </a:r>
            <a:r>
              <a:rPr lang="en-US" sz="2400" dirty="0"/>
              <a:t> nata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b="1" dirty="0" err="1"/>
              <a:t>Protostella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forza </a:t>
            </a:r>
            <a:r>
              <a:rPr lang="en-US" sz="2400" dirty="0" err="1"/>
              <a:t>gravitazionale</a:t>
            </a:r>
            <a:r>
              <a:rPr lang="en-US" sz="2400" dirty="0"/>
              <a:t> </a:t>
            </a:r>
            <a:r>
              <a:rPr lang="en-US" sz="2400" dirty="0" err="1"/>
              <a:t>aumenta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 molecule </a:t>
            </a:r>
            <a:r>
              <a:rPr lang="en-US" sz="2400" dirty="0" err="1"/>
              <a:t>esterne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schiantano</a:t>
            </a:r>
            <a:r>
              <a:rPr lang="en-US" sz="2400" dirty="0"/>
              <a:t> </a:t>
            </a:r>
            <a:r>
              <a:rPr lang="en-US" sz="2400" dirty="0" err="1"/>
              <a:t>sul</a:t>
            </a:r>
            <a:r>
              <a:rPr lang="en-US" sz="2400" dirty="0"/>
              <a:t> </a:t>
            </a:r>
            <a:r>
              <a:rPr lang="en-US" sz="2400" dirty="0" err="1"/>
              <a:t>nucleo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Molti</a:t>
            </a:r>
            <a:r>
              <a:rPr lang="en-US" sz="2400" dirty="0"/>
              <a:t> </a:t>
            </a:r>
            <a:r>
              <a:rPr lang="en-US" sz="2400" dirty="0" err="1"/>
              <a:t>migliaia</a:t>
            </a:r>
            <a:r>
              <a:rPr lang="en-US" sz="2400" dirty="0"/>
              <a:t> di </a:t>
            </a:r>
            <a:r>
              <a:rPr lang="en-US" sz="2400" dirty="0" err="1"/>
              <a:t>gradi</a:t>
            </a:r>
            <a:r>
              <a:rPr lang="en-US" sz="2400" dirty="0"/>
              <a:t> Kelvin, luce </a:t>
            </a:r>
            <a:r>
              <a:rPr lang="en-US" sz="2400" dirty="0" err="1"/>
              <a:t>emessa</a:t>
            </a:r>
            <a:r>
              <a:rPr lang="en-US" sz="2400" dirty="0"/>
              <a:t> </a:t>
            </a:r>
            <a:r>
              <a:rPr lang="en-US" sz="2400" dirty="0" err="1"/>
              <a:t>perlopiù</a:t>
            </a:r>
            <a:r>
              <a:rPr lang="en-US" sz="2400" dirty="0"/>
              <a:t> </a:t>
            </a:r>
            <a:r>
              <a:rPr lang="en-US" sz="2400" dirty="0" err="1"/>
              <a:t>nell’infrarosso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</a:t>
            </a:r>
            <a:r>
              <a:rPr lang="en-US" sz="2400" dirty="0" err="1"/>
              <a:t>temperatura</a:t>
            </a:r>
            <a:r>
              <a:rPr lang="en-US" sz="2400" dirty="0"/>
              <a:t> </a:t>
            </a:r>
            <a:r>
              <a:rPr lang="en-US" sz="2400" dirty="0" err="1"/>
              <a:t>aumenta</a:t>
            </a:r>
            <a:r>
              <a:rPr lang="en-US" sz="2400" dirty="0"/>
              <a:t> </a:t>
            </a:r>
            <a:r>
              <a:rPr lang="en-US" sz="2400" dirty="0" err="1"/>
              <a:t>finchè</a:t>
            </a:r>
            <a:r>
              <a:rPr lang="en-US" sz="2400" dirty="0"/>
              <a:t> il gas </a:t>
            </a:r>
            <a:r>
              <a:rPr lang="en-US" sz="2400" dirty="0" err="1"/>
              <a:t>all’interno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ionizza</a:t>
            </a:r>
            <a:r>
              <a:rPr lang="en-US" sz="2400" dirty="0"/>
              <a:t> e </a:t>
            </a:r>
            <a:r>
              <a:rPr lang="en-US" sz="2400" dirty="0" err="1"/>
              <a:t>diventa</a:t>
            </a:r>
            <a:r>
              <a:rPr lang="en-US" sz="2400" dirty="0"/>
              <a:t> plasma.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Evoluzione</a:t>
            </a:r>
            <a:r>
              <a:rPr lang="en-US" sz="3600" noProof="0" dirty="0"/>
              <a:t> </a:t>
            </a:r>
            <a:r>
              <a:rPr lang="en-US" sz="3600" noProof="0" dirty="0" err="1"/>
              <a:t>Stellare</a:t>
            </a:r>
            <a:endParaRPr lang="en-US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273805" y="4967064"/>
            <a:ext cx="5003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[14] Il gas </a:t>
            </a:r>
            <a:r>
              <a:rPr lang="en-US" sz="1400" i="1" dirty="0" err="1"/>
              <a:t>emesso</a:t>
            </a:r>
            <a:r>
              <a:rPr lang="en-US" sz="1400" i="1" dirty="0"/>
              <a:t> da </a:t>
            </a:r>
            <a:r>
              <a:rPr lang="en-US" sz="1400" i="1" dirty="0" err="1"/>
              <a:t>una</a:t>
            </a:r>
            <a:r>
              <a:rPr lang="en-US" sz="1400" i="1" dirty="0"/>
              <a:t> </a:t>
            </a:r>
            <a:r>
              <a:rPr lang="en-US" sz="1400" i="1" dirty="0" err="1"/>
              <a:t>protostella</a:t>
            </a:r>
            <a:r>
              <a:rPr lang="en-US" sz="1400" i="1" dirty="0"/>
              <a:t> </a:t>
            </a:r>
            <a:r>
              <a:rPr lang="en-US" sz="1400" i="1" dirty="0" err="1"/>
              <a:t>che</a:t>
            </a:r>
            <a:r>
              <a:rPr lang="en-US" sz="1400" i="1" dirty="0"/>
              <a:t> </a:t>
            </a:r>
            <a:r>
              <a:rPr lang="en-US" sz="1400" i="1" dirty="0" err="1"/>
              <a:t>si</a:t>
            </a:r>
            <a:r>
              <a:rPr lang="en-US" sz="1400" i="1" dirty="0"/>
              <a:t> </a:t>
            </a:r>
            <a:r>
              <a:rPr lang="en-US" sz="1400" i="1" dirty="0" err="1"/>
              <a:t>scontra</a:t>
            </a:r>
            <a:r>
              <a:rPr lang="en-US" sz="1400" i="1" dirty="0"/>
              <a:t> </a:t>
            </a:r>
            <a:r>
              <a:rPr lang="en-US" sz="1400" i="1" dirty="0" err="1"/>
              <a:t>contro</a:t>
            </a:r>
            <a:r>
              <a:rPr lang="en-US" sz="1400" i="1" dirty="0"/>
              <a:t> </a:t>
            </a:r>
            <a:r>
              <a:rPr lang="en-US" sz="1400" i="1" dirty="0" err="1"/>
              <a:t>nubi</a:t>
            </a:r>
            <a:r>
              <a:rPr lang="en-US" sz="1400" i="1" dirty="0"/>
              <a:t> di </a:t>
            </a:r>
            <a:r>
              <a:rPr lang="en-US" sz="1400" i="1" dirty="0" err="1"/>
              <a:t>polvere</a:t>
            </a:r>
            <a:r>
              <a:rPr lang="en-US" sz="1400" i="1" dirty="0"/>
              <a:t>. Si </a:t>
            </a:r>
            <a:r>
              <a:rPr lang="en-US" sz="1400" i="1" dirty="0" err="1"/>
              <a:t>vedono</a:t>
            </a:r>
            <a:r>
              <a:rPr lang="en-US" sz="1400" i="1" dirty="0"/>
              <a:t> due </a:t>
            </a:r>
            <a:r>
              <a:rPr lang="en-US" sz="1400" i="1" dirty="0" err="1"/>
              <a:t>getti</a:t>
            </a:r>
            <a:r>
              <a:rPr lang="en-US" sz="1400" i="1" dirty="0"/>
              <a:t> di gas, </a:t>
            </a:r>
            <a:r>
              <a:rPr lang="en-US" sz="1400" i="1" dirty="0" err="1"/>
              <a:t>che</a:t>
            </a:r>
            <a:r>
              <a:rPr lang="en-US" sz="1400" i="1" dirty="0"/>
              <a:t> </a:t>
            </a:r>
            <a:r>
              <a:rPr lang="en-US" sz="1400" i="1" dirty="0" err="1"/>
              <a:t>si</a:t>
            </a:r>
            <a:r>
              <a:rPr lang="en-US" sz="1400" i="1" dirty="0"/>
              <a:t> </a:t>
            </a:r>
            <a:r>
              <a:rPr lang="en-US" sz="1400" i="1" dirty="0" err="1"/>
              <a:t>allontanano</a:t>
            </a:r>
            <a:r>
              <a:rPr lang="en-US" sz="1400" i="1" dirty="0"/>
              <a:t> </a:t>
            </a:r>
            <a:r>
              <a:rPr lang="en-US" sz="1400" i="1" dirty="0" err="1"/>
              <a:t>diametralmente</a:t>
            </a:r>
            <a:r>
              <a:rPr lang="en-US" sz="1400" i="1" dirty="0"/>
              <a:t> </a:t>
            </a:r>
            <a:r>
              <a:rPr lang="en-US" sz="1400" i="1" dirty="0" err="1"/>
              <a:t>opposti</a:t>
            </a:r>
            <a:r>
              <a:rPr lang="en-US" sz="1400" i="1" dirty="0"/>
              <a:t> </a:t>
            </a:r>
            <a:r>
              <a:rPr lang="en-US" sz="1400" i="1" dirty="0" err="1"/>
              <a:t>dalla</a:t>
            </a:r>
            <a:r>
              <a:rPr lang="en-US" sz="1400" i="1" dirty="0"/>
              <a:t> </a:t>
            </a:r>
            <a:r>
              <a:rPr lang="en-US" sz="1400" i="1" dirty="0" err="1"/>
              <a:t>protostella</a:t>
            </a:r>
            <a:r>
              <a:rPr lang="en-US" sz="1400" i="1" dirty="0"/>
              <a:t> al </a:t>
            </a:r>
            <a:r>
              <a:rPr lang="en-US" sz="1400" i="1" dirty="0" err="1"/>
              <a:t>centro</a:t>
            </a:r>
            <a:r>
              <a:rPr lang="en-US" sz="1400" i="1" dirty="0"/>
              <a:t>.</a:t>
            </a:r>
            <a:br>
              <a:rPr lang="de-DE" sz="1400" i="1" dirty="0"/>
            </a:br>
            <a:r>
              <a:rPr lang="de-DE" sz="1400" i="1" dirty="0">
                <a:hlinkClick r:id="rId3"/>
              </a:rPr>
              <a:t>Hubble/ESA, 2021 </a:t>
            </a:r>
            <a:endParaRPr lang="de-DE" sz="1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107EC6-2C9B-4F2B-AF7C-CEFCBC3F1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194" y="1479745"/>
            <a:ext cx="5015406" cy="34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94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3" y="1546569"/>
            <a:ext cx="60536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</a:t>
            </a:r>
            <a:r>
              <a:rPr lang="en-US" sz="2400" dirty="0" err="1"/>
              <a:t>temperatura</a:t>
            </a:r>
            <a:r>
              <a:rPr lang="en-US" sz="2400" dirty="0"/>
              <a:t> e la </a:t>
            </a:r>
            <a:r>
              <a:rPr lang="en-US" sz="2400" dirty="0" err="1"/>
              <a:t>densità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abbastanza</a:t>
            </a:r>
            <a:r>
              <a:rPr lang="en-US" sz="2400" dirty="0"/>
              <a:t> elevate da </a:t>
            </a:r>
            <a:r>
              <a:rPr lang="en-US" sz="2400" dirty="0" err="1"/>
              <a:t>consentire</a:t>
            </a:r>
            <a:r>
              <a:rPr lang="en-US" sz="2400" dirty="0"/>
              <a:t> ai nuclei </a:t>
            </a:r>
            <a:r>
              <a:rPr lang="en-US" sz="2400" dirty="0" err="1"/>
              <a:t>atomici</a:t>
            </a:r>
            <a:r>
              <a:rPr lang="en-US" sz="2400" dirty="0"/>
              <a:t> di </a:t>
            </a:r>
            <a:r>
              <a:rPr lang="en-US" sz="2400" dirty="0" err="1"/>
              <a:t>sorpassare</a:t>
            </a:r>
            <a:r>
              <a:rPr lang="en-US" sz="2400" dirty="0"/>
              <a:t> la </a:t>
            </a:r>
            <a:r>
              <a:rPr lang="en-US" sz="2400" dirty="0" err="1"/>
              <a:t>barriera</a:t>
            </a:r>
            <a:r>
              <a:rPr lang="en-US" sz="2400" dirty="0"/>
              <a:t> di Coulomb.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Fusione</a:t>
            </a:r>
            <a:r>
              <a:rPr lang="en-US" sz="2400" b="1" dirty="0"/>
              <a:t> </a:t>
            </a:r>
            <a:r>
              <a:rPr lang="en-US" sz="2400" b="1" dirty="0" err="1"/>
              <a:t>dell’idrogeno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l’elio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forma e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accumula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stella.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</a:t>
            </a:r>
            <a:r>
              <a:rPr lang="en-US" sz="2400" dirty="0" err="1"/>
              <a:t>radiazione</a:t>
            </a:r>
            <a:r>
              <a:rPr lang="en-US" sz="2400" dirty="0"/>
              <a:t> e la </a:t>
            </a:r>
            <a:r>
              <a:rPr lang="en-US" sz="2400" dirty="0" err="1"/>
              <a:t>pressione</a:t>
            </a:r>
            <a:r>
              <a:rPr lang="en-US" sz="2400" dirty="0"/>
              <a:t> del gas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oppongono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forza di </a:t>
            </a:r>
            <a:r>
              <a:rPr lang="en-US" sz="2400" dirty="0" err="1"/>
              <a:t>gravità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stella ha </a:t>
            </a:r>
            <a:r>
              <a:rPr lang="en-US" sz="2400" dirty="0" err="1"/>
              <a:t>raggiunto</a:t>
            </a:r>
            <a:r>
              <a:rPr lang="en-US" sz="2400" dirty="0"/>
              <a:t> uno </a:t>
            </a:r>
            <a:r>
              <a:rPr lang="en-US" sz="2400" dirty="0" err="1"/>
              <a:t>stato</a:t>
            </a:r>
            <a:r>
              <a:rPr lang="en-US" sz="2400" dirty="0"/>
              <a:t> stabile!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/>
              <a:t>Equilibrio</a:t>
            </a:r>
            <a:r>
              <a:rPr lang="en-US" sz="2400" b="1" dirty="0"/>
              <a:t> </a:t>
            </a:r>
            <a:r>
              <a:rPr lang="en-US" sz="2400" b="1" dirty="0" err="1"/>
              <a:t>Idrostatico</a:t>
            </a:r>
            <a:r>
              <a:rPr lang="en-US" sz="2400" dirty="0"/>
              <a:t>: la </a:t>
            </a:r>
            <a:r>
              <a:rPr lang="en-US" sz="2400" dirty="0" err="1"/>
              <a:t>gravità</a:t>
            </a:r>
            <a:r>
              <a:rPr lang="en-US" sz="2400" dirty="0"/>
              <a:t> e la </a:t>
            </a:r>
            <a:r>
              <a:rPr lang="en-US" sz="2400" dirty="0" err="1"/>
              <a:t>pressione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bilanciate</a:t>
            </a:r>
            <a:r>
              <a:rPr lang="en-US" sz="2400" dirty="0"/>
              <a:t>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Evoluzione</a:t>
            </a:r>
            <a:r>
              <a:rPr lang="en-US" sz="3600" noProof="0" dirty="0"/>
              <a:t> </a:t>
            </a:r>
            <a:r>
              <a:rPr lang="en-US" sz="3600" noProof="0" dirty="0" err="1"/>
              <a:t>Stellare</a:t>
            </a:r>
            <a:endParaRPr lang="en-US" sz="3000" noProof="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F7A96B-AF17-E275-C0BA-0E8999F81E60}"/>
              </a:ext>
            </a:extLst>
          </p:cNvPr>
          <p:cNvGrpSpPr/>
          <p:nvPr/>
        </p:nvGrpSpPr>
        <p:grpSpPr>
          <a:xfrm>
            <a:off x="7334250" y="1266660"/>
            <a:ext cx="3540014" cy="4722930"/>
            <a:chOff x="7458075" y="1209510"/>
            <a:chExt cx="3540014" cy="472293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0BA08A4-091E-4836-91F6-F787BEEF0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0EBA496-61C8-E7EB-3A84-8F4727C2DCF0}"/>
                </a:ext>
              </a:extLst>
            </p:cNvPr>
            <p:cNvSpPr/>
            <p:nvPr/>
          </p:nvSpPr>
          <p:spPr>
            <a:xfrm>
              <a:off x="7458075" y="5114925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B26D02A-497F-76E3-E113-E4776B335D70}"/>
                </a:ext>
              </a:extLst>
            </p:cNvPr>
            <p:cNvSpPr/>
            <p:nvPr/>
          </p:nvSpPr>
          <p:spPr>
            <a:xfrm>
              <a:off x="9912239" y="5248440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8258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Evoluzione</a:t>
            </a:r>
            <a:r>
              <a:rPr lang="en-US" sz="3600" noProof="0" dirty="0"/>
              <a:t> </a:t>
            </a:r>
            <a:r>
              <a:rPr lang="en-US" sz="3600" noProof="0" dirty="0" err="1"/>
              <a:t>Stellare</a:t>
            </a:r>
            <a:endParaRPr lang="en-US" sz="3000" noProof="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7DE56FB-8F45-4B0B-BE87-052F1D46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258" y="1585913"/>
            <a:ext cx="363855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8335C72-B966-CA4D-2EFB-ABE0C2E697A4}"/>
              </a:ext>
            </a:extLst>
          </p:cNvPr>
          <p:cNvSpPr txBox="1"/>
          <p:nvPr/>
        </p:nvSpPr>
        <p:spPr>
          <a:xfrm>
            <a:off x="1080593" y="1546569"/>
            <a:ext cx="57297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Più</a:t>
            </a:r>
            <a:r>
              <a:rPr lang="en-US" sz="2400" dirty="0"/>
              <a:t> pesante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l’elemento</a:t>
            </a:r>
            <a:r>
              <a:rPr lang="en-US" sz="2400" dirty="0"/>
              <a:t>,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alta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la  </a:t>
            </a:r>
            <a:r>
              <a:rPr lang="en-US" sz="2400" b="1" dirty="0" err="1"/>
              <a:t>Barriera</a:t>
            </a:r>
            <a:r>
              <a:rPr lang="en-US" sz="2400" b="1" dirty="0"/>
              <a:t> di Coulomb.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Se la </a:t>
            </a:r>
            <a:r>
              <a:rPr lang="de-DE" sz="2400" dirty="0" err="1"/>
              <a:t>temperatura</a:t>
            </a:r>
            <a:r>
              <a:rPr lang="de-DE" sz="2400" dirty="0"/>
              <a:t> </a:t>
            </a:r>
            <a:r>
              <a:rPr lang="de-DE" sz="2400" dirty="0" err="1"/>
              <a:t>e</a:t>
            </a:r>
            <a:r>
              <a:rPr lang="de-DE" sz="2400" dirty="0"/>
              <a:t> la </a:t>
            </a:r>
            <a:r>
              <a:rPr lang="de-DE" sz="2400" dirty="0" err="1"/>
              <a:t>densità</a:t>
            </a:r>
            <a:r>
              <a:rPr lang="de-DE" sz="2400" dirty="0"/>
              <a:t> </a:t>
            </a:r>
            <a:r>
              <a:rPr lang="de-DE" sz="2400" dirty="0" err="1"/>
              <a:t>sono</a:t>
            </a:r>
            <a:r>
              <a:rPr lang="de-DE" sz="2400" dirty="0"/>
              <a:t> </a:t>
            </a:r>
            <a:r>
              <a:rPr lang="de-DE" sz="2400" dirty="0" err="1"/>
              <a:t>sufficientemente</a:t>
            </a:r>
            <a:r>
              <a:rPr lang="de-DE" sz="2400" dirty="0"/>
              <a:t> alte, </a:t>
            </a:r>
            <a:r>
              <a:rPr lang="de-DE" sz="2400" dirty="0" err="1"/>
              <a:t>l‘elio</a:t>
            </a:r>
            <a:r>
              <a:rPr lang="de-DE" sz="2400" dirty="0"/>
              <a:t> </a:t>
            </a:r>
            <a:r>
              <a:rPr lang="de-DE" sz="2400" dirty="0" err="1"/>
              <a:t>può</a:t>
            </a:r>
            <a:r>
              <a:rPr lang="de-DE" sz="2400" dirty="0"/>
              <a:t> </a:t>
            </a:r>
            <a:r>
              <a:rPr lang="de-DE" sz="2400" dirty="0" err="1"/>
              <a:t>fondere</a:t>
            </a:r>
            <a:r>
              <a:rPr lang="de-DE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In </a:t>
            </a:r>
            <a:r>
              <a:rPr lang="de-DE" sz="2400" dirty="0" err="1"/>
              <a:t>base</a:t>
            </a:r>
            <a:r>
              <a:rPr lang="de-DE" sz="2400" dirty="0"/>
              <a:t> alla </a:t>
            </a:r>
            <a:r>
              <a:rPr lang="de-DE" sz="2400" dirty="0" err="1"/>
              <a:t>massa</a:t>
            </a:r>
            <a:r>
              <a:rPr lang="de-DE" sz="2400" dirty="0"/>
              <a:t> della </a:t>
            </a:r>
            <a:r>
              <a:rPr lang="de-DE" sz="2400" dirty="0" err="1"/>
              <a:t>stella</a:t>
            </a:r>
            <a:r>
              <a:rPr lang="de-DE" sz="2400" dirty="0"/>
              <a:t>, </a:t>
            </a:r>
            <a:r>
              <a:rPr lang="de-DE" sz="2400" dirty="0" err="1"/>
              <a:t>anche</a:t>
            </a:r>
            <a:r>
              <a:rPr lang="de-DE" sz="2400" dirty="0"/>
              <a:t> </a:t>
            </a:r>
            <a:r>
              <a:rPr lang="de-DE" sz="2400" dirty="0" err="1"/>
              <a:t>gli</a:t>
            </a:r>
            <a:r>
              <a:rPr lang="de-DE" sz="2400" dirty="0"/>
              <a:t> </a:t>
            </a:r>
            <a:r>
              <a:rPr lang="de-DE" sz="2400" dirty="0" err="1"/>
              <a:t>elementi</a:t>
            </a:r>
            <a:r>
              <a:rPr lang="de-DE" sz="2400" dirty="0"/>
              <a:t> </a:t>
            </a:r>
            <a:r>
              <a:rPr lang="de-DE" sz="2400" dirty="0" err="1"/>
              <a:t>successivi</a:t>
            </a:r>
            <a:r>
              <a:rPr lang="de-DE" sz="2400" dirty="0"/>
              <a:t> </a:t>
            </a:r>
            <a:r>
              <a:rPr lang="de-DE" sz="2400" dirty="0" err="1"/>
              <a:t>potrebbero</a:t>
            </a:r>
            <a:r>
              <a:rPr lang="de-DE" sz="2400" dirty="0"/>
              <a:t> </a:t>
            </a:r>
            <a:r>
              <a:rPr lang="de-DE" sz="2400" dirty="0" err="1"/>
              <a:t>fondere</a:t>
            </a:r>
            <a:r>
              <a:rPr lang="de-DE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La </a:t>
            </a:r>
            <a:r>
              <a:rPr lang="en-US" sz="2400" dirty="0"/>
              <a:t>stella </a:t>
            </a:r>
            <a:r>
              <a:rPr lang="en-US" sz="2400" dirty="0" err="1"/>
              <a:t>attraversa</a:t>
            </a:r>
            <a:r>
              <a:rPr lang="en-US" sz="2400" dirty="0"/>
              <a:t> </a:t>
            </a:r>
            <a:r>
              <a:rPr lang="en-US" sz="2400" b="1" dirty="0" err="1"/>
              <a:t>fasi</a:t>
            </a:r>
            <a:r>
              <a:rPr lang="en-US" sz="2400" b="1" dirty="0"/>
              <a:t> di vita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associate ai </a:t>
            </a:r>
            <a:r>
              <a:rPr lang="en-US" sz="2400" dirty="0" err="1"/>
              <a:t>processi</a:t>
            </a:r>
            <a:r>
              <a:rPr lang="en-US" sz="2400" dirty="0"/>
              <a:t> di </a:t>
            </a:r>
            <a:r>
              <a:rPr lang="en-US" sz="2400" dirty="0" err="1"/>
              <a:t>fusione</a:t>
            </a:r>
            <a:r>
              <a:rPr lang="en-US" sz="2400" dirty="0"/>
              <a:t> </a:t>
            </a:r>
            <a:r>
              <a:rPr lang="en-US" sz="2400" dirty="0" err="1"/>
              <a:t>nucleare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0478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Evoluzione</a:t>
            </a:r>
            <a:r>
              <a:rPr lang="en-US" sz="3600" noProof="0" dirty="0"/>
              <a:t> </a:t>
            </a:r>
            <a:r>
              <a:rPr lang="en-US" sz="3600" noProof="0" dirty="0" err="1"/>
              <a:t>Stellare</a:t>
            </a:r>
            <a:endParaRPr lang="en-US" sz="3000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D358C9-1BD9-405D-B16B-23D454721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5" b="5895"/>
          <a:stretch/>
        </p:blipFill>
        <p:spPr>
          <a:xfrm>
            <a:off x="1738434" y="1081567"/>
            <a:ext cx="8715131" cy="47743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92BE580-A3C3-CB60-BC6F-F5B9CBE5F9A6}"/>
              </a:ext>
            </a:extLst>
          </p:cNvPr>
          <p:cNvSpPr txBox="1"/>
          <p:nvPr/>
        </p:nvSpPr>
        <p:spPr>
          <a:xfrm>
            <a:off x="10574220" y="5292570"/>
            <a:ext cx="145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[15]Le </a:t>
            </a:r>
            <a:r>
              <a:rPr lang="en-US" sz="1400" i="1" dirty="0" err="1"/>
              <a:t>fasi</a:t>
            </a:r>
            <a:r>
              <a:rPr lang="en-US" sz="1400" i="1" dirty="0"/>
              <a:t> di vita </a:t>
            </a:r>
            <a:r>
              <a:rPr lang="en-US" sz="1400" i="1" dirty="0" err="1"/>
              <a:t>delle</a:t>
            </a:r>
            <a:r>
              <a:rPr lang="en-US" sz="1400" i="1" dirty="0"/>
              <a:t> </a:t>
            </a:r>
            <a:r>
              <a:rPr lang="en-US" sz="1400" i="1" dirty="0" err="1"/>
              <a:t>stelle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565808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Evoluzione</a:t>
            </a:r>
            <a:r>
              <a:rPr lang="en-US" sz="3600" noProof="0" dirty="0"/>
              <a:t> </a:t>
            </a:r>
            <a:r>
              <a:rPr lang="en-US" sz="3600" noProof="0" dirty="0" err="1"/>
              <a:t>Stellare</a:t>
            </a:r>
            <a:endParaRPr lang="en-US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6B1E15-9D92-4AE1-AB23-12095B651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48937" y="651615"/>
            <a:ext cx="4959245" cy="578062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7018870" y="2024933"/>
            <a:ext cx="49614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[10] La </a:t>
            </a:r>
            <a:r>
              <a:rPr lang="en-US" sz="2000" i="1" dirty="0" err="1"/>
              <a:t>nebulosa</a:t>
            </a:r>
            <a:r>
              <a:rPr lang="en-US" sz="2000" i="1" dirty="0"/>
              <a:t> </a:t>
            </a:r>
            <a:r>
              <a:rPr lang="en-US" sz="2000" i="1" dirty="0" err="1"/>
              <a:t>planetaria</a:t>
            </a:r>
            <a:r>
              <a:rPr lang="en-US" sz="2000" i="1" dirty="0"/>
              <a:t> NGC 6302, </a:t>
            </a:r>
            <a:r>
              <a:rPr lang="en-US" sz="2000" i="1" dirty="0" err="1"/>
              <a:t>anche</a:t>
            </a:r>
            <a:r>
              <a:rPr lang="en-US" sz="2000" i="1" dirty="0"/>
              <a:t> </a:t>
            </a:r>
            <a:r>
              <a:rPr lang="en-US" sz="2000" i="1" dirty="0" err="1"/>
              <a:t>chiamata</a:t>
            </a:r>
            <a:r>
              <a:rPr lang="en-US" sz="2000" i="1" dirty="0"/>
              <a:t> </a:t>
            </a:r>
            <a:r>
              <a:rPr lang="en-US" sz="2000" i="1" dirty="0" err="1"/>
              <a:t>nebulosa</a:t>
            </a:r>
            <a:r>
              <a:rPr lang="en-US" sz="2000" i="1" dirty="0"/>
              <a:t> </a:t>
            </a:r>
            <a:r>
              <a:rPr lang="en-US" sz="2000" i="1" dirty="0" err="1"/>
              <a:t>Farfalla</a:t>
            </a:r>
            <a:r>
              <a:rPr lang="en-US" sz="2000" i="1" dirty="0"/>
              <a:t>, </a:t>
            </a:r>
            <a:r>
              <a:rPr lang="en-US" sz="2000" i="1" dirty="0" err="1"/>
              <a:t>si</a:t>
            </a:r>
            <a:r>
              <a:rPr lang="en-US" sz="2000" i="1" dirty="0"/>
              <a:t> </a:t>
            </a:r>
            <a:r>
              <a:rPr lang="en-US" sz="2000" i="1" dirty="0" err="1"/>
              <a:t>trova</a:t>
            </a:r>
            <a:r>
              <a:rPr lang="en-US" sz="2000" i="1" dirty="0"/>
              <a:t> </a:t>
            </a:r>
            <a:r>
              <a:rPr lang="en-US" sz="2000" i="1" dirty="0" err="1"/>
              <a:t>nella</a:t>
            </a:r>
            <a:r>
              <a:rPr lang="en-US" sz="2000" i="1" dirty="0"/>
              <a:t> nostra </a:t>
            </a:r>
            <a:r>
              <a:rPr lang="en-US" sz="2000" i="1" dirty="0" err="1"/>
              <a:t>Galassia</a:t>
            </a:r>
            <a:r>
              <a:rPr lang="en-US" sz="2000" i="1" dirty="0"/>
              <a:t>, a circa 3800 </a:t>
            </a:r>
            <a:r>
              <a:rPr lang="en-US" sz="2000" i="1" dirty="0" err="1"/>
              <a:t>a.l.</a:t>
            </a:r>
            <a:r>
              <a:rPr lang="en-US" sz="2000" i="1" dirty="0"/>
              <a:t> da </a:t>
            </a:r>
            <a:r>
              <a:rPr lang="en-US" sz="2000" i="1" dirty="0" err="1"/>
              <a:t>noi</a:t>
            </a:r>
            <a:r>
              <a:rPr lang="en-US" sz="2000" i="1" dirty="0"/>
              <a:t>. Nel </a:t>
            </a:r>
            <a:r>
              <a:rPr lang="en-US" sz="2000" i="1" dirty="0" err="1"/>
              <a:t>centro</a:t>
            </a:r>
            <a:r>
              <a:rPr lang="en-US" sz="2000" i="1" dirty="0"/>
              <a:t> </a:t>
            </a:r>
            <a:r>
              <a:rPr lang="en-US" sz="2000" i="1" dirty="0" err="1"/>
              <a:t>si</a:t>
            </a:r>
            <a:r>
              <a:rPr lang="en-US" sz="2000" i="1" dirty="0"/>
              <a:t> </a:t>
            </a:r>
            <a:r>
              <a:rPr lang="en-US" sz="2000" i="1" dirty="0" err="1"/>
              <a:t>trova</a:t>
            </a:r>
            <a:r>
              <a:rPr lang="en-US" sz="2000" i="1" dirty="0"/>
              <a:t> </a:t>
            </a:r>
            <a:r>
              <a:rPr lang="en-US" sz="2000" i="1" dirty="0" err="1"/>
              <a:t>una</a:t>
            </a:r>
            <a:r>
              <a:rPr lang="en-US" sz="2000" i="1" dirty="0"/>
              <a:t> stella </a:t>
            </a:r>
            <a:r>
              <a:rPr lang="en-US" sz="2000" i="1" dirty="0" err="1"/>
              <a:t>morente</a:t>
            </a:r>
            <a:r>
              <a:rPr lang="en-US" sz="2000" i="1" dirty="0"/>
              <a:t> </a:t>
            </a:r>
            <a:r>
              <a:rPr lang="en-US" sz="2000" i="1" dirty="0" err="1"/>
              <a:t>che</a:t>
            </a:r>
            <a:r>
              <a:rPr lang="en-US" sz="2000" i="1" dirty="0"/>
              <a:t> </a:t>
            </a:r>
            <a:r>
              <a:rPr lang="en-US" sz="2000" i="1" dirty="0" err="1"/>
              <a:t>aveva</a:t>
            </a:r>
            <a:r>
              <a:rPr lang="en-US" sz="2000" i="1" dirty="0"/>
              <a:t> 5 volte la </a:t>
            </a:r>
            <a:r>
              <a:rPr lang="en-US" sz="2000" i="1" dirty="0" err="1"/>
              <a:t>massa</a:t>
            </a:r>
            <a:r>
              <a:rPr lang="en-US" sz="2000" i="1" dirty="0"/>
              <a:t> del Sole. Ha </a:t>
            </a:r>
            <a:r>
              <a:rPr lang="en-US" sz="2000" i="1" dirty="0" err="1"/>
              <a:t>rilasciato</a:t>
            </a:r>
            <a:r>
              <a:rPr lang="en-US" sz="2000" i="1" dirty="0"/>
              <a:t> il </a:t>
            </a:r>
            <a:r>
              <a:rPr lang="en-US" sz="2000" i="1" dirty="0" err="1"/>
              <a:t>suo</a:t>
            </a:r>
            <a:r>
              <a:rPr lang="en-US" sz="2000" i="1" dirty="0"/>
              <a:t> </a:t>
            </a:r>
            <a:r>
              <a:rPr lang="en-US" sz="2000" i="1" dirty="0" err="1"/>
              <a:t>guscio</a:t>
            </a:r>
            <a:r>
              <a:rPr lang="en-US" sz="2000" i="1" dirty="0"/>
              <a:t> </a:t>
            </a:r>
            <a:r>
              <a:rPr lang="en-US" sz="2000" i="1" dirty="0" err="1"/>
              <a:t>gassoso</a:t>
            </a:r>
            <a:r>
              <a:rPr lang="en-US" sz="2000" i="1" dirty="0"/>
              <a:t> e </a:t>
            </a:r>
            <a:r>
              <a:rPr lang="en-US" sz="2000" i="1" dirty="0" err="1"/>
              <a:t>sta</a:t>
            </a:r>
            <a:r>
              <a:rPr lang="en-US" sz="2000" i="1" dirty="0"/>
              <a:t> </a:t>
            </a:r>
            <a:r>
              <a:rPr lang="en-US" sz="2000" i="1" dirty="0" err="1"/>
              <a:t>ora</a:t>
            </a:r>
            <a:r>
              <a:rPr lang="en-US" sz="2000" i="1" dirty="0"/>
              <a:t> </a:t>
            </a:r>
            <a:r>
              <a:rPr lang="en-US" sz="2000" i="1" dirty="0" err="1"/>
              <a:t>emettendo</a:t>
            </a:r>
            <a:r>
              <a:rPr lang="en-US" sz="2000" i="1" dirty="0"/>
              <a:t> un fascio di </a:t>
            </a:r>
            <a:r>
              <a:rPr lang="en-US" sz="2000" i="1" dirty="0" err="1"/>
              <a:t>radiazione</a:t>
            </a:r>
            <a:r>
              <a:rPr lang="en-US" sz="2000" i="1" dirty="0"/>
              <a:t> UV </a:t>
            </a:r>
            <a:r>
              <a:rPr lang="en-US" sz="2000" i="1" dirty="0" err="1"/>
              <a:t>che</a:t>
            </a:r>
            <a:r>
              <a:rPr lang="en-US" sz="2000" i="1" dirty="0"/>
              <a:t> </a:t>
            </a:r>
            <a:r>
              <a:rPr lang="en-US" sz="2000" i="1" dirty="0" err="1"/>
              <a:t>rende</a:t>
            </a:r>
            <a:r>
              <a:rPr lang="en-US" sz="2000" i="1" dirty="0"/>
              <a:t> </a:t>
            </a:r>
            <a:r>
              <a:rPr lang="en-US" sz="2000" i="1" dirty="0" err="1"/>
              <a:t>visibile</a:t>
            </a:r>
            <a:r>
              <a:rPr lang="en-US" sz="2000" i="1" dirty="0"/>
              <a:t> la </a:t>
            </a:r>
            <a:r>
              <a:rPr lang="en-US" sz="2000" i="1" dirty="0" err="1"/>
              <a:t>materia</a:t>
            </a:r>
            <a:r>
              <a:rPr lang="en-US" sz="2000" i="1" dirty="0"/>
              <a:t> </a:t>
            </a:r>
            <a:r>
              <a:rPr lang="en-US" sz="2000" i="1" dirty="0" err="1"/>
              <a:t>eiettata</a:t>
            </a:r>
            <a:r>
              <a:rPr lang="en-US" sz="2000" i="1" dirty="0"/>
              <a:t>.</a:t>
            </a:r>
            <a:br>
              <a:rPr lang="de-DE" sz="2000" i="1" dirty="0"/>
            </a:br>
            <a:r>
              <a:rPr lang="de-DE" sz="2000" i="1" dirty="0">
                <a:hlinkClick r:id="rId4"/>
              </a:rPr>
              <a:t>Hubble/ESA, 2009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3360766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66875" y="1036637"/>
            <a:ext cx="8858249" cy="2392362"/>
          </a:xfrm>
        </p:spPr>
        <p:txBody>
          <a:bodyPr anchor="ctr"/>
          <a:lstStyle/>
          <a:p>
            <a:pPr algn="ctr"/>
            <a:r>
              <a:rPr lang="en-US" sz="4000" b="1" cap="small" noProof="0" dirty="0">
                <a:solidFill>
                  <a:schemeClr val="tx1"/>
                </a:solidFill>
              </a:rPr>
              <a:t>Round </a:t>
            </a:r>
            <a:r>
              <a:rPr lang="en-US" sz="4000" b="1" cap="small" noProof="0" dirty="0" err="1">
                <a:solidFill>
                  <a:schemeClr val="tx1"/>
                </a:solidFill>
              </a:rPr>
              <a:t>introduttivo</a:t>
            </a:r>
            <a:endParaRPr lang="en-US" sz="3600" b="1" cap="small" noProof="0" dirty="0">
              <a:solidFill>
                <a:schemeClr val="tx1"/>
              </a:solidFill>
            </a:endParaRPr>
          </a:p>
        </p:txBody>
      </p:sp>
      <p:pic>
        <p:nvPicPr>
          <p:cNvPr id="4" name="Grafik 3" descr="Fragen mit einfarbiger Füllung">
            <a:extLst>
              <a:ext uri="{FF2B5EF4-FFF2-40B4-BE49-F238E27FC236}">
                <a16:creationId xmlns:a16="http://schemas.microsoft.com/office/drawing/2014/main" id="{4F0EBFC7-984E-56D8-C6E0-31C0A17B0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510086" y="2576512"/>
            <a:ext cx="31718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126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Evoluzione</a:t>
            </a:r>
            <a:r>
              <a:rPr lang="en-US" sz="3600" noProof="0" dirty="0"/>
              <a:t> </a:t>
            </a:r>
            <a:r>
              <a:rPr lang="en-US" sz="3600" noProof="0" dirty="0" err="1"/>
              <a:t>Stellare</a:t>
            </a:r>
            <a:endParaRPr lang="en-US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6B1E15-9D92-4AE1-AB23-12095B651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249" y="1030075"/>
            <a:ext cx="5518151" cy="502131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6951136" y="2024933"/>
            <a:ext cx="49614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[16] La </a:t>
            </a:r>
            <a:r>
              <a:rPr lang="en-US" sz="2000" i="1" dirty="0" err="1"/>
              <a:t>Nebulosa</a:t>
            </a:r>
            <a:r>
              <a:rPr lang="en-US" sz="2000" i="1" dirty="0"/>
              <a:t> </a:t>
            </a:r>
            <a:r>
              <a:rPr lang="en-US" sz="2000" i="1" dirty="0" err="1"/>
              <a:t>Granchio</a:t>
            </a:r>
            <a:r>
              <a:rPr lang="en-US" sz="2000" i="1" dirty="0"/>
              <a:t>, </a:t>
            </a:r>
            <a:r>
              <a:rPr lang="en-US" sz="2000" i="1" dirty="0" err="1"/>
              <a:t>che</a:t>
            </a:r>
            <a:r>
              <a:rPr lang="en-US" sz="2000" i="1" dirty="0"/>
              <a:t> </a:t>
            </a:r>
            <a:r>
              <a:rPr lang="en-US" sz="2000" i="1" dirty="0" err="1"/>
              <a:t>si</a:t>
            </a:r>
            <a:r>
              <a:rPr lang="en-US" sz="2000" i="1" dirty="0"/>
              <a:t> </a:t>
            </a:r>
            <a:r>
              <a:rPr lang="en-US" sz="2000" i="1" dirty="0" err="1"/>
              <a:t>trova</a:t>
            </a:r>
            <a:r>
              <a:rPr lang="en-US" sz="2000" i="1" dirty="0"/>
              <a:t> </a:t>
            </a:r>
            <a:r>
              <a:rPr lang="en-US" sz="2000" i="1" dirty="0" err="1"/>
              <a:t>nella</a:t>
            </a:r>
            <a:r>
              <a:rPr lang="en-US" sz="2000" i="1" dirty="0"/>
              <a:t> </a:t>
            </a:r>
            <a:r>
              <a:rPr lang="en-US" sz="2000" i="1" dirty="0" err="1"/>
              <a:t>costellazione</a:t>
            </a:r>
            <a:r>
              <a:rPr lang="en-US" sz="2000" i="1" dirty="0"/>
              <a:t> del Toro a 6500 anni luce da </a:t>
            </a:r>
            <a:r>
              <a:rPr lang="en-US" sz="2000" i="1" dirty="0" err="1"/>
              <a:t>noi</a:t>
            </a:r>
            <a:r>
              <a:rPr lang="en-US" sz="2000" i="1" dirty="0"/>
              <a:t>, </a:t>
            </a:r>
            <a:r>
              <a:rPr lang="en-US" sz="2000" i="1" dirty="0" err="1"/>
              <a:t>è</a:t>
            </a:r>
            <a:r>
              <a:rPr lang="en-US" sz="2000" i="1" dirty="0"/>
              <a:t> il </a:t>
            </a:r>
            <a:r>
              <a:rPr lang="en-US" sz="2000" i="1" dirty="0" err="1"/>
              <a:t>risultato</a:t>
            </a:r>
            <a:r>
              <a:rPr lang="en-US" sz="2000" i="1" dirty="0"/>
              <a:t> di </a:t>
            </a:r>
            <a:r>
              <a:rPr lang="en-US" sz="2000" i="1" dirty="0" err="1"/>
              <a:t>un’esplosione</a:t>
            </a:r>
            <a:r>
              <a:rPr lang="en-US" sz="2000" i="1" dirty="0"/>
              <a:t> di supernova </a:t>
            </a:r>
            <a:r>
              <a:rPr lang="en-US" sz="2000" i="1" dirty="0" err="1"/>
              <a:t>osservata</a:t>
            </a:r>
            <a:r>
              <a:rPr lang="en-US" sz="2000" i="1" dirty="0"/>
              <a:t> </a:t>
            </a:r>
            <a:r>
              <a:rPr lang="en-US" sz="2000" i="1" dirty="0" err="1"/>
              <a:t>dagli</a:t>
            </a:r>
            <a:r>
              <a:rPr lang="en-US" sz="2000" i="1" dirty="0"/>
              <a:t> </a:t>
            </a:r>
            <a:r>
              <a:rPr lang="en-US" sz="2000" i="1" dirty="0" err="1"/>
              <a:t>astronomi</a:t>
            </a:r>
            <a:r>
              <a:rPr lang="en-US" sz="2000" i="1" dirty="0"/>
              <a:t> </a:t>
            </a:r>
            <a:r>
              <a:rPr lang="en-US" sz="2000" i="1" dirty="0" err="1"/>
              <a:t>nel</a:t>
            </a:r>
            <a:r>
              <a:rPr lang="en-US" sz="2000" i="1" dirty="0"/>
              <a:t> 1054. Al </a:t>
            </a:r>
            <a:r>
              <a:rPr lang="en-US" sz="2000" i="1" dirty="0" err="1"/>
              <a:t>centro</a:t>
            </a:r>
            <a:r>
              <a:rPr lang="en-US" sz="2000" i="1" dirty="0"/>
              <a:t> </a:t>
            </a:r>
            <a:r>
              <a:rPr lang="en-US" sz="2000" i="1" dirty="0" err="1"/>
              <a:t>si</a:t>
            </a:r>
            <a:r>
              <a:rPr lang="en-US" sz="2000" i="1" dirty="0"/>
              <a:t> </a:t>
            </a:r>
            <a:r>
              <a:rPr lang="en-US" sz="2000" i="1" dirty="0" err="1"/>
              <a:t>trova</a:t>
            </a:r>
            <a:r>
              <a:rPr lang="en-US" sz="2000" i="1" dirty="0"/>
              <a:t> </a:t>
            </a:r>
            <a:r>
              <a:rPr lang="en-US" sz="2000" i="1" dirty="0" err="1"/>
              <a:t>una</a:t>
            </a:r>
            <a:r>
              <a:rPr lang="en-US" sz="2000" i="1" dirty="0"/>
              <a:t> stella a </a:t>
            </a:r>
            <a:r>
              <a:rPr lang="en-US" sz="2000" i="1" dirty="0" err="1"/>
              <a:t>neutroni</a:t>
            </a:r>
            <a:r>
              <a:rPr lang="en-US" sz="2000" i="1" dirty="0"/>
              <a:t> </a:t>
            </a:r>
            <a:r>
              <a:rPr lang="en-US" sz="2000" i="1" dirty="0" err="1"/>
              <a:t>incredibilmente</a:t>
            </a:r>
            <a:r>
              <a:rPr lang="en-US" sz="2000" i="1" dirty="0"/>
              <a:t> </a:t>
            </a:r>
            <a:r>
              <a:rPr lang="en-US" sz="2000" i="1" dirty="0" err="1"/>
              <a:t>densa</a:t>
            </a:r>
            <a:r>
              <a:rPr lang="en-US" sz="2000" i="1" dirty="0"/>
              <a:t>, </a:t>
            </a:r>
            <a:r>
              <a:rPr lang="en-US" sz="2000" i="1" dirty="0" err="1"/>
              <a:t>che</a:t>
            </a:r>
            <a:r>
              <a:rPr lang="en-US" sz="2000" i="1" dirty="0"/>
              <a:t> </a:t>
            </a:r>
            <a:r>
              <a:rPr lang="en-US" sz="2000" i="1" dirty="0" err="1"/>
              <a:t>ruota</a:t>
            </a:r>
            <a:r>
              <a:rPr lang="en-US" sz="2000" i="1" dirty="0"/>
              <a:t> </a:t>
            </a:r>
            <a:r>
              <a:rPr lang="en-US" sz="2000" i="1" dirty="0" err="1"/>
              <a:t>su</a:t>
            </a:r>
            <a:r>
              <a:rPr lang="en-US" sz="2000" i="1" dirty="0"/>
              <a:t> se </a:t>
            </a:r>
            <a:r>
              <a:rPr lang="en-US" sz="2000" i="1" dirty="0" err="1"/>
              <a:t>stessa</a:t>
            </a:r>
            <a:r>
              <a:rPr lang="en-US" sz="2000" i="1" dirty="0"/>
              <a:t> </a:t>
            </a:r>
            <a:r>
              <a:rPr lang="en-US" sz="2000" i="1" dirty="0" err="1"/>
              <a:t>ogni</a:t>
            </a:r>
            <a:r>
              <a:rPr lang="en-US" sz="2000" i="1" dirty="0"/>
              <a:t> 33 </a:t>
            </a:r>
            <a:r>
              <a:rPr lang="en-US" sz="2000" i="1" dirty="0" err="1"/>
              <a:t>millisecondi</a:t>
            </a:r>
            <a:r>
              <a:rPr lang="en-US" sz="2000" i="1" dirty="0"/>
              <a:t>, </a:t>
            </a:r>
            <a:r>
              <a:rPr lang="en-US" sz="2000" i="1" dirty="0" err="1"/>
              <a:t>emettendo</a:t>
            </a:r>
            <a:r>
              <a:rPr lang="en-US" sz="2000" i="1" dirty="0"/>
              <a:t> un fascio di luce </a:t>
            </a:r>
            <a:r>
              <a:rPr lang="en-US" sz="2000" i="1" dirty="0" err="1"/>
              <a:t>composto</a:t>
            </a:r>
            <a:r>
              <a:rPr lang="en-US" sz="2000" i="1" dirty="0"/>
              <a:t> da </a:t>
            </a:r>
            <a:r>
              <a:rPr lang="en-US" sz="2000" i="1" dirty="0" err="1"/>
              <a:t>onde</a:t>
            </a:r>
            <a:r>
              <a:rPr lang="en-US" sz="2000" i="1" dirty="0"/>
              <a:t> radio e luce visible, </a:t>
            </a:r>
            <a:r>
              <a:rPr lang="en-US" sz="2000" i="1" dirty="0" err="1"/>
              <a:t>che</a:t>
            </a:r>
            <a:r>
              <a:rPr lang="en-US" sz="2000" i="1" dirty="0"/>
              <a:t> </a:t>
            </a:r>
            <a:r>
              <a:rPr lang="en-US" sz="2000" i="1" dirty="0" err="1"/>
              <a:t>ruota</a:t>
            </a:r>
            <a:r>
              <a:rPr lang="en-US" sz="2000" i="1" dirty="0"/>
              <a:t> come un faro.</a:t>
            </a:r>
            <a:br>
              <a:rPr lang="de-DE" sz="2000" i="1" dirty="0"/>
            </a:br>
            <a:r>
              <a:rPr lang="de-DE" sz="2000" i="1" dirty="0">
                <a:hlinkClick r:id="rId4"/>
              </a:rPr>
              <a:t>Hubble/ESA, 2017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1937343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06A7A17-1D84-C2DD-26F2-5A017325C89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9F4021-6360-7AC8-D8C1-7653C71EE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21" b="8985"/>
          <a:stretch/>
        </p:blipFill>
        <p:spPr bwMode="auto">
          <a:xfrm>
            <a:off x="2975183" y="308113"/>
            <a:ext cx="5363747" cy="62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971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La </a:t>
            </a:r>
            <a:r>
              <a:rPr lang="en-US" sz="3600" dirty="0"/>
              <a:t>S</a:t>
            </a:r>
            <a:r>
              <a:rPr lang="en-US" sz="3600" noProof="0" dirty="0" err="1"/>
              <a:t>toria</a:t>
            </a:r>
            <a:r>
              <a:rPr lang="en-US" sz="3600" noProof="0" dirty="0"/>
              <a:t> del Nostro </a:t>
            </a:r>
            <a:r>
              <a:rPr lang="en-US" sz="3600" dirty="0"/>
              <a:t>Sole</a:t>
            </a:r>
            <a:endParaRPr lang="en-US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06021E-B2C1-4B22-A421-52434D8971D3}"/>
              </a:ext>
            </a:extLst>
          </p:cNvPr>
          <p:cNvSpPr txBox="1"/>
          <p:nvPr/>
        </p:nvSpPr>
        <p:spPr>
          <a:xfrm>
            <a:off x="626164" y="2147213"/>
            <a:ext cx="54698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Il Sole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nato</a:t>
            </a:r>
            <a:r>
              <a:rPr lang="en-US" sz="2400" dirty="0"/>
              <a:t> 4,5 </a:t>
            </a:r>
            <a:r>
              <a:rPr lang="en-US" sz="2400" dirty="0" err="1"/>
              <a:t>miliardi</a:t>
            </a:r>
            <a:r>
              <a:rPr lang="en-US" sz="2400" dirty="0"/>
              <a:t> di anni fa.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Il Sole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trova</a:t>
            </a:r>
            <a:r>
              <a:rPr lang="en-US" sz="2400" dirty="0"/>
              <a:t> </a:t>
            </a:r>
            <a:r>
              <a:rPr lang="en-US" sz="2400" dirty="0" err="1"/>
              <a:t>ora</a:t>
            </a:r>
            <a:r>
              <a:rPr lang="en-US" sz="2400" dirty="0"/>
              <a:t> </a:t>
            </a:r>
            <a:r>
              <a:rPr lang="en-US" sz="2400" dirty="0" err="1"/>
              <a:t>sulla</a:t>
            </a:r>
            <a:r>
              <a:rPr lang="en-US" sz="2400" dirty="0"/>
              <a:t> </a:t>
            </a:r>
            <a:r>
              <a:rPr lang="en-US" sz="2400" b="1" dirty="0" err="1"/>
              <a:t>Sequenza</a:t>
            </a:r>
            <a:r>
              <a:rPr lang="en-US" sz="2400" b="1" dirty="0"/>
              <a:t> </a:t>
            </a:r>
            <a:r>
              <a:rPr lang="en-US" sz="2400" b="1" dirty="0" err="1"/>
              <a:t>Principale</a:t>
            </a:r>
            <a:r>
              <a:rPr lang="en-US" sz="2400" b="1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 </a:t>
            </a:r>
            <a:r>
              <a:rPr lang="en-US" sz="2400" dirty="0" err="1"/>
              <a:t>fusione</a:t>
            </a:r>
            <a:r>
              <a:rPr lang="en-US" sz="2400" dirty="0"/>
              <a:t> </a:t>
            </a:r>
            <a:r>
              <a:rPr lang="en-US" sz="2400" dirty="0" err="1"/>
              <a:t>dell’idrogeno</a:t>
            </a:r>
            <a:r>
              <a:rPr lang="en-US" sz="2400" dirty="0"/>
              <a:t> porta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formazione</a:t>
            </a:r>
            <a:r>
              <a:rPr lang="en-US" sz="2400" dirty="0"/>
              <a:t> di un </a:t>
            </a:r>
            <a:r>
              <a:rPr lang="en-US" sz="2400" dirty="0" err="1"/>
              <a:t>nucleo</a:t>
            </a:r>
            <a:r>
              <a:rPr lang="en-US" sz="2400" dirty="0"/>
              <a:t> di </a:t>
            </a:r>
            <a:r>
              <a:rPr lang="en-US" sz="2400" dirty="0" err="1"/>
              <a:t>elio</a:t>
            </a:r>
            <a:r>
              <a:rPr lang="en-US" sz="2400" dirty="0"/>
              <a:t> e un </a:t>
            </a:r>
            <a:r>
              <a:rPr lang="en-US" sz="2400" dirty="0" err="1"/>
              <a:t>guscio</a:t>
            </a:r>
            <a:r>
              <a:rPr lang="en-US" sz="2400" dirty="0"/>
              <a:t> di </a:t>
            </a:r>
            <a:r>
              <a:rPr lang="en-US" sz="2400" dirty="0" err="1"/>
              <a:t>idrogeno</a:t>
            </a:r>
            <a:r>
              <a:rPr lang="en-US" sz="2400" dirty="0"/>
              <a:t>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18" y="1464657"/>
            <a:ext cx="6238224" cy="428877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974C506-4278-CBBF-63EE-31D1D98399CC}"/>
              </a:ext>
            </a:extLst>
          </p:cNvPr>
          <p:cNvSpPr/>
          <p:nvPr/>
        </p:nvSpPr>
        <p:spPr>
          <a:xfrm rot="3760218">
            <a:off x="9558580" y="4152106"/>
            <a:ext cx="536167" cy="5566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38B167-E4AD-45E9-800A-B54A15DE48D5}"/>
              </a:ext>
            </a:extLst>
          </p:cNvPr>
          <p:cNvSpPr txBox="1"/>
          <p:nvPr/>
        </p:nvSpPr>
        <p:spPr>
          <a:xfrm>
            <a:off x="10658475" y="5730494"/>
            <a:ext cx="1188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[17] </a:t>
            </a:r>
            <a:r>
              <a:rPr lang="de-DE" sz="1600" i="1" dirty="0"/>
              <a:t>HRD </a:t>
            </a:r>
          </a:p>
        </p:txBody>
      </p:sp>
    </p:spTree>
    <p:extLst>
      <p:ext uri="{BB962C8B-B14F-4D97-AF65-F5344CB8AC3E}">
        <p14:creationId xmlns:p14="http://schemas.microsoft.com/office/powerpoint/2010/main" val="3407473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La </a:t>
            </a:r>
            <a:r>
              <a:rPr lang="en-US" sz="3600" dirty="0"/>
              <a:t>S</a:t>
            </a:r>
            <a:r>
              <a:rPr lang="en-US" sz="3600" noProof="0" dirty="0" err="1"/>
              <a:t>toria</a:t>
            </a:r>
            <a:r>
              <a:rPr lang="en-US" sz="3600" noProof="0" dirty="0"/>
              <a:t> del Nostro Sole</a:t>
            </a:r>
            <a:endParaRPr lang="en-US" sz="3000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18" y="1464657"/>
            <a:ext cx="6238224" cy="428877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 rot="2477500">
            <a:off x="10106745" y="2846259"/>
            <a:ext cx="536167" cy="191795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838F2B-DDF0-875B-5873-4F6D4D436FBF}"/>
              </a:ext>
            </a:extLst>
          </p:cNvPr>
          <p:cNvSpPr txBox="1"/>
          <p:nvPr/>
        </p:nvSpPr>
        <p:spPr>
          <a:xfrm>
            <a:off x="626164" y="2008067"/>
            <a:ext cx="546983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L’idrogeno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consuma</a:t>
            </a:r>
            <a:r>
              <a:rPr lang="en-US" sz="2400" dirty="0"/>
              <a:t>, il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contrae</a:t>
            </a:r>
            <a:r>
              <a:rPr lang="en-US" sz="2400" dirty="0"/>
              <a:t> e </a:t>
            </a:r>
            <a:r>
              <a:rPr lang="en-US" sz="2400" dirty="0" err="1"/>
              <a:t>diventa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caldo</a:t>
            </a:r>
            <a:r>
              <a:rPr lang="en-US" sz="24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Il Sole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espande</a:t>
            </a:r>
            <a:r>
              <a:rPr lang="en-US" sz="2400" dirty="0"/>
              <a:t> e </a:t>
            </a:r>
            <a:r>
              <a:rPr lang="en-US" sz="2400" dirty="0" err="1"/>
              <a:t>diventa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brillante, ma </a:t>
            </a:r>
            <a:r>
              <a:rPr lang="en-US" sz="2400" dirty="0" err="1"/>
              <a:t>più</a:t>
            </a:r>
            <a:r>
              <a:rPr lang="en-US" sz="2400" dirty="0"/>
              <a:t> freddo, </a:t>
            </a:r>
            <a:r>
              <a:rPr lang="en-US" sz="2400" dirty="0" err="1"/>
              <a:t>nelle</a:t>
            </a:r>
            <a:r>
              <a:rPr lang="en-US" sz="2400" dirty="0"/>
              <a:t> parti </a:t>
            </a:r>
            <a:r>
              <a:rPr lang="en-US" sz="2400" dirty="0" err="1"/>
              <a:t>esterne</a:t>
            </a:r>
            <a:r>
              <a:rPr lang="en-US" sz="24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Il Sole </a:t>
            </a:r>
            <a:r>
              <a:rPr lang="en-US" sz="2400" dirty="0" err="1"/>
              <a:t>diventa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b="1" dirty="0" err="1"/>
              <a:t>Gigante</a:t>
            </a:r>
            <a:r>
              <a:rPr lang="en-US" sz="2400" b="1" dirty="0"/>
              <a:t> Rossa, </a:t>
            </a:r>
            <a:r>
              <a:rPr lang="en-US" sz="2400" dirty="0"/>
              <a:t>con un </a:t>
            </a:r>
            <a:r>
              <a:rPr lang="en-US" sz="2400" dirty="0" err="1"/>
              <a:t>guscio</a:t>
            </a:r>
            <a:r>
              <a:rPr lang="en-US" sz="2400" dirty="0"/>
              <a:t> di </a:t>
            </a:r>
            <a:r>
              <a:rPr lang="en-US" sz="2400" dirty="0" err="1"/>
              <a:t>idrogeno</a:t>
            </a:r>
            <a:r>
              <a:rPr lang="en-US" sz="2400" dirty="0"/>
              <a:t> e un </a:t>
            </a:r>
            <a:r>
              <a:rPr lang="en-US" sz="2400" dirty="0" err="1"/>
              <a:t>nucleo</a:t>
            </a:r>
            <a:r>
              <a:rPr lang="en-US" sz="2400" dirty="0"/>
              <a:t> di </a:t>
            </a:r>
            <a:r>
              <a:rPr lang="en-US" sz="2400" dirty="0" err="1"/>
              <a:t>elio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6565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La </a:t>
            </a:r>
            <a:r>
              <a:rPr lang="en-US" sz="3600" dirty="0"/>
              <a:t>S</a:t>
            </a:r>
            <a:r>
              <a:rPr lang="en-US" sz="3600" noProof="0" dirty="0" err="1"/>
              <a:t>toria</a:t>
            </a:r>
            <a:r>
              <a:rPr lang="en-US" sz="3600" noProof="0" dirty="0"/>
              <a:t> del Nostro Sole</a:t>
            </a:r>
            <a:endParaRPr lang="en-US" sz="3000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18" y="1464657"/>
            <a:ext cx="6238224" cy="428877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 rot="4460586">
            <a:off x="9802889" y="2441346"/>
            <a:ext cx="536167" cy="191795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838F2B-DDF0-875B-5873-4F6D4D436FBF}"/>
              </a:ext>
            </a:extLst>
          </p:cNvPr>
          <p:cNvSpPr txBox="1"/>
          <p:nvPr/>
        </p:nvSpPr>
        <p:spPr>
          <a:xfrm>
            <a:off x="626164" y="2008067"/>
            <a:ext cx="5469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L’elio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accende</a:t>
            </a:r>
            <a:r>
              <a:rPr lang="en-US" sz="2400" dirty="0"/>
              <a:t> </a:t>
            </a:r>
            <a:r>
              <a:rPr lang="en-US" sz="2400" dirty="0" err="1"/>
              <a:t>bruscamente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nucleo</a:t>
            </a:r>
            <a:r>
              <a:rPr lang="en-US" sz="2400" dirty="0"/>
              <a:t>.</a:t>
            </a:r>
          </a:p>
          <a:p>
            <a:pPr marL="75438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Flash di Elio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temperature interna </a:t>
            </a:r>
            <a:r>
              <a:rPr lang="en-US" sz="2400" dirty="0" err="1"/>
              <a:t>cresce</a:t>
            </a:r>
            <a:r>
              <a:rPr lang="en-US" sz="2400" dirty="0"/>
              <a:t>, il Sole </a:t>
            </a:r>
            <a:r>
              <a:rPr lang="en-US" sz="2400" dirty="0" err="1"/>
              <a:t>diventa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caldo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L’elio</a:t>
            </a:r>
            <a:r>
              <a:rPr lang="en-US" sz="2400" dirty="0"/>
              <a:t> </a:t>
            </a:r>
            <a:r>
              <a:rPr lang="en-US" sz="2400" dirty="0" err="1"/>
              <a:t>brucia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nucleo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b="1" dirty="0" err="1"/>
              <a:t>processo</a:t>
            </a:r>
            <a:r>
              <a:rPr lang="en-US" sz="2400" dirty="0"/>
              <a:t> </a:t>
            </a:r>
            <a:r>
              <a:rPr lang="en-US" sz="2400" b="1" dirty="0" err="1"/>
              <a:t>tre</a:t>
            </a:r>
            <a:r>
              <a:rPr lang="en-US" sz="2400" b="1" dirty="0"/>
              <a:t> alfa.</a:t>
            </a:r>
          </a:p>
        </p:txBody>
      </p:sp>
    </p:spTree>
    <p:extLst>
      <p:ext uri="{BB962C8B-B14F-4D97-AF65-F5344CB8AC3E}">
        <p14:creationId xmlns:p14="http://schemas.microsoft.com/office/powerpoint/2010/main" val="30756816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La </a:t>
            </a:r>
            <a:r>
              <a:rPr lang="en-US" sz="3600" dirty="0"/>
              <a:t>S</a:t>
            </a:r>
            <a:r>
              <a:rPr lang="en-US" sz="3600" noProof="0" dirty="0" err="1"/>
              <a:t>toria</a:t>
            </a:r>
            <a:r>
              <a:rPr lang="en-US" sz="3600" noProof="0" dirty="0"/>
              <a:t> del Nostro Sole</a:t>
            </a:r>
            <a:endParaRPr lang="en-US" sz="3000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18" y="1464657"/>
            <a:ext cx="6238224" cy="428877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 rot="4039381">
            <a:off x="9902280" y="2203253"/>
            <a:ext cx="536167" cy="191795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838F2B-DDF0-875B-5873-4F6D4D436FBF}"/>
              </a:ext>
            </a:extLst>
          </p:cNvPr>
          <p:cNvSpPr txBox="1"/>
          <p:nvPr/>
        </p:nvSpPr>
        <p:spPr>
          <a:xfrm>
            <a:off x="626164" y="2008067"/>
            <a:ext cx="5469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Nel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l’elio</a:t>
            </a:r>
            <a:r>
              <a:rPr lang="en-US" sz="2400" dirty="0"/>
              <a:t> </a:t>
            </a:r>
            <a:r>
              <a:rPr lang="en-US" sz="2400" dirty="0" err="1"/>
              <a:t>viene</a:t>
            </a:r>
            <a:r>
              <a:rPr lang="en-US" sz="2400" dirty="0"/>
              <a:t> </a:t>
            </a:r>
            <a:r>
              <a:rPr lang="en-US" sz="2400" dirty="0" err="1"/>
              <a:t>consumato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 Sole </a:t>
            </a:r>
            <a:r>
              <a:rPr lang="en-US" sz="2400" dirty="0" err="1"/>
              <a:t>ora</a:t>
            </a:r>
            <a:r>
              <a:rPr lang="en-US" sz="2400" dirty="0"/>
              <a:t> ha un </a:t>
            </a:r>
            <a:r>
              <a:rPr lang="en-US" sz="2400" dirty="0" err="1"/>
              <a:t>guscio</a:t>
            </a:r>
            <a:r>
              <a:rPr lang="en-US" sz="2400" dirty="0"/>
              <a:t> di </a:t>
            </a:r>
            <a:r>
              <a:rPr lang="en-US" sz="2400" dirty="0" err="1"/>
              <a:t>idrogeno</a:t>
            </a:r>
            <a:r>
              <a:rPr lang="en-US" sz="2400" dirty="0"/>
              <a:t>, un </a:t>
            </a:r>
            <a:r>
              <a:rPr lang="en-US" sz="2400" dirty="0" err="1"/>
              <a:t>guscio</a:t>
            </a:r>
            <a:r>
              <a:rPr lang="en-US" sz="2400" dirty="0"/>
              <a:t> di </a:t>
            </a:r>
            <a:r>
              <a:rPr lang="en-US" sz="2400" dirty="0" err="1"/>
              <a:t>elio</a:t>
            </a:r>
            <a:r>
              <a:rPr lang="en-US" sz="2400" dirty="0"/>
              <a:t> e un </a:t>
            </a:r>
            <a:r>
              <a:rPr lang="en-US" sz="2400" dirty="0" err="1"/>
              <a:t>nucleo</a:t>
            </a:r>
            <a:r>
              <a:rPr lang="en-US" sz="2400" dirty="0"/>
              <a:t> di </a:t>
            </a:r>
            <a:r>
              <a:rPr lang="en-US" sz="2400" dirty="0" err="1"/>
              <a:t>carbonio</a:t>
            </a:r>
            <a:r>
              <a:rPr lang="en-US" sz="2400" dirty="0"/>
              <a:t>/</a:t>
            </a:r>
            <a:r>
              <a:rPr lang="en-US" sz="2400" dirty="0" err="1"/>
              <a:t>ossigeno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 Sole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espande</a:t>
            </a:r>
            <a:r>
              <a:rPr lang="en-US" sz="2400" dirty="0"/>
              <a:t> </a:t>
            </a:r>
            <a:r>
              <a:rPr lang="en-US" sz="2400" dirty="0" err="1"/>
              <a:t>ancora</a:t>
            </a:r>
            <a:r>
              <a:rPr lang="en-US" sz="2400" dirty="0"/>
              <a:t>, </a:t>
            </a:r>
            <a:r>
              <a:rPr lang="en-US" sz="2400" dirty="0" err="1"/>
              <a:t>diventa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brillante, ma </a:t>
            </a:r>
            <a:r>
              <a:rPr lang="en-US" sz="2400" dirty="0" err="1"/>
              <a:t>più</a:t>
            </a:r>
            <a:r>
              <a:rPr lang="en-US" sz="2400" dirty="0"/>
              <a:t> freddo, </a:t>
            </a:r>
            <a:r>
              <a:rPr lang="en-US" sz="2400" dirty="0" err="1"/>
              <a:t>nelle</a:t>
            </a:r>
            <a:r>
              <a:rPr lang="en-US" sz="2400" dirty="0"/>
              <a:t> parti </a:t>
            </a:r>
            <a:r>
              <a:rPr lang="en-US" sz="2400" dirty="0" err="1"/>
              <a:t>esterne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13524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La </a:t>
            </a:r>
            <a:r>
              <a:rPr lang="en-US" sz="3600" dirty="0"/>
              <a:t>S</a:t>
            </a:r>
            <a:r>
              <a:rPr lang="en-US" sz="3600" noProof="0" dirty="0" err="1"/>
              <a:t>toria</a:t>
            </a:r>
            <a:r>
              <a:rPr lang="en-US" sz="3600" noProof="0" dirty="0"/>
              <a:t> del Nostro Sole</a:t>
            </a:r>
            <a:endParaRPr lang="en-US" sz="3000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18" y="1464657"/>
            <a:ext cx="6238224" cy="428877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6838F2B-DDF0-875B-5873-4F6D4D436FBF}"/>
              </a:ext>
            </a:extLst>
          </p:cNvPr>
          <p:cNvSpPr txBox="1"/>
          <p:nvPr/>
        </p:nvSpPr>
        <p:spPr>
          <a:xfrm>
            <a:off x="626165" y="1100667"/>
            <a:ext cx="54698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 Sole </a:t>
            </a:r>
            <a:r>
              <a:rPr lang="en-US" sz="2400" dirty="0" err="1"/>
              <a:t>perde</a:t>
            </a:r>
            <a:r>
              <a:rPr lang="en-US" sz="2400" dirty="0"/>
              <a:t> </a:t>
            </a:r>
            <a:r>
              <a:rPr lang="en-US" sz="2400" dirty="0" err="1"/>
              <a:t>massa</a:t>
            </a:r>
            <a:r>
              <a:rPr lang="en-US" sz="2400" dirty="0"/>
              <a:t> ad </a:t>
            </a:r>
            <a:r>
              <a:rPr lang="en-US" sz="2400" dirty="0" err="1"/>
              <a:t>ogni</a:t>
            </a:r>
            <a:r>
              <a:rPr lang="en-US" sz="2400" dirty="0"/>
              <a:t> </a:t>
            </a:r>
            <a:r>
              <a:rPr lang="en-US" sz="2400" dirty="0" err="1"/>
              <a:t>pulso</a:t>
            </a:r>
            <a:r>
              <a:rPr lang="en-US" sz="2400" dirty="0"/>
              <a:t> </a:t>
            </a:r>
            <a:r>
              <a:rPr lang="en-US" sz="2400" dirty="0" err="1"/>
              <a:t>termico</a:t>
            </a:r>
            <a:r>
              <a:rPr lang="en-US" sz="2400" dirty="0"/>
              <a:t>, </a:t>
            </a:r>
            <a:r>
              <a:rPr lang="en-US" sz="2400" dirty="0" err="1"/>
              <a:t>finchè</a:t>
            </a:r>
            <a:r>
              <a:rPr lang="en-US" sz="2400" dirty="0"/>
              <a:t> il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viene</a:t>
            </a:r>
            <a:r>
              <a:rPr lang="en-US" sz="2400" dirty="0"/>
              <a:t> </a:t>
            </a:r>
            <a:r>
              <a:rPr lang="en-US" sz="2400" dirty="0" err="1"/>
              <a:t>esposto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 </a:t>
            </a:r>
            <a:r>
              <a:rPr lang="en-US" sz="2400" dirty="0" err="1"/>
              <a:t>guscio</a:t>
            </a:r>
            <a:r>
              <a:rPr lang="en-US" sz="2400" dirty="0"/>
              <a:t> </a:t>
            </a:r>
            <a:r>
              <a:rPr lang="en-US" sz="2400" dirty="0" err="1"/>
              <a:t>espulso</a:t>
            </a:r>
            <a:r>
              <a:rPr lang="en-US" sz="2400" dirty="0"/>
              <a:t> forma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b="1" dirty="0" err="1"/>
              <a:t>Nebulosa</a:t>
            </a:r>
            <a:r>
              <a:rPr lang="en-US" sz="2400" b="1" dirty="0"/>
              <a:t> </a:t>
            </a:r>
            <a:r>
              <a:rPr lang="en-US" sz="2400" b="1" dirty="0" err="1"/>
              <a:t>Planetaria</a:t>
            </a:r>
            <a:r>
              <a:rPr lang="en-US" sz="2400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esposto</a:t>
            </a:r>
            <a:r>
              <a:rPr lang="en-US" sz="2400" dirty="0"/>
              <a:t> forma </a:t>
            </a:r>
            <a:r>
              <a:rPr lang="en-US" sz="2400" dirty="0" err="1"/>
              <a:t>una</a:t>
            </a:r>
            <a:r>
              <a:rPr lang="en-US" sz="2400" b="1" dirty="0"/>
              <a:t> Nana Bianca: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Si </a:t>
            </a:r>
            <a:r>
              <a:rPr lang="en-US" sz="2400" dirty="0" err="1"/>
              <a:t>raffredda</a:t>
            </a:r>
            <a:r>
              <a:rPr lang="en-US" sz="2400" dirty="0"/>
              <a:t> </a:t>
            </a:r>
            <a:r>
              <a:rPr lang="en-US" sz="2400" dirty="0" err="1"/>
              <a:t>velocemente</a:t>
            </a:r>
            <a:r>
              <a:rPr lang="en-US" sz="2400" dirty="0"/>
              <a:t>, le </a:t>
            </a:r>
            <a:r>
              <a:rPr lang="en-US" sz="2400" dirty="0" err="1"/>
              <a:t>reazioni</a:t>
            </a:r>
            <a:r>
              <a:rPr lang="en-US" sz="2400" dirty="0"/>
              <a:t> non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avvenire</a:t>
            </a:r>
            <a:r>
              <a:rPr lang="en-US" sz="2400" dirty="0"/>
              <a:t>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Consiste</a:t>
            </a:r>
            <a:r>
              <a:rPr lang="en-US" sz="2400" dirty="0"/>
              <a:t> </a:t>
            </a:r>
            <a:r>
              <a:rPr lang="en-US" sz="2400" dirty="0" err="1"/>
              <a:t>principalmente</a:t>
            </a:r>
            <a:r>
              <a:rPr lang="en-US" sz="2400" dirty="0"/>
              <a:t> di </a:t>
            </a:r>
            <a:r>
              <a:rPr lang="en-US" sz="2400" dirty="0" err="1"/>
              <a:t>carbone</a:t>
            </a:r>
            <a:r>
              <a:rPr lang="en-US" sz="2400" dirty="0"/>
              <a:t> e </a:t>
            </a:r>
            <a:r>
              <a:rPr lang="en-US" sz="2400" dirty="0" err="1"/>
              <a:t>ossigeno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1600" i="1" dirty="0"/>
              <a:t>Circa </a:t>
            </a:r>
            <a:r>
              <a:rPr lang="en-US" sz="1600" i="1" dirty="0" err="1"/>
              <a:t>della</a:t>
            </a:r>
            <a:r>
              <a:rPr lang="en-US" sz="1600" i="1" dirty="0"/>
              <a:t> </a:t>
            </a:r>
            <a:r>
              <a:rPr lang="en-US" sz="1600" i="1" dirty="0" err="1"/>
              <a:t>massa</a:t>
            </a:r>
            <a:r>
              <a:rPr lang="en-US" sz="1600" i="1" dirty="0"/>
              <a:t> del Sole e </a:t>
            </a:r>
            <a:r>
              <a:rPr lang="en-US" sz="1600" i="1" dirty="0" err="1"/>
              <a:t>della</a:t>
            </a:r>
            <a:r>
              <a:rPr lang="en-US" sz="1600" i="1" dirty="0"/>
              <a:t> </a:t>
            </a:r>
            <a:r>
              <a:rPr lang="en-US" sz="1600" i="1" dirty="0" err="1"/>
              <a:t>dimensione</a:t>
            </a:r>
            <a:r>
              <a:rPr lang="en-US" sz="1600" i="1" dirty="0"/>
              <a:t> </a:t>
            </a:r>
            <a:r>
              <a:rPr lang="en-US" sz="1600" i="1" dirty="0" err="1"/>
              <a:t>della</a:t>
            </a:r>
            <a:r>
              <a:rPr lang="en-US" sz="1600" i="1" dirty="0"/>
              <a:t> Terra.</a:t>
            </a:r>
            <a:endParaRPr lang="de-DE" sz="2400" i="1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905D0E4-BAD5-1E4B-9ABE-084DA0DD3887}"/>
              </a:ext>
            </a:extLst>
          </p:cNvPr>
          <p:cNvSpPr/>
          <p:nvPr/>
        </p:nvSpPr>
        <p:spPr>
          <a:xfrm rot="5400000">
            <a:off x="8682103" y="580777"/>
            <a:ext cx="536167" cy="43632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7383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La </a:t>
            </a:r>
            <a:r>
              <a:rPr lang="en-US" sz="3600" dirty="0"/>
              <a:t>S</a:t>
            </a:r>
            <a:r>
              <a:rPr lang="en-US" sz="3600" noProof="0" dirty="0" err="1"/>
              <a:t>toria</a:t>
            </a:r>
            <a:r>
              <a:rPr lang="en-US" sz="3600" noProof="0" dirty="0"/>
              <a:t> del Nostro Sole</a:t>
            </a:r>
            <a:endParaRPr lang="en-US" sz="3000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822829-87AC-3DD6-F100-45BFCAFF3C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705" y="1252199"/>
            <a:ext cx="5360141" cy="427209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C2E79C7-F1D2-10F3-6302-CAB0FECB3836}"/>
              </a:ext>
            </a:extLst>
          </p:cNvPr>
          <p:cNvSpPr txBox="1"/>
          <p:nvPr/>
        </p:nvSpPr>
        <p:spPr>
          <a:xfrm>
            <a:off x="6378705" y="5538139"/>
            <a:ext cx="5360141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[18] A Planetary Nebula in Cygnus</a:t>
            </a:r>
            <a:br>
              <a:rPr lang="en-US" sz="1800" i="1" dirty="0"/>
            </a:br>
            <a:r>
              <a:rPr lang="de-DE" i="1" dirty="0">
                <a:hlinkClick r:id="rId4"/>
              </a:rPr>
              <a:t>Hubble/ESA, 2021</a:t>
            </a:r>
            <a:r>
              <a:rPr lang="de-DE" i="1" dirty="0"/>
              <a:t> 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1197819A-4FC6-AC8E-6356-C1180A22F9A5}"/>
              </a:ext>
            </a:extLst>
          </p:cNvPr>
          <p:cNvSpPr txBox="1"/>
          <p:nvPr/>
        </p:nvSpPr>
        <p:spPr>
          <a:xfrm>
            <a:off x="626165" y="1100667"/>
            <a:ext cx="54698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 Sole </a:t>
            </a:r>
            <a:r>
              <a:rPr lang="en-US" sz="2400" dirty="0" err="1"/>
              <a:t>perde</a:t>
            </a:r>
            <a:r>
              <a:rPr lang="en-US" sz="2400" dirty="0"/>
              <a:t> </a:t>
            </a:r>
            <a:r>
              <a:rPr lang="en-US" sz="2400" dirty="0" err="1"/>
              <a:t>massa</a:t>
            </a:r>
            <a:r>
              <a:rPr lang="en-US" sz="2400" dirty="0"/>
              <a:t> ad </a:t>
            </a:r>
            <a:r>
              <a:rPr lang="en-US" sz="2400" dirty="0" err="1"/>
              <a:t>ogni</a:t>
            </a:r>
            <a:r>
              <a:rPr lang="en-US" sz="2400" dirty="0"/>
              <a:t> </a:t>
            </a:r>
            <a:r>
              <a:rPr lang="en-US" sz="2400" dirty="0" err="1"/>
              <a:t>pulso</a:t>
            </a:r>
            <a:r>
              <a:rPr lang="en-US" sz="2400" dirty="0"/>
              <a:t> </a:t>
            </a:r>
            <a:r>
              <a:rPr lang="en-US" sz="2400" dirty="0" err="1"/>
              <a:t>termico</a:t>
            </a:r>
            <a:r>
              <a:rPr lang="en-US" sz="2400" dirty="0"/>
              <a:t>, </a:t>
            </a:r>
            <a:r>
              <a:rPr lang="en-US" sz="2400" dirty="0" err="1"/>
              <a:t>finchè</a:t>
            </a:r>
            <a:r>
              <a:rPr lang="en-US" sz="2400" dirty="0"/>
              <a:t> il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viene</a:t>
            </a:r>
            <a:r>
              <a:rPr lang="en-US" sz="2400" dirty="0"/>
              <a:t> </a:t>
            </a:r>
            <a:r>
              <a:rPr lang="en-US" sz="2400" dirty="0" err="1"/>
              <a:t>esposto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 </a:t>
            </a:r>
            <a:r>
              <a:rPr lang="en-US" sz="2400" dirty="0" err="1"/>
              <a:t>guscio</a:t>
            </a:r>
            <a:r>
              <a:rPr lang="en-US" sz="2400" dirty="0"/>
              <a:t> </a:t>
            </a:r>
            <a:r>
              <a:rPr lang="en-US" sz="2400" dirty="0" err="1"/>
              <a:t>espulso</a:t>
            </a:r>
            <a:r>
              <a:rPr lang="en-US" sz="2400" dirty="0"/>
              <a:t> forma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b="1" dirty="0" err="1"/>
              <a:t>nebulosa</a:t>
            </a:r>
            <a:r>
              <a:rPr lang="en-US" sz="2400" b="1" dirty="0"/>
              <a:t> </a:t>
            </a:r>
            <a:r>
              <a:rPr lang="en-US" sz="2400" b="1" dirty="0" err="1"/>
              <a:t>planetaria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 </a:t>
            </a:r>
            <a:r>
              <a:rPr lang="en-US" sz="2400" dirty="0" err="1"/>
              <a:t>nucleo</a:t>
            </a:r>
            <a:r>
              <a:rPr lang="en-US" sz="2400" dirty="0"/>
              <a:t> </a:t>
            </a:r>
            <a:r>
              <a:rPr lang="en-US" sz="2400" dirty="0" err="1"/>
              <a:t>esposto</a:t>
            </a:r>
            <a:r>
              <a:rPr lang="en-US" sz="2400" dirty="0"/>
              <a:t> forma </a:t>
            </a:r>
            <a:r>
              <a:rPr lang="en-US" sz="2400" dirty="0" err="1"/>
              <a:t>una</a:t>
            </a:r>
            <a:r>
              <a:rPr lang="en-US" sz="2400" b="1" dirty="0"/>
              <a:t> nana Bianca: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Si </a:t>
            </a:r>
            <a:r>
              <a:rPr lang="en-US" sz="2400" dirty="0" err="1"/>
              <a:t>raffredda</a:t>
            </a:r>
            <a:r>
              <a:rPr lang="en-US" sz="2400" dirty="0"/>
              <a:t> </a:t>
            </a:r>
            <a:r>
              <a:rPr lang="en-US" sz="2400" dirty="0" err="1"/>
              <a:t>velocemente</a:t>
            </a:r>
            <a:r>
              <a:rPr lang="en-US" sz="2400" dirty="0"/>
              <a:t>, le </a:t>
            </a:r>
            <a:r>
              <a:rPr lang="en-US" sz="2400" dirty="0" err="1"/>
              <a:t>reazioni</a:t>
            </a:r>
            <a:r>
              <a:rPr lang="en-US" sz="2400" dirty="0"/>
              <a:t> non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avvenire</a:t>
            </a:r>
            <a:endParaRPr lang="en-US" sz="2400" dirty="0"/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Consiste</a:t>
            </a:r>
            <a:r>
              <a:rPr lang="en-US" sz="2400" dirty="0"/>
              <a:t> </a:t>
            </a:r>
            <a:r>
              <a:rPr lang="en-US" sz="2400" dirty="0" err="1"/>
              <a:t>principalmente</a:t>
            </a:r>
            <a:r>
              <a:rPr lang="en-US" sz="2400" dirty="0"/>
              <a:t> di </a:t>
            </a:r>
            <a:r>
              <a:rPr lang="en-US" sz="2400" dirty="0" err="1"/>
              <a:t>carbone</a:t>
            </a:r>
            <a:r>
              <a:rPr lang="en-US" sz="2400" dirty="0"/>
              <a:t> e </a:t>
            </a:r>
            <a:r>
              <a:rPr lang="en-US" sz="2400" dirty="0" err="1"/>
              <a:t>ossigeno</a:t>
            </a:r>
            <a:br>
              <a:rPr lang="en-US" sz="2400" dirty="0"/>
            </a:br>
            <a:r>
              <a:rPr lang="en-US" sz="1600" i="1" dirty="0"/>
              <a:t>circa </a:t>
            </a:r>
            <a:r>
              <a:rPr lang="en-US" sz="1600" i="1" dirty="0" err="1"/>
              <a:t>della</a:t>
            </a:r>
            <a:r>
              <a:rPr lang="en-US" sz="1600" i="1" dirty="0"/>
              <a:t> </a:t>
            </a:r>
            <a:r>
              <a:rPr lang="en-US" sz="1600" i="1" dirty="0" err="1"/>
              <a:t>massa</a:t>
            </a:r>
            <a:r>
              <a:rPr lang="en-US" sz="1600" i="1" dirty="0"/>
              <a:t> del Sole e </a:t>
            </a:r>
            <a:r>
              <a:rPr lang="en-US" sz="1600" i="1" dirty="0" err="1"/>
              <a:t>della</a:t>
            </a:r>
            <a:r>
              <a:rPr lang="en-US" sz="1600" i="1" dirty="0"/>
              <a:t> </a:t>
            </a:r>
            <a:r>
              <a:rPr lang="en-US" sz="1600" i="1" dirty="0" err="1"/>
              <a:t>dimensione</a:t>
            </a:r>
            <a:r>
              <a:rPr lang="en-US" sz="1600" i="1" dirty="0"/>
              <a:t> </a:t>
            </a:r>
            <a:r>
              <a:rPr lang="en-US" sz="1600" i="1" dirty="0" err="1"/>
              <a:t>della</a:t>
            </a:r>
            <a:r>
              <a:rPr lang="en-US" sz="1600" i="1" dirty="0"/>
              <a:t> Terra</a:t>
            </a:r>
            <a:endParaRPr lang="de-DE" sz="2400" i="1" dirty="0"/>
          </a:p>
        </p:txBody>
      </p:sp>
    </p:spTree>
    <p:extLst>
      <p:ext uri="{BB962C8B-B14F-4D97-AF65-F5344CB8AC3E}">
        <p14:creationId xmlns:p14="http://schemas.microsoft.com/office/powerpoint/2010/main" val="23196030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E8F676A-0307-A95C-EFF3-8470B169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Abbondanze</a:t>
            </a:r>
            <a:r>
              <a:rPr lang="en-US" sz="3600" noProof="0" dirty="0"/>
              <a:t> </a:t>
            </a:r>
            <a:r>
              <a:rPr lang="en-US" sz="3600" noProof="0" dirty="0" err="1"/>
              <a:t>degli</a:t>
            </a:r>
            <a:r>
              <a:rPr lang="en-US" sz="3600" noProof="0" dirty="0"/>
              <a:t> </a:t>
            </a:r>
            <a:r>
              <a:rPr lang="en-US" sz="3600" dirty="0"/>
              <a:t>E</a:t>
            </a:r>
            <a:r>
              <a:rPr lang="en-US" sz="3600" noProof="0" dirty="0" err="1"/>
              <a:t>lementi</a:t>
            </a:r>
            <a:r>
              <a:rPr lang="en-US" sz="3600" noProof="0" dirty="0"/>
              <a:t> </a:t>
            </a:r>
            <a:r>
              <a:rPr lang="en-US" sz="3600" dirty="0"/>
              <a:t>C</a:t>
            </a:r>
            <a:r>
              <a:rPr lang="en-US" sz="3600" noProof="0" dirty="0" err="1"/>
              <a:t>himici</a:t>
            </a:r>
            <a:r>
              <a:rPr lang="en-US" sz="3600" noProof="0" dirty="0"/>
              <a:t> </a:t>
            </a:r>
            <a:r>
              <a:rPr lang="en-US" sz="2400" noProof="0" dirty="0"/>
              <a:t>(Sistema Solare)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6177006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49175" y="1377922"/>
            <a:ext cx="921548" cy="461382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1ECC4E-38B7-AE1F-E152-EFE5FB8DAC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446" y="1782248"/>
            <a:ext cx="5175322" cy="323878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6C47C1E-0CCF-579F-2E97-014DD049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Abbondanze</a:t>
            </a:r>
            <a:r>
              <a:rPr lang="en-US" sz="3600" noProof="0" dirty="0"/>
              <a:t> </a:t>
            </a:r>
            <a:r>
              <a:rPr lang="en-US" sz="3600" noProof="0" dirty="0" err="1"/>
              <a:t>degli</a:t>
            </a:r>
            <a:r>
              <a:rPr lang="en-US" sz="3600" noProof="0" dirty="0"/>
              <a:t> </a:t>
            </a:r>
            <a:r>
              <a:rPr lang="en-US" sz="3600" dirty="0"/>
              <a:t>E</a:t>
            </a:r>
            <a:r>
              <a:rPr lang="en-US" sz="3600" noProof="0" dirty="0" err="1"/>
              <a:t>lementi</a:t>
            </a:r>
            <a:r>
              <a:rPr lang="en-US" sz="3600" noProof="0" dirty="0"/>
              <a:t> </a:t>
            </a:r>
            <a:r>
              <a:rPr lang="en-US" sz="3600" dirty="0"/>
              <a:t>C</a:t>
            </a:r>
            <a:r>
              <a:rPr lang="en-US" sz="3600" noProof="0" dirty="0" err="1"/>
              <a:t>himici</a:t>
            </a:r>
            <a:r>
              <a:rPr lang="en-US" sz="3600" noProof="0" dirty="0"/>
              <a:t> </a:t>
            </a:r>
            <a:r>
              <a:rPr lang="en-US" sz="2400" noProof="0" dirty="0"/>
              <a:t>(Sistema Solare)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217037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81375" y="2154239"/>
            <a:ext cx="5429250" cy="2392362"/>
          </a:xfrm>
        </p:spPr>
        <p:txBody>
          <a:bodyPr anchor="ctr"/>
          <a:lstStyle/>
          <a:p>
            <a:pPr algn="ctr"/>
            <a:r>
              <a:rPr lang="en-US" sz="3600" cap="small" noProof="0" dirty="0" err="1"/>
              <a:t>cosa</a:t>
            </a:r>
            <a:r>
              <a:rPr lang="en-US" sz="3600" cap="small" noProof="0" dirty="0"/>
              <a:t> </a:t>
            </a:r>
            <a:r>
              <a:rPr lang="en-US" sz="3600" cap="small" dirty="0" err="1"/>
              <a:t>conosci</a:t>
            </a:r>
            <a:r>
              <a:rPr lang="en-US" sz="3600" cap="small" dirty="0"/>
              <a:t> </a:t>
            </a:r>
            <a:r>
              <a:rPr lang="en-US" sz="3600" cap="small" noProof="0" dirty="0" err="1"/>
              <a:t>già</a:t>
            </a:r>
            <a:r>
              <a:rPr lang="en-US" sz="3600" cap="small" noProof="0" dirty="0"/>
              <a:t> </a:t>
            </a:r>
            <a:r>
              <a:rPr lang="en-US" sz="3600" cap="small" dirty="0"/>
              <a:t>de</a:t>
            </a:r>
            <a:r>
              <a:rPr lang="en-US" sz="3600" cap="small" noProof="0" dirty="0" err="1"/>
              <a:t>ll</a:t>
            </a:r>
            <a:r>
              <a:rPr lang="en-US" sz="3600" cap="small" noProof="0" dirty="0"/>
              <a:t>’</a:t>
            </a:r>
            <a:r>
              <a:rPr lang="en-US" sz="3600" b="1" cap="small" dirty="0"/>
              <a:t>A</a:t>
            </a:r>
            <a:r>
              <a:rPr lang="en-US" sz="3600" b="1" cap="small" noProof="0" dirty="0" err="1"/>
              <a:t>strofisica</a:t>
            </a:r>
            <a:r>
              <a:rPr lang="en-US" sz="3600" b="1" cap="small" noProof="0" dirty="0"/>
              <a:t> </a:t>
            </a:r>
            <a:r>
              <a:rPr lang="en-US" sz="3600" b="1" cap="small" noProof="0" dirty="0" err="1"/>
              <a:t>Nucleare</a:t>
            </a:r>
            <a:r>
              <a:rPr lang="en-US" sz="3600" cap="small" noProof="0" dirty="0"/>
              <a:t>?</a:t>
            </a:r>
            <a:endParaRPr lang="en-US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18119662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981450" y="2676525"/>
            <a:ext cx="581025" cy="30480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0873FF-8972-86D0-2398-5C25CE1E06BA}"/>
              </a:ext>
            </a:extLst>
          </p:cNvPr>
          <p:cNvSpPr txBox="1"/>
          <p:nvPr/>
        </p:nvSpPr>
        <p:spPr>
          <a:xfrm>
            <a:off x="6769789" y="2299619"/>
            <a:ext cx="5469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Gli</a:t>
            </a:r>
            <a:r>
              <a:rPr lang="en-GB" sz="2400" dirty="0"/>
              <a:t> </a:t>
            </a:r>
            <a:r>
              <a:rPr lang="en-GB" sz="2400" dirty="0" err="1"/>
              <a:t>elementi</a:t>
            </a:r>
            <a:r>
              <a:rPr lang="en-GB" sz="2400" dirty="0"/>
              <a:t> </a:t>
            </a:r>
            <a:r>
              <a:rPr lang="en-GB" sz="2400" dirty="0" err="1"/>
              <a:t>fino</a:t>
            </a:r>
            <a:r>
              <a:rPr lang="en-GB" sz="2400" dirty="0"/>
              <a:t> al </a:t>
            </a:r>
            <a:r>
              <a:rPr lang="en-GB" sz="2400" b="1" dirty="0"/>
              <a:t>Ferro</a:t>
            </a:r>
            <a:r>
              <a:rPr lang="en-GB" sz="2400" dirty="0"/>
              <a:t> </a:t>
            </a:r>
            <a:r>
              <a:rPr lang="en-GB" sz="2400" dirty="0" err="1"/>
              <a:t>possono</a:t>
            </a:r>
            <a:r>
              <a:rPr lang="en-GB" sz="2400" dirty="0"/>
              <a:t> </a:t>
            </a:r>
            <a:r>
              <a:rPr lang="en-GB" sz="2400" dirty="0" err="1"/>
              <a:t>essere</a:t>
            </a:r>
            <a:r>
              <a:rPr lang="en-GB" sz="2400" dirty="0"/>
              <a:t> </a:t>
            </a:r>
            <a:r>
              <a:rPr lang="en-GB" sz="2400" dirty="0" err="1"/>
              <a:t>sintetizzati</a:t>
            </a:r>
            <a:r>
              <a:rPr lang="en-GB" sz="2400" dirty="0"/>
              <a:t> </a:t>
            </a:r>
            <a:r>
              <a:rPr lang="en-GB" sz="2400" dirty="0" err="1"/>
              <a:t>dalla</a:t>
            </a:r>
            <a:r>
              <a:rPr lang="en-GB" sz="2400" dirty="0"/>
              <a:t> </a:t>
            </a:r>
            <a:r>
              <a:rPr lang="en-GB" sz="2400" dirty="0" err="1"/>
              <a:t>fusione</a:t>
            </a:r>
            <a:r>
              <a:rPr lang="en-GB" sz="2400" dirty="0"/>
              <a:t> </a:t>
            </a:r>
            <a:r>
              <a:rPr lang="en-GB" sz="2400" dirty="0" err="1"/>
              <a:t>nucleare</a:t>
            </a:r>
            <a:r>
              <a:rPr lang="en-GB" sz="2400" dirty="0"/>
              <a:t> </a:t>
            </a:r>
            <a:r>
              <a:rPr lang="en-GB" sz="2400" dirty="0" err="1"/>
              <a:t>durante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processi</a:t>
            </a:r>
            <a:r>
              <a:rPr lang="en-GB" sz="2400" dirty="0"/>
              <a:t> </a:t>
            </a:r>
            <a:r>
              <a:rPr lang="en-GB" sz="2400" dirty="0" err="1"/>
              <a:t>stellari</a:t>
            </a:r>
            <a:r>
              <a:rPr lang="en-GB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Conseguentemente</a:t>
            </a:r>
            <a:r>
              <a:rPr lang="en-GB" sz="2400" dirty="0"/>
              <a:t>,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ottiene</a:t>
            </a:r>
            <a:r>
              <a:rPr lang="en-GB" sz="2400" dirty="0"/>
              <a:t> un </a:t>
            </a:r>
            <a:r>
              <a:rPr lang="en-GB" sz="2400" dirty="0" err="1"/>
              <a:t>aumento</a:t>
            </a:r>
            <a:r>
              <a:rPr lang="en-GB" sz="2400" dirty="0"/>
              <a:t> </a:t>
            </a:r>
            <a:r>
              <a:rPr lang="en-GB" sz="2400" dirty="0" err="1"/>
              <a:t>dell’abbondanza</a:t>
            </a:r>
            <a:r>
              <a:rPr lang="en-GB" sz="2400" dirty="0"/>
              <a:t> di ferro.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A85C40A-17EB-BB68-5AC0-E185375EC9A2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Abbondanze</a:t>
            </a:r>
            <a:r>
              <a:rPr lang="en-US" sz="3600" dirty="0"/>
              <a:t> </a:t>
            </a:r>
            <a:r>
              <a:rPr lang="en-US" sz="3600" dirty="0" err="1"/>
              <a:t>degli</a:t>
            </a:r>
            <a:r>
              <a:rPr lang="en-US" sz="3600" dirty="0"/>
              <a:t> </a:t>
            </a:r>
            <a:r>
              <a:rPr lang="en-US" sz="3600" dirty="0" err="1"/>
              <a:t>Elementi</a:t>
            </a:r>
            <a:r>
              <a:rPr lang="en-US" sz="3600" dirty="0"/>
              <a:t> </a:t>
            </a:r>
            <a:r>
              <a:rPr lang="en-US" sz="3600" dirty="0" err="1"/>
              <a:t>Chimici</a:t>
            </a:r>
            <a:r>
              <a:rPr lang="en-US" sz="3600" dirty="0"/>
              <a:t> </a:t>
            </a:r>
            <a:r>
              <a:rPr lang="en-US" sz="2400" dirty="0"/>
              <a:t>(Sistema Solare)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407995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 err="1"/>
              <a:t>Energia</a:t>
            </a:r>
            <a:r>
              <a:rPr lang="en-US" sz="3600" dirty="0"/>
              <a:t> di </a:t>
            </a:r>
            <a:r>
              <a:rPr lang="en-US" sz="3600" dirty="0" err="1"/>
              <a:t>Legame</a:t>
            </a:r>
            <a:endParaRPr lang="en-US" sz="3000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5F37D4A-E17A-1FA2-AEF6-C196F855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0" y="891186"/>
            <a:ext cx="8105775" cy="49182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CD26B4-D3AA-E037-228C-0ACB53436C11}"/>
              </a:ext>
            </a:extLst>
          </p:cNvPr>
          <p:cNvSpPr txBox="1"/>
          <p:nvPr/>
        </p:nvSpPr>
        <p:spPr>
          <a:xfrm rot="16200000">
            <a:off x="-118875" y="3322924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 Energia di </a:t>
            </a:r>
            <a:r>
              <a:rPr lang="de-DE" sz="1400" b="1" dirty="0" err="1">
                <a:solidFill>
                  <a:srgbClr val="000000"/>
                </a:solidFill>
              </a:rPr>
              <a:t>Legame</a:t>
            </a:r>
            <a:r>
              <a:rPr lang="de-DE" sz="1400" b="1" dirty="0">
                <a:solidFill>
                  <a:srgbClr val="000000"/>
                </a:solidFill>
              </a:rPr>
              <a:t> per </a:t>
            </a:r>
            <a:r>
              <a:rPr lang="de-DE" sz="1400" b="1" dirty="0" err="1">
                <a:solidFill>
                  <a:srgbClr val="000000"/>
                </a:solidFill>
              </a:rPr>
              <a:t>Nucleone</a:t>
            </a:r>
            <a:r>
              <a:rPr lang="de-DE" sz="1400" b="1" dirty="0">
                <a:solidFill>
                  <a:srgbClr val="000000"/>
                </a:solidFill>
              </a:rPr>
              <a:t> (MeV)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4885A9-F613-260D-15E2-2B5A7193F261}"/>
              </a:ext>
            </a:extLst>
          </p:cNvPr>
          <p:cNvSpPr txBox="1"/>
          <p:nvPr/>
        </p:nvSpPr>
        <p:spPr>
          <a:xfrm>
            <a:off x="3843525" y="5809390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Numero di </a:t>
            </a:r>
            <a:r>
              <a:rPr lang="de-DE" sz="1400" b="1" dirty="0" err="1">
                <a:solidFill>
                  <a:srgbClr val="000000"/>
                </a:solidFill>
              </a:rPr>
              <a:t>massa</a:t>
            </a:r>
            <a:r>
              <a:rPr lang="de-DE" sz="1400" b="1" dirty="0">
                <a:solidFill>
                  <a:srgbClr val="000000"/>
                </a:solidFill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5675299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5F37D4A-E17A-1FA2-AEF6-C196F855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0" y="891186"/>
            <a:ext cx="8105775" cy="49182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CD26B4-D3AA-E037-228C-0ACB53436C11}"/>
              </a:ext>
            </a:extLst>
          </p:cNvPr>
          <p:cNvSpPr txBox="1"/>
          <p:nvPr/>
        </p:nvSpPr>
        <p:spPr>
          <a:xfrm rot="16200000">
            <a:off x="-118875" y="3322924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Energia di </a:t>
            </a:r>
            <a:r>
              <a:rPr lang="de-DE" sz="1400" b="1" dirty="0" err="1">
                <a:solidFill>
                  <a:srgbClr val="000000"/>
                </a:solidFill>
              </a:rPr>
              <a:t>legame</a:t>
            </a:r>
            <a:r>
              <a:rPr lang="de-DE" sz="1400" b="1" dirty="0">
                <a:solidFill>
                  <a:srgbClr val="000000"/>
                </a:solidFill>
              </a:rPr>
              <a:t> per </a:t>
            </a:r>
            <a:r>
              <a:rPr lang="de-DE" sz="1400" b="1" dirty="0" err="1">
                <a:solidFill>
                  <a:srgbClr val="000000"/>
                </a:solidFill>
              </a:rPr>
              <a:t>Nucleone</a:t>
            </a:r>
            <a:r>
              <a:rPr lang="de-DE" sz="1400" b="1" dirty="0">
                <a:solidFill>
                  <a:srgbClr val="000000"/>
                </a:solidFill>
              </a:rPr>
              <a:t> (MeV)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4885A9-F613-260D-15E2-2B5A7193F261}"/>
              </a:ext>
            </a:extLst>
          </p:cNvPr>
          <p:cNvSpPr txBox="1"/>
          <p:nvPr/>
        </p:nvSpPr>
        <p:spPr>
          <a:xfrm>
            <a:off x="3843525" y="5809390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Numero di </a:t>
            </a:r>
            <a:r>
              <a:rPr lang="de-DE" sz="1400" b="1" dirty="0" err="1">
                <a:solidFill>
                  <a:srgbClr val="000000"/>
                </a:solidFill>
              </a:rPr>
              <a:t>massa</a:t>
            </a:r>
            <a:r>
              <a:rPr lang="de-DE" sz="1400" b="1" dirty="0">
                <a:solidFill>
                  <a:srgbClr val="000000"/>
                </a:solidFill>
              </a:rPr>
              <a:t> A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81C084D1-3622-F60B-6E03-78A4B97AE16A}"/>
              </a:ext>
            </a:extLst>
          </p:cNvPr>
          <p:cNvSpPr/>
          <p:nvPr/>
        </p:nvSpPr>
        <p:spPr>
          <a:xfrm>
            <a:off x="3151649" y="1447800"/>
            <a:ext cx="1048876" cy="3933825"/>
          </a:xfrm>
          <a:custGeom>
            <a:avLst/>
            <a:gdLst>
              <a:gd name="connsiteX0" fmla="*/ 1048876 w 1048876"/>
              <a:gd name="connsiteY0" fmla="*/ 0 h 3933825"/>
              <a:gd name="connsiteX1" fmla="*/ 258301 w 1048876"/>
              <a:gd name="connsiteY1" fmla="*/ 857250 h 3933825"/>
              <a:gd name="connsiteX2" fmla="*/ 1126 w 1048876"/>
              <a:gd name="connsiteY2" fmla="*/ 3933825 h 393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876" h="3933825">
                <a:moveTo>
                  <a:pt x="1048876" y="0"/>
                </a:moveTo>
                <a:cubicBezTo>
                  <a:pt x="740901" y="100806"/>
                  <a:pt x="432926" y="201613"/>
                  <a:pt x="258301" y="857250"/>
                </a:cubicBezTo>
                <a:cubicBezTo>
                  <a:pt x="83676" y="1512887"/>
                  <a:pt x="-11574" y="3433763"/>
                  <a:pt x="1126" y="3933825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F839C92-0B63-E530-A67B-EADFA5A748E4}"/>
              </a:ext>
            </a:extLst>
          </p:cNvPr>
          <p:cNvSpPr txBox="1"/>
          <p:nvPr/>
        </p:nvSpPr>
        <p:spPr>
          <a:xfrm rot="17148437">
            <a:off x="2722665" y="2595496"/>
            <a:ext cx="21627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Fusione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Nucleare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BEDDE02-58CF-8774-AE8B-18F5A6BBAEDF}"/>
              </a:ext>
            </a:extLst>
          </p:cNvPr>
          <p:cNvCxnSpPr>
            <a:cxnSpLocks/>
          </p:cNvCxnSpPr>
          <p:nvPr/>
        </p:nvCxnSpPr>
        <p:spPr>
          <a:xfrm>
            <a:off x="4876800" y="1457840"/>
            <a:ext cx="4381500" cy="61861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EB65A184-AE23-C98C-0F58-542A99A1C0E7}"/>
              </a:ext>
            </a:extLst>
          </p:cNvPr>
          <p:cNvSpPr txBox="1"/>
          <p:nvPr/>
        </p:nvSpPr>
        <p:spPr>
          <a:xfrm rot="416040">
            <a:off x="5853113" y="1812829"/>
            <a:ext cx="19335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???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70DD9F4-ABB1-7637-5D30-6D526E39C28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 sz="3600"/>
              <a:t>Energia di Legame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550319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623846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 err="1">
                <a:solidFill>
                  <a:schemeClr val="bg1"/>
                </a:solidFill>
              </a:rPr>
              <a:t>Parte</a:t>
            </a:r>
            <a:r>
              <a:rPr lang="en-US" sz="3600" b="1" cap="small" dirty="0">
                <a:solidFill>
                  <a:schemeClr val="bg1"/>
                </a:solidFill>
              </a:rPr>
              <a:t> IV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Verso </a:t>
            </a:r>
            <a:r>
              <a:rPr lang="en-US" sz="3600" cap="small" dirty="0" err="1">
                <a:solidFill>
                  <a:schemeClr val="bg1"/>
                </a:solidFill>
              </a:rPr>
              <a:t>gli</a:t>
            </a:r>
            <a:r>
              <a:rPr lang="en-US" sz="3600" cap="small" dirty="0">
                <a:solidFill>
                  <a:schemeClr val="bg1"/>
                </a:solidFill>
              </a:rPr>
              <a:t> </a:t>
            </a:r>
            <a:r>
              <a:rPr lang="en-US" sz="3600" cap="small" dirty="0" err="1">
                <a:solidFill>
                  <a:schemeClr val="bg1"/>
                </a:solidFill>
              </a:rPr>
              <a:t>elementi</a:t>
            </a:r>
            <a:r>
              <a:rPr lang="en-US" sz="3600" cap="small" dirty="0">
                <a:solidFill>
                  <a:schemeClr val="bg1"/>
                </a:solidFill>
              </a:rPr>
              <a:t> </a:t>
            </a:r>
            <a:r>
              <a:rPr lang="en-US" sz="3600" cap="small" dirty="0" err="1">
                <a:solidFill>
                  <a:schemeClr val="bg1"/>
                </a:solidFill>
              </a:rPr>
              <a:t>più</a:t>
            </a:r>
            <a:r>
              <a:rPr lang="en-US" sz="3600" cap="small" dirty="0">
                <a:solidFill>
                  <a:schemeClr val="bg1"/>
                </a:solidFill>
              </a:rPr>
              <a:t> </a:t>
            </a:r>
            <a:r>
              <a:rPr lang="en-US" sz="3600" cap="small" dirty="0" err="1">
                <a:solidFill>
                  <a:schemeClr val="bg1"/>
                </a:solidFill>
              </a:rPr>
              <a:t>pesanti</a:t>
            </a:r>
            <a:r>
              <a:rPr lang="en-US" sz="3600" cap="small" dirty="0">
                <a:solidFill>
                  <a:schemeClr val="bg1"/>
                </a:solidFill>
              </a:rPr>
              <a:t>!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1" r="6788"/>
          <a:stretch/>
        </p:blipFill>
        <p:spPr>
          <a:xfrm>
            <a:off x="6238460" y="0"/>
            <a:ext cx="5953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20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en-GB" sz="3600" cap="small" dirty="0"/>
              <a:t>Come </a:t>
            </a:r>
            <a:r>
              <a:rPr lang="en-GB" sz="3600" cap="small" dirty="0" err="1"/>
              <a:t>vengono</a:t>
            </a:r>
            <a:r>
              <a:rPr lang="en-GB" sz="3600" cap="small" dirty="0"/>
              <a:t> </a:t>
            </a:r>
            <a:r>
              <a:rPr lang="en-GB" sz="3600" cap="small" dirty="0" err="1"/>
              <a:t>sintetizzati</a:t>
            </a:r>
            <a:r>
              <a:rPr lang="en-GB" sz="3600" cap="small" dirty="0"/>
              <a:t> </a:t>
            </a:r>
            <a:r>
              <a:rPr lang="en-GB" sz="3600" cap="small" dirty="0" err="1"/>
              <a:t>gli</a:t>
            </a:r>
            <a:r>
              <a:rPr lang="en-GB" sz="3600" cap="small" noProof="0" dirty="0"/>
              <a:t> </a:t>
            </a:r>
            <a:r>
              <a:rPr lang="en-GB" sz="3600" b="1" cap="small" noProof="0" dirty="0" err="1"/>
              <a:t>elementi</a:t>
            </a:r>
            <a:r>
              <a:rPr lang="en-GB" sz="3600" b="1" cap="small" noProof="0" dirty="0"/>
              <a:t> </a:t>
            </a:r>
            <a:r>
              <a:rPr lang="en-GB" sz="3600" b="1" cap="small" noProof="0" dirty="0" err="1"/>
              <a:t>più</a:t>
            </a:r>
            <a:r>
              <a:rPr lang="en-GB" sz="3600" b="1" cap="small" noProof="0" dirty="0"/>
              <a:t> </a:t>
            </a:r>
            <a:r>
              <a:rPr lang="en-GB" sz="3600" b="1" cap="small" noProof="0" dirty="0" err="1"/>
              <a:t>pesanti</a:t>
            </a:r>
            <a:r>
              <a:rPr lang="en-GB" sz="3600" cap="small" noProof="0" dirty="0"/>
              <a:t>?</a:t>
            </a:r>
            <a:endParaRPr lang="en-US" sz="3600" cap="small" noProof="0" dirty="0"/>
          </a:p>
        </p:txBody>
      </p:sp>
    </p:spTree>
    <p:extLst>
      <p:ext uri="{BB962C8B-B14F-4D97-AF65-F5344CB8AC3E}">
        <p14:creationId xmlns:p14="http://schemas.microsoft.com/office/powerpoint/2010/main" val="25740750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Cattura</a:t>
            </a:r>
            <a:r>
              <a:rPr lang="en-US" sz="3600" noProof="0" dirty="0"/>
              <a:t> di </a:t>
            </a:r>
            <a:r>
              <a:rPr lang="en-US" sz="3600" dirty="0"/>
              <a:t>N</a:t>
            </a:r>
            <a:r>
              <a:rPr lang="en-US" sz="3600" noProof="0" dirty="0" err="1"/>
              <a:t>eutroni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B0B2DB-295F-6412-F548-B3B428613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D5EBFA"/>
              </a:clrFrom>
              <a:clrTo>
                <a:srgbClr val="D5E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330" b="2327"/>
          <a:stretch/>
        </p:blipFill>
        <p:spPr>
          <a:xfrm>
            <a:off x="1443319" y="1496815"/>
            <a:ext cx="8650940" cy="377443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1980BA0-1294-4711-8831-2B15A796943F}"/>
              </a:ext>
            </a:extLst>
          </p:cNvPr>
          <p:cNvSpPr txBox="1"/>
          <p:nvPr/>
        </p:nvSpPr>
        <p:spPr>
          <a:xfrm>
            <a:off x="6255512" y="4901591"/>
            <a:ext cx="42699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/>
              <a:t>Conversione</a:t>
            </a:r>
            <a:r>
              <a:rPr lang="de-DE" sz="2000" b="1" dirty="0"/>
              <a:t> </a:t>
            </a:r>
            <a:r>
              <a:rPr lang="de-DE" sz="2000" b="1" dirty="0" err="1"/>
              <a:t>radioattiva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6441124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B0B2DB-295F-6412-F548-B3B428613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D5EBFA"/>
              </a:clrFrom>
              <a:clrTo>
                <a:srgbClr val="D5E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48" y="2239817"/>
            <a:ext cx="4313292" cy="188190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B067487-F3D9-765B-8D4F-FE6FBFD8CBC3}"/>
              </a:ext>
            </a:extLst>
          </p:cNvPr>
          <p:cNvSpPr txBox="1"/>
          <p:nvPr/>
        </p:nvSpPr>
        <p:spPr>
          <a:xfrm>
            <a:off x="5623034" y="2045234"/>
            <a:ext cx="6459476" cy="2501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Il ferro-59 </a:t>
            </a:r>
            <a:r>
              <a:rPr lang="en-US" sz="2200" dirty="0" err="1"/>
              <a:t>può</a:t>
            </a:r>
            <a:r>
              <a:rPr lang="en-US" sz="2200" dirty="0"/>
              <a:t> </a:t>
            </a:r>
            <a:r>
              <a:rPr lang="en-US" sz="2200" dirty="0" err="1"/>
              <a:t>catturare</a:t>
            </a:r>
            <a:r>
              <a:rPr lang="en-US" sz="2200" dirty="0"/>
              <a:t> un </a:t>
            </a:r>
            <a:r>
              <a:rPr lang="en-US" sz="2200" dirty="0" err="1"/>
              <a:t>altro</a:t>
            </a:r>
            <a:r>
              <a:rPr lang="en-US" sz="2200" dirty="0"/>
              <a:t> </a:t>
            </a:r>
            <a:r>
              <a:rPr lang="en-US" sz="2200" dirty="0" err="1"/>
              <a:t>neutrone</a:t>
            </a:r>
            <a:r>
              <a:rPr lang="en-US" sz="2200" dirty="0"/>
              <a:t> prima di </a:t>
            </a:r>
            <a:r>
              <a:rPr lang="en-US" sz="2200" dirty="0" err="1"/>
              <a:t>decadere</a:t>
            </a:r>
            <a:r>
              <a:rPr lang="en-US" sz="2200" dirty="0"/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Il </a:t>
            </a:r>
            <a:r>
              <a:rPr lang="en-US" sz="2200" dirty="0" err="1"/>
              <a:t>rapporto</a:t>
            </a:r>
            <a:r>
              <a:rPr lang="en-US" sz="2200" dirty="0"/>
              <a:t> </a:t>
            </a:r>
            <a:r>
              <a:rPr lang="en-US" sz="2200" dirty="0" err="1"/>
              <a:t>tra</a:t>
            </a:r>
            <a:r>
              <a:rPr lang="en-US" sz="2200" dirty="0"/>
              <a:t> la </a:t>
            </a:r>
            <a:r>
              <a:rPr lang="en-US" sz="2200" dirty="0" err="1"/>
              <a:t>probabilità</a:t>
            </a:r>
            <a:r>
              <a:rPr lang="en-US" sz="2200" dirty="0"/>
              <a:t> </a:t>
            </a:r>
            <a:r>
              <a:rPr lang="en-US" sz="2200" dirty="0" err="1"/>
              <a:t>che</a:t>
            </a:r>
            <a:r>
              <a:rPr lang="en-US" sz="2200" dirty="0"/>
              <a:t> il nuclide </a:t>
            </a:r>
            <a:r>
              <a:rPr lang="en-US" sz="2200" dirty="0" err="1"/>
              <a:t>decada</a:t>
            </a:r>
            <a:r>
              <a:rPr lang="en-US" sz="2200" dirty="0"/>
              <a:t> e </a:t>
            </a:r>
            <a:r>
              <a:rPr lang="en-US" sz="2200" dirty="0" err="1"/>
              <a:t>quella</a:t>
            </a:r>
            <a:r>
              <a:rPr lang="en-US" sz="2200" dirty="0"/>
              <a:t> </a:t>
            </a:r>
            <a:r>
              <a:rPr lang="en-US" sz="2200" dirty="0" err="1"/>
              <a:t>alternativa</a:t>
            </a:r>
            <a:r>
              <a:rPr lang="en-US" sz="2200" dirty="0"/>
              <a:t> di </a:t>
            </a:r>
            <a:r>
              <a:rPr lang="en-US" sz="2200" dirty="0" err="1"/>
              <a:t>iniziare</a:t>
            </a:r>
            <a:r>
              <a:rPr lang="en-US" sz="2200" dirty="0"/>
              <a:t> </a:t>
            </a:r>
            <a:r>
              <a:rPr lang="en-US" sz="2200" dirty="0" err="1"/>
              <a:t>una</a:t>
            </a:r>
            <a:r>
              <a:rPr lang="en-US" sz="2200" dirty="0"/>
              <a:t> catena di </a:t>
            </a:r>
            <a:r>
              <a:rPr lang="en-US" sz="2200" dirty="0" err="1"/>
              <a:t>catture</a:t>
            </a:r>
            <a:r>
              <a:rPr lang="en-US" sz="2200" dirty="0"/>
              <a:t> di </a:t>
            </a:r>
            <a:r>
              <a:rPr lang="en-US" sz="2200" dirty="0" err="1"/>
              <a:t>neutroni</a:t>
            </a:r>
            <a:r>
              <a:rPr lang="en-US" sz="2200" dirty="0"/>
              <a:t> </a:t>
            </a:r>
            <a:r>
              <a:rPr lang="en-US" sz="2200" dirty="0" err="1"/>
              <a:t>dipende</a:t>
            </a:r>
            <a:r>
              <a:rPr lang="en-US" sz="2200" dirty="0"/>
              <a:t> dal </a:t>
            </a:r>
            <a:r>
              <a:rPr lang="en-US" sz="2200" dirty="0" err="1"/>
              <a:t>flusso</a:t>
            </a:r>
            <a:r>
              <a:rPr lang="en-US" sz="2200" dirty="0"/>
              <a:t> di </a:t>
            </a:r>
            <a:r>
              <a:rPr lang="en-US" sz="2200" dirty="0" err="1"/>
              <a:t>neutroni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C675C6D-0BAE-4F26-B636-55AED48C941F}"/>
                  </a:ext>
                </a:extLst>
              </p:cNvPr>
              <p:cNvSpPr txBox="1"/>
              <p:nvPr/>
            </p:nvSpPr>
            <p:spPr>
              <a:xfrm>
                <a:off x="5720766" y="4807512"/>
                <a:ext cx="1919088" cy="730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0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de-DE" sz="24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de-DE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de-DE" sz="2400" b="1" i="0" smtClean="0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sub>
                          </m:sSub>
                        </m:num>
                        <m:den>
                          <m:r>
                            <a:rPr lang="de-DE" sz="24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den>
                      </m:f>
                    </m:oMath>
                  </m:oMathPara>
                </a14:m>
                <a:endParaRPr lang="de-DE" sz="2400" b="1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C675C6D-0BAE-4F26-B636-55AED48C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766" y="4807512"/>
                <a:ext cx="1919088" cy="7302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B901060-C55F-470D-8368-1196421AD986}"/>
                  </a:ext>
                </a:extLst>
              </p:cNvPr>
              <p:cNvSpPr txBox="1"/>
              <p:nvPr/>
            </p:nvSpPr>
            <p:spPr>
              <a:xfrm>
                <a:off x="7410458" y="4802406"/>
                <a:ext cx="434077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𝑇𝑎𝑠𝑠𝑜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𝑑𝑖</m:t>
                    </m:r>
                  </m:oMath>
                </a14:m>
                <a:r>
                  <a:rPr lang="de-DE" sz="2000" b="0" i="1" dirty="0">
                    <a:latin typeface="Cambria Math" panose="02040503050406030204" pitchFamily="18" charset="0"/>
                  </a:rPr>
                  <a:t> </a:t>
                </a:r>
                <a:r>
                  <a:rPr lang="de-DE" sz="2000" b="0" i="1" dirty="0" err="1">
                    <a:latin typeface="Cambria Math" panose="02040503050406030204" pitchFamily="18" charset="0"/>
                  </a:rPr>
                  <a:t>cattura</a:t>
                </a:r>
                <a:r>
                  <a:rPr lang="de-DE" sz="2000" b="0" i="1" dirty="0">
                    <a:latin typeface="Cambria Math" panose="02040503050406030204" pitchFamily="18" charset="0"/>
                  </a:rPr>
                  <a:t> </a:t>
                </a:r>
                <a:r>
                  <a:rPr lang="de-DE" sz="2000" b="0" i="1" dirty="0" err="1">
                    <a:latin typeface="Cambria Math" panose="02040503050406030204" pitchFamily="18" charset="0"/>
                  </a:rPr>
                  <a:t>neutronica</a:t>
                </a:r>
                <a:br>
                  <a:rPr lang="de-DE" sz="2000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 …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𝑇𝑎𝑠𝑠𝑜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𝑑𝑖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𝑑𝑒𝑐𝑎𝑑𝑖𝑚𝑒𝑛𝑡𝑜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B901060-C55F-470D-8368-1196421AD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458" y="4802406"/>
                <a:ext cx="4340773" cy="707886"/>
              </a:xfrm>
              <a:prstGeom prst="rect">
                <a:avLst/>
              </a:prstGeom>
              <a:blipFill>
                <a:blip r:embed="rId5"/>
                <a:stretch>
                  <a:fillRect t="-5357" b="-10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38EE4544-38CA-4788-A4DD-D19D79B083B2}"/>
              </a:ext>
            </a:extLst>
          </p:cNvPr>
          <p:cNvSpPr txBox="1"/>
          <p:nvPr/>
        </p:nvSpPr>
        <p:spPr>
          <a:xfrm>
            <a:off x="3090549" y="3945223"/>
            <a:ext cx="26583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Conversione</a:t>
            </a:r>
            <a:r>
              <a:rPr lang="de-DE" sz="1400" dirty="0"/>
              <a:t> </a:t>
            </a:r>
            <a:r>
              <a:rPr lang="de-DE" sz="1400" dirty="0" err="1"/>
              <a:t>radioattiva</a:t>
            </a:r>
            <a:endParaRPr lang="de-DE" sz="1400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FECAC96-9A88-F44F-ECCB-7C491570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Cattura</a:t>
            </a:r>
            <a:r>
              <a:rPr lang="en-US" sz="3600" noProof="0" dirty="0"/>
              <a:t> di </a:t>
            </a:r>
            <a:r>
              <a:rPr lang="en-US" sz="3600" noProof="0" dirty="0" err="1"/>
              <a:t>neutroni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18337315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La </a:t>
            </a:r>
            <a:r>
              <a:rPr lang="en-US" sz="3600" dirty="0" err="1"/>
              <a:t>Gara</a:t>
            </a:r>
            <a:r>
              <a:rPr lang="en-US" sz="3600" dirty="0"/>
              <a:t> </a:t>
            </a:r>
            <a:r>
              <a:rPr lang="en-US" sz="3600" dirty="0" err="1"/>
              <a:t>dei</a:t>
            </a:r>
            <a:r>
              <a:rPr lang="en-US" sz="3600" dirty="0"/>
              <a:t> </a:t>
            </a:r>
            <a:r>
              <a:rPr lang="en-US" sz="3600" dirty="0" err="1"/>
              <a:t>Nuclidi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38250" y="1855348"/>
            <a:ext cx="7048500" cy="3147305"/>
            <a:chOff x="1398424" y="1360021"/>
            <a:chExt cx="3822162" cy="31473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263422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Usate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la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Tabella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dei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Nuclidi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come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superficie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di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gioco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p</a:t>
              </a:r>
              <a:r>
                <a:rPr lang="en-US" sz="2800" dirty="0">
                  <a:solidFill>
                    <a:srgbClr val="00305E"/>
                  </a:solidFill>
                  <a:latin typeface="Open Sans"/>
                </a:rPr>
                <a:t>er </a:t>
              </a:r>
              <a:r>
                <a:rPr lang="en-US" sz="2800" dirty="0" err="1">
                  <a:solidFill>
                    <a:srgbClr val="00305E"/>
                  </a:solidFill>
                  <a:latin typeface="Open Sans"/>
                </a:rPr>
                <a:t>esplorare</a:t>
              </a:r>
              <a:r>
                <a:rPr lang="en-US" sz="2800" dirty="0">
                  <a:solidFill>
                    <a:srgbClr val="00305E"/>
                  </a:solidFill>
                  <a:latin typeface="Open Sans"/>
                </a:rPr>
                <a:t> </a:t>
              </a:r>
              <a:r>
                <a:rPr lang="en-US" sz="2800" dirty="0" err="1">
                  <a:solidFill>
                    <a:srgbClr val="00305E"/>
                  </a:solidFill>
                  <a:latin typeface="Open Sans"/>
                </a:rPr>
                <a:t>i</a:t>
              </a:r>
              <a:r>
                <a:rPr lang="en-US" sz="2800" dirty="0">
                  <a:solidFill>
                    <a:srgbClr val="00305E"/>
                  </a:solidFill>
                  <a:latin typeface="Open Sans"/>
                </a:rPr>
                <a:t> </a:t>
              </a:r>
              <a:r>
                <a:rPr lang="en-US" sz="2800" dirty="0" err="1">
                  <a:solidFill>
                    <a:srgbClr val="00305E"/>
                  </a:solidFill>
                  <a:latin typeface="Open Sans"/>
                </a:rPr>
                <a:t>processi</a:t>
              </a:r>
              <a:r>
                <a:rPr lang="en-US" sz="2800" dirty="0">
                  <a:solidFill>
                    <a:srgbClr val="00305E"/>
                  </a:solidFill>
                  <a:latin typeface="Open Sans"/>
                </a:rPr>
                <a:t> di </a:t>
              </a:r>
              <a:r>
                <a:rPr lang="en-US" sz="2800" dirty="0" err="1">
                  <a:solidFill>
                    <a:srgbClr val="00305E"/>
                  </a:solidFill>
                  <a:latin typeface="Open Sans"/>
                </a:rPr>
                <a:t>Cattura</a:t>
              </a:r>
              <a:r>
                <a:rPr lang="en-US" sz="2800" dirty="0">
                  <a:solidFill>
                    <a:srgbClr val="00305E"/>
                  </a:solidFill>
                  <a:latin typeface="Open Sans"/>
                </a:rPr>
                <a:t> </a:t>
              </a:r>
              <a:r>
                <a:rPr lang="en-US" sz="2800" dirty="0" err="1">
                  <a:solidFill>
                    <a:srgbClr val="00305E"/>
                  </a:solidFill>
                  <a:latin typeface="Open Sans"/>
                </a:rPr>
                <a:t>Neutronica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.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4.1 </a:t>
              </a:r>
              <a:r>
                <a:rPr lang="en-US" sz="2800" b="1" dirty="0">
                  <a:solidFill>
                    <a:srgbClr val="00305E"/>
                  </a:solidFill>
                  <a:latin typeface="Open Sans"/>
                </a:rPr>
                <a:t>R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egole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del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gioco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4.2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Tavolo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di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gioco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073" y="19619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057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38250" y="1329445"/>
            <a:ext cx="7048500" cy="4389611"/>
            <a:chOff x="1398424" y="1360021"/>
            <a:chExt cx="3822162" cy="4389611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Scenario 1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Sei un nuclide di ferro-58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e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ti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senti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stabile. Sei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dentro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Aldebaran,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una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gigante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rossa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. Qui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trovi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temperature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alte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, di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molti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Gigakelvin, e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un’elevata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pressione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gravitazionale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, tanto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che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la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fusione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di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idrogeno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,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elio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,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ecc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.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può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avvenire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. Per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te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,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però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, la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fusione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nucleare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è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fuori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discussione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.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Nessuno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è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più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stabile di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te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.</a:t>
                  </a:r>
                </a:p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Tuttavia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, ci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sono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alcuni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neutroni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liberi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attorno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a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te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,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che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vogliono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essere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catturati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da un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nucleo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.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Così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tanti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che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in media</a:t>
                  </a:r>
                  <a:b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</a:br>
                  <a:endPara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B1F22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∙</m:t>
                        </m:r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F2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F2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F2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F2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sup>
                        </m:sSup>
                      </m:oMath>
                    </m:oMathPara>
                  </a14:m>
                  <a:endPara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B1F22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catture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di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neutroni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avvengon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o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ogni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secondo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. E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tu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hai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sempre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sognato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di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diventare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un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nucleo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di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gallio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...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1F22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3"/>
                  <a:stretch>
                    <a:fillRect l="-539" r="-71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073" y="1961905"/>
            <a:ext cx="3124691" cy="312469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9AB51B3-A45F-C0C1-4E92-858A601E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La </a:t>
            </a:r>
            <a:r>
              <a:rPr lang="en-US" sz="3600" dirty="0" err="1"/>
              <a:t>Gara</a:t>
            </a:r>
            <a:r>
              <a:rPr lang="en-US" sz="3600" dirty="0"/>
              <a:t> </a:t>
            </a:r>
            <a:r>
              <a:rPr lang="en-US" sz="3600" dirty="0" err="1"/>
              <a:t>dei</a:t>
            </a:r>
            <a:r>
              <a:rPr lang="en-US" sz="3600" dirty="0"/>
              <a:t> </a:t>
            </a:r>
            <a:r>
              <a:rPr lang="en-US" sz="3600" dirty="0" err="1"/>
              <a:t>Nuclidi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33849107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38250" y="1329445"/>
            <a:ext cx="7048500" cy="4389611"/>
            <a:chOff x="1398424" y="1360021"/>
            <a:chExt cx="3822162" cy="4389611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Scenario 1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229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dirty="0" err="1">
                      <a:solidFill>
                        <a:srgbClr val="00305E"/>
                      </a:solidFill>
                      <a:latin typeface="Open Sans"/>
                    </a:rPr>
                    <a:t>Trasforma</a:t>
                  </a:r>
                  <a:r>
                    <a:rPr lang="en-US" sz="2800" dirty="0">
                      <a:solidFill>
                        <a:srgbClr val="00305E"/>
                      </a:solidFill>
                      <a:latin typeface="Open Sans"/>
                    </a:rPr>
                    <a:t> il n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uclide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Fe-58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 in un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isotopo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 del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gallio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 </a:t>
                  </a: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(</a:t>
                  </a:r>
                  <a:r>
                    <a:rPr kumimoji="0" lang="de-DE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Ga</a:t>
                  </a: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).</a:t>
                  </a:r>
                  <a:b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</a:br>
                  <a:endParaRPr kumimoji="0" lang="de-D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  <a:p>
                  <a:pPr marL="0" marR="0" lvl="0" indent="0" algn="ctr" defTabSz="8229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𝐩</m:t>
                            </m:r>
                          </m:e>
                          <m:sub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𝐧</m:t>
                            </m:r>
                          </m:sub>
                        </m:sSub>
                        <m:r>
                          <a:rPr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∙</m:t>
                        </m:r>
                        <m:sSup>
                          <m:sSupPr>
                            <m:ctrlPr>
                              <a:rPr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e>
                          <m:sup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sup>
                        </m:sSup>
                        <m:f>
                          <m:fPr>
                            <m:ctrlPr>
                              <a:rPr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𝐬</m:t>
                            </m:r>
                          </m:den>
                        </m:f>
                      </m:oMath>
                    </m:oMathPara>
                  </a14:m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073" y="1961905"/>
            <a:ext cx="3124691" cy="312469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AD5D9AD5-8D5C-DCB6-4C7F-706C6825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La </a:t>
            </a:r>
            <a:r>
              <a:rPr lang="en-US" sz="3600" dirty="0" err="1"/>
              <a:t>Gara</a:t>
            </a:r>
            <a:r>
              <a:rPr lang="en-US" sz="3600" dirty="0"/>
              <a:t> </a:t>
            </a:r>
            <a:r>
              <a:rPr lang="en-US" sz="3600" dirty="0" err="1"/>
              <a:t>dei</a:t>
            </a:r>
            <a:r>
              <a:rPr lang="en-US" sz="3600" dirty="0"/>
              <a:t> </a:t>
            </a:r>
            <a:r>
              <a:rPr lang="en-US" sz="3600" dirty="0" err="1"/>
              <a:t>Nuclidi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325069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AE502-3E2A-256E-2AA0-F103F097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Brainstorming</a:t>
            </a:r>
            <a:endParaRPr lang="en-US" sz="3000" noProof="0" dirty="0"/>
          </a:p>
        </p:txBody>
      </p:sp>
      <p:pic>
        <p:nvPicPr>
          <p:cNvPr id="4" name="Grafik 3" descr="Kopf mit Zahnrädern Silhouette">
            <a:extLst>
              <a:ext uri="{FF2B5EF4-FFF2-40B4-BE49-F238E27FC236}">
                <a16:creationId xmlns:a16="http://schemas.microsoft.com/office/drawing/2014/main" id="{0377FDCB-3152-CEE8-C2CD-23FF97E9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8730" y="2069609"/>
            <a:ext cx="3124691" cy="3124691"/>
          </a:xfrm>
          <a:prstGeom prst="rect">
            <a:avLst/>
          </a:prstGeom>
        </p:spPr>
      </p:pic>
      <p:sp>
        <p:nvSpPr>
          <p:cNvPr id="7" name="Rechteck: obere Ecken abgerundet 6">
            <a:extLst>
              <a:ext uri="{FF2B5EF4-FFF2-40B4-BE49-F238E27FC236}">
                <a16:creationId xmlns:a16="http://schemas.microsoft.com/office/drawing/2014/main" id="{16CFCF5C-EA8F-D9BD-E197-0B63B9EEFBD8}"/>
              </a:ext>
            </a:extLst>
          </p:cNvPr>
          <p:cNvSpPr/>
          <p:nvPr/>
        </p:nvSpPr>
        <p:spPr>
          <a:xfrm>
            <a:off x="2320924" y="2343151"/>
            <a:ext cx="4984752" cy="513080"/>
          </a:xfrm>
          <a:prstGeom prst="round2SameRect">
            <a:avLst>
              <a:gd name="adj1" fmla="val 25187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</a:rPr>
              <a:t>Attività</a:t>
            </a:r>
            <a:endParaRPr lang="en-US" sz="24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hteck: obere Ecken abgerundet 8">
                <a:extLst>
                  <a:ext uri="{FF2B5EF4-FFF2-40B4-BE49-F238E27FC236}">
                    <a16:creationId xmlns:a16="http://schemas.microsoft.com/office/drawing/2014/main" id="{9C378F9B-1E52-B1CE-49D0-6D3544BAE426}"/>
                  </a:ext>
                </a:extLst>
              </p:cNvPr>
              <p:cNvSpPr/>
              <p:nvPr/>
            </p:nvSpPr>
            <p:spPr>
              <a:xfrm>
                <a:off x="2320924" y="2856230"/>
                <a:ext cx="4984752" cy="2096770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1200"/>
                  </a:spcAft>
                </a:pPr>
                <a:r>
                  <a:rPr lang="de-DE" sz="2800" dirty="0" err="1">
                    <a:solidFill>
                      <a:schemeClr val="tx1"/>
                    </a:solidFill>
                    <a:latin typeface="+mj-lt"/>
                  </a:rPr>
                  <a:t>Aprite</a:t>
                </a:r>
                <a:r>
                  <a:rPr lang="de-DE" sz="2800" dirty="0">
                    <a:solidFill>
                      <a:schemeClr val="tx1"/>
                    </a:solidFill>
                    <a:latin typeface="+mj-lt"/>
                  </a:rPr>
                  <a:t> la</a:t>
                </a:r>
                <a:br>
                  <a:rPr lang="de-DE" sz="2800" dirty="0">
                    <a:solidFill>
                      <a:schemeClr val="tx1"/>
                    </a:solidFill>
                    <a:latin typeface="+mj-lt"/>
                  </a:rPr>
                </a:br>
                <a14:m>
                  <m:oMath xmlns:m="http://schemas.openxmlformats.org/officeDocument/2006/math">
                    <m:r>
                      <a:rPr lang="de-DE" sz="28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800" b="1" dirty="0">
                    <a:solidFill>
                      <a:schemeClr val="tx1"/>
                    </a:solidFill>
                    <a:latin typeface="+mj-lt"/>
                  </a:rPr>
                  <a:t> 1.1 Scheda di Brainstorming </a:t>
                </a:r>
                <a:br>
                  <a:rPr lang="de-DE" sz="2800" b="1" dirty="0">
                    <a:solidFill>
                      <a:schemeClr val="tx1"/>
                    </a:solidFill>
                    <a:latin typeface="+mj-lt"/>
                  </a:rPr>
                </a:b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e </a:t>
                </a:r>
                <a:r>
                  <a:rPr lang="en-US" sz="2800" dirty="0" err="1">
                    <a:solidFill>
                      <a:schemeClr val="tx1"/>
                    </a:solidFill>
                    <a:latin typeface="+mj-lt"/>
                  </a:rPr>
                  <a:t>completatela</a:t>
                </a: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+mj-lt"/>
                  </a:rPr>
                  <a:t>insieme</a:t>
                </a:r>
                <a:r>
                  <a:rPr lang="en-US" sz="2800" dirty="0">
                    <a:solidFill>
                      <a:schemeClr val="tx1"/>
                    </a:solidFill>
                    <a:latin typeface="+mj-lt"/>
                  </a:rPr>
                  <a:t>.</a:t>
                </a:r>
                <a:endParaRPr lang="en-GB" sz="2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9" name="Rechteck: obere Ecken abgerundet 8">
                <a:extLst>
                  <a:ext uri="{FF2B5EF4-FFF2-40B4-BE49-F238E27FC236}">
                    <a16:creationId xmlns:a16="http://schemas.microsoft.com/office/drawing/2014/main" id="{9C378F9B-1E52-B1CE-49D0-6D3544BAE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924" y="2856230"/>
                <a:ext cx="4984752" cy="2096770"/>
              </a:xfrm>
              <a:prstGeom prst="round2SameRect">
                <a:avLst>
                  <a:gd name="adj1" fmla="val 0"/>
                  <a:gd name="adj2" fmla="val 0"/>
                </a:avLst>
              </a:prstGeom>
              <a:blipFill>
                <a:blip r:embed="rId5"/>
                <a:stretch>
                  <a:fillRect b="-59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73829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38250" y="1329445"/>
            <a:ext cx="7048500" cy="4389611"/>
            <a:chOff x="1398424" y="1360021"/>
            <a:chExt cx="3822162" cy="4389611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Scenario 2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Sei un nuclide di cobalto-59 e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ti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senti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stabile. T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uttavia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,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ultimamente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, le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altissime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temperature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hanno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reso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la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tua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supergigante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molto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inospitale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.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Forse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stai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provando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una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supernova per la prima volta, chi lo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sa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.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Tutto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ciò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che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sai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è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che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ci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sono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anche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molti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neutroni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attorno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a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te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che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vogliono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essere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catturati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.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Così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tanti </a:t>
                  </a:r>
                  <a:r>
                    <a:rPr lang="en-US" sz="1800" i="1" dirty="0" err="1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che</a:t>
                  </a: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 in media</a:t>
                  </a:r>
                  <a:b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</a:br>
                  <a:endPara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B1F22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F2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oMath>
                    </m:oMathPara>
                  </a14:m>
                  <a:endPara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1B1F22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lang="en-US" sz="1800" i="1" dirty="0">
                      <a:solidFill>
                        <a:srgbClr val="1B1F22"/>
                      </a:solidFill>
                      <a:latin typeface="Open Sans" panose="020B0606030504020204" pitchFamily="34" charset="0"/>
                    </a:rPr>
                    <a:t>c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atture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di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neutroni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avvengono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ogni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secondo. E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tu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adoreresti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avere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nel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tuo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bagaglio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qualche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neutrone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 in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più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F22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+mn-ea"/>
                      <a:cs typeface="+mn-cs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3"/>
                  <a:stretch>
                    <a:fillRect r="-89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073" y="1961905"/>
            <a:ext cx="3124691" cy="312469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D535791-0174-230B-1C01-2EB7EE08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La </a:t>
            </a:r>
            <a:r>
              <a:rPr lang="en-US" sz="3600" dirty="0" err="1"/>
              <a:t>Gara</a:t>
            </a:r>
            <a:r>
              <a:rPr lang="en-US" sz="3600" dirty="0"/>
              <a:t> </a:t>
            </a:r>
            <a:r>
              <a:rPr lang="en-US" sz="3600" dirty="0" err="1"/>
              <a:t>dei</a:t>
            </a:r>
            <a:r>
              <a:rPr lang="en-US" sz="3600" dirty="0"/>
              <a:t> </a:t>
            </a:r>
            <a:r>
              <a:rPr lang="en-US" sz="3600" dirty="0" err="1"/>
              <a:t>Nuclidi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19990008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38250" y="1329445"/>
            <a:ext cx="7048500" cy="4389611"/>
            <a:chOff x="1398424" y="1360021"/>
            <a:chExt cx="3822162" cy="4389611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Scenario 2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229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dirty="0" err="1">
                      <a:solidFill>
                        <a:srgbClr val="00305E"/>
                      </a:solidFill>
                      <a:latin typeface="Open Sans"/>
                    </a:rPr>
                    <a:t>Trasforma</a:t>
                  </a:r>
                  <a:r>
                    <a:rPr lang="en-US" sz="2800" dirty="0">
                      <a:solidFill>
                        <a:srgbClr val="00305E"/>
                      </a:solidFill>
                      <a:latin typeface="Open Sans"/>
                    </a:rPr>
                    <a:t> il n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uclide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Fe-59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 in un nuclide con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almeno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 40 </a:t>
                  </a:r>
                  <a:r>
                    <a:rPr lang="en-US" sz="2800" dirty="0">
                      <a:solidFill>
                        <a:srgbClr val="00305E"/>
                      </a:solidFill>
                      <a:latin typeface="Open Sans"/>
                    </a:rPr>
                    <a:t>n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eutroni</a:t>
                  </a: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.</a:t>
                  </a:r>
                  <a:b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05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</a:br>
                  <a:endParaRPr kumimoji="0" lang="de-D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  <a:p>
                  <a:pPr marL="0" marR="0" lvl="0" indent="0" algn="ctr" defTabSz="8229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𝐩</m:t>
                            </m:r>
                          </m:e>
                          <m:sub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𝐧</m:t>
                            </m:r>
                          </m:sub>
                        </m:sSub>
                        <m:r>
                          <a:rPr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0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0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0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de-DE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0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f>
                          <m:fPr>
                            <m:ctrlPr>
                              <a:rPr kumimoji="0" lang="de-DE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de-DE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305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𝐬</m:t>
                            </m:r>
                          </m:den>
                        </m:f>
                      </m:oMath>
                    </m:oMathPara>
                  </a14:m>
                  <a:endPara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3876532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2"/>
                  <a:stretch>
                    <a:fillRect r="-53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073" y="1961905"/>
            <a:ext cx="3124691" cy="312469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685AEBC-CD8C-D8F0-65AC-DEEE18A4E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La </a:t>
            </a:r>
            <a:r>
              <a:rPr lang="en-US" sz="3600" dirty="0" err="1"/>
              <a:t>gara</a:t>
            </a:r>
            <a:r>
              <a:rPr lang="en-US" sz="3600" dirty="0"/>
              <a:t> </a:t>
            </a:r>
            <a:r>
              <a:rPr lang="en-US" sz="3600" dirty="0" err="1"/>
              <a:t>dei</a:t>
            </a:r>
            <a:r>
              <a:rPr lang="en-US" sz="3600" dirty="0"/>
              <a:t> </a:t>
            </a:r>
            <a:r>
              <a:rPr lang="en-US" sz="3600" dirty="0" err="1"/>
              <a:t>nuclidi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6987582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363D07C-D802-4F79-B222-3C3BC907C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1047750"/>
            <a:ext cx="7048500" cy="4762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4CEA62A-5E03-979D-E81E-6751B2BB5FAA}"/>
              </a:ext>
            </a:extLst>
          </p:cNvPr>
          <p:cNvSpPr txBox="1"/>
          <p:nvPr/>
        </p:nvSpPr>
        <p:spPr>
          <a:xfrm>
            <a:off x="10182225" y="5235194"/>
            <a:ext cx="196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[20] </a:t>
            </a:r>
            <a:r>
              <a:rPr lang="en-US" sz="1600" i="1" dirty="0" err="1"/>
              <a:t>Sezione</a:t>
            </a:r>
            <a:r>
              <a:rPr lang="en-US" sz="1600" i="1" dirty="0"/>
              <a:t> </a:t>
            </a:r>
            <a:r>
              <a:rPr lang="en-US" sz="1600" i="1" dirty="0" err="1"/>
              <a:t>d’urto</a:t>
            </a:r>
            <a:r>
              <a:rPr lang="en-US" sz="1600" i="1" dirty="0"/>
              <a:t> per la </a:t>
            </a:r>
            <a:r>
              <a:rPr lang="en-US" sz="1600" i="1" dirty="0" err="1"/>
              <a:t>cattura</a:t>
            </a:r>
            <a:r>
              <a:rPr lang="en-US" sz="1600" i="1" dirty="0"/>
              <a:t> di </a:t>
            </a:r>
            <a:r>
              <a:rPr lang="en-US" sz="1600" i="1" dirty="0" err="1"/>
              <a:t>neutroni</a:t>
            </a:r>
            <a:r>
              <a:rPr lang="en-US" sz="1600" i="1" dirty="0"/>
              <a:t> </a:t>
            </a:r>
            <a:r>
              <a:rPr lang="en-US" sz="1600" i="1" dirty="0" err="1"/>
              <a:t>termici</a:t>
            </a:r>
            <a:r>
              <a:rPr lang="de-DE" sz="16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5913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48DBCE-8AE5-AFFF-0953-8EB59FEB2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743" y="1059273"/>
            <a:ext cx="6149265" cy="33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Processo</a:t>
            </a:r>
            <a:r>
              <a:rPr lang="en-US" sz="3600" noProof="0" dirty="0"/>
              <a:t> S e </a:t>
            </a:r>
            <a:r>
              <a:rPr lang="en-US" sz="3600" dirty="0"/>
              <a:t>P</a:t>
            </a:r>
            <a:r>
              <a:rPr lang="en-US" sz="3600" noProof="0" dirty="0" err="1"/>
              <a:t>rocesso</a:t>
            </a:r>
            <a:r>
              <a:rPr lang="en-US" sz="3600" noProof="0" dirty="0"/>
              <a:t> R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B067487-F3D9-765B-8D4F-FE6FBFD8CBC3}"/>
              </a:ext>
            </a:extLst>
          </p:cNvPr>
          <p:cNvSpPr txBox="1"/>
          <p:nvPr/>
        </p:nvSpPr>
        <p:spPr>
          <a:xfrm>
            <a:off x="6418554" y="1354449"/>
            <a:ext cx="5506881" cy="305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200" b="1" dirty="0" err="1"/>
              <a:t>Processo</a:t>
            </a:r>
            <a:r>
              <a:rPr lang="de-DE" sz="2200" b="1" dirty="0"/>
              <a:t> s (slow-&gt;lento)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 temperature e </a:t>
            </a:r>
            <a:r>
              <a:rPr lang="en-US" sz="2000" dirty="0" err="1"/>
              <a:t>densità</a:t>
            </a:r>
            <a:r>
              <a:rPr lang="en-US" sz="2000" dirty="0"/>
              <a:t> del </a:t>
            </a:r>
            <a:r>
              <a:rPr lang="en-US" sz="2000" dirty="0" err="1"/>
              <a:t>flusso</a:t>
            </a:r>
            <a:r>
              <a:rPr lang="en-US" sz="2000" dirty="0"/>
              <a:t> di </a:t>
            </a:r>
            <a:r>
              <a:rPr lang="en-US" sz="2000" dirty="0" err="1"/>
              <a:t>neutroni</a:t>
            </a:r>
            <a:r>
              <a:rPr lang="en-US" sz="2000" dirty="0"/>
              <a:t> </a:t>
            </a:r>
            <a:r>
              <a:rPr lang="en-US" sz="2000" dirty="0" err="1"/>
              <a:t>relativamente</a:t>
            </a:r>
            <a:r>
              <a:rPr lang="en-US" sz="2000" dirty="0"/>
              <a:t> </a:t>
            </a:r>
            <a:r>
              <a:rPr lang="en-US" sz="2000" dirty="0" err="1"/>
              <a:t>basse</a:t>
            </a:r>
            <a:r>
              <a:rPr lang="en-US" sz="2000" dirty="0"/>
              <a:t>.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Principalmente</a:t>
            </a:r>
            <a:r>
              <a:rPr lang="en-US" sz="2000" dirty="0"/>
              <a:t> </a:t>
            </a:r>
            <a:r>
              <a:rPr lang="en-US" sz="2000" dirty="0" err="1"/>
              <a:t>nelle</a:t>
            </a:r>
            <a:r>
              <a:rPr lang="en-US" sz="2000" dirty="0"/>
              <a:t> </a:t>
            </a:r>
            <a:r>
              <a:rPr lang="en-US" sz="2000" dirty="0" err="1"/>
              <a:t>stelle</a:t>
            </a:r>
            <a:r>
              <a:rPr lang="en-US" sz="2000" dirty="0"/>
              <a:t> AGB </a:t>
            </a:r>
            <a:r>
              <a:rPr lang="en-US" sz="2000" dirty="0" err="1"/>
              <a:t>durante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bruciamenti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gusci</a:t>
            </a:r>
            <a:r>
              <a:rPr lang="en-US" sz="2000" dirty="0"/>
              <a:t>.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La catena di </a:t>
            </a:r>
            <a:r>
              <a:rPr lang="en-US" sz="2000" dirty="0" err="1"/>
              <a:t>reazione</a:t>
            </a:r>
            <a:r>
              <a:rPr lang="en-US" sz="2000" dirty="0"/>
              <a:t> </a:t>
            </a:r>
            <a:r>
              <a:rPr lang="en-US" sz="2000" dirty="0" err="1"/>
              <a:t>è</a:t>
            </a:r>
            <a:r>
              <a:rPr lang="en-US" sz="2000" dirty="0"/>
              <a:t> </a:t>
            </a:r>
            <a:r>
              <a:rPr lang="en-US" sz="2000" dirty="0" err="1"/>
              <a:t>lenta</a:t>
            </a:r>
            <a:r>
              <a:rPr lang="en-US" sz="2000" dirty="0"/>
              <a:t> e </a:t>
            </a:r>
            <a:r>
              <a:rPr lang="en-US" sz="2000" dirty="0" err="1"/>
              <a:t>passa</a:t>
            </a:r>
            <a:r>
              <a:rPr lang="en-US" sz="2000" dirty="0"/>
              <a:t> </a:t>
            </a:r>
            <a:r>
              <a:rPr lang="en-US" sz="2000" dirty="0" err="1"/>
              <a:t>attraverso</a:t>
            </a:r>
            <a:r>
              <a:rPr lang="en-US" sz="2000" dirty="0"/>
              <a:t> </a:t>
            </a:r>
            <a:r>
              <a:rPr lang="en-US" sz="2000" dirty="0" err="1"/>
              <a:t>molti</a:t>
            </a:r>
            <a:r>
              <a:rPr lang="en-US" sz="2000" dirty="0"/>
              <a:t> </a:t>
            </a:r>
            <a:r>
              <a:rPr lang="en-US" sz="2000" dirty="0" err="1"/>
              <a:t>nuclidi</a:t>
            </a:r>
            <a:r>
              <a:rPr lang="en-US" sz="2000" dirty="0"/>
              <a:t> </a:t>
            </a:r>
            <a:r>
              <a:rPr lang="en-US" sz="2000" dirty="0" err="1"/>
              <a:t>intermedi</a:t>
            </a:r>
            <a:r>
              <a:rPr lang="en-US" sz="2000" dirty="0"/>
              <a:t> </a:t>
            </a:r>
            <a:r>
              <a:rPr lang="en-US" sz="2000" dirty="0" err="1"/>
              <a:t>stabili</a:t>
            </a:r>
            <a:r>
              <a:rPr lang="en-US" sz="2000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F9AC32-F7D3-6B20-BCFA-1A476F9B6AB0}"/>
              </a:ext>
            </a:extLst>
          </p:cNvPr>
          <p:cNvSpPr txBox="1"/>
          <p:nvPr/>
        </p:nvSpPr>
        <p:spPr>
          <a:xfrm>
            <a:off x="209706" y="4365808"/>
            <a:ext cx="8873623" cy="15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200" b="1" dirty="0" err="1"/>
              <a:t>Processo</a:t>
            </a:r>
            <a:r>
              <a:rPr lang="de-DE" sz="2200" b="1" dirty="0"/>
              <a:t> </a:t>
            </a:r>
            <a:r>
              <a:rPr lang="de-DE" sz="2200" b="1" dirty="0" err="1"/>
              <a:t>r</a:t>
            </a:r>
            <a:r>
              <a:rPr lang="de-DE" sz="2200" b="1" dirty="0"/>
              <a:t> (rapido)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 temperature e </a:t>
            </a:r>
            <a:r>
              <a:rPr lang="en-US" sz="2000" dirty="0" err="1"/>
              <a:t>densità</a:t>
            </a:r>
            <a:r>
              <a:rPr lang="en-US" sz="2000" dirty="0"/>
              <a:t> del </a:t>
            </a:r>
            <a:r>
              <a:rPr lang="en-US" sz="2000" dirty="0" err="1"/>
              <a:t>flusso</a:t>
            </a:r>
            <a:r>
              <a:rPr lang="en-US" sz="2000" dirty="0"/>
              <a:t> di </a:t>
            </a:r>
            <a:r>
              <a:rPr lang="en-US" sz="2000" dirty="0" err="1"/>
              <a:t>neutroni</a:t>
            </a:r>
            <a:r>
              <a:rPr lang="en-US" sz="2000" dirty="0"/>
              <a:t> </a:t>
            </a:r>
            <a:r>
              <a:rPr lang="en-US" sz="2000" dirty="0" err="1"/>
              <a:t>estremamente</a:t>
            </a:r>
            <a:r>
              <a:rPr lang="en-US" sz="2000" dirty="0"/>
              <a:t> </a:t>
            </a:r>
            <a:r>
              <a:rPr lang="en-US" sz="2000" dirty="0" err="1"/>
              <a:t>alte</a:t>
            </a:r>
            <a:r>
              <a:rPr lang="en-US" sz="2000" dirty="0"/>
              <a:t>.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La catena di </a:t>
            </a:r>
            <a:r>
              <a:rPr lang="en-US" sz="2000" dirty="0" err="1"/>
              <a:t>catture</a:t>
            </a:r>
            <a:r>
              <a:rPr lang="en-US" sz="2000" dirty="0"/>
              <a:t> </a:t>
            </a:r>
            <a:r>
              <a:rPr lang="en-US" sz="2000" dirty="0" err="1"/>
              <a:t>è</a:t>
            </a:r>
            <a:r>
              <a:rPr lang="en-US" sz="2000" dirty="0"/>
              <a:t> veloce.</a:t>
            </a:r>
          </a:p>
          <a:p>
            <a:pPr marL="69723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Verosimilmente</a:t>
            </a:r>
            <a:r>
              <a:rPr lang="en-US" sz="2000" dirty="0"/>
              <a:t> in supernovae e in </a:t>
            </a:r>
            <a:r>
              <a:rPr lang="en-US" sz="2000" dirty="0" err="1"/>
              <a:t>fusioni</a:t>
            </a:r>
            <a:r>
              <a:rPr lang="en-US" sz="2000" dirty="0"/>
              <a:t> di </a:t>
            </a:r>
            <a:r>
              <a:rPr lang="en-US" sz="2000" dirty="0" err="1"/>
              <a:t>stelle</a:t>
            </a:r>
            <a:r>
              <a:rPr lang="en-US" sz="2000" dirty="0"/>
              <a:t> a </a:t>
            </a:r>
            <a:r>
              <a:rPr lang="en-US" sz="2000" dirty="0" err="1"/>
              <a:t>neutroni</a:t>
            </a:r>
            <a:r>
              <a:rPr lang="en-US" sz="2000" dirty="0"/>
              <a:t>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3F6873-DFFB-0281-3661-99499565232B}"/>
              </a:ext>
            </a:extLst>
          </p:cNvPr>
          <p:cNvSpPr txBox="1"/>
          <p:nvPr/>
        </p:nvSpPr>
        <p:spPr>
          <a:xfrm rot="16200000">
            <a:off x="-246757" y="2355098"/>
            <a:ext cx="18298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00"/>
                </a:solidFill>
              </a:rPr>
              <a:t>Nnumero</a:t>
            </a:r>
            <a:r>
              <a:rPr lang="en-US" sz="1400" dirty="0">
                <a:solidFill>
                  <a:srgbClr val="000000"/>
                </a:solidFill>
              </a:rPr>
              <a:t> di </a:t>
            </a:r>
            <a:r>
              <a:rPr lang="en-US" sz="1400" dirty="0" err="1">
                <a:solidFill>
                  <a:srgbClr val="000000"/>
                </a:solidFill>
              </a:rPr>
              <a:t>protoni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22B308B-4854-7C98-9C32-679F3781CA91}"/>
              </a:ext>
            </a:extLst>
          </p:cNvPr>
          <p:cNvSpPr txBox="1"/>
          <p:nvPr/>
        </p:nvSpPr>
        <p:spPr>
          <a:xfrm>
            <a:off x="2557740" y="4067292"/>
            <a:ext cx="18298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00"/>
                </a:solidFill>
              </a:rPr>
              <a:t>Numero</a:t>
            </a:r>
            <a:r>
              <a:rPr lang="en-US" sz="1400" dirty="0">
                <a:solidFill>
                  <a:srgbClr val="000000"/>
                </a:solidFill>
              </a:rPr>
              <a:t> di </a:t>
            </a:r>
            <a:r>
              <a:rPr lang="en-US" sz="1400" dirty="0" err="1">
                <a:solidFill>
                  <a:srgbClr val="000000"/>
                </a:solidFill>
              </a:rPr>
              <a:t>neutroni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B459A5-EEEA-3E2E-C13B-71D2A448E8F0}"/>
              </a:ext>
            </a:extLst>
          </p:cNvPr>
          <p:cNvSpPr txBox="1"/>
          <p:nvPr/>
        </p:nvSpPr>
        <p:spPr>
          <a:xfrm>
            <a:off x="4103814" y="3559016"/>
            <a:ext cx="974137" cy="36085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36000" tIns="72000" rIns="36000" bIns="72000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47FF47"/>
                </a:solidFill>
              </a:rPr>
              <a:t>Processo</a:t>
            </a:r>
            <a:r>
              <a:rPr lang="en-US" sz="1400" dirty="0">
                <a:solidFill>
                  <a:srgbClr val="47FF47"/>
                </a:solidFill>
              </a:rPr>
              <a:t> 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8C2819C-C03D-6DF2-9113-AA77D72B8A31}"/>
              </a:ext>
            </a:extLst>
          </p:cNvPr>
          <p:cNvSpPr txBox="1"/>
          <p:nvPr/>
        </p:nvSpPr>
        <p:spPr>
          <a:xfrm>
            <a:off x="4646518" y="1269206"/>
            <a:ext cx="974137" cy="36085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36000" tIns="72000" rIns="36000" bIns="72000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Processo</a:t>
            </a:r>
            <a:r>
              <a:rPr lang="en-US" sz="1400" dirty="0">
                <a:solidFill>
                  <a:srgbClr val="FF0000"/>
                </a:solidFill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29560799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EFDD8-8F7E-4F66-B222-3994D31D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Processo</a:t>
            </a:r>
            <a:r>
              <a:rPr lang="en-US" sz="3600" noProof="0" dirty="0"/>
              <a:t> R in Azione</a:t>
            </a:r>
            <a:endParaRPr lang="en-US" sz="3000" noProof="0" dirty="0"/>
          </a:p>
        </p:txBody>
      </p:sp>
      <p:pic>
        <p:nvPicPr>
          <p:cNvPr id="3" name="rprocess">
            <a:hlinkClick r:id="" action="ppaction://media"/>
            <a:extLst>
              <a:ext uri="{FF2B5EF4-FFF2-40B4-BE49-F238E27FC236}">
                <a16:creationId xmlns:a16="http://schemas.microsoft.com/office/drawing/2014/main" id="{0C696EF0-5F90-C671-EDEE-C096A59E64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0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48" y="1030075"/>
            <a:ext cx="9867901" cy="49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1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en-US" sz="3600" cap="small" noProof="0" dirty="0"/>
              <a:t>Da dove </a:t>
            </a:r>
            <a:r>
              <a:rPr lang="en-US" sz="3600" cap="small" noProof="0" dirty="0" err="1"/>
              <a:t>vengono</a:t>
            </a:r>
            <a:r>
              <a:rPr lang="en-US" sz="3600" cap="small" noProof="0" dirty="0"/>
              <a:t> </a:t>
            </a:r>
            <a:r>
              <a:rPr lang="en-US" sz="3600" cap="small" noProof="0" dirty="0" err="1"/>
              <a:t>i</a:t>
            </a:r>
            <a:br>
              <a:rPr lang="en-US" sz="3600" cap="small" noProof="0" dirty="0"/>
            </a:br>
            <a:r>
              <a:rPr lang="en-US" sz="3600" b="1" cap="small" noProof="0" dirty="0" err="1"/>
              <a:t>neutroni</a:t>
            </a:r>
            <a:r>
              <a:rPr lang="en-US" sz="3600" b="1" cap="small" noProof="0" dirty="0"/>
              <a:t> </a:t>
            </a:r>
            <a:r>
              <a:rPr lang="en-US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6413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Sorgenti</a:t>
            </a:r>
            <a:r>
              <a:rPr lang="en-US" sz="3600" noProof="0" dirty="0"/>
              <a:t> di </a:t>
            </a:r>
            <a:r>
              <a:rPr lang="en-US" sz="3600" dirty="0"/>
              <a:t>N</a:t>
            </a:r>
            <a:r>
              <a:rPr lang="en-US" sz="3600" noProof="0" dirty="0" err="1"/>
              <a:t>eutroni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ADF74D2-14CB-0D3F-E332-274F98A6BFD9}"/>
              </a:ext>
            </a:extLst>
          </p:cNvPr>
          <p:cNvSpPr txBox="1"/>
          <p:nvPr/>
        </p:nvSpPr>
        <p:spPr>
          <a:xfrm>
            <a:off x="1238249" y="2019588"/>
            <a:ext cx="60979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C’è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grande</a:t>
            </a:r>
            <a:r>
              <a:rPr lang="en-US" sz="2400" dirty="0"/>
              <a:t> </a:t>
            </a:r>
            <a:r>
              <a:rPr lang="en-US" sz="2400" dirty="0" err="1"/>
              <a:t>varietà</a:t>
            </a:r>
            <a:r>
              <a:rPr lang="en-US" sz="2400" dirty="0"/>
              <a:t> di </a:t>
            </a:r>
            <a:r>
              <a:rPr lang="en-US" sz="2400" dirty="0" err="1"/>
              <a:t>catene</a:t>
            </a:r>
            <a:r>
              <a:rPr lang="en-US" sz="2400" dirty="0"/>
              <a:t> di </a:t>
            </a:r>
            <a:r>
              <a:rPr lang="en-US" sz="2400" dirty="0" err="1"/>
              <a:t>reazioni</a:t>
            </a:r>
            <a:r>
              <a:rPr lang="en-US" sz="2400" dirty="0"/>
              <a:t>, </a:t>
            </a:r>
            <a:r>
              <a:rPr lang="en-US" sz="2400" dirty="0" err="1"/>
              <a:t>durante</a:t>
            </a:r>
            <a:r>
              <a:rPr lang="en-US" sz="2400" dirty="0"/>
              <a:t> il </a:t>
            </a:r>
            <a:r>
              <a:rPr lang="en-US" sz="2400" dirty="0" err="1"/>
              <a:t>bruciamento</a:t>
            </a:r>
            <a:r>
              <a:rPr lang="en-US" sz="2400" dirty="0"/>
              <a:t> </a:t>
            </a:r>
            <a:r>
              <a:rPr lang="en-US" sz="2400" dirty="0" err="1"/>
              <a:t>dell’idrogeno</a:t>
            </a:r>
            <a:r>
              <a:rPr lang="en-US" sz="2400" dirty="0"/>
              <a:t>, </a:t>
            </a:r>
            <a:r>
              <a:rPr lang="en-US" sz="2400" dirty="0" err="1"/>
              <a:t>i</a:t>
            </a:r>
            <a:r>
              <a:rPr lang="en-US" sz="2400" dirty="0"/>
              <a:t> cui </a:t>
            </a:r>
            <a:r>
              <a:rPr lang="en-US" sz="2400" dirty="0" err="1"/>
              <a:t>sottoprodotti</a:t>
            </a:r>
            <a:r>
              <a:rPr lang="en-US" sz="2400" dirty="0"/>
              <a:t>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essere</a:t>
            </a:r>
            <a:r>
              <a:rPr lang="en-US" sz="2400" dirty="0"/>
              <a:t> </a:t>
            </a:r>
            <a:r>
              <a:rPr lang="en-US" sz="2400" dirty="0" err="1"/>
              <a:t>neutrini</a:t>
            </a:r>
            <a:r>
              <a:rPr lang="en-US" sz="2400" dirty="0"/>
              <a:t> e </a:t>
            </a:r>
            <a:r>
              <a:rPr lang="en-US" sz="2400" dirty="0" err="1"/>
              <a:t>fotoni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Ci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catene</a:t>
            </a:r>
            <a:r>
              <a:rPr lang="en-US" sz="2400" dirty="0"/>
              <a:t> di </a:t>
            </a:r>
            <a:r>
              <a:rPr lang="en-US" sz="2400" dirty="0" err="1"/>
              <a:t>fusione</a:t>
            </a:r>
            <a:r>
              <a:rPr lang="en-US" sz="2400" dirty="0"/>
              <a:t> in cui </a:t>
            </a:r>
            <a:r>
              <a:rPr lang="en-US" sz="2400" dirty="0" err="1"/>
              <a:t>vengono</a:t>
            </a:r>
            <a:r>
              <a:rPr lang="en-US" sz="2400" dirty="0"/>
              <a:t> </a:t>
            </a:r>
            <a:r>
              <a:rPr lang="en-US" sz="2400" dirty="0" err="1"/>
              <a:t>prodotti</a:t>
            </a:r>
            <a:r>
              <a:rPr lang="en-US" sz="2400" dirty="0"/>
              <a:t> </a:t>
            </a:r>
            <a:r>
              <a:rPr lang="en-US" sz="2400" dirty="0" err="1"/>
              <a:t>neutroni</a:t>
            </a:r>
            <a:r>
              <a:rPr lang="en-US" sz="2400" dirty="0"/>
              <a:t> </a:t>
            </a:r>
            <a:r>
              <a:rPr lang="en-US" sz="2400" dirty="0" err="1"/>
              <a:t>liberi</a:t>
            </a:r>
            <a:r>
              <a:rPr lang="en-US" sz="2400" dirty="0"/>
              <a:t>?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/>
              <a:t>Alla</a:t>
            </a:r>
            <a:r>
              <a:rPr lang="en-US" sz="2400" b="1" dirty="0"/>
              <a:t> </a:t>
            </a:r>
            <a:r>
              <a:rPr lang="en-US" sz="2400" b="1" dirty="0" err="1"/>
              <a:t>ricerca</a:t>
            </a:r>
            <a:r>
              <a:rPr lang="en-US" sz="2400" b="1" dirty="0"/>
              <a:t> </a:t>
            </a:r>
            <a:r>
              <a:rPr lang="en-US" sz="2400" b="1" dirty="0" err="1"/>
              <a:t>delle</a:t>
            </a:r>
            <a:r>
              <a:rPr lang="en-US" sz="2400" b="1" dirty="0"/>
              <a:t> </a:t>
            </a:r>
            <a:r>
              <a:rPr lang="en-US" sz="2400" b="1" dirty="0" err="1"/>
              <a:t>Sorgenti</a:t>
            </a:r>
            <a:r>
              <a:rPr lang="en-US" sz="2400" b="1" dirty="0"/>
              <a:t> di </a:t>
            </a:r>
            <a:r>
              <a:rPr lang="en-US" sz="2400" b="1" dirty="0" err="1"/>
              <a:t>Neutroni</a:t>
            </a:r>
            <a:endParaRPr lang="en-US" sz="2400" b="1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9047A76-73A7-158E-C77F-E2ED0A3E8B4F}"/>
              </a:ext>
            </a:extLst>
          </p:cNvPr>
          <p:cNvGrpSpPr/>
          <p:nvPr/>
        </p:nvGrpSpPr>
        <p:grpSpPr>
          <a:xfrm>
            <a:off x="7334250" y="1266660"/>
            <a:ext cx="3540014" cy="4722930"/>
            <a:chOff x="7458075" y="1209510"/>
            <a:chExt cx="3540014" cy="472293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4F7A2A7-624B-4012-271E-7898B8E23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283CE5B-5BF0-F599-A846-7A098161A75C}"/>
                </a:ext>
              </a:extLst>
            </p:cNvPr>
            <p:cNvSpPr/>
            <p:nvPr/>
          </p:nvSpPr>
          <p:spPr>
            <a:xfrm>
              <a:off x="7458075" y="5114925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5DC908A-C2CC-1416-D5F1-94F131901434}"/>
                </a:ext>
              </a:extLst>
            </p:cNvPr>
            <p:cNvSpPr/>
            <p:nvPr/>
          </p:nvSpPr>
          <p:spPr>
            <a:xfrm>
              <a:off x="9912239" y="5248440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57532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5020131" y="1806366"/>
            <a:ext cx="7171869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 err="1">
                <a:solidFill>
                  <a:schemeClr val="bg1"/>
                </a:solidFill>
              </a:rPr>
              <a:t>Parte</a:t>
            </a:r>
            <a:r>
              <a:rPr lang="en-US" sz="3600" b="1" cap="small" dirty="0">
                <a:solidFill>
                  <a:schemeClr val="bg1"/>
                </a:solidFill>
              </a:rPr>
              <a:t> V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stelle</a:t>
            </a:r>
            <a:r>
              <a:rPr lang="en-US" sz="3600" cap="small" dirty="0">
                <a:solidFill>
                  <a:schemeClr val="bg1"/>
                </a:solidFill>
              </a:rPr>
              <a:t> in </a:t>
            </a:r>
            <a:r>
              <a:rPr lang="en-US" sz="3600" cap="small" dirty="0" err="1">
                <a:solidFill>
                  <a:schemeClr val="bg1"/>
                </a:solidFill>
              </a:rPr>
              <a:t>laboratorio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drinnen, Maschine, schmutzig, Ausrüstung enthält.&#10;&#10;Automatisch generierte Beschreibung">
            <a:extLst>
              <a:ext uri="{FF2B5EF4-FFF2-40B4-BE49-F238E27FC236}">
                <a16:creationId xmlns:a16="http://schemas.microsoft.com/office/drawing/2014/main" id="{3988D613-B8F5-9A72-42CA-FB83C73C4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20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94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68600" y="1545003"/>
            <a:ext cx="6654800" cy="2392362"/>
          </a:xfrm>
        </p:spPr>
        <p:txBody>
          <a:bodyPr anchor="ctr"/>
          <a:lstStyle/>
          <a:p>
            <a:pPr algn="ctr"/>
            <a:r>
              <a:rPr lang="en-US" sz="3600" cap="small" dirty="0"/>
              <a:t>Come </a:t>
            </a:r>
            <a:r>
              <a:rPr lang="en-US" sz="3600" cap="small" dirty="0" err="1"/>
              <a:t>possiamo</a:t>
            </a:r>
            <a:r>
              <a:rPr lang="en-US" sz="3600" cap="small" noProof="0" dirty="0"/>
              <a:t> </a:t>
            </a:r>
            <a:r>
              <a:rPr lang="en-US" sz="3600" b="1" cap="small" noProof="0" dirty="0" err="1"/>
              <a:t>misurare</a:t>
            </a:r>
            <a:r>
              <a:rPr lang="en-US" sz="3600" cap="small" noProof="0" dirty="0"/>
              <a:t> </a:t>
            </a:r>
            <a:r>
              <a:rPr lang="en-US" sz="3600" cap="small" noProof="0" dirty="0" err="1"/>
              <a:t>i</a:t>
            </a:r>
            <a:r>
              <a:rPr lang="en-US" sz="3600" cap="small" noProof="0" dirty="0"/>
              <a:t> </a:t>
            </a:r>
            <a:r>
              <a:rPr lang="en-US" sz="3600" cap="small" dirty="0" err="1"/>
              <a:t>processi</a:t>
            </a:r>
            <a:r>
              <a:rPr lang="en-US" sz="3600" cap="small" dirty="0"/>
              <a:t> </a:t>
            </a:r>
            <a:r>
              <a:rPr lang="en-US" sz="3600" cap="small" dirty="0" err="1"/>
              <a:t>nucleari</a:t>
            </a:r>
            <a:r>
              <a:rPr lang="en-US" sz="3600" cap="small" dirty="0"/>
              <a:t> </a:t>
            </a:r>
            <a:r>
              <a:rPr lang="en-US" sz="3600" cap="small" dirty="0" err="1"/>
              <a:t>dentro</a:t>
            </a:r>
            <a:r>
              <a:rPr lang="en-US" sz="3600" cap="small" dirty="0"/>
              <a:t> </a:t>
            </a:r>
            <a:r>
              <a:rPr lang="en-US" sz="3600" cap="small" dirty="0" err="1"/>
              <a:t>alla</a:t>
            </a:r>
            <a:r>
              <a:rPr lang="en-US" sz="3600" cap="small" dirty="0"/>
              <a:t> </a:t>
            </a:r>
            <a:r>
              <a:rPr lang="en-US" sz="3600" cap="small" dirty="0" err="1"/>
              <a:t>stelle</a:t>
            </a:r>
            <a:r>
              <a:rPr lang="en-US" sz="3600" cap="small" dirty="0"/>
              <a:t> </a:t>
            </a:r>
            <a:r>
              <a:rPr lang="en-US" sz="3600" cap="small" noProof="0" dirty="0"/>
              <a:t>?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56C94DE-91F7-66E7-8668-33FDB72DFC23}"/>
              </a:ext>
            </a:extLst>
          </p:cNvPr>
          <p:cNvGrpSpPr/>
          <p:nvPr/>
        </p:nvGrpSpPr>
        <p:grpSpPr>
          <a:xfrm>
            <a:off x="4156038" y="3813210"/>
            <a:ext cx="3879924" cy="1866828"/>
            <a:chOff x="4210980" y="4211243"/>
            <a:chExt cx="3879924" cy="1866828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95D0EBD4-F80B-A9C4-DB00-8081E7DF2F88}"/>
                </a:ext>
              </a:extLst>
            </p:cNvPr>
            <p:cNvSpPr txBox="1"/>
            <p:nvPr/>
          </p:nvSpPr>
          <p:spPr>
            <a:xfrm>
              <a:off x="4210980" y="5309957"/>
              <a:ext cx="38799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000" b="1" dirty="0" err="1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Astronuclear</a:t>
              </a:r>
              <a:r>
                <a:rPr lang="de-DE" sz="2000" b="1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Nibble</a:t>
              </a:r>
              <a:endParaRPr lang="en-US" sz="2000" b="1" dirty="0"/>
            </a:p>
          </p:txBody>
        </p:sp>
        <p:pic>
          <p:nvPicPr>
            <p:cNvPr id="6" name="Grafik 5" descr="Link mit einfarbiger Füllung">
              <a:extLst>
                <a:ext uri="{FF2B5EF4-FFF2-40B4-BE49-F238E27FC236}">
                  <a16:creationId xmlns:a16="http://schemas.microsoft.com/office/drawing/2014/main" id="{5658A0AA-6EF8-4612-93A6-8C9C0B62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17993" y="4211243"/>
              <a:ext cx="1065898" cy="1065898"/>
            </a:xfrm>
            <a:prstGeom prst="rect">
              <a:avLst/>
            </a:prstGeom>
          </p:spPr>
        </p:pic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80D2A88A-ACA4-BA70-85AE-E5501FAB4F6A}"/>
                </a:ext>
              </a:extLst>
            </p:cNvPr>
            <p:cNvSpPr/>
            <p:nvPr/>
          </p:nvSpPr>
          <p:spPr>
            <a:xfrm>
              <a:off x="4239861" y="4211243"/>
              <a:ext cx="3822162" cy="1866828"/>
            </a:xfrm>
            <a:prstGeom prst="round2SameRect">
              <a:avLst>
                <a:gd name="adj1" fmla="val 20923"/>
                <a:gd name="adj2" fmla="val 17119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en-GB" sz="28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0319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Misure</a:t>
            </a:r>
            <a:r>
              <a:rPr lang="en-US" sz="3600" noProof="0" dirty="0"/>
              <a:t> di </a:t>
            </a:r>
            <a:r>
              <a:rPr lang="en-US" sz="3600" noProof="0" dirty="0" err="1"/>
              <a:t>Reazioni</a:t>
            </a:r>
            <a:r>
              <a:rPr lang="en-US" sz="3600" noProof="0" dirty="0"/>
              <a:t> </a:t>
            </a:r>
            <a:r>
              <a:rPr lang="en-US" sz="3600" noProof="0" dirty="0" err="1"/>
              <a:t>Nucleari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5F530D6-1252-0E6E-1B24-38BA8A560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395" y="1878832"/>
            <a:ext cx="10389010" cy="304697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417A626-CD89-BA5B-1230-B618F846A7A2}"/>
              </a:ext>
            </a:extLst>
          </p:cNvPr>
          <p:cNvSpPr txBox="1"/>
          <p:nvPr/>
        </p:nvSpPr>
        <p:spPr>
          <a:xfrm>
            <a:off x="9332589" y="4997070"/>
            <a:ext cx="2760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[22] </a:t>
            </a:r>
            <a:r>
              <a:rPr lang="en-GB" sz="1600" i="1" dirty="0" err="1"/>
              <a:t>Rappresentazione</a:t>
            </a:r>
            <a:r>
              <a:rPr lang="en-GB" sz="1600" i="1" dirty="0"/>
              <a:t> </a:t>
            </a:r>
            <a:r>
              <a:rPr lang="en-GB" sz="1600" i="1" dirty="0" err="1"/>
              <a:t>schematica</a:t>
            </a:r>
            <a:r>
              <a:rPr lang="en-GB" sz="1600" i="1" dirty="0"/>
              <a:t> di un </a:t>
            </a:r>
            <a:r>
              <a:rPr lang="en-GB" sz="1600" i="1" dirty="0" err="1"/>
              <a:t>esperimento</a:t>
            </a:r>
            <a:r>
              <a:rPr lang="en-GB" sz="1600" i="1" dirty="0"/>
              <a:t> di </a:t>
            </a:r>
            <a:r>
              <a:rPr lang="en-GB" sz="1600" i="1" dirty="0" err="1"/>
              <a:t>fisica</a:t>
            </a:r>
            <a:r>
              <a:rPr lang="en-GB" sz="1600" i="1" dirty="0"/>
              <a:t> </a:t>
            </a:r>
            <a:r>
              <a:rPr lang="en-GB" sz="1600" i="1" dirty="0" err="1"/>
              <a:t>nucleare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3646241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en-US" sz="3600" b="1" cap="small" dirty="0"/>
              <a:t>C</a:t>
            </a:r>
            <a:r>
              <a:rPr lang="en-US" sz="3600" b="1" cap="small" noProof="0" dirty="0"/>
              <a:t>he </a:t>
            </a:r>
            <a:r>
              <a:rPr lang="en-US" sz="3600" b="1" cap="small" noProof="0" dirty="0" err="1"/>
              <a:t>cos’è</a:t>
            </a:r>
            <a:r>
              <a:rPr lang="en-US" sz="3600" b="1" cap="small" noProof="0" dirty="0"/>
              <a:t> in </a:t>
            </a:r>
            <a:r>
              <a:rPr lang="en-US" sz="3600" b="1" cap="small" noProof="0" dirty="0" err="1"/>
              <a:t>realtà</a:t>
            </a:r>
            <a:br>
              <a:rPr lang="en-US" sz="3600" b="1" cap="small" noProof="0" dirty="0"/>
            </a:br>
            <a:r>
              <a:rPr lang="en-US" sz="3600" cap="small" noProof="0" dirty="0" err="1"/>
              <a:t>l’Astrofisica</a:t>
            </a:r>
            <a:r>
              <a:rPr lang="en-US" sz="3600" cap="small" noProof="0" dirty="0"/>
              <a:t> </a:t>
            </a:r>
            <a:r>
              <a:rPr lang="en-US" sz="3600" cap="small" noProof="0" dirty="0" err="1"/>
              <a:t>Nucleare</a:t>
            </a:r>
            <a:r>
              <a:rPr lang="en-US" sz="3600" cap="small" noProof="0" dirty="0"/>
              <a:t>?</a:t>
            </a:r>
            <a:endParaRPr lang="en-US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36132288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 descr="Ein Bild, das drinnen, Maschine, schmutzig, Ausrüstung enthält.&#10;&#10;Automatisch generierte Beschreibung">
            <a:extLst>
              <a:ext uri="{FF2B5EF4-FFF2-40B4-BE49-F238E27FC236}">
                <a16:creationId xmlns:a16="http://schemas.microsoft.com/office/drawing/2014/main" id="{C1E23966-EB5B-8272-A5B7-D62841C7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8498" y="1192388"/>
            <a:ext cx="3184522" cy="4350375"/>
          </a:xfrm>
          <a:prstGeom prst="rect">
            <a:avLst/>
          </a:prstGeom>
        </p:spPr>
      </p:pic>
      <p:pic>
        <p:nvPicPr>
          <p:cNvPr id="8" name="Grafik 7" descr="Ein Bild, das drinnen, Ebene, Decke, alt enthält.&#10;&#10;Automatisch generierte Beschreibung">
            <a:extLst>
              <a:ext uri="{FF2B5EF4-FFF2-40B4-BE49-F238E27FC236}">
                <a16:creationId xmlns:a16="http://schemas.microsoft.com/office/drawing/2014/main" id="{0C7EE4D7-43DA-E38D-03F5-04EEC656B4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249" y="2896831"/>
            <a:ext cx="4156735" cy="2645932"/>
          </a:xfrm>
          <a:prstGeom prst="rect">
            <a:avLst/>
          </a:prstGeom>
        </p:spPr>
      </p:pic>
      <p:pic>
        <p:nvPicPr>
          <p:cNvPr id="4" name="Grafik 3" descr="Ein Bild, das Text, Zubehör, Behälter enthält.&#10;&#10;Automatisch generierte Beschreibung">
            <a:extLst>
              <a:ext uri="{FF2B5EF4-FFF2-40B4-BE49-F238E27FC236}">
                <a16:creationId xmlns:a16="http://schemas.microsoft.com/office/drawing/2014/main" id="{2A434124-55E1-BD14-A29E-36A56A55CC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4913" y="2896831"/>
            <a:ext cx="2645017" cy="26490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CC52F8F-4483-556A-6453-7003A73A7219}"/>
              </a:ext>
            </a:extLst>
          </p:cNvPr>
          <p:cNvSpPr txBox="1"/>
          <p:nvPr/>
        </p:nvSpPr>
        <p:spPr>
          <a:xfrm>
            <a:off x="1238249" y="5551186"/>
            <a:ext cx="4156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 err="1"/>
              <a:t>Pelletron-Accellerator</a:t>
            </a:r>
            <a:r>
              <a:rPr lang="de-DE" sz="1400" i="1" dirty="0"/>
              <a:t> al Felsenkeller Laboratory</a:t>
            </a:r>
            <a:endParaRPr lang="en-GB" sz="1400" i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E4E85FE-8A89-3079-5A66-83490B3C0AF3}"/>
              </a:ext>
            </a:extLst>
          </p:cNvPr>
          <p:cNvSpPr txBox="1"/>
          <p:nvPr/>
        </p:nvSpPr>
        <p:spPr>
          <a:xfrm>
            <a:off x="5514913" y="5563089"/>
            <a:ext cx="2645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 err="1"/>
              <a:t>Bersaglio</a:t>
            </a:r>
            <a:r>
              <a:rPr lang="de-DE" sz="1400" i="1" dirty="0"/>
              <a:t> di </a:t>
            </a:r>
            <a:r>
              <a:rPr lang="de-DE" sz="1400" i="1" dirty="0" err="1"/>
              <a:t>azoto</a:t>
            </a:r>
            <a:r>
              <a:rPr lang="de-DE" sz="1400" i="1" dirty="0"/>
              <a:t> </a:t>
            </a:r>
            <a:r>
              <a:rPr lang="de-DE" sz="1400" i="1" dirty="0" err="1"/>
              <a:t>solido</a:t>
            </a:r>
            <a:endParaRPr lang="en-GB" sz="1400" i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10E51BC-A4B1-6D73-7DE7-759E35AF0042}"/>
              </a:ext>
            </a:extLst>
          </p:cNvPr>
          <p:cNvSpPr txBox="1"/>
          <p:nvPr/>
        </p:nvSpPr>
        <p:spPr>
          <a:xfrm>
            <a:off x="8448498" y="5551187"/>
            <a:ext cx="3184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 err="1"/>
              <a:t>Rivelatori</a:t>
            </a:r>
            <a:r>
              <a:rPr lang="de-DE" sz="1400" i="1" dirty="0"/>
              <a:t> </a:t>
            </a:r>
            <a:r>
              <a:rPr lang="de-DE" sz="1400" i="1" dirty="0" err="1"/>
              <a:t>multipli</a:t>
            </a:r>
            <a:r>
              <a:rPr lang="de-DE" sz="1400" i="1" dirty="0"/>
              <a:t> </a:t>
            </a:r>
            <a:r>
              <a:rPr lang="de-DE" sz="1400" i="1" dirty="0" err="1"/>
              <a:t>attorno</a:t>
            </a:r>
            <a:r>
              <a:rPr lang="de-DE" sz="1400" i="1" dirty="0"/>
              <a:t> al </a:t>
            </a:r>
            <a:r>
              <a:rPr lang="de-DE" sz="1400" i="1" dirty="0" err="1"/>
              <a:t>bersaglio</a:t>
            </a:r>
            <a:endParaRPr lang="en-GB" sz="1400" i="1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D784C48-2859-9095-F7CF-D9D7CEFD35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249" y="1030075"/>
            <a:ext cx="6038851" cy="1771124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0381D940-C723-73A8-656C-77FAB75FE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Misure</a:t>
            </a:r>
            <a:r>
              <a:rPr lang="en-US" sz="3600" noProof="0" dirty="0"/>
              <a:t> di </a:t>
            </a:r>
            <a:r>
              <a:rPr lang="en-US" sz="3600" noProof="0" dirty="0" err="1"/>
              <a:t>Reazioni</a:t>
            </a:r>
            <a:r>
              <a:rPr lang="en-US" sz="3600" noProof="0" dirty="0"/>
              <a:t> </a:t>
            </a:r>
            <a:r>
              <a:rPr lang="en-US" sz="3600" noProof="0" dirty="0" err="1"/>
              <a:t>Nucleari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39884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 err="1"/>
              <a:t>Obiettivo</a:t>
            </a:r>
            <a:r>
              <a:rPr lang="en-US" sz="3000" noProof="0" dirty="0"/>
              <a:t> </a:t>
            </a:r>
            <a:r>
              <a:rPr lang="en-US" sz="3000" noProof="0" dirty="0" err="1"/>
              <a:t>della</a:t>
            </a:r>
            <a:r>
              <a:rPr lang="en-US" sz="3000" noProof="0" dirty="0"/>
              <a:t> </a:t>
            </a:r>
            <a:r>
              <a:rPr lang="en-US" sz="3000" noProof="0" dirty="0" err="1"/>
              <a:t>Misura</a:t>
            </a:r>
            <a:endParaRPr lang="en-US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62148D1-80BB-2F4D-32BF-2BDC3B050BDD}"/>
                  </a:ext>
                </a:extLst>
              </p:cNvPr>
              <p:cNvSpPr txBox="1"/>
              <p:nvPr/>
            </p:nvSpPr>
            <p:spPr>
              <a:xfrm>
                <a:off x="684387" y="1970176"/>
                <a:ext cx="4913984" cy="224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de-DE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kumimoji="0" lang="de-DE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𝟕</m:t>
                          </m:r>
                        </m:sub>
                        <m:sup>
                          <m:r>
                            <a:rPr kumimoji="0" lang="de-DE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  <m:e>
                          <m:r>
                            <a:rPr kumimoji="0" lang="de-DE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𝐍</m:t>
                          </m:r>
                          <m:r>
                            <a:rPr kumimoji="0" lang="de-DE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kumimoji="0" lang="de-DE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PrePr>
                            <m:sub>
                              <m:r>
                                <a:rPr kumimoji="0" lang="de-DE" sz="2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kumimoji="0" lang="de-DE" sz="2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𝟒</m:t>
                              </m:r>
                            </m:sup>
                            <m:e>
                              <m:r>
                                <a:rPr kumimoji="0" lang="de-DE" sz="2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  <m:r>
                                <a:rPr kumimoji="0" lang="de-DE" sz="2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Pre>
                                <m:sPrePr>
                                  <m:ctrlPr>
                                    <a:rPr kumimoji="0" lang="de-DE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PrePr>
                                <m:sub>
                                  <m:r>
                                    <a:rPr kumimoji="0" lang="de-DE" sz="28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𝟗</m:t>
                                  </m:r>
                                </m:sub>
                                <m:sup>
                                  <m:r>
                                    <a:rPr kumimoji="0" lang="de-DE" sz="28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𝟏𝟖</m:t>
                                  </m:r>
                                </m:sup>
                                <m:e>
                                  <m:r>
                                    <a:rPr kumimoji="0" lang="de-DE" sz="28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𝐅</m:t>
                                  </m:r>
                                  <m:r>
                                    <a:rPr kumimoji="0" lang="de-DE" sz="28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0" lang="de-DE" sz="28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𝛄</m:t>
                                  </m:r>
                                </m:e>
                              </m:sPre>
                            </m:e>
                          </m:sPre>
                        </m:e>
                      </m:sPre>
                    </m:oMath>
                    <m:oMath xmlns:m="http://schemas.openxmlformats.org/officeDocument/2006/math">
                      <m:sPre>
                        <m:sPrePr>
                          <m:ctrlP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9</m:t>
                          </m:r>
                        </m:sub>
                        <m:sup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18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de-DE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sPre>
                      <m:r>
                        <a:rPr kumimoji="0" lang="de-DE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8</m:t>
                          </m:r>
                        </m:sub>
                        <m:sup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18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O</m:t>
                          </m:r>
                          <m:r>
                            <a:rPr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de-DE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e>
                      </m:sPre>
                    </m:oMath>
                    <m:oMath xmlns:m="http://schemas.openxmlformats.org/officeDocument/2006/math">
                      <m:sPre>
                        <m:sPrePr>
                          <m:ctrlPr>
                            <a:rPr kumimoji="0" lang="de-D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8</m:t>
                          </m:r>
                        </m:sub>
                        <m:sup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18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O</m:t>
                          </m:r>
                          <m:r>
                            <a:rPr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kumimoji="0" lang="de-DE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PrePr>
                            <m:sub>
                              <m:r>
                                <a:rPr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4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  <m:r>
                                <a:rPr kumimoji="0" lang="de-DE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Pre>
                                <m:sPrePr>
                                  <m:ctrlPr>
                                    <a:rPr kumimoji="0" lang="de-DE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PrePr>
                                <m:sub>
                                  <m:r>
                                    <a:rPr kumimoji="0" lang="de-DE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10</m:t>
                                  </m:r>
                                </m:sub>
                                <m:sup>
                                  <m:r>
                                    <a:rPr kumimoji="0" lang="de-DE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de-DE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Ne</m:t>
                                  </m:r>
                                </m:e>
                              </m:sPre>
                            </m:e>
                          </m:sPre>
                        </m:e>
                      </m:sPre>
                    </m:oMath>
                    <m:oMath xmlns:m="http://schemas.openxmlformats.org/officeDocument/2006/math">
                      <m:sPre>
                        <m:sPrePr>
                          <m:ctrlPr>
                            <a:rPr kumimoji="0" lang="de-D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10</m:t>
                          </m:r>
                        </m:sub>
                        <m:sup>
                          <m:r>
                            <a:rPr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22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Ne</m:t>
                          </m:r>
                        </m:e>
                      </m:sPre>
                      <m:r>
                        <a:rPr kumimoji="0" lang="de-DE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+</m:t>
                      </m:r>
                      <m:sPre>
                        <m:sPrePr>
                          <m:ctrlPr>
                            <a:rPr kumimoji="0" lang="de-D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2</m:t>
                          </m:r>
                        </m:sub>
                        <m:sup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He</m:t>
                          </m:r>
                        </m:e>
                      </m:sPre>
                      <m:r>
                        <a:rPr kumimoji="0" lang="de-DE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kumimoji="0" lang="de-D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12</m:t>
                          </m:r>
                        </m:sub>
                        <m:sup>
                          <m: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25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de-DE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Mg</m:t>
                          </m:r>
                          <m:r>
                            <a:rPr kumimoji="0" lang="de-D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0" lang="de-DE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62148D1-80BB-2F4D-32BF-2BDC3B050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7" y="1970176"/>
                <a:ext cx="4913984" cy="22461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529833-7FE2-0671-EE4E-1CC863782D78}"/>
              </a:ext>
            </a:extLst>
          </p:cNvPr>
          <p:cNvSpPr/>
          <p:nvPr/>
        </p:nvSpPr>
        <p:spPr>
          <a:xfrm>
            <a:off x="10525422" y="3964482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1954B0-1B4C-399F-F745-9972318D4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9065" y="1030076"/>
            <a:ext cx="6680004" cy="432569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801B76-C6D6-5AE9-A914-9571197D6AC7}"/>
              </a:ext>
            </a:extLst>
          </p:cNvPr>
          <p:cNvSpPr txBox="1"/>
          <p:nvPr/>
        </p:nvSpPr>
        <p:spPr>
          <a:xfrm>
            <a:off x="5179798" y="4676569"/>
            <a:ext cx="6892934" cy="62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particolare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per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ogni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reazione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dobbiamo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sapere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eventi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fusione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nucleare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avvengono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ogni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secondo in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stella, ad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</a:t>
            </a:r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86961F-D3DB-276E-2B51-6D3D4DE6497E}"/>
              </a:ext>
            </a:extLst>
          </p:cNvPr>
          <p:cNvSpPr txBox="1"/>
          <p:nvPr/>
        </p:nvSpPr>
        <p:spPr>
          <a:xfrm>
            <a:off x="881198" y="1497974"/>
            <a:ext cx="6097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Reazione</a:t>
            </a:r>
            <a:r>
              <a:rPr lang="de-DE" sz="2400" dirty="0"/>
              <a:t> da </a:t>
            </a:r>
            <a:r>
              <a:rPr lang="de-DE" sz="2400" dirty="0" err="1"/>
              <a:t>analizzare</a:t>
            </a:r>
            <a:r>
              <a:rPr lang="de-DE" sz="2400" dirty="0"/>
              <a:t>:</a:t>
            </a:r>
            <a:endParaRPr lang="de-DE" sz="24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198" y="4606406"/>
            <a:ext cx="4417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Una </a:t>
            </a:r>
            <a:r>
              <a:rPr lang="en-US" sz="2200" dirty="0" err="1"/>
              <a:t>delle</a:t>
            </a:r>
            <a:r>
              <a:rPr lang="en-US" sz="2200" dirty="0"/>
              <a:t> </a:t>
            </a:r>
            <a:r>
              <a:rPr lang="en-US" sz="2200" dirty="0" err="1"/>
              <a:t>tante</a:t>
            </a:r>
            <a:r>
              <a:rPr lang="en-US" sz="2200" dirty="0"/>
              <a:t> </a:t>
            </a:r>
            <a:r>
              <a:rPr lang="en-US" sz="2200" dirty="0" err="1"/>
              <a:t>catene</a:t>
            </a:r>
            <a:r>
              <a:rPr lang="en-US" sz="2200" dirty="0"/>
              <a:t> di </a:t>
            </a:r>
            <a:r>
              <a:rPr lang="en-US" sz="2200" dirty="0" err="1"/>
              <a:t>reazione</a:t>
            </a:r>
            <a:r>
              <a:rPr lang="en-US" sz="2200" dirty="0"/>
              <a:t> </a:t>
            </a:r>
            <a:r>
              <a:rPr lang="en-US" sz="2200" dirty="0" err="1"/>
              <a:t>che</a:t>
            </a:r>
            <a:r>
              <a:rPr lang="en-US" sz="2200" dirty="0"/>
              <a:t> </a:t>
            </a:r>
            <a:r>
              <a:rPr lang="en-US" sz="2200" dirty="0" err="1"/>
              <a:t>potrebbe</a:t>
            </a:r>
            <a:r>
              <a:rPr lang="en-US" sz="2200" dirty="0"/>
              <a:t> </a:t>
            </a:r>
            <a:r>
              <a:rPr lang="en-US" sz="2200" dirty="0" err="1"/>
              <a:t>essere</a:t>
            </a:r>
            <a:r>
              <a:rPr lang="en-US" sz="2200" dirty="0"/>
              <a:t> un </a:t>
            </a:r>
            <a:r>
              <a:rPr lang="en-US" sz="2200" dirty="0" err="1"/>
              <a:t>importante</a:t>
            </a:r>
            <a:r>
              <a:rPr lang="en-US" sz="2200" dirty="0"/>
              <a:t> </a:t>
            </a:r>
            <a:r>
              <a:rPr lang="en-US" sz="2200" b="1" dirty="0" err="1"/>
              <a:t>sorgente</a:t>
            </a:r>
            <a:r>
              <a:rPr lang="en-US" sz="2200" b="1" dirty="0"/>
              <a:t> di </a:t>
            </a:r>
            <a:r>
              <a:rPr lang="en-US" sz="2200" b="1" dirty="0" err="1"/>
              <a:t>neutroni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9934808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Energia</a:t>
            </a:r>
            <a:r>
              <a:rPr lang="en-US" sz="3600" noProof="0" dirty="0"/>
              <a:t> </a:t>
            </a:r>
            <a:r>
              <a:rPr lang="en-US" sz="3600" noProof="0" dirty="0" err="1"/>
              <a:t>dei</a:t>
            </a:r>
            <a:r>
              <a:rPr lang="en-US" sz="3600" noProof="0" dirty="0"/>
              <a:t> </a:t>
            </a:r>
            <a:r>
              <a:rPr lang="en-US" sz="3600" noProof="0" dirty="0" err="1"/>
              <a:t>Fotoni</a:t>
            </a:r>
            <a:endParaRPr lang="en-US" sz="3000" noProof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99C9544-A650-4449-5239-1262724B3171}"/>
              </a:ext>
            </a:extLst>
          </p:cNvPr>
          <p:cNvSpPr txBox="1"/>
          <p:nvPr/>
        </p:nvSpPr>
        <p:spPr>
          <a:xfrm>
            <a:off x="684387" y="2151151"/>
            <a:ext cx="4913984" cy="1021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br>
              <a:rPr kumimoji="0" lang="de-DE" sz="2800" b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Cambria Math" panose="02040503050406030204" pitchFamily="18" charset="0"/>
              </a:rPr>
            </a:br>
            <a:endParaRPr lang="de-DE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CCBE190-AF07-CE32-3129-F05E4C6C435E}"/>
                  </a:ext>
                </a:extLst>
              </p:cNvPr>
              <p:cNvSpPr txBox="1"/>
              <p:nvPr/>
            </p:nvSpPr>
            <p:spPr>
              <a:xfrm>
                <a:off x="881198" y="1497974"/>
                <a:ext cx="6097972" cy="2481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/>
                  <a:t>: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0" lang="de-DE" sz="24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PrePr>
                        <m:sub>
                          <m:r>
                            <a:rPr kumimoji="0" lang="de-DE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7</m:t>
                          </m:r>
                        </m:sub>
                        <m:sup>
                          <m:r>
                            <a:rPr kumimoji="0" lang="de-DE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de-DE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kumimoji="0" lang="de-DE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kumimoji="0" lang="de-DE" sz="24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PrePr>
                            <m:sub>
                              <m:r>
                                <a:rPr kumimoji="0" lang="de-DE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0" lang="de-DE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4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kumimoji="0" lang="de-DE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  <m:r>
                                <a:rPr kumimoji="0" lang="de-DE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Pre>
                                <m:sPrePr>
                                  <m:ctrlPr>
                                    <a:rPr kumimoji="0" lang="de-DE" sz="24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PrePr>
                                <m:sub>
                                  <m:r>
                                    <a:rPr kumimoji="0" lang="de-DE" sz="24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9</m:t>
                                  </m:r>
                                </m:sub>
                                <m:sup>
                                  <m:r>
                                    <a:rPr kumimoji="0" lang="de-DE" sz="24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18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de-DE" sz="24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  <m:r>
                                    <a:rPr kumimoji="0" lang="de-DE" sz="24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0" lang="de-DE" sz="24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305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𝛄</m:t>
                                  </m:r>
                                </m:e>
                              </m:sPre>
                            </m:e>
                          </m:sPre>
                        </m:e>
                      </m:sPre>
                    </m:oMath>
                  </m:oMathPara>
                </a14:m>
                <a:endParaRPr lang="de-DE" sz="24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err="1"/>
                  <a:t>L’energia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rilasciata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dalla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fusione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nucleare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corrisponde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all’energia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cinetica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fotoni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emessi</a:t>
                </a:r>
                <a:endParaRPr lang="en-US" sz="2400" dirty="0"/>
              </a:p>
            </p:txBody>
          </p:sp>
        </mc:Choice>
        <mc:Fallback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CCBE190-AF07-CE32-3129-F05E4C6C4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98" y="1497974"/>
                <a:ext cx="6097972" cy="2481064"/>
              </a:xfrm>
              <a:prstGeom prst="rect">
                <a:avLst/>
              </a:prstGeom>
              <a:blipFill>
                <a:blip r:embed="rId3"/>
                <a:stretch>
                  <a:fillRect l="-1663" t="-2041" b="-45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ECAC0A8-851E-A0C3-CC60-3D0FA82D60D8}"/>
              </a:ext>
            </a:extLst>
          </p:cNvPr>
          <p:cNvSpPr/>
          <p:nvPr/>
        </p:nvSpPr>
        <p:spPr>
          <a:xfrm>
            <a:off x="1344945" y="4046589"/>
            <a:ext cx="5170478" cy="176202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t"/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 Si </a:t>
            </a:r>
            <a:r>
              <a:rPr lang="en-US" sz="2400" dirty="0" err="1">
                <a:solidFill>
                  <a:schemeClr val="tx1"/>
                </a:solidFill>
              </a:rPr>
              <a:t>analizza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l’</a:t>
            </a:r>
            <a:r>
              <a:rPr lang="en-US" sz="2400" b="1" dirty="0" err="1">
                <a:solidFill>
                  <a:schemeClr val="tx1"/>
                </a:solidFill>
              </a:rPr>
              <a:t>energia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dei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fotoni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per </a:t>
            </a:r>
            <a:r>
              <a:rPr lang="en-US" sz="2400" dirty="0" err="1">
                <a:solidFill>
                  <a:schemeClr val="tx1"/>
                </a:solidFill>
              </a:rPr>
              <a:t>determinare</a:t>
            </a:r>
            <a:r>
              <a:rPr lang="en-US" sz="2400" dirty="0">
                <a:solidFill>
                  <a:schemeClr val="tx1"/>
                </a:solidFill>
              </a:rPr>
              <a:t> il </a:t>
            </a:r>
            <a:r>
              <a:rPr lang="en-US" sz="2400" b="1" dirty="0" err="1">
                <a:solidFill>
                  <a:schemeClr val="tx1"/>
                </a:solidFill>
              </a:rPr>
              <a:t>tasso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di </a:t>
            </a:r>
            <a:r>
              <a:rPr lang="en-US" sz="2400" b="1" dirty="0" err="1">
                <a:solidFill>
                  <a:schemeClr val="tx1"/>
                </a:solidFill>
              </a:rPr>
              <a:t>reazione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della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reazione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considerata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E7B5F7F-A4AA-D613-B989-2B843678D9A6}"/>
              </a:ext>
            </a:extLst>
          </p:cNvPr>
          <p:cNvGrpSpPr/>
          <p:nvPr/>
        </p:nvGrpSpPr>
        <p:grpSpPr>
          <a:xfrm>
            <a:off x="7334250" y="1266660"/>
            <a:ext cx="3540014" cy="4722930"/>
            <a:chOff x="7458075" y="1209510"/>
            <a:chExt cx="3540014" cy="472293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2B2ADCD-EC4F-97F6-4736-1BE85A65A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18E7944-7006-C537-9E15-550ED2A10099}"/>
                </a:ext>
              </a:extLst>
            </p:cNvPr>
            <p:cNvSpPr/>
            <p:nvPr/>
          </p:nvSpPr>
          <p:spPr>
            <a:xfrm>
              <a:off x="7458075" y="5114925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29870D5-C836-250A-D9EA-19999B8F68A2}"/>
                </a:ext>
              </a:extLst>
            </p:cNvPr>
            <p:cNvSpPr/>
            <p:nvPr/>
          </p:nvSpPr>
          <p:spPr>
            <a:xfrm>
              <a:off x="9912239" y="5248440"/>
              <a:ext cx="108585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feld 7">
            <a:extLst>
              <a:ext uri="{FF2B5EF4-FFF2-40B4-BE49-F238E27FC236}">
                <a16:creationId xmlns:a16="http://schemas.microsoft.com/office/drawing/2014/main" id="{ABBFB720-EC85-7119-1128-56E46C42974B}"/>
              </a:ext>
            </a:extLst>
          </p:cNvPr>
          <p:cNvSpPr txBox="1"/>
          <p:nvPr/>
        </p:nvSpPr>
        <p:spPr>
          <a:xfrm>
            <a:off x="881198" y="1497974"/>
            <a:ext cx="6097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Reazione</a:t>
            </a:r>
            <a:r>
              <a:rPr lang="de-DE" sz="2400" dirty="0"/>
              <a:t> da </a:t>
            </a:r>
            <a:r>
              <a:rPr lang="de-DE" sz="2400" dirty="0" err="1"/>
              <a:t>analizzare</a:t>
            </a:r>
            <a:r>
              <a:rPr lang="de-DE" sz="2400" dirty="0"/>
              <a:t>: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5813720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828800" y="1929520"/>
            <a:ext cx="5600700" cy="2928230"/>
            <a:chOff x="1398424" y="1360021"/>
            <a:chExt cx="3822162" cy="2928230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241515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Completate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in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coppia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le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Attività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 &amp; 2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della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scheda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di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lavoro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.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Analisi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Dati</a:t>
              </a:r>
              <a:endPara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306C143E-DEAA-18C8-92A1-81B81398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Energia</a:t>
            </a:r>
            <a:r>
              <a:rPr lang="en-US" sz="3600" noProof="0" dirty="0"/>
              <a:t> </a:t>
            </a:r>
            <a:r>
              <a:rPr lang="en-US" sz="3600" noProof="0" dirty="0" err="1"/>
              <a:t>dei</a:t>
            </a:r>
            <a:r>
              <a:rPr lang="en-US" sz="3600" noProof="0" dirty="0"/>
              <a:t> </a:t>
            </a:r>
            <a:r>
              <a:rPr lang="en-US" sz="3600" noProof="0" dirty="0" err="1"/>
              <a:t>Fotoni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26326914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EEA23B5-2147-E3DF-085A-EFAE37A0F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7" b="5778"/>
          <a:stretch/>
        </p:blipFill>
        <p:spPr>
          <a:xfrm>
            <a:off x="2051146" y="1099745"/>
            <a:ext cx="8077989" cy="44819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B96EF59-6360-7B03-E2E7-BF9BAA7EEB13}"/>
              </a:ext>
            </a:extLst>
          </p:cNvPr>
          <p:cNvSpPr txBox="1"/>
          <p:nvPr/>
        </p:nvSpPr>
        <p:spPr>
          <a:xfrm rot="16200000">
            <a:off x="-471300" y="3322924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rgbClr val="000000"/>
                </a:solidFill>
              </a:rPr>
              <a:t>Conteggi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9CEBE9B-7429-984E-F041-E9EFFFD1B9F2}"/>
              </a:ext>
            </a:extLst>
          </p:cNvPr>
          <p:cNvSpPr txBox="1"/>
          <p:nvPr/>
        </p:nvSpPr>
        <p:spPr>
          <a:xfrm>
            <a:off x="3843525" y="5666515"/>
            <a:ext cx="464782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Energia [keV]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3C8E5F5-D36C-43AA-5F0F-7AC935D8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Energia</a:t>
            </a:r>
            <a:r>
              <a:rPr lang="en-US" sz="3600" noProof="0" dirty="0"/>
              <a:t> </a:t>
            </a:r>
            <a:r>
              <a:rPr lang="en-US" sz="3600" noProof="0" dirty="0" err="1"/>
              <a:t>dei</a:t>
            </a:r>
            <a:r>
              <a:rPr lang="en-US" sz="3600" noProof="0" dirty="0"/>
              <a:t> </a:t>
            </a:r>
            <a:r>
              <a:rPr lang="en-US" sz="3600" noProof="0" dirty="0" err="1"/>
              <a:t>Fotoni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41221897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828800" y="1929520"/>
            <a:ext cx="5600700" cy="2928230"/>
            <a:chOff x="1398424" y="1360021"/>
            <a:chExt cx="3822162" cy="2928230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241515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Completate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in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coppia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l’Attività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3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della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scheda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di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lavoro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.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Analisi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lang="en-US" sz="2800" b="1" dirty="0">
                  <a:solidFill>
                    <a:srgbClr val="00305E"/>
                  </a:solidFill>
                  <a:latin typeface="Open Sans"/>
                </a:rPr>
                <a:t>D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ati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5.2 Term Diagram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Istogramma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interattivo</a:t>
              </a:r>
              <a:endPara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704930B-674F-9ED4-E5EC-75C4812A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Energia</a:t>
            </a:r>
            <a:r>
              <a:rPr lang="en-US" sz="3600" noProof="0" dirty="0"/>
              <a:t> </a:t>
            </a:r>
            <a:r>
              <a:rPr lang="en-US" sz="3600" noProof="0" dirty="0" err="1"/>
              <a:t>dei</a:t>
            </a:r>
            <a:r>
              <a:rPr lang="en-US" sz="3600" noProof="0" dirty="0"/>
              <a:t> </a:t>
            </a:r>
            <a:r>
              <a:rPr lang="en-US" sz="3600" noProof="0" dirty="0" err="1"/>
              <a:t>Fotoni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1833708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Term Diagram</a:t>
            </a:r>
            <a:endParaRPr lang="en-US" sz="3000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D18ADC0-8002-7440-1CE1-C41CB6EC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55" y="1622698"/>
            <a:ext cx="9316296" cy="41675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4CC5C09-805F-CD8F-3F46-1F981D1B07D4}"/>
              </a:ext>
            </a:extLst>
          </p:cNvPr>
          <p:cNvSpPr txBox="1"/>
          <p:nvPr/>
        </p:nvSpPr>
        <p:spPr>
          <a:xfrm>
            <a:off x="1114425" y="1314921"/>
            <a:ext cx="2124075" cy="30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Energia [keV]</a:t>
            </a:r>
          </a:p>
        </p:txBody>
      </p:sp>
    </p:spTree>
    <p:extLst>
      <p:ext uri="{BB962C8B-B14F-4D97-AF65-F5344CB8AC3E}">
        <p14:creationId xmlns:p14="http://schemas.microsoft.com/office/powerpoint/2010/main" val="28749681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5EEF8B-7B91-4BAD-BEBF-0997022B8C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700378"/>
            <a:ext cx="5792789" cy="20143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È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misura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della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probabilità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dell’interazione</a:t>
            </a:r>
            <a:r>
              <a:rPr lang="en-US" sz="2000" dirty="0">
                <a:solidFill>
                  <a:schemeClr val="tx1"/>
                </a:solidFill>
              </a:rPr>
              <a:t> con un </a:t>
            </a:r>
            <a:r>
              <a:rPr lang="en-US" sz="2000" dirty="0" err="1">
                <a:solidFill>
                  <a:schemeClr val="tx1"/>
                </a:solidFill>
              </a:rPr>
              <a:t>bersaglio</a:t>
            </a:r>
            <a:r>
              <a:rPr lang="en-US" sz="2000" noProof="0" dirty="0">
                <a:solidFill>
                  <a:schemeClr val="tx1"/>
                </a:solidFill>
              </a:rPr>
              <a:t> (</a:t>
            </a:r>
            <a:r>
              <a:rPr lang="en-US" sz="2000" noProof="0" dirty="0" err="1">
                <a:solidFill>
                  <a:schemeClr val="tx1"/>
                </a:solidFill>
              </a:rPr>
              <a:t>unità</a:t>
            </a:r>
            <a:r>
              <a:rPr lang="en-US" sz="2000" noProof="0" dirty="0">
                <a:solidFill>
                  <a:schemeClr val="tx1"/>
                </a:solidFill>
              </a:rPr>
              <a:t> </a:t>
            </a:r>
            <a:r>
              <a:rPr lang="en-US" sz="2000" i="1" noProof="0" dirty="0">
                <a:solidFill>
                  <a:schemeClr val="tx1"/>
                </a:solidFill>
              </a:rPr>
              <a:t>cm²</a:t>
            </a:r>
            <a:r>
              <a:rPr lang="en-US" sz="2000" noProof="0" dirty="0">
                <a:solidFill>
                  <a:schemeClr val="tx1"/>
                </a:solidFill>
              </a:rPr>
              <a:t> o </a:t>
            </a:r>
            <a:r>
              <a:rPr lang="en-US" sz="2000" i="1" noProof="0" dirty="0">
                <a:solidFill>
                  <a:schemeClr val="tx1"/>
                </a:solidFill>
              </a:rPr>
              <a:t>barn</a:t>
            </a:r>
            <a:r>
              <a:rPr lang="en-US" sz="2000" noProof="0" dirty="0">
                <a:solidFill>
                  <a:schemeClr val="tx1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tx1"/>
                </a:solidFill>
              </a:rPr>
              <a:t>Indica la “</a:t>
            </a:r>
            <a:r>
              <a:rPr lang="en-US" sz="2000" i="1" dirty="0" err="1">
                <a:solidFill>
                  <a:schemeClr val="tx1"/>
                </a:solidFill>
              </a:rPr>
              <a:t>Dimensione</a:t>
            </a:r>
            <a:r>
              <a:rPr lang="en-US" sz="2000" i="1" dirty="0">
                <a:solidFill>
                  <a:schemeClr val="tx1"/>
                </a:solidFill>
              </a:rPr>
              <a:t> del </a:t>
            </a:r>
            <a:r>
              <a:rPr lang="en-US" sz="2000" i="1" dirty="0" err="1">
                <a:solidFill>
                  <a:schemeClr val="tx1"/>
                </a:solidFill>
              </a:rPr>
              <a:t>bersaglio</a:t>
            </a:r>
            <a:r>
              <a:rPr lang="en-US" sz="2000" noProof="0" dirty="0">
                <a:solidFill>
                  <a:schemeClr val="tx1"/>
                </a:solidFill>
              </a:rPr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 err="1">
                <a:solidFill>
                  <a:schemeClr val="tx1"/>
                </a:solidFill>
              </a:rPr>
              <a:t>Importante</a:t>
            </a:r>
            <a:r>
              <a:rPr lang="en-US" sz="2000" noProof="0" dirty="0">
                <a:solidFill>
                  <a:schemeClr val="tx1"/>
                </a:solidFill>
              </a:rPr>
              <a:t> </a:t>
            </a:r>
            <a:r>
              <a:rPr lang="en-US" sz="2000" noProof="0" dirty="0" err="1">
                <a:solidFill>
                  <a:schemeClr val="tx1"/>
                </a:solidFill>
              </a:rPr>
              <a:t>quantità</a:t>
            </a:r>
            <a:r>
              <a:rPr lang="en-US" sz="2000" noProof="0" dirty="0">
                <a:solidFill>
                  <a:schemeClr val="tx1"/>
                </a:solidFill>
              </a:rPr>
              <a:t> </a:t>
            </a:r>
            <a:r>
              <a:rPr lang="en-US" sz="2000" noProof="0" dirty="0" err="1">
                <a:solidFill>
                  <a:schemeClr val="tx1"/>
                </a:solidFill>
              </a:rPr>
              <a:t>fisica</a:t>
            </a:r>
            <a:r>
              <a:rPr lang="en-US" sz="2000" noProof="0" dirty="0">
                <a:solidFill>
                  <a:schemeClr val="tx1"/>
                </a:solidFill>
              </a:rPr>
              <a:t> </a:t>
            </a:r>
            <a:r>
              <a:rPr lang="en-US" sz="2000" noProof="0" dirty="0" err="1">
                <a:solidFill>
                  <a:schemeClr val="tx1"/>
                </a:solidFill>
              </a:rPr>
              <a:t>sperimentale</a:t>
            </a:r>
            <a:r>
              <a:rPr lang="en-US" sz="2000" noProof="0" dirty="0">
                <a:solidFill>
                  <a:schemeClr val="tx1"/>
                </a:solidFill>
              </a:rPr>
              <a:t> per </a:t>
            </a:r>
            <a:r>
              <a:rPr lang="en-US" sz="2000" noProof="0" dirty="0" err="1">
                <a:solidFill>
                  <a:schemeClr val="tx1"/>
                </a:solidFill>
              </a:rPr>
              <a:t>descrivere</a:t>
            </a:r>
            <a:r>
              <a:rPr lang="en-US" sz="2000" noProof="0" dirty="0">
                <a:solidFill>
                  <a:schemeClr val="tx1"/>
                </a:solidFill>
              </a:rPr>
              <a:t> le </a:t>
            </a:r>
            <a:r>
              <a:rPr lang="en-US" sz="2000" noProof="0" dirty="0" err="1">
                <a:solidFill>
                  <a:schemeClr val="tx1"/>
                </a:solidFill>
              </a:rPr>
              <a:t>probabilità</a:t>
            </a:r>
            <a:r>
              <a:rPr lang="en-US" sz="2000" noProof="0" dirty="0">
                <a:solidFill>
                  <a:schemeClr val="tx1"/>
                </a:solidFill>
              </a:rPr>
              <a:t> di </a:t>
            </a:r>
            <a:r>
              <a:rPr lang="en-US" sz="2000" noProof="0" dirty="0" err="1">
                <a:solidFill>
                  <a:schemeClr val="tx1"/>
                </a:solidFill>
              </a:rPr>
              <a:t>reazione</a:t>
            </a:r>
            <a:r>
              <a:rPr lang="en-US" sz="2000" noProof="0" dirty="0">
                <a:solidFill>
                  <a:schemeClr val="tx1"/>
                </a:solidFill>
              </a:rPr>
              <a:t>.</a:t>
            </a:r>
            <a:br>
              <a:rPr lang="en-US" sz="2000" noProof="0" dirty="0">
                <a:solidFill>
                  <a:schemeClr val="tx1"/>
                </a:solidFill>
              </a:rPr>
            </a:br>
            <a:endParaRPr lang="en-US" sz="2000" noProof="0" dirty="0">
              <a:solidFill>
                <a:schemeClr val="tx1"/>
              </a:solidFill>
            </a:endParaRPr>
          </a:p>
          <a:p>
            <a:endParaRPr lang="de-DE" sz="2400" b="1" i="1" noProof="0" dirty="0">
              <a:latin typeface="Cambria Math" panose="02040503050406030204" pitchFamily="18" charset="0"/>
            </a:endParaRPr>
          </a:p>
          <a:p>
            <a:endParaRPr lang="en-US" sz="2000" i="1" dirty="0"/>
          </a:p>
          <a:p>
            <a:endParaRPr lang="en-US" sz="2000" i="1" dirty="0"/>
          </a:p>
          <a:p>
            <a:endParaRPr lang="en-US" sz="2000" i="1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E8B255-7CE3-4411-AB24-599E39E73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994" y="1340361"/>
            <a:ext cx="4019550" cy="3429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9174CC3-D609-D281-E84A-26A85D0D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Sezione</a:t>
            </a:r>
            <a:r>
              <a:rPr lang="en-US" sz="3600" noProof="0" dirty="0"/>
              <a:t> </a:t>
            </a:r>
            <a:r>
              <a:rPr lang="en-US" sz="3600" noProof="0" dirty="0" err="1"/>
              <a:t>d’Urto</a:t>
            </a:r>
            <a:endParaRPr lang="en-US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36B213E-61A6-39D7-A686-E5CF65EF1B11}"/>
                  </a:ext>
                </a:extLst>
              </p:cNvPr>
              <p:cNvSpPr txBox="1"/>
              <p:nvPr/>
            </p:nvSpPr>
            <p:spPr>
              <a:xfrm>
                <a:off x="4000500" y="3883388"/>
                <a:ext cx="3419476" cy="1338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i="1" noProof="0" dirty="0"/>
                  <a:t> … </a:t>
                </a:r>
                <a:r>
                  <a:rPr lang="en-US" i="1" noProof="0" dirty="0" err="1"/>
                  <a:t>Sezione</a:t>
                </a:r>
                <a:r>
                  <a:rPr lang="en-US" i="1" noProof="0" dirty="0"/>
                  <a:t> </a:t>
                </a:r>
                <a:r>
                  <a:rPr lang="en-US" i="1" noProof="0" dirty="0" err="1"/>
                  <a:t>d’urto</a:t>
                </a:r>
                <a:br>
                  <a:rPr lang="en-US" i="1" noProof="0" dirty="0"/>
                </a:br>
                <a14:m>
                  <m:oMath xmlns:m="http://schemas.openxmlformats.org/officeDocument/2006/math">
                    <m:r>
                      <a:rPr lang="de-DE" b="0" i="1" noProof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i="1" dirty="0"/>
                  <a:t> …</a:t>
                </a:r>
                <a:r>
                  <a:rPr lang="en-US" i="1" dirty="0" err="1"/>
                  <a:t>Conteggi</a:t>
                </a:r>
                <a:br>
                  <a:rPr lang="en-US" i="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i="1" dirty="0"/>
                  <a:t> …Numero di </a:t>
                </a:r>
                <a:r>
                  <a:rPr lang="en-US" i="1" dirty="0" err="1"/>
                  <a:t>proiettili</a:t>
                </a:r>
                <a:br>
                  <a:rPr lang="en-US" i="1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i="1" dirty="0"/>
                  <a:t> … </a:t>
                </a:r>
                <a:r>
                  <a:rPr lang="en-US" i="1" dirty="0" err="1"/>
                  <a:t>Probabilità</a:t>
                </a:r>
                <a:r>
                  <a:rPr lang="en-US" i="1" dirty="0"/>
                  <a:t> di </a:t>
                </a:r>
                <a:r>
                  <a:rPr lang="en-US" i="1" dirty="0" err="1"/>
                  <a:t>rilevazione</a:t>
                </a:r>
                <a:br>
                  <a:rPr lang="en-US" i="1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i="1" dirty="0"/>
                  <a:t> … </a:t>
                </a:r>
                <a:r>
                  <a:rPr lang="en-US" i="1" dirty="0" err="1"/>
                  <a:t>Densità</a:t>
                </a:r>
                <a:r>
                  <a:rPr lang="en-US" i="1" dirty="0"/>
                  <a:t> del </a:t>
                </a:r>
                <a:r>
                  <a:rPr lang="en-US" i="1" dirty="0" err="1"/>
                  <a:t>bersaglio</a:t>
                </a:r>
                <a:endParaRPr lang="en-US" i="1" dirty="0"/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36B213E-61A6-39D7-A686-E5CF65EF1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3883388"/>
                <a:ext cx="3419476" cy="1338828"/>
              </a:xfrm>
              <a:prstGeom prst="rect">
                <a:avLst/>
              </a:prstGeom>
              <a:blipFill>
                <a:blip r:embed="rId4"/>
                <a:stretch>
                  <a:fillRect t="-935" b="-46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59ABCA28-E4F3-7F04-E742-EF5199E966A5}"/>
                  </a:ext>
                </a:extLst>
              </p:cNvPr>
              <p:cNvSpPr txBox="1"/>
              <p:nvPr/>
            </p:nvSpPr>
            <p:spPr>
              <a:xfrm>
                <a:off x="1000123" y="4091734"/>
                <a:ext cx="2673133" cy="845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𝝈</m:t>
                      </m:r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𝐍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𝐍</m:t>
                              </m:r>
                            </m:e>
                            <m:sub>
                              <m:r>
                                <a:rPr kumimoji="0" lang="en-US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𝐏</m:t>
                              </m:r>
                            </m:sub>
                          </m:sSub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∙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𝐩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∙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𝐝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59ABCA28-E4F3-7F04-E742-EF5199E96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3" y="4091734"/>
                <a:ext cx="2673133" cy="8459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611F03F1-B0D3-8ECC-E1CE-D37F6A30B7AF}"/>
              </a:ext>
            </a:extLst>
          </p:cNvPr>
          <p:cNvSpPr txBox="1"/>
          <p:nvPr/>
        </p:nvSpPr>
        <p:spPr>
          <a:xfrm>
            <a:off x="7747220" y="4937671"/>
            <a:ext cx="2760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[23] </a:t>
            </a:r>
            <a:r>
              <a:rPr lang="en-GB" sz="1600" i="1" dirty="0"/>
              <a:t>Schema </a:t>
            </a:r>
            <a:r>
              <a:rPr lang="en-GB" sz="1600" i="1" dirty="0" err="1"/>
              <a:t>della</a:t>
            </a:r>
            <a:r>
              <a:rPr lang="en-GB" sz="1600" i="1" dirty="0"/>
              <a:t> </a:t>
            </a:r>
            <a:r>
              <a:rPr lang="en-GB" sz="1600" i="1" dirty="0" err="1"/>
              <a:t>sezione</a:t>
            </a:r>
            <a:r>
              <a:rPr lang="en-GB" sz="1600" i="1" dirty="0"/>
              <a:t> </a:t>
            </a:r>
            <a:r>
              <a:rPr lang="en-GB" sz="1600" i="1" dirty="0" err="1"/>
              <a:t>d’urto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38870319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828800" y="1929520"/>
            <a:ext cx="5600700" cy="2928230"/>
            <a:chOff x="1398424" y="1360021"/>
            <a:chExt cx="3822162" cy="2928230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241515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Completate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in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coppia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l’Attività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4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della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scheda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di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lavoro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.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Analisi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Dati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5.4 Data Board</a:t>
              </a:r>
              <a:endPara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8CD9339-9538-DABD-F807-53EEF131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 err="1"/>
              <a:t>Sezione</a:t>
            </a:r>
            <a:r>
              <a:rPr lang="en-US" sz="3600" noProof="0" dirty="0"/>
              <a:t> </a:t>
            </a:r>
            <a:r>
              <a:rPr lang="en-US" sz="3600" noProof="0" dirty="0" err="1"/>
              <a:t>d’Urto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28815222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5EEF8B-7B91-4BAD-BEBF-0997022B8C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813363"/>
            <a:ext cx="5988544" cy="37587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 err="1"/>
              <a:t>Misura</a:t>
            </a:r>
            <a:r>
              <a:rPr lang="en-US" sz="2000" noProof="0" dirty="0"/>
              <a:t> </a:t>
            </a:r>
            <a:r>
              <a:rPr lang="en-US" sz="2000" noProof="0" dirty="0" err="1"/>
              <a:t>della</a:t>
            </a:r>
            <a:r>
              <a:rPr lang="en-US" sz="2000" noProof="0" dirty="0"/>
              <a:t> </a:t>
            </a:r>
            <a:r>
              <a:rPr lang="en-US" sz="2000" noProof="0" dirty="0" err="1"/>
              <a:t>probabilità</a:t>
            </a:r>
            <a:r>
              <a:rPr lang="en-US" sz="2000" noProof="0" dirty="0"/>
              <a:t> di </a:t>
            </a:r>
            <a:r>
              <a:rPr lang="en-US" sz="2000" noProof="0" dirty="0" err="1"/>
              <a:t>una</a:t>
            </a:r>
            <a:r>
              <a:rPr lang="en-US" sz="2000" noProof="0" dirty="0"/>
              <a:t> </a:t>
            </a:r>
            <a:r>
              <a:rPr lang="en-US" sz="2000" noProof="0" dirty="0" err="1"/>
              <a:t>reazione</a:t>
            </a:r>
            <a:r>
              <a:rPr lang="en-US" sz="2000" noProof="0" dirty="0"/>
              <a:t> ad </a:t>
            </a:r>
            <a:r>
              <a:rPr lang="en-US" sz="2000" noProof="0" dirty="0" err="1"/>
              <a:t>una</a:t>
            </a:r>
            <a:r>
              <a:rPr lang="en-US" sz="2000" noProof="0" dirty="0"/>
              <a:t> data </a:t>
            </a:r>
            <a:r>
              <a:rPr lang="en-US" sz="2000" noProof="0" dirty="0" err="1"/>
              <a:t>temperatura</a:t>
            </a:r>
            <a:r>
              <a:rPr lang="en-US" sz="2000" noProof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Ci dice </a:t>
            </a:r>
            <a:r>
              <a:rPr lang="en-GB" sz="2000" dirty="0" err="1"/>
              <a:t>quante</a:t>
            </a:r>
            <a:r>
              <a:rPr lang="en-GB" sz="2000" dirty="0"/>
              <a:t> </a:t>
            </a:r>
            <a:r>
              <a:rPr lang="en-GB" sz="2000" dirty="0" err="1"/>
              <a:t>reazioni</a:t>
            </a:r>
            <a:r>
              <a:rPr lang="en-GB" sz="2000" dirty="0"/>
              <a:t> </a:t>
            </a:r>
            <a:r>
              <a:rPr lang="en-GB" sz="2000" dirty="0" err="1"/>
              <a:t>avvengono</a:t>
            </a:r>
            <a:r>
              <a:rPr lang="en-GB" sz="2000" dirty="0"/>
              <a:t> in </a:t>
            </a:r>
            <a:r>
              <a:rPr lang="en-GB" sz="2000" dirty="0" err="1"/>
              <a:t>una</a:t>
            </a:r>
            <a:r>
              <a:rPr lang="en-GB" sz="2000" dirty="0"/>
              <a:t> data </a:t>
            </a:r>
            <a:r>
              <a:rPr lang="en-GB" sz="2000" dirty="0" err="1"/>
              <a:t>regione</a:t>
            </a:r>
            <a:r>
              <a:rPr lang="en-GB" sz="2000" dirty="0"/>
              <a:t> di </a:t>
            </a:r>
            <a:r>
              <a:rPr lang="en-GB" sz="2000" dirty="0" err="1"/>
              <a:t>spazio</a:t>
            </a:r>
            <a:r>
              <a:rPr lang="en-GB" sz="2000" dirty="0"/>
              <a:t> </a:t>
            </a:r>
            <a:r>
              <a:rPr lang="en-GB" sz="2000" dirty="0" err="1"/>
              <a:t>ogni</a:t>
            </a:r>
            <a:r>
              <a:rPr lang="en-GB" sz="2000" dirty="0"/>
              <a:t> secondo.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noProof="0" dirty="0"/>
              <a:t>Il </a:t>
            </a:r>
            <a:r>
              <a:rPr lang="en-GB" sz="2000" noProof="0" dirty="0" err="1"/>
              <a:t>tasso</a:t>
            </a:r>
            <a:r>
              <a:rPr lang="en-GB" sz="2000" noProof="0" dirty="0"/>
              <a:t> di </a:t>
            </a:r>
            <a:r>
              <a:rPr lang="en-GB" sz="2000" noProof="0" dirty="0" err="1"/>
              <a:t>reazione</a:t>
            </a:r>
            <a:r>
              <a:rPr lang="en-GB" sz="2000" noProof="0" dirty="0"/>
              <a:t> </a:t>
            </a:r>
            <a:r>
              <a:rPr lang="en-GB" sz="2000" noProof="0" dirty="0" err="1"/>
              <a:t>dipende</a:t>
            </a:r>
            <a:r>
              <a:rPr lang="en-GB" sz="2000" noProof="0" dirty="0"/>
              <a:t> fortemente </a:t>
            </a:r>
            <a:r>
              <a:rPr lang="en-GB" sz="2000" noProof="0" dirty="0" err="1"/>
              <a:t>dalla</a:t>
            </a:r>
            <a:r>
              <a:rPr lang="en-GB" sz="2000" noProof="0" dirty="0"/>
              <a:t> </a:t>
            </a:r>
            <a:r>
              <a:rPr lang="en-GB" sz="2000" b="1" noProof="0" dirty="0"/>
              <a:t>t</a:t>
            </a:r>
            <a:r>
              <a:rPr lang="en-GB" sz="2000" b="1" dirty="0" err="1"/>
              <a:t>emperatura</a:t>
            </a:r>
            <a:r>
              <a:rPr lang="en-GB" sz="2000" b="1" dirty="0"/>
              <a:t>.</a:t>
            </a:r>
            <a:endParaRPr lang="en-US" sz="2400" b="1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331CEF-EBB4-56A1-C2DC-822456682B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2504" y="1211050"/>
            <a:ext cx="3878422" cy="3346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956378-A2D5-496C-B94B-B27DDA77A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49" y="4842037"/>
            <a:ext cx="7270499" cy="10000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99F8BBA-8308-1D76-AFFD-1FFF70C238E0}"/>
                  </a:ext>
                </a:extLst>
              </p:cNvPr>
              <p:cNvSpPr txBox="1"/>
              <p:nvPr/>
            </p:nvSpPr>
            <p:spPr>
              <a:xfrm rot="16200000">
                <a:off x="4866602" y="2614064"/>
                <a:ext cx="4647824" cy="435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>
                    <a:solidFill>
                      <a:srgbClr val="000000"/>
                    </a:solidFill>
                  </a:rPr>
                  <a:t>Tasso di </a:t>
                </a:r>
                <a:r>
                  <a:rPr lang="de-DE" sz="1400" b="1" dirty="0" err="1">
                    <a:solidFill>
                      <a:srgbClr val="000000"/>
                    </a:solidFill>
                  </a:rPr>
                  <a:t>Reazione</a:t>
                </a:r>
                <a:r>
                  <a:rPr lang="de-DE" sz="1400" b="1" dirty="0">
                    <a:solidFill>
                      <a:srgbClr val="000000"/>
                    </a:solidFill>
                  </a:rPr>
                  <a:t>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sSup>
                          <m:sSupPr>
                            <m:ctrlPr>
                              <a:rPr lang="de-DE" sz="1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de-DE" sz="1400" b="1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de-DE" sz="14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𝐦𝐨𝐥</m:t>
                        </m:r>
                        <m:r>
                          <a:rPr lang="de-DE" sz="14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de-DE" sz="14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den>
                    </m:f>
                  </m:oMath>
                </a14:m>
                <a:r>
                  <a:rPr lang="de-DE" sz="1400" b="1" dirty="0">
                    <a:solidFill>
                      <a:srgbClr val="000000"/>
                    </a:solidFill>
                  </a:rPr>
                  <a:t>]</a:t>
                </a:r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99F8BBA-8308-1D76-AFFD-1FFF70C23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866602" y="2614064"/>
                <a:ext cx="4647824" cy="435697"/>
              </a:xfrm>
              <a:prstGeom prst="rect">
                <a:avLst/>
              </a:prstGeom>
              <a:blipFill>
                <a:blip r:embed="rId5"/>
                <a:stretch>
                  <a:fillRect r="-5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5F129969-130A-9A06-B620-9EA07E8EA584}"/>
              </a:ext>
            </a:extLst>
          </p:cNvPr>
          <p:cNvSpPr txBox="1"/>
          <p:nvPr/>
        </p:nvSpPr>
        <p:spPr>
          <a:xfrm>
            <a:off x="7010733" y="4612004"/>
            <a:ext cx="4647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rgbClr val="000000"/>
                </a:solidFill>
              </a:rPr>
              <a:t>Temperatura</a:t>
            </a:r>
            <a:r>
              <a:rPr lang="de-DE" sz="1400" b="1" dirty="0">
                <a:solidFill>
                  <a:srgbClr val="000000"/>
                </a:solidFill>
              </a:rPr>
              <a:t> [GK]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8C1FC97-BA3D-84A4-F00A-D5B7DCE08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/>
              <a:t>Tasso di </a:t>
            </a:r>
            <a:r>
              <a:rPr lang="en-US" sz="3000" noProof="0" dirty="0" err="1"/>
              <a:t>Reazione</a:t>
            </a:r>
            <a:endParaRPr lang="en-US" sz="3000" noProof="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FC5A45F-39C6-DD76-7C65-036DE2585BFD}"/>
              </a:ext>
            </a:extLst>
          </p:cNvPr>
          <p:cNvSpPr txBox="1"/>
          <p:nvPr/>
        </p:nvSpPr>
        <p:spPr>
          <a:xfrm>
            <a:off x="1238249" y="5787647"/>
            <a:ext cx="713422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La vera formula </a:t>
            </a:r>
            <a:r>
              <a:rPr lang="en-US" i="1" dirty="0" err="1"/>
              <a:t>dietro</a:t>
            </a:r>
            <a:r>
              <a:rPr lang="en-US" i="1" dirty="0"/>
              <a:t> al </a:t>
            </a:r>
            <a:r>
              <a:rPr lang="en-US" i="1" dirty="0" err="1"/>
              <a:t>tasso</a:t>
            </a:r>
            <a:r>
              <a:rPr lang="en-US" i="1" dirty="0"/>
              <a:t> di </a:t>
            </a:r>
            <a:r>
              <a:rPr lang="en-US" i="1" dirty="0" err="1"/>
              <a:t>reazione</a:t>
            </a:r>
            <a:r>
              <a:rPr lang="en-US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3598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/>
              <a:t>Che </a:t>
            </a:r>
            <a:r>
              <a:rPr lang="en-US" sz="3600" dirty="0" err="1"/>
              <a:t>cos’è</a:t>
            </a:r>
            <a:r>
              <a:rPr lang="en-US" sz="3600" dirty="0"/>
              <a:t> </a:t>
            </a:r>
            <a:r>
              <a:rPr lang="en-US" sz="3600" dirty="0" err="1"/>
              <a:t>l’Astrofisica</a:t>
            </a:r>
            <a:r>
              <a:rPr lang="en-US" sz="3600" dirty="0"/>
              <a:t> N</a:t>
            </a:r>
            <a:r>
              <a:rPr lang="en-US" sz="3600" noProof="0" dirty="0" err="1"/>
              <a:t>ucleare</a:t>
            </a:r>
            <a:r>
              <a:rPr lang="en-US" sz="3600" noProof="0" dirty="0"/>
              <a:t>?</a:t>
            </a:r>
            <a:endParaRPr lang="en-US" sz="3000" noProof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F8F628-1AAB-4A36-919A-E89D179D67B7}"/>
              </a:ext>
            </a:extLst>
          </p:cNvPr>
          <p:cNvSpPr txBox="1"/>
          <p:nvPr/>
        </p:nvSpPr>
        <p:spPr>
          <a:xfrm>
            <a:off x="705853" y="1303252"/>
            <a:ext cx="4940968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800" b="1" cap="small" dirty="0" err="1">
                <a:solidFill>
                  <a:srgbClr val="1B1F22"/>
                </a:solidFill>
                <a:latin typeface="Open Sans" panose="020B0606030504020204" pitchFamily="34" charset="0"/>
              </a:rPr>
              <a:t>Oggetto</a:t>
            </a:r>
            <a:r>
              <a:rPr lang="de-DE" sz="2800" b="1" cap="small" dirty="0">
                <a:solidFill>
                  <a:srgbClr val="1B1F22"/>
                </a:solidFill>
                <a:latin typeface="Open Sans" panose="020B0606030504020204" pitchFamily="34" charset="0"/>
              </a:rPr>
              <a:t> </a:t>
            </a:r>
            <a:r>
              <a:rPr lang="de-DE" sz="2800" b="1" cap="small" dirty="0" err="1">
                <a:solidFill>
                  <a:srgbClr val="1B1F22"/>
                </a:solidFill>
                <a:latin typeface="Open Sans" panose="020B0606030504020204" pitchFamily="34" charset="0"/>
              </a:rPr>
              <a:t>dell‘Osservazione</a:t>
            </a:r>
            <a:endParaRPr kumimoji="0" lang="de-DE" sz="2400" b="1" i="0" u="none" strike="noStrike" kern="1200" cap="small" spc="0" normalizeH="0" noProof="0" dirty="0">
              <a:ln>
                <a:noFill/>
              </a:ln>
              <a:solidFill>
                <a:srgbClr val="1B1F22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Rechteck 8">
            <a:extLst>
              <a:ext uri="{FF2B5EF4-FFF2-40B4-BE49-F238E27FC236}">
                <a16:creationId xmlns:a16="http://schemas.microsoft.com/office/drawing/2014/main" id="{545B338F-7113-4CF9-9FBB-D43B6FF41E1F}"/>
              </a:ext>
            </a:extLst>
          </p:cNvPr>
          <p:cNvSpPr/>
          <p:nvPr/>
        </p:nvSpPr>
        <p:spPr>
          <a:xfrm>
            <a:off x="1238249" y="1945909"/>
            <a:ext cx="4152142" cy="1313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 err="1">
                <a:solidFill>
                  <a:schemeClr val="tx1"/>
                </a:solidFill>
              </a:rPr>
              <a:t>L'Astrofisica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Nucleare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studia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l’origine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degli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elementi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chimici</a:t>
            </a:r>
            <a:r>
              <a:rPr lang="en-US" sz="2000" b="1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Rechteck 8">
            <a:extLst>
              <a:ext uri="{FF2B5EF4-FFF2-40B4-BE49-F238E27FC236}">
                <a16:creationId xmlns:a16="http://schemas.microsoft.com/office/drawing/2014/main" id="{24134EFF-DB21-494E-B12F-9A5E95DA8632}"/>
              </a:ext>
            </a:extLst>
          </p:cNvPr>
          <p:cNvSpPr/>
          <p:nvPr/>
        </p:nvSpPr>
        <p:spPr>
          <a:xfrm>
            <a:off x="1238249" y="3569579"/>
            <a:ext cx="4152142" cy="1313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 err="1">
                <a:solidFill>
                  <a:schemeClr val="tx1"/>
                </a:solidFill>
              </a:rPr>
              <a:t>L'Astrofisica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Nucleare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osserva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l’universo</a:t>
            </a:r>
            <a:r>
              <a:rPr lang="en-US" sz="2000" b="1" i="1" dirty="0">
                <a:solidFill>
                  <a:schemeClr val="tx1"/>
                </a:solidFill>
              </a:rPr>
              <a:t> in </a:t>
            </a:r>
            <a:r>
              <a:rPr lang="en-US" sz="2000" b="1" i="1" dirty="0" err="1">
                <a:solidFill>
                  <a:schemeClr val="tx1"/>
                </a:solidFill>
              </a:rPr>
              <a:t>profondità</a:t>
            </a:r>
            <a:r>
              <a:rPr lang="en-US" sz="2000" b="1" i="1" dirty="0">
                <a:solidFill>
                  <a:schemeClr val="tx1"/>
                </a:solidFill>
              </a:rPr>
              <a:t> per </a:t>
            </a:r>
            <a:r>
              <a:rPr lang="en-US" sz="2000" b="1" i="1" dirty="0" err="1">
                <a:solidFill>
                  <a:schemeClr val="tx1"/>
                </a:solidFill>
              </a:rPr>
              <a:t>poter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rispondere</a:t>
            </a:r>
            <a:r>
              <a:rPr lang="en-US" sz="2000" b="1" i="1" dirty="0">
                <a:solidFill>
                  <a:schemeClr val="tx1"/>
                </a:solidFill>
              </a:rPr>
              <a:t> a </a:t>
            </a:r>
            <a:r>
              <a:rPr lang="en-US" sz="2000" b="1" i="1" dirty="0" err="1">
                <a:solidFill>
                  <a:schemeClr val="tx1"/>
                </a:solidFill>
              </a:rPr>
              <a:t>questa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domanda</a:t>
            </a:r>
            <a:r>
              <a:rPr lang="en-US" sz="2000" b="1" i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A6410A-7BEF-4473-BE15-C5A719D8D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697" y="924910"/>
            <a:ext cx="5896303" cy="48789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28DE390-7707-4BE0-AD34-F745E0793DC5}"/>
              </a:ext>
            </a:extLst>
          </p:cNvPr>
          <p:cNvSpPr txBox="1"/>
          <p:nvPr/>
        </p:nvSpPr>
        <p:spPr>
          <a:xfrm>
            <a:off x="6295698" y="5797505"/>
            <a:ext cx="589630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[02] </a:t>
            </a:r>
            <a:r>
              <a:rPr lang="de-DE" i="1" dirty="0" err="1"/>
              <a:t>Nebulosa</a:t>
            </a:r>
            <a:r>
              <a:rPr lang="de-DE" i="1" dirty="0"/>
              <a:t> di </a:t>
            </a:r>
            <a:r>
              <a:rPr lang="de-DE" i="1" dirty="0" err="1"/>
              <a:t>Orione</a:t>
            </a:r>
            <a:r>
              <a:rPr lang="de-DE" i="1" dirty="0"/>
              <a:t>, ESA/Hubble</a:t>
            </a:r>
          </a:p>
        </p:txBody>
      </p:sp>
    </p:spTree>
    <p:extLst>
      <p:ext uri="{BB962C8B-B14F-4D97-AF65-F5344CB8AC3E}">
        <p14:creationId xmlns:p14="http://schemas.microsoft.com/office/powerpoint/2010/main" val="27599608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828800" y="1929520"/>
            <a:ext cx="5600700" cy="2928230"/>
            <a:chOff x="1398424" y="1360021"/>
            <a:chExt cx="3822162" cy="2928230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241515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Completate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in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coppia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l’Attività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5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della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scheda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di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lavoro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.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Analisi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Dat</a:t>
              </a:r>
              <a:r>
                <a:rPr lang="en-US" sz="2800" b="1" dirty="0" err="1">
                  <a:solidFill>
                    <a:srgbClr val="00305E"/>
                  </a:solidFill>
                  <a:latin typeface="Open Sans"/>
                </a:rPr>
                <a:t>i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→ 5.3 </a:t>
              </a:r>
              <a:r>
                <a:rPr lang="en-US" sz="2800" b="1" dirty="0">
                  <a:solidFill>
                    <a:srgbClr val="00305E"/>
                  </a:solidFill>
                  <a:latin typeface="Open Sans"/>
                </a:rPr>
                <a:t>I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stogramma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lang="en-US" sz="2800" b="1" dirty="0">
                  <a:solidFill>
                    <a:srgbClr val="00305E"/>
                  </a:solidFill>
                  <a:latin typeface="Open Sans"/>
                </a:rPr>
                <a:t>I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nterattivo</a:t>
              </a:r>
              <a:endPara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DD1DCC7-9B6C-ED7F-A5F8-C97B01019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/>
              <a:t>Tasso di </a:t>
            </a:r>
            <a:r>
              <a:rPr lang="en-US" sz="3000" noProof="0" dirty="0" err="1"/>
              <a:t>Reazione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25505117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dirty="0" err="1"/>
              <a:t>Incertezze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1739020"/>
            <a:ext cx="6667500" cy="3566405"/>
            <a:chOff x="1398424" y="1360021"/>
            <a:chExt cx="3822162" cy="35664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305332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>
                  <a:solidFill>
                    <a:srgbClr val="00305E"/>
                  </a:solidFill>
                  <a:latin typeface="Open Sans"/>
                </a:rPr>
                <a:t>Q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uale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approssimazioni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abbiamo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dovuto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fare per </a:t>
              </a:r>
              <a:r>
                <a:rPr lang="en-GB" sz="2800" dirty="0" err="1">
                  <a:solidFill>
                    <a:srgbClr val="00305E"/>
                  </a:solidFill>
                  <a:latin typeface="Open Sans"/>
                </a:rPr>
                <a:t>analizzare</a:t>
              </a:r>
              <a:r>
                <a:rPr lang="en-GB" sz="2800" dirty="0">
                  <a:solidFill>
                    <a:srgbClr val="00305E"/>
                  </a:solidFill>
                  <a:latin typeface="Open Sans"/>
                </a:rPr>
                <a:t> i </a:t>
              </a:r>
              <a:r>
                <a:rPr lang="en-GB" sz="2800" dirty="0" err="1">
                  <a:solidFill>
                    <a:srgbClr val="00305E"/>
                  </a:solidFill>
                  <a:latin typeface="Open Sans"/>
                </a:rPr>
                <a:t>dati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?</a:t>
              </a:r>
            </a:p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Discutete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qualitativamente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le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incertezze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sui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risultati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delle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nostre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misure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e le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possibili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fonti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di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errore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.</a:t>
              </a:r>
              <a:endPara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214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 err="1"/>
              <a:t>Riassunto</a:t>
            </a:r>
            <a:endParaRPr lang="en-US" sz="3000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7D10DB4-DE00-11DD-8400-26CBFE1A5470}"/>
                  </a:ext>
                </a:extLst>
              </p:cNvPr>
              <p:cNvSpPr txBox="1"/>
              <p:nvPr/>
            </p:nvSpPr>
            <p:spPr>
              <a:xfrm>
                <a:off x="881200" y="1402890"/>
                <a:ext cx="5624375" cy="4172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/>
                  <a:t>La </a:t>
                </a:r>
                <a:r>
                  <a:rPr lang="en-GB" sz="2000" dirty="0" err="1"/>
                  <a:t>reazione</a:t>
                </a:r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sz="2000" b="1" i="0" smtClean="0"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  <m:e>
                        <m:r>
                          <a:rPr lang="de-DE" sz="2000" b="1" i="0" smtClean="0"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</m:sPre>
                    <m:d>
                      <m:dPr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1" i="0" smtClean="0">
                            <a:latin typeface="Cambria Math" panose="02040503050406030204" pitchFamily="18" charset="0"/>
                          </a:rPr>
                          <m:t>𝛂</m:t>
                        </m:r>
                        <m:r>
                          <a:rPr lang="de-DE" sz="2000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1" i="0" smtClean="0">
                            <a:latin typeface="Cambria Math" panose="02040503050406030204" pitchFamily="18" charset="0"/>
                          </a:rPr>
                          <m:t>𝛄</m:t>
                        </m:r>
                      </m:e>
                    </m:d>
                    <m:sPre>
                      <m:sPrePr>
                        <m:ctrlPr>
                          <a:rPr lang="en-GB" sz="2000" b="1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de-DE" sz="2000" b="1" i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de-DE" sz="2000" b="1" i="0" smtClean="0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  <m:e>
                        <m:r>
                          <a:rPr lang="de-DE" sz="2000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</m:sPre>
                  </m:oMath>
                </a14:m>
                <a:r>
                  <a:rPr lang="en-GB" sz="2000" b="1" dirty="0"/>
                  <a:t> </a:t>
                </a:r>
                <a:r>
                  <a:rPr lang="en-GB" sz="2000" dirty="0"/>
                  <a:t>avviene </a:t>
                </a:r>
                <a:r>
                  <a:rPr lang="en-GB" sz="2000" dirty="0" err="1"/>
                  <a:t>nelle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stelle</a:t>
                </a:r>
                <a:r>
                  <a:rPr lang="en-GB" sz="2000" dirty="0"/>
                  <a:t> AGB (</a:t>
                </a:r>
                <a:r>
                  <a:rPr lang="en-GB" sz="2000" dirty="0" err="1"/>
                  <a:t>Giganti</a:t>
                </a:r>
                <a:r>
                  <a:rPr lang="en-GB" sz="2000" dirty="0"/>
                  <a:t> </a:t>
                </a:r>
                <a:r>
                  <a:rPr lang="en-GB" sz="2000" dirty="0" err="1"/>
                  <a:t>Rosse</a:t>
                </a:r>
                <a:r>
                  <a:rPr lang="en-GB" sz="2000" dirty="0"/>
                  <a:t>).</a:t>
                </a:r>
              </a:p>
              <a:p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 err="1"/>
                  <a:t>È</a:t>
                </a:r>
                <a:r>
                  <a:rPr lang="en-GB" sz="2000" dirty="0"/>
                  <a:t> </a:t>
                </a:r>
                <a:r>
                  <a:rPr lang="en-GB" sz="2000" dirty="0" err="1"/>
                  <a:t>l’inizio</a:t>
                </a:r>
                <a:r>
                  <a:rPr lang="en-GB" sz="2000" dirty="0"/>
                  <a:t> di </a:t>
                </a:r>
                <a:r>
                  <a:rPr lang="en-GB" sz="2000" dirty="0" err="1"/>
                  <a:t>una</a:t>
                </a:r>
                <a:r>
                  <a:rPr lang="en-GB" sz="2000" dirty="0"/>
                  <a:t> catena di </a:t>
                </a:r>
                <a:r>
                  <a:rPr lang="en-GB" sz="2000" dirty="0" err="1"/>
                  <a:t>reazioni</a:t>
                </a:r>
                <a:r>
                  <a:rPr lang="en-GB" sz="2000" dirty="0"/>
                  <a:t> </a:t>
                </a:r>
                <a:r>
                  <a:rPr lang="en-GB" sz="2000" dirty="0" err="1"/>
                  <a:t>che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è</a:t>
                </a:r>
                <a:r>
                  <a:rPr lang="en-GB" sz="2000" dirty="0"/>
                  <a:t> considerate </a:t>
                </a:r>
                <a:r>
                  <a:rPr lang="en-GB" sz="2000" dirty="0" err="1"/>
                  <a:t>una</a:t>
                </a:r>
                <a:r>
                  <a:rPr lang="en-GB" sz="2000" dirty="0"/>
                  <a:t> </a:t>
                </a:r>
                <a:r>
                  <a:rPr lang="en-GB" sz="2000" dirty="0" err="1"/>
                  <a:t>delle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principali</a:t>
                </a:r>
                <a:r>
                  <a:rPr lang="en-GB" sz="2000" dirty="0"/>
                  <a:t> </a:t>
                </a:r>
                <a:r>
                  <a:rPr lang="en-GB" sz="2000" b="1" dirty="0" err="1"/>
                  <a:t>sorgenti</a:t>
                </a:r>
                <a:r>
                  <a:rPr lang="en-GB" sz="2000" b="1" dirty="0"/>
                  <a:t> di </a:t>
                </a:r>
                <a:r>
                  <a:rPr lang="en-GB" sz="2000" b="1" dirty="0" err="1"/>
                  <a:t>neutroni</a:t>
                </a:r>
                <a:r>
                  <a:rPr lang="en-GB" sz="2000" b="1" dirty="0"/>
                  <a:t> </a:t>
                </a:r>
                <a:r>
                  <a:rPr lang="en-GB" sz="2000" dirty="0"/>
                  <a:t>per il </a:t>
                </a:r>
                <a:r>
                  <a:rPr lang="en-GB" sz="2000" dirty="0" err="1"/>
                  <a:t>processo</a:t>
                </a:r>
                <a:r>
                  <a:rPr lang="en-GB" sz="2000" dirty="0"/>
                  <a:t> s.</a:t>
                </a:r>
              </a:p>
              <a:p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 err="1"/>
                  <a:t>Calcolando</a:t>
                </a:r>
                <a:r>
                  <a:rPr lang="en-GB" sz="2000" dirty="0"/>
                  <a:t> </a:t>
                </a:r>
                <a:r>
                  <a:rPr lang="en-GB" sz="2000" dirty="0" err="1"/>
                  <a:t>l’energia</a:t>
                </a:r>
                <a:r>
                  <a:rPr lang="en-GB" sz="2000" dirty="0"/>
                  <a:t> </a:t>
                </a:r>
                <a:r>
                  <a:rPr lang="en-GB" sz="2000" dirty="0" err="1"/>
                  <a:t>dei</a:t>
                </a:r>
                <a:r>
                  <a:rPr lang="en-GB" sz="2000" dirty="0"/>
                  <a:t> </a:t>
                </a:r>
                <a:r>
                  <a:rPr lang="en-GB" sz="2000" b="1" dirty="0" err="1"/>
                  <a:t>fotoni</a:t>
                </a:r>
                <a:r>
                  <a:rPr lang="en-GB" sz="2000" dirty="0"/>
                  <a:t>, </a:t>
                </a:r>
                <a:r>
                  <a:rPr lang="en-GB" sz="2000" dirty="0" err="1"/>
                  <a:t>siamo</a:t>
                </a:r>
                <a:r>
                  <a:rPr lang="en-GB" sz="2000" dirty="0"/>
                  <a:t> </a:t>
                </a:r>
                <a:r>
                  <a:rPr lang="en-GB" sz="2000" dirty="0" err="1"/>
                  <a:t>stati</a:t>
                </a:r>
                <a:r>
                  <a:rPr lang="en-GB" sz="2000" dirty="0"/>
                  <a:t> in </a:t>
                </a:r>
                <a:r>
                  <a:rPr lang="en-GB" sz="2000" dirty="0" err="1"/>
                  <a:t>grado</a:t>
                </a:r>
                <a:r>
                  <a:rPr lang="en-GB" sz="2000" dirty="0"/>
                  <a:t> di </a:t>
                </a:r>
                <a:r>
                  <a:rPr lang="en-GB" sz="2000" dirty="0" err="1"/>
                  <a:t>calcolare</a:t>
                </a:r>
                <a:r>
                  <a:rPr lang="en-GB" sz="2000" dirty="0"/>
                  <a:t> il </a:t>
                </a:r>
                <a:r>
                  <a:rPr lang="en-GB" sz="2000" b="1" dirty="0" err="1"/>
                  <a:t>tasso</a:t>
                </a:r>
                <a:r>
                  <a:rPr lang="en-GB" sz="2000" b="1" dirty="0"/>
                  <a:t> di </a:t>
                </a:r>
                <a:r>
                  <a:rPr lang="en-GB" sz="2000" b="1" dirty="0" err="1"/>
                  <a:t>reazione</a:t>
                </a:r>
                <a:r>
                  <a:rPr lang="en-GB" sz="2000" b="1" dirty="0"/>
                  <a:t>.</a:t>
                </a:r>
              </a:p>
              <a:p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/>
                  <a:t>Il </a:t>
                </a:r>
                <a:r>
                  <a:rPr lang="en-GB" sz="2000" dirty="0" err="1"/>
                  <a:t>calcolo</a:t>
                </a:r>
                <a:r>
                  <a:rPr lang="en-GB" sz="2000" dirty="0"/>
                  <a:t> del </a:t>
                </a:r>
                <a:r>
                  <a:rPr lang="en-GB" sz="2000" dirty="0" err="1"/>
                  <a:t>tasso</a:t>
                </a:r>
                <a:r>
                  <a:rPr lang="en-GB" sz="2000" dirty="0"/>
                  <a:t> di </a:t>
                </a:r>
                <a:r>
                  <a:rPr lang="en-GB" sz="2000" dirty="0" err="1"/>
                  <a:t>reazione</a:t>
                </a:r>
                <a:r>
                  <a:rPr lang="en-GB" sz="2000" dirty="0"/>
                  <a:t> ci </a:t>
                </a:r>
                <a:r>
                  <a:rPr lang="en-GB" sz="2000" dirty="0" err="1"/>
                  <a:t>aiuta</a:t>
                </a:r>
                <a:r>
                  <a:rPr lang="en-GB" sz="2000" dirty="0"/>
                  <a:t> a </a:t>
                </a:r>
                <a:r>
                  <a:rPr lang="en-GB" sz="2000" dirty="0" err="1"/>
                  <a:t>comprendere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quali</a:t>
                </a:r>
                <a:r>
                  <a:rPr lang="en-GB" sz="2000" dirty="0"/>
                  <a:t> </a:t>
                </a:r>
                <a:r>
                  <a:rPr lang="en-GB" sz="2000" dirty="0" err="1"/>
                  <a:t>processi</a:t>
                </a:r>
                <a:r>
                  <a:rPr lang="en-GB" sz="2000" dirty="0"/>
                  <a:t> </a:t>
                </a:r>
                <a:r>
                  <a:rPr lang="en-GB" sz="2000" dirty="0" err="1"/>
                  <a:t>avvengano</a:t>
                </a:r>
                <a:r>
                  <a:rPr lang="en-GB" sz="2000" dirty="0"/>
                  <a:t> </a:t>
                </a:r>
                <a:r>
                  <a:rPr lang="en-GB" sz="2000" dirty="0" err="1"/>
                  <a:t>nella</a:t>
                </a:r>
                <a:r>
                  <a:rPr lang="en-GB" sz="2000" dirty="0"/>
                  <a:t> stella e con quale </a:t>
                </a:r>
                <a:r>
                  <a:rPr lang="en-GB" sz="2000" dirty="0" err="1"/>
                  <a:t>probabilità</a:t>
                </a:r>
                <a:r>
                  <a:rPr lang="en-GB" sz="2000" dirty="0"/>
                  <a:t>, e ci </a:t>
                </a:r>
                <a:r>
                  <a:rPr lang="en-GB" sz="2000" dirty="0" err="1"/>
                  <a:t>permette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quindi</a:t>
                </a:r>
                <a:r>
                  <a:rPr lang="en-GB" sz="2000" dirty="0"/>
                  <a:t> di </a:t>
                </a:r>
                <a:r>
                  <a:rPr lang="en-GB" sz="2000" dirty="0" err="1"/>
                  <a:t>sviluppare</a:t>
                </a:r>
                <a:r>
                  <a:rPr lang="en-GB" sz="2000" dirty="0"/>
                  <a:t> </a:t>
                </a:r>
                <a:r>
                  <a:rPr lang="en-GB" sz="2000" b="1" dirty="0" err="1"/>
                  <a:t>modelli</a:t>
                </a:r>
                <a:r>
                  <a:rPr lang="en-GB" sz="2000" b="1" dirty="0"/>
                  <a:t>  </a:t>
                </a:r>
                <a:r>
                  <a:rPr lang="en-GB" sz="2000" b="1" dirty="0" err="1"/>
                  <a:t>stellari</a:t>
                </a:r>
                <a:r>
                  <a:rPr lang="en-GB" sz="2000" b="1" dirty="0"/>
                  <a:t> </a:t>
                </a:r>
                <a:r>
                  <a:rPr lang="en-GB" sz="2000" dirty="0" err="1"/>
                  <a:t>migliori</a:t>
                </a:r>
                <a:r>
                  <a:rPr lang="en-GB" sz="2000" dirty="0"/>
                  <a:t>.</a:t>
                </a:r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7D10DB4-DE00-11DD-8400-26CBFE1A5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200" y="1402890"/>
                <a:ext cx="5624375" cy="4172681"/>
              </a:xfrm>
              <a:prstGeom prst="rect">
                <a:avLst/>
              </a:prstGeom>
              <a:blipFill>
                <a:blip r:embed="rId3"/>
                <a:stretch>
                  <a:fillRect l="-901" b="-15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57B5497A-877C-6E5A-DE81-D54E0F3FC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9170" y="916442"/>
            <a:ext cx="5212830" cy="52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8AB2C72-DBB8-8092-3AD6-F98C6512311D}"/>
              </a:ext>
            </a:extLst>
          </p:cNvPr>
          <p:cNvSpPr txBox="1"/>
          <p:nvPr/>
        </p:nvSpPr>
        <p:spPr>
          <a:xfrm>
            <a:off x="6979170" y="5797611"/>
            <a:ext cx="521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[24] La stella AGB </a:t>
            </a:r>
            <a:r>
              <a:rPr lang="en-GB" sz="1600" i="1" dirty="0">
                <a:solidFill>
                  <a:schemeClr val="bg1"/>
                </a:solidFill>
              </a:rPr>
              <a:t>119 Tauri</a:t>
            </a:r>
            <a:endParaRPr lang="de-DE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8756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42877" y="1171803"/>
            <a:ext cx="7710350" cy="483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dirty="0" err="1"/>
              <a:t>Abbiamo</a:t>
            </a:r>
            <a:r>
              <a:rPr lang="en-GB" sz="2200" dirty="0"/>
              <a:t> </a:t>
            </a:r>
            <a:r>
              <a:rPr lang="en-GB" sz="2200" dirty="0" err="1"/>
              <a:t>scoperto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b="1" dirty="0" err="1"/>
              <a:t>processi</a:t>
            </a:r>
            <a:r>
              <a:rPr lang="en-GB" sz="2200" b="1" dirty="0"/>
              <a:t> </a:t>
            </a:r>
            <a:r>
              <a:rPr lang="en-GB" sz="2200" b="1" dirty="0" err="1"/>
              <a:t>nucleari</a:t>
            </a:r>
            <a:r>
              <a:rPr lang="en-GB" sz="2200" b="1" dirty="0"/>
              <a:t> </a:t>
            </a:r>
            <a:r>
              <a:rPr lang="en-GB" sz="2200" dirty="0" err="1"/>
              <a:t>tengono</a:t>
            </a:r>
            <a:r>
              <a:rPr lang="en-GB" sz="2200" dirty="0"/>
              <a:t> </a:t>
            </a:r>
            <a:r>
              <a:rPr lang="en-GB" sz="2200" dirty="0" err="1"/>
              <a:t>accese</a:t>
            </a:r>
            <a:r>
              <a:rPr lang="en-GB" sz="2200" dirty="0"/>
              <a:t> le </a:t>
            </a:r>
            <a:r>
              <a:rPr lang="en-GB" sz="2200" dirty="0" err="1"/>
              <a:t>stelle</a:t>
            </a:r>
            <a:r>
              <a:rPr lang="en-GB" sz="2200" dirty="0"/>
              <a:t>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dirty="0" err="1"/>
              <a:t>Abbiamo</a:t>
            </a:r>
            <a:r>
              <a:rPr lang="en-GB" sz="2200" dirty="0"/>
              <a:t> </a:t>
            </a:r>
            <a:r>
              <a:rPr lang="en-GB" sz="2200" dirty="0" err="1"/>
              <a:t>imparato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la </a:t>
            </a:r>
            <a:r>
              <a:rPr lang="en-GB" sz="2200" dirty="0" err="1"/>
              <a:t>formazione</a:t>
            </a:r>
            <a:r>
              <a:rPr lang="en-GB" sz="2200" dirty="0"/>
              <a:t> </a:t>
            </a:r>
            <a:r>
              <a:rPr lang="en-GB" sz="2200" dirty="0" err="1"/>
              <a:t>degli</a:t>
            </a:r>
            <a:r>
              <a:rPr lang="en-GB" sz="2200" dirty="0"/>
              <a:t> </a:t>
            </a:r>
            <a:r>
              <a:rPr lang="en-GB" sz="2200" dirty="0" err="1"/>
              <a:t>elementi</a:t>
            </a:r>
            <a:r>
              <a:rPr lang="en-GB" sz="2200" dirty="0"/>
              <a:t> </a:t>
            </a:r>
            <a:r>
              <a:rPr lang="en-GB" sz="2200" dirty="0" err="1"/>
              <a:t>più</a:t>
            </a:r>
            <a:r>
              <a:rPr lang="en-GB" sz="2200" dirty="0"/>
              <a:t> </a:t>
            </a:r>
            <a:r>
              <a:rPr lang="en-GB" sz="2200" dirty="0" err="1"/>
              <a:t>pesanti</a:t>
            </a:r>
            <a:r>
              <a:rPr lang="en-GB" sz="2200" dirty="0"/>
              <a:t> </a:t>
            </a:r>
            <a:r>
              <a:rPr lang="en-GB" sz="2200" dirty="0" err="1"/>
              <a:t>è</a:t>
            </a:r>
            <a:r>
              <a:rPr lang="en-GB" sz="2200" dirty="0"/>
              <a:t> </a:t>
            </a:r>
            <a:r>
              <a:rPr lang="en-GB" sz="2200" dirty="0" err="1"/>
              <a:t>possibile</a:t>
            </a:r>
            <a:r>
              <a:rPr lang="en-GB" sz="2200" dirty="0"/>
              <a:t> solo </a:t>
            </a:r>
            <a:r>
              <a:rPr lang="en-GB" sz="2200" dirty="0" err="1"/>
              <a:t>attraverso</a:t>
            </a:r>
            <a:r>
              <a:rPr lang="en-GB" sz="2200" dirty="0"/>
              <a:t> </a:t>
            </a:r>
            <a:r>
              <a:rPr lang="en-GB" sz="2200" dirty="0" err="1"/>
              <a:t>processi</a:t>
            </a:r>
            <a:r>
              <a:rPr lang="en-GB" sz="2200" dirty="0"/>
              <a:t> di </a:t>
            </a:r>
            <a:r>
              <a:rPr lang="en-GB" sz="2200" dirty="0" err="1"/>
              <a:t>cattura</a:t>
            </a:r>
            <a:r>
              <a:rPr lang="en-GB" sz="2200" dirty="0"/>
              <a:t> di </a:t>
            </a:r>
            <a:r>
              <a:rPr lang="en-GB" sz="2200" dirty="0" err="1"/>
              <a:t>neutroni</a:t>
            </a:r>
            <a:r>
              <a:rPr lang="en-GB" sz="2200" dirty="0"/>
              <a:t>, </a:t>
            </a:r>
            <a:r>
              <a:rPr lang="en-GB" sz="2200" dirty="0" err="1"/>
              <a:t>motivo</a:t>
            </a:r>
            <a:r>
              <a:rPr lang="en-GB" sz="2200" dirty="0"/>
              <a:t> per cui </a:t>
            </a:r>
            <a:r>
              <a:rPr lang="en-GB" sz="2200" dirty="0" err="1"/>
              <a:t>nelle</a:t>
            </a:r>
            <a:r>
              <a:rPr lang="en-GB" sz="2200" dirty="0"/>
              <a:t> </a:t>
            </a:r>
            <a:r>
              <a:rPr lang="en-GB" sz="2200" dirty="0" err="1"/>
              <a:t>stelle</a:t>
            </a:r>
            <a:r>
              <a:rPr lang="en-GB" sz="2200" dirty="0"/>
              <a:t> ci </a:t>
            </a:r>
            <a:r>
              <a:rPr lang="en-GB" sz="2200" dirty="0" err="1"/>
              <a:t>devono</a:t>
            </a:r>
            <a:r>
              <a:rPr lang="en-GB" sz="2200" dirty="0"/>
              <a:t> </a:t>
            </a:r>
            <a:r>
              <a:rPr lang="en-GB" sz="2200" dirty="0" err="1"/>
              <a:t>essere</a:t>
            </a:r>
            <a:r>
              <a:rPr lang="en-GB" sz="2200" dirty="0"/>
              <a:t> </a:t>
            </a:r>
            <a:r>
              <a:rPr lang="en-GB" sz="2200" dirty="0" err="1"/>
              <a:t>dei</a:t>
            </a:r>
            <a:r>
              <a:rPr lang="en-GB" sz="2200" dirty="0"/>
              <a:t> </a:t>
            </a:r>
            <a:r>
              <a:rPr lang="en-GB" sz="2200" b="1" dirty="0" err="1"/>
              <a:t>neutroni</a:t>
            </a:r>
            <a:r>
              <a:rPr lang="en-GB" sz="2200" b="1" dirty="0"/>
              <a:t> </a:t>
            </a:r>
            <a:r>
              <a:rPr lang="en-GB" sz="2200" b="1" dirty="0" err="1"/>
              <a:t>liberi</a:t>
            </a:r>
            <a:r>
              <a:rPr lang="en-GB" sz="2200" b="1" dirty="0"/>
              <a:t>.</a:t>
            </a:r>
            <a:r>
              <a:rPr lang="en-GB" sz="2200" dirty="0"/>
              <a:t> </a:t>
            </a:r>
            <a:endParaRPr lang="en-US" sz="2200" dirty="0"/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dirty="0" err="1"/>
              <a:t>Abbiamo</a:t>
            </a:r>
            <a:r>
              <a:rPr lang="en-GB" sz="2200" dirty="0"/>
              <a:t> </a:t>
            </a:r>
            <a:r>
              <a:rPr lang="en-GB" sz="2200" dirty="0" err="1"/>
              <a:t>analizzato</a:t>
            </a:r>
            <a:r>
              <a:rPr lang="en-GB" sz="2200" dirty="0"/>
              <a:t> </a:t>
            </a:r>
            <a:r>
              <a:rPr lang="en-GB" sz="2200" dirty="0" err="1"/>
              <a:t>una</a:t>
            </a:r>
            <a:r>
              <a:rPr lang="en-GB" sz="2200" dirty="0"/>
              <a:t> </a:t>
            </a:r>
            <a:r>
              <a:rPr lang="en-GB" sz="2200" dirty="0" err="1"/>
              <a:t>reazione</a:t>
            </a:r>
            <a:r>
              <a:rPr lang="en-GB" sz="2200" dirty="0"/>
              <a:t> </a:t>
            </a:r>
            <a:r>
              <a:rPr lang="en-GB" sz="2200" dirty="0" err="1"/>
              <a:t>specifica</a:t>
            </a:r>
            <a:r>
              <a:rPr lang="en-GB" sz="2200" dirty="0"/>
              <a:t>,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potrebbe</a:t>
            </a:r>
            <a:r>
              <a:rPr lang="en-GB" sz="2200" dirty="0"/>
              <a:t> </a:t>
            </a:r>
            <a:r>
              <a:rPr lang="en-GB" sz="2200" dirty="0" err="1"/>
              <a:t>essere</a:t>
            </a:r>
            <a:r>
              <a:rPr lang="en-GB" sz="2200" dirty="0"/>
              <a:t> </a:t>
            </a:r>
            <a:r>
              <a:rPr lang="en-GB" sz="2200" dirty="0" err="1"/>
              <a:t>una</a:t>
            </a:r>
            <a:r>
              <a:rPr lang="en-GB" sz="2200" dirty="0"/>
              <a:t> </a:t>
            </a:r>
            <a:r>
              <a:rPr lang="en-GB" sz="2200" dirty="0" err="1"/>
              <a:t>fonte</a:t>
            </a:r>
            <a:r>
              <a:rPr lang="en-GB" sz="2200" dirty="0"/>
              <a:t> di </a:t>
            </a:r>
            <a:r>
              <a:rPr lang="en-GB" sz="2200" dirty="0" err="1"/>
              <a:t>neutroni</a:t>
            </a:r>
            <a:r>
              <a:rPr lang="en-GB" sz="2200" dirty="0"/>
              <a:t>, per </a:t>
            </a:r>
            <a:r>
              <a:rPr lang="en-GB" sz="2200" dirty="0" err="1"/>
              <a:t>scoprire</a:t>
            </a:r>
            <a:r>
              <a:rPr lang="en-GB" sz="2200" dirty="0"/>
              <a:t> </a:t>
            </a:r>
            <a:r>
              <a:rPr lang="en-GB" sz="2200" dirty="0" err="1"/>
              <a:t>quanto</a:t>
            </a:r>
            <a:r>
              <a:rPr lang="en-GB" sz="2200" dirty="0"/>
              <a:t> </a:t>
            </a:r>
            <a:r>
              <a:rPr lang="en-GB" sz="2200" dirty="0" err="1"/>
              <a:t>spesso</a:t>
            </a:r>
            <a:r>
              <a:rPr lang="en-GB" sz="2200" dirty="0"/>
              <a:t> in determinate </a:t>
            </a:r>
            <a:r>
              <a:rPr lang="en-GB" sz="2200" dirty="0" err="1"/>
              <a:t>circostanze</a:t>
            </a:r>
            <a:r>
              <a:rPr lang="en-GB" sz="2200" dirty="0"/>
              <a:t> la </a:t>
            </a:r>
            <a:r>
              <a:rPr lang="en-GB" sz="2200" dirty="0" err="1"/>
              <a:t>reazione</a:t>
            </a:r>
            <a:r>
              <a:rPr lang="en-GB" sz="2200" dirty="0"/>
              <a:t> </a:t>
            </a:r>
            <a:r>
              <a:rPr lang="en-GB" sz="2200" dirty="0" err="1"/>
              <a:t>avvenga</a:t>
            </a:r>
            <a:r>
              <a:rPr lang="en-GB" sz="2200" dirty="0"/>
              <a:t>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dirty="0" err="1"/>
              <a:t>L’informazione</a:t>
            </a:r>
            <a:r>
              <a:rPr lang="en-GB" sz="2200" dirty="0"/>
              <a:t> </a:t>
            </a:r>
            <a:r>
              <a:rPr lang="en-GB" sz="2200" dirty="0" err="1"/>
              <a:t>contenuta</a:t>
            </a:r>
            <a:r>
              <a:rPr lang="en-GB" sz="2200" dirty="0"/>
              <a:t> </a:t>
            </a:r>
            <a:r>
              <a:rPr lang="en-GB" sz="2200" dirty="0" err="1"/>
              <a:t>nel</a:t>
            </a:r>
            <a:r>
              <a:rPr lang="en-GB" sz="2200" dirty="0"/>
              <a:t> </a:t>
            </a:r>
            <a:r>
              <a:rPr lang="en-GB" sz="2200" b="1" dirty="0" err="1"/>
              <a:t>tasso</a:t>
            </a:r>
            <a:r>
              <a:rPr lang="en-GB" sz="2200" b="1" dirty="0"/>
              <a:t> di </a:t>
            </a:r>
            <a:r>
              <a:rPr lang="en-GB" sz="2200" b="1" dirty="0" err="1"/>
              <a:t>reazione</a:t>
            </a:r>
            <a:r>
              <a:rPr lang="en-GB" sz="2200" b="1" dirty="0"/>
              <a:t> </a:t>
            </a:r>
            <a:r>
              <a:rPr lang="en-GB" sz="2200" dirty="0" err="1"/>
              <a:t>è</a:t>
            </a:r>
            <a:r>
              <a:rPr lang="en-GB" sz="2200" dirty="0"/>
              <a:t> un </a:t>
            </a:r>
            <a:r>
              <a:rPr lang="en-GB" sz="2200" dirty="0" err="1"/>
              <a:t>tassello</a:t>
            </a:r>
            <a:r>
              <a:rPr lang="en-GB" sz="2200" dirty="0"/>
              <a:t> </a:t>
            </a:r>
            <a:r>
              <a:rPr lang="en-GB" sz="2200" dirty="0" err="1"/>
              <a:t>importante</a:t>
            </a:r>
            <a:r>
              <a:rPr lang="en-GB" sz="2200" dirty="0"/>
              <a:t> per </a:t>
            </a:r>
            <a:r>
              <a:rPr lang="en-GB" sz="2200" dirty="0" err="1"/>
              <a:t>capire</a:t>
            </a:r>
            <a:r>
              <a:rPr lang="en-GB" sz="2200" dirty="0"/>
              <a:t> come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processi</a:t>
            </a:r>
            <a:r>
              <a:rPr lang="en-GB" sz="2200" dirty="0"/>
              <a:t> </a:t>
            </a:r>
            <a:r>
              <a:rPr lang="en-GB" sz="2200" dirty="0" err="1"/>
              <a:t>nucleari</a:t>
            </a:r>
            <a:r>
              <a:rPr lang="en-GB" sz="2200" dirty="0"/>
              <a:t> </a:t>
            </a:r>
            <a:r>
              <a:rPr lang="en-GB" sz="2200" dirty="0" err="1"/>
              <a:t>avvengano</a:t>
            </a:r>
            <a:r>
              <a:rPr lang="en-GB" sz="2200" dirty="0"/>
              <a:t> </a:t>
            </a:r>
            <a:r>
              <a:rPr lang="en-GB" sz="2200" dirty="0" err="1"/>
              <a:t>nelle</a:t>
            </a:r>
            <a:r>
              <a:rPr lang="en-GB" sz="2200" dirty="0"/>
              <a:t> </a:t>
            </a:r>
            <a:r>
              <a:rPr lang="en-GB" sz="2200" dirty="0" err="1"/>
              <a:t>stelle</a:t>
            </a:r>
            <a:r>
              <a:rPr lang="en-GB" sz="2200" dirty="0"/>
              <a:t>.</a:t>
            </a:r>
          </a:p>
        </p:txBody>
      </p:sp>
      <p:pic>
        <p:nvPicPr>
          <p:cNvPr id="11" name="Grafik 10" descr="Klemmbrett teilweise angekreuzt mit einfarbiger Füllung">
            <a:extLst>
              <a:ext uri="{FF2B5EF4-FFF2-40B4-BE49-F238E27FC236}">
                <a16:creationId xmlns:a16="http://schemas.microsoft.com/office/drawing/2014/main" id="{9928ECC8-0647-D93F-517F-9059BCFF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75" y="2095500"/>
            <a:ext cx="2667000" cy="2667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F905BCA-639D-D468-B651-7A1503F9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 err="1"/>
              <a:t>Riassunto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17128843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509734"/>
            <a:ext cx="7710350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b="1" dirty="0" err="1"/>
              <a:t>L'Astrofisica</a:t>
            </a:r>
            <a:r>
              <a:rPr lang="en-GB" sz="2200" b="1" dirty="0"/>
              <a:t> </a:t>
            </a:r>
            <a:r>
              <a:rPr lang="en-GB" sz="2200" b="1" dirty="0" err="1"/>
              <a:t>Nucleare</a:t>
            </a:r>
            <a:r>
              <a:rPr lang="en-GB" sz="2200" b="1" dirty="0"/>
              <a:t> </a:t>
            </a:r>
            <a:r>
              <a:rPr lang="en-GB" sz="2200" dirty="0" err="1"/>
              <a:t>è</a:t>
            </a:r>
            <a:r>
              <a:rPr lang="en-GB" sz="2200" dirty="0"/>
              <a:t> </a:t>
            </a:r>
            <a:r>
              <a:rPr lang="en-GB" sz="2200" dirty="0" err="1"/>
              <a:t>una</a:t>
            </a:r>
            <a:r>
              <a:rPr lang="en-GB" sz="2200" dirty="0"/>
              <a:t> </a:t>
            </a:r>
            <a:r>
              <a:rPr lang="en-GB" sz="2200" dirty="0" err="1"/>
              <a:t>complessa</a:t>
            </a:r>
            <a:r>
              <a:rPr lang="en-GB" sz="2200" dirty="0"/>
              <a:t> </a:t>
            </a:r>
            <a:r>
              <a:rPr lang="en-GB" sz="2200" dirty="0" err="1"/>
              <a:t>interazione</a:t>
            </a:r>
            <a:r>
              <a:rPr lang="en-GB" sz="2200" dirty="0"/>
              <a:t> </a:t>
            </a:r>
            <a:r>
              <a:rPr lang="en-GB" sz="2200" dirty="0" err="1"/>
              <a:t>tra</a:t>
            </a:r>
            <a:r>
              <a:rPr lang="en-GB" sz="2200" dirty="0"/>
              <a:t> </a:t>
            </a:r>
            <a:r>
              <a:rPr lang="en-GB" sz="2200" dirty="0" err="1"/>
              <a:t>esperimenti</a:t>
            </a:r>
            <a:r>
              <a:rPr lang="en-GB" sz="2200" dirty="0"/>
              <a:t> di </a:t>
            </a:r>
            <a:r>
              <a:rPr lang="en-GB" sz="2200" dirty="0" err="1"/>
              <a:t>fisica</a:t>
            </a:r>
            <a:r>
              <a:rPr lang="en-GB" sz="2200" dirty="0"/>
              <a:t> </a:t>
            </a:r>
            <a:r>
              <a:rPr lang="en-GB" sz="2200" dirty="0" err="1"/>
              <a:t>nucleare</a:t>
            </a:r>
            <a:r>
              <a:rPr lang="en-GB" sz="2200" dirty="0"/>
              <a:t>, </a:t>
            </a:r>
            <a:r>
              <a:rPr lang="en-GB" sz="2200" dirty="0" err="1"/>
              <a:t>modelli</a:t>
            </a:r>
            <a:r>
              <a:rPr lang="en-GB" sz="2200" dirty="0"/>
              <a:t> </a:t>
            </a:r>
            <a:r>
              <a:rPr lang="en-GB" sz="2200" dirty="0" err="1"/>
              <a:t>stellari</a:t>
            </a:r>
            <a:r>
              <a:rPr lang="en-GB" sz="2200" dirty="0"/>
              <a:t>, </a:t>
            </a:r>
            <a:r>
              <a:rPr lang="en-GB" sz="2200" dirty="0" err="1"/>
              <a:t>osservazioni</a:t>
            </a:r>
            <a:r>
              <a:rPr lang="en-GB" sz="2200" dirty="0"/>
              <a:t> </a:t>
            </a:r>
            <a:r>
              <a:rPr lang="en-GB" sz="2200" dirty="0" err="1"/>
              <a:t>astronomiche</a:t>
            </a:r>
            <a:r>
              <a:rPr lang="en-GB" sz="2200" dirty="0"/>
              <a:t>, </a:t>
            </a:r>
            <a:r>
              <a:rPr lang="en-GB" sz="2200" dirty="0" err="1"/>
              <a:t>ecc</a:t>
            </a:r>
            <a:r>
              <a:rPr lang="en-GB" sz="2200" dirty="0"/>
              <a:t>. 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b="1" dirty="0" err="1"/>
              <a:t>Gli</a:t>
            </a:r>
            <a:r>
              <a:rPr lang="en-GB" sz="2200" b="1" dirty="0"/>
              <a:t> </a:t>
            </a:r>
            <a:r>
              <a:rPr lang="en-GB" sz="2200" b="1" dirty="0" err="1"/>
              <a:t>elementi</a:t>
            </a:r>
            <a:r>
              <a:rPr lang="en-GB" sz="2200" b="1" dirty="0"/>
              <a:t> </a:t>
            </a:r>
            <a:r>
              <a:rPr lang="en-GB" sz="2200" b="1" dirty="0" err="1"/>
              <a:t>chimici</a:t>
            </a:r>
            <a:r>
              <a:rPr lang="en-GB" sz="2200" b="1" dirty="0"/>
              <a:t> </a:t>
            </a:r>
            <a:r>
              <a:rPr lang="en-GB" sz="2200" dirty="0" err="1"/>
              <a:t>vengono</a:t>
            </a:r>
            <a:r>
              <a:rPr lang="en-GB" sz="2200" dirty="0"/>
              <a:t> </a:t>
            </a:r>
            <a:r>
              <a:rPr lang="en-GB" sz="2200" dirty="0" err="1"/>
              <a:t>creati</a:t>
            </a:r>
            <a:r>
              <a:rPr lang="en-GB" sz="2200" dirty="0"/>
              <a:t> in </a:t>
            </a:r>
            <a:r>
              <a:rPr lang="en-GB" sz="2200" dirty="0" err="1"/>
              <a:t>processi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guidano</a:t>
            </a:r>
            <a:r>
              <a:rPr lang="en-GB" sz="2200" dirty="0"/>
              <a:t> il nostro </a:t>
            </a:r>
            <a:r>
              <a:rPr lang="en-GB" sz="2200" dirty="0" err="1"/>
              <a:t>intero</a:t>
            </a:r>
            <a:r>
              <a:rPr lang="en-GB" sz="2200" dirty="0"/>
              <a:t> </a:t>
            </a:r>
            <a:r>
              <a:rPr lang="en-GB" sz="2200" dirty="0" err="1"/>
              <a:t>universo</a:t>
            </a:r>
            <a:r>
              <a:rPr lang="en-GB" sz="2200" dirty="0"/>
              <a:t>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dirty="0"/>
              <a:t>Le </a:t>
            </a:r>
            <a:r>
              <a:rPr lang="en-GB" sz="2200" dirty="0" err="1"/>
              <a:t>abbondanze</a:t>
            </a:r>
            <a:r>
              <a:rPr lang="en-GB" sz="2200" dirty="0"/>
              <a:t> </a:t>
            </a:r>
            <a:r>
              <a:rPr lang="en-GB" sz="2200" dirty="0" err="1"/>
              <a:t>degli</a:t>
            </a:r>
            <a:r>
              <a:rPr lang="en-GB" sz="2200" dirty="0"/>
              <a:t> </a:t>
            </a:r>
            <a:r>
              <a:rPr lang="en-GB" sz="2200" dirty="0" err="1"/>
              <a:t>elementi</a:t>
            </a:r>
            <a:r>
              <a:rPr lang="en-GB" sz="2200" dirty="0"/>
              <a:t> </a:t>
            </a:r>
            <a:r>
              <a:rPr lang="en-GB" sz="2200" dirty="0" err="1"/>
              <a:t>chimici</a:t>
            </a:r>
            <a:r>
              <a:rPr lang="en-GB" sz="2200" dirty="0"/>
              <a:t> </a:t>
            </a:r>
            <a:r>
              <a:rPr lang="en-GB" sz="2200" dirty="0" err="1"/>
              <a:t>sono</a:t>
            </a:r>
            <a:r>
              <a:rPr lang="en-GB" sz="2200" dirty="0"/>
              <a:t> </a:t>
            </a:r>
            <a:r>
              <a:rPr lang="en-GB" sz="2200" dirty="0" err="1"/>
              <a:t>dei</a:t>
            </a:r>
            <a:r>
              <a:rPr lang="en-GB" sz="2200" dirty="0"/>
              <a:t> </a:t>
            </a:r>
            <a:r>
              <a:rPr lang="en-GB" sz="2200" dirty="0" err="1"/>
              <a:t>traccianti</a:t>
            </a:r>
            <a:r>
              <a:rPr lang="en-GB" sz="2200" dirty="0"/>
              <a:t> </a:t>
            </a:r>
            <a:r>
              <a:rPr lang="en-GB" sz="2200" dirty="0" err="1"/>
              <a:t>dell’</a:t>
            </a:r>
            <a:r>
              <a:rPr lang="en-GB" sz="2200" b="1" dirty="0" err="1"/>
              <a:t>evoluzione</a:t>
            </a:r>
            <a:r>
              <a:rPr lang="en-GB" sz="2200" b="1" dirty="0"/>
              <a:t> </a:t>
            </a:r>
            <a:r>
              <a:rPr lang="en-GB" sz="2200" b="1" dirty="0" err="1"/>
              <a:t>cosmica</a:t>
            </a:r>
            <a:r>
              <a:rPr lang="en-GB" sz="2200" b="1" dirty="0"/>
              <a:t>.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200" dirty="0" err="1"/>
              <a:t>Tramite</a:t>
            </a:r>
            <a:r>
              <a:rPr lang="en-GB" sz="2200" dirty="0"/>
              <a:t> </a:t>
            </a:r>
            <a:r>
              <a:rPr lang="en-GB" sz="2200" dirty="0" err="1"/>
              <a:t>l’Astrofisica</a:t>
            </a:r>
            <a:r>
              <a:rPr lang="en-GB" sz="2200" dirty="0"/>
              <a:t> </a:t>
            </a:r>
            <a:r>
              <a:rPr lang="en-GB" sz="2200" dirty="0" err="1"/>
              <a:t>Nucleare</a:t>
            </a:r>
            <a:r>
              <a:rPr lang="en-GB" sz="2200" dirty="0"/>
              <a:t> </a:t>
            </a:r>
            <a:r>
              <a:rPr lang="en-GB" sz="2200" dirty="0" err="1"/>
              <a:t>proviamo</a:t>
            </a:r>
            <a:r>
              <a:rPr lang="en-GB" sz="2200" dirty="0"/>
              <a:t> a </a:t>
            </a:r>
            <a:r>
              <a:rPr lang="en-GB" sz="2200" dirty="0" err="1"/>
              <a:t>ricostruire</a:t>
            </a:r>
            <a:r>
              <a:rPr lang="en-GB" sz="2200" dirty="0"/>
              <a:t> la </a:t>
            </a:r>
            <a:r>
              <a:rPr lang="en-GB" sz="2200" dirty="0" err="1"/>
              <a:t>storia</a:t>
            </a:r>
            <a:r>
              <a:rPr lang="en-GB" sz="2200" dirty="0"/>
              <a:t> e lo </a:t>
            </a:r>
            <a:r>
              <a:rPr lang="en-GB" sz="2200" dirty="0" err="1"/>
              <a:t>sviluppo</a:t>
            </a:r>
            <a:r>
              <a:rPr lang="en-GB" sz="2200" dirty="0"/>
              <a:t> del nostro </a:t>
            </a:r>
            <a:r>
              <a:rPr lang="en-GB" sz="2200" b="1" dirty="0" err="1"/>
              <a:t>Universo</a:t>
            </a:r>
            <a:r>
              <a:rPr lang="en-GB" sz="2200" b="1" dirty="0"/>
              <a:t>.</a:t>
            </a:r>
          </a:p>
        </p:txBody>
      </p:sp>
      <p:pic>
        <p:nvPicPr>
          <p:cNvPr id="11" name="Grafik 10" descr="Klemmbrett teilweise angekreuzt mit einfarbiger Füllung">
            <a:extLst>
              <a:ext uri="{FF2B5EF4-FFF2-40B4-BE49-F238E27FC236}">
                <a16:creationId xmlns:a16="http://schemas.microsoft.com/office/drawing/2014/main" id="{9928ECC8-0647-D93F-517F-9059BCFF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75" y="2095500"/>
            <a:ext cx="2667000" cy="2667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749E4D0-9035-254C-D437-59B3E439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000" noProof="0" dirty="0" err="1"/>
              <a:t>Riassunto</a:t>
            </a:r>
            <a:endParaRPr lang="en-US" sz="3000" noProof="0" dirty="0"/>
          </a:p>
        </p:txBody>
      </p:sp>
    </p:spTree>
    <p:extLst>
      <p:ext uri="{BB962C8B-B14F-4D97-AF65-F5344CB8AC3E}">
        <p14:creationId xmlns:p14="http://schemas.microsoft.com/office/powerpoint/2010/main" val="37181664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US" sz="3600" noProof="0" dirty="0"/>
              <a:t>Brainstorming</a:t>
            </a:r>
            <a:endParaRPr lang="en-US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1634245"/>
            <a:ext cx="6667500" cy="3671180"/>
            <a:chOff x="1398424" y="1360021"/>
            <a:chExt cx="3822162" cy="35664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Attività</a:t>
              </a:r>
              <a:endParaRPr lang="en-US" sz="2400" b="1" dirty="0">
                <a:latin typeface="+mj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/>
                <p:nvPr/>
              </p:nvSpPr>
              <p:spPr>
                <a:xfrm>
                  <a:off x="1398424" y="1873100"/>
                  <a:ext cx="3822162" cy="3053326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200"/>
                    </a:spcAft>
                  </a:pPr>
                  <a:r>
                    <a:rPr lang="de-DE" sz="2800" dirty="0" err="1">
                      <a:solidFill>
                        <a:schemeClr val="tx1"/>
                      </a:solidFill>
                      <a:latin typeface="+mj-lt"/>
                    </a:rPr>
                    <a:t>Aprite</a:t>
                  </a:r>
                  <a:r>
                    <a:rPr lang="de-DE" sz="2800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  <a:r>
                    <a:rPr lang="de-DE" sz="2800" dirty="0" err="1">
                      <a:solidFill>
                        <a:schemeClr val="tx1"/>
                      </a:solidFill>
                      <a:latin typeface="+mj-lt"/>
                    </a:rPr>
                    <a:t>il</a:t>
                  </a:r>
                  <a:br>
                    <a:rPr lang="de-DE" sz="2800" dirty="0">
                      <a:solidFill>
                        <a:schemeClr val="tx1"/>
                      </a:solidFill>
                      <a:latin typeface="+mj-lt"/>
                    </a:rPr>
                  </a:br>
                  <a14:m>
                    <m:oMath xmlns:m="http://schemas.openxmlformats.org/officeDocument/2006/math">
                      <m:r>
                        <a:rPr lang="de-DE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de-DE" sz="2800" b="1" dirty="0">
                      <a:solidFill>
                        <a:schemeClr val="tx1"/>
                      </a:solidFill>
                      <a:latin typeface="+mj-lt"/>
                    </a:rPr>
                    <a:t> 1.1 </a:t>
                  </a:r>
                  <a:r>
                    <a:rPr lang="de-DE" sz="2800" b="1" dirty="0">
                      <a:solidFill>
                        <a:schemeClr val="tx1"/>
                      </a:solidFill>
                    </a:rPr>
                    <a:t>Scheda di </a:t>
                  </a:r>
                  <a:r>
                    <a:rPr lang="de-DE" sz="2800" b="1" dirty="0">
                      <a:solidFill>
                        <a:schemeClr val="tx1"/>
                      </a:solidFill>
                      <a:latin typeface="+mj-lt"/>
                    </a:rPr>
                    <a:t>Brainstorming</a:t>
                  </a:r>
                </a:p>
                <a:p>
                  <a:pPr algn="ctr">
                    <a:spcAft>
                      <a:spcPts val="1200"/>
                    </a:spcAft>
                  </a:pPr>
                  <a:r>
                    <a:rPr lang="en-GB" sz="2800" dirty="0" err="1">
                      <a:solidFill>
                        <a:schemeClr val="tx1"/>
                      </a:solidFill>
                      <a:latin typeface="+mj-lt"/>
                    </a:rPr>
                    <a:t>Discutete</a:t>
                  </a: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 le </a:t>
                  </a:r>
                  <a:r>
                    <a:rPr lang="en-GB" sz="2800" dirty="0" err="1">
                      <a:solidFill>
                        <a:schemeClr val="tx1"/>
                      </a:solidFill>
                      <a:latin typeface="+mj-lt"/>
                    </a:rPr>
                    <a:t>risposte</a:t>
                  </a: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  <a:r>
                    <a:rPr lang="en-GB" sz="2800" dirty="0" err="1">
                      <a:solidFill>
                        <a:schemeClr val="tx1"/>
                      </a:solidFill>
                      <a:latin typeface="+mj-lt"/>
                    </a:rPr>
                    <a:t>che</a:t>
                  </a: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  <a:r>
                    <a:rPr lang="en-GB" sz="2800" dirty="0" err="1">
                      <a:solidFill>
                        <a:schemeClr val="tx1"/>
                      </a:solidFill>
                      <a:latin typeface="+mj-lt"/>
                    </a:rPr>
                    <a:t>avete</a:t>
                  </a: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  <a:r>
                    <a:rPr lang="en-GB" sz="2800" dirty="0" err="1">
                      <a:solidFill>
                        <a:schemeClr val="tx1"/>
                      </a:solidFill>
                      <a:latin typeface="+mj-lt"/>
                    </a:rPr>
                    <a:t>dato</a:t>
                  </a: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  <a:r>
                    <a:rPr lang="en-GB" sz="2800" dirty="0" err="1">
                      <a:solidFill>
                        <a:schemeClr val="tx1"/>
                      </a:solidFill>
                      <a:latin typeface="+mj-lt"/>
                    </a:rPr>
                    <a:t>all’inizio</a:t>
                  </a: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. </a:t>
                  </a:r>
                  <a:r>
                    <a:rPr lang="en-GB" sz="2800" dirty="0" err="1">
                      <a:solidFill>
                        <a:schemeClr val="tx1"/>
                      </a:solidFill>
                      <a:latin typeface="+mj-lt"/>
                    </a:rPr>
                    <a:t>Rispondereste</a:t>
                  </a: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  <a:r>
                    <a:rPr lang="en-GB" sz="2800" dirty="0" err="1">
                      <a:solidFill>
                        <a:schemeClr val="tx1"/>
                      </a:solidFill>
                      <a:latin typeface="+mj-lt"/>
                    </a:rPr>
                    <a:t>divertemente</a:t>
                  </a: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 a </a:t>
                  </a:r>
                  <a:r>
                    <a:rPr lang="en-GB" sz="2800" dirty="0" err="1">
                      <a:solidFill>
                        <a:schemeClr val="tx1"/>
                      </a:solidFill>
                      <a:latin typeface="+mj-lt"/>
                    </a:rPr>
                    <a:t>qualcuna</a:t>
                  </a: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 di quelle </a:t>
                  </a:r>
                  <a:r>
                    <a:rPr lang="en-GB" sz="2800" dirty="0" err="1">
                      <a:solidFill>
                        <a:schemeClr val="tx1"/>
                      </a:solidFill>
                      <a:latin typeface="+mj-lt"/>
                    </a:rPr>
                    <a:t>domande</a:t>
                  </a:r>
                  <a:r>
                    <a:rPr lang="en-GB" sz="2800" dirty="0">
                      <a:solidFill>
                        <a:schemeClr val="tx1"/>
                      </a:solidFill>
                      <a:latin typeface="+mj-lt"/>
                    </a:rPr>
                    <a:t>?</a:t>
                  </a:r>
                </a:p>
              </p:txBody>
            </p:sp>
          </mc:Choice>
          <mc:Fallback>
            <p:sp>
              <p:nvSpPr>
                <p:cNvPr id="10" name="Rechteck: obere Ecken abgerundet 9">
                  <a:extLst>
                    <a:ext uri="{FF2B5EF4-FFF2-40B4-BE49-F238E27FC236}">
                      <a16:creationId xmlns:a16="http://schemas.microsoft.com/office/drawing/2014/main" id="{CA0EF0C2-88A3-FC6C-512F-87938D433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424" y="1873100"/>
                  <a:ext cx="3822162" cy="3053326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48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3DD3E23-B672-A444-887C-7E34E8D10AA6}"/>
              </a:ext>
            </a:extLst>
          </p:cNvPr>
          <p:cNvGrpSpPr/>
          <p:nvPr/>
        </p:nvGrpSpPr>
        <p:grpSpPr>
          <a:xfrm>
            <a:off x="6419777" y="1681184"/>
            <a:ext cx="5700575" cy="3762641"/>
            <a:chOff x="6419777" y="1681184"/>
            <a:chExt cx="5700575" cy="3762641"/>
          </a:xfrm>
        </p:grpSpPr>
        <p:pic>
          <p:nvPicPr>
            <p:cNvPr id="22532" name="Picture 4" descr="Big Bang - Wikipedia">
              <a:extLst>
                <a:ext uri="{FF2B5EF4-FFF2-40B4-BE49-F238E27FC236}">
                  <a16:creationId xmlns:a16="http://schemas.microsoft.com/office/drawing/2014/main" id="{8C914581-A024-316C-AC27-1707E4AF1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777" y="1681184"/>
              <a:ext cx="5700575" cy="376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97F9F18-E6E7-D593-31B9-4FF93AF41A8D}"/>
                </a:ext>
              </a:extLst>
            </p:cNvPr>
            <p:cNvSpPr txBox="1"/>
            <p:nvPr/>
          </p:nvSpPr>
          <p:spPr>
            <a:xfrm>
              <a:off x="11558964" y="5098724"/>
              <a:ext cx="536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i="1" dirty="0">
                  <a:solidFill>
                    <a:schemeClr val="bg1"/>
                  </a:solidFill>
                </a:rPr>
                <a:t>[26]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B003AF0-699B-A2CF-9268-27D4825F0C86}"/>
              </a:ext>
            </a:extLst>
          </p:cNvPr>
          <p:cNvGrpSpPr/>
          <p:nvPr/>
        </p:nvGrpSpPr>
        <p:grpSpPr>
          <a:xfrm>
            <a:off x="5741989" y="1121860"/>
            <a:ext cx="6002268" cy="4646825"/>
            <a:chOff x="5751514" y="1045660"/>
            <a:chExt cx="6002268" cy="4646825"/>
          </a:xfrm>
        </p:grpSpPr>
        <p:pic>
          <p:nvPicPr>
            <p:cNvPr id="22530" name="Picture 2" descr="Happy Sweet Sixteen, Hubble Telescope! – Starburst Galaxy M82">
              <a:extLst>
                <a:ext uri="{FF2B5EF4-FFF2-40B4-BE49-F238E27FC236}">
                  <a16:creationId xmlns:a16="http://schemas.microsoft.com/office/drawing/2014/main" id="{F43E6EE3-D2FD-00FF-D817-E2CAF9E37F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51514" y="1045660"/>
              <a:ext cx="5981699" cy="463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5771222-D15E-B965-DA05-6E4F059E5201}"/>
                </a:ext>
              </a:extLst>
            </p:cNvPr>
            <p:cNvSpPr txBox="1"/>
            <p:nvPr/>
          </p:nvSpPr>
          <p:spPr>
            <a:xfrm>
              <a:off x="9210675" y="5384708"/>
              <a:ext cx="2543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i="1" dirty="0">
                  <a:solidFill>
                    <a:schemeClr val="bg1"/>
                  </a:solidFill>
                </a:rPr>
                <a:t>[25] </a:t>
              </a:r>
              <a:r>
                <a:rPr lang="de-DE" sz="1400" i="1" dirty="0" err="1">
                  <a:solidFill>
                    <a:schemeClr val="bg1"/>
                  </a:solidFill>
                </a:rPr>
                <a:t>stellaburst</a:t>
              </a:r>
              <a:r>
                <a:rPr lang="de-DE" sz="1400" i="1" dirty="0">
                  <a:solidFill>
                    <a:schemeClr val="bg1"/>
                  </a:solidFill>
                </a:rPr>
                <a:t> Galaxy M82</a:t>
              </a: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D20DFE76-35D2-EF65-CAE0-C107656659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144" y="1179090"/>
            <a:ext cx="6417810" cy="481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5D1630-5BAD-9388-6D11-831062A956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940" y="1378709"/>
            <a:ext cx="5403748" cy="43723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48668D-55EE-5EDC-1FC3-C6E417FCA0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283" y="1390180"/>
            <a:ext cx="5358671" cy="4418853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en-GB" sz="3600" dirty="0"/>
              <a:t>A lot di open Questions</a:t>
            </a:r>
            <a:endParaRPr lang="en-US" sz="3000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C2C1FD6-1534-8A5B-2441-9BD95D010A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338" y="930413"/>
            <a:ext cx="4977687" cy="519157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6F33DFC-D6FE-350A-4033-0733DFA2D107}"/>
              </a:ext>
            </a:extLst>
          </p:cNvPr>
          <p:cNvSpPr txBox="1"/>
          <p:nvPr/>
        </p:nvSpPr>
        <p:spPr>
          <a:xfrm>
            <a:off x="9074223" y="5813939"/>
            <a:ext cx="254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i="1" dirty="0">
                <a:solidFill>
                  <a:schemeClr val="bg1"/>
                </a:solidFill>
              </a:rPr>
              <a:t>[01] I </a:t>
            </a:r>
            <a:r>
              <a:rPr lang="de-DE" sz="1400" i="1" dirty="0" err="1">
                <a:solidFill>
                  <a:schemeClr val="bg1"/>
                </a:solidFill>
              </a:rPr>
              <a:t>pilastri</a:t>
            </a:r>
            <a:r>
              <a:rPr lang="de-DE" sz="1400" i="1" dirty="0">
                <a:solidFill>
                  <a:schemeClr val="bg1"/>
                </a:solidFill>
              </a:rPr>
              <a:t> della </a:t>
            </a:r>
            <a:r>
              <a:rPr lang="de-DE" sz="1400" i="1" dirty="0" err="1">
                <a:solidFill>
                  <a:schemeClr val="bg1"/>
                </a:solidFill>
              </a:rPr>
              <a:t>Creazione</a:t>
            </a:r>
            <a:endParaRPr lang="de-DE" sz="1400" i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117614" y="1720146"/>
            <a:ext cx="5624375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E tutti </a:t>
            </a:r>
            <a:r>
              <a:rPr lang="en-GB" sz="2000" dirty="0" err="1"/>
              <a:t>gli</a:t>
            </a:r>
            <a:r>
              <a:rPr lang="en-GB" sz="2000" dirty="0"/>
              <a:t> </a:t>
            </a:r>
            <a:r>
              <a:rPr lang="en-GB" sz="2000" dirty="0" err="1"/>
              <a:t>altri</a:t>
            </a:r>
            <a:r>
              <a:rPr lang="en-GB" sz="2000" dirty="0"/>
              <a:t> </a:t>
            </a:r>
            <a:r>
              <a:rPr lang="en-GB" sz="2000" b="1" dirty="0" err="1"/>
              <a:t>processi</a:t>
            </a:r>
            <a:r>
              <a:rPr lang="en-GB" sz="2000" b="1" dirty="0"/>
              <a:t> di </a:t>
            </a:r>
            <a:r>
              <a:rPr lang="en-GB" sz="2000" b="1" dirty="0" err="1"/>
              <a:t>nucleosintesi</a:t>
            </a:r>
            <a:r>
              <a:rPr lang="en-GB" sz="2000" dirty="0"/>
              <a:t>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Come evolve </a:t>
            </a:r>
            <a:r>
              <a:rPr lang="en-GB" sz="2000" b="1" dirty="0" err="1"/>
              <a:t>una</a:t>
            </a:r>
            <a:r>
              <a:rPr lang="en-GB" sz="2000" b="1" dirty="0"/>
              <a:t> </a:t>
            </a:r>
            <a:r>
              <a:rPr lang="en-GB" sz="2000" b="1" dirty="0" err="1"/>
              <a:t>galassia</a:t>
            </a:r>
            <a:r>
              <a:rPr lang="en-GB" sz="2000" b="1" dirty="0"/>
              <a:t>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Cosa </a:t>
            </a:r>
            <a:r>
              <a:rPr lang="en-GB" sz="2000" dirty="0" err="1"/>
              <a:t>succede</a:t>
            </a:r>
            <a:r>
              <a:rPr lang="en-GB" sz="2000" dirty="0"/>
              <a:t> in </a:t>
            </a:r>
            <a:r>
              <a:rPr lang="en-GB" sz="2000" dirty="0" err="1"/>
              <a:t>una</a:t>
            </a:r>
            <a:r>
              <a:rPr lang="en-GB" sz="2000" b="1" dirty="0"/>
              <a:t> stella di </a:t>
            </a:r>
            <a:r>
              <a:rPr lang="en-GB" sz="2000" b="1" dirty="0" err="1"/>
              <a:t>neutroni</a:t>
            </a:r>
            <a:r>
              <a:rPr lang="en-GB" sz="2000" b="1" dirty="0"/>
              <a:t> </a:t>
            </a:r>
            <a:r>
              <a:rPr lang="en-GB" sz="2000" dirty="0"/>
              <a:t>e</a:t>
            </a:r>
            <a:r>
              <a:rPr lang="en-GB" sz="2000" b="1" dirty="0"/>
              <a:t> </a:t>
            </a:r>
            <a:r>
              <a:rPr lang="en-GB" sz="2000" dirty="0" err="1"/>
              <a:t>durante</a:t>
            </a:r>
            <a:r>
              <a:rPr lang="en-GB" sz="2000" dirty="0"/>
              <a:t> </a:t>
            </a:r>
            <a:r>
              <a:rPr lang="en-GB" sz="2000" dirty="0" err="1"/>
              <a:t>una</a:t>
            </a:r>
            <a:r>
              <a:rPr lang="en-GB" sz="2000" dirty="0"/>
              <a:t> </a:t>
            </a:r>
            <a:r>
              <a:rPr lang="en-GB" sz="2000" dirty="0" err="1"/>
              <a:t>fusione</a:t>
            </a:r>
            <a:r>
              <a:rPr lang="en-GB" sz="2000" dirty="0"/>
              <a:t> di </a:t>
            </a:r>
            <a:r>
              <a:rPr lang="en-GB" sz="2000" dirty="0" err="1"/>
              <a:t>stelle</a:t>
            </a:r>
            <a:r>
              <a:rPr lang="en-GB" sz="2000" dirty="0"/>
              <a:t> a </a:t>
            </a:r>
            <a:r>
              <a:rPr lang="en-GB" sz="2000" dirty="0" err="1"/>
              <a:t>neutroni</a:t>
            </a:r>
            <a:r>
              <a:rPr lang="en-GB" sz="2000" dirty="0"/>
              <a:t>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Da dove </a:t>
            </a:r>
            <a:r>
              <a:rPr lang="en-GB" sz="2000" dirty="0" err="1"/>
              <a:t>sono</a:t>
            </a:r>
            <a:r>
              <a:rPr lang="en-GB" sz="2000" dirty="0"/>
              <a:t> </a:t>
            </a:r>
            <a:r>
              <a:rPr lang="en-GB" sz="2000" dirty="0" err="1"/>
              <a:t>arrivati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b="1" dirty="0" err="1"/>
              <a:t>primi</a:t>
            </a:r>
            <a:r>
              <a:rPr lang="en-GB" sz="2000" b="1" dirty="0"/>
              <a:t> </a:t>
            </a:r>
            <a:r>
              <a:rPr lang="en-GB" sz="2000" b="1" dirty="0" err="1"/>
              <a:t>elementi</a:t>
            </a:r>
            <a:r>
              <a:rPr lang="en-GB" sz="2000" dirty="0"/>
              <a:t>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Cosa </a:t>
            </a:r>
            <a:r>
              <a:rPr lang="en-GB" sz="2000" dirty="0" err="1"/>
              <a:t>possiamo</a:t>
            </a:r>
            <a:r>
              <a:rPr lang="en-GB" sz="2000" dirty="0"/>
              <a:t> </a:t>
            </a:r>
            <a:r>
              <a:rPr lang="en-GB" sz="2000" dirty="0" err="1"/>
              <a:t>imparare</a:t>
            </a:r>
            <a:r>
              <a:rPr lang="en-GB" sz="2000" dirty="0"/>
              <a:t> </a:t>
            </a:r>
            <a:r>
              <a:rPr lang="en-GB" sz="2000" dirty="0" err="1"/>
              <a:t>sul</a:t>
            </a:r>
            <a:r>
              <a:rPr lang="en-GB" sz="2000" dirty="0"/>
              <a:t> </a:t>
            </a:r>
            <a:r>
              <a:rPr lang="en-GB" sz="2000" b="1" dirty="0"/>
              <a:t>Big Bang </a:t>
            </a:r>
            <a:r>
              <a:rPr lang="en-GB" sz="2000" dirty="0" err="1"/>
              <a:t>grazie</a:t>
            </a:r>
            <a:r>
              <a:rPr lang="en-GB" sz="2000" dirty="0"/>
              <a:t> </a:t>
            </a:r>
            <a:r>
              <a:rPr lang="en-GB" sz="2000" dirty="0" err="1"/>
              <a:t>all’aiuto</a:t>
            </a:r>
            <a:r>
              <a:rPr lang="en-GB" sz="2000" dirty="0"/>
              <a:t> </a:t>
            </a:r>
            <a:r>
              <a:rPr lang="en-GB" sz="2000" dirty="0" err="1"/>
              <a:t>dell’Astrofisica</a:t>
            </a:r>
            <a:r>
              <a:rPr lang="en-GB" sz="2000" dirty="0"/>
              <a:t> </a:t>
            </a:r>
            <a:r>
              <a:rPr lang="en-GB" sz="2000" dirty="0" err="1"/>
              <a:t>Nucleare</a:t>
            </a:r>
            <a:r>
              <a:rPr lang="en-GB" sz="2000" dirty="0"/>
              <a:t>?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GB" sz="2000" i="1" dirty="0" err="1"/>
              <a:t>Oggi</a:t>
            </a:r>
            <a:r>
              <a:rPr lang="en-GB" sz="2000" i="1" dirty="0"/>
              <a:t> </a:t>
            </a:r>
            <a:r>
              <a:rPr lang="en-GB" sz="2000" i="1" dirty="0" err="1"/>
              <a:t>abbiamo</a:t>
            </a:r>
            <a:r>
              <a:rPr lang="en-GB" sz="2000" i="1" dirty="0"/>
              <a:t> solo </a:t>
            </a:r>
            <a:r>
              <a:rPr lang="en-GB" sz="2000" i="1" dirty="0" err="1"/>
              <a:t>scalfito</a:t>
            </a:r>
            <a:r>
              <a:rPr lang="en-GB" sz="2000" i="1" dirty="0"/>
              <a:t> la </a:t>
            </a:r>
            <a:r>
              <a:rPr lang="en-GB" sz="2000" i="1" dirty="0" err="1"/>
              <a:t>superficie</a:t>
            </a:r>
            <a:r>
              <a:rPr lang="en-GB" sz="2000" i="1" dirty="0"/>
              <a:t> del </a:t>
            </a:r>
            <a:r>
              <a:rPr lang="en-GB" sz="2000" i="1" dirty="0" err="1"/>
              <a:t>mondo</a:t>
            </a:r>
            <a:r>
              <a:rPr lang="en-GB" sz="2000" i="1" dirty="0"/>
              <a:t> </a:t>
            </a:r>
            <a:r>
              <a:rPr lang="en-GB" sz="2000" i="1" dirty="0" err="1"/>
              <a:t>dell’Astrofisica</a:t>
            </a:r>
            <a:r>
              <a:rPr lang="en-GB" sz="2000" i="1" dirty="0"/>
              <a:t> </a:t>
            </a:r>
            <a:r>
              <a:rPr lang="en-GB" sz="2000" i="1" dirty="0" err="1"/>
              <a:t>Nucleare</a:t>
            </a:r>
            <a:r>
              <a:rPr lang="en-GB" sz="2000" i="1" dirty="0"/>
              <a:t>!</a:t>
            </a: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val="30023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</a:b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la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fine</a:t>
            </a: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 del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nostro</a:t>
            </a: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viaggio</a:t>
            </a: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attraverso</a:t>
            </a: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gli</a:t>
            </a: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 </a:t>
            </a:r>
            <a:r>
              <a:rPr lang="de-DE" sz="3600" cap="sm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elementi</a:t>
            </a:r>
            <a:endParaRPr lang="de-DE" sz="36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18675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2.xml><?xml version="1.0" encoding="utf-8"?>
<a:theme xmlns:a="http://schemas.openxmlformats.org/drawingml/2006/main" name="chapter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Praesentationsvorlagen16zu9</Template>
  <TotalTime>1706</TotalTime>
  <Words>5845</Words>
  <Application>Microsoft Macintosh PowerPoint</Application>
  <PresentationFormat>Widescreen</PresentationFormat>
  <Paragraphs>604</Paragraphs>
  <Slides>97</Slides>
  <Notes>76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97</vt:i4>
      </vt:variant>
    </vt:vector>
  </HeadingPairs>
  <TitlesOfParts>
    <vt:vector size="106" baseType="lpstr">
      <vt:lpstr>Symbol</vt:lpstr>
      <vt:lpstr>Arial</vt:lpstr>
      <vt:lpstr>Open Sans</vt:lpstr>
      <vt:lpstr>Cambria Math</vt:lpstr>
      <vt:lpstr>Calibri</vt:lpstr>
      <vt:lpstr>Wingdings</vt:lpstr>
      <vt:lpstr>TUD_2018_16zu9</vt:lpstr>
      <vt:lpstr>chapter</vt:lpstr>
      <vt:lpstr>Benutzerdefiniertes Design</vt:lpstr>
      <vt:lpstr>Presentazione standard di PowerPoint</vt:lpstr>
      <vt:lpstr>Presentazione standard di PowerPoint</vt:lpstr>
      <vt:lpstr>Programma</vt:lpstr>
      <vt:lpstr>Presentazione standard di PowerPoint</vt:lpstr>
      <vt:lpstr>Presentazione standard di PowerPoint</vt:lpstr>
      <vt:lpstr>Presentazione standard di PowerPoint</vt:lpstr>
      <vt:lpstr>Brainstorming</vt:lpstr>
      <vt:lpstr>Presentazione standard di PowerPoint</vt:lpstr>
      <vt:lpstr>Che cos’è l’Astrofisica Nucleare?</vt:lpstr>
      <vt:lpstr>Presentazione standard di PowerPoint</vt:lpstr>
      <vt:lpstr>Elementi nell’antichità (ca. 350 A.C.)</vt:lpstr>
      <vt:lpstr>Elementi nell’Antichità (ca. 350 A.C.)</vt:lpstr>
      <vt:lpstr>Elementi in Alchimia</vt:lpstr>
      <vt:lpstr>Elementi in Alchimia</vt:lpstr>
      <vt:lpstr>Evoluzione della Tavola Periodica</vt:lpstr>
      <vt:lpstr>La Tavola Periodica degli Elementi</vt:lpstr>
      <vt:lpstr>Abbondanze degli Elementi Chimici (Sistema Solare)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Nucleo Atomico</vt:lpstr>
      <vt:lpstr>Etichettare i Nuclei Atomici</vt:lpstr>
      <vt:lpstr>Etichettare i Nuclei Atomici</vt:lpstr>
      <vt:lpstr>Etichettare i Nuclei Atomici</vt:lpstr>
      <vt:lpstr>Etichettare i Nuclei Atomici</vt:lpstr>
      <vt:lpstr>Etichettare i Nuclei Atomici</vt:lpstr>
      <vt:lpstr>Etichettare i Nuclei Atomici</vt:lpstr>
      <vt:lpstr>Presentazione standard di PowerPoint</vt:lpstr>
      <vt:lpstr>Reazioni Nucleari</vt:lpstr>
      <vt:lpstr>Reazioni Nucleari</vt:lpstr>
      <vt:lpstr>Reazioni Nucleari</vt:lpstr>
      <vt:lpstr>Presentazione standard di PowerPoint</vt:lpstr>
      <vt:lpstr>Energia di Legame</vt:lpstr>
      <vt:lpstr>Reazioni Nucleari</vt:lpstr>
      <vt:lpstr>La Tavola dei nuclidi</vt:lpstr>
      <vt:lpstr>Reazioni Nucleari</vt:lpstr>
      <vt:lpstr>Presentazione standard di PowerPoint</vt:lpstr>
      <vt:lpstr>Presentazione standard di PowerPoint</vt:lpstr>
      <vt:lpstr>Evoluzione Stellare</vt:lpstr>
      <vt:lpstr>Presentazione standard di PowerPoint</vt:lpstr>
      <vt:lpstr>Evoluzione Stellare</vt:lpstr>
      <vt:lpstr>Evoluzione Stellare</vt:lpstr>
      <vt:lpstr>Evoluzione Stellare</vt:lpstr>
      <vt:lpstr>Evoluzione Stellare</vt:lpstr>
      <vt:lpstr>Evoluzione Stellare</vt:lpstr>
      <vt:lpstr>Evoluzione Stellare</vt:lpstr>
      <vt:lpstr>Evoluzione Stellare</vt:lpstr>
      <vt:lpstr>Evoluzione Stellare</vt:lpstr>
      <vt:lpstr>Presentazione standard di PowerPoint</vt:lpstr>
      <vt:lpstr>La Storia del Nostro Sole</vt:lpstr>
      <vt:lpstr>La Storia del Nostro Sole</vt:lpstr>
      <vt:lpstr>La Storia del Nostro Sole</vt:lpstr>
      <vt:lpstr>La Storia del Nostro Sole</vt:lpstr>
      <vt:lpstr>La Storia del Nostro Sole</vt:lpstr>
      <vt:lpstr>La Storia del Nostro Sole</vt:lpstr>
      <vt:lpstr>Abbondanze degli Elementi Chimici (Sistema Solare)</vt:lpstr>
      <vt:lpstr>Abbondanze degli Elementi Chimici (Sistema Solare)</vt:lpstr>
      <vt:lpstr>Presentazione standard di PowerPoint</vt:lpstr>
      <vt:lpstr>Energia di Legame</vt:lpstr>
      <vt:lpstr>Presentazione standard di PowerPoint</vt:lpstr>
      <vt:lpstr>Presentazione standard di PowerPoint</vt:lpstr>
      <vt:lpstr>Presentazione standard di PowerPoint</vt:lpstr>
      <vt:lpstr>Cattura di Neutroni</vt:lpstr>
      <vt:lpstr>Cattura di neutroni</vt:lpstr>
      <vt:lpstr>La Gara dei Nuclidi</vt:lpstr>
      <vt:lpstr>La Gara dei Nuclidi</vt:lpstr>
      <vt:lpstr>La Gara dei Nuclidi</vt:lpstr>
      <vt:lpstr>La Gara dei Nuclidi</vt:lpstr>
      <vt:lpstr>La gara dei nuclidi</vt:lpstr>
      <vt:lpstr>Presentazione standard di PowerPoint</vt:lpstr>
      <vt:lpstr>Processo S e Processo R</vt:lpstr>
      <vt:lpstr>Processo R in Azione</vt:lpstr>
      <vt:lpstr>Presentazione standard di PowerPoint</vt:lpstr>
      <vt:lpstr>Sorgenti di Neutroni</vt:lpstr>
      <vt:lpstr>Presentazione standard di PowerPoint</vt:lpstr>
      <vt:lpstr>Presentazione standard di PowerPoint</vt:lpstr>
      <vt:lpstr>Misure di Reazioni Nucleari</vt:lpstr>
      <vt:lpstr>Misure di Reazioni Nucleari</vt:lpstr>
      <vt:lpstr>Obiettivo della Misura</vt:lpstr>
      <vt:lpstr>Energia dei Fotoni</vt:lpstr>
      <vt:lpstr>Energia dei Fotoni</vt:lpstr>
      <vt:lpstr>Energia dei Fotoni</vt:lpstr>
      <vt:lpstr>Energia dei Fotoni</vt:lpstr>
      <vt:lpstr>Term Diagram</vt:lpstr>
      <vt:lpstr>Sezione d’Urto</vt:lpstr>
      <vt:lpstr>Sezione d’Urto</vt:lpstr>
      <vt:lpstr>Tasso di Reazione</vt:lpstr>
      <vt:lpstr>Tasso di Reazione</vt:lpstr>
      <vt:lpstr>Incertezze</vt:lpstr>
      <vt:lpstr>Riassunto</vt:lpstr>
      <vt:lpstr>Riassunto</vt:lpstr>
      <vt:lpstr>Riassunto</vt:lpstr>
      <vt:lpstr>Brainstorming</vt:lpstr>
      <vt:lpstr>A lot di open Questions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Astrophysics - A Journey through the Elements</dc:title>
  <dc:creator>Hannes Nitsche</dc:creator>
  <cp:lastModifiedBy>Barbieri Lucia</cp:lastModifiedBy>
  <cp:revision>2327</cp:revision>
  <dcterms:created xsi:type="dcterms:W3CDTF">2018-06-15T09:17:35Z</dcterms:created>
  <dcterms:modified xsi:type="dcterms:W3CDTF">2022-11-29T18:09:36Z</dcterms:modified>
</cp:coreProperties>
</file>