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</p:sldMasterIdLst>
  <p:notesMasterIdLst>
    <p:notesMasterId r:id="rId102"/>
  </p:notesMasterIdLst>
  <p:handoutMasterIdLst>
    <p:handoutMasterId r:id="rId103"/>
  </p:handoutMasterIdLst>
  <p:sldIdLst>
    <p:sldId id="400" r:id="rId4"/>
    <p:sldId id="256" r:id="rId5"/>
    <p:sldId id="352" r:id="rId6"/>
    <p:sldId id="532" r:id="rId7"/>
    <p:sldId id="354" r:id="rId8"/>
    <p:sldId id="548" r:id="rId9"/>
    <p:sldId id="499" r:id="rId10"/>
    <p:sldId id="361" r:id="rId11"/>
    <p:sldId id="362" r:id="rId12"/>
    <p:sldId id="482" r:id="rId13"/>
    <p:sldId id="484" r:id="rId14"/>
    <p:sldId id="486" r:id="rId15"/>
    <p:sldId id="495" r:id="rId16"/>
    <p:sldId id="497" r:id="rId17"/>
    <p:sldId id="371" r:id="rId18"/>
    <p:sldId id="343" r:id="rId19"/>
    <p:sldId id="372" r:id="rId20"/>
    <p:sldId id="500" r:id="rId21"/>
    <p:sldId id="404" r:id="rId22"/>
    <p:sldId id="405" r:id="rId23"/>
    <p:sldId id="529" r:id="rId24"/>
    <p:sldId id="376" r:id="rId25"/>
    <p:sldId id="407" r:id="rId26"/>
    <p:sldId id="408" r:id="rId27"/>
    <p:sldId id="409" r:id="rId28"/>
    <p:sldId id="489" r:id="rId29"/>
    <p:sldId id="411" r:id="rId30"/>
    <p:sldId id="406" r:id="rId31"/>
    <p:sldId id="415" r:id="rId32"/>
    <p:sldId id="412" r:id="rId33"/>
    <p:sldId id="501" r:id="rId34"/>
    <p:sldId id="502" r:id="rId35"/>
    <p:sldId id="503" r:id="rId36"/>
    <p:sldId id="446" r:id="rId37"/>
    <p:sldId id="379" r:id="rId38"/>
    <p:sldId id="380" r:id="rId39"/>
    <p:sldId id="504" r:id="rId40"/>
    <p:sldId id="420" r:id="rId41"/>
    <p:sldId id="533" r:id="rId42"/>
    <p:sldId id="378" r:id="rId43"/>
    <p:sldId id="421" r:id="rId44"/>
    <p:sldId id="508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509" r:id="rId54"/>
    <p:sldId id="432" r:id="rId55"/>
    <p:sldId id="510" r:id="rId56"/>
    <p:sldId id="511" r:id="rId57"/>
    <p:sldId id="512" r:id="rId58"/>
    <p:sldId id="513" r:id="rId59"/>
    <p:sldId id="514" r:id="rId60"/>
    <p:sldId id="515" r:id="rId61"/>
    <p:sldId id="440" r:id="rId62"/>
    <p:sldId id="516" r:id="rId63"/>
    <p:sldId id="517" r:id="rId64"/>
    <p:sldId id="441" r:id="rId65"/>
    <p:sldId id="519" r:id="rId66"/>
    <p:sldId id="530" r:id="rId67"/>
    <p:sldId id="447" r:id="rId68"/>
    <p:sldId id="460" r:id="rId69"/>
    <p:sldId id="466" r:id="rId70"/>
    <p:sldId id="467" r:id="rId71"/>
    <p:sldId id="523" r:id="rId72"/>
    <p:sldId id="522" r:id="rId73"/>
    <p:sldId id="524" r:id="rId74"/>
    <p:sldId id="525" r:id="rId75"/>
    <p:sldId id="494" r:id="rId76"/>
    <p:sldId id="465" r:id="rId77"/>
    <p:sldId id="535" r:id="rId78"/>
    <p:sldId id="471" r:id="rId79"/>
    <p:sldId id="461" r:id="rId80"/>
    <p:sldId id="531" r:id="rId81"/>
    <p:sldId id="534" r:id="rId82"/>
    <p:sldId id="457" r:id="rId83"/>
    <p:sldId id="459" r:id="rId84"/>
    <p:sldId id="472" r:id="rId85"/>
    <p:sldId id="451" r:id="rId86"/>
    <p:sldId id="539" r:id="rId87"/>
    <p:sldId id="473" r:id="rId88"/>
    <p:sldId id="540" r:id="rId89"/>
    <p:sldId id="475" r:id="rId90"/>
    <p:sldId id="398" r:id="rId91"/>
    <p:sldId id="541" r:id="rId92"/>
    <p:sldId id="537" r:id="rId93"/>
    <p:sldId id="542" r:id="rId94"/>
    <p:sldId id="544" r:id="rId95"/>
    <p:sldId id="546" r:id="rId96"/>
    <p:sldId id="538" r:id="rId97"/>
    <p:sldId id="553" r:id="rId98"/>
    <p:sldId id="550" r:id="rId99"/>
    <p:sldId id="552" r:id="rId100"/>
    <p:sldId id="543" r:id="rId101"/>
  </p:sldIdLst>
  <p:sldSz cx="12192000" cy="6858000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Cambria Math" panose="02040503050406030204" pitchFamily="18" charset="0"/>
      <p:regular r:id="rId108"/>
    </p:embeddedFont>
    <p:embeddedFont>
      <p:font typeface="Open Sans" panose="020B0606030504020204" pitchFamily="34" charset="0"/>
      <p:regular r:id="rId109"/>
      <p:bold r:id="rId110"/>
      <p:italic r:id="rId111"/>
      <p:boldItalic r:id="rId112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352"/>
            <p14:sldId id="532"/>
            <p14:sldId id="354"/>
            <p14:sldId id="548"/>
            <p14:sldId id="499"/>
            <p14:sldId id="361"/>
            <p14:sldId id="362"/>
            <p14:sldId id="482"/>
            <p14:sldId id="484"/>
            <p14:sldId id="486"/>
            <p14:sldId id="495"/>
            <p14:sldId id="497"/>
            <p14:sldId id="371"/>
            <p14:sldId id="343"/>
            <p14:sldId id="372"/>
            <p14:sldId id="500"/>
            <p14:sldId id="404"/>
            <p14:sldId id="405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412"/>
            <p14:sldId id="501"/>
            <p14:sldId id="502"/>
            <p14:sldId id="503"/>
            <p14:sldId id="446"/>
            <p14:sldId id="379"/>
            <p14:sldId id="380"/>
            <p14:sldId id="504"/>
            <p14:sldId id="420"/>
            <p14:sldId id="533"/>
            <p14:sldId id="378"/>
            <p14:sldId id="421"/>
            <p14:sldId id="508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509"/>
            <p14:sldId id="432"/>
            <p14:sldId id="510"/>
            <p14:sldId id="511"/>
            <p14:sldId id="512"/>
            <p14:sldId id="513"/>
            <p14:sldId id="514"/>
            <p14:sldId id="515"/>
            <p14:sldId id="440"/>
            <p14:sldId id="516"/>
            <p14:sldId id="517"/>
            <p14:sldId id="441"/>
            <p14:sldId id="519"/>
            <p14:sldId id="530"/>
            <p14:sldId id="447"/>
            <p14:sldId id="460"/>
            <p14:sldId id="466"/>
            <p14:sldId id="467"/>
            <p14:sldId id="523"/>
            <p14:sldId id="522"/>
            <p14:sldId id="524"/>
            <p14:sldId id="525"/>
            <p14:sldId id="494"/>
            <p14:sldId id="465"/>
            <p14:sldId id="535"/>
            <p14:sldId id="471"/>
            <p14:sldId id="461"/>
            <p14:sldId id="531"/>
            <p14:sldId id="534"/>
            <p14:sldId id="457"/>
            <p14:sldId id="459"/>
            <p14:sldId id="472"/>
            <p14:sldId id="451"/>
            <p14:sldId id="539"/>
            <p14:sldId id="473"/>
            <p14:sldId id="540"/>
            <p14:sldId id="475"/>
            <p14:sldId id="398"/>
            <p14:sldId id="541"/>
            <p14:sldId id="537"/>
            <p14:sldId id="542"/>
            <p14:sldId id="544"/>
            <p14:sldId id="546"/>
            <p14:sldId id="538"/>
            <p14:sldId id="553"/>
            <p14:sldId id="550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F47"/>
    <a:srgbClr val="80FF80"/>
    <a:srgbClr val="000000"/>
    <a:srgbClr val="FF6565"/>
    <a:srgbClr val="EAB200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1422" autoAdjust="0"/>
  </p:normalViewPr>
  <p:slideViewPr>
    <p:cSldViewPr snapToGrid="0" snapToObjects="1">
      <p:cViewPr varScale="1">
        <p:scale>
          <a:sx n="100" d="100"/>
          <a:sy n="100" d="100"/>
        </p:scale>
        <p:origin x="1062" y="96"/>
      </p:cViewPr>
      <p:guideLst/>
    </p:cSldViewPr>
  </p:slideViewPr>
  <p:outlineViewPr>
    <p:cViewPr>
      <p:scale>
        <a:sx n="33" d="100"/>
        <a:sy n="33" d="100"/>
      </p:scale>
      <p:origin x="0" y="-87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tableStyles" Target="tableStyle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9.fntdata"/><Relationship Id="rId16" Type="http://schemas.openxmlformats.org/officeDocument/2006/relationships/slide" Target="slides/slide13.xml"/><Relationship Id="rId107" Type="http://schemas.openxmlformats.org/officeDocument/2006/relationships/font" Target="fonts/font4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commentAuthors" Target="commentAuthors.xml"/><Relationship Id="rId118" Type="http://schemas.microsoft.com/office/2016/11/relationships/changesInfo" Target="changesInfos/changesInfo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6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font" Target="fonts/font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7.fntdata"/><Relationship Id="rId115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8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Ez a menetrend csak javaslat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Kérjük, írja be az időpontokat az Idő oszlopba, és szükség szerint ütemezze át a szüneteket.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109376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Természet-tudomány-aspektus: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Arisztotelész soha nem tesztelte elméleteit kísérletileg.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Arisztotelész a természetfilozófiai eszméket azzal a céllal alkotta meg, hogy holisztikus leírást alkosson a világról.</a:t>
            </a:r>
            <a:br>
              <a:rPr lang="en-GB" dirty="0"/>
            </a:br>
            <a:r>
              <a:rPr lang="en-GB" dirty="0"/>
              <a:t>Itt adhatja azt a további példát, hogy a négy Elemről alkotott elképzelését összekapcsolta a gravitáció fogalmával:</a:t>
            </a:r>
            <a:br>
              <a:rPr lang="en-GB" dirty="0"/>
            </a:br>
            <a:r>
              <a:rPr lang="en-GB" dirty="0"/>
              <a:t>Szerinte egy nagy tömegű tárgynak nagy arányban kell földből állnia.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71423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Természet-tudomány-aspektus: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Ez a Paracelsus-idézet remek példa a nem tudományos megközelítésekre. Teljesen ellentmond a tudományos fejlődés modern elveinek (pl. Karl Popper hamisítási elve).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097616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Magyarázza meg a logaritmikus skálát!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kémiai bőségek a nukleáris asztrofizika egyik legfontosabb megfigyelhetője.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Ehhez a feladathoz térjen vissza az előző diára, hogy nagyobb képet jelenítsen meg.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Amit a diákoknak észre kell venniük: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Általánosságban elmondható, hogy az atomszám növekedésével a bőség csökken.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szürke vonallal jelölt vasnál van egy csúcspont.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Egy rés a lítium és a berillium területén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Néhány Elem esetében a bőség a Nulla (Lehet, hogy a kérdést a szobába dobja: "Honnan tudjuk, hogy ezek az Elemek valóban léteznek?")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páros atomszámú elemeknél nagyobb a gyakoriság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Nem kell megmagyarázni a megfigyeléseket. De itt elmondhatod nekik, hogy a Mesterkurzuson meg fogjuk találni ennek a kémiai bőségnek az okait.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Javasoljuk, hogy előzetesen töltse le a videót. Mindig készüljön fel a rossz internetkapcsolatra!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Ez a videó csak egy kommentálatlan rövid kamerás túra egy földalatti iongyorsító laboratóriumban. Ha akarod, már itt is elmagyarázhatsz néhány berendezést, de ezt később a mesterkurzuson elmélyítjük. A videó fő célja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betekintést nyújtani a diákoknak egy ilyen laboratóriumba (anélkül, hogy feltétlenül megmagyaráznának bármit is).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olyan kérdések felvetése, amelyekre később választ kapunk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Miért van a labor a föld alatt?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Mire való a berendezés?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Mi köze ennek a csillagokban zajló folyamatok megfigyeléséhez?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176362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Haladó diákok számára: Bohr atommodelljének kritikus megvitatása és a kvantummechanikai tulajdonságok rövid áttekintése.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elektronpályákkal való (elavult) ábrázolást itt csak azért használjuk, hogy kapcsolódjunk az atomokról alkotott képhez, amely sok diáknak a kémiaórákról maradt meg. Nyugodtan törölheted.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Nagyon </a:t>
            </a:r>
            <a:r>
              <a:rPr lang="en-GB" dirty="0"/>
              <a:t>fontos, hogy a tanulók megértsék és használni tudják a jelöléseket.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Adj </a:t>
            </a:r>
            <a:r>
              <a:rPr lang="de-DE" dirty="0" err="1"/>
              <a:t>nekik </a:t>
            </a:r>
            <a:r>
              <a:rPr lang="de-DE" dirty="0" err="1"/>
              <a:t>néhány </a:t>
            </a:r>
            <a:r>
              <a:rPr lang="de-DE" dirty="0" err="1"/>
              <a:t>percet</a:t>
            </a:r>
            <a:r>
              <a:rPr lang="de-DE" dirty="0" err="1"/>
              <a:t>, hogy </a:t>
            </a:r>
            <a:r>
              <a:rPr lang="de-DE" dirty="0" err="1"/>
              <a:t>felfedezzék </a:t>
            </a:r>
            <a:r>
              <a:rPr lang="de-DE" dirty="0" err="1"/>
              <a:t>az interaktív </a:t>
            </a:r>
            <a:r>
              <a:rPr lang="de-DE" dirty="0" err="1"/>
              <a:t>nuklidtáblázatot</a:t>
            </a:r>
            <a:r>
              <a:rPr lang="de-DE" dirty="0"/>
              <a:t>. </a:t>
            </a:r>
            <a:r>
              <a:rPr lang="de-DE" dirty="0"/>
              <a:t>Használja </a:t>
            </a:r>
            <a:r>
              <a:rPr lang="de-DE" dirty="0" err="1"/>
              <a:t>átvezetésként </a:t>
            </a:r>
            <a:r>
              <a:rPr lang="de-DE" dirty="0" err="1"/>
              <a:t>a </a:t>
            </a:r>
            <a:r>
              <a:rPr lang="de-DE" dirty="0" err="1"/>
              <a:t>következő </a:t>
            </a:r>
            <a:r>
              <a:rPr lang="de-DE" dirty="0" err="1"/>
              <a:t>feladathoz</a:t>
            </a:r>
            <a:r>
              <a:rPr lang="de-DE" dirty="0" err="1"/>
              <a:t>, </a:t>
            </a:r>
            <a:r>
              <a:rPr lang="de-DE" dirty="0" err="1"/>
              <a:t>a nukleáris </a:t>
            </a:r>
            <a:r>
              <a:rPr lang="de-DE" dirty="0" err="1"/>
              <a:t>reakciókhoz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002628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90682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Miközben a tanulók a szakértői feladatokon dolgoznak, ellenőrizze, hogy mindent jól csináltak-e, mielőtt megosztják eredményeiket az otthoni csoportokkal.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074991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300321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Itt </a:t>
            </a:r>
            <a:r>
              <a:rPr lang="de-DE" dirty="0" err="1"/>
              <a:t>megpróbáljuk </a:t>
            </a:r>
            <a:r>
              <a:rPr lang="de-DE" dirty="0"/>
              <a:t>az összes </a:t>
            </a:r>
            <a:r>
              <a:rPr lang="de-DE" dirty="0" err="1"/>
              <a:t>nukleáris </a:t>
            </a:r>
            <a:r>
              <a:rPr lang="de-DE" dirty="0" err="1"/>
              <a:t>folyamatot </a:t>
            </a:r>
            <a:r>
              <a:rPr lang="de-DE" dirty="0"/>
              <a:t>lebontani</a:t>
            </a:r>
            <a:r>
              <a:rPr lang="de-DE" dirty="0" err="1"/>
              <a:t>, hogy </a:t>
            </a:r>
            <a:r>
              <a:rPr lang="de-DE" dirty="0" err="1"/>
              <a:t>megmagyarázzuk </a:t>
            </a:r>
            <a:r>
              <a:rPr lang="de-DE" dirty="0" err="1"/>
              <a:t>őket </a:t>
            </a:r>
            <a:r>
              <a:rPr lang="de-DE" dirty="0"/>
              <a:t>a kötési energia </a:t>
            </a:r>
            <a:r>
              <a:rPr lang="de-DE" dirty="0" err="1"/>
              <a:t>fogalmával</a:t>
            </a:r>
            <a:r>
              <a:rPr lang="de-DE" dirty="0"/>
              <a:t>. </a:t>
            </a:r>
            <a:r>
              <a:rPr lang="en-GB" dirty="0"/>
              <a:t>Bár ez nagy leegyszerűsítés, segít a tartalom összpontosításában.</a:t>
            </a:r>
            <a:br>
              <a:rPr lang="en-GB" dirty="0"/>
            </a:br>
            <a:r>
              <a:rPr lang="en-GB" dirty="0"/>
              <a:t>Magyarázzuk el nekik, hogy az atommagok egy stabilabb állapotba "akarnak" kerülni, és ennek az állapotnak az eléréséhez nukleáris folyamatokat használnak.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238295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 Csillagfejlődés rész </a:t>
            </a:r>
            <a:r>
              <a:rPr lang="de-DE" dirty="0"/>
              <a:t>után </a:t>
            </a:r>
            <a:r>
              <a:rPr lang="de-DE" dirty="0"/>
              <a:t>a kötési energia </a:t>
            </a:r>
            <a:r>
              <a:rPr lang="de-DE" dirty="0" err="1"/>
              <a:t>fogalmát </a:t>
            </a:r>
            <a:r>
              <a:rPr lang="de-DE" dirty="0" err="1"/>
              <a:t>fogjuk </a:t>
            </a:r>
            <a:r>
              <a:rPr lang="de-DE" dirty="0" err="1"/>
              <a:t>használni </a:t>
            </a:r>
            <a:r>
              <a:rPr lang="de-DE" dirty="0" err="1"/>
              <a:t>a kémiai </a:t>
            </a:r>
            <a:r>
              <a:rPr lang="de-DE" dirty="0" err="1"/>
              <a:t>bőségek </a:t>
            </a:r>
            <a:r>
              <a:rPr lang="de-DE" dirty="0" err="1"/>
              <a:t>magyarázatára</a:t>
            </a:r>
            <a:r>
              <a:rPr lang="de-DE" dirty="0"/>
              <a:t>. </a:t>
            </a:r>
            <a:r>
              <a:rPr lang="de-DE" dirty="0"/>
              <a:t>De </a:t>
            </a:r>
            <a:r>
              <a:rPr lang="de-DE" dirty="0" err="1"/>
              <a:t>ezen </a:t>
            </a:r>
            <a:r>
              <a:rPr lang="de-DE" dirty="0" err="1"/>
              <a:t>a ponton </a:t>
            </a:r>
            <a:r>
              <a:rPr lang="de-DE" dirty="0" err="1"/>
              <a:t>talán </a:t>
            </a:r>
            <a:r>
              <a:rPr lang="de-DE" dirty="0" err="1"/>
              <a:t>már </a:t>
            </a:r>
            <a:r>
              <a:rPr lang="de-DE" dirty="0" err="1"/>
              <a:t>megmagyarázza </a:t>
            </a:r>
            <a:r>
              <a:rPr lang="de-DE" dirty="0"/>
              <a:t>a vascsúcsot és a lítiumhézagot.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660805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3D nézetet a jobb felső sarokban lévő ikonra kattintva érheti el a négy sávval. A nézetet pásztázhatja és forgathatja, hogy megnézze a stabilitás völgyét.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 le akarod egyszerűsíteni, használd a "gördeszka a félcsőben" hasonlatot. A gördeszka a cső közepén lévő "legalacsonyabb állapotba" akar menni, és nem megy felfelé, kivéve, ha izgatott. Általában minél távolabb van a völgytől a nuklid, annál instabilabb. Ugyanez vonatkozik a gördeszkára is, amely gyorsabb, ha a Halfpipe tetején indul.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870160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011597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Használja </a:t>
            </a:r>
            <a:r>
              <a:rPr lang="de-DE" dirty="0"/>
              <a:t>a </a:t>
            </a:r>
            <a:r>
              <a:rPr lang="de-DE" dirty="0" err="1"/>
              <a:t>Hertzsprung-Russell-diagram </a:t>
            </a:r>
            <a:r>
              <a:rPr lang="de-DE" dirty="0" err="1"/>
              <a:t>ábráját </a:t>
            </a:r>
            <a:r>
              <a:rPr lang="de-DE" dirty="0" err="1"/>
              <a:t>a következő </a:t>
            </a:r>
            <a:r>
              <a:rPr lang="de-DE" dirty="0" err="1"/>
              <a:t>előadás </a:t>
            </a:r>
            <a:r>
              <a:rPr lang="de-DE" dirty="0" err="1"/>
              <a:t>motivációjához</a:t>
            </a:r>
            <a:r>
              <a:rPr lang="de-DE" dirty="0"/>
              <a:t>. </a:t>
            </a:r>
            <a:r>
              <a:rPr lang="de-DE" dirty="0" err="1"/>
              <a:t>Honnan </a:t>
            </a:r>
            <a:r>
              <a:rPr lang="de-DE" dirty="0" err="1"/>
              <a:t>származik </a:t>
            </a:r>
            <a:r>
              <a:rPr lang="de-DE" dirty="0" err="1"/>
              <a:t>ez a </a:t>
            </a:r>
            <a:r>
              <a:rPr lang="de-DE" dirty="0" err="1"/>
              <a:t>szerkezet</a:t>
            </a:r>
            <a:r>
              <a:rPr lang="de-DE" dirty="0"/>
              <a:t>? </a:t>
            </a:r>
            <a:r>
              <a:rPr lang="de-DE" dirty="0" err="1"/>
              <a:t>Miért </a:t>
            </a:r>
            <a:r>
              <a:rPr lang="de-DE" dirty="0"/>
              <a:t>nem </a:t>
            </a:r>
            <a:r>
              <a:rPr lang="de-DE" dirty="0" err="1"/>
              <a:t>egyenletesen </a:t>
            </a:r>
            <a:r>
              <a:rPr lang="de-DE" dirty="0" err="1"/>
              <a:t>oszlanak el </a:t>
            </a:r>
            <a:r>
              <a:rPr lang="de-DE" dirty="0" err="1"/>
              <a:t>a </a:t>
            </a:r>
            <a:r>
              <a:rPr lang="de-DE" dirty="0" err="1"/>
              <a:t>csillagok</a:t>
            </a:r>
            <a:r>
              <a:rPr lang="de-DE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34881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következő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diákon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képet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használunk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különböző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csillagászati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objektumok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bemutatására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szeretné,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megnézheti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linkelt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forrásokat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és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információkat szerezhet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68714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 tudományos területen dolgozik: Használja a bemutatkozó kört arra, hogy a résztvevők betekintést nyerjenek az Ön munkájába és mindennapi életébe tudósként.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1346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18393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alapvető ismert fizikai 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79556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bemutatott reakcióláncot csak általánosságban kezelje. A tanulóknak nem kell bemagolniuk.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Magyarázza meg a csillagok stabil állapotát: </a:t>
            </a:r>
            <a:r>
              <a:rPr lang="de-DE" dirty="0" err="1"/>
              <a:t>Gravitációs </a:t>
            </a:r>
            <a:r>
              <a:rPr lang="de-DE" dirty="0" err="1"/>
              <a:t>erő </a:t>
            </a:r>
            <a:r>
              <a:rPr lang="de-DE" dirty="0"/>
              <a:t>= sugárzási </a:t>
            </a:r>
            <a:r>
              <a:rPr lang="de-DE" dirty="0" err="1"/>
              <a:t>nyomás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</a:t>
            </a:r>
            <a:r>
              <a:rPr lang="en-GB" dirty="0"/>
              <a:t>A csillagnak fúziós folyamatokra van szüksége a stabil állapothoz!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520111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295849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783794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Ezeket az </a:t>
            </a:r>
            <a:r>
              <a:rPr lang="de-DE" dirty="0" err="1"/>
              <a:t>objektumokat </a:t>
            </a:r>
            <a:r>
              <a:rPr lang="de-DE" dirty="0" err="1"/>
              <a:t>példaként </a:t>
            </a:r>
            <a:r>
              <a:rPr lang="de-DE" dirty="0" err="1"/>
              <a:t>használjuk</a:t>
            </a:r>
            <a:r>
              <a:rPr lang="de-DE" dirty="0" err="1"/>
              <a:t>, </a:t>
            </a:r>
            <a:r>
              <a:rPr lang="de-DE" dirty="0" err="1"/>
              <a:t>hogy </a:t>
            </a:r>
            <a:r>
              <a:rPr lang="de-DE" dirty="0" err="1"/>
              <a:t>a </a:t>
            </a:r>
            <a:r>
              <a:rPr lang="de-DE" dirty="0" err="1"/>
              <a:t>diákok </a:t>
            </a:r>
            <a:r>
              <a:rPr lang="de-DE" dirty="0" err="1"/>
              <a:t>betekintést nyerjenek </a:t>
            </a:r>
            <a:r>
              <a:rPr lang="de-DE" dirty="0"/>
              <a:t>a </a:t>
            </a:r>
            <a:r>
              <a:rPr lang="de-DE" dirty="0" err="1"/>
              <a:t>csillagfejlődés </a:t>
            </a:r>
            <a:r>
              <a:rPr lang="de-DE" dirty="0"/>
              <a:t>különböző </a:t>
            </a:r>
            <a:r>
              <a:rPr lang="de-DE" dirty="0" err="1"/>
              <a:t>jelenségeibe.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63380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206600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stabilitás elve magyarázatot adhat arra, hogy a HRD-ben miért csak bizonyos területeket "foglalnak el" a csillagok.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71628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285642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45330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219479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039753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929412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769094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447021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364104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Megjegyzések a moderátoroknak: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csillagokban </a:t>
            </a:r>
            <a:r>
              <a:rPr lang="de-DE" dirty="0" err="1"/>
              <a:t>lejátszódó folyamatokról </a:t>
            </a:r>
            <a:r>
              <a:rPr lang="de-DE" dirty="0" err="1"/>
              <a:t>szerzett </a:t>
            </a:r>
            <a:r>
              <a:rPr lang="de-DE" dirty="0" err="1"/>
              <a:t>ismereteinket </a:t>
            </a:r>
            <a:r>
              <a:rPr lang="de-DE" dirty="0" err="1"/>
              <a:t>most </a:t>
            </a:r>
            <a:r>
              <a:rPr lang="de-DE" dirty="0" err="1"/>
              <a:t>felhasználhatjuk </a:t>
            </a:r>
            <a:r>
              <a:rPr lang="de-DE" dirty="0" err="1"/>
              <a:t>az elemek </a:t>
            </a:r>
            <a:r>
              <a:rPr lang="de-DE" dirty="0" err="1"/>
              <a:t>bőségének </a:t>
            </a:r>
            <a:r>
              <a:rPr lang="de-DE" dirty="0" err="1"/>
              <a:t>magyarázatára</a:t>
            </a:r>
            <a:r>
              <a:rPr lang="de-DE" dirty="0"/>
              <a:t>. </a:t>
            </a:r>
            <a:r>
              <a:rPr lang="de-DE" dirty="0"/>
              <a:t>A lítiumhiányt </a:t>
            </a:r>
            <a:r>
              <a:rPr lang="de-DE" dirty="0"/>
              <a:t>a 3a-folyamattal </a:t>
            </a:r>
            <a:r>
              <a:rPr lang="de-DE" dirty="0" err="1"/>
              <a:t>lehet megmagyarázni</a:t>
            </a:r>
            <a:r>
              <a:rPr lang="de-DE" dirty="0" err="1"/>
              <a:t>, amely </a:t>
            </a:r>
            <a:r>
              <a:rPr lang="de-DE" dirty="0" err="1"/>
              <a:t>kihagyja </a:t>
            </a:r>
            <a:r>
              <a:rPr lang="de-DE" dirty="0"/>
              <a:t>a Li-t és a Be-t. </a:t>
            </a:r>
            <a:r>
              <a:rPr lang="de-DE" dirty="0" err="1"/>
              <a:t>A</a:t>
            </a:r>
            <a:r>
              <a:rPr lang="de-DE" dirty="0"/>
              <a:t> Be8 </a:t>
            </a:r>
            <a:r>
              <a:rPr lang="de-DE" dirty="0"/>
              <a:t>csak egy </a:t>
            </a:r>
            <a:r>
              <a:rPr lang="de-DE" dirty="0" err="1"/>
              <a:t>instabil </a:t>
            </a:r>
            <a:r>
              <a:rPr lang="de-DE" dirty="0"/>
              <a:t>köztes </a:t>
            </a:r>
            <a:r>
              <a:rPr lang="de-DE" dirty="0" err="1"/>
              <a:t>állapot </a:t>
            </a:r>
            <a:r>
              <a:rPr lang="de-DE" dirty="0"/>
              <a:t>(</a:t>
            </a:r>
            <a:r>
              <a:rPr lang="de-DE" dirty="0" err="1"/>
              <a:t>a </a:t>
            </a:r>
            <a:r>
              <a:rPr lang="de-DE" dirty="0"/>
              <a:t>hélium </a:t>
            </a:r>
            <a:r>
              <a:rPr lang="de-DE" dirty="0" err="1"/>
              <a:t>magasabb </a:t>
            </a:r>
            <a:r>
              <a:rPr lang="de-DE" dirty="0"/>
              <a:t>kötési </a:t>
            </a:r>
            <a:r>
              <a:rPr lang="de-DE" dirty="0" err="1"/>
              <a:t>energiája </a:t>
            </a:r>
            <a:r>
              <a:rPr lang="de-DE" dirty="0" err="1"/>
              <a:t>miatt</a:t>
            </a:r>
            <a:r>
              <a:rPr lang="de-DE" dirty="0"/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37316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"</a:t>
            </a:r>
            <a:r>
              <a:rPr lang="en-GB" sz="1200" dirty="0"/>
              <a:t>csillagászati folyamatok</a:t>
            </a:r>
            <a:r>
              <a:rPr lang="en-GB" dirty="0"/>
              <a:t>" kifejezés </a:t>
            </a:r>
            <a:r>
              <a:rPr lang="en-GB" dirty="0"/>
              <a:t>itt nagyon általános.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Természetesen a legtöbb kémiai elem itt nem az eddig bemutatott egyszerű fúzió során keletkezik stabil csillagokban, hanem felrobbanó tömeges csillagokban, felrobbanó fehér törpékben stb.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Döntse el, hogy a tanulók tudásszintje alapján milyen részletességgel akar itt elmélyedni.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992946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kötési energia és az elembőség közötti kapcsolat hangsúlyozása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270523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Használja ezt a következő fejezet bevezetéseként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013856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315768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fogaskerék ikon azt jelzi, hogy a tanulóknak feladatot kell elvégezniük.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ötletbörzét arra használják, hogy összegyűjtsék a diákok nukleáris asztrofizikával kapcsolatos (téves) elképzeléseit, mielőtt a bemenet megkezdődik. A mesterkurzus végén ezeket az elképzeléseket újra átnézzük, hogy lássuk, mi változott.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621472"/>
      </p:ext>
    </p:extLst>
  </p:cSld>
  <p:clrMapOvr>
    <a:masterClrMapping/>
  </p:clrMapOvr>
</p:notes>
</file>

<file path=ppt/notesSlides/notesSlide5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Adjon időt a tanulóknak, hogy elgondolkodjanak a kérdésen.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 emlékeznek a Coulomb-gátra és a különböző magreakciókra a csoportos rejtvényből, akkor maguktól is eszükbe kell jutnia, hogy a neutronbefogás fontos folyamat lehet ebben.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682960"/>
      </p:ext>
    </p:extLst>
  </p:cSld>
  <p:clrMapOvr>
    <a:masterClrMapping/>
  </p:clrMapOvr>
</p:notes>
</file>

<file path=ppt/notesSlides/notesSlide5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Kezelje a neutronbefogást a magfúzió egy speciális fajtájaként. Alapvetően ez egy olyan magfúzió, amely nem foglalkozik a Coulomb-gáttal.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diákok eddigi ismeretei alapján felmerülhet a kérdés, hogy "Miért történne egy ilyen folyamat, ha a Fe-58 már stabil?".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Az eddig tárgyalt fogalmak alapján a legegyszerűbb válasz (még ha nem is a legpontosabb) a következő lenne:</a:t>
            </a:r>
            <a:br>
              <a:rPr lang="en-GB" dirty="0"/>
            </a:br>
            <a:r>
              <a:rPr lang="en-GB" dirty="0"/>
              <a:t>"A szabad neutron önmagában instabil, és a fúzió az Fe-58-assal összességében stabilabb fizikai rendszert biztosít"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968000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24336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Természetesen szélsőséges egyszerűsítés azt feltételezni, hogy a neutronbefogási ráta minden egyes nuklid esetében azonos (sőt, rendkívül eltérő).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társasjáték után opcionálisan megmutathatja a 72. dián látható képet, és elmagyarázhatja a közelítést.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Ismét eldöntheti, hogy a tanulók tudásszintje alapján mennyire részletesen akarja ezt a kérdést tárgyalni.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852653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játékszabályokat a diákok talán nehezebben értik meg, mint gondolnánk</a:t>
            </a:r>
            <a:r>
              <a:rPr lang="de-DE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Kezdetben jó, ha az első lépéseket a tanulókkal együtt végezzük el, hogy mindenki megértse az elvet.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062494"/>
      </p:ext>
    </p:extLst>
  </p:cSld>
  <p:clrMapOvr>
    <a:masterClrMapping/>
  </p:clrMapOvr>
</p:notes>
</file>

<file path=ppt/notesSlides/notesSlide5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Természetesen szélsőséges egyszerűsítés azt feltételezni, hogy a neutronbefogási ráta minden egyes nuklid esetében azonos (sőt, rendkívül eltérő).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társasjáték után opcionálisan megmutathatja a 72. dián látható képet, és elmagyarázhatja a közelítést.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Ismét eldöntheti, hogy a tanulók tudásszintje alapján mennyire részletesen akarja ezt a kérdést tárgyalni.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923870"/>
      </p:ext>
    </p:extLst>
  </p:cSld>
  <p:clrMapOvr>
    <a:masterClrMapping/>
  </p:clrMapOvr>
</p:notes>
</file>

<file path=ppt/notesSlides/notesSlide5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Ez az oldal nem kötelező, és kívánság szerint törölhető. A játék közelítésének magyarázatára szolgál. Valójában </a:t>
            </a:r>
            <a:r>
              <a:rPr lang="en-GB" b="1" dirty="0"/>
              <a:t>a termikus neutronbefogási keresztmetszetet </a:t>
            </a:r>
            <a:r>
              <a:rPr lang="en-GB" dirty="0"/>
              <a:t>mutatja.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Barn egységet itt nem kötelező megmagyarázni. Sokkal fontosabb, hogy a tanulók megértsék, hogy a reakció valószínűsége, illetve sebessége nem minden nuklid esetében azonos, és nagyon erősen változik (vegye figyelembe a -5 és +7 közötti exponenseket).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610227"/>
      </p:ext>
    </p:extLst>
  </p:cSld>
  <p:clrMapOvr>
    <a:masterClrMapping/>
  </p:clrMapOvr>
</p:notes>
</file>

<file path=ppt/notesSlides/notesSlide5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Hangsúlyozza a két folyamat közötti különbséget a játék forgatókönyveire való hivatkozással (1. forgatókönyv -&gt; s-folyamat, 2. forgatókönyv -&gt; r-folyamat).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Pontosabban a 2. forgatókönyv inkább egy köztes folyamat - a valódi r-folyamatok nagyon unalmasak lennének a játékban ;) - de az elv így is világos lesz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248521"/>
      </p:ext>
    </p:extLst>
  </p:cSld>
  <p:clrMapOvr>
    <a:masterClrMapping/>
  </p:clrMapOvr>
</p:notes>
</file>

<file path=ppt/notesSlides/notesSlide5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Megjegyzések a moderátoroknak: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Használja ezt az Animációt az r-folyamat megismétlésére és a reakciólánc összetett elágazásának hangsúlyozására.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szükség esetén ismételje meg az Animációt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Ebben az animációban </a:t>
            </a:r>
            <a:r>
              <a:rPr lang="en-GB" dirty="0"/>
              <a:t>rengeteg </a:t>
            </a:r>
            <a:r>
              <a:rPr lang="en-GB" dirty="0" err="1"/>
              <a:t>információ </a:t>
            </a:r>
            <a:r>
              <a:rPr lang="en-GB" dirty="0"/>
              <a:t>található</a:t>
            </a:r>
            <a:r>
              <a:rPr lang="en-GB" dirty="0"/>
              <a:t>. A diákok koncentráljanak a fontosakra.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nuklidtáblázat az elemek bőségével mint </a:t>
            </a:r>
            <a:r>
              <a:rPr lang="en-GB" dirty="0"/>
              <a:t>színkóddal.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diagram alatt megjelenő idő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hőmérsékleti görbe (piros görbe balra fent)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Nukliddiagram felett láthatjuk a feltételezett kezdeti értékeket - A hőmérséklet itt azért fontos, hogy a diákok képet kapjanak a skáláról.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699317"/>
      </p:ext>
    </p:extLst>
  </p:cSld>
  <p:clrMapOvr>
    <a:masterClrMapping/>
  </p:clrMapOvr>
</p:notes>
</file>

<file path=ppt/notesSlides/notesSlide5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688169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tanulók erre a kérdésre adott válaszait ragadja meg az itt található ötletbörzén, és beszélje meg őket, mielőtt megadná a definíciót.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kérdésfóliák többször is felhasználásra kerülnek a mesterkurzus strukturálására és egy közös vezérfonal kialakítására. Céljuk a következő tartalmak motiválása és bemutatása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6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150396"/>
      </p:ext>
    </p:extLst>
  </p:cSld>
  <p:clrMapOvr>
    <a:masterClrMapping/>
  </p:clrMapOvr>
</p:notes>
</file>

<file path=ppt/notesSlides/notesSlide6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Javasoljuk, hogy előzetesen töltse le a videót. Mindig készüljön fel a rossz internetkapcsolatra!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432433"/>
      </p:ext>
    </p:extLst>
  </p:cSld>
  <p:clrMapOvr>
    <a:masterClrMapping/>
  </p:clrMapOvr>
</p:notes>
</file>

<file path=ppt/notesSlides/notesSlide6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Ezen </a:t>
            </a:r>
            <a:r>
              <a:rPr lang="de-DE" dirty="0"/>
              <a:t>és </a:t>
            </a:r>
            <a:r>
              <a:rPr lang="de-DE" dirty="0" err="1"/>
              <a:t>a </a:t>
            </a:r>
            <a:r>
              <a:rPr lang="de-DE" dirty="0" err="1"/>
              <a:t>következő </a:t>
            </a:r>
            <a:r>
              <a:rPr lang="de-DE" dirty="0" err="1"/>
              <a:t>dián </a:t>
            </a:r>
            <a:r>
              <a:rPr lang="de-DE" dirty="0" err="1"/>
              <a:t>megismételheti </a:t>
            </a:r>
            <a:r>
              <a:rPr lang="de-DE" dirty="0" err="1"/>
              <a:t>a videó </a:t>
            </a:r>
            <a:r>
              <a:rPr lang="de-DE" dirty="0" err="1"/>
              <a:t>néhány </a:t>
            </a:r>
            <a:r>
              <a:rPr lang="de-DE" dirty="0" err="1"/>
              <a:t>tartalmát</a:t>
            </a:r>
            <a:r>
              <a:rPr lang="de-D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Döntse el, hogy a tanulók tudásszintje alapján mennyi technikai részletet szeretne itt elsajátítani.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648032"/>
      </p:ext>
    </p:extLst>
  </p:cSld>
  <p:clrMapOvr>
    <a:masterClrMapping/>
  </p:clrMapOvr>
</p:notes>
</file>

<file path=ppt/notesSlides/notesSlide6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Ezen a </a:t>
            </a:r>
            <a:r>
              <a:rPr lang="de-DE" dirty="0" err="1"/>
              <a:t>dián </a:t>
            </a:r>
            <a:r>
              <a:rPr lang="de-DE" dirty="0" err="1"/>
              <a:t>megismételheti </a:t>
            </a:r>
            <a:r>
              <a:rPr lang="de-DE" dirty="0" err="1"/>
              <a:t>a videó </a:t>
            </a:r>
            <a:r>
              <a:rPr lang="de-DE" dirty="0" err="1"/>
              <a:t>néhány </a:t>
            </a:r>
            <a:r>
              <a:rPr lang="de-DE" dirty="0" err="1"/>
              <a:t>tartalmát</a:t>
            </a:r>
            <a:r>
              <a:rPr lang="de-D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Döntse el, hogy a tanulók tudásszintje alapján mennyi technikai részletet szeretne itt elsajátítani.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505506"/>
      </p:ext>
    </p:extLst>
  </p:cSld>
  <p:clrMapOvr>
    <a:masterClrMapping/>
  </p:clrMapOvr>
</p:notes>
</file>

<file path=ppt/notesSlides/notesSlide6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807764"/>
      </p:ext>
    </p:extLst>
  </p:cSld>
  <p:clrMapOvr>
    <a:masterClrMapping/>
  </p:clrMapOvr>
</p:notes>
</file>

<file path=ppt/notesSlides/notesSlide6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38130"/>
      </p:ext>
    </p:extLst>
  </p:cSld>
  <p:clrMapOvr>
    <a:masterClrMapping/>
  </p:clrMapOvr>
</p:notes>
</file>

<file path=ppt/notesSlides/notesSlide6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921083"/>
      </p:ext>
    </p:extLst>
  </p:cSld>
  <p:clrMapOvr>
    <a:masterClrMapping/>
  </p:clrMapOvr>
</p:notes>
</file>

<file path=ppt/notesSlides/notesSlide6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képletet nem kell magyarázni. Csak arra szolgál, hogy megmutassa a hallgatóknak, hogy a nukleáris asztrofizika is nagyon igényes lehet. Valójában az adatelemző webes eszköz mögött van elrejtve, így a diákoknak nem kell vele foglalkozniuk.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57784"/>
      </p:ext>
    </p:extLst>
  </p:cSld>
  <p:clrMapOvr>
    <a:masterClrMapping/>
  </p:clrMapOvr>
</p:notes>
</file>

<file path=ppt/notesSlides/notesSlide6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Itt nagyon fontos megjegyezni, hogy a számítások és mérések során nagyon erős egyszerűsítések és közelítések történtek - ezek közül nem mindegyik volt átlátható a diákok számára.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főbb pontok, amelyeket itt meg kell vitatni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háttér hatása és az annak kivonására használt közelítés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nagyon erős hőmérsékletfüggés, amely miatt még a kis eltérések is erős különbségeket eredményeznek az eredményekben.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a tény, hogy sok egyfotonos eseményt próbálunk vizsgálni, és maga a lehetséges észlelés bizonytalansága (kulcsszó: észlelési valószínűség).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565487"/>
      </p:ext>
    </p:extLst>
  </p:cSld>
  <p:clrMapOvr>
    <a:masterClrMapping/>
  </p:clrMapOvr>
</p:notes>
</file>

<file path=ppt/notesSlides/notesSlide6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609260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Itt egy olyan meghatározást használunk, amely a Mesterkurzus közös vezérfonalaként szolgál.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 kívánja, ezt a definíciót egy általánosabb és tudományosan pontosabb definícióval helyettesítheti.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7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diákok szem elől téveszthetik, hogy miért is történt valójában az adatelemzés. Használja az ismétlést arra, hogy az egészet újra összefogja.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31680"/>
      </p:ext>
    </p:extLst>
  </p:cSld>
  <p:clrMapOvr>
    <a:masterClrMapping/>
  </p:clrMapOvr>
</p:notes>
</file>

<file path=ppt/notesSlides/notesSlide7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814335"/>
      </p:ext>
    </p:extLst>
  </p:cSld>
  <p:clrMapOvr>
    <a:masterClrMapping/>
  </p:clrMapOvr>
</p:notes>
</file>

<file path=ppt/notesSlides/notesSlide7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Vigyázz, néhány animáció ezen a dián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Fontos, hogy a hallgatók számára világossá tegyük, hogy mi csak egy lábujjhegyet tettünk a nukleáris asztrofizika tudományos területére.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cél itt nem az, hogy minden kérdésre választ adjunk, hanem inkább az, hogy további kérdéseket tegyünk fel, hogy a mesterkurzus után is motiváljuk a téma tanulmányozását.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Megjegyzések a moderátoroknak: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alábbi rövid előadásban a kémiai elemekről alkotott elképzelés évszázadok során bekövetkezett fejlődését tárgyaljuk, és levezetjük a kémiai elemről alkotott modern képet.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Természet-tudomány-aspektus: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Emellett a metafizikai elképzelések segítségével bemutathatja, hogy miről szól a modern tudomány, és megvitathatja a diákokkal, hogy a megközelítések miért nem felelnek meg a mai szemszögből nézve a tudományos minőségi kritériumoknak.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Erste Textebene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Zweite Textebene für Aufzählungen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Dritte Textebene bei viel Text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Vierte Textebene für Aufzählungen bei viel Text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Fünfte Ebene</a:t>
            </a:r>
          </a:p>
          <a:p>
            <a:pPr lvl="6"/>
            <a:r>
              <a:rPr lang="de-DE" dirty="0"/>
              <a:t>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Nukleáris asztrofizika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Utazás az elemeken keresztül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 30. 2022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5" r:id="rId10"/>
    <p:sldLayoutId id="2147483916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c.chetec-infra.eu/FK_round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potw1720a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potw2111a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5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52YODZkccA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Nukleáris asztrofizika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>
                <a:solidFill>
                  <a:schemeClr val="tx1"/>
                </a:solidFill>
                <a:latin typeface="+mj-lt"/>
              </a:rPr>
              <a:t>Utazás az elemeken keresztül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Ez a projekt az Európai Unió Horizont 2020 kutatási és innovációs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programjának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támogatását élvezi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101008324 számú támogatási megállapodás keretében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Mi az a</a:t>
            </a:r>
            <a:br>
              <a:rPr lang="en-US" sz="3600" cap="small" noProof="0" dirty="0"/>
            </a:br>
            <a:r>
              <a:rPr lang="en-US" sz="3600" b="1" cap="small" noProof="0" dirty="0"/>
              <a:t>Kémiai elem </a:t>
            </a:r>
            <a:r>
              <a:rPr lang="en-US" sz="3600" cap="small" noProof="0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402912"/>
            <a:ext cx="4884847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Az </a:t>
            </a:r>
            <a:r>
              <a:rPr lang="de-DE" sz="2400" b="1" dirty="0" err="1"/>
              <a:t>arisztotelészi </a:t>
            </a:r>
            <a:r>
              <a:rPr lang="de-DE" sz="2400" b="1" dirty="0" err="1"/>
              <a:t>kozmosz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Geocentrikus </a:t>
            </a:r>
            <a:r>
              <a:rPr lang="de-DE" sz="2000" dirty="0" err="1"/>
              <a:t>elképzelés </a:t>
            </a:r>
            <a:r>
              <a:rPr lang="de-DE" sz="2000" dirty="0"/>
              <a:t>egy </a:t>
            </a:r>
            <a:r>
              <a:rPr lang="de-DE" sz="2000" dirty="0" err="1"/>
              <a:t>hagymabőr </a:t>
            </a:r>
            <a:r>
              <a:rPr lang="de-DE" sz="2000" dirty="0"/>
              <a:t>típusú </a:t>
            </a:r>
            <a:r>
              <a:rPr lang="de-DE" sz="2000" dirty="0" err="1"/>
              <a:t>kozmoszról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b="1" dirty="0"/>
              <a:t>négy földi </a:t>
            </a:r>
            <a:r>
              <a:rPr lang="en-US" sz="2000" dirty="0"/>
              <a:t>elem alkotja az anyagot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Minden égitest </a:t>
            </a:r>
            <a:r>
              <a:rPr lang="en-US" sz="2000" b="1" dirty="0"/>
              <a:t>természetes módon mozog </a:t>
            </a:r>
            <a:r>
              <a:rPr lang="en-US" sz="2000" dirty="0"/>
              <a:t>a saját erejéből</a:t>
            </a:r>
            <a:r>
              <a:rPr lang="en-US" sz="2000" b="1" dirty="0"/>
              <a:t>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Egy </a:t>
            </a:r>
            <a:r>
              <a:rPr lang="en-US" sz="1800" i="1" dirty="0"/>
              <a:t>mozdulatlan mozgató </a:t>
            </a:r>
            <a:r>
              <a:rPr lang="en-US" sz="1800" dirty="0"/>
              <a:t>által okozott kezdeti mozgás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Elemek az ókorban (Kr. e. 350 körül)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[03] Le </a:t>
            </a:r>
            <a:r>
              <a:rPr lang="fr-FR" i="1" dirty="0" err="1"/>
              <a:t>Sphere </a:t>
            </a:r>
            <a:r>
              <a:rPr lang="fr-FR" i="1" dirty="0"/>
              <a:t>du Monde, Oronce Fine, 1549</a:t>
            </a:r>
            <a:endParaRPr lang="de-DE" i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69A4FE-82FC-4DD5-93F7-868FD7A8AC7E}"/>
              </a:ext>
            </a:extLst>
          </p:cNvPr>
          <p:cNvSpPr txBox="1"/>
          <p:nvPr/>
        </p:nvSpPr>
        <p:spPr>
          <a:xfrm>
            <a:off x="6629825" y="4672158"/>
            <a:ext cx="488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i="1" dirty="0"/>
              <a:t>"Kell lennie egy halhatatlan, változatlan lénynek, aki végső soron felelős az érzékelhető világ minden teljességéért és rendezettségéért."</a:t>
            </a:r>
            <a:br>
              <a:rPr lang="en-US" sz="1750" i="1" dirty="0"/>
            </a:br>
            <a:r>
              <a:rPr lang="en-US" sz="1750" dirty="0"/>
              <a:t>- Arisztotelész, a Metafizika 12. könyve.</a:t>
            </a:r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711657"/>
            <a:ext cx="4884847" cy="343468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Elemek az ókorban (Kr. e. 350 körül)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146343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[04] Az </a:t>
            </a:r>
            <a:r>
              <a:rPr lang="de-DE" i="1" dirty="0" err="1"/>
              <a:t>öt </a:t>
            </a:r>
            <a:r>
              <a:rPr lang="de-DE" i="1" dirty="0"/>
              <a:t>elem </a:t>
            </a:r>
            <a:r>
              <a:rPr lang="de-DE" i="1" dirty="0"/>
              <a:t>Arisztotelész </a:t>
            </a:r>
            <a:r>
              <a:rPr lang="de-DE" i="1" dirty="0" err="1"/>
              <a:t>szerint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72B940-3611-4DE8-9E4A-B40A990EBC08}"/>
              </a:ext>
            </a:extLst>
          </p:cNvPr>
          <p:cNvSpPr txBox="1"/>
          <p:nvPr/>
        </p:nvSpPr>
        <p:spPr>
          <a:xfrm>
            <a:off x="6756953" y="1444551"/>
            <a:ext cx="488484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Az </a:t>
            </a:r>
            <a:r>
              <a:rPr lang="de-DE" sz="2400" b="1" dirty="0" err="1"/>
              <a:t>arisztotelészi </a:t>
            </a:r>
            <a:r>
              <a:rPr lang="de-DE" sz="2400" b="1" dirty="0" err="1"/>
              <a:t>kozmosz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Az ötödik elem, </a:t>
            </a:r>
            <a:r>
              <a:rPr lang="en-US" sz="2000" b="1" dirty="0"/>
              <a:t>az Éter </a:t>
            </a:r>
            <a:r>
              <a:rPr lang="en-US" sz="2000" dirty="0"/>
              <a:t>betölti az eget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Quinta </a:t>
            </a:r>
            <a:r>
              <a:rPr lang="en-US" sz="2000" i="1" dirty="0" err="1"/>
              <a:t>essentia</a:t>
            </a:r>
            <a:r>
              <a:rPr lang="en-US" sz="2000" dirty="0"/>
              <a:t>, a magasztos és tökéletes szubsztancia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Minden anyag elemekből áll, az összetétel határozza meg az anyag tulajdonságait.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Arisztotelész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gyakorolta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természetfilozófiát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fizika/metafizika szétválasztása nem lehetséges.</a:t>
            </a:r>
          </a:p>
        </p:txBody>
      </p:sp>
    </p:spTree>
    <p:extLst>
      <p:ext uri="{BB962C8B-B14F-4D97-AF65-F5344CB8AC3E}">
        <p14:creationId xmlns:p14="http://schemas.microsoft.com/office/powerpoint/2010/main" val="227724955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12848" y="1283966"/>
            <a:ext cx="61742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Tria Prima </a:t>
            </a:r>
            <a:r>
              <a:rPr lang="de-DE" sz="2400" i="1" dirty="0"/>
              <a:t>(16. század)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Paracelsus </a:t>
            </a:r>
            <a:r>
              <a:rPr lang="de-DE" sz="2200" dirty="0" err="1"/>
              <a:t>leírta</a:t>
            </a:r>
            <a:br>
              <a:rPr lang="de-DE" sz="2200" dirty="0"/>
            </a:br>
            <a:r>
              <a:rPr lang="de-DE" sz="2200" dirty="0"/>
              <a:t>3 </a:t>
            </a:r>
            <a:r>
              <a:rPr lang="de-DE" sz="2200" dirty="0" err="1"/>
              <a:t>elsődleges </a:t>
            </a:r>
            <a:r>
              <a:rPr lang="de-DE" sz="2200" dirty="0" err="1"/>
              <a:t>anyagot</a:t>
            </a:r>
            <a:r>
              <a:rPr lang="de-DE" sz="2200" dirty="0"/>
              <a:t>: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Kén: </a:t>
            </a:r>
            <a:r>
              <a:rPr lang="en-US" sz="1800" i="1" dirty="0"/>
              <a:t>Az illékony és égő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Merkúr: </a:t>
            </a:r>
            <a:r>
              <a:rPr lang="en-US" sz="1800" i="1" dirty="0"/>
              <a:t>Mercurius: Az élő és áramló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Só: </a:t>
            </a:r>
            <a:r>
              <a:rPr lang="en-US" sz="1800" i="1" dirty="0"/>
              <a:t>A stabil és szilárd</a:t>
            </a:r>
            <a:br>
              <a:rPr lang="en-US" sz="2200" dirty="0"/>
            </a:br>
            <a:r>
              <a:rPr lang="en-US" sz="1200" dirty="0"/>
              <a:t> </a:t>
            </a:r>
            <a:endParaRPr lang="en-US" sz="2200" dirty="0"/>
          </a:p>
          <a:p>
            <a:r>
              <a:rPr lang="de-DE" sz="2400" b="1" dirty="0"/>
              <a:t>Transzmutáció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transzmutáció eszméje: A kémiai elemeknek valahogyan "létre kell jönniük".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egy kémiai elem átalakulhat egy másik elemmé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bölcsek köve: Misztikus anyag, amellyel a nem nemesfémeket nemesfémekké, például arannyá lehet átalakítani.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Elemek az alkímiában</a:t>
            </a:r>
            <a:endParaRPr lang="en-US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B93036-EF84-4AF9-A7B6-65861CF5C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279" y="2054059"/>
            <a:ext cx="2389196" cy="2389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416824C-8538-4535-988A-DB29F1F71DE2}"/>
              </a:ext>
            </a:extLst>
          </p:cNvPr>
          <p:cNvSpPr txBox="1"/>
          <p:nvPr/>
        </p:nvSpPr>
        <p:spPr>
          <a:xfrm>
            <a:off x="8279279" y="4494625"/>
            <a:ext cx="23891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[05] A </a:t>
            </a:r>
            <a:r>
              <a:rPr lang="fr-FR" i="1" dirty="0" err="1"/>
              <a:t>három </a:t>
            </a:r>
            <a:r>
              <a:rPr lang="fr-FR" i="1" dirty="0"/>
              <a:t>prímás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294326770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12848" y="1283966"/>
            <a:ext cx="61742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Tria Prima </a:t>
            </a:r>
            <a:r>
              <a:rPr lang="de-DE" sz="2400" i="1" dirty="0"/>
              <a:t>(16. század)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Paracelsus </a:t>
            </a:r>
            <a:r>
              <a:rPr lang="de-DE" sz="2200" dirty="0" err="1"/>
              <a:t>leírta</a:t>
            </a:r>
            <a:br>
              <a:rPr lang="de-DE" sz="2200" dirty="0"/>
            </a:br>
            <a:r>
              <a:rPr lang="de-DE" sz="2200" dirty="0"/>
              <a:t>3 </a:t>
            </a:r>
            <a:r>
              <a:rPr lang="de-DE" sz="2200" dirty="0" err="1"/>
              <a:t>elsődleges </a:t>
            </a:r>
            <a:r>
              <a:rPr lang="de-DE" sz="2200" dirty="0" err="1"/>
              <a:t>anyagot</a:t>
            </a:r>
            <a:r>
              <a:rPr lang="de-DE" sz="2200" dirty="0"/>
              <a:t>: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Kén: </a:t>
            </a:r>
            <a:r>
              <a:rPr lang="en-US" sz="1800" i="1" dirty="0"/>
              <a:t>Az illékony és égő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Merkúr: </a:t>
            </a:r>
            <a:r>
              <a:rPr lang="en-US" sz="1800" i="1" dirty="0"/>
              <a:t>Mercurius: Az élő és áramló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Só: </a:t>
            </a:r>
            <a:r>
              <a:rPr lang="en-US" sz="1800" i="1" dirty="0"/>
              <a:t>A stabil és szilárd</a:t>
            </a:r>
            <a:br>
              <a:rPr lang="en-US" sz="2200" dirty="0"/>
            </a:br>
            <a:r>
              <a:rPr lang="en-US" sz="1200" dirty="0"/>
              <a:t> </a:t>
            </a:r>
            <a:endParaRPr lang="en-US" sz="2200" dirty="0"/>
          </a:p>
          <a:p>
            <a:r>
              <a:rPr lang="de-DE" sz="2400" b="1" dirty="0"/>
              <a:t>Transzmutáció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transzmutáció ötlete: A kémiai elemeknek valahogyan "létre kell jönniük".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egy kémiai elem átalakulhat egy másik elemmé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bölcsek köve: Misztikus anyag, amellyel a nem nemesfémeket nemesfémekké, például arannyá lehetett átalakítani.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Elemek az alkímiában</a:t>
            </a:r>
            <a:endParaRPr lang="en-US" sz="3000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D88E986-D417-D1A4-FAC7-E17231C59477}"/>
              </a:ext>
            </a:extLst>
          </p:cNvPr>
          <p:cNvSpPr txBox="1"/>
          <p:nvPr/>
        </p:nvSpPr>
        <p:spPr>
          <a:xfrm>
            <a:off x="7921375" y="2444115"/>
            <a:ext cx="334252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i="1" dirty="0" err="1"/>
              <a:t>Az én </a:t>
            </a:r>
            <a:r>
              <a:rPr lang="de-DE" sz="1800" i="1" dirty="0" err="1"/>
              <a:t>elméletem</a:t>
            </a:r>
            <a:r>
              <a:rPr lang="de-DE" sz="1800" i="1" dirty="0"/>
              <a:t>, </a:t>
            </a:r>
            <a:r>
              <a:rPr lang="de-DE" sz="1800" i="1" dirty="0" err="1"/>
              <a:t>amely </a:t>
            </a:r>
            <a:r>
              <a:rPr lang="de-DE" sz="1800" i="1" dirty="0" err="1"/>
              <a:t>a természet </a:t>
            </a:r>
            <a:r>
              <a:rPr lang="de-DE" sz="1800" i="1" dirty="0"/>
              <a:t>fényéből </a:t>
            </a:r>
            <a:r>
              <a:rPr lang="de-DE" sz="1800" i="1" dirty="0" err="1"/>
              <a:t>indul ki</a:t>
            </a:r>
            <a:r>
              <a:rPr lang="de-DE" sz="1800" i="1" dirty="0"/>
              <a:t>, </a:t>
            </a:r>
            <a:r>
              <a:rPr lang="de-DE" sz="1800" i="1" dirty="0" err="1"/>
              <a:t>következetessége </a:t>
            </a:r>
            <a:r>
              <a:rPr lang="de-DE" sz="1800" i="1" dirty="0" err="1"/>
              <a:t>miatt </a:t>
            </a:r>
            <a:r>
              <a:rPr lang="de-DE" sz="1800" i="1" dirty="0" err="1"/>
              <a:t>soha nem </a:t>
            </a:r>
            <a:r>
              <a:rPr lang="de-DE" sz="1800" i="1" dirty="0"/>
              <a:t>múlhat </a:t>
            </a:r>
            <a:r>
              <a:rPr lang="de-DE" sz="1800" i="1" dirty="0" err="1"/>
              <a:t>el</a:t>
            </a:r>
            <a:r>
              <a:rPr lang="de-DE" sz="1800" i="1" dirty="0" err="1"/>
              <a:t>, és nem </a:t>
            </a:r>
            <a:r>
              <a:rPr lang="de-DE" sz="1800" i="1" dirty="0" err="1"/>
              <a:t>változhat meg</a:t>
            </a:r>
            <a:r>
              <a:rPr lang="de-DE" sz="1800" i="1" dirty="0"/>
              <a:t>.</a:t>
            </a:r>
            <a:br>
              <a:rPr lang="de-DE" sz="1800" i="1" dirty="0"/>
            </a:br>
            <a:r>
              <a:rPr lang="de-DE" sz="1600" dirty="0"/>
              <a:t>Paracelsus, </a:t>
            </a:r>
            <a:r>
              <a:rPr lang="en-US" sz="1600" dirty="0"/>
              <a:t>A </a:t>
            </a:r>
            <a:r>
              <a:rPr lang="de-DE" sz="1600" dirty="0"/>
              <a:t>filozófusok</a:t>
            </a:r>
            <a:r>
              <a:rPr lang="en-US" sz="1600" dirty="0"/>
              <a:t> tinktúrájáról szóló könyv.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62508812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513114"/>
            <a:ext cx="60430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17</a:t>
            </a:r>
            <a:r>
              <a:rPr lang="en-US" sz="2200" baseline="30000" dirty="0"/>
              <a:t>th</a:t>
            </a:r>
            <a:r>
              <a:rPr lang="en-US" sz="2200" dirty="0"/>
              <a:t> Század: A középkori tudományos pangás után: Az alapelemek lépésről lépésre történő felfedezése kémiai mérési módszerekkel.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Progresszív fejlődés, az atomról való ismeretek hiánya ellenére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1869: </a:t>
            </a:r>
            <a:r>
              <a:rPr lang="de-DE" sz="2000" i="1" dirty="0"/>
              <a:t>Dmitrij Mendelejev</a:t>
            </a:r>
            <a:r>
              <a:rPr lang="en-US" sz="2200" dirty="0"/>
              <a:t>: Az első periódusos rendszer megtervezése: csoportosítás és rendezés növekvő atomtömeg szerint - </a:t>
            </a:r>
            <a:r>
              <a:rPr lang="de-DE" sz="2000" i="1" dirty="0"/>
              <a:t>Dmitrij Mendelejev</a:t>
            </a:r>
            <a:r>
              <a:rPr lang="en-US" sz="2200" dirty="0"/>
              <a:t>.</a:t>
            </a: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/>
              <a:t>1913: 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Henry Moseley</a:t>
            </a:r>
            <a:r>
              <a:rPr lang="en-US" sz="2200" dirty="0"/>
              <a:t>: Az atomok színképvonalainak vizsgálata: a periódusos rendszer sorrendjének megerősítése - 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Henry Moseley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periódusos rendszer fejlődése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00B0A8-F3E1-47AD-93A9-8E5B19AF1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729" y="1387785"/>
            <a:ext cx="3889948" cy="39689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13D96A-DEBE-577B-580B-2897B4FE6828}"/>
              </a:ext>
            </a:extLst>
          </p:cNvPr>
          <p:cNvSpPr txBox="1"/>
          <p:nvPr/>
        </p:nvSpPr>
        <p:spPr>
          <a:xfrm>
            <a:off x="7243724" y="5370985"/>
            <a:ext cx="424279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[06] A periódusos rendszer elavult ábrázolása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012584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Az elemek periódusos rendszere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 </a:t>
            </a:r>
            <a:r>
              <a:rPr lang="en-US" sz="2400" noProof="0" dirty="0"/>
              <a:t>(Naprendszer)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Relatív </a:t>
            </a:r>
            <a:r>
              <a:rPr lang="de-DE" sz="1400" b="1" dirty="0" err="1"/>
              <a:t>gyakoriság </a:t>
            </a:r>
            <a:r>
              <a:rPr lang="de-DE" sz="1400" b="1" dirty="0"/>
              <a:t>(</a:t>
            </a:r>
            <a:r>
              <a:rPr lang="de-DE" sz="1400" b="1" dirty="0" err="1"/>
              <a:t>logaritmikus</a:t>
            </a:r>
            <a:r>
              <a:rPr lang="de-DE" sz="1400" b="1" dirty="0"/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Atomszám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8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 </a:t>
            </a:r>
            <a:r>
              <a:rPr lang="en-US" sz="2400" noProof="0" dirty="0"/>
              <a:t>(Naprendszer)</a:t>
            </a:r>
            <a:endParaRPr lang="en-US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398424" y="1360021"/>
            <a:ext cx="3822162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Feladat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398424" y="1873100"/>
            <a:ext cx="3822162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Nézze meg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a bőség eloszlását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Mit vesz észre?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Emberi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Földkéreg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Univerzum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33BD64-BDBE-CCB6-877B-ED100D0E3EDD}"/>
              </a:ext>
            </a:extLst>
          </p:cNvPr>
          <p:cNvSpPr txBox="1"/>
          <p:nvPr/>
        </p:nvSpPr>
        <p:spPr>
          <a:xfrm>
            <a:off x="9039225" y="5370985"/>
            <a:ext cx="29908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[07] Különböző kémiai elemek mennyisége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Nukleáris </a:t>
            </a:r>
            <a:r>
              <a:rPr lang="de-DE" sz="4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asztrofizika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Utazás 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az elemeken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keresztül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a16="http://schemas.microsoft.com/office/drawing/2014/main" xmlns:ahyp="http://schemas.microsoft.com/office/drawing/2018/hyperlinkcolor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579" y="1545003"/>
            <a:ext cx="5170842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Hogyan fedezhetjük fel az </a:t>
            </a:r>
            <a:r>
              <a:rPr lang="en-US" sz="3600" b="1" cap="small" noProof="0" dirty="0"/>
              <a:t>elemek eredetét</a:t>
            </a:r>
            <a:r>
              <a:rPr lang="en-US" sz="3600" cap="small" noProof="0" dirty="0"/>
              <a:t>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6C94DE-91F7-66E7-8668-33FDB72DFC23}"/>
              </a:ext>
            </a:extLst>
          </p:cNvPr>
          <p:cNvGrpSpPr/>
          <p:nvPr/>
        </p:nvGrpSpPr>
        <p:grpSpPr>
          <a:xfrm>
            <a:off x="4156038" y="3813210"/>
            <a:ext cx="3879924" cy="1866828"/>
            <a:chOff x="4210980" y="4211243"/>
            <a:chExt cx="3879924" cy="186682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5D0EBD4-F80B-A9C4-DB00-8081E7DF2F88}"/>
                </a:ext>
              </a:extLst>
            </p:cNvPr>
            <p:cNvSpPr txBox="1"/>
            <p:nvPr/>
          </p:nvSpPr>
          <p:spPr>
            <a:xfrm>
              <a:off x="4210980" y="5309957"/>
              <a:ext cx="38799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1.2 Felsenkeller laboratórium</a:t>
              </a:r>
              <a:endParaRPr lang="en-US" sz="2000" b="1" dirty="0"/>
            </a:p>
          </p:txBody>
        </p:sp>
        <p:pic>
          <p:nvPicPr>
            <p:cNvPr id="6" name="Grafik 5" descr="Link mit einfarbiger Füllung">
              <a:extLst>
                <a:ext uri="{FF2B5EF4-FFF2-40B4-BE49-F238E27FC236}">
                  <a16:creationId xmlns:a16="http://schemas.microsoft.com/office/drawing/2014/main" id="{5658A0AA-6EF8-4612-93A6-8C9C0B62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7993" y="4211243"/>
              <a:ext cx="1065898" cy="1065898"/>
            </a:xfrm>
            <a:prstGeom prst="rect">
              <a:avLst/>
            </a:prstGeom>
          </p:spPr>
        </p:pic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80D2A88A-ACA4-BA70-85AE-E5501FAB4F6A}"/>
                </a:ext>
              </a:extLst>
            </p:cNvPr>
            <p:cNvSpPr/>
            <p:nvPr/>
          </p:nvSpPr>
          <p:spPr>
            <a:xfrm>
              <a:off x="4239861" y="4211243"/>
              <a:ext cx="3822162" cy="1866828"/>
            </a:xfrm>
            <a:prstGeom prst="round2SameRect">
              <a:avLst>
                <a:gd name="adj1" fmla="val 20923"/>
                <a:gd name="adj2" fmla="val 1711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GB" sz="28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09319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Atommagok &amp;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sajátosságaik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Mi </a:t>
            </a:r>
            <a:r>
              <a:rPr lang="en-US" sz="3600" b="1" cap="small" noProof="0" dirty="0"/>
              <a:t>határozza meg </a:t>
            </a:r>
            <a:r>
              <a:rPr lang="en-US" sz="3600" cap="small" noProof="0" dirty="0"/>
              <a:t>a kémiai elemet?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Egy elemet az </a:t>
            </a:r>
            <a:r>
              <a:rPr lang="en-US" sz="2400" dirty="0"/>
              <a:t>atommagban lévő </a:t>
            </a:r>
            <a:r>
              <a:rPr lang="en-US" sz="2400" b="1" dirty="0"/>
              <a:t>protonok száma</a:t>
            </a:r>
            <a:r>
              <a:rPr lang="en-US" sz="2400" dirty="0"/>
              <a:t> jellemez.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Az atommag</a:t>
            </a:r>
            <a:endParaRPr lang="en-US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Példa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Az oxigén a periódusos rendszer 8. eleme, és 8 protonja van.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Atommag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az atom közepén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az atom méretének 1/10000-ed része.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szinte az egész tömeget egyesíti magában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 </a:t>
            </a:r>
            <a:r>
              <a:rPr lang="en-US" sz="2400" b="1" dirty="0"/>
              <a:t>protonokból </a:t>
            </a:r>
            <a:r>
              <a:rPr lang="en-US" sz="2400" dirty="0"/>
              <a:t>és </a:t>
            </a:r>
            <a:r>
              <a:rPr lang="en-US" sz="2400" b="1" dirty="0"/>
              <a:t>neutronokból</a:t>
            </a:r>
            <a:r>
              <a:rPr lang="en-US" sz="2400" dirty="0"/>
              <a:t> áll</a:t>
            </a:r>
            <a:r>
              <a:rPr lang="en-US" sz="2400" dirty="0"/>
              <a:t>.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Példa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Az oxigénnek 8 protonja és 4-18 neutronja van.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25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egyik fajtáját nevezzük </a:t>
            </a:r>
            <a:r>
              <a:rPr lang="en-US" sz="2400" b="1" dirty="0"/>
              <a:t>nuklidnak</a:t>
            </a:r>
            <a:r>
              <a:rPr lang="en-US" sz="2400" dirty="0"/>
              <a:t>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protonok és neutronok száma határozza meg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Példa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Az oxigén-16 nuklidnak 8 protonja és 8 neutronja van.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26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egyik fajtáját nevezzük </a:t>
            </a:r>
            <a:r>
              <a:rPr lang="en-US" sz="2400" b="1" dirty="0"/>
              <a:t>nuklidnak</a:t>
            </a:r>
            <a:r>
              <a:rPr lang="en-US" sz="2400" dirty="0"/>
              <a:t>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protonok és neutronok száma határozza meg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Példa: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Az oxigén-17 nuklidnak 8 protonja és 9 neutronja van.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Az atommagok egyik fajtáját nevezzük </a:t>
                </a:r>
                <a:r>
                  <a:rPr lang="en-US" sz="2400" b="1" dirty="0"/>
                  <a:t>nuklidnak</a:t>
                </a:r>
                <a:r>
                  <a:rPr lang="en-US" sz="2400" dirty="0"/>
                  <a:t>.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protonok és neutronok száma határozza meg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Írjuk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</a:t>
            </a:r>
            <a:r>
              <a:rPr lang="de-DE" sz="2400" dirty="0"/>
              <a:t>... Elem szimbólum</a:t>
            </a:r>
            <a:br>
              <a:rPr lang="de-DE" sz="2400" dirty="0"/>
            </a:br>
            <a:r>
              <a:rPr lang="de-DE" sz="2400" b="1" dirty="0"/>
              <a:t>Z</a:t>
            </a:r>
            <a:r>
              <a:rPr lang="de-DE" sz="2400" dirty="0"/>
              <a:t>... </a:t>
            </a:r>
            <a:r>
              <a:rPr lang="de-DE" sz="2400" dirty="0" err="1"/>
              <a:t>Atomszám </a:t>
            </a:r>
            <a:r>
              <a:rPr lang="de-DE" sz="2400" dirty="0"/>
              <a:t>/ </a:t>
            </a:r>
            <a:r>
              <a:rPr lang="de-DE" sz="2400" dirty="0" err="1"/>
              <a:t>protonszám</a:t>
            </a:r>
            <a:br>
              <a:rPr lang="de-DE" sz="2400" dirty="0"/>
            </a:br>
            <a:r>
              <a:rPr lang="de-DE" sz="2400" b="1" dirty="0"/>
              <a:t>N</a:t>
            </a:r>
            <a:r>
              <a:rPr lang="de-DE" sz="2400" dirty="0"/>
              <a:t>... </a:t>
            </a:r>
            <a:r>
              <a:rPr lang="de-DE" sz="2400" dirty="0" err="1"/>
              <a:t>Neutronszám</a:t>
            </a:r>
            <a:br>
              <a:rPr lang="de-DE" sz="2400" dirty="0"/>
            </a:br>
            <a:r>
              <a:rPr lang="de-DE" sz="2400" b="1" dirty="0"/>
              <a:t>A</a:t>
            </a:r>
            <a:r>
              <a:rPr lang="de-DE" sz="2400" dirty="0"/>
              <a:t>... </a:t>
            </a:r>
            <a:r>
              <a:rPr lang="de-DE" sz="2400" dirty="0" err="1"/>
              <a:t>Tömegszám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Feladat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Hány neutron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van az urán-238-ban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Tömegszám </a:t>
            </a:r>
            <a:r>
              <a:rPr lang="de-DE" dirty="0"/>
              <a:t>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Protonszám </a:t>
            </a:r>
            <a:r>
              <a:rPr lang="de-DE" dirty="0"/>
              <a:t>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Kémiai jel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Atommagok címkézése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en-US" sz="2800" dirty="0">
                      <a:solidFill>
                        <a:schemeClr val="tx1"/>
                      </a:solidFill>
                    </a:rPr>
                    <a:t>Nézze meg a Nuklid táblázatot. Ehhez nyissa meg a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 xmlns:a14="http://schemas.microsoft.com/office/drawing/2010/main"/>
                  <a:r>
                    <a:rPr lang="de-DE" sz="2800" b="1" dirty="0">
                      <a:solidFill>
                        <a:schemeClr val="tx1"/>
                      </a:solidFill>
                    </a:rPr>
                    <a:t> 2.1 Interaktív nuklidtáblázat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r="-73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0106784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Időbeosztás</a:t>
            </a:r>
            <a:endParaRPr lang="en-US" sz="3000" noProof="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88DDD0E-55DA-40C3-B0DF-1BCB1C750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58912"/>
              </p:ext>
            </p:extLst>
          </p:nvPr>
        </p:nvGraphicFramePr>
        <p:xfrm>
          <a:off x="2231390" y="1097852"/>
          <a:ext cx="7226119" cy="49377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Idő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Tartalom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Bevezetés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Atommagok és sajátosságaik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Egy csillag fejlődése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IV.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Tovább a magasabb elemekhez!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Ebédszünet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Csillagok a laboratóriumban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Csillagok a laboratóriumban- </a:t>
                      </a:r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Folytatás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Következtetés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891256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Hogyan </a:t>
            </a:r>
            <a:r>
              <a:rPr lang="en-US" sz="3600" b="1" cap="small" noProof="0" dirty="0"/>
              <a:t>változhatnak </a:t>
            </a:r>
            <a:r>
              <a:rPr lang="en-US" sz="3600" cap="small" noProof="0" dirty="0"/>
              <a:t>az atommagok</a:t>
            </a:r>
            <a:r>
              <a:rPr lang="en-US" sz="3600" b="1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4018878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reakciók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1. feladat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en-US" sz="2800" dirty="0">
                      <a:solidFill>
                        <a:schemeClr val="tx1"/>
                      </a:solidFill>
                    </a:rPr>
                    <a:t>Csoportosítsátok magatokat 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négyes csoportokba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, és osszátok ki a szakértői feladatokat.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 xmlns:a14="http://schemas.microsoft.com/office/drawing/2010/main"/>
                  <a:r>
                    <a:rPr lang="de-DE" sz="2800" b="1" dirty="0">
                      <a:solidFill>
                        <a:schemeClr val="tx1"/>
                      </a:solidFill>
                    </a:rPr>
                    <a:t> 2.2 Csoportos rejtvény feladatlapok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l="-737" r="-2421" b="-27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07106436"/>
      </p:ext>
    </p:extLst>
  </p:cSld>
  <p:clrMapOvr>
    <a:masterClrMapping/>
  </p:clrMapOvr>
</p:sld>
</file>

<file path=ppt/slides/slide32.xml><?xml version="1.0" encoding="utf-8"?>
<p:sld xmlns:a16="http://schemas.microsoft.com/office/drawing/2014/main"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reakciók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766880"/>
            <a:ext cx="5775737" cy="3353756"/>
            <a:chOff x="1398424" y="1360021"/>
            <a:chExt cx="3822162" cy="3353756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 2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840677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en-US" sz="2800" dirty="0">
                      <a:solidFill>
                        <a:schemeClr val="tx1"/>
                      </a:solidFill>
                    </a:rPr>
                    <a:t>Csoportosítsátok magatokat szakértői csoportokba, és dolgozzatok 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együtt 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a szakértői 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feladatokon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.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:r>
                    <a:rPr lang="en-US" sz="2800" dirty="0">
                      <a:solidFill>
                        <a:schemeClr val="tx1"/>
                      </a:solidFill>
                    </a:rPr>
                    <a:t>Szükség esetén használja a nuklidtáblázatot</a:t>
                  </a:r>
                  <a:br>
                    <a:rPr lang="de-DE" sz="2800" b="1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a:br>
                  <a14:m xmlns:a14="http://schemas.microsoft.com/office/drawing/2010/main"/>
                  <a:r>
                    <a:rPr lang="de-DE" sz="2800" b="1" dirty="0">
                      <a:solidFill>
                        <a:schemeClr val="tx1"/>
                      </a:solidFill>
                    </a:rPr>
                    <a:t> 2.1 Interaktív nuklidtáblázat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840677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l="-1895" r="-1789" b="-256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71105594"/>
      </p:ext>
    </p:extLst>
  </p:cSld>
  <p:clrMapOvr>
    <a:masterClrMapping/>
  </p:clrMapOvr>
</p:sld>
</file>

<file path=ppt/slides/slide3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reakciók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3. 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>
                  <a:solidFill>
                    <a:schemeClr val="tx1"/>
                  </a:solidFill>
                </a:rPr>
                <a:t>Gyűljetek vissza az eredeti csoportokba, és dolgozzatok együtt az </a:t>
              </a:r>
              <a:r>
                <a:rPr lang="en-US" sz="2800" b="1" dirty="0">
                  <a:solidFill>
                    <a:schemeClr val="tx1"/>
                  </a:solidFill>
                </a:rPr>
                <a:t>otthoni csoportfeladatokon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561231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Miért</a:t>
            </a:r>
            <a:br>
              <a:rPr lang="en-US" sz="3600" cap="small" noProof="0" dirty="0"/>
            </a:br>
            <a:r>
              <a:rPr lang="en-US" sz="3600" cap="small" noProof="0" dirty="0"/>
              <a:t>nukleáris konverziók</a:t>
            </a:r>
            <a:br>
              <a:rPr lang="en-US" sz="3600" cap="small" noProof="0" dirty="0"/>
            </a:br>
            <a:r>
              <a:rPr lang="en-US" sz="3600" cap="small" noProof="0" dirty="0"/>
              <a:t>zajlanak?</a:t>
            </a:r>
          </a:p>
        </p:txBody>
      </p:sp>
    </p:spTree>
    <p:extLst>
      <p:ext uri="{BB962C8B-B14F-4D97-AF65-F5344CB8AC3E}">
        <p14:creationId xmlns:p14="http://schemas.microsoft.com/office/powerpoint/2010/main" val="374471412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539420"/>
            <a:ext cx="54292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 kötési </a:t>
            </a:r>
            <a:r>
              <a:rPr lang="en-US" sz="2400" dirty="0"/>
              <a:t>energia az atommag stabilitásának mérőszáma.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stabilitás a proton- és neutronszámok eloszlásától, valamint a komplex szimmetriatényezőktől függ.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Azok az atommagok, amelyek magátalakulással stabil állapotba tudnak kerülni, instabilak (radioaktívak).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magfúzióval is elérhetnek stabilabb állapotot.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Kötési energia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5F4F9D-94BD-CFA1-19FD-54B513817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172" y="1977570"/>
            <a:ext cx="5114050" cy="31029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350534C-42E3-7A8B-D52D-27CBA15F4143}"/>
              </a:ext>
            </a:extLst>
          </p:cNvPr>
          <p:cNvSpPr txBox="1"/>
          <p:nvPr/>
        </p:nvSpPr>
        <p:spPr>
          <a:xfrm rot="16200000">
            <a:off x="5115594" y="3439439"/>
            <a:ext cx="3020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rgbClr val="000000"/>
                </a:solidFill>
              </a:rPr>
              <a:t>Kötési energia </a:t>
            </a:r>
            <a:r>
              <a:rPr lang="de-DE" sz="1100" dirty="0" err="1">
                <a:solidFill>
                  <a:srgbClr val="000000"/>
                </a:solidFill>
              </a:rPr>
              <a:t>nukleononként </a:t>
            </a:r>
            <a:r>
              <a:rPr lang="de-DE" sz="1100" dirty="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720FD3-4ADA-C14D-2895-13DC2E7961C7}"/>
              </a:ext>
            </a:extLst>
          </p:cNvPr>
          <p:cNvSpPr txBox="1"/>
          <p:nvPr/>
        </p:nvSpPr>
        <p:spPr>
          <a:xfrm>
            <a:off x="8007920" y="5088553"/>
            <a:ext cx="26379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>
                <a:solidFill>
                  <a:srgbClr val="000000"/>
                </a:solidFill>
              </a:rPr>
              <a:t>Tömegszám </a:t>
            </a:r>
            <a:r>
              <a:rPr lang="de-DE" sz="1100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01393994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Kötési energia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8CABB8-C154-46E2-8E2A-CB9EF096B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81661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B722161-2F8D-5E6B-5414-9AC91BFECF9A}"/>
              </a:ext>
            </a:extLst>
          </p:cNvPr>
          <p:cNvSpPr txBox="1"/>
          <p:nvPr/>
        </p:nvSpPr>
        <p:spPr>
          <a:xfrm rot="16200000">
            <a:off x="-118875" y="3313399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Kötési energia </a:t>
            </a:r>
            <a:r>
              <a:rPr lang="de-DE" sz="1400" b="1" dirty="0" err="1">
                <a:solidFill>
                  <a:srgbClr val="000000"/>
                </a:solidFill>
              </a:rPr>
              <a:t>nukleononként </a:t>
            </a:r>
            <a:r>
              <a:rPr lang="de-DE" sz="1400" b="1" dirty="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BD9B74-32B5-00B1-A93E-BBEF458785E1}"/>
              </a:ext>
            </a:extLst>
          </p:cNvPr>
          <p:cNvSpPr txBox="1"/>
          <p:nvPr/>
        </p:nvSpPr>
        <p:spPr>
          <a:xfrm>
            <a:off x="3843525" y="5799865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Tömegszám </a:t>
            </a:r>
            <a:r>
              <a:rPr lang="de-DE" sz="1400" b="1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83904445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nuklidtáblázat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en-US" sz="2800" dirty="0">
                      <a:solidFill>
                        <a:schemeClr val="tx1"/>
                      </a:solidFill>
                    </a:rPr>
                    <a:t>Próbálja ki a Nuklidtáblázat 3D-s ábrázolását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 xmlns:a14="http://schemas.microsoft.com/office/drawing/2010/main"/>
                  <a:r>
                    <a:rPr lang="de-DE" sz="2800" b="1" dirty="0">
                      <a:solidFill>
                        <a:schemeClr val="tx1"/>
                      </a:solidFill>
                    </a:rPr>
                    <a:t> 2.1 Interaktív 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nuklidtáblázat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r="-105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Magfúzió </a:t>
            </a:r>
            <a:r>
              <a:rPr lang="en-US" sz="2800" dirty="0"/>
              <a:t>vagy </a:t>
            </a:r>
            <a:r>
              <a:rPr lang="en-US" sz="2800" b="1" dirty="0"/>
              <a:t>átalakulás </a:t>
            </a:r>
            <a:r>
              <a:rPr lang="en-US" sz="2800" dirty="0"/>
              <a:t>(bomlás</a:t>
            </a:r>
            <a:r>
              <a:rPr lang="en-US" sz="2800" dirty="0"/>
              <a:t>) révén </a:t>
            </a:r>
            <a:r>
              <a:rPr lang="en-US" sz="2800" dirty="0"/>
              <a:t>új atommagok hozhatók létre.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Ezek a folyamatok képezik </a:t>
            </a:r>
            <a:r>
              <a:rPr lang="en-US" sz="2800" b="1" dirty="0"/>
              <a:t>az új elemek kialakulásának </a:t>
            </a:r>
            <a:r>
              <a:rPr lang="en-US" sz="2800" dirty="0"/>
              <a:t>alapját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reakciók</a:t>
            </a:r>
            <a:endParaRPr lang="en-US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[09] </a:t>
            </a:r>
            <a:r>
              <a:rPr lang="de-DE" sz="1400" i="1" dirty="0" err="1">
                <a:solidFill>
                  <a:schemeClr val="bg1"/>
                </a:solidFill>
              </a:rPr>
              <a:t>Az </a:t>
            </a:r>
            <a:r>
              <a:rPr lang="de-DE" sz="1400" i="1" dirty="0">
                <a:solidFill>
                  <a:schemeClr val="bg1"/>
                </a:solidFill>
              </a:rPr>
              <a:t>Antares </a:t>
            </a:r>
            <a:r>
              <a:rPr lang="de-DE" sz="1400" i="1" dirty="0" err="1">
                <a:solidFill>
                  <a:schemeClr val="bg1"/>
                </a:solidFill>
              </a:rPr>
              <a:t>vörös </a:t>
            </a:r>
            <a:r>
              <a:rPr lang="de-DE" sz="1400" i="1" dirty="0" err="1">
                <a:solidFill>
                  <a:schemeClr val="bg1"/>
                </a:solidFill>
              </a:rPr>
              <a:t>szuperóriás </a:t>
            </a:r>
            <a:r>
              <a:rPr lang="de-DE" sz="1400" i="1" dirty="0">
                <a:solidFill>
                  <a:schemeClr val="bg1"/>
                </a:solidFill>
              </a:rPr>
              <a:t>illusztrációja</a:t>
            </a:r>
          </a:p>
        </p:txBody>
      </p:sp>
    </p:spTree>
    <p:extLst>
      <p:ext uri="{BB962C8B-B14F-4D97-AF65-F5344CB8AC3E}">
        <p14:creationId xmlns:p14="http://schemas.microsoft.com/office/powerpoint/2010/main" val="3448160901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5883275" y="1806366"/>
            <a:ext cx="6308724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III.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Az evolúció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egy csillag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841637-50A3-18C3-79DA-7D035E8B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3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56887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Bevezetés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4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b="1" cap="small" noProof="0" dirty="0"/>
              <a:t>Hol </a:t>
            </a:r>
            <a:r>
              <a:rPr lang="en-US" sz="3600" cap="small" noProof="0" dirty="0"/>
              <a:t>vannak</a:t>
            </a:r>
            <a:br>
              <a:rPr lang="en-US" sz="3600" cap="small" noProof="0" dirty="0"/>
            </a:br>
            <a:r>
              <a:rPr lang="en-US" sz="3600" cap="small" noProof="0" dirty="0"/>
              <a:t>elemeket hoznak létre?</a:t>
            </a:r>
          </a:p>
        </p:txBody>
      </p:sp>
    </p:spTree>
    <p:extLst>
      <p:ext uri="{BB962C8B-B14F-4D97-AF65-F5344CB8AC3E}">
        <p14:creationId xmlns:p14="http://schemas.microsoft.com/office/powerpoint/2010/main" val="1705955193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57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Csillagfejlődés</a:t>
            </a:r>
            <a:endParaRPr lang="en-US" sz="3000" noProof="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1BDC5E-7745-D2A0-D716-652CE52FE2A1}"/>
              </a:ext>
            </a:extLst>
          </p:cNvPr>
          <p:cNvGrpSpPr/>
          <p:nvPr/>
        </p:nvGrpSpPr>
        <p:grpSpPr>
          <a:xfrm>
            <a:off x="1381123" y="1755284"/>
            <a:ext cx="5775737" cy="3349162"/>
            <a:chOff x="1398424" y="1360021"/>
            <a:chExt cx="3822162" cy="3349162"/>
          </a:xfrm>
        </p:grpSpPr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11D6F70F-060D-B645-EEF9-3A4C4C5CE5DC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31EA3F34-C2DA-3B0A-8599-2B29DFA6924C}"/>
                </a:ext>
              </a:extLst>
            </p:cNvPr>
            <p:cNvSpPr/>
            <p:nvPr/>
          </p:nvSpPr>
          <p:spPr>
            <a:xfrm>
              <a:off x="1398424" y="1873100"/>
              <a:ext cx="3822162" cy="283608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>
                  <a:solidFill>
                    <a:schemeClr val="tx1"/>
                  </a:solidFill>
                </a:rPr>
                <a:t>Válassz csillagokat a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b="1" dirty="0">
                  <a:solidFill>
                    <a:schemeClr val="tx1"/>
                  </a:solidFill>
                </a:rPr>
                <a:t>→ 3.1 Csillagprofil kártyák</a:t>
              </a:r>
              <a:br>
                <a:rPr lang="en-US" sz="2800" b="1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és rendezd el őket a közös ábrán.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Ehhez nyissa meg a 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→ </a:t>
              </a:r>
              <a:r>
                <a:rPr lang="en-US" sz="2800" b="1" dirty="0">
                  <a:solidFill>
                    <a:schemeClr val="tx1"/>
                  </a:solidFill>
                </a:rPr>
                <a:t>3.2 HRD táblát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975322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06A7A17-1D84-C2DD-26F2-5A017325C8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F4021-6360-7AC8-D8C1-7653C71E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21" b="8985"/>
          <a:stretch/>
        </p:blipFill>
        <p:spPr bwMode="auto">
          <a:xfrm>
            <a:off x="2975183" y="308113"/>
            <a:ext cx="5363747" cy="62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5865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521016"/>
            <a:ext cx="47366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Tejútrendszerünkben évente körülbelül 5 csillag keletkezik.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Kialakulása kb. 1 millió - 100 millió évig tart.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Eredetileg a hidrogén molekuláris felhők összehúzódása révén (gravitáció).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13629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[12] A két köd, az NGC 2014 és az NGC 2020, amelyek egy csillagkeletkezési régió részei a Nagy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Magellán-felhőben, a Tejútrendszer 163 000 fényévre lévő galaxisában.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1687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3" y="1676635"/>
            <a:ext cx="51085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összehúzódás egy nagyobb sűrűségű magot hoz létre (gravitációs kollapszus).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 a tömeg elég nagy, a felhő összeomlik, és hőenergia szabadul fel.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 a csillag sűrűsége elég nagy, a sugárzás már nem tud elszökni a burokból, így a csillag tovább melegszik.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273805" y="5013629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[13] Az úgynevezett "kozmikus hernyó" gázfelhő feje egy protocsillag, amely még mindig anyagot vesz fel a külső burkából és lassan kondenzálódik.</a:t>
            </a:r>
            <a:br>
              <a:rPr lang="de-DE" sz="1400" i="1" dirty="0"/>
            </a:br>
            <a:r>
              <a:rPr lang="de-DE" sz="1400" i="1" dirty="0">
                <a:hlinkClick r:id="rId3"/>
              </a:rPr>
              <a:t>Hubble/ESA, 2013 </a:t>
            </a:r>
            <a:endParaRPr lang="de-DE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107EC6-2C9B-4F2B-AF7C-CEFCBC3F1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5" y="1677974"/>
            <a:ext cx="5181600" cy="33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9338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76635"/>
            <a:ext cx="4727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Egy </a:t>
            </a:r>
            <a:r>
              <a:rPr lang="en-US" sz="2400" b="1" dirty="0"/>
              <a:t>protocsillag </a:t>
            </a:r>
            <a:r>
              <a:rPr lang="en-US" sz="2400" dirty="0"/>
              <a:t>keletkezik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gravitációs erő növekszik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külső molekulák beleütköznek a magba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Több ezer Kelvin, fény főként az infravörös tartományban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hőmérsékletet addig növeljük, amíg a gáz </a:t>
            </a:r>
            <a:r>
              <a:rPr lang="en-US" sz="2400" dirty="0" err="1"/>
              <a:t>ionizálódik</a:t>
            </a:r>
            <a:r>
              <a:rPr lang="en-US" sz="2400" dirty="0"/>
              <a:t>, a gáz plazmává válik.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273805" y="5081364"/>
            <a:ext cx="5003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[14] A protocsillagból kilökődő gáz porfelhőkbe csapódik. Két jet látható, amelyek a </a:t>
            </a:r>
            <a:r>
              <a:rPr lang="en-US" sz="1400" i="1" dirty="0" err="1"/>
              <a:t>középpontban </a:t>
            </a:r>
            <a:r>
              <a:rPr lang="en-US" sz="1400" i="1" dirty="0"/>
              <a:t>lévő protocsillagtól szimmetrikusan távolodnak</a:t>
            </a:r>
            <a:r>
              <a:rPr lang="en-US" sz="1400" i="1" dirty="0"/>
              <a:t>.</a:t>
            </a:r>
            <a:br>
              <a:rPr lang="de-DE" sz="1400" i="1" dirty="0"/>
            </a:br>
            <a:r>
              <a:rPr lang="de-DE" sz="1400" i="1" dirty="0">
                <a:hlinkClick r:id="rId3"/>
              </a:rPr>
              <a:t>Hubble/ESA, 2021 </a:t>
            </a:r>
            <a:endParaRPr lang="de-DE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107EC6-2C9B-4F2B-AF7C-CEFCBC3F1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194" y="1632145"/>
            <a:ext cx="5015406" cy="34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4626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3" y="1546569"/>
            <a:ext cx="6053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hőmérséklet és a sűrűség elég magas ahhoz, hogy az atommagok leküzdjék a Coulomb-gátat.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Hidrogénfúzió: </a:t>
            </a:r>
            <a:r>
              <a:rPr lang="en-US" sz="2400" dirty="0"/>
              <a:t>Hélium keletkezik és felhalmozódik a magban</a:t>
            </a:r>
            <a:r>
              <a:rPr lang="en-US" sz="24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Sugárzás és gáznyomás mint a gravitációval ellentétes erő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csillag elérte a stabil állapotot!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Hidrosztatikai egyensúly</a:t>
            </a:r>
            <a:r>
              <a:rPr lang="en-US" sz="2400" dirty="0"/>
              <a:t>: Gravitáció és nyomás egyensúlyban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8258637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Minél magasabb az elem, annál magasabb a </a:t>
            </a:r>
            <a:r>
              <a:rPr lang="en-US" sz="2400" b="1" dirty="0"/>
              <a:t>Coulomb-gát.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Ha </a:t>
            </a:r>
            <a:r>
              <a:rPr lang="de-DE" sz="2400" dirty="0" err="1"/>
              <a:t>a</a:t>
            </a:r>
            <a:r>
              <a:rPr lang="de-DE" sz="2400" dirty="0" err="1"/>
              <a:t> hőmérséklet </a:t>
            </a:r>
            <a:r>
              <a:rPr lang="de-DE" sz="2400" dirty="0"/>
              <a:t>és a sűrűség </a:t>
            </a:r>
            <a:r>
              <a:rPr lang="de-DE" sz="2400" dirty="0" err="1"/>
              <a:t>elég </a:t>
            </a:r>
            <a:r>
              <a:rPr lang="de-DE" sz="2400" dirty="0"/>
              <a:t>magas</a:t>
            </a:r>
            <a:r>
              <a:rPr lang="de-DE" sz="2400" dirty="0"/>
              <a:t>, a </a:t>
            </a:r>
            <a:r>
              <a:rPr lang="de-DE" sz="2400" dirty="0" err="1"/>
              <a:t>héliumfúzió </a:t>
            </a:r>
            <a:r>
              <a:rPr lang="de-DE" sz="2400" dirty="0"/>
              <a:t>lehetővé válik.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csillag tömegétől függően további elemek fuzionálhatnak.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csillag </a:t>
            </a:r>
            <a:r>
              <a:rPr lang="en-US" sz="2400" b="1" dirty="0"/>
              <a:t>életfázisokon </a:t>
            </a:r>
            <a:r>
              <a:rPr lang="en-US" sz="2400" dirty="0"/>
              <a:t>megy keresztül</a:t>
            </a:r>
            <a:r>
              <a:rPr lang="en-US" sz="2400" dirty="0"/>
              <a:t>, amelyek a magfúziós folyamatokhoz kapcsolódnak.</a:t>
            </a:r>
          </a:p>
        </p:txBody>
      </p:sp>
    </p:spTree>
    <p:extLst>
      <p:ext uri="{BB962C8B-B14F-4D97-AF65-F5344CB8AC3E}">
        <p14:creationId xmlns:p14="http://schemas.microsoft.com/office/powerpoint/2010/main" val="2710478033"/>
      </p:ext>
    </p:extLst>
  </p:cSld>
  <p:clrMapOvr>
    <a:masterClrMapping/>
  </p:clrMapOvr>
</p:sld>
</file>

<file path=ppt/slides/slide4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A csillagok életfázisai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565808772"/>
      </p:ext>
    </p:extLst>
  </p:cSld>
  <p:clrMapOvr>
    <a:masterClrMapping/>
  </p:clrMapOvr>
</p:sld>
</file>

<file path=ppt/slides/slide4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[10] Az NGC 6302 planetáris köd, más néven Pillangó-köd, a Tejútrendszerünkben található, mintegy 3800 </a:t>
            </a:r>
            <a:r>
              <a:rPr lang="en-US" sz="2000" i="1" dirty="0" err="1"/>
              <a:t>Lj </a:t>
            </a:r>
            <a:r>
              <a:rPr lang="en-US" sz="2000" i="1" dirty="0"/>
              <a:t>távolságra. </a:t>
            </a:r>
            <a:r>
              <a:rPr lang="en-US" sz="2000" i="1" dirty="0" err="1"/>
              <a:t>Középpontjában </a:t>
            </a:r>
            <a:r>
              <a:rPr lang="en-US" sz="2000" i="1" dirty="0"/>
              <a:t>egy haldokló csillag található, amelynek tömege ötszöröse volt a Napénak. Gázburokját kilökte, és most UV-sugárzást bocsát ki, amely láthatóvá teszi a kilökődött anyagot.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360766424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66875" y="1036637"/>
            <a:ext cx="8858249" cy="2392362"/>
          </a:xfrm>
        </p:spPr>
        <p:txBody>
          <a:bodyPr anchor="ctr"/>
          <a:lstStyle/>
          <a:p>
            <a:pPr algn="ctr"/>
            <a:r>
              <a:rPr lang="en-US" sz="4000" b="1" cap="small" noProof="0" dirty="0">
                <a:solidFill>
                  <a:schemeClr val="tx1"/>
                </a:solidFill>
              </a:rPr>
              <a:t>Bevezető forduló</a:t>
            </a:r>
            <a:endParaRPr lang="en-US" sz="3600" b="1" cap="small" noProof="0" dirty="0">
              <a:solidFill>
                <a:schemeClr val="tx1"/>
              </a:solidFill>
            </a:endParaRPr>
          </a:p>
        </p:txBody>
      </p:sp>
      <p:pic>
        <p:nvPicPr>
          <p:cNvPr id="4" name="Grafik 3" descr="Fragen mit einfarbiger Füllung">
            <a:extLst>
              <a:ext uri="{FF2B5EF4-FFF2-40B4-BE49-F238E27FC236}">
                <a16:creationId xmlns:a16="http://schemas.microsoft.com/office/drawing/2014/main" id="{4F0EBFC7-984E-56D8-C6E0-31C0A17B0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510086" y="2576512"/>
            <a:ext cx="31718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2626"/>
      </p:ext>
    </p:extLst>
  </p:cSld>
  <p:clrMapOvr>
    <a:masterClrMapping/>
  </p:clrMapOvr>
</p:sld>
</file>

<file path=ppt/slides/slide5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Csillagfejlődés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49" y="1030075"/>
            <a:ext cx="5518151" cy="502131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951136" y="2024933"/>
            <a:ext cx="4961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[16] A Rák-köd, amely 6500 fényévre található a Bika csillagképben, egy szupernóva-robbanás eredménye, amelyet a csillagászok 1054-ben figyeltek meg. </a:t>
            </a:r>
            <a:r>
              <a:rPr lang="en-US" sz="2000" i="1" dirty="0" err="1"/>
              <a:t>Középpontjában </a:t>
            </a:r>
            <a:r>
              <a:rPr lang="en-US" sz="2000" i="1" dirty="0"/>
              <a:t>egy rendkívül sűrű neutroncsillag található, amely 33 ezredmásodpercenként egyszer forog, és rádióhullámokból és látható fényből álló, forgó, világítótoronyszerű sugarakat bocsát ki.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2017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37343488"/>
      </p:ext>
    </p:extLst>
  </p:cSld>
  <p:clrMapOvr>
    <a:masterClrMapping/>
  </p:clrMapOvr>
</p:sld>
</file>

<file path=ppt/slides/slide5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06A7A17-1D84-C2DD-26F2-5A017325C8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F4021-6360-7AC8-D8C1-7653C71E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21" b="8985"/>
          <a:stretch/>
        </p:blipFill>
        <p:spPr bwMode="auto">
          <a:xfrm>
            <a:off x="2975183" y="308113"/>
            <a:ext cx="5363747" cy="62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971493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06021E-B2C1-4B22-A421-52434D8971D3}"/>
              </a:ext>
            </a:extLst>
          </p:cNvPr>
          <p:cNvSpPr txBox="1"/>
          <p:nvPr/>
        </p:nvSpPr>
        <p:spPr>
          <a:xfrm>
            <a:off x="626164" y="2644170"/>
            <a:ext cx="54698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Nap 4,5 milliárd évvel ezelőtt született.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Nap stabilizálódik a </a:t>
            </a:r>
            <a:r>
              <a:rPr lang="en-US" sz="2400" b="1" dirty="0"/>
              <a:t>fő szekvenciában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hidrogén fúziója héliummagot és hidrogénhéjat eredményez.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974C506-4278-CBBF-63EE-31D1D98399CC}"/>
              </a:ext>
            </a:extLst>
          </p:cNvPr>
          <p:cNvSpPr/>
          <p:nvPr/>
        </p:nvSpPr>
        <p:spPr>
          <a:xfrm rot="3760218">
            <a:off x="9558580" y="4152106"/>
            <a:ext cx="536167" cy="5566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38B167-E4AD-45E9-800A-B54A15DE48D5}"/>
              </a:ext>
            </a:extLst>
          </p:cNvPr>
          <p:cNvSpPr txBox="1"/>
          <p:nvPr/>
        </p:nvSpPr>
        <p:spPr>
          <a:xfrm>
            <a:off x="10658475" y="5730494"/>
            <a:ext cx="118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[17] </a:t>
            </a:r>
            <a:r>
              <a:rPr lang="de-DE" sz="1600" i="1" dirty="0"/>
              <a:t>HRD </a:t>
            </a:r>
          </a:p>
        </p:txBody>
      </p:sp>
    </p:spTree>
    <p:extLst>
      <p:ext uri="{BB962C8B-B14F-4D97-AF65-F5344CB8AC3E}">
        <p14:creationId xmlns:p14="http://schemas.microsoft.com/office/powerpoint/2010/main" val="3407473753"/>
      </p:ext>
    </p:extLst>
  </p:cSld>
  <p:clrMapOvr>
    <a:masterClrMapping/>
  </p:clrMapOvr>
</p:sld>
</file>

<file path=ppt/slides/slide5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2477500">
            <a:off x="10106745" y="2846259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magban lévő hidrogén elfogy, a mag összehúzódik, forróbbá válik.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Nap kitágul, fényesebbé, de kívülről hűvösebbé válik.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Nap </a:t>
            </a:r>
            <a:r>
              <a:rPr lang="en-US" sz="2400" b="1" dirty="0"/>
              <a:t>vörös óriássá</a:t>
            </a:r>
            <a:r>
              <a:rPr lang="en-US" sz="2400" dirty="0"/>
              <a:t> válik</a:t>
            </a:r>
            <a:r>
              <a:rPr lang="en-US" sz="2400" dirty="0"/>
              <a:t>, hidrogénhéjjal és héliummaggal.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656541"/>
      </p:ext>
    </p:extLst>
  </p:cSld>
  <p:clrMapOvr>
    <a:masterClrMapping/>
  </p:clrMapOvr>
</p:sld>
</file>

<file path=ppt/slides/slide5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4460586">
            <a:off x="9802889" y="2441346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hélium hirtelen meggyullad a magban.</a:t>
            </a:r>
          </a:p>
          <a:p>
            <a:pPr marL="75438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Hélium villanás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belső hőmérséklet emelkedik, a Nap egyre forróbb lesz.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hélium a magban ég:</a:t>
            </a:r>
            <a:br>
              <a:rPr lang="en-US" sz="2400" dirty="0"/>
            </a:br>
            <a:r>
              <a:rPr lang="en-US" sz="2400" b="1" dirty="0"/>
              <a:t>Háromszoros-alfa folyamat</a:t>
            </a:r>
          </a:p>
        </p:txBody>
      </p:sp>
    </p:spTree>
    <p:extLst>
      <p:ext uri="{BB962C8B-B14F-4D97-AF65-F5344CB8AC3E}">
        <p14:creationId xmlns:p14="http://schemas.microsoft.com/office/powerpoint/2010/main" val="3075681676"/>
      </p:ext>
    </p:extLst>
  </p:cSld>
  <p:clrMapOvr>
    <a:masterClrMapping/>
  </p:clrMapOvr>
</p:sld>
</file>

<file path=ppt/slides/slide5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341" y="1884664"/>
            <a:ext cx="5874634" cy="275401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546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hélium hirtelen meggyullad a magban.</a:t>
            </a:r>
          </a:p>
          <a:p>
            <a:pPr marL="75438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Hélium villanás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belső hőmérséklet emelkedik, a Nap egyre melegebb lesz.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hélium a magban ég:</a:t>
            </a:r>
            <a:br>
              <a:rPr lang="en-US" sz="2400" dirty="0"/>
            </a:br>
            <a:r>
              <a:rPr lang="en-US" sz="2400" b="1" dirty="0"/>
              <a:t>Háromszoros-alfa folyamat</a:t>
            </a:r>
          </a:p>
        </p:txBody>
      </p:sp>
    </p:spTree>
    <p:extLst>
      <p:ext uri="{BB962C8B-B14F-4D97-AF65-F5344CB8AC3E}">
        <p14:creationId xmlns:p14="http://schemas.microsoft.com/office/powerpoint/2010/main" val="3420566751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4039381">
            <a:off x="9902280" y="2203253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magban elfogyasztott hélium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Nap most hidrogénhéjjal, héliumhéjjal és szén/oxigén maggal rendelkezik.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Nap kitágul, fényesebbé, de kívülről hűvösebbé válik.</a:t>
            </a:r>
          </a:p>
        </p:txBody>
      </p:sp>
    </p:spTree>
    <p:extLst>
      <p:ext uri="{BB962C8B-B14F-4D97-AF65-F5344CB8AC3E}">
        <p14:creationId xmlns:p14="http://schemas.microsoft.com/office/powerpoint/2010/main" val="971352420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1690019"/>
            <a:ext cx="54698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Nap minden egyes hőimpulzussal veszít tömegéből, amíg a mag ki nem kerül a felszínre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kilökődött héj </a:t>
            </a:r>
            <a:r>
              <a:rPr lang="en-US" sz="2400" b="1" dirty="0"/>
              <a:t>bolygóködöt </a:t>
            </a:r>
            <a:r>
              <a:rPr lang="en-US" sz="2400" dirty="0"/>
              <a:t>alkot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exponált mag </a:t>
            </a:r>
            <a:r>
              <a:rPr lang="en-US" sz="2400" b="1" dirty="0"/>
              <a:t>fehér törpét </a:t>
            </a:r>
            <a:r>
              <a:rPr lang="en-US" sz="2400" dirty="0"/>
              <a:t>alkot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gyorsan lehűl, nincs több reakció lehetséges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Főleg szénből és oxigénből áll</a:t>
            </a:r>
            <a:br>
              <a:rPr lang="en-US" sz="2400" dirty="0"/>
            </a:br>
            <a:r>
              <a:rPr lang="en-US" sz="1600" i="1" dirty="0"/>
              <a:t>kb. a Nap tömegének és a Föld méretének felel meg.</a:t>
            </a:r>
            <a:endParaRPr lang="de-DE" sz="2400" i="1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905D0E4-BAD5-1E4B-9ABE-084DA0DD3887}"/>
              </a:ext>
            </a:extLst>
          </p:cNvPr>
          <p:cNvSpPr/>
          <p:nvPr/>
        </p:nvSpPr>
        <p:spPr>
          <a:xfrm rot="5400000">
            <a:off x="8682103" y="580777"/>
            <a:ext cx="536167" cy="43632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383827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Napunk története</a:t>
            </a:r>
            <a:endParaRPr lang="en-US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1690019"/>
            <a:ext cx="54698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Nap minden egyes hőimpulzussal veszít a tömegéből, amíg a mag ki nem kerül a szabadba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kilökődött héj </a:t>
            </a:r>
            <a:r>
              <a:rPr lang="en-US" sz="2400" b="1" dirty="0"/>
              <a:t>bolygóködöt </a:t>
            </a:r>
            <a:r>
              <a:rPr lang="en-US" sz="2400" dirty="0"/>
              <a:t>alkot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feltárt mag </a:t>
            </a:r>
            <a:r>
              <a:rPr lang="en-US" sz="2400" b="1" dirty="0"/>
              <a:t>fehér törpét </a:t>
            </a:r>
            <a:r>
              <a:rPr lang="en-US" sz="2400" dirty="0"/>
              <a:t>alkot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gyorsan lehűl, nincs több reakció lehetséges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Főleg szénből és oxigénből áll</a:t>
            </a:r>
            <a:br>
              <a:rPr lang="en-US" sz="2400" dirty="0"/>
            </a:br>
            <a:r>
              <a:rPr lang="en-US" sz="1600" i="1" dirty="0"/>
              <a:t>kb. a Nap tömegének és a Föld méretének felel meg.</a:t>
            </a:r>
            <a:endParaRPr lang="de-DE" sz="2400" i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822829-87AC-3DD6-F100-45BFCAFF3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705" y="1252199"/>
            <a:ext cx="5360141" cy="42720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2E79C7-F1D2-10F3-6302-CAB0FECB3836}"/>
              </a:ext>
            </a:extLst>
          </p:cNvPr>
          <p:cNvSpPr txBox="1"/>
          <p:nvPr/>
        </p:nvSpPr>
        <p:spPr>
          <a:xfrm>
            <a:off x="6378705" y="5538139"/>
            <a:ext cx="5360141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[18] Bolygóköd a Cygnus csillagképben</a:t>
            </a:r>
            <a:br>
              <a:rPr lang="en-US" sz="1800" i="1" dirty="0"/>
            </a:br>
            <a:r>
              <a:rPr lang="de-DE" i="1" dirty="0">
                <a:hlinkClick r:id="rId4"/>
              </a:rPr>
              <a:t>Hubble/ESA, </a:t>
            </a:r>
            <a:r>
              <a:rPr lang="de-DE" i="1" dirty="0"/>
              <a:t>2021 </a:t>
            </a:r>
          </a:p>
        </p:txBody>
      </p:sp>
    </p:spTree>
    <p:extLst>
      <p:ext uri="{BB962C8B-B14F-4D97-AF65-F5344CB8AC3E}">
        <p14:creationId xmlns:p14="http://schemas.microsoft.com/office/powerpoint/2010/main" val="2319603033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 </a:t>
            </a:r>
            <a:r>
              <a:rPr lang="en-US" sz="2400" noProof="0" dirty="0"/>
              <a:t>(Naprendszer)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0673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81375" y="2154239"/>
            <a:ext cx="5429250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Mit tudsz már a</a:t>
            </a:r>
            <a:br>
              <a:rPr lang="en-US" sz="3600" b="1" cap="small" noProof="0" dirty="0"/>
            </a:br>
            <a:r>
              <a:rPr lang="en-US" sz="3600" b="1" cap="small" noProof="0" dirty="0"/>
              <a:t>Nukleáris asztrofizikáról</a:t>
            </a:r>
            <a:r>
              <a:rPr lang="en-US" sz="3600" cap="small" noProof="0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1811966256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 </a:t>
            </a:r>
            <a:r>
              <a:rPr lang="en-US" sz="2400" noProof="0" dirty="0"/>
              <a:t>(Naprendszer)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563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kémiai elemek mennyisége </a:t>
            </a:r>
            <a:r>
              <a:rPr lang="en-US" sz="2400" noProof="0" dirty="0"/>
              <a:t>(Naprendszer)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b="1" dirty="0"/>
              <a:t>vasig</a:t>
            </a:r>
            <a:r>
              <a:rPr lang="en-GB" sz="2400" dirty="0"/>
              <a:t> terjedő elemek </a:t>
            </a:r>
            <a:r>
              <a:rPr lang="en-GB" sz="2400" dirty="0"/>
              <a:t>csillagászati folyamatok során magfúzióval szintetizálhatók.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Ennek eredményeképpen megnövekedett a vasbőség.</a:t>
            </a:r>
          </a:p>
        </p:txBody>
      </p:sp>
    </p:spTree>
    <p:extLst>
      <p:ext uri="{BB962C8B-B14F-4D97-AF65-F5344CB8AC3E}">
        <p14:creationId xmlns:p14="http://schemas.microsoft.com/office/powerpoint/2010/main" val="2407995279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Kötési energia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F37D4A-E17A-1FA2-AEF6-C196F855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91186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D26B4-D3AA-E037-228C-0ACB53436C11}"/>
              </a:ext>
            </a:extLst>
          </p:cNvPr>
          <p:cNvSpPr txBox="1"/>
          <p:nvPr/>
        </p:nvSpPr>
        <p:spPr>
          <a:xfrm rot="16200000">
            <a:off x="-118875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Kötési energia </a:t>
            </a:r>
            <a:r>
              <a:rPr lang="de-DE" sz="1400" b="1" dirty="0" err="1">
                <a:solidFill>
                  <a:srgbClr val="000000"/>
                </a:solidFill>
              </a:rPr>
              <a:t>nukleononként </a:t>
            </a:r>
            <a:r>
              <a:rPr lang="de-DE" sz="1400" b="1" dirty="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4885A9-F613-260D-15E2-2B5A7193F261}"/>
              </a:ext>
            </a:extLst>
          </p:cNvPr>
          <p:cNvSpPr txBox="1"/>
          <p:nvPr/>
        </p:nvSpPr>
        <p:spPr>
          <a:xfrm>
            <a:off x="3843525" y="5809390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Tömegszám </a:t>
            </a:r>
            <a:r>
              <a:rPr lang="de-DE" sz="1400" b="1" dirty="0">
                <a:solidFill>
                  <a:srgbClr val="0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67529923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Kötési energia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F37D4A-E17A-1FA2-AEF6-C196F855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91186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D26B4-D3AA-E037-228C-0ACB53436C11}"/>
              </a:ext>
            </a:extLst>
          </p:cNvPr>
          <p:cNvSpPr txBox="1"/>
          <p:nvPr/>
        </p:nvSpPr>
        <p:spPr>
          <a:xfrm rot="16200000">
            <a:off x="-118875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Kötési energia </a:t>
            </a:r>
            <a:r>
              <a:rPr lang="de-DE" sz="1400" b="1" dirty="0" err="1">
                <a:solidFill>
                  <a:srgbClr val="000000"/>
                </a:solidFill>
              </a:rPr>
              <a:t>nukleononként </a:t>
            </a:r>
            <a:r>
              <a:rPr lang="de-DE" sz="1400" b="1" dirty="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4885A9-F613-260D-15E2-2B5A7193F261}"/>
              </a:ext>
            </a:extLst>
          </p:cNvPr>
          <p:cNvSpPr txBox="1"/>
          <p:nvPr/>
        </p:nvSpPr>
        <p:spPr>
          <a:xfrm>
            <a:off x="3843525" y="5809390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Tömegszám </a:t>
            </a:r>
            <a:r>
              <a:rPr lang="de-DE" sz="14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81C084D1-3622-F60B-6E03-78A4B97AE16A}"/>
              </a:ext>
            </a:extLst>
          </p:cNvPr>
          <p:cNvSpPr/>
          <p:nvPr/>
        </p:nvSpPr>
        <p:spPr>
          <a:xfrm>
            <a:off x="3151649" y="1447800"/>
            <a:ext cx="1048876" cy="3933825"/>
          </a:xfrm>
          <a:custGeom>
            <a:avLst/>
            <a:gdLst>
              <a:gd name="connsiteX0" fmla="*/ 1048876 w 1048876"/>
              <a:gd name="connsiteY0" fmla="*/ 0 h 3933825"/>
              <a:gd name="connsiteX1" fmla="*/ 258301 w 1048876"/>
              <a:gd name="connsiteY1" fmla="*/ 857250 h 3933825"/>
              <a:gd name="connsiteX2" fmla="*/ 1126 w 1048876"/>
              <a:gd name="connsiteY2" fmla="*/ 3933825 h 393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876" h="3933825">
                <a:moveTo>
                  <a:pt x="1048876" y="0"/>
                </a:moveTo>
                <a:cubicBezTo>
                  <a:pt x="740901" y="100806"/>
                  <a:pt x="432926" y="201613"/>
                  <a:pt x="258301" y="857250"/>
                </a:cubicBezTo>
                <a:cubicBezTo>
                  <a:pt x="83676" y="1512887"/>
                  <a:pt x="-11574" y="3433763"/>
                  <a:pt x="1126" y="3933825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839C92-0B63-E530-A67B-EADFA5A748E4}"/>
              </a:ext>
            </a:extLst>
          </p:cNvPr>
          <p:cNvSpPr txBox="1"/>
          <p:nvPr/>
        </p:nvSpPr>
        <p:spPr>
          <a:xfrm rot="17148437">
            <a:off x="2806026" y="2705734"/>
            <a:ext cx="19335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Nukleáris fúzió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BEDDE02-58CF-8774-AE8B-18F5A6BBAEDF}"/>
              </a:ext>
            </a:extLst>
          </p:cNvPr>
          <p:cNvCxnSpPr>
            <a:cxnSpLocks/>
          </p:cNvCxnSpPr>
          <p:nvPr/>
        </p:nvCxnSpPr>
        <p:spPr>
          <a:xfrm>
            <a:off x="4876800" y="1457840"/>
            <a:ext cx="4381500" cy="61861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B65A184-AE23-C98C-0F58-542A99A1C0E7}"/>
              </a:ext>
            </a:extLst>
          </p:cNvPr>
          <p:cNvSpPr txBox="1"/>
          <p:nvPr/>
        </p:nvSpPr>
        <p:spPr>
          <a:xfrm rot="416040">
            <a:off x="5853113" y="1812829"/>
            <a:ext cx="19335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550319549"/>
      </p:ext>
    </p:extLst>
  </p:cSld>
  <p:clrMapOvr>
    <a:masterClrMapping/>
  </p:clrMapOvr>
</p:sld>
</file>

<file path=ppt/slides/slide6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623846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IV.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Tovább a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Magasabb elemek!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1" r="6788"/>
          <a:stretch/>
        </p:blipFill>
        <p:spPr>
          <a:xfrm>
            <a:off x="6238460" y="0"/>
            <a:ext cx="595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20304"/>
      </p:ext>
    </p:extLst>
  </p:cSld>
  <p:clrMapOvr>
    <a:masterClrMapping/>
  </p:clrMapOvr>
</p:sld>
</file>

<file path=ppt/slides/slide6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en-GB" sz="3600" cap="small" noProof="0" dirty="0"/>
              <a:t>Hogyan lehet </a:t>
            </a:r>
            <a:r>
              <a:rPr lang="en-GB" sz="3600" b="1" cap="small" noProof="0" dirty="0"/>
              <a:t>nehezebb elemeket </a:t>
            </a:r>
            <a:r>
              <a:rPr lang="en-GB" sz="3600" cap="small" noProof="0" dirty="0"/>
              <a:t>szintetizálni?</a:t>
            </a:r>
            <a:endParaRPr lang="en-US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2574075025"/>
      </p:ext>
    </p:extLst>
  </p:cSld>
  <p:clrMapOvr>
    <a:masterClrMapping/>
  </p:clrMapOvr>
</p:sld>
</file>

<file path=ppt/slides/slide6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Neutron befogása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B0B2DB-295F-6412-F548-B3B42861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5EBFA"/>
              </a:clrFrom>
              <a:clrTo>
                <a:srgbClr val="D5E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330" b="2327"/>
          <a:stretch/>
        </p:blipFill>
        <p:spPr>
          <a:xfrm>
            <a:off x="1443319" y="1496815"/>
            <a:ext cx="8650940" cy="37744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980BA0-1294-4711-8831-2B15A796943F}"/>
              </a:ext>
            </a:extLst>
          </p:cNvPr>
          <p:cNvSpPr txBox="1"/>
          <p:nvPr/>
        </p:nvSpPr>
        <p:spPr>
          <a:xfrm>
            <a:off x="6255512" y="4901591"/>
            <a:ext cx="4269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Radioaktív </a:t>
            </a:r>
            <a:r>
              <a:rPr lang="de-DE" sz="2000" b="1" dirty="0" err="1"/>
              <a:t>átalakítás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644112447"/>
      </p:ext>
    </p:extLst>
  </p:cSld>
  <p:clrMapOvr>
    <a:masterClrMapping/>
  </p:clrMapOvr>
</p:sld>
</file>

<file path=ppt/slides/slide67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Neutron befogása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B0B2DB-295F-6412-F548-B3B42861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5EBFA"/>
              </a:clrFrom>
              <a:clrTo>
                <a:srgbClr val="D5E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48" y="2239817"/>
            <a:ext cx="4313292" cy="18819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B067487-F3D9-765B-8D4F-FE6FBFD8CBC3}"/>
              </a:ext>
            </a:extLst>
          </p:cNvPr>
          <p:cNvSpPr txBox="1"/>
          <p:nvPr/>
        </p:nvSpPr>
        <p:spPr>
          <a:xfrm>
            <a:off x="5623034" y="2045234"/>
            <a:ext cx="6459476" cy="250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 vas-59 egy másik neutronbefogási reakciónak is alávetheti magát, mielőtt elbomlana.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 neutronáram függvénye, hogy a nukleid elbomlik-e, vagy helyette neutronbefogási reakciók láncolata indul be.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675C6D-0BAE-4F26-B636-55AED48C941F}"/>
                  </a:ext>
                </a:extLst>
              </p:cNvPr>
              <p:cNvSpPr txBox="1"/>
              <p:nvPr/>
            </p:nvSpPr>
            <p:spPr>
              <a:xfrm>
                <a:off x="5720766" y="4807512"/>
                <a:ext cx="1919088" cy="73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2400" b="1" i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xmlns:a="http://schemas.openxmlformats.org/drawingml/2006/main" lang="de-DE" sz="24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xmlns:a="http://schemas.openxmlformats.org/drawingml/2006/main" lang="de-DE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lang="de-DE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xmlns:a="http://schemas.openxmlformats.org/drawingml/2006/main" lang="de-DE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lang="de-DE" sz="24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den>
                      </m:f>
                    </m:oMath>
                  </m:oMathPara>
                </a14:m>
                <a:endParaRPr lang="de-DE" sz="2400" b="1" dirty="0"/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675C6D-0BAE-4F26-B636-55AED48C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766" y="4807512"/>
                <a:ext cx="1919088" cy="730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901060-C55F-470D-8368-1196421AD986}"/>
                  </a:ext>
                </a:extLst>
              </p:cNvPr>
              <p:cNvSpPr txBox="1"/>
              <p:nvPr/>
            </p:nvSpPr>
            <p:spPr>
              <a:xfrm>
                <a:off x="7410458" y="4802406"/>
                <a:ext cx="43407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xmlns:a="http://schemas.openxmlformats.org/drawingml/2006/main"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xmlns:a="http://schemas.openxmlformats.org/drawingml/2006/main" lang="de-DE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xmlns:a="http://schemas.openxmlformats.org/drawingml/2006/main" lang="de-DE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𝑁𝑒𝑢𝑡𝑟𝑜𝑛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𝐶𝑎𝑝𝑡𝑢𝑟𝑒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𝑅𝑎𝑡𝑒</m:t>
                      </m:r>
                    </m:oMath>
                    <m:oMath xmlns:m="http://schemas.openxmlformats.org/officeDocument/2006/math"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 …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𝐷𝑒𝑐𝑎𝑦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xmlns:a="http://schemas.openxmlformats.org/drawingml/2006/main"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901060-C55F-470D-8368-1196421AD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458" y="4802406"/>
                <a:ext cx="4340773" cy="70788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38EE4544-38CA-4788-A4DD-D19D79B083B2}"/>
              </a:ext>
            </a:extLst>
          </p:cNvPr>
          <p:cNvSpPr txBox="1"/>
          <p:nvPr/>
        </p:nvSpPr>
        <p:spPr>
          <a:xfrm>
            <a:off x="3090549" y="3945223"/>
            <a:ext cx="26583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Radioaktív </a:t>
            </a:r>
            <a:r>
              <a:rPr lang="de-DE" sz="1400" b="1" dirty="0" err="1"/>
              <a:t>átalakítás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33731590"/>
      </p:ext>
    </p:extLst>
  </p:cSld>
  <p:clrMapOvr>
    <a:masterClrMapping/>
  </p:clrMapOvr>
</p:sld>
</file>

<file path=ppt/slides/slide68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 verseny társasjáték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855348"/>
            <a:ext cx="7048500" cy="3147305"/>
            <a:chOff x="1398424" y="1360021"/>
            <a:chExt cx="3822162" cy="31473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6342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Használja a Nuklidtáblázatot játéktáblaként a neutronbefogási folyamatok felfedezéséhez.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4.1. Játékszabályok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4.2. Játéktábla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5749"/>
      </p:ext>
    </p:extLst>
  </p:cSld>
  <p:clrMapOvr>
    <a:masterClrMapping/>
  </p:clrMapOvr>
</p:sld>
</file>

<file path=ppt/slides/slide69.xml><?xml version="1.0" encoding="utf-8"?>
<p:sld xmlns:a16="http://schemas.microsoft.com/office/drawing/2014/main" xmlns:mc="http://schemas.openxmlformats.org/markup-compatibility/2006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 verseny társasjáték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1. forgatókönyv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Ön egy vas-58-as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nuklid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és stabilnak érzi magát. Az Aldebaran, egy vörös óriás belsejében vagy. Itt magas, több gigakelvin hőmérséklet és nagy gravitációs nyomás uralkodik, így a hélium, hidrogén stb. magfúziója zajlik. De számodra a magfúzió szóba sem jöhet. Senki sem olyan stabil, mint te.</a:t>
                  </a:r>
                </a:p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Van azonban néhány szabad neutron, amelyik szabadon repked, és be akarja fogni magát egy atommagba. Olyan sok, hogy átlagosan</a:t>
                  </a:r>
                  <a:b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</a:b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e>
                          <m:sup>
                            <m:r>
    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xmlns:a="http://schemas.openxmlformats.org/drawingml/2006/main"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endPara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 neutronbefogási reakciók másodpercenként zajlanak.  És te mindig is arról álmodtál, hogy Gallium leszel...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 l="-604" r="-13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1076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Brainstorming</a:t>
            </a:r>
            <a:endParaRPr lang="en-US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8730" y="2069609"/>
            <a:ext cx="3124691" cy="3124691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2320924" y="2343151"/>
            <a:ext cx="4984752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Feladat</a:t>
            </a:r>
            <a:endParaRPr lang="en-US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: obere Ecken abgerundet 8">
                <a:extLst>
                  <a:ext uri="{FF2B5EF4-FFF2-40B4-BE49-F238E27FC236}">
                    <a16:creationId xmlns:a16="http://schemas.microsoft.com/office/drawing/2014/main" id="{9C378F9B-1E52-B1CE-49D0-6D3544BAE426}"/>
                  </a:ext>
                </a:extLst>
              </p:cNvPr>
              <p:cNvSpPr/>
              <p:nvPr/>
            </p:nvSpPr>
            <p:spPr>
              <a:xfrm>
                <a:off x="2320924" y="2856230"/>
                <a:ext cx="4984752" cy="2096770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800" dirty="0">
                    <a:solidFill>
                      <a:schemeClr val="tx1"/>
                    </a:solidFill>
                    <a:latin typeface="+mj-lt"/>
                  </a:rPr>
                  <a:t>Nyissa meg </a:t>
                </a:r>
                <a:r>
                  <a:rPr lang="de-DE" sz="2800" dirty="0" err="1">
                    <a:solidFill>
                      <a:schemeClr val="tx1"/>
                    </a:solidFill>
                    <a:latin typeface="+mj-lt"/>
                  </a:rPr>
                  <a:t>a</a:t>
                </a:r>
                <a:br>
                  <a:rPr lang="de-DE" sz="2800" dirty="0">
                    <a:solidFill>
                      <a:schemeClr val="tx1"/>
                    </a:solidFill>
                    <a:latin typeface="+mj-lt"/>
                  </a:rPr>
                </a:br>
                <a14:m xmlns:a14="http://schemas.microsoft.com/office/drawing/2010/main"/>
                <a:r>
                  <a:rPr lang="de-DE" sz="2800" b="1" dirty="0">
                    <a:solidFill>
                      <a:schemeClr val="tx1"/>
                    </a:solidFill>
                    <a:latin typeface="+mj-lt"/>
                  </a:rPr>
                  <a:t> 1.1 Brainstorming tábla</a:t>
                </a:r>
                <a:br>
                  <a:rPr lang="de-DE" sz="2800" b="1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és töltsétek ki közösen.</a:t>
                </a:r>
                <a:endParaRPr lang="en-GB" sz="2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9" name="Rechteck: obere Ecken abgerundet 8">
                <a:extLst>
                  <a:ext uri="{FF2B5EF4-FFF2-40B4-BE49-F238E27FC236}">
                    <a16:creationId xmlns:a16="http://schemas.microsoft.com/office/drawing/2014/main" id="{9C378F9B-1E52-B1CE-49D0-6D3544BAE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924" y="2856230"/>
                <a:ext cx="4984752" cy="2096770"/>
              </a:xfrm>
              <a:prstGeom prst="round2SameRect">
                <a:avLst>
                  <a:gd name="adj1" fmla="val 0"/>
                  <a:gd name="adj2" fmla="val 0"/>
                </a:avLst>
              </a:prstGeom>
              <a:blipFill>
                <a:blip r:embed="rId5"/>
                <a:stretch>
                  <a:fillRect r="-12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7382946"/>
      </p:ext>
    </p:extLst>
  </p:cSld>
  <p:clrMapOvr>
    <a:masterClrMapping/>
  </p:clrMapOvr>
</p:sld>
</file>

<file path=ppt/slides/slide70.xml><?xml version="1.0" encoding="utf-8"?>
<p:sld xmlns:a16="http://schemas.microsoft.com/office/drawing/2014/main" xmlns:mc="http://schemas.openxmlformats.org/markup-compatibility/2006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 verseny társasjáték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1. forgatókönyv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Egy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Fe-58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nuklid szintet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izálása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egy</a:t>
                  </a:r>
                  <a:b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gallium-izotóppá 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(</a:t>
                  </a:r>
                  <a:r>
                    <a:rPr kumimoji="0" lang="de-DE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Ga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).</a:t>
                  </a:r>
                  <a:b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𝐩</m:t>
                            </m:r>
                          </m:e>
                          <m:sub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𝐧</m:t>
                            </m:r>
                          </m:sub>
                        </m:sSub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e>
                          <m:sup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sup>
                        </m:sSup>
                        <m:f>
                          <m:fPr>
                            <m:ctrlPr>
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2322"/>
      </p:ext>
    </p:extLst>
  </p:cSld>
  <p:clrMapOvr>
    <a:masterClrMapping/>
  </p:clrMapOvr>
</p:sld>
</file>

<file path=ppt/slides/slide71.xml><?xml version="1.0" encoding="utf-8"?>
<p:sld xmlns:a16="http://schemas.microsoft.com/office/drawing/2014/main" xmlns:mc="http://schemas.openxmlformats.org/markup-compatibility/2006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 verseny társasjáték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2. forgatókönyv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Ön egy kobalt-59-es nuklid, és stabilnak érzi magát. Az utóbbi időben azonban nagyon kényelmetlenül érzed magad a szuperóriásodban a hihetetlenül magas hőmérséklet miatt. Talán most tapasztalsz először szupernóvát, ki tudja.</a:t>
                  </a:r>
                </a:p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Csak annyit tudsz, hogy rengeteg neutron is repked, amelyeket be akarnak fogni. Olyan sok, hogy átlagosan</a:t>
                  </a:r>
                  <a:b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</a:b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 xmlns:mc="http://schemas.openxmlformats.org/markup-compatibility/2006" xmlns:a14="http://schemas.microsoft.com/office/drawing/2010/main"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 neutronbefogási reakciók másodpercenként zajlanak. Ön pedig örülne, ha néhány neutronnal több lenne a csomagjában.</a:t>
                  </a: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 l="-86" r="-86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0832"/>
      </p:ext>
    </p:extLst>
  </p:cSld>
  <p:clrMapOvr>
    <a:masterClrMapping/>
  </p:clrMapOvr>
</p:sld>
</file>

<file path=ppt/slides/slide72.xml><?xml version="1.0" encoding="utf-8"?>
<p:sld xmlns:a16="http://schemas.microsoft.com/office/drawing/2014/main" xmlns:mc="http://schemas.openxmlformats.org/markup-compatibility/2006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A Nuklid verseny társasjáték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2. forgatókönyv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Szintetizálj egy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Fe-59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nuklidot egy legalább 40 neutronnal rendelkező nukliddá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.</a:t>
                  </a:r>
                  <a:b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𝐩</m:t>
                            </m:r>
                          </m:e>
                          <m:sub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𝐧</m:t>
                            </m:r>
                          </m:sub>
                        </m:sSub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f>
                          <m:fPr>
                            <m:ctrlPr>
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58223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363D07C-D802-4F79-B222-3C3BC907C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047750"/>
            <a:ext cx="7048500" cy="4762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4CEA62A-5E03-979D-E81E-6751B2BB5FAA}"/>
              </a:ext>
            </a:extLst>
          </p:cNvPr>
          <p:cNvSpPr txBox="1"/>
          <p:nvPr/>
        </p:nvSpPr>
        <p:spPr>
          <a:xfrm>
            <a:off x="10182225" y="5235194"/>
            <a:ext cx="196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[20] </a:t>
            </a:r>
            <a:r>
              <a:rPr lang="de-DE" sz="1600" i="1" dirty="0"/>
              <a:t>Termikus neutronbefogási </a:t>
            </a:r>
            <a:r>
              <a:rPr lang="de-DE" sz="1600" i="1" dirty="0"/>
              <a:t>keresztmetszet </a:t>
            </a:r>
          </a:p>
        </p:txBody>
      </p:sp>
    </p:spTree>
    <p:extLst>
      <p:ext uri="{BB962C8B-B14F-4D97-AF65-F5344CB8AC3E}">
        <p14:creationId xmlns:p14="http://schemas.microsoft.com/office/powerpoint/2010/main" val="3057591314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48DBCE-8AE5-AFFF-0953-8EB59FEB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43" y="1059273"/>
            <a:ext cx="6149265" cy="33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S- és R-folyamatok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067487-F3D9-765B-8D4F-FE6FBFD8CBC3}"/>
              </a:ext>
            </a:extLst>
          </p:cNvPr>
          <p:cNvSpPr txBox="1"/>
          <p:nvPr/>
        </p:nvSpPr>
        <p:spPr>
          <a:xfrm>
            <a:off x="6418554" y="1354449"/>
            <a:ext cx="5506881" cy="268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200" b="1" dirty="0" err="1"/>
              <a:t>s-Process </a:t>
            </a:r>
            <a:r>
              <a:rPr lang="de-DE" sz="2200" b="1" dirty="0"/>
              <a:t>(lassú)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Viszonylag alacsony hőmérsékleten és neutronáram-sűrűségen.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Főleg az AGB csillagokban a héj égése során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Lassú reakciólánc több stabil köztes nuklidon keresztül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F9AC32-F7D3-6B20-BCFA-1A476F9B6AB0}"/>
              </a:ext>
            </a:extLst>
          </p:cNvPr>
          <p:cNvSpPr txBox="1"/>
          <p:nvPr/>
        </p:nvSpPr>
        <p:spPr>
          <a:xfrm>
            <a:off x="787212" y="4399419"/>
            <a:ext cx="7718613" cy="15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200" b="1" dirty="0" err="1"/>
              <a:t>r-Process </a:t>
            </a:r>
            <a:r>
              <a:rPr lang="de-DE" sz="2200" b="1" dirty="0"/>
              <a:t>(gyors)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Nagyon magas neutronáram-sűrűség és hőmérséklet esetén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Gyors befogási reakciók láncolata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Feltehetően a szupernóvákban és neutroncsillagok összeolvadásaiban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3F6873-DFFB-0281-3661-99499565232B}"/>
              </a:ext>
            </a:extLst>
          </p:cNvPr>
          <p:cNvSpPr txBox="1"/>
          <p:nvPr/>
        </p:nvSpPr>
        <p:spPr>
          <a:xfrm rot="16200000">
            <a:off x="-246757" y="2462819"/>
            <a:ext cx="18298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Proton szám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2B308B-4854-7C98-9C32-679F3781CA91}"/>
              </a:ext>
            </a:extLst>
          </p:cNvPr>
          <p:cNvSpPr txBox="1"/>
          <p:nvPr/>
        </p:nvSpPr>
        <p:spPr>
          <a:xfrm>
            <a:off x="2557740" y="4067292"/>
            <a:ext cx="18298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Neutronszám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B459A5-EEEA-3E2E-C13B-71D2A448E8F0}"/>
              </a:ext>
            </a:extLst>
          </p:cNvPr>
          <p:cNvSpPr txBox="1"/>
          <p:nvPr/>
        </p:nvSpPr>
        <p:spPr>
          <a:xfrm>
            <a:off x="4103814" y="3559016"/>
            <a:ext cx="974137" cy="3608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ctr"/>
            <a:r>
              <a:rPr lang="en-US" sz="1400" dirty="0">
                <a:solidFill>
                  <a:srgbClr val="47FF47"/>
                </a:solidFill>
              </a:rPr>
              <a:t>r-folyamat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8C2819C-C03D-6DF2-9113-AA77D72B8A31}"/>
              </a:ext>
            </a:extLst>
          </p:cNvPr>
          <p:cNvSpPr txBox="1"/>
          <p:nvPr/>
        </p:nvSpPr>
        <p:spPr>
          <a:xfrm>
            <a:off x="4646518" y="1269206"/>
            <a:ext cx="974137" cy="3608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s-folyamat</a:t>
            </a:r>
          </a:p>
        </p:txBody>
      </p:sp>
    </p:spTree>
    <p:extLst>
      <p:ext uri="{BB962C8B-B14F-4D97-AF65-F5344CB8AC3E}">
        <p14:creationId xmlns:p14="http://schemas.microsoft.com/office/powerpoint/2010/main" val="2956079922"/>
      </p:ext>
    </p:extLst>
  </p:cSld>
  <p:clrMapOvr>
    <a:masterClrMapping/>
  </p:clrMapOvr>
</p:sld>
</file>

<file path=ppt/slides/slide7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EFDD8-8F7E-4F66-B222-3994D31D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R-folyamat működésben</a:t>
            </a:r>
            <a:endParaRPr lang="en-US" sz="3000" noProof="0" dirty="0"/>
          </a:p>
        </p:txBody>
      </p:sp>
      <p:pic>
        <p:nvPicPr>
          <p:cNvPr id="3" name="rprocess">
            <a:hlinkClick r:id="" action="ppaction://media"/>
            <a:extLst>
              <a:ext uri="{FF2B5EF4-FFF2-40B4-BE49-F238E27FC236}">
                <a16:creationId xmlns:a16="http://schemas.microsoft.com/office/drawing/2014/main" id="{0C696EF0-5F90-C671-EDEE-C096A59E64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0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48" y="1030075"/>
            <a:ext cx="9867901" cy="49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Hol vannak a neutronok</a:t>
            </a:r>
            <a:br>
              <a:rPr lang="en-US" sz="3600" cap="small" noProof="0" dirty="0"/>
            </a:br>
            <a:r>
              <a:rPr lang="en-US" sz="3600" b="1" cap="small" noProof="0" dirty="0"/>
              <a:t>honnan származnak</a:t>
            </a:r>
            <a:r>
              <a:rPr lang="en-US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641350"/>
      </p:ext>
    </p:extLst>
  </p:cSld>
  <p:clrMapOvr>
    <a:masterClrMapping/>
  </p:clrMapOvr>
</p:sld>
</file>

<file path=ppt/slides/slide7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Neutronforrások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DF74D2-14CB-0D3F-E332-274F98A6BFD9}"/>
              </a:ext>
            </a:extLst>
          </p:cNvPr>
          <p:cNvSpPr txBox="1"/>
          <p:nvPr/>
        </p:nvSpPr>
        <p:spPr>
          <a:xfrm>
            <a:off x="1238249" y="2019588"/>
            <a:ext cx="60979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Sokféle reakciólánc létezik, amelyekben melléktermékek keletkeznek, pl. neutrínók és fotonok a hidrogénégetésben.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Vannak-e olyan fúziós láncok, amelyekben szabad neutronok keletkeznek?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Neutronforrások keresése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047A76-73A7-158E-C77F-E2ED0A3E8B4F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4F7A2A7-624B-4012-271E-7898B8E2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283CE5B-5BF0-F599-A846-7A098161A75C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5DC908A-C2CC-1416-D5F1-94F131901434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5753262"/>
      </p:ext>
    </p:extLst>
  </p:cSld>
  <p:clrMapOvr>
    <a:masterClrMapping/>
  </p:clrMapOvr>
</p:sld>
</file>

<file path=ppt/slides/slide7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5020131" y="1806366"/>
            <a:ext cx="7171869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V.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Csillagok a laboratóriumban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drinnen, Maschine, schmutzig, Ausrüstung enthält.&#10;&#10;Automatisch generierte Beschreibung">
            <a:extLst>
              <a:ext uri="{FF2B5EF4-FFF2-40B4-BE49-F238E27FC236}">
                <a16:creationId xmlns:a16="http://schemas.microsoft.com/office/drawing/2014/main" id="{3988D613-B8F5-9A72-42CA-FB83C73C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0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439"/>
      </p:ext>
    </p:extLst>
  </p:cSld>
  <p:clrMapOvr>
    <a:masterClrMapping/>
  </p:clrMapOvr>
</p:sld>
</file>

<file path=ppt/slides/slide79.xml><?xml version="1.0" encoding="utf-8"?>
<p:sld xmlns:a16="http://schemas.microsoft.com/office/drawing/2014/main" xmlns:ahyp="http://schemas.microsoft.com/office/drawing/2018/hyperlinkcolor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8600" y="1545003"/>
            <a:ext cx="6654800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Hogyan </a:t>
            </a:r>
            <a:r>
              <a:rPr lang="en-US" sz="3600" b="1" cap="small" noProof="0" dirty="0"/>
              <a:t>mérhetjük </a:t>
            </a:r>
            <a:r>
              <a:rPr lang="en-US" sz="3600" cap="small" noProof="0" dirty="0"/>
              <a:t>a csillagok belsejében zajló nukleáris folyamatokat?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6C94DE-91F7-66E7-8668-33FDB72DFC23}"/>
              </a:ext>
            </a:extLst>
          </p:cNvPr>
          <p:cNvGrpSpPr/>
          <p:nvPr/>
        </p:nvGrpSpPr>
        <p:grpSpPr>
          <a:xfrm>
            <a:off x="4156038" y="3813210"/>
            <a:ext cx="3879924" cy="1866828"/>
            <a:chOff x="4210980" y="4211243"/>
            <a:chExt cx="3879924" cy="186682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5D0EBD4-F80B-A9C4-DB00-8081E7DF2F88}"/>
                </a:ext>
              </a:extLst>
            </p:cNvPr>
            <p:cNvSpPr txBox="1"/>
            <p:nvPr/>
          </p:nvSpPr>
          <p:spPr>
            <a:xfrm>
              <a:off x="4210980" y="5309957"/>
              <a:ext cx="38799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 err="1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Asztronukleáris </a:t>
              </a:r>
              <a:r>
                <a:rPr lang="de-DE" sz="2000" b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Nibble</a:t>
              </a:r>
              <a:endParaRPr lang="en-US" sz="2000" b="1" dirty="0"/>
            </a:p>
          </p:txBody>
        </p:sp>
        <p:pic>
          <p:nvPicPr>
            <p:cNvPr id="6" name="Grafik 5" descr="Link mit einfarbiger Füllung">
              <a:extLst>
                <a:ext uri="{FF2B5EF4-FFF2-40B4-BE49-F238E27FC236}">
                  <a16:creationId xmlns:a16="http://schemas.microsoft.com/office/drawing/2014/main" id="{5658A0AA-6EF8-4612-93A6-8C9C0B62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7993" y="4211243"/>
              <a:ext cx="1065898" cy="1065898"/>
            </a:xfrm>
            <a:prstGeom prst="rect">
              <a:avLst/>
            </a:prstGeom>
          </p:spPr>
        </p:pic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80D2A88A-ACA4-BA70-85AE-E5501FAB4F6A}"/>
                </a:ext>
              </a:extLst>
            </p:cNvPr>
            <p:cNvSpPr/>
            <p:nvPr/>
          </p:nvSpPr>
          <p:spPr>
            <a:xfrm>
              <a:off x="4239861" y="4211243"/>
              <a:ext cx="3822162" cy="1866828"/>
            </a:xfrm>
            <a:prstGeom prst="round2SameRect">
              <a:avLst>
                <a:gd name="adj1" fmla="val 20923"/>
                <a:gd name="adj2" fmla="val 1711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GB" sz="28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031964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en-US" sz="3600" b="1" cap="small" noProof="0" dirty="0"/>
              <a:t>Mi a</a:t>
            </a:r>
            <a:br>
              <a:rPr lang="en-US" sz="3600" b="1" cap="small" noProof="0" dirty="0"/>
            </a:br>
            <a:r>
              <a:rPr lang="en-US" sz="3600" cap="small" noProof="0" dirty="0"/>
              <a:t>Nukleáris asztrofizika</a:t>
            </a:r>
            <a:br>
              <a:rPr lang="en-US" sz="3600" cap="small" noProof="0" dirty="0"/>
            </a:br>
            <a:r>
              <a:rPr lang="en-US" sz="3600" cap="small" noProof="0" dirty="0"/>
              <a:t>valójában 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 mérések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F530D6-1252-0E6E-1B24-38BA8A560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95" y="1878832"/>
            <a:ext cx="10389010" cy="30469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417A626-CD89-BA5B-1230-B618F846A7A2}"/>
              </a:ext>
            </a:extLst>
          </p:cNvPr>
          <p:cNvSpPr txBox="1"/>
          <p:nvPr/>
        </p:nvSpPr>
        <p:spPr>
          <a:xfrm>
            <a:off x="9391650" y="5454269"/>
            <a:ext cx="276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[22] </a:t>
            </a:r>
            <a:r>
              <a:rPr lang="en-GB" sz="1600" i="1" dirty="0"/>
              <a:t>Egy atomfizikai kísérlet sematikus elrendezése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646241902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Nukleáris reakció mérések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Ein Bild, das drinnen, Maschine, schmutzig, Ausrüstung enthält.&#10;&#10;Automatisch generierte Beschreibung">
            <a:extLst>
              <a:ext uri="{FF2B5EF4-FFF2-40B4-BE49-F238E27FC236}">
                <a16:creationId xmlns:a16="http://schemas.microsoft.com/office/drawing/2014/main" id="{C1E23966-EB5B-8272-A5B7-D62841C7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498" y="1192388"/>
            <a:ext cx="3184522" cy="4350375"/>
          </a:xfrm>
          <a:prstGeom prst="rect">
            <a:avLst/>
          </a:prstGeom>
        </p:spPr>
      </p:pic>
      <p:pic>
        <p:nvPicPr>
          <p:cNvPr id="8" name="Grafik 7" descr="Ein Bild, das drinnen, Ebene, Decke, alt enthält.&#10;&#10;Automatisch generierte Beschreibung">
            <a:extLst>
              <a:ext uri="{FF2B5EF4-FFF2-40B4-BE49-F238E27FC236}">
                <a16:creationId xmlns:a16="http://schemas.microsoft.com/office/drawing/2014/main" id="{0C7EE4D7-43DA-E38D-03F5-04EEC656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49" y="2896831"/>
            <a:ext cx="4156735" cy="2645932"/>
          </a:xfrm>
          <a:prstGeom prst="rect">
            <a:avLst/>
          </a:prstGeom>
        </p:spPr>
      </p:pic>
      <p:pic>
        <p:nvPicPr>
          <p:cNvPr id="4" name="Grafik 3" descr="Ein Bild, das Text, Zubehör, Behälter enthält.&#10;&#10;Automatisch generierte Beschreibung">
            <a:extLst>
              <a:ext uri="{FF2B5EF4-FFF2-40B4-BE49-F238E27FC236}">
                <a16:creationId xmlns:a16="http://schemas.microsoft.com/office/drawing/2014/main" id="{2A434124-55E1-BD14-A29E-36A56A55C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913" y="2896831"/>
            <a:ext cx="2645017" cy="26490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C52F8F-4483-556A-6453-7003A73A7219}"/>
              </a:ext>
            </a:extLst>
          </p:cNvPr>
          <p:cNvSpPr txBox="1"/>
          <p:nvPr/>
        </p:nvSpPr>
        <p:spPr>
          <a:xfrm>
            <a:off x="1238249" y="5551186"/>
            <a:ext cx="4156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/>
              <a:t>Pelletron-akkellerátor </a:t>
            </a:r>
            <a:r>
              <a:rPr lang="de-DE" sz="1400" i="1" dirty="0"/>
              <a:t>a Felsenkeller laboratóriumban</a:t>
            </a:r>
            <a:endParaRPr lang="en-GB" sz="1400" i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4E85FE-8A89-3079-5A66-83490B3C0AF3}"/>
              </a:ext>
            </a:extLst>
          </p:cNvPr>
          <p:cNvSpPr txBox="1"/>
          <p:nvPr/>
        </p:nvSpPr>
        <p:spPr>
          <a:xfrm>
            <a:off x="5514913" y="5563089"/>
            <a:ext cx="2645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Szilárd nitrogén célpont</a:t>
            </a:r>
            <a:endParaRPr lang="en-GB" sz="1400" i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10E51BC-A4B1-6D73-7DE7-759E35AF0042}"/>
              </a:ext>
            </a:extLst>
          </p:cNvPr>
          <p:cNvSpPr txBox="1"/>
          <p:nvPr/>
        </p:nvSpPr>
        <p:spPr>
          <a:xfrm>
            <a:off x="8448498" y="5551187"/>
            <a:ext cx="318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Több </a:t>
            </a:r>
            <a:r>
              <a:rPr lang="de-DE" sz="1400" i="1" dirty="0" err="1"/>
              <a:t>detektor </a:t>
            </a:r>
            <a:r>
              <a:rPr lang="de-DE" sz="1400" i="1" dirty="0"/>
              <a:t>a célpont </a:t>
            </a:r>
            <a:r>
              <a:rPr lang="de-DE" sz="1400" i="1" dirty="0" err="1"/>
              <a:t>körül</a:t>
            </a:r>
            <a:endParaRPr lang="en-GB" sz="1400" i="1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784C48-2859-9095-F7CF-D9D7CEFD35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49" y="1030075"/>
            <a:ext cx="6038851" cy="17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A mérés </a:t>
            </a:r>
            <a:r>
              <a:rPr lang="en-US" sz="3600" noProof="0" dirty="0"/>
              <a:t>célja</a:t>
            </a:r>
            <a:endParaRPr lang="en-US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62148D1-80BB-2F4D-32BF-2BDC3B050BDD}"/>
                  </a:ext>
                </a:extLst>
              </p:cNvPr>
              <p:cNvSpPr txBox="1"/>
              <p:nvPr/>
            </p:nvSpPr>
            <p:spPr>
              <a:xfrm>
                <a:off x="684387" y="1970176"/>
                <a:ext cx="4913984" cy="224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𝟕</m:t>
                          </m:r>
                        </m:sub>
                        <m:sup>
                          <m:r>
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  <m:e>
                          <m:r>
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𝐍</m:t>
                          </m:r>
                          <m:r>
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𝟒</m:t>
                              </m:r>
                            </m:sup>
                            <m:e>
                              <m:r>
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  <m:r>
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xmlns:a="http://schemas.openxmlformats.org/drawingml/2006/main" kumimoji="0" lang="de-DE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𝟗</m:t>
                                  </m:r>
                                </m:sub>
                                <m:sup>
                                  <m:r>
    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𝟏𝟖</m:t>
                                  </m:r>
                                </m:sup>
                                <m:e>
                                  <m:r>
    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𝐅</m:t>
                                  </m:r>
                                  <m:r>
    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𝛄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9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  <m:r>
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O</m:t>
                          </m:r>
                          <m: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O</m:t>
                          </m:r>
                          <m: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  <m:r>
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xmlns:a="http://schemas.openxmlformats.org/drawingml/2006/main" kumimoji="0" lang="de-DE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10</m:t>
                                  </m:r>
                                </m:sub>
                                <m:sup>
                                  <m:r>
    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Ne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10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Ne</m:t>
                          </m:r>
                        </m:e>
                      </m:sPre>
                      <m:r>
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He</m:t>
                          </m:r>
                        </m:e>
                      </m:sPre>
                      <m:r>
                        <a:rPr xmlns:a="http://schemas.openxmlformats.org/drawingml/2006/main" kumimoji="0" lang="de-D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12</m:t>
                          </m:r>
                        </m:sub>
                        <m:sup>
                          <m: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Mg</m:t>
                          </m:r>
                          <m:r>
                            <a:rPr xmlns:a="http://schemas.openxmlformats.org/drawingml/2006/main"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62148D1-80BB-2F4D-32BF-2BDC3B050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7" y="1970176"/>
                <a:ext cx="4913984" cy="22461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1954B0-1B4C-399F-F745-9972318D4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065" y="1030076"/>
            <a:ext cx="6680004" cy="43256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801B76-C6D6-5AE9-A914-9571197D6AC7}"/>
              </a:ext>
            </a:extLst>
          </p:cNvPr>
          <p:cNvSpPr txBox="1"/>
          <p:nvPr/>
        </p:nvSpPr>
        <p:spPr>
          <a:xfrm>
            <a:off x="5299066" y="4676569"/>
            <a:ext cx="6680004" cy="62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Minden egyes reakcióhoz tudnunk kell, hogy egy adott hőmérsékletű csillagban hány magfúziós esemény történik másodpercenként.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86961F-D3DB-276E-2B51-6D3D4DE6497E}"/>
              </a:ext>
            </a:extLst>
          </p:cNvPr>
          <p:cNvSpPr txBox="1"/>
          <p:nvPr/>
        </p:nvSpPr>
        <p:spPr>
          <a:xfrm>
            <a:off x="881198" y="1497974"/>
            <a:ext cx="609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Vizsgálandó </a:t>
            </a:r>
            <a:r>
              <a:rPr lang="de-DE" sz="2400" dirty="0" err="1"/>
              <a:t>reakció</a:t>
            </a:r>
            <a:r>
              <a:rPr lang="de-DE" sz="2400" dirty="0"/>
              <a:t>:</a:t>
            </a:r>
            <a:endParaRPr lang="de-DE" sz="24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198" y="4606406"/>
            <a:ext cx="4417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Egy a sok reakciólánc közül, amely fontos </a:t>
            </a:r>
            <a:r>
              <a:rPr lang="en-US" sz="2200" b="1" dirty="0"/>
              <a:t>neutronforrás </a:t>
            </a:r>
            <a:r>
              <a:rPr lang="en-US" sz="2200" dirty="0"/>
              <a:t>lehet</a:t>
            </a:r>
          </a:p>
        </p:txBody>
      </p:sp>
    </p:spTree>
    <p:extLst>
      <p:ext uri="{BB962C8B-B14F-4D97-AF65-F5344CB8AC3E}">
        <p14:creationId xmlns:p14="http://schemas.microsoft.com/office/powerpoint/2010/main" val="993480849"/>
      </p:ext>
    </p:extLst>
  </p:cSld>
  <p:clrMapOvr>
    <a:masterClrMapping/>
  </p:clrMapOvr>
</p:sld>
</file>

<file path=ppt/slides/slide8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Foton energia</a:t>
            </a:r>
            <a:endParaRPr lang="en-US" sz="3000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9C9544-A650-4449-5239-1262724B3171}"/>
              </a:ext>
            </a:extLst>
          </p:cNvPr>
          <p:cNvSpPr txBox="1"/>
          <p:nvPr/>
        </p:nvSpPr>
        <p:spPr>
          <a:xfrm>
            <a:off x="684387" y="2151151"/>
            <a:ext cx="4913984" cy="102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br>
              <a:rPr kumimoji="0" lang="de-DE" sz="2800" b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Cambria Math" panose="02040503050406030204" pitchFamily="18" charset="0"/>
              </a:rPr>
            </a:b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CCBE190-AF07-CE32-3129-F05E4C6C435E}"/>
                  </a:ext>
                </a:extLst>
              </p:cNvPr>
              <p:cNvSpPr txBox="1"/>
              <p:nvPr/>
            </p:nvSpPr>
            <p:spPr>
              <a:xfrm>
                <a:off x="881198" y="1497974"/>
                <a:ext cx="6097972" cy="248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2400" dirty="0" err="1"/>
                  <a:t>Vizsgálandó </a:t>
                </a:r>
                <a:r>
                  <a:rPr lang="de-DE" sz="2400" dirty="0" err="1"/>
                  <a:t>reakció</a:t>
                </a:r>
                <a:r>
                  <a:rPr lang="de-DE" sz="2400" dirty="0"/>
                  <a:t>: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7</m:t>
                          </m:r>
                        </m:sub>
                        <m:sup>
                          <m:r>
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xmlns:a="http://schemas.openxmlformats.org/drawingml/2006/main" kumimoji="0" lang="de-DE" sz="24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  <m:r>
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xmlns:a="http://schemas.openxmlformats.org/drawingml/2006/main" kumimoji="0" lang="de-DE" sz="24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9</m:t>
                                  </m:r>
                                </m:sub>
                                <m:sup>
                                  <m:r>
    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18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xmlns:a="http://schemas.openxmlformats.org/drawingml/2006/main"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𝛄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</m:oMathPara>
                </a14:m>
                <a:endParaRPr lang="de-DE" sz="2400" dirty="0"/>
              </a:p>
              <a:p xmlns:mc="http://schemas.openxmlformats.org/markup-compatibility/2006" xmlns:a14="http://schemas.microsoft.com/office/drawing/2010/main"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A magfúzió során felszabaduló energia a fotonok kinetikus energiájának felel meg.</a:t>
                </a: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CCBE190-AF07-CE32-3129-F05E4C6C4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98" y="1497974"/>
                <a:ext cx="6097972" cy="2481064"/>
              </a:xfrm>
              <a:prstGeom prst="rect">
                <a:avLst/>
              </a:prstGeom>
              <a:blipFill>
                <a:blip r:embed="rId2"/>
                <a:stretch>
                  <a:fillRect l="-1600" t="-1966" b="-46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CAC0A8-851E-A0C3-CC60-3D0FA82D60D8}"/>
              </a:ext>
            </a:extLst>
          </p:cNvPr>
          <p:cNvSpPr/>
          <p:nvPr/>
        </p:nvSpPr>
        <p:spPr>
          <a:xfrm>
            <a:off x="1344945" y="4046589"/>
            <a:ext cx="5170478" cy="17620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b="1" dirty="0">
                <a:solidFill>
                  <a:schemeClr val="tx1"/>
                </a:solidFill>
              </a:rPr>
              <a:t>reakció reakciósebességének </a:t>
            </a:r>
            <a:r>
              <a:rPr lang="en-US" sz="2400" dirty="0">
                <a:solidFill>
                  <a:schemeClr val="tx1"/>
                </a:solidFill>
              </a:rPr>
              <a:t>meghatározásához </a:t>
            </a:r>
            <a:r>
              <a:rPr lang="en-US" sz="2400" b="1" dirty="0">
                <a:solidFill>
                  <a:schemeClr val="tx1"/>
                </a:solidFill>
              </a:rPr>
              <a:t>a fotonenergiát </a:t>
            </a:r>
            <a:r>
              <a:rPr lang="en-US" sz="2400" dirty="0">
                <a:solidFill>
                  <a:schemeClr val="tx1"/>
                </a:solidFill>
              </a:rPr>
              <a:t>vizsgáljuk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E7B5F7F-A4AA-D613-B989-2B843678D9A6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2B2ADCD-EC4F-97F6-4736-1BE85A65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18E7944-7006-C537-9E15-550ED2A10099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29870D5-C836-250A-D9EA-19999B8F68A2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372031"/>
      </p:ext>
    </p:extLst>
  </p:cSld>
  <p:clrMapOvr>
    <a:masterClrMapping/>
  </p:clrMapOvr>
</p:sld>
</file>

<file path=ppt/slides/slide8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Foton energia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Párokban töltsétek ki az 1. és 2. feladatot a feladatlapról.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Adatelemzés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1435"/>
      </p:ext>
    </p:extLst>
  </p:cSld>
  <p:clrMapOvr>
    <a:masterClrMapping/>
  </p:clrMapOvr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Foton energia</a:t>
            </a:r>
            <a:endParaRPr lang="en-US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EA23B5-2147-E3DF-085A-EFAE37A0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7" b="5778"/>
          <a:stretch/>
        </p:blipFill>
        <p:spPr>
          <a:xfrm>
            <a:off x="2051146" y="1099745"/>
            <a:ext cx="8077989" cy="44819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2916DB-8848-77B3-B9B4-BB9A580942F0}"/>
              </a:ext>
            </a:extLst>
          </p:cNvPr>
          <p:cNvSpPr txBox="1"/>
          <p:nvPr/>
        </p:nvSpPr>
        <p:spPr>
          <a:xfrm>
            <a:off x="9953625" y="1164432"/>
            <a:ext cx="2000250" cy="1837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fordítónak: </a:t>
            </a:r>
            <a:r>
              <a:rPr lang="en-GB" dirty="0">
                <a:solidFill>
                  <a:srgbClr val="FF0000"/>
                </a:solidFill>
              </a:rPr>
              <a:t>Ez a kép még nem lett kicserélve. Kérjük, csak a két tengelycímkét fordítsa le, és törölje ezt a szövegmezőt.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B96EF59-6360-7B03-E2E7-BF9BAA7EEB13}"/>
              </a:ext>
            </a:extLst>
          </p:cNvPr>
          <p:cNvSpPr txBox="1"/>
          <p:nvPr/>
        </p:nvSpPr>
        <p:spPr>
          <a:xfrm rot="16200000">
            <a:off x="-471300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Számlák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9CEBE9B-7429-984E-F041-E9EFFFD1B9F2}"/>
              </a:ext>
            </a:extLst>
          </p:cNvPr>
          <p:cNvSpPr txBox="1"/>
          <p:nvPr/>
        </p:nvSpPr>
        <p:spPr>
          <a:xfrm>
            <a:off x="3843525" y="5666515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[keV]</a:t>
            </a:r>
          </a:p>
        </p:txBody>
      </p:sp>
    </p:spTree>
    <p:extLst>
      <p:ext uri="{BB962C8B-B14F-4D97-AF65-F5344CB8AC3E}">
        <p14:creationId xmlns:p14="http://schemas.microsoft.com/office/powerpoint/2010/main" val="4122189751"/>
      </p:ext>
    </p:extLst>
  </p:cSld>
  <p:clrMapOvr>
    <a:masterClrMapping/>
  </p:clrMapOvr>
</p:sld>
</file>

<file path=ppt/slides/slide86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Foton energia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Párokban töltsétek ki a 3. feladatot a feladatlapról.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Adatelemzés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5.2 Term diagram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5.3 Interaktív hisztogram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881"/>
      </p:ext>
    </p:extLst>
  </p:cSld>
  <p:clrMapOvr>
    <a:masterClrMapping/>
  </p:clrMapOvr>
</p:sld>
</file>

<file path=ppt/slides/slide8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Term Diagram</a:t>
            </a:r>
            <a:endParaRPr lang="en-US" sz="3000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18ADC0-8002-7440-1CE1-C41CB6EC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5" y="1622698"/>
            <a:ext cx="9316296" cy="4167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4CC5C09-805F-CD8F-3F46-1F981D1B07D4}"/>
              </a:ext>
            </a:extLst>
          </p:cNvPr>
          <p:cNvSpPr txBox="1"/>
          <p:nvPr/>
        </p:nvSpPr>
        <p:spPr>
          <a:xfrm>
            <a:off x="1114425" y="1314921"/>
            <a:ext cx="2124075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[keV]</a:t>
            </a:r>
          </a:p>
        </p:txBody>
      </p:sp>
    </p:spTree>
    <p:extLst>
      <p:ext uri="{BB962C8B-B14F-4D97-AF65-F5344CB8AC3E}">
        <p14:creationId xmlns:p14="http://schemas.microsoft.com/office/powerpoint/2010/main" val="2874968118"/>
      </p:ext>
    </p:extLst>
  </p:cSld>
  <p:clrMapOvr>
    <a:masterClrMapping/>
  </p:clrMapOvr>
</p:sld>
</file>

<file path=ppt/slides/slide88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EEF8B-7B91-4BAD-BEBF-0997022B8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700378"/>
            <a:ext cx="5792789" cy="20143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A célponttal való kölcsönhatás valószínűségének mérőszáma (egység </a:t>
            </a:r>
            <a:r>
              <a:rPr lang="en-US" sz="2000" i="1" noProof="0" dirty="0">
                <a:solidFill>
                  <a:schemeClr val="tx1"/>
                </a:solidFill>
              </a:rPr>
              <a:t>cm² </a:t>
            </a:r>
            <a:r>
              <a:rPr lang="en-US" sz="2000" noProof="0" dirty="0">
                <a:solidFill>
                  <a:schemeClr val="tx1"/>
                </a:solidFill>
              </a:rPr>
              <a:t>vagy </a:t>
            </a:r>
            <a:r>
              <a:rPr lang="en-US" sz="2000" i="1" noProof="0" dirty="0">
                <a:solidFill>
                  <a:schemeClr val="tx1"/>
                </a:solidFill>
              </a:rPr>
              <a:t>istálló</a:t>
            </a:r>
            <a:r>
              <a:rPr lang="en-US" sz="2000" noProof="0" dirty="0">
                <a:solidFill>
                  <a:schemeClr val="tx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Jelzi a "</a:t>
            </a:r>
            <a:r>
              <a:rPr lang="en-US" sz="2000" i="1" noProof="0" dirty="0">
                <a:solidFill>
                  <a:schemeClr val="tx1"/>
                </a:solidFill>
              </a:rPr>
              <a:t>Célpont méretét</a:t>
            </a:r>
            <a:r>
              <a:rPr lang="en-US" sz="2000" noProof="0" dirty="0">
                <a:solidFill>
                  <a:schemeClr val="tx1"/>
                </a:solidFill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Fontos kísérleti-fizikai mennyiség a reakció valószínűségének leírásához.</a:t>
            </a:r>
            <a:br>
              <a:rPr lang="en-US" sz="2000" noProof="0" dirty="0">
                <a:solidFill>
                  <a:schemeClr val="tx1"/>
                </a:solidFill>
              </a:rPr>
            </a:br>
            <a:endParaRPr lang="en-US" sz="2000" noProof="0" dirty="0">
              <a:solidFill>
                <a:schemeClr val="tx1"/>
              </a:solidFill>
            </a:endParaRPr>
          </a:p>
          <a:p>
            <a:endParaRPr lang="de-DE" sz="2400" b="1" i="1" noProof="0" dirty="0">
              <a:latin typeface="Cambria Math" panose="02040503050406030204" pitchFamily="18" charset="0"/>
            </a:endParaRPr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E8B255-7CE3-4411-AB24-599E39E73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94" y="1340361"/>
            <a:ext cx="4019550" cy="3429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9174CC3-D609-D281-E84A-26A85D0D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Keresztmetszet</a:t>
            </a:r>
            <a:endParaRPr lang="en-US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36B213E-61A6-39D7-A686-E5CF65EF1B11}"/>
                  </a:ext>
                </a:extLst>
              </p:cNvPr>
              <p:cNvSpPr txBox="1"/>
              <p:nvPr/>
            </p:nvSpPr>
            <p:spPr>
              <a:xfrm>
                <a:off x="4000500" y="3883388"/>
                <a:ext cx="3419476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14:m xmlns:a14="http://schemas.microsoft.com/office/drawing/2010/main"/>
                <a:r>
                  <a:rPr lang="en-US" i="1" noProof="0" dirty="0"/>
                  <a:t> ... Keresztmetszet</a:t>
                </a:r>
                <a:br>
                  <a:rPr lang="en-US" i="1" noProof="0" dirty="0"/>
                </a:br>
                <a14:m xmlns:a14="http://schemas.microsoft.com/office/drawing/2010/main"/>
                <a:r>
                  <a:rPr lang="en-US" i="1" dirty="0"/>
                  <a:t> ...Számok</a:t>
                </a:r>
                <a:br>
                  <a:rPr lang="en-US" i="1" dirty="0"/>
                </a:br>
                <a14:m xmlns:a14="http://schemas.microsoft.com/office/drawing/2010/main"/>
                <a:r>
                  <a:rPr lang="en-US" i="1" dirty="0"/>
                  <a:t> ...Lövedékek száma</a:t>
                </a:r>
                <a:br>
                  <a:rPr lang="en-US" i="1" dirty="0"/>
                </a:br>
                <a14:m xmlns:a14="http://schemas.microsoft.com/office/drawing/2010/main"/>
                <a:r>
                  <a:rPr lang="en-US" i="1" dirty="0"/>
                  <a:t> ... észlelési valószínűség</a:t>
                </a:r>
                <a:br>
                  <a:rPr lang="en-US" i="1" dirty="0"/>
                </a:br>
                <a14:m xmlns:a14="http://schemas.microsoft.com/office/drawing/2010/main"/>
                <a:r>
                  <a:rPr lang="en-US" i="1" dirty="0"/>
                  <a:t> ... Célpont sűrűség</a:t>
                </a:r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36B213E-61A6-39D7-A686-E5CF65EF1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3883388"/>
                <a:ext cx="3419476" cy="1338828"/>
              </a:xfrm>
              <a:prstGeom prst="rect">
                <a:avLst/>
              </a:prstGeom>
              <a:blipFill>
                <a:blip r:embed="rId4"/>
                <a:stretch>
                  <a:fillRect t="-1364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9ABCA28-E4F3-7F04-E742-EF5199E966A5}"/>
                  </a:ext>
                </a:extLst>
              </p:cNvPr>
              <p:cNvSpPr txBox="1"/>
              <p:nvPr/>
            </p:nvSpPr>
            <p:spPr>
              <a:xfrm>
                <a:off x="1000123" y="4091734"/>
                <a:ext cx="2673133" cy="845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𝝈</m:t>
                      </m:r>
                      <m:r>
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𝐍</m:t>
                          </m:r>
                        </m:num>
                        <m:den>
                          <m:sSub>
                            <m:sSubPr>
                              <m:ctrlPr>
                                <a:rPr xmlns:a="http://schemas.openxmlformats.org/drawingml/2006/main"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e>
                            <m:sub>
                              <m:r>
    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𝐏</m:t>
                              </m:r>
                            </m:sub>
                          </m:sSub>
                          <m:r>
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∙</m:t>
                          </m:r>
                          <m:r>
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𝐩</m:t>
                          </m:r>
                          <m:r>
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∙</m:t>
                          </m:r>
                          <m:r>
                            <a:rPr xmlns:a="http://schemas.openxmlformats.org/drawingml/2006/main"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9ABCA28-E4F3-7F04-E742-EF5199E96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3" y="4091734"/>
                <a:ext cx="2673133" cy="8459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611F03F1-B0D3-8ECC-E1CE-D37F6A30B7AF}"/>
              </a:ext>
            </a:extLst>
          </p:cNvPr>
          <p:cNvSpPr txBox="1"/>
          <p:nvPr/>
        </p:nvSpPr>
        <p:spPr>
          <a:xfrm>
            <a:off x="7747220" y="4937671"/>
            <a:ext cx="276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[23] </a:t>
            </a:r>
            <a:r>
              <a:rPr lang="en-GB" sz="1600" i="1" dirty="0"/>
              <a:t>Keresztmetszeti rendszer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887031965"/>
      </p:ext>
    </p:extLst>
  </p:cSld>
  <p:clrMapOvr>
    <a:masterClrMapping/>
  </p:clrMapOvr>
</p:sld>
</file>

<file path=ppt/slides/slide89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Keresztmetszet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Párokban töltsétek ki a 4. feladatot a feladatlapról.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Adatelemzés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5.4 Adattábla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22233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Mi az a nukleáris asztrofizika?</a:t>
            </a:r>
            <a:endParaRPr lang="en-US" sz="3000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F8F628-1AAB-4A36-919A-E89D179D67B7}"/>
              </a:ext>
            </a:extLst>
          </p:cNvPr>
          <p:cNvSpPr txBox="1"/>
          <p:nvPr/>
        </p:nvSpPr>
        <p:spPr>
          <a:xfrm>
            <a:off x="1238249" y="1303252"/>
            <a:ext cx="4152142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800" b="1" cap="small" dirty="0">
                <a:solidFill>
                  <a:srgbClr val="1B1F22"/>
                </a:solidFill>
                <a:latin typeface="Open Sans" panose="020B0606030504020204" pitchFamily="34" charset="0"/>
              </a:rPr>
              <a:t>A megfigyelés </a:t>
            </a:r>
            <a:r>
              <a:rPr lang="de-DE" sz="2800" b="1" cap="small" dirty="0" err="1">
                <a:solidFill>
                  <a:srgbClr val="1B1F22"/>
                </a:solidFill>
                <a:latin typeface="Open Sans" panose="020B0606030504020204" pitchFamily="34" charset="0"/>
              </a:rPr>
              <a:t>tárgya</a:t>
            </a:r>
            <a:endParaRPr kumimoji="0" lang="de-DE" sz="2400" b="1" i="0" u="none" strike="noStrike" kern="1200" cap="small" spc="0" normalizeH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>
                <a:solidFill>
                  <a:schemeClr val="tx1"/>
                </a:solidFill>
              </a:rPr>
              <a:t>A nukleáris asztrofizika a kémiai elemek eredetét tanulmányozza.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>
                <a:solidFill>
                  <a:schemeClr val="tx1"/>
                </a:solidFill>
              </a:rPr>
              <a:t>A nukleáris asztrofizika mélyen belenéz a világegyetembe, hogy megválaszolja ezt a kérdést.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Orion-köd</a:t>
            </a:r>
            <a:r>
              <a:rPr lang="de-DE" i="1" dirty="0"/>
              <a:t>, 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90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EEF8B-7B91-4BAD-BEBF-0997022B8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813363"/>
            <a:ext cx="5988544" cy="3758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A reakció valószínűségének mérése egy adott hőmérsékleten.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Megmutatja, hogy hány reakció megy végbe másodpercenként a tér egy régiójában.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/>
              <a:t>A csillagászati reakció </a:t>
            </a:r>
            <a:r>
              <a:rPr lang="en-GB" sz="2000" dirty="0"/>
              <a:t>sebessége erősen függ a </a:t>
            </a:r>
            <a:r>
              <a:rPr lang="en-GB" sz="2000" b="1" dirty="0"/>
              <a:t>Hőmérséklettől</a:t>
            </a:r>
            <a:endParaRPr lang="en-US" sz="2400" b="1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331CEF-EBB4-56A1-C2DC-822456682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504" y="1211050"/>
            <a:ext cx="3878422" cy="3346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956378-A2D5-496C-B94B-B27DDA77A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49" y="4842037"/>
            <a:ext cx="7270499" cy="10000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E408E7-7F56-CB89-D585-D8C1D9266713}"/>
              </a:ext>
            </a:extLst>
          </p:cNvPr>
          <p:cNvSpPr txBox="1"/>
          <p:nvPr/>
        </p:nvSpPr>
        <p:spPr>
          <a:xfrm>
            <a:off x="10191750" y="2002632"/>
            <a:ext cx="2000250" cy="1837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fordítónak: </a:t>
            </a:r>
            <a:r>
              <a:rPr lang="en-GB" dirty="0">
                <a:solidFill>
                  <a:srgbClr val="FF0000"/>
                </a:solidFill>
              </a:rPr>
              <a:t>Ez a kép még nem lett kicserélve. Kérjük, csak a két tengelycímkét fordítsa le, és törölje ezt a szövegmezőt.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9F8BBA-8308-1D76-AFFD-1FFF70C238E0}"/>
                  </a:ext>
                </a:extLst>
              </p:cNvPr>
              <p:cNvSpPr txBox="1"/>
              <p:nvPr/>
            </p:nvSpPr>
            <p:spPr>
              <a:xfrm rot="16200000">
                <a:off x="4866602" y="2614064"/>
                <a:ext cx="4647824" cy="435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algn="ctr"/>
                <a:r>
                  <a:rPr lang="de-DE" sz="1400" b="1" dirty="0">
                    <a:solidFill>
                      <a:srgbClr val="000000"/>
                    </a:solidFill>
                  </a:rPr>
                  <a:t>Reakciósebesség [ ]</a:t>
                </a:r>
                <a14:m xmlns:a14="http://schemas.microsoft.com/office/drawing/2010/main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9F8BBA-8308-1D76-AFFD-1FFF70C23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66602" y="2614064"/>
                <a:ext cx="4647824" cy="435697"/>
              </a:xfrm>
              <a:prstGeom prst="rect">
                <a:avLst/>
              </a:prstGeom>
              <a:blipFill>
                <a:blip r:embed="rId5"/>
                <a:stretch>
                  <a:fillRect r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5F129969-130A-9A06-B620-9EA07E8EA584}"/>
              </a:ext>
            </a:extLst>
          </p:cNvPr>
          <p:cNvSpPr txBox="1"/>
          <p:nvPr/>
        </p:nvSpPr>
        <p:spPr>
          <a:xfrm>
            <a:off x="7010733" y="4612004"/>
            <a:ext cx="4647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Hőmérséklet </a:t>
            </a:r>
            <a:r>
              <a:rPr lang="de-DE" sz="1400" b="1" dirty="0">
                <a:solidFill>
                  <a:srgbClr val="000000"/>
                </a:solidFill>
              </a:rPr>
              <a:t>[GK]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8C1FC97-BA3D-84A4-F00A-D5B7DCE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Reakciósebesség</a:t>
            </a:r>
            <a:endParaRPr lang="en-US" sz="3000" noProof="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C5A45F-39C6-DD76-7C65-036DE2585BFD}"/>
              </a:ext>
            </a:extLst>
          </p:cNvPr>
          <p:cNvSpPr txBox="1"/>
          <p:nvPr/>
        </p:nvSpPr>
        <p:spPr>
          <a:xfrm>
            <a:off x="1238249" y="5787647"/>
            <a:ext cx="713422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A reakciósebesség mögött álló tényleges képlet!</a:t>
            </a:r>
          </a:p>
        </p:txBody>
      </p:sp>
    </p:spTree>
    <p:extLst>
      <p:ext uri="{BB962C8B-B14F-4D97-AF65-F5344CB8AC3E}">
        <p14:creationId xmlns:p14="http://schemas.microsoft.com/office/powerpoint/2010/main" val="313598284"/>
      </p:ext>
    </p:extLst>
  </p:cSld>
  <p:clrMapOvr>
    <a:masterClrMapping/>
  </p:clrMapOvr>
</p:sld>
</file>

<file path=ppt/slides/slide9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Reakciósebesség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Párokban töltsétek ki az 5. feladatot a feladatlapról.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Adatelemzés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5.3 Interaktív hisztogram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1767"/>
      </p:ext>
    </p:extLst>
  </p:cSld>
  <p:clrMapOvr>
    <a:masterClrMapping/>
  </p:clrMapOvr>
</p:sld>
</file>

<file path=ppt/slides/slide9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Bizonytalanságok 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739020"/>
            <a:ext cx="6667500" cy="3566405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Milyen közelítéseket kellett tennünk az adatelemzéshez?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Beszélje meg minőségileg az eredményeink mérési bizonytalanságát és a lehetséges hibaforrásokat.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1468"/>
      </p:ext>
    </p:extLst>
  </p:cSld>
  <p:clrMapOvr>
    <a:masterClrMapping/>
  </p:clrMapOvr>
</p:sld>
</file>

<file path=ppt/slides/slide9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GB" sz="3600" dirty="0"/>
              <a:t>Összefoglaló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D10DB4-DE00-11DD-8400-26CBFE1A5470}"/>
                  </a:ext>
                </a:extLst>
              </p:cNvPr>
              <p:cNvSpPr txBox="1"/>
              <p:nvPr/>
            </p:nvSpPr>
            <p:spPr>
              <a:xfrm>
                <a:off x="881200" y="1681184"/>
                <a:ext cx="5624375" cy="417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A reakció</a:t>
                </a:r>
                <a14:m xmlns:a14="http://schemas.microsoft.com/office/drawing/2010/main"/>
                <a:r>
                  <a:rPr lang="en-GB" sz="2000" dirty="0"/>
                  <a:t> az AGB csillagokban (vörös óriások) zajlik.</a:t>
                </a:r>
              </a:p>
              <a:p xmlns:mc="http://schemas.openxmlformats.org/markup-compatibility/2006" xmlns:a14="http://schemas.microsoft.com/office/drawing/2010/main"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Ez egy olyan reakciólánc kezdete</a:t>
                </a:r>
                <a:r>
                  <a:rPr lang="en-GB" sz="2000" dirty="0"/>
                  <a:t>, amelyet az s-folyamatú nukleoszintézis </a:t>
                </a:r>
                <a:r>
                  <a:rPr lang="en-GB" sz="2000" dirty="0"/>
                  <a:t>egyik fő </a:t>
                </a:r>
                <a:r>
                  <a:rPr lang="en-GB" sz="2000" b="1" dirty="0"/>
                  <a:t>neutronforrásaként </a:t>
                </a:r>
                <a:r>
                  <a:rPr lang="en-GB" sz="2000" dirty="0"/>
                  <a:t>tartanak számon</a:t>
                </a:r>
                <a:r>
                  <a:rPr lang="en-GB" sz="2000" dirty="0"/>
                  <a:t>.</a:t>
                </a:r>
                <a:endParaRPr lang="en-GB" sz="2000" b="1" dirty="0"/>
              </a:p>
              <a:p xmlns:mc="http://schemas.openxmlformats.org/markup-compatibility/2006" xmlns:a14="http://schemas.microsoft.com/office/drawing/2010/main"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b="1" dirty="0"/>
                  <a:t>A foton </a:t>
                </a:r>
                <a:r>
                  <a:rPr lang="en-GB" sz="2000" dirty="0"/>
                  <a:t>energiájának megfigyelésével </a:t>
                </a:r>
                <a:r>
                  <a:rPr lang="en-GB" sz="2000" dirty="0"/>
                  <a:t>ki tudtuk számítani a </a:t>
                </a:r>
                <a:r>
                  <a:rPr lang="en-GB" sz="2000" b="1" dirty="0"/>
                  <a:t>reakciósebességet</a:t>
                </a:r>
                <a:r>
                  <a:rPr lang="en-GB" sz="2000" dirty="0"/>
                  <a:t>. </a:t>
                </a:r>
              </a:p>
              <a:p xmlns:mc="http://schemas.openxmlformats.org/markup-compatibility/2006" xmlns:a14="http://schemas.microsoft.com/office/drawing/2010/main"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A reakciósebesség kiszámítása segít megérteni, hogy a csillagban milyen folyamatok milyen valószínűséggel játszódnak le, és így jobb </a:t>
                </a:r>
                <a:r>
                  <a:rPr lang="en-GB" sz="2000" b="1" dirty="0"/>
                  <a:t>csillagmodellek </a:t>
                </a:r>
                <a:r>
                  <a:rPr lang="en-GB" sz="2000" dirty="0"/>
                  <a:t>kidolgozásában is segít</a:t>
                </a:r>
                <a:r>
                  <a:rPr lang="en-GB" sz="2000" b="1" dirty="0"/>
                  <a:t>.</a:t>
                </a: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D10DB4-DE00-11DD-8400-26CBFE1A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00" y="1681184"/>
                <a:ext cx="5624375" cy="4172681"/>
              </a:xfrm>
              <a:prstGeom prst="rect">
                <a:avLst/>
              </a:prstGeom>
              <a:blipFill>
                <a:blip r:embed="rId3"/>
                <a:stretch>
                  <a:fillRect l="-976" r="-1735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57B5497A-877C-6E5A-DE81-D54E0F3FC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9170" y="916442"/>
            <a:ext cx="5212830" cy="52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AB2C72-DBB8-8092-3AD6-F98C6512311D}"/>
              </a:ext>
            </a:extLst>
          </p:cNvPr>
          <p:cNvSpPr txBox="1"/>
          <p:nvPr/>
        </p:nvSpPr>
        <p:spPr>
          <a:xfrm>
            <a:off x="6979170" y="5797611"/>
            <a:ext cx="521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[24] Az AGB csillag </a:t>
            </a:r>
            <a:r>
              <a:rPr lang="en-GB" sz="1600" i="1" dirty="0">
                <a:solidFill>
                  <a:schemeClr val="bg1"/>
                </a:solidFill>
              </a:rPr>
              <a:t>119 Tauri</a:t>
            </a:r>
            <a:endParaRPr lang="de-DE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75669"/>
      </p:ext>
    </p:extLst>
  </p:cSld>
  <p:clrMapOvr>
    <a:masterClrMapping/>
  </p:clrMapOvr>
</p:sld>
</file>

<file path=ppt/slides/slide9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/>
              <a:t>Megtudtuk, hogy mely </a:t>
            </a:r>
            <a:r>
              <a:rPr lang="en-GB" sz="2200" b="1" dirty="0"/>
              <a:t>nukleáris folyamatok </a:t>
            </a:r>
            <a:r>
              <a:rPr lang="en-GB" sz="2200" dirty="0"/>
              <a:t>hajtják a csillagokat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/>
              <a:t>Megtudtuk, hogy a nehezebb elemek képződése csak neutronbefogási folyamatok révén lehetséges, ezért a </a:t>
            </a:r>
            <a:r>
              <a:rPr lang="en-GB" sz="2200" dirty="0"/>
              <a:t>csillagokban </a:t>
            </a:r>
            <a:r>
              <a:rPr lang="en-GB" sz="2200" b="1" dirty="0"/>
              <a:t>szabad neutronoknak </a:t>
            </a:r>
            <a:r>
              <a:rPr lang="en-GB" sz="2200" dirty="0"/>
              <a:t>kell lenniük. </a:t>
            </a:r>
            <a:endParaRPr lang="en-US" sz="2200" dirty="0"/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Megvizsgáltunk </a:t>
            </a:r>
            <a:r>
              <a:rPr lang="en-GB" sz="2200" dirty="0"/>
              <a:t>egy </a:t>
            </a:r>
            <a:r>
              <a:rPr lang="en-US" sz="2200" dirty="0"/>
              <a:t>konkrét reakciót, amely neutronforrás lehet</a:t>
            </a:r>
            <a:r>
              <a:rPr lang="en-GB" sz="2200" dirty="0"/>
              <a:t>, hogy kiderítsük, milyen gyakran fordul elő ez a reakció feltételezett körülmények között.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b="1" dirty="0"/>
              <a:t>A reakciósebességben </a:t>
            </a:r>
            <a:r>
              <a:rPr lang="en-GB" sz="2200" dirty="0"/>
              <a:t>rejlő információ </a:t>
            </a:r>
            <a:r>
              <a:rPr lang="en-GB" sz="2200" dirty="0"/>
              <a:t>fontos építőelem a csillagokban lejátszódó folyamatok megértéséhez.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GB" sz="3600" dirty="0"/>
              <a:t>Összefoglaló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712884308"/>
      </p:ext>
    </p:extLst>
  </p:cSld>
  <p:clrMapOvr>
    <a:masterClrMapping/>
  </p:clrMapOvr>
</p:sld>
</file>

<file path=ppt/slides/slide95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b="1" dirty="0"/>
              <a:t>A nukleáris asztrofizika </a:t>
            </a:r>
            <a:r>
              <a:rPr lang="en-GB" sz="2200" dirty="0"/>
              <a:t>a nukleáris fizikai kísérletek, csillagmodellek, csillagászati megfigyelések stb. összetett összjátéka.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b="1" dirty="0"/>
              <a:t>Kémiai </a:t>
            </a:r>
            <a:r>
              <a:rPr lang="en-GB" sz="2200" dirty="0"/>
              <a:t>elemek jönnek létre azokban a folyamatokban, amelyek az egész világegyetemünket mozgatják.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/>
              <a:t>A kémiai elemek mennyisége a </a:t>
            </a:r>
            <a:r>
              <a:rPr lang="en-GB" sz="2200" b="1" dirty="0"/>
              <a:t>kozmikus evolúció </a:t>
            </a:r>
            <a:r>
              <a:rPr lang="en-GB" sz="2200" dirty="0"/>
              <a:t>nyomjelzője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/>
              <a:t>A nukleáris asztrofizika segítségével megpróbáljuk rekonstruálni </a:t>
            </a:r>
            <a:r>
              <a:rPr lang="en-GB" sz="2200" b="1" dirty="0"/>
              <a:t>az Univerzumunk </a:t>
            </a:r>
            <a:r>
              <a:rPr lang="en-GB" sz="2200" dirty="0"/>
              <a:t>történetét és fejlődését.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GB" sz="3600" dirty="0"/>
              <a:t>Összefoglaló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718166425"/>
      </p:ext>
    </p:extLst>
  </p:cSld>
  <p:clrMapOvr>
    <a:masterClrMapping/>
  </p:clrMapOvr>
</p:sld>
</file>

<file path=ppt/slides/slide96.xml><?xml version="1.0" encoding="utf-8"?>
<p:sld xmlns:a16="http://schemas.microsoft.com/office/drawing/2014/main" xmlns:mc="http://schemas.openxmlformats.org/markup-compatibility/2006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Brainstorming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053326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de-DE" sz="2800" dirty="0">
                      <a:solidFill>
                        <a:schemeClr val="tx1"/>
                      </a:solidFill>
                      <a:latin typeface="+mj-lt"/>
                    </a:rPr>
                    <a:t>Nyissa meg </a:t>
                  </a:r>
                  <a:r>
                    <a:rPr lang="de-DE" sz="2800" dirty="0" err="1">
                      <a:solidFill>
                        <a:schemeClr val="tx1"/>
                      </a:solidFill>
                      <a:latin typeface="+mj-lt"/>
                    </a:rPr>
                    <a:t>a</a:t>
                  </a:r>
                  <a:br>
                    <a:rPr lang="de-DE" sz="2800" dirty="0">
                      <a:solidFill>
                        <a:schemeClr val="tx1"/>
                      </a:solidFill>
                      <a:latin typeface="+mj-lt"/>
                    </a:rPr>
                  </a:br>
                  <a14:m xmlns:a14="http://schemas.microsoft.com/office/drawing/2010/main"/>
                  <a:r>
                    <a:rPr lang="de-DE" sz="2800" b="1" dirty="0">
                      <a:solidFill>
                        <a:schemeClr val="tx1"/>
                      </a:solidFill>
                      <a:latin typeface="+mj-lt"/>
                    </a:rPr>
                    <a:t> 1.1 Brainstorming tábla</a:t>
                  </a:r>
                </a:p>
                <a:p xmlns:mc="http://schemas.openxmlformats.org/markup-compatibility/2006" xmlns:a14="http://schemas.microsoft.com/office/drawing/2010/main">
                  <a:pPr algn="ctr">
                    <a:spcAft>
                      <a:spcPts val="1200"/>
                    </a:spcAft>
                  </a:pP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Beszéljétek meg a válaszaitokat az elejétől kezdve. Most másképp válaszolnál néhány kérdésre?</a:t>
                  </a: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053326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2"/>
                  <a:stretch>
                    <a:fillRect l="-639" r="-200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9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i="1" dirty="0">
                  <a:solidFill>
                    <a:schemeClr val="bg1"/>
                  </a:solidFill>
                </a:rPr>
                <a:t>[26]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i="1" dirty="0">
                  <a:solidFill>
                    <a:schemeClr val="bg1"/>
                  </a:solidFill>
                </a:rPr>
                <a:t>[25] Csillagköd galaxis 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48668D-55EE-5EDC-1FC3-C6E417FCA0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283" y="1390180"/>
            <a:ext cx="5358671" cy="441885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GB" sz="3600" dirty="0"/>
              <a:t>Sok nyitott kérdés</a:t>
            </a:r>
            <a:endParaRPr lang="en-US" sz="3000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>
                <a:solidFill>
                  <a:schemeClr val="bg1"/>
                </a:solidFill>
              </a:rPr>
              <a:t>[01] </a:t>
            </a:r>
            <a:r>
              <a:rPr lang="de-DE" sz="1400" i="1" dirty="0" err="1">
                <a:solidFill>
                  <a:schemeClr val="bg1"/>
                </a:solidFill>
              </a:rPr>
              <a:t>A </a:t>
            </a:r>
            <a:r>
              <a:rPr lang="de-DE" sz="1400" i="1" dirty="0" err="1">
                <a:solidFill>
                  <a:schemeClr val="bg1"/>
                </a:solidFill>
              </a:rPr>
              <a:t>teremtés </a:t>
            </a:r>
            <a:r>
              <a:rPr lang="de-DE" sz="1400" i="1" dirty="0">
                <a:solidFill>
                  <a:schemeClr val="bg1"/>
                </a:solidFill>
              </a:rPr>
              <a:t>pillérei</a:t>
            </a:r>
            <a:endParaRPr lang="de-DE" sz="1400" i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681184"/>
            <a:ext cx="5624375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Mi van a többi</a:t>
            </a:r>
            <a:br>
              <a:rPr lang="en-GB" sz="2000" dirty="0"/>
            </a:br>
            <a:r>
              <a:rPr lang="en-GB" sz="2000" b="1" dirty="0"/>
              <a:t>Nukleoszintézis folyamatokkal</a:t>
            </a:r>
            <a:r>
              <a:rPr lang="en-GB" sz="2000" dirty="0"/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Hogyan fejlődik egy galaxis?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Mi történik egy </a:t>
            </a:r>
            <a:r>
              <a:rPr lang="en-GB" sz="2000" b="1" dirty="0"/>
              <a:t>neutroncsillagban </a:t>
            </a:r>
            <a:r>
              <a:rPr lang="en-GB" sz="2000" dirty="0"/>
              <a:t>és a neutroncsillag-összeolvadások során?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Honnan </a:t>
            </a:r>
            <a:r>
              <a:rPr lang="en-GB" sz="2000" dirty="0"/>
              <a:t>származnak valójában </a:t>
            </a:r>
            <a:r>
              <a:rPr lang="en-GB" sz="2000" b="1" dirty="0"/>
              <a:t>az első elemek?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Mit tudhatunk meg az</a:t>
            </a:r>
            <a:r>
              <a:rPr lang="en-GB" sz="2000" b="1" dirty="0"/>
              <a:t> ősrobbanásról </a:t>
            </a:r>
            <a:r>
              <a:rPr lang="en-GB" sz="2000" dirty="0"/>
              <a:t>a nukleáris asztrofizika segítségével?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000" i="1" dirty="0"/>
              <a:t>Ma még csak a felszínét karcoltuk a nukleáris asztrofizika világának!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Egy utazás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vége 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az elemeken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keresztül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5684</ap:Words>
  <ap:Application>Microsoft Office PowerPoint</ap:Application>
  <ap:PresentationFormat>Breitbild</ap:PresentationFormat>
  <ap:Paragraphs>608</ap:Paragraphs>
  <ap:Slides>98</ap:Slides>
  <ap:Notes>72</ap:Notes>
  <ap:HiddenSlides>0</ap:HiddenSlides>
  <ap:MMClips>1</ap:MMClips>
  <ap:ScaleCrop>false</ap:ScaleCrop>
  <ap:HeadingPairs>
    <vt:vector baseType="variant" size="6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98</vt:i4>
      </vt:variant>
    </vt:vector>
  </ap:HeadingPairs>
  <ap:TitlesOfParts>
    <vt:vector baseType="lpstr" size="107">
      <vt:lpstr>Open Sans</vt:lpstr>
      <vt:lpstr>Arial</vt:lpstr>
      <vt:lpstr>Symbol</vt:lpstr>
      <vt:lpstr>Calibri</vt:lpstr>
      <vt:lpstr>Wingdings</vt:lpstr>
      <vt:lpstr>Cambria Math</vt:lpstr>
      <vt:lpstr>TUD_2018_16zu9</vt:lpstr>
      <vt:lpstr>chapter</vt:lpstr>
      <vt:lpstr>Benutzerdefiniertes Design</vt:lpstr>
      <vt:lpstr>PowerPoint-Präsentation</vt:lpstr>
      <vt:lpstr>PowerPoint-Präsentation</vt:lpstr>
      <vt:lpstr>Time Schedule</vt:lpstr>
      <vt:lpstr>PowerPoint-Präsentation</vt:lpstr>
      <vt:lpstr>PowerPoint-Präsentation</vt:lpstr>
      <vt:lpstr>PowerPoint-Präsentation</vt:lpstr>
      <vt:lpstr>Brainstorming</vt:lpstr>
      <vt:lpstr>PowerPoint-Präsentation</vt:lpstr>
      <vt:lpstr>What is Nuclear Astrophysics?</vt:lpstr>
      <vt:lpstr>PowerPoint-Präsentation</vt:lpstr>
      <vt:lpstr>Elements in Antiquity (ca. 350 B.C.)</vt:lpstr>
      <vt:lpstr>Elements in Antiquity (ca. 350 B.C.)</vt:lpstr>
      <vt:lpstr>Elements in Alchemy</vt:lpstr>
      <vt:lpstr>Elements in Alchemy</vt:lpstr>
      <vt:lpstr>Evolution of the periodic table</vt:lpstr>
      <vt:lpstr>The Periodic Table of the Elements</vt:lpstr>
      <vt:lpstr>Abundance of the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PowerPoint-Präsentation</vt:lpstr>
      <vt:lpstr>The Atomic Nucleus</vt:lpstr>
      <vt:lpstr>Atomic Nuclei labeling</vt:lpstr>
      <vt:lpstr>Atomic Nuclei labeling</vt:lpstr>
      <vt:lpstr>Atomic Nuclei labeling</vt:lpstr>
      <vt:lpstr>Atomic Nuclei labeling</vt:lpstr>
      <vt:lpstr>Atomic Nuclei labeling</vt:lpstr>
      <vt:lpstr>Atomic Nuclei labeling</vt:lpstr>
      <vt:lpstr>PowerPoint-Präsentation</vt:lpstr>
      <vt:lpstr>Nuclear Reactions</vt:lpstr>
      <vt:lpstr>Nuclear Reactions</vt:lpstr>
      <vt:lpstr>Nuclear Reactions</vt:lpstr>
      <vt:lpstr>PowerPoint-Präsentation</vt:lpstr>
      <vt:lpstr>Binding Energy</vt:lpstr>
      <vt:lpstr>Binding Energy</vt:lpstr>
      <vt:lpstr>The Nuclide Table</vt:lpstr>
      <vt:lpstr>Nuclear Reactions</vt:lpstr>
      <vt:lpstr>PowerPoint-Präsentation</vt:lpstr>
      <vt:lpstr>PowerPoint-Präsentation</vt:lpstr>
      <vt:lpstr>Stellar Evolution</vt:lpstr>
      <vt:lpstr>PowerPoint-Präsentation</vt:lpstr>
      <vt:lpstr>Stellar Evolution</vt:lpstr>
      <vt:lpstr>Stellar Evolution</vt:lpstr>
      <vt:lpstr>Stellar Evolution</vt:lpstr>
      <vt:lpstr>Stellar Evolution</vt:lpstr>
      <vt:lpstr>Stellar Evolution</vt:lpstr>
      <vt:lpstr>Stellar Evolution</vt:lpstr>
      <vt:lpstr>Stellar Evolution</vt:lpstr>
      <vt:lpstr>Stellar Evolution</vt:lpstr>
      <vt:lpstr>PowerPoint-Präsentation</vt:lpstr>
      <vt:lpstr>The Story of our Sun</vt:lpstr>
      <vt:lpstr>The Story of our Sun</vt:lpstr>
      <vt:lpstr>The Story of our Sun</vt:lpstr>
      <vt:lpstr>The Story of our Sun</vt:lpstr>
      <vt:lpstr>The Story of our Sun</vt:lpstr>
      <vt:lpstr>The Story of our Sun</vt:lpstr>
      <vt:lpstr>The Story of our Sun</vt:lpstr>
      <vt:lpstr>Abundance of the Chemical Elements (Solar System)</vt:lpstr>
      <vt:lpstr>Abundance of the Chemical Elements (Solar System)</vt:lpstr>
      <vt:lpstr>Abundance of the Chemical Elements (Solar System)</vt:lpstr>
      <vt:lpstr>Binding Energy</vt:lpstr>
      <vt:lpstr>Binding Energy</vt:lpstr>
      <vt:lpstr>PowerPoint-Präsentation</vt:lpstr>
      <vt:lpstr>PowerPoint-Präsentation</vt:lpstr>
      <vt:lpstr>Neutron Capture</vt:lpstr>
      <vt:lpstr>Neutron Capture</vt:lpstr>
      <vt:lpstr>The Nuclide Race Board Game</vt:lpstr>
      <vt:lpstr>The Nuclide Race Board Game</vt:lpstr>
      <vt:lpstr>The Nuclide Race Board Game</vt:lpstr>
      <vt:lpstr>The Nuclide Race Board Game</vt:lpstr>
      <vt:lpstr>The Nuclide Race Board Game</vt:lpstr>
      <vt:lpstr>PowerPoint-Präsentation</vt:lpstr>
      <vt:lpstr>S- and R-Processes</vt:lpstr>
      <vt:lpstr>R-Process in Action</vt:lpstr>
      <vt:lpstr>PowerPoint-Präsentation</vt:lpstr>
      <vt:lpstr>Neutron Sources</vt:lpstr>
      <vt:lpstr>PowerPoint-Präsentation</vt:lpstr>
      <vt:lpstr>PowerPoint-Präsentation</vt:lpstr>
      <vt:lpstr>Nuclear Reaction Measurements</vt:lpstr>
      <vt:lpstr>Nuclear Reaction Measurements</vt:lpstr>
      <vt:lpstr>Goal of the Measurment</vt:lpstr>
      <vt:lpstr>Photon Energy</vt:lpstr>
      <vt:lpstr>Photon Energy</vt:lpstr>
      <vt:lpstr>Photon Energy</vt:lpstr>
      <vt:lpstr>Photon Energy</vt:lpstr>
      <vt:lpstr>Term Diagram</vt:lpstr>
      <vt:lpstr>Cross Section</vt:lpstr>
      <vt:lpstr>Cross Section</vt:lpstr>
      <vt:lpstr>Reaction Rate</vt:lpstr>
      <vt:lpstr>Reaction Rate</vt:lpstr>
      <vt:lpstr>Uncertainties </vt:lpstr>
      <vt:lpstr>Summary</vt:lpstr>
      <vt:lpstr>Summary</vt:lpstr>
      <vt:lpstr>Summary</vt:lpstr>
      <vt:lpstr>Brainstorming</vt:lpstr>
      <vt:lpstr>A lot of open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lastModifiedBy>83977dd4, 318a5a4b</lastModifiedBy>
  <revision>2313</revision>
  <dcterms:created xsi:type="dcterms:W3CDTF">2018-06-15T09:17:35.0000000Z</dcterms:created>
  <dcterms:modified xsi:type="dcterms:W3CDTF">2022-11-30T10:46:33.0000000Z</dcterms:modified>
  <keywords>, docId:E1D62BD3B52F9D67AF9DE41EC3242AF6</keywords>
</coreProperties>
</file>