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 id="2147483917" r:id="rId2"/>
    <p:sldMasterId id="2147483907" r:id="rId3"/>
  </p:sldMasterIdLst>
  <p:notesMasterIdLst>
    <p:notesMasterId r:id="rId102"/>
  </p:notesMasterIdLst>
  <p:handoutMasterIdLst>
    <p:handoutMasterId r:id="rId103"/>
  </p:handoutMasterIdLst>
  <p:sldIdLst>
    <p:sldId id="400" r:id="rId4"/>
    <p:sldId id="256" r:id="rId5"/>
    <p:sldId id="352" r:id="rId6"/>
    <p:sldId id="532" r:id="rId7"/>
    <p:sldId id="354" r:id="rId8"/>
    <p:sldId id="548" r:id="rId9"/>
    <p:sldId id="499" r:id="rId10"/>
    <p:sldId id="361" r:id="rId11"/>
    <p:sldId id="362" r:id="rId12"/>
    <p:sldId id="482" r:id="rId13"/>
    <p:sldId id="484" r:id="rId14"/>
    <p:sldId id="486" r:id="rId15"/>
    <p:sldId id="495" r:id="rId16"/>
    <p:sldId id="497" r:id="rId17"/>
    <p:sldId id="371" r:id="rId18"/>
    <p:sldId id="343" r:id="rId19"/>
    <p:sldId id="372" r:id="rId20"/>
    <p:sldId id="500" r:id="rId21"/>
    <p:sldId id="404" r:id="rId22"/>
    <p:sldId id="405" r:id="rId23"/>
    <p:sldId id="529" r:id="rId24"/>
    <p:sldId id="376" r:id="rId25"/>
    <p:sldId id="407" r:id="rId26"/>
    <p:sldId id="408" r:id="rId27"/>
    <p:sldId id="409" r:id="rId28"/>
    <p:sldId id="489" r:id="rId29"/>
    <p:sldId id="411" r:id="rId30"/>
    <p:sldId id="406" r:id="rId31"/>
    <p:sldId id="415" r:id="rId32"/>
    <p:sldId id="412" r:id="rId33"/>
    <p:sldId id="501" r:id="rId34"/>
    <p:sldId id="502" r:id="rId35"/>
    <p:sldId id="503" r:id="rId36"/>
    <p:sldId id="446" r:id="rId37"/>
    <p:sldId id="379" r:id="rId38"/>
    <p:sldId id="380" r:id="rId39"/>
    <p:sldId id="504" r:id="rId40"/>
    <p:sldId id="420" r:id="rId41"/>
    <p:sldId id="533" r:id="rId42"/>
    <p:sldId id="378" r:id="rId43"/>
    <p:sldId id="421" r:id="rId44"/>
    <p:sldId id="508" r:id="rId45"/>
    <p:sldId id="422" r:id="rId46"/>
    <p:sldId id="423" r:id="rId47"/>
    <p:sldId id="424" r:id="rId48"/>
    <p:sldId id="425" r:id="rId49"/>
    <p:sldId id="426" r:id="rId50"/>
    <p:sldId id="427" r:id="rId51"/>
    <p:sldId id="428" r:id="rId52"/>
    <p:sldId id="429" r:id="rId53"/>
    <p:sldId id="509" r:id="rId54"/>
    <p:sldId id="432" r:id="rId55"/>
    <p:sldId id="510" r:id="rId56"/>
    <p:sldId id="511" r:id="rId57"/>
    <p:sldId id="512" r:id="rId58"/>
    <p:sldId id="513" r:id="rId59"/>
    <p:sldId id="514" r:id="rId60"/>
    <p:sldId id="515" r:id="rId61"/>
    <p:sldId id="440" r:id="rId62"/>
    <p:sldId id="516" r:id="rId63"/>
    <p:sldId id="517" r:id="rId64"/>
    <p:sldId id="441" r:id="rId65"/>
    <p:sldId id="519" r:id="rId66"/>
    <p:sldId id="530" r:id="rId67"/>
    <p:sldId id="447" r:id="rId68"/>
    <p:sldId id="460" r:id="rId69"/>
    <p:sldId id="466" r:id="rId70"/>
    <p:sldId id="467" r:id="rId71"/>
    <p:sldId id="523" r:id="rId72"/>
    <p:sldId id="522" r:id="rId73"/>
    <p:sldId id="524" r:id="rId74"/>
    <p:sldId id="525" r:id="rId75"/>
    <p:sldId id="494" r:id="rId76"/>
    <p:sldId id="465" r:id="rId77"/>
    <p:sldId id="535" r:id="rId78"/>
    <p:sldId id="471" r:id="rId79"/>
    <p:sldId id="461" r:id="rId80"/>
    <p:sldId id="531" r:id="rId81"/>
    <p:sldId id="534" r:id="rId82"/>
    <p:sldId id="457" r:id="rId83"/>
    <p:sldId id="459" r:id="rId84"/>
    <p:sldId id="472" r:id="rId85"/>
    <p:sldId id="451" r:id="rId86"/>
    <p:sldId id="539" r:id="rId87"/>
    <p:sldId id="473" r:id="rId88"/>
    <p:sldId id="540" r:id="rId89"/>
    <p:sldId id="475" r:id="rId90"/>
    <p:sldId id="398" r:id="rId91"/>
    <p:sldId id="541" r:id="rId92"/>
    <p:sldId id="537" r:id="rId93"/>
    <p:sldId id="542" r:id="rId94"/>
    <p:sldId id="544" r:id="rId95"/>
    <p:sldId id="546" r:id="rId96"/>
    <p:sldId id="538" r:id="rId97"/>
    <p:sldId id="553" r:id="rId98"/>
    <p:sldId id="550" r:id="rId99"/>
    <p:sldId id="552" r:id="rId100"/>
    <p:sldId id="543" r:id="rId101"/>
  </p:sldIdLst>
  <p:sldSz cx="12192000" cy="6858000"/>
  <p:notesSz cx="6858000" cy="9144000"/>
  <p:embeddedFontLst>
    <p:embeddedFont>
      <p:font typeface="Calibri" panose="020F0502020204030204" pitchFamily="34" charset="0"/>
      <p:regular r:id="rId104"/>
      <p:bold r:id="rId105"/>
      <p:italic r:id="rId106"/>
      <p:boldItalic r:id="rId107"/>
    </p:embeddedFont>
    <p:embeddedFont>
      <p:font typeface="Cambria Math" panose="02040503050406030204" pitchFamily="18" charset="0"/>
      <p:regular r:id="rId108"/>
    </p:embeddedFont>
    <p:embeddedFont>
      <p:font typeface="Open Sans" panose="020B0606030504020204" pitchFamily="34" charset="0"/>
      <p:regular r:id="rId109"/>
      <p:bold r:id="rId110"/>
      <p:italic r:id="rId111"/>
      <p:boldItalic r:id="rId112"/>
    </p:embeddedFont>
  </p:embeddedFontLst>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939B5E8-EF71-43FF-B7B6-C3DB42F2B419}">
          <p14:sldIdLst>
            <p14:sldId id="400"/>
            <p14:sldId id="256"/>
            <p14:sldId id="352"/>
            <p14:sldId id="532"/>
            <p14:sldId id="354"/>
            <p14:sldId id="548"/>
            <p14:sldId id="499"/>
            <p14:sldId id="361"/>
            <p14:sldId id="362"/>
            <p14:sldId id="482"/>
            <p14:sldId id="484"/>
            <p14:sldId id="486"/>
            <p14:sldId id="495"/>
            <p14:sldId id="497"/>
            <p14:sldId id="371"/>
            <p14:sldId id="343"/>
            <p14:sldId id="372"/>
            <p14:sldId id="500"/>
            <p14:sldId id="404"/>
            <p14:sldId id="405"/>
            <p14:sldId id="529"/>
            <p14:sldId id="376"/>
            <p14:sldId id="407"/>
            <p14:sldId id="408"/>
            <p14:sldId id="409"/>
            <p14:sldId id="489"/>
            <p14:sldId id="411"/>
            <p14:sldId id="406"/>
            <p14:sldId id="415"/>
            <p14:sldId id="412"/>
            <p14:sldId id="501"/>
            <p14:sldId id="502"/>
            <p14:sldId id="503"/>
            <p14:sldId id="446"/>
            <p14:sldId id="379"/>
            <p14:sldId id="380"/>
            <p14:sldId id="504"/>
            <p14:sldId id="420"/>
            <p14:sldId id="533"/>
            <p14:sldId id="378"/>
            <p14:sldId id="421"/>
            <p14:sldId id="508"/>
            <p14:sldId id="422"/>
            <p14:sldId id="423"/>
            <p14:sldId id="424"/>
            <p14:sldId id="425"/>
            <p14:sldId id="426"/>
            <p14:sldId id="427"/>
            <p14:sldId id="428"/>
            <p14:sldId id="429"/>
            <p14:sldId id="509"/>
            <p14:sldId id="432"/>
            <p14:sldId id="510"/>
            <p14:sldId id="511"/>
            <p14:sldId id="512"/>
            <p14:sldId id="513"/>
            <p14:sldId id="514"/>
            <p14:sldId id="515"/>
            <p14:sldId id="440"/>
            <p14:sldId id="516"/>
            <p14:sldId id="517"/>
            <p14:sldId id="441"/>
            <p14:sldId id="519"/>
            <p14:sldId id="530"/>
            <p14:sldId id="447"/>
            <p14:sldId id="460"/>
            <p14:sldId id="466"/>
            <p14:sldId id="467"/>
            <p14:sldId id="523"/>
            <p14:sldId id="522"/>
            <p14:sldId id="524"/>
            <p14:sldId id="525"/>
            <p14:sldId id="494"/>
            <p14:sldId id="465"/>
            <p14:sldId id="535"/>
            <p14:sldId id="471"/>
            <p14:sldId id="461"/>
            <p14:sldId id="531"/>
            <p14:sldId id="534"/>
            <p14:sldId id="457"/>
            <p14:sldId id="459"/>
            <p14:sldId id="472"/>
            <p14:sldId id="451"/>
            <p14:sldId id="539"/>
            <p14:sldId id="473"/>
            <p14:sldId id="540"/>
            <p14:sldId id="475"/>
            <p14:sldId id="398"/>
            <p14:sldId id="541"/>
            <p14:sldId id="537"/>
            <p14:sldId id="542"/>
            <p14:sldId id="544"/>
            <p14:sldId id="546"/>
            <p14:sldId id="538"/>
            <p14:sldId id="553"/>
            <p14:sldId id="550"/>
            <p14:sldId id="552"/>
            <p14:sldId id="5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extLst>
      <p:ext uri="{19B8F6BF-5375-455C-9EA6-DF929625EA0E}">
        <p15:presenceInfo xmlns:p15="http://schemas.microsoft.com/office/powerpoint/2012/main" userId="S-1-5-21-1982228756-150042506-1537001085-18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FF47"/>
    <a:srgbClr val="80FF80"/>
    <a:srgbClr val="000000"/>
    <a:srgbClr val="FF6565"/>
    <a:srgbClr val="EAB200"/>
    <a:srgbClr val="004070"/>
    <a:srgbClr val="DFD6F2"/>
    <a:srgbClr val="FFEBAB"/>
    <a:srgbClr val="FFE697"/>
    <a:srgbClr val="009EE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0" autoAdjust="0"/>
    <p:restoredTop sz="91422" autoAdjust="0"/>
  </p:normalViewPr>
  <p:slideViewPr>
    <p:cSldViewPr snapToGrid="0" snapToObjects="1">
      <p:cViewPr varScale="1">
        <p:scale>
          <a:sx n="100" d="100"/>
          <a:sy n="100" d="100"/>
        </p:scale>
        <p:origin x="1062" y="96"/>
      </p:cViewPr>
      <p:guideLst/>
    </p:cSldViewPr>
  </p:slideViewPr>
  <p:outlineViewPr>
    <p:cViewPr>
      <p:scale>
        <a:sx n="33" d="100"/>
        <a:sy n="33" d="100"/>
      </p:scale>
      <p:origin x="0" y="-8778"/>
    </p:cViewPr>
  </p:outlineViewPr>
  <p:notesTextViewPr>
    <p:cViewPr>
      <p:scale>
        <a:sx n="1" d="1"/>
        <a:sy n="1" d="1"/>
      </p:scale>
      <p:origin x="0" y="0"/>
    </p:cViewPr>
  </p:notesTextViewPr>
  <p:notesViewPr>
    <p:cSldViewPr snapToGrid="0" snapToObject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ableStyles" Target="tableStyle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9.fntdata"/><Relationship Id="rId16" Type="http://schemas.openxmlformats.org/officeDocument/2006/relationships/slide" Target="slides/slide13.xml"/><Relationship Id="rId107" Type="http://schemas.openxmlformats.org/officeDocument/2006/relationships/font" Target="fonts/font4.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commentAuthors" Target="commentAuthors.xml"/><Relationship Id="rId118" Type="http://schemas.microsoft.com/office/2016/11/relationships/changesInfo" Target="changesInfos/changesInfo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handoutMaster" Target="handoutMasters/handoutMaster1.xml"/><Relationship Id="rId108" Type="http://schemas.openxmlformats.org/officeDocument/2006/relationships/font" Target="fonts/font5.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6.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font" Target="fonts/font1.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7.fntdata"/><Relationship Id="rId115"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font" Target="fonts/font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8.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s Nitsche" userId="da26802d02218cca" providerId="LiveId" clId="{515C667C-1568-4F39-A1C7-D052F6709B7A}"/>
    <pc:docChg chg="undo custSel addSld delSld modSld sldOrd modSection">
      <pc:chgData name="Hannes Nitsche" userId="da26802d02218cca" providerId="LiveId" clId="{515C667C-1568-4F39-A1C7-D052F6709B7A}" dt="2022-05-13T11:43:28.881" v="1349" actId="20577"/>
      <pc:docMkLst>
        <pc:docMk/>
      </pc:docMkLst>
      <pc:sldChg chg="addSp delSp modSp add mod">
        <pc:chgData name="Hannes Nitsche" userId="da26802d02218cca" providerId="LiveId" clId="{515C667C-1568-4F39-A1C7-D052F6709B7A}" dt="2022-05-13T09:46:16.576" v="116" actId="20577"/>
        <pc:sldMkLst>
          <pc:docMk/>
          <pc:sldMk cId="20392342" sldId="305"/>
        </pc:sldMkLst>
        <pc:spChg chg="mod">
          <ac:chgData name="Hannes Nitsche" userId="da26802d02218cca" providerId="LiveId" clId="{515C667C-1568-4F39-A1C7-D052F6709B7A}" dt="2022-05-13T09:46:16.576" v="116" actId="20577"/>
          <ac:spMkLst>
            <pc:docMk/>
            <pc:sldMk cId="20392342" sldId="305"/>
            <ac:spMk id="3" creationId="{94B42CE0-63DD-415A-A2FD-01EDAF7A72CA}"/>
          </ac:spMkLst>
        </pc:spChg>
        <pc:spChg chg="mod">
          <ac:chgData name="Hannes Nitsche" userId="da26802d02218cca" providerId="LiveId" clId="{515C667C-1568-4F39-A1C7-D052F6709B7A}" dt="2022-05-13T08:11:22.382" v="115" actId="14100"/>
          <ac:spMkLst>
            <pc:docMk/>
            <pc:sldMk cId="20392342" sldId="305"/>
            <ac:spMk id="5" creationId="{8CA2363D-87BC-41C1-BC5E-658C0E81D775}"/>
          </ac:spMkLst>
        </pc:spChg>
        <pc:spChg chg="add del mod">
          <ac:chgData name="Hannes Nitsche" userId="da26802d02218cca" providerId="LiveId" clId="{515C667C-1568-4F39-A1C7-D052F6709B7A}" dt="2022-05-13T08:10:50.106" v="108" actId="20577"/>
          <ac:spMkLst>
            <pc:docMk/>
            <pc:sldMk cId="20392342" sldId="305"/>
            <ac:spMk id="6" creationId="{65BB951B-CE7A-4A83-991B-5932F47FCFDC}"/>
          </ac:spMkLst>
        </pc:spChg>
        <pc:spChg chg="add mod">
          <ac:chgData name="Hannes Nitsche" userId="da26802d02218cca" providerId="LiveId" clId="{515C667C-1568-4F39-A1C7-D052F6709B7A}" dt="2022-05-13T08:11:18.519" v="113" actId="571"/>
          <ac:spMkLst>
            <pc:docMk/>
            <pc:sldMk cId="20392342" sldId="305"/>
            <ac:spMk id="7" creationId="{090C962F-5F0E-4752-B88D-591CA5C1D156}"/>
          </ac:spMkLst>
        </pc:spChg>
        <pc:spChg chg="del">
          <ac:chgData name="Hannes Nitsche" userId="da26802d02218cca" providerId="LiveId" clId="{515C667C-1568-4F39-A1C7-D052F6709B7A}" dt="2022-05-13T08:10:13.106" v="88" actId="478"/>
          <ac:spMkLst>
            <pc:docMk/>
            <pc:sldMk cId="20392342" sldId="305"/>
            <ac:spMk id="8" creationId="{75EF01DB-B600-4A50-9247-4623A4119441}"/>
          </ac:spMkLst>
        </pc:spChg>
      </pc:sldChg>
      <pc:sldChg chg="ord">
        <pc:chgData name="Hannes Nitsche" userId="da26802d02218cca" providerId="LiveId" clId="{515C667C-1568-4F39-A1C7-D052F6709B7A}" dt="2022-05-13T07:54:29.185" v="1"/>
        <pc:sldMkLst>
          <pc:docMk/>
          <pc:sldMk cId="1364364908" sldId="393"/>
        </pc:sldMkLst>
      </pc:sldChg>
      <pc:sldChg chg="modSp mod ord">
        <pc:chgData name="Hannes Nitsche" userId="da26802d02218cca" providerId="LiveId" clId="{515C667C-1568-4F39-A1C7-D052F6709B7A}" dt="2022-05-13T08:01:49.787" v="38" actId="20577"/>
        <pc:sldMkLst>
          <pc:docMk/>
          <pc:sldMk cId="1610550951" sldId="394"/>
        </pc:sldMkLst>
        <pc:graphicFrameChg chg="modGraphic">
          <ac:chgData name="Hannes Nitsche" userId="da26802d02218cca" providerId="LiveId" clId="{515C667C-1568-4F39-A1C7-D052F6709B7A}" dt="2022-05-13T08:01:49.787" v="38" actId="20577"/>
          <ac:graphicFrameMkLst>
            <pc:docMk/>
            <pc:sldMk cId="1610550951" sldId="394"/>
            <ac:graphicFrameMk id="5" creationId="{A88DDD0E-55DA-40C3-B0DF-1BCB1C75046C}"/>
          </ac:graphicFrameMkLst>
        </pc:graphicFrameChg>
      </pc:sldChg>
      <pc:sldChg chg="delSp modSp mod">
        <pc:chgData name="Hannes Nitsche" userId="da26802d02218cca" providerId="LiveId" clId="{515C667C-1568-4F39-A1C7-D052F6709B7A}" dt="2022-05-13T08:02:18.439" v="72" actId="20577"/>
        <pc:sldMkLst>
          <pc:docMk/>
          <pc:sldMk cId="1686796069" sldId="395"/>
        </pc:sldMkLst>
        <pc:spChg chg="mod">
          <ac:chgData name="Hannes Nitsche" userId="da26802d02218cca" providerId="LiveId" clId="{515C667C-1568-4F39-A1C7-D052F6709B7A}" dt="2022-05-13T08:02:18.439" v="72" actId="20577"/>
          <ac:spMkLst>
            <pc:docMk/>
            <pc:sldMk cId="1686796069" sldId="395"/>
            <ac:spMk id="2" creationId="{A273F72C-D140-584B-EF85-489A34941A1A}"/>
          </ac:spMkLst>
        </pc:spChg>
        <pc:spChg chg="del mod">
          <ac:chgData name="Hannes Nitsche" userId="da26802d02218cca" providerId="LiveId" clId="{515C667C-1568-4F39-A1C7-D052F6709B7A}" dt="2022-05-13T08:02:09.867" v="40" actId="478"/>
          <ac:spMkLst>
            <pc:docMk/>
            <pc:sldMk cId="1686796069" sldId="395"/>
            <ac:spMk id="14" creationId="{5EB24453-BCCC-6336-BDF6-54FAD67772C7}"/>
          </ac:spMkLst>
        </pc:spChg>
      </pc:sldChg>
      <pc:sldChg chg="new del">
        <pc:chgData name="Hannes Nitsche" userId="da26802d02218cca" providerId="LiveId" clId="{515C667C-1568-4F39-A1C7-D052F6709B7A}" dt="2022-05-13T10:13:14.653" v="118" actId="2696"/>
        <pc:sldMkLst>
          <pc:docMk/>
          <pc:sldMk cId="195829401" sldId="396"/>
        </pc:sldMkLst>
      </pc:sldChg>
      <pc:sldChg chg="modSp add mod">
        <pc:chgData name="Hannes Nitsche" userId="da26802d02218cca" providerId="LiveId" clId="{515C667C-1568-4F39-A1C7-D052F6709B7A}" dt="2022-05-13T10:24:16.255" v="1026" actId="403"/>
        <pc:sldMkLst>
          <pc:docMk/>
          <pc:sldMk cId="1269673281" sldId="396"/>
        </pc:sldMkLst>
        <pc:spChg chg="mod">
          <ac:chgData name="Hannes Nitsche" userId="da26802d02218cca" providerId="LiveId" clId="{515C667C-1568-4F39-A1C7-D052F6709B7A}" dt="2022-05-13T10:13:27.738" v="136" actId="20577"/>
          <ac:spMkLst>
            <pc:docMk/>
            <pc:sldMk cId="1269673281" sldId="396"/>
            <ac:spMk id="2" creationId="{1A7CAFF5-FDB0-4634-96C3-92F9EA103898}"/>
          </ac:spMkLst>
        </pc:spChg>
        <pc:spChg chg="mod">
          <ac:chgData name="Hannes Nitsche" userId="da26802d02218cca" providerId="LiveId" clId="{515C667C-1568-4F39-A1C7-D052F6709B7A}" dt="2022-05-13T10:24:16.255" v="1026" actId="403"/>
          <ac:spMkLst>
            <pc:docMk/>
            <pc:sldMk cId="1269673281" sldId="396"/>
            <ac:spMk id="3" creationId="{B301DDEB-9730-496B-A04E-FD5DB905B10A}"/>
          </ac:spMkLst>
        </pc:spChg>
      </pc:sldChg>
      <pc:sldChg chg="modSp add mod">
        <pc:chgData name="Hannes Nitsche" userId="da26802d02218cca" providerId="LiveId" clId="{515C667C-1568-4F39-A1C7-D052F6709B7A}" dt="2022-05-13T10:50:34.357" v="1029" actId="20577"/>
        <pc:sldMkLst>
          <pc:docMk/>
          <pc:sldMk cId="2244524446" sldId="397"/>
        </pc:sldMkLst>
        <pc:spChg chg="mod">
          <ac:chgData name="Hannes Nitsche" userId="da26802d02218cca" providerId="LiveId" clId="{515C667C-1568-4F39-A1C7-D052F6709B7A}" dt="2022-05-13T10:50:34.357" v="1029" actId="20577"/>
          <ac:spMkLst>
            <pc:docMk/>
            <pc:sldMk cId="2244524446" sldId="397"/>
            <ac:spMk id="3" creationId="{B301DDEB-9730-496B-A04E-FD5DB905B10A}"/>
          </ac:spMkLst>
        </pc:spChg>
      </pc:sldChg>
      <pc:sldChg chg="addSp delSp modSp new mod">
        <pc:chgData name="Hannes Nitsche" userId="da26802d02218cca" providerId="LiveId" clId="{515C667C-1568-4F39-A1C7-D052F6709B7A}" dt="2022-05-13T11:43:05.083" v="1303" actId="20577"/>
        <pc:sldMkLst>
          <pc:docMk/>
          <pc:sldMk cId="3887031965" sldId="398"/>
        </pc:sldMkLst>
        <pc:spChg chg="add del mod">
          <ac:chgData name="Hannes Nitsche" userId="da26802d02218cca" providerId="LiveId" clId="{515C667C-1568-4F39-A1C7-D052F6709B7A}" dt="2022-05-13T11:43:05.083" v="1303" actId="20577"/>
          <ac:spMkLst>
            <pc:docMk/>
            <pc:sldMk cId="3887031965" sldId="398"/>
            <ac:spMk id="2" creationId="{DACE64D0-FA2B-4AF8-B609-D1F436274D79}"/>
          </ac:spMkLst>
        </pc:spChg>
        <pc:spChg chg="mod">
          <ac:chgData name="Hannes Nitsche" userId="da26802d02218cca" providerId="LiveId" clId="{515C667C-1568-4F39-A1C7-D052F6709B7A}" dt="2022-05-13T11:33:46.758" v="1282" actId="14100"/>
          <ac:spMkLst>
            <pc:docMk/>
            <pc:sldMk cId="3887031965" sldId="398"/>
            <ac:spMk id="3" creationId="{8A5EEF8B-7B91-4BAD-BEBF-0997022B8CD5}"/>
          </ac:spMkLst>
        </pc:spChg>
        <pc:spChg chg="add del">
          <ac:chgData name="Hannes Nitsche" userId="da26802d02218cca" providerId="LiveId" clId="{515C667C-1568-4F39-A1C7-D052F6709B7A}" dt="2022-05-13T11:31:47.762" v="1032"/>
          <ac:spMkLst>
            <pc:docMk/>
            <pc:sldMk cId="3887031965" sldId="398"/>
            <ac:spMk id="4" creationId="{61E739A4-1F1E-4979-B852-1F716FAFD02D}"/>
          </ac:spMkLst>
        </pc:spChg>
        <pc:picChg chg="add mod">
          <ac:chgData name="Hannes Nitsche" userId="da26802d02218cca" providerId="LiveId" clId="{515C667C-1568-4F39-A1C7-D052F6709B7A}" dt="2022-05-13T11:31:50.820" v="1034" actId="1076"/>
          <ac:picMkLst>
            <pc:docMk/>
            <pc:sldMk cId="3887031965" sldId="398"/>
            <ac:picMk id="5" creationId="{22E8B255-7CE3-4411-AB24-599E39E73F68}"/>
          </ac:picMkLst>
        </pc:picChg>
      </pc:sldChg>
      <pc:sldChg chg="modSp add mod">
        <pc:chgData name="Hannes Nitsche" userId="da26802d02218cca" providerId="LiveId" clId="{515C667C-1568-4F39-A1C7-D052F6709B7A}" dt="2022-05-13T11:43:28.881" v="1349" actId="20577"/>
        <pc:sldMkLst>
          <pc:docMk/>
          <pc:sldMk cId="2437365522" sldId="399"/>
        </pc:sldMkLst>
        <pc:spChg chg="mod">
          <ac:chgData name="Hannes Nitsche" userId="da26802d02218cca" providerId="LiveId" clId="{515C667C-1568-4F39-A1C7-D052F6709B7A}" dt="2022-05-13T11:43:28.881" v="1349" actId="20577"/>
          <ac:spMkLst>
            <pc:docMk/>
            <pc:sldMk cId="2437365522" sldId="399"/>
            <ac:spMk id="2" creationId="{DACE64D0-FA2B-4AF8-B609-D1F436274D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30.11.2022</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‹Nr.›</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30.11.2022</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"Nr.</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t>Pastabos fasilitatoriams:</a:t>
            </a:r>
          </a:p>
          <a:p>
            <a:pPr marL="171450" indent="-171450">
              <a:buFont typeface="Arial" panose="020B0604020202020204" pitchFamily="34" charset="0"/>
              <a:buChar char="•"/>
            </a:pPr>
            <a:r>
              <a:rPr lang="en-GB" dirty="0"/>
              <a:t>Šis tvarkaraštis yra tik pasiūlymas</a:t>
            </a:r>
          </a:p>
          <a:p>
            <a:pPr marL="171450" indent="-171450">
              <a:buFont typeface="Arial" panose="020B0604020202020204" pitchFamily="34" charset="0"/>
              <a:buChar char="•"/>
            </a:pPr>
            <a:r>
              <a:rPr lang="en-GB" dirty="0"/>
              <a:t>Laiko stulpelyje "Laikas" įrašykite laiką ir, jei reikia, pertraukas perskirstykite.</a:t>
            </a:r>
          </a:p>
        </p:txBody>
      </p:sp>
      <p:sp>
        <p:nvSpPr>
          <p:cNvPr id="4" name="Foliennummernplatzhalter 3"/>
          <p:cNvSpPr>
            <a:spLocks noGrp="1"/>
          </p:cNvSpPr>
          <p:nvPr>
            <p:ph type="sldNum" sz="quarter" idx="5"/>
          </p:nvPr>
        </p:nvSpPr>
        <p:spPr/>
        <p:txBody>
          <a:bodyPr/>
          <a:lstStyle/>
          <a:p>
            <a:fld id="{2969AC09-DF60-43F4-96BF-67D4D9A74094}" type="slidenum">
              <a:rPr lang="de-DE" smtClean="0"/>
              <a:t>3</a:t>
            </a:fld>
            <a:endParaRPr lang="de-DE"/>
          </a:p>
        </p:txBody>
      </p:sp>
    </p:spTree>
    <p:extLst>
      <p:ext uri="{BB962C8B-B14F-4D97-AF65-F5344CB8AC3E}">
        <p14:creationId xmlns:p14="http://schemas.microsoft.com/office/powerpoint/2010/main" val="2057109376"/>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Mokslo prigimties aspektas: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Aristotelis niekada eksperimentiškai nepatikrino savo teorijų</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Aristotelis kūrė natūraliosios filosofijos idėjas, siekdamas sukurti holistinius pasaulio aprašymus.</a:t>
            </a:r>
            <a:br>
              <a:rPr lang="en-GB" dirty="0"/>
            </a:br>
            <a:r>
              <a:rPr lang="en-GB" dirty="0"/>
              <a:t>Čia galima pateikti papildomą pavyzdį, kad jis savo keturių elementų sampratą sujungė su gravitacijos samprata:</a:t>
            </a:r>
            <a:br>
              <a:rPr lang="en-GB" dirty="0"/>
            </a:br>
            <a:r>
              <a:rPr lang="en-GB" dirty="0"/>
              <a:t>Pasak jo, didelę masę turintis objektas turi būti sudarytas iš didelės dalies žemės.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12</a:t>
            </a:fld>
            <a:endParaRPr lang="de-DE"/>
          </a:p>
        </p:txBody>
      </p:sp>
    </p:spTree>
    <p:extLst>
      <p:ext uri="{BB962C8B-B14F-4D97-AF65-F5344CB8AC3E}">
        <p14:creationId xmlns:p14="http://schemas.microsoft.com/office/powerpoint/2010/main" val="863714235"/>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Mokslo prigimties aspektas: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Ši Paracelso citata yra puikus ne mokslinio požiūrio pavyzdys. Ji visiškai prieštarauja šiuolaikiniams mokslo raidos principams (pvz., Karlo Popperio falsifikacijos principui).</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14</a:t>
            </a:fld>
            <a:endParaRPr lang="de-DE"/>
          </a:p>
        </p:txBody>
      </p:sp>
    </p:spTree>
    <p:extLst>
      <p:ext uri="{BB962C8B-B14F-4D97-AF65-F5344CB8AC3E}">
        <p14:creationId xmlns:p14="http://schemas.microsoft.com/office/powerpoint/2010/main" val="3461097616"/>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1" dirty="0"/>
              <a:t>Pastabos fasilitatoriams:</a:t>
            </a:r>
          </a:p>
          <a:p>
            <a:pPr marL="171450" indent="-171450">
              <a:buFont typeface="Arial" panose="020B0604020202020204" pitchFamily="34" charset="0"/>
              <a:buChar char="•"/>
            </a:pPr>
            <a:r>
              <a:rPr lang="en-GB" dirty="0"/>
              <a:t>Paaiškinkite logaritminę skalę!</a:t>
            </a:r>
          </a:p>
          <a:p>
            <a:pPr marL="171450" indent="-171450">
              <a:buFont typeface="Arial" panose="020B0604020202020204" pitchFamily="34" charset="0"/>
              <a:buChar char="•"/>
            </a:pPr>
            <a:r>
              <a:rPr lang="en-GB" dirty="0"/>
              <a:t>cheminis gausumas yra vienas svarbiausių branduolinės astrofizikos stebėjimų.</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17</a:t>
            </a:fld>
            <a:endParaRPr lang="de-DE"/>
          </a:p>
        </p:txBody>
      </p:sp>
    </p:spTree>
    <p:extLst>
      <p:ext uri="{BB962C8B-B14F-4D97-AF65-F5344CB8AC3E}">
        <p14:creationId xmlns:p14="http://schemas.microsoft.com/office/powerpoint/2010/main" val="2020900000"/>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Pastabos fasilitatoriams: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Dėl šios užduoties grįžkite į ankstesnę skaidrę, kad parodytumėte didesnį vaizdą</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Ką mokiniai turėtų pastebėti:</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Apskritai gausumas mažėja didėjant atominiam skaičiui</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Ties Geležimi yra viršūnė, pažymėta pilka linija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Ličio ir berilio atotrūkis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Kai kuriems elementams gausa yra lygi nuliui (Galite mesti klausimą į kambarį: "Iš kur mes žinome, kad šie elementai iš tikrųjų egzistuoja?)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Didesnis yra lyginio atominio skaičiaus elementų gausumas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Jums nereikia aiškinti pastebėjimų. Tačiau galite jiems pasakyti, kad šios cheminės medžiagos gausos priežastis sužinosime per meistriškumo pamoką.</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18</a:t>
            </a:fld>
            <a:endParaRPr lang="de-DE"/>
          </a:p>
        </p:txBody>
      </p:sp>
    </p:spTree>
    <p:extLst>
      <p:ext uri="{BB962C8B-B14F-4D97-AF65-F5344CB8AC3E}">
        <p14:creationId xmlns:p14="http://schemas.microsoft.com/office/powerpoint/2010/main" val="3529353176"/>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Pastabos fasilitatoriams: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Rekomenduojame iš anksto atsisiųsti vaizdo įrašą. Visada būkite pasiruošę blogam interneto ryšiui!</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Šis vaizdo įrašas - tai tik nekomentuojama trumpa ekskursija su kamera po požeminę jonų greitintuvo laboratoriją. Jei norite, jau čia galite paaiškinti kai kuriuos įrangos elementus, tačiau tai bus pagilinta vėliau meistriškumo pamokoje. Pagrindinis vaizdo įrašo tikslas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suteikti mokiniams galimybę susipažinti su tokia laboratorija (nebūtinai ką nors aiškinant).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kelti klausimus, į kuriuos bus atsakyta vėliau.</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Kodėl laboratorija yra po žeme?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Kam skirta įranga?</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Kaip tai susiję su žvaigždėse vykstančių procesų stebėjimu?</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20</a:t>
            </a:fld>
            <a:endParaRPr lang="de-DE"/>
          </a:p>
        </p:txBody>
      </p:sp>
    </p:spTree>
    <p:extLst>
      <p:ext uri="{BB962C8B-B14F-4D97-AF65-F5344CB8AC3E}">
        <p14:creationId xmlns:p14="http://schemas.microsoft.com/office/powerpoint/2010/main" val="1628176362"/>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21</a:t>
            </a:fld>
            <a:endParaRPr lang="de-DE"/>
          </a:p>
        </p:txBody>
      </p:sp>
    </p:spTree>
    <p:extLst>
      <p:ext uri="{BB962C8B-B14F-4D97-AF65-F5344CB8AC3E}">
        <p14:creationId xmlns:p14="http://schemas.microsoft.com/office/powerpoint/2010/main" val="4893090"/>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Pastabos fasilitatoriams: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Pažengusiems mokiniams: Išplėstiniam kursui: Kritiškai aptarkite Boro atomo modelį ir trumpai apžvelkite kvantines mechanines savybes.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(Pasenęs) atvaizdas su elektronų orbitomis čia naudojamas tik tam, kad būtų susietas su daugelio mokinių iš chemijos pamokų susidarytu atomų įvaizdžiu. Galite jį ištrinti.</a:t>
            </a:r>
          </a:p>
        </p:txBody>
      </p:sp>
      <p:sp>
        <p:nvSpPr>
          <p:cNvPr id="4" name="Foliennummernplatzhalter 3"/>
          <p:cNvSpPr>
            <a:spLocks noGrp="1"/>
          </p:cNvSpPr>
          <p:nvPr>
            <p:ph type="sldNum" sz="quarter" idx="5"/>
          </p:nvPr>
        </p:nvSpPr>
        <p:spPr/>
        <p:txBody>
          <a:bodyPr/>
          <a:lstStyle/>
          <a:p>
            <a:fld id="{2969AC09-DF60-43F4-96BF-67D4D9A74094}" type="slidenum">
              <a:rPr lang="de-DE" smtClean="0"/>
              <a:t>23</a:t>
            </a:fld>
            <a:endParaRPr lang="de-DE"/>
          </a:p>
        </p:txBody>
      </p:sp>
    </p:spTree>
    <p:extLst>
      <p:ext uri="{BB962C8B-B14F-4D97-AF65-F5344CB8AC3E}">
        <p14:creationId xmlns:p14="http://schemas.microsoft.com/office/powerpoint/2010/main" val="3861574345"/>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25</a:t>
            </a:fld>
            <a:endParaRPr lang="de-DE"/>
          </a:p>
        </p:txBody>
      </p:sp>
    </p:spTree>
    <p:extLst>
      <p:ext uri="{BB962C8B-B14F-4D97-AF65-F5344CB8AC3E}">
        <p14:creationId xmlns:p14="http://schemas.microsoft.com/office/powerpoint/2010/main" val="3007423842"/>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Pastabos fasilitatoriams: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Labai </a:t>
            </a:r>
            <a:r>
              <a:rPr lang="en-GB" dirty="0"/>
              <a:t>svarbu, kad mokiniai suprastų ir mokėtų naudoti užrašus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27</a:t>
            </a:fld>
            <a:endParaRPr lang="de-DE"/>
          </a:p>
        </p:txBody>
      </p:sp>
    </p:spTree>
    <p:extLst>
      <p:ext uri="{BB962C8B-B14F-4D97-AF65-F5344CB8AC3E}">
        <p14:creationId xmlns:p14="http://schemas.microsoft.com/office/powerpoint/2010/main" val="563484597"/>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Pastabos fasilitatoriams: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Skirkite </a:t>
            </a:r>
            <a:r>
              <a:rPr lang="de-DE" dirty="0" err="1"/>
              <a:t>jiems </a:t>
            </a:r>
            <a:r>
              <a:rPr lang="de-DE" dirty="0" err="1"/>
              <a:t>kelias </a:t>
            </a:r>
            <a:r>
              <a:rPr lang="de-DE" dirty="0" err="1"/>
              <a:t>minutes </a:t>
            </a:r>
            <a:r>
              <a:rPr lang="de-DE" dirty="0" err="1"/>
              <a:t>interaktyviajai </a:t>
            </a:r>
            <a:r>
              <a:rPr lang="de-DE" dirty="0" err="1"/>
              <a:t>nuklidų </a:t>
            </a:r>
            <a:r>
              <a:rPr lang="de-DE" dirty="0" err="1"/>
              <a:t>lentelei </a:t>
            </a:r>
            <a:r>
              <a:rPr lang="de-DE" dirty="0" err="1"/>
              <a:t>ištirti</a:t>
            </a:r>
            <a:r>
              <a:rPr lang="de-DE" dirty="0"/>
              <a:t>. </a:t>
            </a:r>
            <a:r>
              <a:rPr lang="de-DE" dirty="0"/>
              <a:t>Panaudokite </a:t>
            </a:r>
            <a:r>
              <a:rPr lang="de-DE" dirty="0" err="1"/>
              <a:t>ją </a:t>
            </a:r>
            <a:r>
              <a:rPr lang="de-DE" dirty="0" err="1"/>
              <a:t>kaip </a:t>
            </a:r>
            <a:r>
              <a:rPr lang="de-DE" dirty="0" err="1"/>
              <a:t>perėjimą </a:t>
            </a:r>
            <a:r>
              <a:rPr lang="de-DE" dirty="0" err="1"/>
              <a:t>prie </a:t>
            </a:r>
            <a:r>
              <a:rPr lang="de-DE" dirty="0" err="1"/>
              <a:t>kitos </a:t>
            </a:r>
            <a:r>
              <a:rPr lang="de-DE" dirty="0" err="1"/>
              <a:t>užduoties </a:t>
            </a:r>
            <a:r>
              <a:rPr lang="de-DE" dirty="0" err="1"/>
              <a:t>su </a:t>
            </a:r>
            <a:r>
              <a:rPr lang="de-DE" dirty="0" err="1"/>
              <a:t>branduolinėmis </a:t>
            </a:r>
            <a:r>
              <a:rPr lang="de-DE" dirty="0" err="1"/>
              <a:t>reakcijomis</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29</a:t>
            </a:fld>
            <a:endParaRPr lang="de-DE"/>
          </a:p>
        </p:txBody>
      </p:sp>
    </p:spTree>
    <p:extLst>
      <p:ext uri="{BB962C8B-B14F-4D97-AF65-F5344CB8AC3E}">
        <p14:creationId xmlns:p14="http://schemas.microsoft.com/office/powerpoint/2010/main" val="892002628"/>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a:t>
            </a:fld>
            <a:endParaRPr lang="de-DE"/>
          </a:p>
        </p:txBody>
      </p:sp>
    </p:spTree>
    <p:extLst>
      <p:ext uri="{BB962C8B-B14F-4D97-AF65-F5344CB8AC3E}">
        <p14:creationId xmlns:p14="http://schemas.microsoft.com/office/powerpoint/2010/main" val="1983926561"/>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31</a:t>
            </a:fld>
            <a:endParaRPr lang="de-DE"/>
          </a:p>
        </p:txBody>
      </p:sp>
    </p:spTree>
    <p:extLst>
      <p:ext uri="{BB962C8B-B14F-4D97-AF65-F5344CB8AC3E}">
        <p14:creationId xmlns:p14="http://schemas.microsoft.com/office/powerpoint/2010/main" val="2923890682"/>
      </p:ext>
    </p:extLst>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Pastabos fasilitatoriams: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Kol mokiniai atlieka ekspertų užduotis, prieš pasidalydami rezultatais su namų grupėmis patikrinkite, ar jie viską atliko teisingai.</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32</a:t>
            </a:fld>
            <a:endParaRPr lang="de-DE"/>
          </a:p>
        </p:txBody>
      </p:sp>
    </p:spTree>
    <p:extLst>
      <p:ext uri="{BB962C8B-B14F-4D97-AF65-F5344CB8AC3E}">
        <p14:creationId xmlns:p14="http://schemas.microsoft.com/office/powerpoint/2010/main" val="3252074991"/>
      </p:ext>
    </p:extLst>
  </p:cSld>
  <p:clrMapOvr>
    <a:masterClrMapping/>
  </p:clrMapOvr>
</p:notes>
</file>

<file path=ppt/notesSlides/notesSlide2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33</a:t>
            </a:fld>
            <a:endParaRPr lang="de-DE"/>
          </a:p>
        </p:txBody>
      </p:sp>
    </p:spTree>
    <p:extLst>
      <p:ext uri="{BB962C8B-B14F-4D97-AF65-F5344CB8AC3E}">
        <p14:creationId xmlns:p14="http://schemas.microsoft.com/office/powerpoint/2010/main" val="2114300321"/>
      </p:ext>
    </p:extLst>
  </p:cSld>
  <p:clrMapOvr>
    <a:masterClrMapping/>
  </p:clrMapOvr>
</p:notes>
</file>

<file path=ppt/notesSlides/notesSlide2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Pastabos fasilitatoriams: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Čia </a:t>
            </a:r>
            <a:r>
              <a:rPr lang="de-DE" dirty="0" err="1"/>
              <a:t>bandome </a:t>
            </a:r>
            <a:r>
              <a:rPr lang="de-DE" dirty="0"/>
              <a:t>visus </a:t>
            </a:r>
            <a:r>
              <a:rPr lang="de-DE" dirty="0" err="1"/>
              <a:t>branduolinius </a:t>
            </a:r>
            <a:r>
              <a:rPr lang="de-DE" dirty="0" err="1"/>
              <a:t>procesus </a:t>
            </a:r>
            <a:r>
              <a:rPr lang="de-DE" dirty="0"/>
              <a:t>suskaidyti </a:t>
            </a:r>
            <a:r>
              <a:rPr lang="de-DE" dirty="0" err="1"/>
              <a:t>ir </a:t>
            </a:r>
            <a:r>
              <a:rPr lang="de-DE" dirty="0" err="1"/>
              <a:t>paaiškinti </a:t>
            </a:r>
            <a:r>
              <a:rPr lang="de-DE" dirty="0" err="1"/>
              <a:t>juos </a:t>
            </a:r>
            <a:r>
              <a:rPr lang="de-DE" dirty="0" err="1"/>
              <a:t>naudodami </a:t>
            </a:r>
            <a:r>
              <a:rPr lang="de-DE" dirty="0"/>
              <a:t>tik </a:t>
            </a:r>
            <a:r>
              <a:rPr lang="de-DE" dirty="0"/>
              <a:t>rišamosios energijos </a:t>
            </a:r>
            <a:r>
              <a:rPr lang="de-DE" dirty="0" err="1"/>
              <a:t>sąvoką</a:t>
            </a:r>
            <a:r>
              <a:rPr lang="de-DE" dirty="0"/>
              <a:t>. </a:t>
            </a:r>
            <a:r>
              <a:rPr lang="en-GB" dirty="0"/>
              <a:t>Nors tai didelis supaprastinimas, jis padeda sutelkti dėmesį į turinį.</a:t>
            </a:r>
            <a:br>
              <a:rPr lang="en-GB" dirty="0"/>
            </a:br>
            <a:r>
              <a:rPr lang="en-GB" dirty="0"/>
              <a:t>Paaiškinkite jiems, kad atomo branduoliai "nori" pereiti į stabilesnę būseną ir kad šiai būsenai pasiekti naudojami branduoliniai procesai.</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35</a:t>
            </a:fld>
            <a:endParaRPr lang="de-DE"/>
          </a:p>
        </p:txBody>
      </p:sp>
    </p:spTree>
    <p:extLst>
      <p:ext uri="{BB962C8B-B14F-4D97-AF65-F5344CB8AC3E}">
        <p14:creationId xmlns:p14="http://schemas.microsoft.com/office/powerpoint/2010/main" val="4017238295"/>
      </p:ext>
    </p:extLst>
  </p:cSld>
  <p:clrMapOvr>
    <a:masterClrMapping/>
  </p:clrMapOvr>
</p:notes>
</file>

<file path=ppt/notesSlides/notesSlide2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Pastabos fasilitatoriams: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Po </a:t>
            </a:r>
            <a:r>
              <a:rPr lang="de-DE" dirty="0"/>
              <a:t>Žvaigždžių evoliucijos dalies </a:t>
            </a:r>
            <a:r>
              <a:rPr lang="de-DE" dirty="0" err="1"/>
              <a:t>cheminių medžiagų </a:t>
            </a:r>
            <a:r>
              <a:rPr lang="de-DE" dirty="0" err="1"/>
              <a:t>kiekiui </a:t>
            </a:r>
            <a:r>
              <a:rPr lang="de-DE" dirty="0" err="1"/>
              <a:t>paaiškinti </a:t>
            </a:r>
            <a:r>
              <a:rPr lang="de-DE" dirty="0" err="1"/>
              <a:t>bus </a:t>
            </a:r>
            <a:r>
              <a:rPr lang="de-DE" dirty="0" err="1"/>
              <a:t>naudojama </a:t>
            </a:r>
            <a:r>
              <a:rPr lang="de-DE" dirty="0"/>
              <a:t>rišamosios energijos </a:t>
            </a:r>
            <a:r>
              <a:rPr lang="de-DE" dirty="0" err="1"/>
              <a:t>sąvoka</a:t>
            </a:r>
            <a:r>
              <a:rPr lang="de-DE" dirty="0"/>
              <a:t>. </a:t>
            </a:r>
            <a:r>
              <a:rPr lang="de-DE" dirty="0"/>
              <a:t>Tačiau </a:t>
            </a:r>
            <a:r>
              <a:rPr lang="de-DE" dirty="0" err="1"/>
              <a:t>šiuo</a:t>
            </a:r>
            <a:r>
              <a:rPr lang="de-DE" dirty="0"/>
              <a:t> </a:t>
            </a:r>
            <a:r>
              <a:rPr lang="de-DE" dirty="0" err="1"/>
              <a:t>metu </a:t>
            </a:r>
            <a:r>
              <a:rPr lang="de-DE" dirty="0" err="1"/>
              <a:t>jau </a:t>
            </a:r>
            <a:r>
              <a:rPr lang="de-DE" dirty="0" err="1"/>
              <a:t>galite </a:t>
            </a:r>
            <a:r>
              <a:rPr lang="de-DE" dirty="0" err="1"/>
              <a:t>paaiškinti </a:t>
            </a:r>
            <a:r>
              <a:rPr lang="de-DE" dirty="0"/>
              <a:t>geležies viršūnę ir ličio spragą.</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36</a:t>
            </a:fld>
            <a:endParaRPr lang="de-DE"/>
          </a:p>
        </p:txBody>
      </p:sp>
    </p:spTree>
    <p:extLst>
      <p:ext uri="{BB962C8B-B14F-4D97-AF65-F5344CB8AC3E}">
        <p14:creationId xmlns:p14="http://schemas.microsoft.com/office/powerpoint/2010/main" val="2647660805"/>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Pastabos fasilitatoriams: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3D vaizdą galite pasiekti naudodami piktogramą viršuje dešinėje su keturiomis juostelėmis. Vaizdą galite paslinkti ir pasukti, kad apžvelgtumėte stabilumo slėnį.</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Jei norite tai supaprastinti, naudokite analogiją "riedlentė pusiaukelėje". Riedlentė nori važiuoti į "žemiausią būseną" vamzdžio viduryje ir nekeliauja aukštyn, nebent susijaudina. Apskritai kuo toliau nuo slėnio yra nuklidas, tuo jis nestabilesnis. Tas pats pasakytina ir apie riedlentę, kuri yra greitesnė, jei pradeda nuo pusvamzdžio viršaus.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37</a:t>
            </a:fld>
            <a:endParaRPr lang="de-DE"/>
          </a:p>
        </p:txBody>
      </p:sp>
    </p:spTree>
    <p:extLst>
      <p:ext uri="{BB962C8B-B14F-4D97-AF65-F5344CB8AC3E}">
        <p14:creationId xmlns:p14="http://schemas.microsoft.com/office/powerpoint/2010/main" val="240128328"/>
      </p:ext>
    </p:extLst>
  </p:cSld>
  <p:clrMapOvr>
    <a:masterClrMapping/>
  </p:clrMapOvr>
</p:notes>
</file>

<file path=ppt/notesSlides/notesSlide2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39</a:t>
            </a:fld>
            <a:endParaRPr lang="de-DE"/>
          </a:p>
        </p:txBody>
      </p:sp>
    </p:spTree>
    <p:extLst>
      <p:ext uri="{BB962C8B-B14F-4D97-AF65-F5344CB8AC3E}">
        <p14:creationId xmlns:p14="http://schemas.microsoft.com/office/powerpoint/2010/main" val="2620870160"/>
      </p:ext>
    </p:extLst>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41</a:t>
            </a:fld>
            <a:endParaRPr lang="de-DE"/>
          </a:p>
        </p:txBody>
      </p:sp>
    </p:spTree>
    <p:extLst>
      <p:ext uri="{BB962C8B-B14F-4D97-AF65-F5344CB8AC3E}">
        <p14:creationId xmlns:p14="http://schemas.microsoft.com/office/powerpoint/2010/main" val="2584011597"/>
      </p:ext>
    </p:extLst>
  </p:cSld>
  <p:clrMapOvr>
    <a:masterClrMapping/>
  </p:clrMapOvr>
</p:notes>
</file>

<file path=ppt/notesSlides/notesSlide2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Pastabos fasilitatoriams: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a:t>Šią </a:t>
            </a:r>
            <a:r>
              <a:rPr lang="de-DE" dirty="0" err="1"/>
              <a:t>Hercšprungo-Russelio</a:t>
            </a:r>
            <a:r>
              <a:rPr lang="de-DE" dirty="0"/>
              <a:t> diagramos </a:t>
            </a:r>
            <a:r>
              <a:rPr lang="de-DE" dirty="0" err="1"/>
              <a:t>iliustraciją </a:t>
            </a:r>
            <a:r>
              <a:rPr lang="de-DE" dirty="0"/>
              <a:t>naudokite </a:t>
            </a:r>
            <a:r>
              <a:rPr lang="de-DE" dirty="0" err="1"/>
              <a:t>motyvuodami </a:t>
            </a:r>
            <a:r>
              <a:rPr lang="de-DE" dirty="0" err="1"/>
              <a:t>šią paskaitą</a:t>
            </a:r>
            <a:r>
              <a:rPr lang="de-DE" dirty="0"/>
              <a:t>. </a:t>
            </a:r>
            <a:r>
              <a:rPr lang="de-DE" dirty="0" err="1"/>
              <a:t>Iš </a:t>
            </a:r>
            <a:r>
              <a:rPr lang="de-DE" dirty="0" err="1"/>
              <a:t>kur </a:t>
            </a:r>
            <a:r>
              <a:rPr lang="de-DE" dirty="0" err="1"/>
              <a:t>atsiranda </a:t>
            </a:r>
            <a:r>
              <a:rPr lang="de-DE" dirty="0" err="1"/>
              <a:t>ši </a:t>
            </a:r>
            <a:r>
              <a:rPr lang="de-DE" dirty="0" err="1"/>
              <a:t>struktūra</a:t>
            </a:r>
            <a:r>
              <a:rPr lang="de-DE" dirty="0"/>
              <a:t>? </a:t>
            </a:r>
            <a:r>
              <a:rPr lang="de-DE" dirty="0" err="1"/>
              <a:t>Kodėl </a:t>
            </a:r>
            <a:r>
              <a:rPr lang="de-DE" dirty="0" err="1"/>
              <a:t>žvaigždės </a:t>
            </a:r>
            <a:r>
              <a:rPr lang="de-DE" dirty="0" err="1"/>
              <a:t>pasiskirsčiusios </a:t>
            </a:r>
            <a:r>
              <a:rPr lang="de-DE" dirty="0" err="1"/>
              <a:t>netolygiai</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42</a:t>
            </a:fld>
            <a:endParaRPr lang="de-DE"/>
          </a:p>
        </p:txBody>
      </p:sp>
    </p:spTree>
    <p:extLst>
      <p:ext uri="{BB962C8B-B14F-4D97-AF65-F5344CB8AC3E}">
        <p14:creationId xmlns:p14="http://schemas.microsoft.com/office/powerpoint/2010/main" val="159034881"/>
      </p:ext>
    </p:extLst>
  </p:cSld>
  <p:clrMapOvr>
    <a:masterClrMapping/>
  </p:clrMapOvr>
</p:notes>
</file>

<file path=ppt/notesSlides/notesSlide2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Pastabos fasilitatoriams:</a:t>
            </a:r>
          </a:p>
          <a:p>
            <a:pPr marL="171450" indent="-171450">
              <a:buFont typeface="Arial" panose="020B0604020202020204" pitchFamily="34" charset="0"/>
              <a:buChar char="•"/>
            </a:pPr>
            <a:r>
              <a:rPr lang="de-DE" sz="1200" dirty="0" err="1">
                <a:latin typeface="Open Sans" panose="020B0606030504020204" pitchFamily="34" charset="0"/>
                <a:ea typeface="Open Sans" panose="020B0606030504020204" pitchFamily="34" charset="0"/>
                <a:cs typeface="Open Sans" panose="020B0606030504020204" pitchFamily="34" charset="0"/>
              </a:rPr>
              <a:t>Toliau pateiktose </a:t>
            </a:r>
            <a:r>
              <a:rPr lang="de-DE" sz="1200" dirty="0" err="1">
                <a:latin typeface="Open Sans" panose="020B0606030504020204" pitchFamily="34" charset="0"/>
                <a:ea typeface="Open Sans" panose="020B0606030504020204" pitchFamily="34" charset="0"/>
                <a:cs typeface="Open Sans" panose="020B0606030504020204" pitchFamily="34" charset="0"/>
              </a:rPr>
              <a:t>skaidrėse </a:t>
            </a:r>
            <a:r>
              <a:rPr lang="de-DE" sz="1200" dirty="0">
                <a:latin typeface="Open Sans" panose="020B0606030504020204" pitchFamily="34" charset="0"/>
                <a:ea typeface="Open Sans" panose="020B0606030504020204" pitchFamily="34" charset="0"/>
                <a:cs typeface="Open Sans" panose="020B0606030504020204" pitchFamily="34" charset="0"/>
              </a:rPr>
              <a:t>įvairiems </a:t>
            </a:r>
            <a:r>
              <a:rPr lang="de-DE" sz="1200" dirty="0" err="1">
                <a:latin typeface="Open Sans" panose="020B0606030504020204" pitchFamily="34" charset="0"/>
                <a:ea typeface="Open Sans" panose="020B0606030504020204" pitchFamily="34" charset="0"/>
                <a:cs typeface="Open Sans" panose="020B0606030504020204" pitchFamily="34" charset="0"/>
              </a:rPr>
              <a:t>astronominiams </a:t>
            </a:r>
            <a:r>
              <a:rPr lang="de-DE" sz="1200" dirty="0" err="1">
                <a:latin typeface="Open Sans" panose="020B0606030504020204" pitchFamily="34" charset="0"/>
                <a:ea typeface="Open Sans" panose="020B0606030504020204" pitchFamily="34" charset="0"/>
                <a:cs typeface="Open Sans" panose="020B0606030504020204" pitchFamily="34" charset="0"/>
              </a:rPr>
              <a:t>objektams </a:t>
            </a:r>
            <a:r>
              <a:rPr lang="de-DE" sz="1200" dirty="0" err="1">
                <a:latin typeface="Open Sans" panose="020B0606030504020204" pitchFamily="34" charset="0"/>
                <a:ea typeface="Open Sans" panose="020B0606030504020204" pitchFamily="34" charset="0"/>
                <a:cs typeface="Open Sans" panose="020B0606030504020204" pitchFamily="34" charset="0"/>
              </a:rPr>
              <a:t>parodyti </a:t>
            </a:r>
            <a:r>
              <a:rPr lang="de-DE" sz="1200" dirty="0" err="1">
                <a:latin typeface="Open Sans" panose="020B0606030504020204" pitchFamily="34" charset="0"/>
                <a:ea typeface="Open Sans" panose="020B0606030504020204" pitchFamily="34" charset="0"/>
                <a:cs typeface="Open Sans" panose="020B0606030504020204" pitchFamily="34" charset="0"/>
              </a:rPr>
              <a:t>naudojami </a:t>
            </a:r>
            <a:r>
              <a:rPr lang="de-DE" sz="1200" dirty="0">
                <a:latin typeface="Open Sans" panose="020B0606030504020204" pitchFamily="34" charset="0"/>
                <a:ea typeface="Open Sans" panose="020B0606030504020204" pitchFamily="34" charset="0"/>
                <a:cs typeface="Open Sans" panose="020B0606030504020204" pitchFamily="34" charset="0"/>
              </a:rPr>
              <a:t>keli </a:t>
            </a:r>
            <a:r>
              <a:rPr lang="de-DE" sz="1200" dirty="0" err="1">
                <a:latin typeface="Open Sans" panose="020B0606030504020204" pitchFamily="34" charset="0"/>
                <a:ea typeface="Open Sans" panose="020B0606030504020204" pitchFamily="34" charset="0"/>
                <a:cs typeface="Open Sans" panose="020B0606030504020204" pitchFamily="34" charset="0"/>
              </a:rPr>
              <a:t>vaizdai</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Jei </a:t>
            </a:r>
            <a:r>
              <a:rPr lang="de-DE" sz="1200" dirty="0" err="1">
                <a:latin typeface="Open Sans" panose="020B0606030504020204" pitchFamily="34" charset="0"/>
                <a:ea typeface="Open Sans" panose="020B0606030504020204" pitchFamily="34" charset="0"/>
                <a:cs typeface="Open Sans" panose="020B0606030504020204" pitchFamily="34" charset="0"/>
              </a:rPr>
              <a:t>norite, </a:t>
            </a:r>
            <a:r>
              <a:rPr lang="de-DE" sz="1200" dirty="0" err="1">
                <a:latin typeface="Open Sans" panose="020B0606030504020204" pitchFamily="34" charset="0"/>
                <a:ea typeface="Open Sans" panose="020B0606030504020204" pitchFamily="34" charset="0"/>
                <a:cs typeface="Open Sans" panose="020B0606030504020204" pitchFamily="34" charset="0"/>
              </a:rPr>
              <a:t>galite </a:t>
            </a:r>
            <a:r>
              <a:rPr lang="de-DE" sz="1200" dirty="0" err="1">
                <a:latin typeface="Open Sans" panose="020B0606030504020204" pitchFamily="34" charset="0"/>
                <a:ea typeface="Open Sans" panose="020B0606030504020204" pitchFamily="34" charset="0"/>
                <a:cs typeface="Open Sans" panose="020B0606030504020204" pitchFamily="34" charset="0"/>
              </a:rPr>
              <a:t>pažvelgti </a:t>
            </a:r>
            <a:r>
              <a:rPr lang="de-DE" sz="1200" dirty="0">
                <a:latin typeface="Open Sans" panose="020B0606030504020204" pitchFamily="34" charset="0"/>
                <a:ea typeface="Open Sans" panose="020B0606030504020204" pitchFamily="34" charset="0"/>
                <a:cs typeface="Open Sans" panose="020B0606030504020204" pitchFamily="34" charset="0"/>
              </a:rPr>
              <a:t>į </a:t>
            </a:r>
            <a:r>
              <a:rPr lang="de-DE" sz="1200" dirty="0" err="1">
                <a:latin typeface="Open Sans" panose="020B0606030504020204" pitchFamily="34" charset="0"/>
                <a:ea typeface="Open Sans" panose="020B0606030504020204" pitchFamily="34" charset="0"/>
                <a:cs typeface="Open Sans" panose="020B0606030504020204" pitchFamily="34" charset="0"/>
              </a:rPr>
              <a:t>susietus </a:t>
            </a:r>
            <a:r>
              <a:rPr lang="de-DE" sz="1200" dirty="0" err="1">
                <a:latin typeface="Open Sans" panose="020B0606030504020204" pitchFamily="34" charset="0"/>
                <a:ea typeface="Open Sans" panose="020B0606030504020204" pitchFamily="34" charset="0"/>
                <a:cs typeface="Open Sans" panose="020B0606030504020204" pitchFamily="34" charset="0"/>
              </a:rPr>
              <a:t>šaltinius </a:t>
            </a:r>
            <a:r>
              <a:rPr lang="de-DE" sz="1200" dirty="0">
                <a:latin typeface="Open Sans" panose="020B0606030504020204" pitchFamily="34" charset="0"/>
                <a:ea typeface="Open Sans" panose="020B0606030504020204" pitchFamily="34" charset="0"/>
                <a:cs typeface="Open Sans" panose="020B0606030504020204" pitchFamily="34" charset="0"/>
              </a:rPr>
              <a:t>ir </a:t>
            </a:r>
            <a:r>
              <a:rPr lang="de-DE" sz="1200" dirty="0" err="1">
                <a:latin typeface="Open Sans" panose="020B0606030504020204" pitchFamily="34" charset="0"/>
                <a:ea typeface="Open Sans" panose="020B0606030504020204" pitchFamily="34" charset="0"/>
                <a:cs typeface="Open Sans" panose="020B0606030504020204" pitchFamily="34" charset="0"/>
              </a:rPr>
              <a:t>pasinaudoti </a:t>
            </a:r>
            <a:r>
              <a:rPr lang="de-DE" sz="1200" dirty="0">
                <a:latin typeface="Open Sans" panose="020B0606030504020204" pitchFamily="34" charset="0"/>
                <a:ea typeface="Open Sans" panose="020B0606030504020204" pitchFamily="34" charset="0"/>
                <a:cs typeface="Open Sans" panose="020B0606030504020204" pitchFamily="34" charset="0"/>
              </a:rPr>
              <a:t>papildoma </a:t>
            </a:r>
            <a:r>
              <a:rPr lang="de-DE" sz="1200" dirty="0" err="1">
                <a:latin typeface="Open Sans" panose="020B0606030504020204" pitchFamily="34" charset="0"/>
                <a:ea typeface="Open Sans" panose="020B0606030504020204" pitchFamily="34" charset="0"/>
                <a:cs typeface="Open Sans" panose="020B0606030504020204" pitchFamily="34" charset="0"/>
              </a:rPr>
              <a:t>informacija</a:t>
            </a:r>
            <a:r>
              <a:rPr lang="de-DE" sz="1200" dirty="0">
                <a:latin typeface="Open Sans" panose="020B0606030504020204" pitchFamily="34" charset="0"/>
                <a:ea typeface="Open Sans" panose="020B0606030504020204" pitchFamily="34" charset="0"/>
                <a:cs typeface="Open Sans" panose="020B0606030504020204" pitchFamily="34" charset="0"/>
              </a:rPr>
              <a:t>.</a:t>
            </a:r>
          </a:p>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43</a:t>
            </a:fld>
            <a:endParaRPr lang="de-DE"/>
          </a:p>
        </p:txBody>
      </p:sp>
    </p:spTree>
    <p:extLst>
      <p:ext uri="{BB962C8B-B14F-4D97-AF65-F5344CB8AC3E}">
        <p14:creationId xmlns:p14="http://schemas.microsoft.com/office/powerpoint/2010/main" val="2951868714"/>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Pastabos fasilitatoriams: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Jei dirbate mokslo srityje: Jei dirbate mokslinėje srityje, pasinaudokite įžanginiu turu, kad supažindintumėte dalyvius su savo, kaip mokslininko, darbu ir kasdienybe.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a:t>
            </a:fld>
            <a:endParaRPr lang="de-DE"/>
          </a:p>
        </p:txBody>
      </p:sp>
    </p:spTree>
    <p:extLst>
      <p:ext uri="{BB962C8B-B14F-4D97-AF65-F5344CB8AC3E}">
        <p14:creationId xmlns:p14="http://schemas.microsoft.com/office/powerpoint/2010/main" val="207071346"/>
      </p:ext>
    </p:extLst>
  </p:cSld>
  <p:clrMapOvr>
    <a:masterClrMapping/>
  </p:clrMapOvr>
</p:notes>
</file>

<file path=ppt/notesSlides/notesSlide3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969AC09-DF60-43F4-96BF-67D4D9A74094}" type="slidenum">
              <a:rPr lang="de-DE" smtClean="0"/>
              <a:t>44</a:t>
            </a:fld>
            <a:endParaRPr lang="de-DE"/>
          </a:p>
        </p:txBody>
      </p:sp>
    </p:spTree>
    <p:extLst>
      <p:ext uri="{BB962C8B-B14F-4D97-AF65-F5344CB8AC3E}">
        <p14:creationId xmlns:p14="http://schemas.microsoft.com/office/powerpoint/2010/main" val="1740183931"/>
      </p:ext>
    </p:extLst>
  </p:cSld>
  <p:clrMapOvr>
    <a:masterClrMapping/>
  </p:clrMapOvr>
</p:notes>
</file>

<file path=ppt/notesSlides/notesSlide3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Pastabos fasilitatoriams:</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Termodinaminių procesų aiškinimą susiaurinkite iki pagrindinių žinomų fizikinių dydžių (masės, tankio, temperatūros) sąveikos.</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p:cNvSpPr>
            <a:spLocks noGrp="1"/>
          </p:cNvSpPr>
          <p:nvPr>
            <p:ph type="sldNum" sz="quarter" idx="5"/>
          </p:nvPr>
        </p:nvSpPr>
        <p:spPr/>
        <p:txBody>
          <a:bodyPr/>
          <a:lstStyle/>
          <a:p>
            <a:fld id="{2969AC09-DF60-43F4-96BF-67D4D9A74094}" type="slidenum">
              <a:rPr lang="de-DE" smtClean="0"/>
              <a:t>45</a:t>
            </a:fld>
            <a:endParaRPr lang="de-DE"/>
          </a:p>
        </p:txBody>
      </p:sp>
    </p:spTree>
    <p:extLst>
      <p:ext uri="{BB962C8B-B14F-4D97-AF65-F5344CB8AC3E}">
        <p14:creationId xmlns:p14="http://schemas.microsoft.com/office/powerpoint/2010/main" val="148279556"/>
      </p:ext>
    </p:extLst>
  </p:cSld>
  <p:clrMapOvr>
    <a:masterClrMapping/>
  </p:clrMapOvr>
</p:notes>
</file>

<file path=ppt/notesSlides/notesSlide3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Pastabos fasilitatoriams:</a:t>
            </a:r>
          </a:p>
          <a:p>
            <a:pPr marL="171450" indent="-1714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Parodytą reakcijos grandinę nagrinėkite tik bendrais bruožais. Mokiniams nereikia jos įsiminti</a:t>
            </a:r>
          </a:p>
          <a:p>
            <a:pPr marL="171450" indent="-171450">
              <a:buFont typeface="Arial" panose="020B0604020202020204" pitchFamily="34" charset="0"/>
              <a:buChar char="•"/>
            </a:pPr>
            <a:r>
              <a:rPr lang="en-GB" dirty="0"/>
              <a:t>Paaiškinkite stabilią žvaigždės būseną: </a:t>
            </a:r>
            <a:r>
              <a:rPr lang="de-DE" dirty="0" err="1"/>
              <a:t>Gravitacinė </a:t>
            </a:r>
            <a:r>
              <a:rPr lang="de-DE" dirty="0" err="1"/>
              <a:t>jėga </a:t>
            </a:r>
            <a:r>
              <a:rPr lang="de-DE" dirty="0"/>
              <a:t>= Spinduliavimo </a:t>
            </a:r>
            <a:r>
              <a:rPr lang="de-DE" dirty="0" err="1"/>
              <a:t>slėgis</a:t>
            </a:r>
            <a:endParaRPr lang="de-DE" dirty="0"/>
          </a:p>
          <a:p>
            <a:pPr marL="457200" lvl="1" indent="0">
              <a:buFont typeface="Arial" panose="020B0604020202020204" pitchFamily="34" charset="0"/>
              <a:buNone/>
            </a:pPr>
            <a:r>
              <a:rPr lang="de-DE" dirty="0"/>
              <a:t>=&gt; </a:t>
            </a:r>
            <a:r>
              <a:rPr lang="en-GB" dirty="0"/>
              <a:t>Žvaigždei reikia branduolių sintezės procesų, kad jos būsena būtų stabili!</a:t>
            </a: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46</a:t>
            </a:fld>
            <a:endParaRPr lang="de-DE"/>
          </a:p>
        </p:txBody>
      </p:sp>
    </p:spTree>
    <p:extLst>
      <p:ext uri="{BB962C8B-B14F-4D97-AF65-F5344CB8AC3E}">
        <p14:creationId xmlns:p14="http://schemas.microsoft.com/office/powerpoint/2010/main" val="2737520111"/>
      </p:ext>
    </p:extLst>
  </p:cSld>
  <p:clrMapOvr>
    <a:masterClrMapping/>
  </p:clrMapOvr>
</p:notes>
</file>

<file path=ppt/notesSlides/notesSlide3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47</a:t>
            </a:fld>
            <a:endParaRPr lang="de-DE"/>
          </a:p>
        </p:txBody>
      </p:sp>
    </p:spTree>
    <p:extLst>
      <p:ext uri="{BB962C8B-B14F-4D97-AF65-F5344CB8AC3E}">
        <p14:creationId xmlns:p14="http://schemas.microsoft.com/office/powerpoint/2010/main" val="3006295849"/>
      </p:ext>
    </p:extLst>
  </p:cSld>
  <p:clrMapOvr>
    <a:masterClrMapping/>
  </p:clrMapOvr>
</p:notes>
</file>

<file path=ppt/notesSlides/notesSlide3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48</a:t>
            </a:fld>
            <a:endParaRPr lang="de-DE"/>
          </a:p>
        </p:txBody>
      </p:sp>
    </p:spTree>
    <p:extLst>
      <p:ext uri="{BB962C8B-B14F-4D97-AF65-F5344CB8AC3E}">
        <p14:creationId xmlns:p14="http://schemas.microsoft.com/office/powerpoint/2010/main" val="4116783794"/>
      </p:ext>
    </p:extLst>
  </p:cSld>
  <p:clrMapOvr>
    <a:masterClrMapping/>
  </p:clrMapOvr>
</p:notes>
</file>

<file path=ppt/notesSlides/notesSlide3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Pastabos fasilitatoriams:</a:t>
            </a:r>
          </a:p>
          <a:p>
            <a:pPr marL="171450" indent="-171450">
              <a:buFont typeface="Arial" panose="020B0604020202020204" pitchFamily="34" charset="0"/>
              <a:buChar char="•"/>
            </a:pPr>
            <a:r>
              <a:rPr lang="de-DE" dirty="0" err="1"/>
              <a:t>Šie </a:t>
            </a:r>
            <a:r>
              <a:rPr lang="de-DE" dirty="0" err="1"/>
              <a:t>objektai </a:t>
            </a:r>
            <a:r>
              <a:rPr lang="de-DE" dirty="0" err="1"/>
              <a:t>naudojami </a:t>
            </a:r>
            <a:r>
              <a:rPr lang="de-DE" dirty="0" err="1"/>
              <a:t>kaip </a:t>
            </a:r>
            <a:r>
              <a:rPr lang="de-DE" dirty="0" err="1"/>
              <a:t>pavyzdžiai, </a:t>
            </a:r>
            <a:r>
              <a:rPr lang="de-DE" dirty="0" err="1"/>
              <a:t>kad </a:t>
            </a:r>
            <a:r>
              <a:rPr lang="de-DE" dirty="0" err="1"/>
              <a:t>mokiniai </a:t>
            </a:r>
            <a:r>
              <a:rPr lang="de-DE" dirty="0" err="1"/>
              <a:t>galėtų </a:t>
            </a:r>
            <a:r>
              <a:rPr lang="de-DE" dirty="0" err="1"/>
              <a:t>susipažinti </a:t>
            </a:r>
            <a:r>
              <a:rPr lang="de-DE" dirty="0"/>
              <a:t>su </a:t>
            </a:r>
            <a:r>
              <a:rPr lang="de-DE" dirty="0"/>
              <a:t>įvairiais </a:t>
            </a:r>
            <a:r>
              <a:rPr lang="de-DE" dirty="0"/>
              <a:t>žvaigždžių </a:t>
            </a:r>
            <a:r>
              <a:rPr lang="de-DE" dirty="0" err="1"/>
              <a:t>evoliucijos </a:t>
            </a:r>
            <a:r>
              <a:rPr lang="de-DE" dirty="0" err="1"/>
              <a:t>reiškiniais</a:t>
            </a:r>
            <a:r>
              <a:rPr lang="de-DE" dirty="0"/>
              <a:t>.</a:t>
            </a:r>
            <a:endParaRPr lang="de-DE"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49</a:t>
            </a:fld>
            <a:endParaRPr lang="de-DE"/>
          </a:p>
        </p:txBody>
      </p:sp>
    </p:spTree>
    <p:extLst>
      <p:ext uri="{BB962C8B-B14F-4D97-AF65-F5344CB8AC3E}">
        <p14:creationId xmlns:p14="http://schemas.microsoft.com/office/powerpoint/2010/main" val="312163380"/>
      </p:ext>
    </p:extLst>
  </p:cSld>
  <p:clrMapOvr>
    <a:masterClrMapping/>
  </p:clrMapOvr>
</p:notes>
</file>

<file path=ppt/notesSlides/notesSlide3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50</a:t>
            </a:fld>
            <a:endParaRPr lang="de-DE"/>
          </a:p>
        </p:txBody>
      </p:sp>
    </p:spTree>
    <p:extLst>
      <p:ext uri="{BB962C8B-B14F-4D97-AF65-F5344CB8AC3E}">
        <p14:creationId xmlns:p14="http://schemas.microsoft.com/office/powerpoint/2010/main" val="1574206600"/>
      </p:ext>
    </p:extLst>
  </p:cSld>
  <p:clrMapOvr>
    <a:masterClrMapping/>
  </p:clrMapOvr>
</p:notes>
</file>

<file path=ppt/notesSlides/notesSlide3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Pastabos fasilitatoriams:</a:t>
            </a:r>
          </a:p>
          <a:p>
            <a:pPr marL="171450" indent="-171450">
              <a:buFont typeface="Arial" panose="020B0604020202020204" pitchFamily="34" charset="0"/>
              <a:buChar char="•"/>
            </a:pPr>
            <a:r>
              <a:rPr lang="en-GB" dirty="0"/>
              <a:t>Stabilumo principu galima paaiškinti, kodėl žvaigždės "užima" tik tam tikras HRD sritis.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51</a:t>
            </a:fld>
            <a:endParaRPr lang="de-DE"/>
          </a:p>
        </p:txBody>
      </p:sp>
    </p:spTree>
    <p:extLst>
      <p:ext uri="{BB962C8B-B14F-4D97-AF65-F5344CB8AC3E}">
        <p14:creationId xmlns:p14="http://schemas.microsoft.com/office/powerpoint/2010/main" val="4132716282"/>
      </p:ext>
    </p:extLst>
  </p:cSld>
  <p:clrMapOvr>
    <a:masterClrMapping/>
  </p:clrMapOvr>
</p:notes>
</file>

<file path=ppt/notesSlides/notesSlide3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52</a:t>
            </a:fld>
            <a:endParaRPr lang="de-DE"/>
          </a:p>
        </p:txBody>
      </p:sp>
    </p:spTree>
    <p:extLst>
      <p:ext uri="{BB962C8B-B14F-4D97-AF65-F5344CB8AC3E}">
        <p14:creationId xmlns:p14="http://schemas.microsoft.com/office/powerpoint/2010/main" val="2358285642"/>
      </p:ext>
    </p:extLst>
  </p:cSld>
  <p:clrMapOvr>
    <a:masterClrMapping/>
  </p:clrMapOvr>
</p:notes>
</file>

<file path=ppt/notesSlides/notesSlide3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53</a:t>
            </a:fld>
            <a:endParaRPr lang="de-DE"/>
          </a:p>
        </p:txBody>
      </p:sp>
    </p:spTree>
    <p:extLst>
      <p:ext uri="{BB962C8B-B14F-4D97-AF65-F5344CB8AC3E}">
        <p14:creationId xmlns:p14="http://schemas.microsoft.com/office/powerpoint/2010/main" val="3363045330"/>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a:t>
            </a:fld>
            <a:endParaRPr lang="de-DE"/>
          </a:p>
        </p:txBody>
      </p:sp>
    </p:spTree>
    <p:extLst>
      <p:ext uri="{BB962C8B-B14F-4D97-AF65-F5344CB8AC3E}">
        <p14:creationId xmlns:p14="http://schemas.microsoft.com/office/powerpoint/2010/main" val="2689219479"/>
      </p:ext>
    </p:extLst>
  </p:cSld>
  <p:clrMapOvr>
    <a:masterClrMapping/>
  </p:clrMapOvr>
</p:notes>
</file>

<file path=ppt/notesSlides/notesSlide4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54</a:t>
            </a:fld>
            <a:endParaRPr lang="de-DE"/>
          </a:p>
        </p:txBody>
      </p:sp>
    </p:spTree>
    <p:extLst>
      <p:ext uri="{BB962C8B-B14F-4D97-AF65-F5344CB8AC3E}">
        <p14:creationId xmlns:p14="http://schemas.microsoft.com/office/powerpoint/2010/main" val="3385039753"/>
      </p:ext>
    </p:extLst>
  </p:cSld>
  <p:clrMapOvr>
    <a:masterClrMapping/>
  </p:clrMapOvr>
</p:notes>
</file>

<file path=ppt/notesSlides/notesSlide4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55</a:t>
            </a:fld>
            <a:endParaRPr lang="de-DE"/>
          </a:p>
        </p:txBody>
      </p:sp>
    </p:spTree>
    <p:extLst>
      <p:ext uri="{BB962C8B-B14F-4D97-AF65-F5344CB8AC3E}">
        <p14:creationId xmlns:p14="http://schemas.microsoft.com/office/powerpoint/2010/main" val="1564929412"/>
      </p:ext>
    </p:extLst>
  </p:cSld>
  <p:clrMapOvr>
    <a:masterClrMapping/>
  </p:clrMapOvr>
</p:notes>
</file>

<file path=ppt/notesSlides/notesSlide4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56</a:t>
            </a:fld>
            <a:endParaRPr lang="de-DE"/>
          </a:p>
        </p:txBody>
      </p:sp>
    </p:spTree>
    <p:extLst>
      <p:ext uri="{BB962C8B-B14F-4D97-AF65-F5344CB8AC3E}">
        <p14:creationId xmlns:p14="http://schemas.microsoft.com/office/powerpoint/2010/main" val="2824769094"/>
      </p:ext>
    </p:extLst>
  </p:cSld>
  <p:clrMapOvr>
    <a:masterClrMapping/>
  </p:clrMapOvr>
</p:notes>
</file>

<file path=ppt/notesSlides/notesSlide4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57</a:t>
            </a:fld>
            <a:endParaRPr lang="de-DE"/>
          </a:p>
        </p:txBody>
      </p:sp>
    </p:spTree>
    <p:extLst>
      <p:ext uri="{BB962C8B-B14F-4D97-AF65-F5344CB8AC3E}">
        <p14:creationId xmlns:p14="http://schemas.microsoft.com/office/powerpoint/2010/main" val="2598447021"/>
      </p:ext>
    </p:extLst>
  </p:cSld>
  <p:clrMapOvr>
    <a:masterClrMapping/>
  </p:clrMapOvr>
</p:notes>
</file>

<file path=ppt/notesSlides/notesSlide4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58</a:t>
            </a:fld>
            <a:endParaRPr lang="de-DE"/>
          </a:p>
        </p:txBody>
      </p:sp>
    </p:spTree>
    <p:extLst>
      <p:ext uri="{BB962C8B-B14F-4D97-AF65-F5344CB8AC3E}">
        <p14:creationId xmlns:p14="http://schemas.microsoft.com/office/powerpoint/2010/main" val="738364104"/>
      </p:ext>
    </p:extLst>
  </p:cSld>
  <p:clrMapOvr>
    <a:masterClrMapping/>
  </p:clrMapOvr>
</p:notes>
</file>

<file path=ppt/notesSlides/notesSlide4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Pastabos fasilitatoriams:</a:t>
            </a:r>
          </a:p>
          <a:p>
            <a:pPr marL="171450" indent="-171450">
              <a:buFont typeface="Arial" panose="020B0604020202020204" pitchFamily="34" charset="0"/>
              <a:buChar char="•"/>
            </a:pPr>
            <a:r>
              <a:rPr lang="de-DE" dirty="0" err="1"/>
              <a:t>Dabar</a:t>
            </a:r>
            <a:r>
              <a:rPr lang="de-DE" dirty="0" err="1"/>
              <a:t>, </a:t>
            </a:r>
            <a:r>
              <a:rPr lang="de-DE" dirty="0" err="1"/>
              <a:t>norėdami </a:t>
            </a:r>
            <a:r>
              <a:rPr lang="de-DE" dirty="0" err="1"/>
              <a:t>paaiškinti </a:t>
            </a:r>
            <a:r>
              <a:rPr lang="de-DE" dirty="0" err="1"/>
              <a:t>elementų </a:t>
            </a:r>
            <a:r>
              <a:rPr lang="de-DE" dirty="0" err="1"/>
              <a:t>gausumą</a:t>
            </a:r>
            <a:r>
              <a:rPr lang="de-DE" dirty="0" err="1"/>
              <a:t>,</a:t>
            </a:r>
            <a:r>
              <a:rPr lang="de-DE" dirty="0" err="1"/>
              <a:t> galime </a:t>
            </a:r>
            <a:r>
              <a:rPr lang="de-DE" dirty="0" err="1"/>
              <a:t>pasinaudoti </a:t>
            </a:r>
            <a:r>
              <a:rPr lang="de-DE" dirty="0" err="1"/>
              <a:t>savo </a:t>
            </a:r>
            <a:r>
              <a:rPr lang="de-DE" dirty="0" err="1"/>
              <a:t>supratimu </a:t>
            </a:r>
            <a:r>
              <a:rPr lang="de-DE" dirty="0" err="1"/>
              <a:t>apie </a:t>
            </a:r>
            <a:r>
              <a:rPr lang="de-DE" dirty="0" err="1"/>
              <a:t>žvaigždėse </a:t>
            </a:r>
            <a:r>
              <a:rPr lang="de-DE" dirty="0" err="1"/>
              <a:t>vykstančius procesus</a:t>
            </a:r>
            <a:r>
              <a:rPr lang="de-DE" dirty="0"/>
              <a:t>. </a:t>
            </a:r>
            <a:r>
              <a:rPr lang="de-DE" dirty="0"/>
              <a:t>Ličio spragą </a:t>
            </a:r>
            <a:r>
              <a:rPr lang="de-DE" dirty="0" err="1"/>
              <a:t>galima </a:t>
            </a:r>
            <a:r>
              <a:rPr lang="de-DE" dirty="0" err="1"/>
              <a:t>paaiškinti </a:t>
            </a:r>
            <a:r>
              <a:rPr lang="de-DE" dirty="0"/>
              <a:t>3a procesu, </a:t>
            </a:r>
            <a:r>
              <a:rPr lang="de-DE" dirty="0" err="1"/>
              <a:t>kuris </a:t>
            </a:r>
            <a:r>
              <a:rPr lang="de-DE" dirty="0" err="1"/>
              <a:t>praleidžia </a:t>
            </a:r>
            <a:r>
              <a:rPr lang="de-DE" dirty="0"/>
              <a:t>Li ir Be. Be8 </a:t>
            </a:r>
            <a:r>
              <a:rPr lang="de-DE" dirty="0" err="1"/>
              <a:t>yra </a:t>
            </a:r>
            <a:r>
              <a:rPr lang="de-DE" dirty="0"/>
              <a:t>tik </a:t>
            </a:r>
            <a:r>
              <a:rPr lang="de-DE" dirty="0" err="1"/>
              <a:t>nestabili </a:t>
            </a:r>
            <a:r>
              <a:rPr lang="de-DE" dirty="0"/>
              <a:t>tarpinė </a:t>
            </a:r>
            <a:r>
              <a:rPr lang="de-DE" dirty="0" err="1"/>
              <a:t>būsena </a:t>
            </a:r>
            <a:r>
              <a:rPr lang="de-DE" dirty="0"/>
              <a:t>(</a:t>
            </a:r>
            <a:r>
              <a:rPr lang="de-DE" dirty="0" err="1"/>
              <a:t>dėl </a:t>
            </a:r>
            <a:r>
              <a:rPr lang="de-DE" dirty="0" err="1"/>
              <a:t>didesnės </a:t>
            </a:r>
            <a:r>
              <a:rPr lang="de-DE" dirty="0"/>
              <a:t>helio </a:t>
            </a:r>
            <a:r>
              <a:rPr lang="de-DE" dirty="0"/>
              <a:t>rišamosios energijos</a:t>
            </a:r>
            <a:r>
              <a:rPr lang="de-DE" dirty="0" err="1"/>
              <a:t>)</a:t>
            </a:r>
            <a:r>
              <a:rPr lang="de-DE" dirty="0"/>
              <a:t>.</a:t>
            </a:r>
          </a:p>
        </p:txBody>
      </p:sp>
      <p:sp>
        <p:nvSpPr>
          <p:cNvPr id="4" name="Foliennummernplatzhalter 3"/>
          <p:cNvSpPr>
            <a:spLocks noGrp="1"/>
          </p:cNvSpPr>
          <p:nvPr>
            <p:ph type="sldNum" sz="quarter" idx="5"/>
          </p:nvPr>
        </p:nvSpPr>
        <p:spPr/>
        <p:txBody>
          <a:bodyPr/>
          <a:lstStyle/>
          <a:p>
            <a:fld id="{2969AC09-DF60-43F4-96BF-67D4D9A74094}" type="slidenum">
              <a:rPr lang="de-DE" smtClean="0"/>
              <a:t>60</a:t>
            </a:fld>
            <a:endParaRPr lang="de-DE"/>
          </a:p>
        </p:txBody>
      </p:sp>
    </p:spTree>
    <p:extLst>
      <p:ext uri="{BB962C8B-B14F-4D97-AF65-F5344CB8AC3E}">
        <p14:creationId xmlns:p14="http://schemas.microsoft.com/office/powerpoint/2010/main" val="1419373168"/>
      </p:ext>
    </p:extLst>
  </p:cSld>
  <p:clrMapOvr>
    <a:masterClrMapping/>
  </p:clrMapOvr>
</p:notes>
</file>

<file path=ppt/notesSlides/notesSlide4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Pastabos fasilitatoriams:</a:t>
            </a:r>
            <a:endParaRPr lang="en-GB" dirty="0"/>
          </a:p>
          <a:p>
            <a:pPr marL="742950" lvl="1" indent="-285750">
              <a:buFont typeface="Arial" panose="020B0604020202020204" pitchFamily="34" charset="0"/>
              <a:buChar char="•"/>
            </a:pPr>
            <a:r>
              <a:rPr lang="en-GB" dirty="0"/>
              <a:t>Sąvoka </a:t>
            </a:r>
            <a:r>
              <a:rPr lang="en-GB" sz="1200" dirty="0"/>
              <a:t>"žvaigždžių procesai</a:t>
            </a:r>
            <a:r>
              <a:rPr lang="en-GB" dirty="0"/>
              <a:t>" </a:t>
            </a:r>
            <a:r>
              <a:rPr lang="en-GB" dirty="0"/>
              <a:t>čia yra labai bendra.</a:t>
            </a:r>
          </a:p>
          <a:p>
            <a:pPr marL="1200150" lvl="2" indent="-285750">
              <a:buFont typeface="Arial" panose="020B0604020202020204" pitchFamily="34" charset="0"/>
              <a:buChar char="•"/>
            </a:pPr>
            <a:r>
              <a:rPr lang="en-GB" dirty="0"/>
              <a:t>Žinoma, dauguma cheminių elementų čia susidaro ne paprastų sintezių būdu stabiliose žvaigždėse, kaip parodyta iki šiol, bet sprogstančiose masyviose žvaigždėse, sprogstančiose baltosiose nykštukėse ir pan.</a:t>
            </a:r>
          </a:p>
          <a:p>
            <a:pPr marL="1200150" lvl="2" indent="-285750">
              <a:buFont typeface="Arial" panose="020B0604020202020204" pitchFamily="34" charset="0"/>
              <a:buChar char="•"/>
            </a:pPr>
            <a:r>
              <a:rPr lang="en-GB" dirty="0"/>
              <a:t>Nuspręskite, kiek išsamiai norite nagrinėti šią temą, atsižvelgdami į mokinių žinių lygį.</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61</a:t>
            </a:fld>
            <a:endParaRPr lang="de-DE"/>
          </a:p>
        </p:txBody>
      </p:sp>
    </p:spTree>
    <p:extLst>
      <p:ext uri="{BB962C8B-B14F-4D97-AF65-F5344CB8AC3E}">
        <p14:creationId xmlns:p14="http://schemas.microsoft.com/office/powerpoint/2010/main" val="828992946"/>
      </p:ext>
    </p:extLst>
  </p:cSld>
  <p:clrMapOvr>
    <a:masterClrMapping/>
  </p:clrMapOvr>
</p:notes>
</file>

<file path=ppt/notesSlides/notesSlide4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Pastabos fasilitatoriams:</a:t>
            </a:r>
            <a:endParaRPr lang="en-GB" dirty="0"/>
          </a:p>
          <a:p>
            <a:pPr marL="285750" indent="-285750">
              <a:buFont typeface="Arial" panose="020B0604020202020204" pitchFamily="34" charset="0"/>
              <a:buChar char="•"/>
            </a:pPr>
            <a:r>
              <a:rPr lang="en-GB" dirty="0"/>
              <a:t>Pabrėžkite ryšį tarp surišimo energijos ir elementų gausos</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62</a:t>
            </a:fld>
            <a:endParaRPr lang="de-DE"/>
          </a:p>
        </p:txBody>
      </p:sp>
    </p:spTree>
    <p:extLst>
      <p:ext uri="{BB962C8B-B14F-4D97-AF65-F5344CB8AC3E}">
        <p14:creationId xmlns:p14="http://schemas.microsoft.com/office/powerpoint/2010/main" val="3041270523"/>
      </p:ext>
    </p:extLst>
  </p:cSld>
  <p:clrMapOvr>
    <a:masterClrMapping/>
  </p:clrMapOvr>
</p:notes>
</file>

<file path=ppt/notesSlides/notesSlide4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Pastabos fasilitatoriams:</a:t>
            </a:r>
            <a:endParaRPr lang="en-GB" dirty="0"/>
          </a:p>
          <a:p>
            <a:pPr marL="285750" indent="-285750">
              <a:buFont typeface="Arial" panose="020B0604020202020204" pitchFamily="34" charset="0"/>
              <a:buChar char="•"/>
            </a:pPr>
            <a:r>
              <a:rPr lang="en-GB" dirty="0"/>
              <a:t>Naudokite tai kaip kito skyriaus įžangą</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63</a:t>
            </a:fld>
            <a:endParaRPr lang="de-DE"/>
          </a:p>
        </p:txBody>
      </p:sp>
    </p:spTree>
    <p:extLst>
      <p:ext uri="{BB962C8B-B14F-4D97-AF65-F5344CB8AC3E}">
        <p14:creationId xmlns:p14="http://schemas.microsoft.com/office/powerpoint/2010/main" val="1599013856"/>
      </p:ext>
    </p:extLst>
  </p:cSld>
  <p:clrMapOvr>
    <a:masterClrMapping/>
  </p:clrMapOvr>
</p:notes>
</file>

<file path=ppt/notesSlides/notesSlide4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64</a:t>
            </a:fld>
            <a:endParaRPr lang="de-DE"/>
          </a:p>
        </p:txBody>
      </p:sp>
    </p:spTree>
    <p:extLst>
      <p:ext uri="{BB962C8B-B14F-4D97-AF65-F5344CB8AC3E}">
        <p14:creationId xmlns:p14="http://schemas.microsoft.com/office/powerpoint/2010/main" val="1332315768"/>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Pastabos fasilitatoriams: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Pavaros galvutės piktograma rodo, kad mokiniai turi atlikti užduotį.</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Prieš pradedant darbą, smegenų šturmo lenta naudojama mokinių (klaidingoms) branduolinės astrofizikos sampratoms surinkti. Meistriškumo klasės pabaigoje šios idėjos dar kartą peržiūrimos ir patikrinama, kas pasikeitė.</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a:t>
            </a:fld>
            <a:endParaRPr lang="de-DE"/>
          </a:p>
        </p:txBody>
      </p:sp>
    </p:spTree>
    <p:extLst>
      <p:ext uri="{BB962C8B-B14F-4D97-AF65-F5344CB8AC3E}">
        <p14:creationId xmlns:p14="http://schemas.microsoft.com/office/powerpoint/2010/main" val="2147621472"/>
      </p:ext>
    </p:extLst>
  </p:cSld>
  <p:clrMapOvr>
    <a:masterClrMapping/>
  </p:clrMapOvr>
</p:notes>
</file>

<file path=ppt/notesSlides/notesSlide5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Pastabos fasilitatoriams:</a:t>
            </a:r>
            <a:endParaRPr lang="en-GB" dirty="0"/>
          </a:p>
          <a:p>
            <a:pPr marL="285750" indent="-285750">
              <a:buFont typeface="Arial" panose="020B0604020202020204" pitchFamily="34" charset="0"/>
              <a:buChar char="•"/>
            </a:pPr>
            <a:r>
              <a:rPr lang="en-GB" dirty="0"/>
              <a:t>Duokite mokiniams laiko pagalvoti apie šį klausimą.</a:t>
            </a:r>
          </a:p>
          <a:p>
            <a:pPr marL="285750" indent="-285750">
              <a:buFont typeface="Arial" panose="020B0604020202020204" pitchFamily="34" charset="0"/>
              <a:buChar char="•"/>
            </a:pPr>
            <a:r>
              <a:rPr lang="en-GB" dirty="0"/>
              <a:t>Jei jie gali prisiminti Kulono barjerą ir įvairias branduolines reakcijas iš grupinės dėlionės, jiems patiems turėtų kilti mintis, kad neutronų pagavimas gali būti svarbus procesas.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65</a:t>
            </a:fld>
            <a:endParaRPr lang="de-DE"/>
          </a:p>
        </p:txBody>
      </p:sp>
    </p:spTree>
    <p:extLst>
      <p:ext uri="{BB962C8B-B14F-4D97-AF65-F5344CB8AC3E}">
        <p14:creationId xmlns:p14="http://schemas.microsoft.com/office/powerpoint/2010/main" val="542682960"/>
      </p:ext>
    </p:extLst>
  </p:cSld>
  <p:clrMapOvr>
    <a:masterClrMapping/>
  </p:clrMapOvr>
</p:notes>
</file>

<file path=ppt/notesSlides/notesSlide5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Pastabos fasilitatoriams:</a:t>
            </a:r>
            <a:endParaRPr lang="en-GB" dirty="0"/>
          </a:p>
          <a:p>
            <a:pPr marL="285750" indent="-285750">
              <a:buFont typeface="Arial" panose="020B0604020202020204" pitchFamily="34" charset="0"/>
              <a:buChar char="•"/>
            </a:pPr>
            <a:r>
              <a:rPr lang="en-GB" dirty="0"/>
              <a:t>Neutronų pagavimą laikykite ypatinga branduolinės sintezės rūšimi. Iš esmės tai branduolinė sintezė, kuriai nereikia spręsti Kulono barjero problemų.</a:t>
            </a:r>
          </a:p>
          <a:p>
            <a:pPr marL="285750" indent="-285750">
              <a:buFont typeface="Arial" panose="020B0604020202020204" pitchFamily="34" charset="0"/>
              <a:buChar char="•"/>
            </a:pPr>
            <a:r>
              <a:rPr lang="en-GB" dirty="0"/>
              <a:t>Atsižvelgiant į tai, ką mokiniai jau žino, gali kilti klausimas: "Kodėl toks procesas vyktų, jei Fe-58 jau yra stabilus?"</a:t>
            </a:r>
          </a:p>
          <a:p>
            <a:pPr marL="742950" lvl="1" indent="-285750">
              <a:buFont typeface="Arial" panose="020B0604020202020204" pitchFamily="34" charset="0"/>
              <a:buChar char="•"/>
            </a:pPr>
            <a:r>
              <a:rPr lang="en-GB" dirty="0"/>
              <a:t>Paprasčiausias atsakymas, pagrįstas tik iki šiol aptartomis sąvokomis (nors ir ne pats tiksliausias), būtų toks:</a:t>
            </a:r>
            <a:br>
              <a:rPr lang="en-GB" dirty="0"/>
            </a:br>
            <a:r>
              <a:rPr lang="en-GB" dirty="0"/>
              <a:t>"Laisvasis neutronas pats savaime yra nestabilus, o sintezė su Fe-58 užtikrina apskritai stabilesnę fizikinę sistemą".</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66</a:t>
            </a:fld>
            <a:endParaRPr lang="de-DE"/>
          </a:p>
        </p:txBody>
      </p:sp>
    </p:spTree>
    <p:extLst>
      <p:ext uri="{BB962C8B-B14F-4D97-AF65-F5344CB8AC3E}">
        <p14:creationId xmlns:p14="http://schemas.microsoft.com/office/powerpoint/2010/main" val="3722968000"/>
      </p:ext>
    </p:extLst>
  </p:cSld>
  <p:clrMapOvr>
    <a:masterClrMapping/>
  </p:clrMapOvr>
</p:notes>
</file>

<file path=ppt/notesSlides/notesSlide5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67</a:t>
            </a:fld>
            <a:endParaRPr lang="de-DE"/>
          </a:p>
        </p:txBody>
      </p:sp>
    </p:spTree>
    <p:extLst>
      <p:ext uri="{BB962C8B-B14F-4D97-AF65-F5344CB8AC3E}">
        <p14:creationId xmlns:p14="http://schemas.microsoft.com/office/powerpoint/2010/main" val="1069024336"/>
      </p:ext>
    </p:extLst>
  </p:cSld>
  <p:clrMapOvr>
    <a:masterClrMapping/>
  </p:clrMapOvr>
</p:notes>
</file>

<file path=ppt/notesSlides/notesSlide5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Pastabos fasilitatoriams: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Žinoma, labai supaprastintai galima daryti prielaidą, kad neutronų sugavimo greitis yra vienodas kiekvienam nuklidui (jis netgi labai skiriasi).</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Po stalo žaidimo galite parodyti 72 skaidrėje esantį paveikslėlį ir paaiškinti aproksimaciją.</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Vėlgi, nuspręskite, kiek išsamiai norite nagrinėti šią temą, atsižvelgdami į mokinių žinių lygį.</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69</a:t>
            </a:fld>
            <a:endParaRPr lang="de-DE"/>
          </a:p>
        </p:txBody>
      </p:sp>
    </p:spTree>
    <p:extLst>
      <p:ext uri="{BB962C8B-B14F-4D97-AF65-F5344CB8AC3E}">
        <p14:creationId xmlns:p14="http://schemas.microsoft.com/office/powerpoint/2010/main" val="433852653"/>
      </p:ext>
    </p:extLst>
  </p:cSld>
  <p:clrMapOvr>
    <a:masterClrMapping/>
  </p:clrMapOvr>
</p:notes>
</file>

<file path=ppt/notesSlides/notesSlide5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Pastabos fasilitatoriams: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Žaidimo taisyklės mokiniams gali būti šiek tiek sunkiau suprantamos, nei galima būtų manyti</a:t>
            </a:r>
            <a:r>
              <a:rPr lang="de-DE" dirty="0"/>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Pradžioje gerai pirmuosius žingsnius atlikti kartu su mokiniais, kad visi suprastų principą.</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70</a:t>
            </a:fld>
            <a:endParaRPr lang="de-DE"/>
          </a:p>
        </p:txBody>
      </p:sp>
    </p:spTree>
    <p:extLst>
      <p:ext uri="{BB962C8B-B14F-4D97-AF65-F5344CB8AC3E}">
        <p14:creationId xmlns:p14="http://schemas.microsoft.com/office/powerpoint/2010/main" val="612062494"/>
      </p:ext>
    </p:extLst>
  </p:cSld>
  <p:clrMapOvr>
    <a:masterClrMapping/>
  </p:clrMapOvr>
</p:notes>
</file>

<file path=ppt/notesSlides/notesSlide5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Pastabos fasilitatoriams: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Žinoma, labai supaprastintai galima daryti prielaidą, kad neutronų sugavimo greitis yra vienodas kiekvienam nuklidui (jis netgi labai skiriasi).</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Po stalo žaidimo galite parodyti 72 skaidrėje esantį paveikslėlį ir paaiškinti aproksimaciją.</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Vėlgi, nuspręskite, kiek išsamiai norite nagrinėti šią temą, atsižvelgdami į mokinių žinių lygį.</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71</a:t>
            </a:fld>
            <a:endParaRPr lang="de-DE"/>
          </a:p>
        </p:txBody>
      </p:sp>
    </p:spTree>
    <p:extLst>
      <p:ext uri="{BB962C8B-B14F-4D97-AF65-F5344CB8AC3E}">
        <p14:creationId xmlns:p14="http://schemas.microsoft.com/office/powerpoint/2010/main" val="1542923870"/>
      </p:ext>
    </p:extLst>
  </p:cSld>
  <p:clrMapOvr>
    <a:masterClrMapping/>
  </p:clrMapOvr>
</p:notes>
</file>

<file path=ppt/notesSlides/notesSlide5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Pastabos fasilitatoriams: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Šis puslapis yra neprivalomas ir, jei norite, jį galite ištrinti. Jis naudojamas žaidimo aproksimacijai paaiškinti. Iš tikrųjų jame rodomas </a:t>
            </a:r>
            <a:r>
              <a:rPr lang="en-GB" b="1" dirty="0"/>
              <a:t>šiluminio neutrono sugavimo skerspjūvis.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Čia neprivaloma aiškinti "Barn" vieneto. Svarbiau, kad mokiniai suprastų, jog reakcijos tikimybė ir greitis nėra vienodi visiems nuklidams ir labai stipriai kinta (atkreipkite dėmesį į eksponentus nuo -5 iki +7).</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73</a:t>
            </a:fld>
            <a:endParaRPr lang="de-DE"/>
          </a:p>
        </p:txBody>
      </p:sp>
    </p:spTree>
    <p:extLst>
      <p:ext uri="{BB962C8B-B14F-4D97-AF65-F5344CB8AC3E}">
        <p14:creationId xmlns:p14="http://schemas.microsoft.com/office/powerpoint/2010/main" val="1935610227"/>
      </p:ext>
    </p:extLst>
  </p:cSld>
  <p:clrMapOvr>
    <a:masterClrMapping/>
  </p:clrMapOvr>
</p:notes>
</file>

<file path=ppt/notesSlides/notesSlide5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Pastabos fasilitatoriams: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Pabrėžkite šių dviejų procesų skirtumą, remdamiesi žaidimo scenarijais (1 scenarijus -&gt; s-procesas, 2 scenarijus -&gt; r-procesas).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Tiksliau tariant, 2 scenarijus yra labiau tarpinis procesas - tikri r-procesai žaidime būtų labai nuobodūs ;) - bet principas vis tiek aiškus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74</a:t>
            </a:fld>
            <a:endParaRPr lang="de-DE"/>
          </a:p>
        </p:txBody>
      </p:sp>
    </p:spTree>
    <p:extLst>
      <p:ext uri="{BB962C8B-B14F-4D97-AF65-F5344CB8AC3E}">
        <p14:creationId xmlns:p14="http://schemas.microsoft.com/office/powerpoint/2010/main" val="3609248521"/>
      </p:ext>
    </p:extLst>
  </p:cSld>
  <p:clrMapOvr>
    <a:masterClrMapping/>
  </p:clrMapOvr>
</p:notes>
</file>

<file path=ppt/notesSlides/notesSlide5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Pastabos fasilitatoriams:</a:t>
            </a:r>
            <a:endParaRPr lang="en-GB" dirty="0"/>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Naudokite šią animaciją, norėdami pakartoti r procesą ir pabrėžti sudėtingą reakcijos grandinės šakojimąsi.</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jei reikia, pakartokite animaciją</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Šioje animacijoje </a:t>
            </a:r>
            <a:r>
              <a:rPr lang="en-GB" dirty="0"/>
              <a:t>yra daug </a:t>
            </a:r>
            <a:r>
              <a:rPr lang="en-GB" dirty="0" err="1"/>
              <a:t>informacijos.</a:t>
            </a:r>
            <a:r>
              <a:rPr lang="en-GB" dirty="0"/>
              <a:t> Paprašykite mokinių sutelkti dėmesį į svarbiausius dalykus.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Nuklidų diagrama, kurioje elemento gausumas </a:t>
            </a:r>
            <a:r>
              <a:rPr lang="en-GB" dirty="0"/>
              <a:t>žymimas </a:t>
            </a:r>
            <a:r>
              <a:rPr lang="en-GB" dirty="0" err="1"/>
              <a:t>spalviniu </a:t>
            </a:r>
            <a:r>
              <a:rPr lang="en-GB" dirty="0"/>
              <a:t>kodu.</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Po diagrama rodomas laikas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Temperatūros kreivė (raudona kreivė viršuje kairėje)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Virš nuklidų diagramos matote numanomas pradines vertes - čia svarbu nurodyti temperatūrą, kad mokiniai susidarytų įspūdį apie skalę.</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75</a:t>
            </a:fld>
            <a:endParaRPr lang="de-DE"/>
          </a:p>
        </p:txBody>
      </p:sp>
    </p:spTree>
    <p:extLst>
      <p:ext uri="{BB962C8B-B14F-4D97-AF65-F5344CB8AC3E}">
        <p14:creationId xmlns:p14="http://schemas.microsoft.com/office/powerpoint/2010/main" val="2812699317"/>
      </p:ext>
    </p:extLst>
  </p:cSld>
  <p:clrMapOvr>
    <a:masterClrMapping/>
  </p:clrMapOvr>
</p:notes>
</file>

<file path=ppt/notesSlides/notesSlide5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77</a:t>
            </a:fld>
            <a:endParaRPr lang="de-DE"/>
          </a:p>
        </p:txBody>
      </p:sp>
    </p:spTree>
    <p:extLst>
      <p:ext uri="{BB962C8B-B14F-4D97-AF65-F5344CB8AC3E}">
        <p14:creationId xmlns:p14="http://schemas.microsoft.com/office/powerpoint/2010/main" val="4118688169"/>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Pastabos fasilitatoriams: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Surašykite mokinių atsakymus į šį klausimą smegenų šturmo lentoje ir aptarkite juos prieš pateikdami apibrėžimą.</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Klausimų skaidrės naudojamos pakartotinai, kad meistriškumo kursas būtų struktūruotas ir turėtų bendrą pagrindą. Jomis siekiama motyvuoti ir pristatyti šį turinį</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a:t>
            </a:fld>
            <a:endParaRPr lang="de-DE"/>
          </a:p>
        </p:txBody>
      </p:sp>
    </p:spTree>
    <p:extLst>
      <p:ext uri="{BB962C8B-B14F-4D97-AF65-F5344CB8AC3E}">
        <p14:creationId xmlns:p14="http://schemas.microsoft.com/office/powerpoint/2010/main" val="551487227"/>
      </p:ext>
    </p:extLst>
  </p:cSld>
  <p:clrMapOvr>
    <a:masterClrMapping/>
  </p:clrMapOvr>
</p:notes>
</file>

<file path=ppt/notesSlides/notesSlide6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78</a:t>
            </a:fld>
            <a:endParaRPr lang="de-DE"/>
          </a:p>
        </p:txBody>
      </p:sp>
    </p:spTree>
    <p:extLst>
      <p:ext uri="{BB962C8B-B14F-4D97-AF65-F5344CB8AC3E}">
        <p14:creationId xmlns:p14="http://schemas.microsoft.com/office/powerpoint/2010/main" val="3036150396"/>
      </p:ext>
    </p:extLst>
  </p:cSld>
  <p:clrMapOvr>
    <a:masterClrMapping/>
  </p:clrMapOvr>
</p:notes>
</file>

<file path=ppt/notesSlides/notesSlide6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Pastabos fasilitatoriams: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Rekomenduojame iš anksto atsisiųsti vaizdo įrašą. Visada būkite pasiruošę blogam interneto ryšiui!</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79</a:t>
            </a:fld>
            <a:endParaRPr lang="de-DE"/>
          </a:p>
        </p:txBody>
      </p:sp>
    </p:spTree>
    <p:extLst>
      <p:ext uri="{BB962C8B-B14F-4D97-AF65-F5344CB8AC3E}">
        <p14:creationId xmlns:p14="http://schemas.microsoft.com/office/powerpoint/2010/main" val="1804432433"/>
      </p:ext>
    </p:extLst>
  </p:cSld>
  <p:clrMapOvr>
    <a:masterClrMapping/>
  </p:clrMapOvr>
</p:notes>
</file>

<file path=ppt/notesSlides/notesSlide6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Pastabos fasilitatoriams: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a:t>Šioje </a:t>
            </a:r>
            <a:r>
              <a:rPr lang="de-DE" dirty="0"/>
              <a:t>ir </a:t>
            </a:r>
            <a:r>
              <a:rPr lang="de-DE" dirty="0" err="1"/>
              <a:t>kitoje </a:t>
            </a:r>
            <a:r>
              <a:rPr lang="de-DE" dirty="0" err="1"/>
              <a:t>skaidrėje </a:t>
            </a:r>
            <a:r>
              <a:rPr lang="de-DE" dirty="0" err="1"/>
              <a:t>galite </a:t>
            </a:r>
            <a:r>
              <a:rPr lang="de-DE" dirty="0" err="1"/>
              <a:t>pakartoti </a:t>
            </a:r>
            <a:r>
              <a:rPr lang="de-DE" dirty="0" err="1"/>
              <a:t>kai kuriuos </a:t>
            </a:r>
            <a:r>
              <a:rPr lang="de-DE" dirty="0" err="1"/>
              <a:t>vaizdo įrašo </a:t>
            </a:r>
            <a:r>
              <a:rPr lang="de-DE" dirty="0" err="1"/>
              <a:t>elementus</a:t>
            </a:r>
            <a:r>
              <a:rPr lang="de-DE"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Nuspręskite, kiek techninių detalių norite pateikti, atsižvelgdami į mokinių žinių lygį.</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80</a:t>
            </a:fld>
            <a:endParaRPr lang="de-DE"/>
          </a:p>
        </p:txBody>
      </p:sp>
    </p:spTree>
    <p:extLst>
      <p:ext uri="{BB962C8B-B14F-4D97-AF65-F5344CB8AC3E}">
        <p14:creationId xmlns:p14="http://schemas.microsoft.com/office/powerpoint/2010/main" val="1365648032"/>
      </p:ext>
    </p:extLst>
  </p:cSld>
  <p:clrMapOvr>
    <a:masterClrMapping/>
  </p:clrMapOvr>
</p:notes>
</file>

<file path=ppt/notesSlides/notesSlide6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Pastabos fasilitatoriams: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a:t>Šioje </a:t>
            </a:r>
            <a:r>
              <a:rPr lang="de-DE" dirty="0" err="1"/>
              <a:t>skaidrėje </a:t>
            </a:r>
            <a:r>
              <a:rPr lang="de-DE" dirty="0" err="1"/>
              <a:t>galite </a:t>
            </a:r>
            <a:r>
              <a:rPr lang="de-DE" dirty="0" err="1"/>
              <a:t>pakartoti </a:t>
            </a:r>
            <a:r>
              <a:rPr lang="de-DE" dirty="0" err="1"/>
              <a:t>dalį </a:t>
            </a:r>
            <a:r>
              <a:rPr lang="de-DE" dirty="0" err="1"/>
              <a:t>vaizdo įrašo </a:t>
            </a:r>
            <a:r>
              <a:rPr lang="de-DE" dirty="0" err="1"/>
              <a:t>turinio</a:t>
            </a:r>
            <a:r>
              <a:rPr lang="de-DE"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Nuspręskite, kiek techninių detalių norite pateikti, atsižvelgdami į mokinių žinių lygį.</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81</a:t>
            </a:fld>
            <a:endParaRPr lang="de-DE"/>
          </a:p>
        </p:txBody>
      </p:sp>
    </p:spTree>
    <p:extLst>
      <p:ext uri="{BB962C8B-B14F-4D97-AF65-F5344CB8AC3E}">
        <p14:creationId xmlns:p14="http://schemas.microsoft.com/office/powerpoint/2010/main" val="2364505506"/>
      </p:ext>
    </p:extLst>
  </p:cSld>
  <p:clrMapOvr>
    <a:masterClrMapping/>
  </p:clrMapOvr>
</p:notes>
</file>

<file path=ppt/notesSlides/notesSlide6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82</a:t>
            </a:fld>
            <a:endParaRPr lang="de-DE"/>
          </a:p>
        </p:txBody>
      </p:sp>
    </p:spTree>
    <p:extLst>
      <p:ext uri="{BB962C8B-B14F-4D97-AF65-F5344CB8AC3E}">
        <p14:creationId xmlns:p14="http://schemas.microsoft.com/office/powerpoint/2010/main" val="4242807764"/>
      </p:ext>
    </p:extLst>
  </p:cSld>
  <p:clrMapOvr>
    <a:masterClrMapping/>
  </p:clrMapOvr>
</p:notes>
</file>

<file path=ppt/notesSlides/notesSlide6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88</a:t>
            </a:fld>
            <a:endParaRPr lang="de-DE"/>
          </a:p>
        </p:txBody>
      </p:sp>
    </p:spTree>
    <p:extLst>
      <p:ext uri="{BB962C8B-B14F-4D97-AF65-F5344CB8AC3E}">
        <p14:creationId xmlns:p14="http://schemas.microsoft.com/office/powerpoint/2010/main" val="357238130"/>
      </p:ext>
    </p:extLst>
  </p:cSld>
  <p:clrMapOvr>
    <a:masterClrMapping/>
  </p:clrMapOvr>
</p:notes>
</file>

<file path=ppt/notesSlides/notesSlide6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89</a:t>
            </a:fld>
            <a:endParaRPr lang="de-DE"/>
          </a:p>
        </p:txBody>
      </p:sp>
    </p:spTree>
    <p:extLst>
      <p:ext uri="{BB962C8B-B14F-4D97-AF65-F5344CB8AC3E}">
        <p14:creationId xmlns:p14="http://schemas.microsoft.com/office/powerpoint/2010/main" val="2237921083"/>
      </p:ext>
    </p:extLst>
  </p:cSld>
  <p:clrMapOvr>
    <a:masterClrMapping/>
  </p:clrMapOvr>
</p:notes>
</file>

<file path=ppt/notesSlides/notesSlide6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Pastabos fasilitatoriams: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Formulės aiškinti nereikia. Ji tik parodo mokiniams, kad branduolinė astrofizika taip pat gali būti labai sudėtinga. Iš tikrųjų ji paslėpta už duomenų analizės žiniatinklio priemonės, todėl mokiniams su ja nereikia susidurti</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90</a:t>
            </a:fld>
            <a:endParaRPr lang="de-DE"/>
          </a:p>
        </p:txBody>
      </p:sp>
    </p:spTree>
    <p:extLst>
      <p:ext uri="{BB962C8B-B14F-4D97-AF65-F5344CB8AC3E}">
        <p14:creationId xmlns:p14="http://schemas.microsoft.com/office/powerpoint/2010/main" val="1618057784"/>
      </p:ext>
    </p:extLst>
  </p:cSld>
  <p:clrMapOvr>
    <a:masterClrMapping/>
  </p:clrMapOvr>
</p:notes>
</file>

<file path=ppt/notesSlides/notesSlide6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Pastabos fasilitatoriams: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Čia labai svarbu pažymėti, kad atliekant skaičiavimus ir matavimus taikomi labai dideli supaprastinimai ir aproksimacijos - ne visi jie mokiniams buvo aiškūs.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Pagrindiniai dalykai, kuriuos reikėtų aptarti</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Fono įtaka ir aproksimacija, kurią naudojome jam atimti</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Labai stipri priklausomybė nuo temperatūros, todėl net nedideli nuokrypiai lemia didelius rezultatų skirtumus.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Tai, kad bandome ištirti daug pavienių fotonų įvykių, ir paties galimo aptikimo neapibrėžtumas (raktinis žodis "aptikimo tikimybė").</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92</a:t>
            </a:fld>
            <a:endParaRPr lang="de-DE"/>
          </a:p>
        </p:txBody>
      </p:sp>
    </p:spTree>
    <p:extLst>
      <p:ext uri="{BB962C8B-B14F-4D97-AF65-F5344CB8AC3E}">
        <p14:creationId xmlns:p14="http://schemas.microsoft.com/office/powerpoint/2010/main" val="465565487"/>
      </p:ext>
    </p:extLst>
  </p:cSld>
  <p:clrMapOvr>
    <a:masterClrMapping/>
  </p:clrMapOvr>
</p:notes>
</file>

<file path=ppt/notesSlides/notesSlide6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93</a:t>
            </a:fld>
            <a:endParaRPr lang="de-DE"/>
          </a:p>
        </p:txBody>
      </p:sp>
    </p:spTree>
    <p:extLst>
      <p:ext uri="{BB962C8B-B14F-4D97-AF65-F5344CB8AC3E}">
        <p14:creationId xmlns:p14="http://schemas.microsoft.com/office/powerpoint/2010/main" val="1613609260"/>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Pastabos fasilitatoriams: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Čia vartojama apibrėžtis, kuri yra bendras meistriškumo kursų pagrindas.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Jei norite, galite pakeisti šią apibrėžtį bendresne ir moksliškai tikslesne apibrėžtimi.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a:t>
            </a:fld>
            <a:endParaRPr lang="de-DE"/>
          </a:p>
        </p:txBody>
      </p:sp>
    </p:spTree>
    <p:extLst>
      <p:ext uri="{BB962C8B-B14F-4D97-AF65-F5344CB8AC3E}">
        <p14:creationId xmlns:p14="http://schemas.microsoft.com/office/powerpoint/2010/main" val="295032621"/>
      </p:ext>
    </p:extLst>
  </p:cSld>
  <p:clrMapOvr>
    <a:masterClrMapping/>
  </p:clrMapOvr>
</p:notes>
</file>

<file path=ppt/notesSlides/notesSlide7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Pastabos fasilitatoriams: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Mokiniai gali pamiršti, kodėl iš tikrųjų buvo atlikta duomenų analizė. Pasinaudokite pakartojimu, kad vėl viską suartintumėte.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94</a:t>
            </a:fld>
            <a:endParaRPr lang="de-DE"/>
          </a:p>
        </p:txBody>
      </p:sp>
    </p:spTree>
    <p:extLst>
      <p:ext uri="{BB962C8B-B14F-4D97-AF65-F5344CB8AC3E}">
        <p14:creationId xmlns:p14="http://schemas.microsoft.com/office/powerpoint/2010/main" val="1116331680"/>
      </p:ext>
    </p:extLst>
  </p:cSld>
  <p:clrMapOvr>
    <a:masterClrMapping/>
  </p:clrMapOvr>
</p:notes>
</file>

<file path=ppt/notesSlides/notesSlide7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95</a:t>
            </a:fld>
            <a:endParaRPr lang="de-DE"/>
          </a:p>
        </p:txBody>
      </p:sp>
    </p:spTree>
    <p:extLst>
      <p:ext uri="{BB962C8B-B14F-4D97-AF65-F5344CB8AC3E}">
        <p14:creationId xmlns:p14="http://schemas.microsoft.com/office/powerpoint/2010/main" val="840814335"/>
      </p:ext>
    </p:extLst>
  </p:cSld>
  <p:clrMapOvr>
    <a:masterClrMapping/>
  </p:clrMapOvr>
</p:notes>
</file>

<file path=ppt/notesSlides/notesSlide7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Pastabos fasilitatoriams: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Saugokitės, šioje skaidrėje yra keletas animacijų</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Svarbu studentams paaiškinti, kad į branduolinės astrofizikos mokslo sritį įkišome tik vieną pirštą.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Tikslas - ne atsakyti į visus klausimus, o iškelti papildomų klausimų, kad būtų galima motyvuoti studijuoti temą ir po meistriškumo kursų.</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97</a:t>
            </a:fld>
            <a:endParaRPr lang="de-DE"/>
          </a:p>
        </p:txBody>
      </p:sp>
    </p:spTree>
    <p:extLst>
      <p:ext uri="{BB962C8B-B14F-4D97-AF65-F5344CB8AC3E}">
        <p14:creationId xmlns:p14="http://schemas.microsoft.com/office/powerpoint/2010/main" val="2808542235"/>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Pastabos fasilitatoriams: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Šioje trumpoje paskaitoje aptariama cheminių elementų idėjos raida per šimtmečius ir pateikiamas šiuolaikinis cheminio elemento vaizdas.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Mokslo prigimties aspektas: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Be to, metafizinėmis idėjomis galite parodyti, kas yra šiuolaikinis mokslas, ir kartu su mokiniais aptarti, kodėl šie požiūriai neatitinka šiuolaikinių mokslo kokybės kriterijų.</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10</a:t>
            </a:fld>
            <a:endParaRPr lang="de-DE"/>
          </a:p>
        </p:txBody>
      </p:sp>
    </p:spTree>
    <p:extLst>
      <p:ext uri="{BB962C8B-B14F-4D97-AF65-F5344CB8AC3E}">
        <p14:creationId xmlns:p14="http://schemas.microsoft.com/office/powerpoint/2010/main" val="3033680416"/>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11</a:t>
            </a:fld>
            <a:endParaRPr lang="de-DE"/>
          </a:p>
        </p:txBody>
      </p:sp>
    </p:spTree>
    <p:extLst>
      <p:ext uri="{BB962C8B-B14F-4D97-AF65-F5344CB8AC3E}">
        <p14:creationId xmlns:p14="http://schemas.microsoft.com/office/powerpoint/2010/main" val="4188884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_TUD">
    <p:spTree>
      <p:nvGrpSpPr>
        <p:cNvPr id="1" name=""/>
        <p:cNvGrpSpPr/>
        <p:nvPr/>
      </p:nvGrpSpPr>
      <p:grpSpPr>
        <a:xfrm>
          <a:off x="0" y="0"/>
          <a:ext cx="0" cy="0"/>
          <a:chOff x="0" y="0"/>
          <a:chExt cx="0" cy="0"/>
        </a:xfrm>
      </p:grpSpPr>
      <p:sp>
        <p:nvSpPr>
          <p:cNvPr id="13" name="Rechteck 12"/>
          <p:cNvSpPr/>
          <p:nvPr/>
        </p:nvSpPr>
        <p:spPr>
          <a:xfrm>
            <a:off x="0" y="0"/>
            <a:ext cx="12192000" cy="1173192"/>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Grafik 10"/>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966578" y="349731"/>
            <a:ext cx="1764739" cy="513188"/>
          </a:xfrm>
          <a:prstGeom prst="rect">
            <a:avLst/>
          </a:prstGeom>
        </p:spPr>
      </p:pic>
      <p:sp>
        <p:nvSpPr>
          <p:cNvPr id="16" name="Textfeld 19"/>
          <p:cNvSpPr txBox="1">
            <a:spLocks noChangeArrowheads="1"/>
          </p:cNvSpPr>
          <p:nvPr userDrawn="1"/>
        </p:nvSpPr>
        <p:spPr bwMode="auto">
          <a:xfrm>
            <a:off x="863606" y="5245714"/>
            <a:ext cx="6516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verantwortlicher Hochschullehrer:</a:t>
            </a:r>
          </a:p>
          <a:p>
            <a:pPr eaLnBrk="1" hangingPunct="1">
              <a:defRPr/>
            </a:pPr>
            <a:r>
              <a:rPr lang="de-DE" altLang="en-US" sz="1600" dirty="0">
                <a:solidFill>
                  <a:schemeClr val="bg1">
                    <a:alpha val="80000"/>
                  </a:schemeClr>
                </a:solidFill>
                <a:latin typeface="+mj-lt"/>
              </a:rPr>
              <a:t>Betreuer:</a:t>
            </a:r>
          </a:p>
        </p:txBody>
      </p:sp>
      <p:sp>
        <p:nvSpPr>
          <p:cNvPr id="17" name="Textfeld 20"/>
          <p:cNvSpPr txBox="1">
            <a:spLocks noChangeArrowheads="1"/>
          </p:cNvSpPr>
          <p:nvPr userDrawn="1"/>
        </p:nvSpPr>
        <p:spPr bwMode="auto">
          <a:xfrm>
            <a:off x="863599" y="4730194"/>
            <a:ext cx="6516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Vorname Name // Ort, Datum</a:t>
            </a:r>
          </a:p>
        </p:txBody>
      </p:sp>
      <p:pic>
        <p:nvPicPr>
          <p:cNvPr id="5" name="Grafik 4">
            <a:extLst>
              <a:ext uri="{FF2B5EF4-FFF2-40B4-BE49-F238E27FC236}">
                <a16:creationId xmlns:a16="http://schemas.microsoft.com/office/drawing/2014/main" id="{C22ECD46-9E4C-4E26-9533-B81FB4115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29154" y="95407"/>
            <a:ext cx="1143897" cy="982378"/>
          </a:xfrm>
          <a:prstGeom prst="rect">
            <a:avLst/>
          </a:prstGeom>
        </p:spPr>
      </p:pic>
      <p:sp>
        <p:nvSpPr>
          <p:cNvPr id="15" name="Rechteck 14">
            <a:extLst>
              <a:ext uri="{FF2B5EF4-FFF2-40B4-BE49-F238E27FC236}">
                <a16:creationId xmlns:a16="http://schemas.microsoft.com/office/drawing/2014/main" id="{103E58D2-3308-42BD-B326-0516E609C052}"/>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33091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63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88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8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41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874718" y="346075"/>
            <a:ext cx="10580687" cy="684000"/>
          </a:xfrm>
          <a:prstGeom prst="rect">
            <a:avLst/>
          </a:prstGeom>
        </p:spPr>
        <p:txBody>
          <a:bodyPr anchor="ctr"/>
          <a:lstStyle>
            <a:lvl1pPr>
              <a:defRPr sz="2800" cap="small" baseline="0">
                <a:solidFill>
                  <a:schemeClr val="bg1"/>
                </a:solidFill>
              </a:defRPr>
            </a:lvl1pPr>
          </a:lstStyle>
          <a:p>
            <a:r>
              <a:rPr lang="de-DE" dirty="0"/>
              <a:t>Titelmasterformat durch Klicken bearbeiten</a:t>
            </a:r>
          </a:p>
        </p:txBody>
      </p:sp>
      <p:sp>
        <p:nvSpPr>
          <p:cNvPr id="6" name="Inhaltsplatzhalter 5"/>
          <p:cNvSpPr>
            <a:spLocks noGrp="1"/>
          </p:cNvSpPr>
          <p:nvPr>
            <p:ph sz="quarter" idx="10"/>
          </p:nvPr>
        </p:nvSpPr>
        <p:spPr>
          <a:xfrm>
            <a:off x="874711" y="1484313"/>
            <a:ext cx="10580688" cy="4344987"/>
          </a:xfrm>
        </p:spPr>
        <p:txBody>
          <a:bodyPr/>
          <a:lstStyle>
            <a:lvl1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1pPr>
            <a:lvl2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2pPr>
            <a:lvl3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3pPr>
            <a:lvl4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4pPr>
            <a:lvl5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a:ln>
                  <a:noFill/>
                </a:ln>
                <a:solidFill>
                  <a:srgbClr val="1B1F22"/>
                </a:solidFill>
                <a:effectLst/>
                <a:uLnTx/>
                <a:uFillTx/>
                <a:latin typeface="Open Sans" panose="020B0606030504020204" pitchFamily="34" charset="0"/>
                <a:ea typeface="+mn-ea"/>
                <a:cs typeface="+mn-cs"/>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28119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54" y="1484313"/>
            <a:ext cx="6089649" cy="43449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874713"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7"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6" y="4402058"/>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29113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9" name="Bildplatzhalter 7"/>
          <p:cNvSpPr>
            <a:spLocks noGrp="1"/>
          </p:cNvSpPr>
          <p:nvPr>
            <p:ph type="pic" sz="quarter" idx="13"/>
          </p:nvPr>
        </p:nvSpPr>
        <p:spPr>
          <a:xfrm>
            <a:off x="6267454" y="1484314"/>
            <a:ext cx="5187951" cy="4344985"/>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024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6267454" y="1484315"/>
            <a:ext cx="51879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366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83"/>
            <a:ext cx="10580687" cy="684213"/>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2" y="1484314"/>
            <a:ext cx="3399576"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8070854" y="1484315"/>
            <a:ext cx="33845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4457703" y="1484315"/>
            <a:ext cx="3416300"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05984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14"/>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17C7DD3-1FC9-424C-9F05-8307036781F0}"/>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874718" y="1481138"/>
            <a:ext cx="10580687" cy="4360861"/>
          </a:xfrm>
          <a:prstGeom prst="rect">
            <a:avLst/>
          </a:prstGeom>
          <a:ln>
            <a:noFill/>
          </a:ln>
        </p:spPr>
        <p:txBody>
          <a:bodyPr vert="horz" lIns="0" tIns="0" rIns="0" bIns="0" rtlCol="0">
            <a:noAutofit/>
          </a:bodyPr>
          <a:lstStyle/>
          <a:p>
            <a:pPr marL="0" marR="0" lvl="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Erste Textebene (16pt)</a:t>
            </a:r>
          </a:p>
          <a:p>
            <a:pPr marL="395981" marR="0" lvl="1"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Zweite Textebene für Aufzählungen</a:t>
            </a:r>
          </a:p>
          <a:p>
            <a:pPr marL="467976" marR="0" lvl="2"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Dritte Textebene bei viel Text (14pt)</a:t>
            </a:r>
          </a:p>
          <a:p>
            <a:pPr marL="575972" marR="0" lvl="3"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Vierte Textebene für Aufzählungen bei viel Text</a:t>
            </a:r>
          </a:p>
          <a:p>
            <a:pPr marL="647968" marR="0" lvl="4"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Fünfte Ebene</a:t>
            </a:r>
          </a:p>
          <a:p>
            <a:pPr lvl="6"/>
            <a:r>
              <a:rPr lang="de-DE" dirty="0"/>
              <a:t>n nächsten Präsentationsabschnitt</a:t>
            </a:r>
          </a:p>
        </p:txBody>
      </p:sp>
      <p:sp>
        <p:nvSpPr>
          <p:cNvPr id="4" name="Textfeld 3"/>
          <p:cNvSpPr txBox="1"/>
          <p:nvPr userDrawn="1"/>
        </p:nvSpPr>
        <p:spPr>
          <a:xfrm>
            <a:off x="4440203" y="6354920"/>
            <a:ext cx="3311594" cy="276999"/>
          </a:xfrm>
          <a:prstGeom prst="rect">
            <a:avLst/>
          </a:prstGeom>
          <a:noFill/>
        </p:spPr>
        <p:txBody>
          <a:bodyPr wrap="square" lIns="0" tIns="0" rIns="0" bIns="0" rtlCol="0" anchor="b">
            <a:spAutoFit/>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en-US" sz="900" b="1" noProof="0" dirty="0">
                <a:solidFill>
                  <a:schemeClr val="bg1"/>
                </a:solidFill>
                <a:latin typeface="+mj-lt"/>
              </a:rPr>
              <a:t>Branduolinė astrofizika</a:t>
            </a:r>
            <a:br>
              <a:rPr lang="en-US" sz="900" noProof="0" dirty="0">
                <a:solidFill>
                  <a:schemeClr val="bg1"/>
                </a:solidFill>
                <a:latin typeface="+mj-lt"/>
              </a:rPr>
            </a:br>
            <a:r>
              <a:rPr lang="en-US" sz="900" noProof="0" dirty="0">
                <a:solidFill>
                  <a:schemeClr val="bg1"/>
                </a:solidFill>
                <a:latin typeface="+mj-lt"/>
              </a:rPr>
              <a:t>Kelionė po elementus</a:t>
            </a:r>
            <a:endParaRPr lang="en-US" sz="900" noProof="0" dirty="0">
              <a:solidFill>
                <a:schemeClr val="bg1"/>
              </a:solidFill>
              <a:latin typeface="+mj-lt"/>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Skaidrė</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 "Nr.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tretch>
            <a:fillRect/>
          </a:stretch>
        </p:blipFill>
        <p:spPr>
          <a:xfrm>
            <a:off x="884569" y="6328390"/>
            <a:ext cx="1115691" cy="324444"/>
          </a:xfrm>
          <a:prstGeom prst="rect">
            <a:avLst/>
          </a:prstGeom>
        </p:spPr>
      </p:pic>
      <p:sp>
        <p:nvSpPr>
          <p:cNvPr id="14" name="Titelplatzhalter 1"/>
          <p:cNvSpPr>
            <a:spLocks noGrp="1"/>
          </p:cNvSpPr>
          <p:nvPr>
            <p:ph type="title"/>
          </p:nvPr>
        </p:nvSpPr>
        <p:spPr>
          <a:xfrm>
            <a:off x="874718" y="346083"/>
            <a:ext cx="10580687" cy="684213"/>
          </a:xfrm>
          <a:prstGeom prst="rect">
            <a:avLst/>
          </a:prstGeom>
          <a:ln>
            <a:noFill/>
          </a:ln>
        </p:spPr>
        <p:txBody>
          <a:bodyPr vert="horz" lIns="0" tIns="0" rIns="0" bIns="0" rtlCol="0" anchor="t" anchorCtr="0">
            <a:noAutofit/>
          </a:bodyPr>
          <a:lstStyle/>
          <a:p>
            <a:r>
              <a:rPr lang="de-DE" dirty="0"/>
              <a:t>Das ist eine Überschrift</a:t>
            </a:r>
            <a:br>
              <a:rPr lang="de-DE" dirty="0"/>
            </a:br>
            <a:r>
              <a:rPr lang="de-DE" dirty="0"/>
              <a:t>in zwei Zeilen</a:t>
            </a:r>
          </a:p>
        </p:txBody>
      </p:sp>
      <p:sp>
        <p:nvSpPr>
          <p:cNvPr id="9" name="Rechteck 8">
            <a:extLst>
              <a:ext uri="{FF2B5EF4-FFF2-40B4-BE49-F238E27FC236}">
                <a16:creationId xmlns:a16="http://schemas.microsoft.com/office/drawing/2014/main" id="{E0349220-E48B-4D7A-B565-9780F08B2642}"/>
              </a:ext>
            </a:extLst>
          </p:cNvPr>
          <p:cNvSpPr/>
          <p:nvPr userDrawn="1"/>
        </p:nvSpPr>
        <p:spPr>
          <a:xfrm>
            <a:off x="0" y="0"/>
            <a:ext cx="12192000" cy="948906"/>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3" name="Grafik 12">
            <a:extLst>
              <a:ext uri="{FF2B5EF4-FFF2-40B4-BE49-F238E27FC236}">
                <a16:creationId xmlns:a16="http://schemas.microsoft.com/office/drawing/2014/main" id="{7D5090B8-5C33-422A-99A4-D85FAD94D361}"/>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840430" y="6303363"/>
            <a:ext cx="614975" cy="528140"/>
          </a:xfrm>
          <a:prstGeom prst="rect">
            <a:avLst/>
          </a:prstGeom>
        </p:spPr>
      </p:pic>
      <p:pic>
        <p:nvPicPr>
          <p:cNvPr id="2050" name="Picture 2">
            <a:extLst>
              <a:ext uri="{FF2B5EF4-FFF2-40B4-BE49-F238E27FC236}">
                <a16:creationId xmlns:a16="http://schemas.microsoft.com/office/drawing/2014/main" id="{65C51D0C-412B-DEB1-D0BD-9C30682B4D08}"/>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305050" y="6219091"/>
            <a:ext cx="1681930" cy="528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EB3A395-6E86-C910-A199-DD1535B4B1C2}"/>
              </a:ext>
            </a:extLst>
          </p:cNvPr>
          <p:cNvSpPr txBox="1"/>
          <p:nvPr userDrawn="1"/>
        </p:nvSpPr>
        <p:spPr>
          <a:xfrm>
            <a:off x="8488392" y="6431864"/>
            <a:ext cx="1193203"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fld id="{D7899AE4-6304-4584-A86D-33B80B14D05E}" type="datetime3">
              <a:rPr lang="en-US"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2022 m. lapkričio 30 d.</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4" r:id="rId2"/>
    <p:sldLayoutId id="2147483896" r:id="rId3"/>
    <p:sldLayoutId id="2147483897" r:id="rId4"/>
    <p:sldLayoutId id="2147483898" r:id="rId5"/>
    <p:sldLayoutId id="2147483899" r:id="rId6"/>
    <p:sldLayoutId id="2147483901" r:id="rId7"/>
    <p:sldLayoutId id="2147483902" r:id="rId8"/>
    <p:sldLayoutId id="2147483903" r:id="rId9"/>
    <p:sldLayoutId id="2147483915" r:id="rId10"/>
    <p:sldLayoutId id="2147483916" r:id="rId1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2.xml><?xml version="1.0" encoding="utf-8"?>
<p:sldMaster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Skaidrė</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 "Nr.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hteck 8">
            <a:extLst>
              <a:ext uri="{FF2B5EF4-FFF2-40B4-BE49-F238E27FC236}">
                <a16:creationId xmlns:a16="http://schemas.microsoft.com/office/drawing/2014/main" id="{E0349220-E48B-4D7A-B565-9780F08B2642}"/>
              </a:ext>
            </a:extLst>
          </p:cNvPr>
          <p:cNvSpPr/>
          <p:nvPr userDrawn="1"/>
        </p:nvSpPr>
        <p:spPr>
          <a:xfrm>
            <a:off x="-1" y="0"/>
            <a:ext cx="12192001" cy="6858000"/>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3121651118"/>
      </p:ext>
    </p:extLst>
  </p:cSld>
  <p:clrMap bg1="lt1" tx1="dk1" bg2="lt2" tx2="dk2" accent1="accent1" accent2="accent2" accent3="accent3" accent4="accent4" accent5="accent5" accent6="accent6" hlink="hlink" folHlink="folHlink"/>
  <p:sldLayoutIdLst>
    <p:sldLayoutId id="2147483919" r:id="rId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3.xml><?xml version="1.0" encoding="utf-8"?>
<p:sldMaster xmlns:p14="http://schemas.microsoft.com/office/powerpoint/2010/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26263"/>
      </p:ext>
    </p:ext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mc.chetec-infra.eu/FK_round.mp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emf"/><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1.sv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30.png"/><Relationship Id="rId4" Type="http://schemas.openxmlformats.org/officeDocument/2006/relationships/image" Target="../media/image11.svg"/></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esahubble.org/images/heic2007a/"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esahubble.org/images/opo1335a/"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hyperlink" Target="https://esahubble.org/images/potw2107a/"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esahubble.org/images/heic0910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esahubble.org/images/potw1720a/"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esahubble.org/images/potw2111a/"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svg"/></Relationships>
</file>

<file path=ppt/slides/_rels/slide70.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7.png"/><Relationship Id="rId4" Type="http://schemas.openxmlformats.org/officeDocument/2006/relationships/notesSlide" Target="../notesSlides/notesSlide5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552YODZkccA"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0.png"/></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9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7.jpeg"/><Relationship Id="rId7"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0" y="1827092"/>
            <a:ext cx="12192000"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4400" b="1" cap="small" dirty="0">
                <a:solidFill>
                  <a:schemeClr val="tx1"/>
                </a:solidFill>
                <a:latin typeface="+mj-lt"/>
              </a:rPr>
              <a:t>Branduolinė astrofizika</a:t>
            </a:r>
            <a:br>
              <a:rPr lang="en-US" sz="4400" b="1" cap="small" dirty="0">
                <a:solidFill>
                  <a:schemeClr val="tx1"/>
                </a:solidFill>
                <a:latin typeface="+mj-lt"/>
              </a:rPr>
            </a:br>
            <a:r>
              <a:rPr lang="en-US" sz="3200" cap="small" dirty="0">
                <a:solidFill>
                  <a:schemeClr val="tx1"/>
                </a:solidFill>
                <a:latin typeface="+mj-lt"/>
              </a:rPr>
              <a:t>Kelionė po elementus</a:t>
            </a:r>
            <a:br>
              <a:rPr lang="en-US" sz="2400" b="1" cap="small" dirty="0">
                <a:solidFill>
                  <a:schemeClr val="tx1"/>
                </a:solidFill>
                <a:latin typeface="+mj-lt"/>
              </a:rPr>
            </a:br>
            <a:br>
              <a:rPr lang="en-US" sz="2400" b="1" cap="small" dirty="0">
                <a:solidFill>
                  <a:schemeClr val="tx1"/>
                </a:solidFill>
                <a:latin typeface="+mj-lt"/>
              </a:rPr>
            </a:br>
            <a:br>
              <a:rPr lang="en-US" sz="2400" b="1" cap="small" dirty="0">
                <a:solidFill>
                  <a:schemeClr val="tx1"/>
                </a:solidFill>
                <a:latin typeface="+mj-lt"/>
              </a:rPr>
            </a:br>
            <a:endParaRPr lang="en-US" i="1" dirty="0">
              <a:solidFill>
                <a:schemeClr val="tx1"/>
              </a:solidFill>
              <a:latin typeface="+mj-lt"/>
            </a:endParaRPr>
          </a:p>
        </p:txBody>
      </p:sp>
      <p:pic>
        <p:nvPicPr>
          <p:cNvPr id="3074" name="Picture 2">
            <a:extLst>
              <a:ext uri="{FF2B5EF4-FFF2-40B4-BE49-F238E27FC236}">
                <a16:creationId xmlns:a16="http://schemas.microsoft.com/office/drawing/2014/main" id="{6CFC8645-8ADB-C23E-69FE-DC91832406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9144" y="47461"/>
            <a:ext cx="3033712" cy="952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107CB7E-5A86-48BB-052E-1925C67B76B6}"/>
              </a:ext>
            </a:extLst>
          </p:cNvPr>
          <p:cNvSpPr txBox="1"/>
          <p:nvPr/>
        </p:nvSpPr>
        <p:spPr>
          <a:xfrm>
            <a:off x="619125" y="5756732"/>
            <a:ext cx="10953750" cy="261610"/>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B1F22"/>
                </a:solidFill>
                <a:effectLst/>
                <a:uLnTx/>
                <a:uFillTx/>
                <a:latin typeface="Open Sans"/>
                <a:ea typeface="+mn-ea"/>
                <a:cs typeface="+mn-cs"/>
              </a:rPr>
              <a:t>Šiam projektui finansavimą skyrė Europos Sąjungos mokslinių tyrimų ir inovacijų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programa "</a:t>
            </a:r>
            <a:r>
              <a:rPr kumimoji="0" lang="en-US" sz="1100" b="0" i="1" u="none" strike="noStrike" kern="1200" cap="none" spc="0" normalizeH="0" baseline="0" noProof="0" dirty="0">
                <a:ln>
                  <a:noFill/>
                </a:ln>
                <a:solidFill>
                  <a:srgbClr val="1B1F22"/>
                </a:solidFill>
                <a:effectLst/>
                <a:uLnTx/>
                <a:uFillTx/>
                <a:latin typeface="Open Sans"/>
                <a:ea typeface="+mn-ea"/>
                <a:cs typeface="+mn-cs"/>
              </a:rPr>
              <a:t>Horizontas 2020" </a:t>
            </a:r>
            <a:r>
              <a:rPr kumimoji="0" lang="en-US" sz="1100" b="0" i="1" u="none" strike="noStrike" kern="1200" cap="none" spc="0" normalizeH="0" baseline="0" noProof="0" dirty="0">
                <a:ln>
                  <a:noFill/>
                </a:ln>
                <a:solidFill>
                  <a:srgbClr val="1B1F22"/>
                </a:solidFill>
                <a:effectLst/>
                <a:uLnTx/>
                <a:uFillTx/>
                <a:latin typeface="Open Sans"/>
                <a:ea typeface="+mn-ea"/>
                <a:cs typeface="+mn-cs"/>
              </a:rPr>
              <a:t>pagal dotacijos susitarimą Nr. 101008324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(ChETEC-INFRA</a:t>
            </a:r>
            <a:r>
              <a:rPr kumimoji="0" lang="en-US" sz="1100" b="0" i="1" u="none" strike="noStrike" kern="1200" cap="none" spc="0" normalizeH="0" baseline="0" noProof="0" dirty="0">
                <a:ln>
                  <a:noFill/>
                </a:ln>
                <a:solidFill>
                  <a:srgbClr val="1B1F22"/>
                </a:solidFill>
                <a:effectLst/>
                <a:uLnTx/>
                <a:uFillTx/>
                <a:latin typeface="Open Sans"/>
                <a:ea typeface="+mn-ea"/>
                <a:cs typeface="+mn-cs"/>
              </a:rPr>
              <a:t>)</a:t>
            </a:r>
            <a:r>
              <a:rPr kumimoji="0" lang="en-US" sz="1100" b="0" i="1" u="none" strike="noStrike" kern="1200" cap="none" spc="0" normalizeH="0" baseline="0" noProof="0" dirty="0">
                <a:ln>
                  <a:noFill/>
                </a:ln>
                <a:solidFill>
                  <a:srgbClr val="1B1F22"/>
                </a:solidFill>
                <a:effectLst/>
                <a:uLnTx/>
                <a:uFillTx/>
                <a:latin typeface="Open Sans"/>
                <a:ea typeface="+mn-ea"/>
                <a:cs typeface="+mn-cs"/>
              </a:rPr>
              <a:t>.</a:t>
            </a:r>
            <a:endParaRPr kumimoji="0" lang="de-DE" sz="1100" b="0" i="1" u="none" strike="noStrike" kern="1200" cap="none" spc="0" normalizeH="0" baseline="0" noProof="0" dirty="0">
              <a:ln>
                <a:noFill/>
              </a:ln>
              <a:solidFill>
                <a:srgbClr val="1B1F22"/>
              </a:solidFill>
              <a:effectLst/>
              <a:uLnTx/>
              <a:uFillTx/>
              <a:latin typeface="Open Sans"/>
              <a:ea typeface="+mn-ea"/>
              <a:cs typeface="+mn-cs"/>
            </a:endParaRPr>
          </a:p>
        </p:txBody>
      </p:sp>
    </p:spTree>
    <p:extLst>
      <p:ext uri="{BB962C8B-B14F-4D97-AF65-F5344CB8AC3E}">
        <p14:creationId xmlns:p14="http://schemas.microsoft.com/office/powerpoint/2010/main" val="2390572373"/>
      </p:ext>
    </p:extLst>
  </p:cSld>
  <p:clrMapOvr>
    <a:masterClrMapping/>
  </p:clrMapOvr>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en-US" sz="3600" cap="small" noProof="0" dirty="0"/>
              <a:t>Kas yra</a:t>
            </a:r>
            <a:br>
              <a:rPr lang="en-US" sz="3600" cap="small" noProof="0" dirty="0"/>
            </a:br>
            <a:r>
              <a:rPr lang="en-US" sz="3600" b="1" cap="small" noProof="0" dirty="0"/>
              <a:t>cheminis elementas </a:t>
            </a:r>
            <a:r>
              <a:rPr lang="en-US" sz="3600" cap="small" noProof="0" dirty="0"/>
              <a:t>?</a:t>
            </a:r>
            <a:endParaRPr lang="en-US" sz="3600" b="1" cap="small" noProof="0" dirty="0"/>
          </a:p>
        </p:txBody>
      </p:sp>
    </p:spTree>
    <p:extLst>
      <p:ext uri="{BB962C8B-B14F-4D97-AF65-F5344CB8AC3E}">
        <p14:creationId xmlns:p14="http://schemas.microsoft.com/office/powerpoint/2010/main" val="2360768658"/>
      </p:ext>
    </p:extLst>
  </p:cSld>
  <p:clrMapOvr>
    <a:masterClrMapping/>
  </p:clrMapOvr>
</p:sld>
</file>

<file path=ppt/slides/slide1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135924"/>
            <a:ext cx="4884847" cy="4586152"/>
          </a:xfrm>
          <a:prstGeom prst="rect">
            <a:avLst/>
          </a:prstGeom>
        </p:spPr>
      </p:pic>
      <p:sp>
        <p:nvSpPr>
          <p:cNvPr id="7" name="Textfeld 6">
            <a:extLst>
              <a:ext uri="{FF2B5EF4-FFF2-40B4-BE49-F238E27FC236}">
                <a16:creationId xmlns:a16="http://schemas.microsoft.com/office/drawing/2014/main" id="{04FB350F-D80F-4CE1-9F15-6DDEA2E6433B}"/>
              </a:ext>
            </a:extLst>
          </p:cNvPr>
          <p:cNvSpPr txBox="1"/>
          <p:nvPr/>
        </p:nvSpPr>
        <p:spPr>
          <a:xfrm>
            <a:off x="6756953" y="1402912"/>
            <a:ext cx="4884847" cy="3154710"/>
          </a:xfrm>
          <a:prstGeom prst="rect">
            <a:avLst/>
          </a:prstGeom>
          <a:noFill/>
        </p:spPr>
        <p:txBody>
          <a:bodyPr wrap="square" rtlCol="0" anchor="ctr">
            <a:spAutoFit/>
          </a:bodyPr>
          <a:lstStyle/>
          <a:p>
            <a:pPr>
              <a:spcAft>
                <a:spcPts val="1800"/>
              </a:spcAft>
            </a:pPr>
            <a:r>
              <a:rPr lang="de-DE" sz="2400" b="1" dirty="0" err="1"/>
              <a:t>Aristoteliškasis </a:t>
            </a:r>
            <a:r>
              <a:rPr lang="de-DE" sz="2400" b="1" dirty="0" err="1"/>
              <a:t>kosmosas</a:t>
            </a:r>
            <a:endParaRPr lang="de-DE" sz="2400" b="1" dirty="0"/>
          </a:p>
          <a:p>
            <a:pPr marL="285750" indent="-285750">
              <a:buFont typeface="Arial" panose="020B0604020202020204" pitchFamily="34" charset="0"/>
              <a:buChar char="•"/>
            </a:pPr>
            <a:r>
              <a:rPr lang="de-DE" sz="2000" dirty="0" err="1"/>
              <a:t>Geocentrinė </a:t>
            </a:r>
            <a:r>
              <a:rPr lang="de-DE" sz="2000" dirty="0" err="1"/>
              <a:t>svogūno </a:t>
            </a:r>
            <a:r>
              <a:rPr lang="de-DE" sz="2000" dirty="0" err="1"/>
              <a:t>odos </a:t>
            </a:r>
            <a:r>
              <a:rPr lang="de-DE" sz="2000" dirty="0"/>
              <a:t>tipo </a:t>
            </a:r>
            <a:r>
              <a:rPr lang="de-DE" sz="2000" dirty="0" err="1"/>
              <a:t>kosmoso </a:t>
            </a:r>
            <a:r>
              <a:rPr lang="de-DE" sz="2000" dirty="0" err="1"/>
              <a:t>idėja</a:t>
            </a:r>
            <a:endParaRPr lang="de-DE" sz="2000" dirty="0"/>
          </a:p>
          <a:p>
            <a:pPr marL="285750" indent="-285750">
              <a:buFont typeface="Arial" panose="020B0604020202020204" pitchFamily="34" charset="0"/>
              <a:buChar char="•"/>
            </a:pPr>
            <a:r>
              <a:rPr lang="en-US" sz="2000" b="1" dirty="0"/>
              <a:t>Keturi žemiškieji elementai </a:t>
            </a:r>
            <a:r>
              <a:rPr lang="en-US" sz="2000" dirty="0"/>
              <a:t>sudaro materiją</a:t>
            </a:r>
          </a:p>
          <a:p>
            <a:pPr marL="285750" indent="-285750">
              <a:buFont typeface="Arial" panose="020B0604020202020204" pitchFamily="34" charset="0"/>
              <a:buChar char="•"/>
            </a:pPr>
            <a:r>
              <a:rPr lang="en-US" sz="2000" dirty="0"/>
              <a:t>Visi dangaus kūnai </a:t>
            </a:r>
            <a:r>
              <a:rPr lang="en-US" sz="2000" b="1" dirty="0"/>
              <a:t>natūraliai juda </a:t>
            </a:r>
            <a:r>
              <a:rPr lang="en-US" sz="2000" dirty="0"/>
              <a:t>savaime</a:t>
            </a:r>
          </a:p>
          <a:p>
            <a:pPr marL="697230" lvl="1" indent="-285750">
              <a:buFont typeface="Arial" panose="020B0604020202020204" pitchFamily="34" charset="0"/>
              <a:buChar char="•"/>
            </a:pPr>
            <a:r>
              <a:rPr lang="en-US" sz="1800" dirty="0"/>
              <a:t>Pradinis judesys, kurį sukelia </a:t>
            </a:r>
            <a:r>
              <a:rPr lang="en-US" sz="1800" i="1" dirty="0"/>
              <a:t>nejudantis judintojas</a:t>
            </a:r>
            <a:endParaRPr lang="de-DE" sz="1800" i="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Elementai Antikoje (apie 350 m. pr. m. e.)</a:t>
            </a:r>
            <a:endParaRPr lang="en-US"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722076"/>
            <a:ext cx="4884847" cy="341632"/>
          </a:xfrm>
          <a:prstGeom prst="rect">
            <a:avLst/>
          </a:prstGeom>
          <a:noFill/>
        </p:spPr>
        <p:txBody>
          <a:bodyPr wrap="square" rtlCol="0">
            <a:spAutoFit/>
          </a:bodyPr>
          <a:lstStyle/>
          <a:p>
            <a:pPr algn="ctr"/>
            <a:r>
              <a:rPr lang="fr-FR" i="1" dirty="0"/>
              <a:t>[03] Le </a:t>
            </a:r>
            <a:r>
              <a:rPr lang="fr-FR" i="1" dirty="0" err="1"/>
              <a:t>Sphere </a:t>
            </a:r>
            <a:r>
              <a:rPr lang="fr-FR" i="1" dirty="0"/>
              <a:t>du Monde, Oronce Fine, 1549 m.</a:t>
            </a:r>
            <a:endParaRPr lang="de-DE" i="1" dirty="0"/>
          </a:p>
        </p:txBody>
      </p:sp>
      <p:sp>
        <p:nvSpPr>
          <p:cNvPr id="14" name="Textfeld 13">
            <a:extLst>
              <a:ext uri="{FF2B5EF4-FFF2-40B4-BE49-F238E27FC236}">
                <a16:creationId xmlns:a16="http://schemas.microsoft.com/office/drawing/2014/main" id="{CD69A4FE-82FC-4DD5-93F7-868FD7A8AC7E}"/>
              </a:ext>
            </a:extLst>
          </p:cNvPr>
          <p:cNvSpPr txBox="1"/>
          <p:nvPr/>
        </p:nvSpPr>
        <p:spPr>
          <a:xfrm>
            <a:off x="6629825" y="4672158"/>
            <a:ext cx="4884847" cy="1200329"/>
          </a:xfrm>
          <a:prstGeom prst="rect">
            <a:avLst/>
          </a:prstGeom>
          <a:noFill/>
        </p:spPr>
        <p:txBody>
          <a:bodyPr wrap="square" rtlCol="0">
            <a:spAutoFit/>
          </a:bodyPr>
          <a:lstStyle/>
          <a:p>
            <a:pPr algn="ctr"/>
            <a:r>
              <a:rPr lang="en-US" sz="1750" i="1" dirty="0"/>
              <a:t>"Turi būti nemirtinga, nekintanti būtybė, galiausiai atsakinga už visą visumą ir tvarką protingame pasaulyje."</a:t>
            </a:r>
            <a:br>
              <a:rPr lang="en-US" sz="1750" i="1" dirty="0"/>
            </a:br>
            <a:r>
              <a:rPr lang="en-US" sz="1750" dirty="0"/>
              <a:t>- Aristotelis, Metafizikos 12 knyga</a:t>
            </a:r>
          </a:p>
        </p:txBody>
      </p:sp>
    </p:spTree>
    <p:extLst>
      <p:ext uri="{BB962C8B-B14F-4D97-AF65-F5344CB8AC3E}">
        <p14:creationId xmlns:p14="http://schemas.microsoft.com/office/powerpoint/2010/main" val="4049188294"/>
      </p:ext>
    </p:extLst>
  </p:cSld>
  <p:clrMapOvr>
    <a:masterClrMapping/>
  </p:clrMapOvr>
</p:sld>
</file>

<file path=ppt/slides/slide1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711657"/>
            <a:ext cx="4884847" cy="3434686"/>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Elementai Antikoje (apie 350 m. pr. m. e.)</a:t>
            </a:r>
            <a:endParaRPr lang="en-US"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146343"/>
            <a:ext cx="4884847" cy="341632"/>
          </a:xfrm>
          <a:prstGeom prst="rect">
            <a:avLst/>
          </a:prstGeom>
          <a:noFill/>
        </p:spPr>
        <p:txBody>
          <a:bodyPr wrap="square" rtlCol="0">
            <a:spAutoFit/>
          </a:bodyPr>
          <a:lstStyle/>
          <a:p>
            <a:pPr algn="ctr"/>
            <a:r>
              <a:rPr lang="de-DE" i="1" dirty="0"/>
              <a:t>[04] </a:t>
            </a:r>
            <a:r>
              <a:rPr lang="de-DE" i="1" dirty="0" err="1"/>
              <a:t>Penki </a:t>
            </a:r>
            <a:r>
              <a:rPr lang="de-DE" i="1" dirty="0"/>
              <a:t>elementai </a:t>
            </a:r>
            <a:r>
              <a:rPr lang="de-DE" i="1" dirty="0" err="1"/>
              <a:t>pagal </a:t>
            </a:r>
            <a:r>
              <a:rPr lang="de-DE" i="1" dirty="0"/>
              <a:t>Aristotelį</a:t>
            </a:r>
          </a:p>
        </p:txBody>
      </p:sp>
      <p:sp>
        <p:nvSpPr>
          <p:cNvPr id="10" name="Textfeld 9">
            <a:extLst>
              <a:ext uri="{FF2B5EF4-FFF2-40B4-BE49-F238E27FC236}">
                <a16:creationId xmlns:a16="http://schemas.microsoft.com/office/drawing/2014/main" id="{3272B940-3611-4DE8-9E4A-B40A990EBC08}"/>
              </a:ext>
            </a:extLst>
          </p:cNvPr>
          <p:cNvSpPr txBox="1"/>
          <p:nvPr/>
        </p:nvSpPr>
        <p:spPr>
          <a:xfrm>
            <a:off x="6756953" y="1444551"/>
            <a:ext cx="4884847" cy="3847207"/>
          </a:xfrm>
          <a:prstGeom prst="rect">
            <a:avLst/>
          </a:prstGeom>
          <a:noFill/>
        </p:spPr>
        <p:txBody>
          <a:bodyPr wrap="square" rtlCol="0">
            <a:spAutoFit/>
          </a:bodyPr>
          <a:lstStyle/>
          <a:p>
            <a:pPr>
              <a:spcAft>
                <a:spcPts val="1800"/>
              </a:spcAft>
            </a:pPr>
            <a:r>
              <a:rPr lang="de-DE" sz="2400" b="1" dirty="0" err="1"/>
              <a:t>Aristoteliškasis </a:t>
            </a:r>
            <a:r>
              <a:rPr lang="de-DE" sz="2400" b="1" dirty="0" err="1"/>
              <a:t>kosmosas</a:t>
            </a:r>
            <a:endParaRPr lang="de-DE" sz="2400" b="1" dirty="0"/>
          </a:p>
          <a:p>
            <a:pPr marL="285750" indent="-285750">
              <a:buFont typeface="Arial" panose="020B0604020202020204" pitchFamily="34" charset="0"/>
              <a:buChar char="•"/>
            </a:pPr>
            <a:r>
              <a:rPr lang="en-US" sz="2000" dirty="0"/>
              <a:t>Penktasis elementas </a:t>
            </a:r>
            <a:r>
              <a:rPr lang="en-US" sz="2000" b="1" dirty="0"/>
              <a:t>Eteris </a:t>
            </a:r>
            <a:r>
              <a:rPr lang="en-US" sz="2000" dirty="0"/>
              <a:t>užpildo dangų</a:t>
            </a:r>
          </a:p>
          <a:p>
            <a:pPr marL="697230" lvl="1" indent="-285750">
              <a:buFont typeface="Arial" panose="020B0604020202020204" pitchFamily="34" charset="0"/>
              <a:buChar char="•"/>
            </a:pPr>
            <a:r>
              <a:rPr lang="en-US" sz="2000" i="1" dirty="0"/>
              <a:t>Quinta </a:t>
            </a:r>
            <a:r>
              <a:rPr lang="en-US" sz="2000" i="1" dirty="0" err="1"/>
              <a:t>essentia</a:t>
            </a:r>
            <a:r>
              <a:rPr lang="en-US" sz="2000" dirty="0"/>
              <a:t>, išaukštinta ir tobula substancija</a:t>
            </a:r>
          </a:p>
          <a:p>
            <a:pPr marL="285750" indent="-285750">
              <a:buFont typeface="Arial" panose="020B0604020202020204" pitchFamily="34" charset="0"/>
              <a:buChar char="•"/>
            </a:pPr>
            <a:r>
              <a:rPr lang="en-US" sz="2000" dirty="0"/>
              <a:t>Kiekviena medžiaga yra sudaryta iš elementų, o sudėtis lemia medžiagos savybes</a:t>
            </a:r>
          </a:p>
          <a:p>
            <a:pPr marL="285750" indent="-285750">
              <a:spcAft>
                <a:spcPts val="600"/>
              </a:spcAft>
              <a:buFont typeface="Arial" panose="020B0604020202020204" pitchFamily="34" charset="0"/>
              <a:buChar char="•"/>
              <a:defRPr/>
            </a:pPr>
            <a:r>
              <a:rPr kumimoji="0" lang="de-DE" sz="2000" b="0" i="0" u="none" strike="noStrike" kern="1200" cap="none" spc="0" normalizeH="0" baseline="0" noProof="0" dirty="0">
                <a:ln>
                  <a:noFill/>
                </a:ln>
                <a:solidFill>
                  <a:srgbClr val="00305E"/>
                </a:solidFill>
                <a:effectLst/>
                <a:uLnTx/>
                <a:uFillTx/>
                <a:latin typeface="Open Sans"/>
                <a:ea typeface="+mn-ea"/>
                <a:cs typeface="+mn-cs"/>
              </a:rPr>
              <a:t>Aristotelis </a:t>
            </a:r>
            <a:r>
              <a:rPr kumimoji="0" lang="de-DE" sz="2000" b="0" i="0" u="none" strike="noStrike" kern="1200" cap="none" spc="0" normalizeH="0" baseline="0" noProof="0" dirty="0" err="1">
                <a:ln>
                  <a:noFill/>
                </a:ln>
                <a:solidFill>
                  <a:srgbClr val="00305E"/>
                </a:solidFill>
                <a:effectLst/>
                <a:uLnTx/>
                <a:uFillTx/>
                <a:latin typeface="Open Sans"/>
                <a:ea typeface="+mn-ea"/>
                <a:cs typeface="+mn-cs"/>
              </a:rPr>
              <a:t>praktikavo </a:t>
            </a:r>
            <a:r>
              <a:rPr kumimoji="0" lang="de-DE" sz="2000" b="1" i="0" u="none" strike="noStrike" kern="1200" cap="none" spc="0" normalizeH="0" baseline="0" noProof="0" dirty="0" err="1">
                <a:ln>
                  <a:noFill/>
                </a:ln>
                <a:solidFill>
                  <a:srgbClr val="00305E"/>
                </a:solidFill>
                <a:effectLst/>
                <a:uLnTx/>
                <a:uFillTx/>
                <a:latin typeface="Open Sans"/>
                <a:ea typeface="+mn-ea"/>
                <a:cs typeface="+mn-cs"/>
              </a:rPr>
              <a:t>gamtos </a:t>
            </a:r>
            <a:r>
              <a:rPr kumimoji="0" lang="de-DE" sz="2000" b="1" i="0" u="none" strike="noStrike" kern="1200" cap="none" spc="0" normalizeH="0" baseline="0" noProof="0" dirty="0">
                <a:ln>
                  <a:noFill/>
                </a:ln>
                <a:solidFill>
                  <a:srgbClr val="00305E"/>
                </a:solidFill>
                <a:effectLst/>
                <a:uLnTx/>
                <a:uFillTx/>
                <a:latin typeface="Open Sans"/>
                <a:ea typeface="+mn-ea"/>
                <a:cs typeface="+mn-cs"/>
              </a:rPr>
              <a:t>filosofiją</a:t>
            </a:r>
          </a:p>
          <a:p>
            <a:pPr marL="697230" lvl="1" indent="-285750">
              <a:spcAft>
                <a:spcPts val="600"/>
              </a:spcAft>
              <a:buFont typeface="Arial" panose="020B0604020202020204" pitchFamily="34" charset="0"/>
              <a:buChar char="•"/>
              <a:defRPr/>
            </a:pPr>
            <a:r>
              <a:rPr kumimoji="0" lang="en-US" sz="2000" b="0" i="0" u="none" strike="noStrike" kern="1200" cap="none" spc="0" normalizeH="0" baseline="0" noProof="0" dirty="0">
                <a:ln>
                  <a:noFill/>
                </a:ln>
                <a:solidFill>
                  <a:srgbClr val="00305E"/>
                </a:solidFill>
                <a:effectLst/>
                <a:uLnTx/>
                <a:uFillTx/>
                <a:latin typeface="Open Sans"/>
                <a:ea typeface="+mn-ea"/>
                <a:cs typeface="+mn-cs"/>
              </a:rPr>
              <a:t>Nėra fizikos ir metafizikos atskyrimo</a:t>
            </a:r>
          </a:p>
        </p:txBody>
      </p:sp>
    </p:spTree>
    <p:extLst>
      <p:ext uri="{BB962C8B-B14F-4D97-AF65-F5344CB8AC3E}">
        <p14:creationId xmlns:p14="http://schemas.microsoft.com/office/powerpoint/2010/main" val="2277249554"/>
      </p:ext>
    </p:extLst>
  </p:cSld>
  <p:clrMapOvr>
    <a:masterClrMapping/>
  </p:clrMapOvr>
</p:sld>
</file>

<file path=ppt/slides/slide1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12848" y="1283966"/>
            <a:ext cx="6174271" cy="4832092"/>
          </a:xfrm>
          <a:prstGeom prst="rect">
            <a:avLst/>
          </a:prstGeom>
          <a:noFill/>
        </p:spPr>
        <p:txBody>
          <a:bodyPr wrap="square" rtlCol="0">
            <a:spAutoFit/>
          </a:bodyPr>
          <a:lstStyle/>
          <a:p>
            <a:r>
              <a:rPr lang="de-DE" sz="2400" b="1" dirty="0"/>
              <a:t>Tria Prima </a:t>
            </a:r>
            <a:r>
              <a:rPr lang="de-DE" sz="2400" i="1" dirty="0"/>
              <a:t>(XVI a.)</a:t>
            </a:r>
          </a:p>
          <a:p>
            <a:pPr marL="285750" indent="-285750">
              <a:buFont typeface="Arial" panose="020B0604020202020204" pitchFamily="34" charset="0"/>
              <a:buChar char="•"/>
            </a:pPr>
            <a:r>
              <a:rPr lang="de-DE" sz="2200" dirty="0"/>
              <a:t>Paracelsas </a:t>
            </a:r>
            <a:r>
              <a:rPr lang="de-DE" sz="2200" dirty="0" err="1"/>
              <a:t>aprašė</a:t>
            </a:r>
            <a:br>
              <a:rPr lang="de-DE" sz="2200" dirty="0"/>
            </a:br>
            <a:r>
              <a:rPr lang="de-DE" sz="2200" dirty="0"/>
              <a:t>3 </a:t>
            </a:r>
            <a:r>
              <a:rPr lang="de-DE" sz="2200" dirty="0" err="1"/>
              <a:t>pagrindines </a:t>
            </a:r>
            <a:r>
              <a:rPr lang="de-DE" sz="2200" dirty="0" err="1"/>
              <a:t>medžiagas</a:t>
            </a:r>
            <a:r>
              <a:rPr lang="de-DE" sz="2200" dirty="0"/>
              <a:t>:</a:t>
            </a:r>
          </a:p>
          <a:p>
            <a:pPr marL="868680" lvl="1" indent="-457200">
              <a:buFont typeface="+mj-lt"/>
              <a:buAutoNum type="arabicPeriod"/>
            </a:pPr>
            <a:r>
              <a:rPr lang="en-US" sz="1800" dirty="0"/>
              <a:t>Siera: </a:t>
            </a:r>
            <a:r>
              <a:rPr lang="en-US" sz="1800" i="1" dirty="0"/>
              <a:t>Laki ir deganti siera.</a:t>
            </a:r>
          </a:p>
          <a:p>
            <a:pPr marL="868680" lvl="1" indent="-457200">
              <a:buFont typeface="+mj-lt"/>
              <a:buAutoNum type="arabicPeriod"/>
            </a:pPr>
            <a:r>
              <a:rPr lang="en-US" sz="1800" dirty="0"/>
              <a:t>Gyvsidabris: </a:t>
            </a:r>
            <a:r>
              <a:rPr lang="en-US" sz="1800" i="1" dirty="0"/>
              <a:t>Gyvasis ir tekantis</a:t>
            </a:r>
          </a:p>
          <a:p>
            <a:pPr marL="868680" lvl="1" indent="-457200">
              <a:buFont typeface="+mj-lt"/>
              <a:buAutoNum type="arabicPeriod"/>
            </a:pPr>
            <a:r>
              <a:rPr lang="en-US" sz="1800" dirty="0"/>
              <a:t>Druska: </a:t>
            </a:r>
            <a:r>
              <a:rPr lang="en-US" sz="1800" i="1" dirty="0"/>
              <a:t>Stabilus ir kietas</a:t>
            </a:r>
            <a:br>
              <a:rPr lang="en-US" sz="2200" dirty="0"/>
            </a:br>
            <a:r>
              <a:rPr lang="en-US" sz="1200" dirty="0"/>
              <a:t> </a:t>
            </a:r>
            <a:endParaRPr lang="en-US" sz="2200" dirty="0"/>
          </a:p>
          <a:p>
            <a:r>
              <a:rPr lang="de-DE" sz="2400" b="1" dirty="0"/>
              <a:t>Transmutacija</a:t>
            </a:r>
          </a:p>
          <a:p>
            <a:pPr marL="285750" indent="-285750">
              <a:buFont typeface="Arial" panose="020B0604020202020204" pitchFamily="34" charset="0"/>
              <a:buChar char="•"/>
            </a:pPr>
            <a:r>
              <a:rPr lang="en-US" sz="2000" dirty="0"/>
              <a:t>Transmutacijos idėja: Cheminiai elementai turi kažkaip "atsirasti"</a:t>
            </a:r>
          </a:p>
          <a:p>
            <a:pPr marL="285750" indent="-285750">
              <a:buFont typeface="Arial" panose="020B0604020202020204" pitchFamily="34" charset="0"/>
              <a:buChar char="•"/>
            </a:pPr>
            <a:r>
              <a:rPr lang="en-US" sz="2000" dirty="0"/>
              <a:t>vienas cheminis elementas gali virsti kitu.</a:t>
            </a:r>
          </a:p>
          <a:p>
            <a:pPr marL="285750" indent="-285750">
              <a:buFont typeface="Arial" panose="020B0604020202020204" pitchFamily="34" charset="0"/>
              <a:buChar char="•"/>
            </a:pPr>
            <a:r>
              <a:rPr lang="en-US" sz="2000" dirty="0"/>
              <a:t>Filosofinis akmuo: Mistinė medžiaga, kurią naudojant netaurieji metalai gali būti paverčiami tauriaisiais metalais, pavyzdžiui, auksu</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Elementai alchemijoje</a:t>
            </a:r>
            <a:endParaRPr lang="en-US" sz="3000" noProof="0" dirty="0"/>
          </a:p>
        </p:txBody>
      </p:sp>
      <p:pic>
        <p:nvPicPr>
          <p:cNvPr id="6" name="Grafik 5">
            <a:extLst>
              <a:ext uri="{FF2B5EF4-FFF2-40B4-BE49-F238E27FC236}">
                <a16:creationId xmlns:a16="http://schemas.microsoft.com/office/drawing/2014/main" id="{2EB93036-EF84-4AF9-A7B6-65861CF5C77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279279" y="2054059"/>
            <a:ext cx="2389196" cy="2389196"/>
          </a:xfrm>
          <a:prstGeom prst="rect">
            <a:avLst/>
          </a:prstGeom>
          <a:ln w="28575">
            <a:solidFill>
              <a:schemeClr val="tx1"/>
            </a:solidFill>
          </a:ln>
        </p:spPr>
      </p:pic>
      <p:sp>
        <p:nvSpPr>
          <p:cNvPr id="10" name="Textfeld 9">
            <a:extLst>
              <a:ext uri="{FF2B5EF4-FFF2-40B4-BE49-F238E27FC236}">
                <a16:creationId xmlns:a16="http://schemas.microsoft.com/office/drawing/2014/main" id="{3416824C-8538-4535-988A-DB29F1F71DE2}"/>
              </a:ext>
            </a:extLst>
          </p:cNvPr>
          <p:cNvSpPr txBox="1"/>
          <p:nvPr/>
        </p:nvSpPr>
        <p:spPr>
          <a:xfrm>
            <a:off x="8279279" y="4494625"/>
            <a:ext cx="2389196" cy="341632"/>
          </a:xfrm>
          <a:prstGeom prst="rect">
            <a:avLst/>
          </a:prstGeom>
          <a:noFill/>
        </p:spPr>
        <p:txBody>
          <a:bodyPr wrap="square" rtlCol="0">
            <a:spAutoFit/>
          </a:bodyPr>
          <a:lstStyle/>
          <a:p>
            <a:pPr algn="ctr"/>
            <a:r>
              <a:rPr lang="fr-FR" i="1" dirty="0"/>
              <a:t>[05] </a:t>
            </a:r>
            <a:r>
              <a:rPr lang="fr-FR" i="1" dirty="0" err="1"/>
              <a:t>Trys </a:t>
            </a:r>
            <a:r>
              <a:rPr lang="fr-FR" i="1" dirty="0"/>
              <a:t>pradmenys</a:t>
            </a:r>
            <a:endParaRPr lang="de-DE" i="1" dirty="0"/>
          </a:p>
        </p:txBody>
      </p:sp>
    </p:spTree>
    <p:extLst>
      <p:ext uri="{BB962C8B-B14F-4D97-AF65-F5344CB8AC3E}">
        <p14:creationId xmlns:p14="http://schemas.microsoft.com/office/powerpoint/2010/main" val="3294326770"/>
      </p:ext>
    </p:extLst>
  </p:cSld>
  <p:clrMapOvr>
    <a:masterClrMapping/>
  </p:clrMapOvr>
</p:sld>
</file>

<file path=ppt/slides/slide1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12848" y="1283966"/>
            <a:ext cx="6174271" cy="4832092"/>
          </a:xfrm>
          <a:prstGeom prst="rect">
            <a:avLst/>
          </a:prstGeom>
          <a:noFill/>
        </p:spPr>
        <p:txBody>
          <a:bodyPr wrap="square" rtlCol="0">
            <a:spAutoFit/>
          </a:bodyPr>
          <a:lstStyle/>
          <a:p>
            <a:r>
              <a:rPr lang="de-DE" sz="2400" b="1" dirty="0"/>
              <a:t>Tria Prima </a:t>
            </a:r>
            <a:r>
              <a:rPr lang="de-DE" sz="2400" i="1" dirty="0"/>
              <a:t>(XVI a.)</a:t>
            </a:r>
          </a:p>
          <a:p>
            <a:pPr marL="285750" indent="-285750">
              <a:buFont typeface="Arial" panose="020B0604020202020204" pitchFamily="34" charset="0"/>
              <a:buChar char="•"/>
            </a:pPr>
            <a:r>
              <a:rPr lang="de-DE" sz="2200" dirty="0"/>
              <a:t>Paracelsas </a:t>
            </a:r>
            <a:r>
              <a:rPr lang="de-DE" sz="2200" dirty="0" err="1"/>
              <a:t>aprašė</a:t>
            </a:r>
            <a:br>
              <a:rPr lang="de-DE" sz="2200" dirty="0"/>
            </a:br>
            <a:r>
              <a:rPr lang="de-DE" sz="2200" dirty="0"/>
              <a:t>3 </a:t>
            </a:r>
            <a:r>
              <a:rPr lang="de-DE" sz="2200" dirty="0" err="1"/>
              <a:t>pagrindines </a:t>
            </a:r>
            <a:r>
              <a:rPr lang="de-DE" sz="2200" dirty="0" err="1"/>
              <a:t>medžiagas</a:t>
            </a:r>
            <a:r>
              <a:rPr lang="de-DE" sz="2200" dirty="0"/>
              <a:t>:</a:t>
            </a:r>
          </a:p>
          <a:p>
            <a:pPr marL="868680" lvl="1" indent="-457200">
              <a:buFont typeface="+mj-lt"/>
              <a:buAutoNum type="arabicPeriod"/>
            </a:pPr>
            <a:r>
              <a:rPr lang="en-US" sz="1800" dirty="0"/>
              <a:t>Siera: </a:t>
            </a:r>
            <a:r>
              <a:rPr lang="en-US" sz="1800" i="1" dirty="0"/>
              <a:t>Laki ir deganti siera.</a:t>
            </a:r>
          </a:p>
          <a:p>
            <a:pPr marL="868680" lvl="1" indent="-457200">
              <a:buFont typeface="+mj-lt"/>
              <a:buAutoNum type="arabicPeriod"/>
            </a:pPr>
            <a:r>
              <a:rPr lang="en-US" sz="1800" dirty="0"/>
              <a:t>Gyvsidabris: </a:t>
            </a:r>
            <a:r>
              <a:rPr lang="en-US" sz="1800" i="1" dirty="0"/>
              <a:t>Gyvasis ir tekantis</a:t>
            </a:r>
          </a:p>
          <a:p>
            <a:pPr marL="868680" lvl="1" indent="-457200">
              <a:buFont typeface="+mj-lt"/>
              <a:buAutoNum type="arabicPeriod"/>
            </a:pPr>
            <a:r>
              <a:rPr lang="en-US" sz="1800" dirty="0"/>
              <a:t>Druska: </a:t>
            </a:r>
            <a:r>
              <a:rPr lang="en-US" sz="1800" i="1" dirty="0"/>
              <a:t>Stabilus ir kietas</a:t>
            </a:r>
            <a:br>
              <a:rPr lang="en-US" sz="2200" dirty="0"/>
            </a:br>
            <a:r>
              <a:rPr lang="en-US" sz="1200" dirty="0"/>
              <a:t> </a:t>
            </a:r>
            <a:endParaRPr lang="en-US" sz="2200" dirty="0"/>
          </a:p>
          <a:p>
            <a:r>
              <a:rPr lang="de-DE" sz="2400" b="1" dirty="0"/>
              <a:t>Transmutacija</a:t>
            </a:r>
          </a:p>
          <a:p>
            <a:pPr marL="285750" indent="-285750">
              <a:buFont typeface="Arial" panose="020B0604020202020204" pitchFamily="34" charset="0"/>
              <a:buChar char="•"/>
            </a:pPr>
            <a:r>
              <a:rPr lang="en-US" sz="2000" dirty="0"/>
              <a:t>Transmutacijos idėja: Cheminiai elementai turi kažkaip "atsirasti"</a:t>
            </a:r>
          </a:p>
          <a:p>
            <a:pPr marL="285750" indent="-285750">
              <a:buFont typeface="Arial" panose="020B0604020202020204" pitchFamily="34" charset="0"/>
              <a:buChar char="•"/>
            </a:pPr>
            <a:r>
              <a:rPr lang="en-US" sz="2000" dirty="0"/>
              <a:t>vienas cheminis elementas gali virsti kitu.</a:t>
            </a:r>
          </a:p>
          <a:p>
            <a:pPr marL="285750" indent="-285750">
              <a:buFont typeface="Arial" panose="020B0604020202020204" pitchFamily="34" charset="0"/>
              <a:buChar char="•"/>
            </a:pPr>
            <a:r>
              <a:rPr lang="en-US" sz="2000" dirty="0"/>
              <a:t>Filosofinis akmuo: Mistinė medžiaga, kurią naudojant netaurieji metalai gali būti paverčiami tauriaisiais metalais, pavyzdžiui, auksu</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Elementai alchemijoje</a:t>
            </a:r>
            <a:endParaRPr lang="en-US" sz="3000" noProof="0" dirty="0"/>
          </a:p>
        </p:txBody>
      </p:sp>
      <p:sp>
        <p:nvSpPr>
          <p:cNvPr id="2" name="Textfeld 1">
            <a:extLst>
              <a:ext uri="{FF2B5EF4-FFF2-40B4-BE49-F238E27FC236}">
                <a16:creationId xmlns:a16="http://schemas.microsoft.com/office/drawing/2014/main" id="{BD88E986-D417-D1A4-FAC7-E17231C59477}"/>
              </a:ext>
            </a:extLst>
          </p:cNvPr>
          <p:cNvSpPr txBox="1"/>
          <p:nvPr/>
        </p:nvSpPr>
        <p:spPr>
          <a:xfrm>
            <a:off x="7921375" y="2444115"/>
            <a:ext cx="3342528" cy="1969770"/>
          </a:xfrm>
          <a:prstGeom prst="rect">
            <a:avLst/>
          </a:prstGeom>
          <a:noFill/>
        </p:spPr>
        <p:txBody>
          <a:bodyPr wrap="square">
            <a:spAutoFit/>
          </a:bodyPr>
          <a:lstStyle/>
          <a:p>
            <a:pPr algn="ctr"/>
            <a:r>
              <a:rPr lang="de-DE" sz="1800" i="1" dirty="0" err="1"/>
              <a:t>Mano </a:t>
            </a:r>
            <a:r>
              <a:rPr lang="de-DE" sz="1800" i="1" dirty="0" err="1"/>
              <a:t>teorija, </a:t>
            </a:r>
            <a:r>
              <a:rPr lang="de-DE" sz="1800" i="1" dirty="0" err="1"/>
              <a:t>pagrįsta </a:t>
            </a:r>
            <a:r>
              <a:rPr lang="de-DE" sz="1800" i="1" dirty="0" err="1"/>
              <a:t>gamtos </a:t>
            </a:r>
            <a:r>
              <a:rPr lang="de-DE" sz="1800" i="1" dirty="0"/>
              <a:t>šviesa</a:t>
            </a:r>
            <a:r>
              <a:rPr lang="de-DE" sz="1800" i="1" dirty="0" err="1"/>
              <a:t>, </a:t>
            </a:r>
            <a:r>
              <a:rPr lang="de-DE" sz="1800" i="1" dirty="0" err="1"/>
              <a:t>dėl </a:t>
            </a:r>
            <a:r>
              <a:rPr lang="de-DE" sz="1800" i="1" dirty="0" err="1"/>
              <a:t>savo </a:t>
            </a:r>
            <a:r>
              <a:rPr lang="de-DE" sz="1800" i="1" dirty="0" err="1"/>
              <a:t>nuoseklumo </a:t>
            </a:r>
            <a:r>
              <a:rPr lang="de-DE" sz="1800" i="1" dirty="0" err="1"/>
              <a:t>niekada </a:t>
            </a:r>
            <a:r>
              <a:rPr lang="de-DE" sz="1800" i="1" dirty="0" err="1"/>
              <a:t>neišnyks</a:t>
            </a:r>
            <a:r>
              <a:rPr lang="de-DE" sz="1800" i="1" dirty="0" err="1"/>
              <a:t> </a:t>
            </a:r>
            <a:r>
              <a:rPr lang="de-DE" sz="1800" i="1" dirty="0" err="1"/>
              <a:t>ir</a:t>
            </a:r>
            <a:r>
              <a:rPr lang="de-DE" sz="1800" i="1" dirty="0" err="1"/>
              <a:t> nebus </a:t>
            </a:r>
            <a:r>
              <a:rPr lang="de-DE" sz="1800" i="1" dirty="0" err="1"/>
              <a:t>pakeista</a:t>
            </a:r>
            <a:r>
              <a:rPr lang="de-DE" sz="1800" i="1" dirty="0"/>
              <a:t>.</a:t>
            </a:r>
            <a:br>
              <a:rPr lang="de-DE" sz="1800" i="1" dirty="0"/>
            </a:br>
            <a:r>
              <a:rPr lang="de-DE" sz="1600" dirty="0"/>
              <a:t>Paracelsas</a:t>
            </a:r>
            <a:r>
              <a:rPr lang="en-US" sz="1600" dirty="0"/>
              <a:t>, Knyga apie </a:t>
            </a:r>
            <a:r>
              <a:rPr lang="de-DE" sz="1600" dirty="0"/>
              <a:t>filosofų</a:t>
            </a:r>
            <a:r>
              <a:rPr lang="en-US" sz="1600" dirty="0"/>
              <a:t> tinktūrą </a:t>
            </a:r>
            <a:endParaRPr lang="de-DE" sz="1800" dirty="0"/>
          </a:p>
        </p:txBody>
      </p:sp>
    </p:spTree>
    <p:extLst>
      <p:ext uri="{BB962C8B-B14F-4D97-AF65-F5344CB8AC3E}">
        <p14:creationId xmlns:p14="http://schemas.microsoft.com/office/powerpoint/2010/main" val="2762508812"/>
      </p:ext>
    </p:extLst>
  </p:cSld>
  <p:clrMapOvr>
    <a:masterClrMapping/>
  </p:clrMapOvr>
</p:sld>
</file>

<file path=ppt/slides/slide1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513114"/>
            <a:ext cx="6043084" cy="4493538"/>
          </a:xfrm>
          <a:prstGeom prst="rect">
            <a:avLst/>
          </a:prstGeom>
          <a:noFill/>
        </p:spPr>
        <p:txBody>
          <a:bodyPr wrap="square" rtlCol="0">
            <a:spAutoFit/>
          </a:bodyPr>
          <a:lstStyle/>
          <a:p>
            <a:pPr marL="285750" indent="-285750">
              <a:buFont typeface="Arial" panose="020B0604020202020204" pitchFamily="34" charset="0"/>
              <a:buChar char="•"/>
            </a:pPr>
            <a:r>
              <a:rPr lang="en-US" sz="2200" dirty="0"/>
              <a:t>17</a:t>
            </a:r>
            <a:r>
              <a:rPr lang="en-US" sz="2200" baseline="30000" dirty="0"/>
              <a:t>th</a:t>
            </a:r>
            <a:r>
              <a:rPr lang="en-US" sz="2200" dirty="0"/>
              <a:t> amžius: Po viduramžių mokslo sąstingio: Žingsnis po žingsnio cheminiais matavimo metodais atrandami pagrindiniai elementai</a:t>
            </a:r>
          </a:p>
          <a:p>
            <a:pPr marL="285750" indent="-285750">
              <a:buFont typeface="Arial" panose="020B0604020202020204" pitchFamily="34" charset="0"/>
              <a:buChar char="•"/>
            </a:pPr>
            <a:r>
              <a:rPr lang="en-US" sz="2200" dirty="0"/>
              <a:t>Pažangus vystymasis, nepaisant to, kad trūksta žinių apie patį atomą</a:t>
            </a:r>
          </a:p>
          <a:p>
            <a:pPr marL="285750" indent="-285750">
              <a:buFont typeface="Arial" panose="020B0604020202020204" pitchFamily="34" charset="0"/>
              <a:buChar char="•"/>
            </a:pPr>
            <a:r>
              <a:rPr lang="de-DE" sz="2200" dirty="0"/>
              <a:t>1869: </a:t>
            </a:r>
            <a:r>
              <a:rPr lang="de-DE" sz="2000" i="1" dirty="0"/>
              <a:t>Dmitrijus Mendelejevas </a:t>
            </a:r>
            <a:r>
              <a:rPr lang="en-US" sz="2200" dirty="0"/>
              <a:t>sukūrė pirmąją periodinę lentelę: sugrupuota ir surūšiuota pagal didėjančią atominę masę.</a:t>
            </a:r>
          </a:p>
          <a:p>
            <a:pPr marL="285750" marR="0" lvl="0" indent="-285750" algn="l" defTabSz="82296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200" dirty="0"/>
              <a:t>1913: </a:t>
            </a:r>
            <a:r>
              <a:rPr lang="en-US" sz="2200" dirty="0"/>
              <a:t>Atomų spektrinių linijų tyrimas: periodinės lentelės tvarkos patvirtinimas - </a:t>
            </a:r>
            <a:r>
              <a:rPr kumimoji="0" lang="de-DE" sz="2000" b="0" i="1" u="none" strike="noStrike" kern="1200" cap="none" spc="0" normalizeH="0" baseline="0" noProof="0" dirty="0">
                <a:ln>
                  <a:noFill/>
                </a:ln>
                <a:solidFill>
                  <a:srgbClr val="00305E"/>
                </a:solidFill>
                <a:effectLst/>
                <a:uLnTx/>
                <a:uFillTx/>
                <a:latin typeface="Open Sans"/>
                <a:ea typeface="+mn-ea"/>
                <a:cs typeface="+mn-cs"/>
              </a:rPr>
              <a:t>Henry Moseley</a:t>
            </a:r>
          </a:p>
          <a:p>
            <a:pPr marL="285750" indent="-285750">
              <a:buFont typeface="Arial" panose="020B0604020202020204" pitchFamily="34" charset="0"/>
              <a:buChar char="•"/>
            </a:pPr>
            <a:endParaRPr lang="de-DE" sz="22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Periodinės lentelės raida</a:t>
            </a:r>
            <a:endParaRPr lang="en-US" sz="3000" noProof="0" dirty="0"/>
          </a:p>
        </p:txBody>
      </p:sp>
      <p:pic>
        <p:nvPicPr>
          <p:cNvPr id="3" name="Grafik 2">
            <a:extLst>
              <a:ext uri="{FF2B5EF4-FFF2-40B4-BE49-F238E27FC236}">
                <a16:creationId xmlns:a16="http://schemas.microsoft.com/office/drawing/2014/main" id="{5500B0A8-F3E1-47AD-93A9-8E5B19AF1C0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52729" y="1387785"/>
            <a:ext cx="3889948" cy="3968932"/>
          </a:xfrm>
          <a:prstGeom prst="rect">
            <a:avLst/>
          </a:prstGeom>
        </p:spPr>
      </p:pic>
      <p:sp>
        <p:nvSpPr>
          <p:cNvPr id="2" name="Textfeld 1">
            <a:extLst>
              <a:ext uri="{FF2B5EF4-FFF2-40B4-BE49-F238E27FC236}">
                <a16:creationId xmlns:a16="http://schemas.microsoft.com/office/drawing/2014/main" id="{0413D96A-DEBE-577B-580B-2897B4FE6828}"/>
              </a:ext>
            </a:extLst>
          </p:cNvPr>
          <p:cNvSpPr txBox="1"/>
          <p:nvPr/>
        </p:nvSpPr>
        <p:spPr>
          <a:xfrm>
            <a:off x="7243724" y="5370985"/>
            <a:ext cx="4242794" cy="590931"/>
          </a:xfrm>
          <a:prstGeom prst="rect">
            <a:avLst/>
          </a:prstGeom>
          <a:noFill/>
        </p:spPr>
        <p:txBody>
          <a:bodyPr wrap="square" rtlCol="0">
            <a:spAutoFit/>
          </a:bodyPr>
          <a:lstStyle/>
          <a:p>
            <a:pPr algn="ctr"/>
            <a:r>
              <a:rPr lang="en-US" i="1" dirty="0"/>
              <a:t>[06] Pasenęs periodinės lentelės vaizdavimas</a:t>
            </a:r>
            <a:endParaRPr lang="de-DE" dirty="0"/>
          </a:p>
        </p:txBody>
      </p:sp>
    </p:spTree>
    <p:extLst>
      <p:ext uri="{BB962C8B-B14F-4D97-AF65-F5344CB8AC3E}">
        <p14:creationId xmlns:p14="http://schemas.microsoft.com/office/powerpoint/2010/main" val="3055012584"/>
      </p:ext>
    </p:extLst>
  </p:cSld>
  <p:clrMapOvr>
    <a:masterClrMapping/>
  </p:clrMapOvr>
</p:sld>
</file>

<file path=ppt/slides/slide1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Periodinė elementų lentelė</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785402945"/>
      </p:ext>
    </p:extLst>
  </p:cSld>
  <p:clrMapOvr>
    <a:masterClrMapping/>
  </p:clrMapOvr>
</p:sld>
</file>

<file path=ppt/slides/slide1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Cheminių elementų gausa </a:t>
            </a:r>
            <a:r>
              <a:rPr lang="en-US" sz="2400" noProof="0" dirty="0"/>
              <a:t>(Saulės sistema)</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 name="Grafik 13">
            <a:extLst>
              <a:ext uri="{FF2B5EF4-FFF2-40B4-BE49-F238E27FC236}">
                <a16:creationId xmlns:a16="http://schemas.microsoft.com/office/drawing/2014/main" id="{674B77D0-71F9-4A26-8EF0-E1364C0BBA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
        <p:nvSpPr>
          <p:cNvPr id="15" name="Textfeld 14">
            <a:extLst>
              <a:ext uri="{FF2B5EF4-FFF2-40B4-BE49-F238E27FC236}">
                <a16:creationId xmlns:a16="http://schemas.microsoft.com/office/drawing/2014/main" id="{594B2ECD-519E-4CC2-95A6-66DEBF9268D5}"/>
              </a:ext>
            </a:extLst>
          </p:cNvPr>
          <p:cNvSpPr txBox="1"/>
          <p:nvPr/>
        </p:nvSpPr>
        <p:spPr>
          <a:xfrm rot="16200000">
            <a:off x="-2177304" y="3362635"/>
            <a:ext cx="4744072" cy="307778"/>
          </a:xfrm>
          <a:prstGeom prst="rect">
            <a:avLst/>
          </a:prstGeom>
          <a:noFill/>
        </p:spPr>
        <p:txBody>
          <a:bodyPr wrap="square" rtlCol="0">
            <a:spAutoFit/>
          </a:bodyPr>
          <a:lstStyle/>
          <a:p>
            <a:pPr algn="ctr"/>
            <a:r>
              <a:rPr lang="de-DE" sz="1400" b="1" dirty="0"/>
              <a:t>Santykinis </a:t>
            </a:r>
            <a:r>
              <a:rPr lang="de-DE" sz="1400" b="1" dirty="0" err="1"/>
              <a:t>gausumas </a:t>
            </a:r>
            <a:r>
              <a:rPr lang="de-DE" sz="1400" b="1" dirty="0" err="1"/>
              <a:t>(logaritminis</a:t>
            </a:r>
            <a:r>
              <a:rPr lang="de-DE" sz="1400" b="1" dirty="0"/>
              <a:t>)</a:t>
            </a:r>
          </a:p>
        </p:txBody>
      </p:sp>
      <p:sp>
        <p:nvSpPr>
          <p:cNvPr id="16" name="Textfeld 15">
            <a:extLst>
              <a:ext uri="{FF2B5EF4-FFF2-40B4-BE49-F238E27FC236}">
                <a16:creationId xmlns:a16="http://schemas.microsoft.com/office/drawing/2014/main" id="{060C1B24-1D6E-4CD9-A02A-BEA97D25AE63}"/>
              </a:ext>
            </a:extLst>
          </p:cNvPr>
          <p:cNvSpPr txBox="1"/>
          <p:nvPr/>
        </p:nvSpPr>
        <p:spPr>
          <a:xfrm>
            <a:off x="448293" y="5827927"/>
            <a:ext cx="11726556" cy="304800"/>
          </a:xfrm>
          <a:prstGeom prst="rect">
            <a:avLst/>
          </a:prstGeom>
          <a:noFill/>
        </p:spPr>
        <p:txBody>
          <a:bodyPr wrap="square" rtlCol="0">
            <a:spAutoFit/>
          </a:bodyPr>
          <a:lstStyle/>
          <a:p>
            <a:pPr algn="ctr"/>
            <a:r>
              <a:rPr lang="de-DE" sz="1400" b="1" dirty="0" err="1"/>
              <a:t>Atominis </a:t>
            </a:r>
            <a:r>
              <a:rPr lang="de-DE" sz="1400" b="1" dirty="0" err="1"/>
              <a:t>skaičius </a:t>
            </a:r>
            <a:r>
              <a:rPr lang="de-DE" sz="1400" b="1" dirty="0"/>
              <a:t>Z</a:t>
            </a:r>
          </a:p>
        </p:txBody>
      </p:sp>
    </p:spTree>
    <p:extLst>
      <p:ext uri="{BB962C8B-B14F-4D97-AF65-F5344CB8AC3E}">
        <p14:creationId xmlns:p14="http://schemas.microsoft.com/office/powerpoint/2010/main" val="262586932"/>
      </p:ext>
    </p:extLst>
  </p:cSld>
  <p:clrMapOvr>
    <a:masterClrMapping/>
  </p:clrMapOvr>
</p:sld>
</file>

<file path=ppt/slides/slide18.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en-US" sz="3600" noProof="0" dirty="0"/>
              <a:t>Cheminių elementų gausa </a:t>
            </a:r>
            <a:r>
              <a:rPr lang="en-US" sz="2400" noProof="0" dirty="0"/>
              <a:t>(Saulės sistema)</a:t>
            </a:r>
            <a:endParaRPr lang="en-US"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01287" y="3902255"/>
            <a:ext cx="2016436" cy="2016434"/>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Užduotis</a:t>
            </a:r>
            <a:endParaRPr lang="en-US" sz="2400" b="1" dirty="0">
              <a:latin typeface="+mj-lt"/>
            </a:endParaRPr>
          </a:p>
        </p:txBody>
      </p:sp>
      <p:sp>
        <p:nvSpPr>
          <p:cNvPr id="9" name="Rechteck: obere Ecken abgerundet 8">
            <a:extLst>
              <a:ext uri="{FF2B5EF4-FFF2-40B4-BE49-F238E27FC236}">
                <a16:creationId xmlns:a16="http://schemas.microsoft.com/office/drawing/2014/main" id="{9C378F9B-1E52-B1CE-49D0-6D3544BAE426}"/>
              </a:ext>
            </a:extLst>
          </p:cNvPr>
          <p:cNvSpPr/>
          <p:nvPr/>
        </p:nvSpPr>
        <p:spPr>
          <a:xfrm>
            <a:off x="1398424" y="1873100"/>
            <a:ext cx="3822162" cy="169671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800" dirty="0">
                <a:solidFill>
                  <a:schemeClr val="tx1"/>
                </a:solidFill>
                <a:latin typeface="+mj-lt"/>
              </a:rPr>
              <a:t>Pažvelkite į </a:t>
            </a:r>
            <a:r>
              <a:rPr lang="en-GB" sz="2800" b="1" dirty="0">
                <a:solidFill>
                  <a:schemeClr val="tx1"/>
                </a:solidFill>
                <a:latin typeface="+mj-lt"/>
              </a:rPr>
              <a:t>gausos pasiskirstymą</a:t>
            </a:r>
            <a:r>
              <a:rPr lang="en-GB" sz="2800" dirty="0">
                <a:solidFill>
                  <a:schemeClr val="tx1"/>
                </a:solidFill>
                <a:latin typeface="+mj-lt"/>
              </a:rPr>
              <a:t>. Ką pastebite? </a:t>
            </a:r>
          </a:p>
        </p:txBody>
      </p:sp>
      <p:pic>
        <p:nvPicPr>
          <p:cNvPr id="8" name="Grafik 7">
            <a:extLst>
              <a:ext uri="{FF2B5EF4-FFF2-40B4-BE49-F238E27FC236}">
                <a16:creationId xmlns:a16="http://schemas.microsoft.com/office/drawing/2014/main" id="{B3A073E8-BB74-E554-E942-A833C2F5F7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10" t="16776" r="7285"/>
          <a:stretch/>
        </p:blipFill>
        <p:spPr>
          <a:xfrm>
            <a:off x="5572732" y="2437453"/>
            <a:ext cx="6427483" cy="2929604"/>
          </a:xfrm>
          <a:prstGeom prst="rect">
            <a:avLst/>
          </a:prstGeom>
        </p:spPr>
      </p:pic>
    </p:spTree>
    <p:extLst>
      <p:ext uri="{BB962C8B-B14F-4D97-AF65-F5344CB8AC3E}">
        <p14:creationId xmlns:p14="http://schemas.microsoft.com/office/powerpoint/2010/main" val="1519972124"/>
      </p:ext>
    </p:extLst>
  </p:cSld>
  <p:clrMapOvr>
    <a:masterClrMapping/>
  </p:clrMapOvr>
</p:sld>
</file>

<file path=ppt/slides/slide1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Cheminių elementų gausumas</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098" name="Picture 2" descr="Clear Science! — You are made of elements, along with everything...">
            <a:extLst>
              <a:ext uri="{FF2B5EF4-FFF2-40B4-BE49-F238E27FC236}">
                <a16:creationId xmlns:a16="http://schemas.microsoft.com/office/drawing/2014/main" id="{5A59FA42-A7CC-C888-0096-C90D34E6E3E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71675" y="2231114"/>
            <a:ext cx="8248650" cy="2980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D9FBBA2-237B-1FAF-C937-B435285C3B9E}"/>
              </a:ext>
            </a:extLst>
          </p:cNvPr>
          <p:cNvSpPr txBox="1"/>
          <p:nvPr/>
        </p:nvSpPr>
        <p:spPr>
          <a:xfrm>
            <a:off x="2254249" y="1646650"/>
            <a:ext cx="2209801" cy="461665"/>
          </a:xfrm>
          <a:prstGeom prst="rect">
            <a:avLst/>
          </a:prstGeom>
          <a:noFill/>
        </p:spPr>
        <p:txBody>
          <a:bodyPr wrap="square">
            <a:spAutoFit/>
          </a:bodyPr>
          <a:lstStyle/>
          <a:p>
            <a:pPr algn="ctr"/>
            <a:r>
              <a:rPr lang="de-DE" sz="2400" b="1" cap="small" dirty="0"/>
              <a:t>Žmogus</a:t>
            </a:r>
          </a:p>
        </p:txBody>
      </p:sp>
      <p:sp>
        <p:nvSpPr>
          <p:cNvPr id="7" name="Textfeld 6">
            <a:extLst>
              <a:ext uri="{FF2B5EF4-FFF2-40B4-BE49-F238E27FC236}">
                <a16:creationId xmlns:a16="http://schemas.microsoft.com/office/drawing/2014/main" id="{AE78C7B3-730B-B830-6E70-731DF0B9A880}"/>
              </a:ext>
            </a:extLst>
          </p:cNvPr>
          <p:cNvSpPr txBox="1"/>
          <p:nvPr/>
        </p:nvSpPr>
        <p:spPr>
          <a:xfrm>
            <a:off x="5105401" y="1646650"/>
            <a:ext cx="2127250" cy="461665"/>
          </a:xfrm>
          <a:prstGeom prst="rect">
            <a:avLst/>
          </a:prstGeom>
          <a:noFill/>
        </p:spPr>
        <p:txBody>
          <a:bodyPr wrap="square">
            <a:spAutoFit/>
          </a:bodyPr>
          <a:lstStyle/>
          <a:p>
            <a:pPr algn="ctr"/>
            <a:r>
              <a:rPr lang="de-DE" sz="2400" b="1" cap="small" dirty="0"/>
              <a:t>Žemės </a:t>
            </a:r>
            <a:r>
              <a:rPr lang="de-DE" sz="2400" b="1" cap="small" dirty="0" err="1"/>
              <a:t>pluta</a:t>
            </a:r>
            <a:endParaRPr lang="de-DE" sz="2400" b="1" cap="small" dirty="0"/>
          </a:p>
        </p:txBody>
      </p:sp>
      <p:sp>
        <p:nvSpPr>
          <p:cNvPr id="9" name="Textfeld 8">
            <a:extLst>
              <a:ext uri="{FF2B5EF4-FFF2-40B4-BE49-F238E27FC236}">
                <a16:creationId xmlns:a16="http://schemas.microsoft.com/office/drawing/2014/main" id="{E017FACA-AA9A-A1D1-7632-9405BACFB130}"/>
              </a:ext>
            </a:extLst>
          </p:cNvPr>
          <p:cNvSpPr txBox="1"/>
          <p:nvPr/>
        </p:nvSpPr>
        <p:spPr>
          <a:xfrm>
            <a:off x="7677151" y="1646650"/>
            <a:ext cx="2438400" cy="461665"/>
          </a:xfrm>
          <a:prstGeom prst="rect">
            <a:avLst/>
          </a:prstGeom>
          <a:noFill/>
        </p:spPr>
        <p:txBody>
          <a:bodyPr wrap="square">
            <a:spAutoFit/>
          </a:bodyPr>
          <a:lstStyle/>
          <a:p>
            <a:pPr algn="ctr"/>
            <a:r>
              <a:rPr lang="de-DE" sz="2400" b="1" cap="small" dirty="0"/>
              <a:t>Visata</a:t>
            </a:r>
          </a:p>
        </p:txBody>
      </p:sp>
      <p:sp>
        <p:nvSpPr>
          <p:cNvPr id="4" name="Textfeld 3">
            <a:extLst>
              <a:ext uri="{FF2B5EF4-FFF2-40B4-BE49-F238E27FC236}">
                <a16:creationId xmlns:a16="http://schemas.microsoft.com/office/drawing/2014/main" id="{4433BD64-BDBE-CCB6-877B-ED100D0E3EDD}"/>
              </a:ext>
            </a:extLst>
          </p:cNvPr>
          <p:cNvSpPr txBox="1"/>
          <p:nvPr/>
        </p:nvSpPr>
        <p:spPr>
          <a:xfrm>
            <a:off x="9039225" y="5370985"/>
            <a:ext cx="2990851" cy="590931"/>
          </a:xfrm>
          <a:prstGeom prst="rect">
            <a:avLst/>
          </a:prstGeom>
          <a:noFill/>
        </p:spPr>
        <p:txBody>
          <a:bodyPr wrap="square" rtlCol="0">
            <a:spAutoFit/>
          </a:bodyPr>
          <a:lstStyle/>
          <a:p>
            <a:pPr algn="r"/>
            <a:r>
              <a:rPr lang="en-US" i="1" dirty="0"/>
              <a:t>[07] Skirtingų cheminių elementų gausa</a:t>
            </a:r>
            <a:endParaRPr lang="de-DE" dirty="0"/>
          </a:p>
        </p:txBody>
      </p:sp>
    </p:spTree>
    <p:extLst>
      <p:ext uri="{BB962C8B-B14F-4D97-AF65-F5344CB8AC3E}">
        <p14:creationId xmlns:p14="http://schemas.microsoft.com/office/powerpoint/2010/main" val="2104554014"/>
      </p:ext>
    </p:extLst>
  </p:cSld>
  <p:clrMapOvr>
    <a:masterClrMapping/>
  </p:clrMapOvr>
</p:sld>
</file>

<file path=ppt/slides/slide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de-DE" sz="4800" b="1"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Branduolinė </a:t>
            </a:r>
            <a:r>
              <a:rPr lang="de-DE" sz="4800" b="1"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astrofizika</a:t>
            </a: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Kelionė </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po </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elementus</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868022722"/>
      </p:ext>
    </p:extLst>
  </p:cSld>
  <p:clrMapOvr>
    <a:masterClrMapping/>
  </p:clrMapOvr>
</p:sld>
</file>

<file path=ppt/slides/slide20.xml><?xml version="1.0" encoding="utf-8"?>
<p:sld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510579" y="1545003"/>
            <a:ext cx="5170842" cy="2392362"/>
          </a:xfrm>
        </p:spPr>
        <p:txBody>
          <a:bodyPr anchor="ctr"/>
          <a:lstStyle/>
          <a:p>
            <a:pPr algn="ctr"/>
            <a:r>
              <a:rPr lang="en-US" sz="3600" cap="small" noProof="0" dirty="0"/>
              <a:t>Kaip galime ištirti </a:t>
            </a:r>
            <a:r>
              <a:rPr lang="en-US" sz="3600" b="1" cap="small" noProof="0" dirty="0"/>
              <a:t>elementų kilmę</a:t>
            </a:r>
            <a:r>
              <a:rPr lang="en-US" sz="3600" cap="small" noProof="0" dirty="0"/>
              <a:t>?</a:t>
            </a:r>
          </a:p>
        </p:txBody>
      </p:sp>
      <p:grpSp>
        <p:nvGrpSpPr>
          <p:cNvPr id="8" name="Gruppieren 7">
            <a:extLst>
              <a:ext uri="{FF2B5EF4-FFF2-40B4-BE49-F238E27FC236}">
                <a16:creationId xmlns:a16="http://schemas.microsoft.com/office/drawing/2014/main" id="{256C94DE-91F7-66E7-8668-33FDB72DFC23}"/>
              </a:ext>
            </a:extLst>
          </p:cNvPr>
          <p:cNvGrpSpPr/>
          <p:nvPr/>
        </p:nvGrpSpPr>
        <p:grpSpPr>
          <a:xfrm>
            <a:off x="4156038" y="3813210"/>
            <a:ext cx="3879924" cy="1866828"/>
            <a:chOff x="4210980" y="4211243"/>
            <a:chExt cx="3879924" cy="1866828"/>
          </a:xfrm>
        </p:grpSpPr>
        <p:sp>
          <p:nvSpPr>
            <p:cNvPr id="4" name="Textfeld 3">
              <a:extLst>
                <a:ext uri="{FF2B5EF4-FFF2-40B4-BE49-F238E27FC236}">
                  <a16:creationId xmlns:a16="http://schemas.microsoft.com/office/drawing/2014/main" id="{95D0EBD4-F80B-A9C4-DB00-8081E7DF2F88}"/>
                </a:ext>
              </a:extLst>
            </p:cNvPr>
            <p:cNvSpPr txBox="1"/>
            <p:nvPr/>
          </p:nvSpPr>
          <p:spPr>
            <a:xfrm>
              <a:off x="4210980" y="5309957"/>
              <a:ext cx="3879924" cy="400110"/>
            </a:xfrm>
            <a:prstGeom prst="rect">
              <a:avLst/>
            </a:prstGeom>
            <a:noFill/>
          </p:spPr>
          <p:txBody>
            <a:bodyPr wrap="square">
              <a:spAutoFit/>
            </a:bodyPr>
            <a:lstStyle/>
            <a:p>
              <a:pPr algn="ctr"/>
              <a:r>
                <a:rPr lang="de-DE" sz="2000" b="1" dirty="0">
                  <a:hlinkClick r:id="rId3">
                    <a:extLst>
                      <a:ext uri="{A12FA001-AC4F-418D-AE19-62706E023703}">
                        <ahyp:hlinkClr xmlns:ahyp="http://schemas.microsoft.com/office/drawing/2018/hyperlinkcolor" val="tx"/>
                      </a:ext>
                    </a:extLst>
                  </a:hlinkClick>
                </a:rPr>
                <a:t>1.2 Felsenkellerio laboratorija</a:t>
              </a:r>
              <a:endParaRPr lang="en-US" sz="2000" b="1" dirty="0"/>
            </a:p>
          </p:txBody>
        </p:sp>
        <p:pic>
          <p:nvPicPr>
            <p:cNvPr id="6" name="Grafik 5" descr="Link mit einfarbiger Füllung">
              <a:extLst>
                <a:ext uri="{FF2B5EF4-FFF2-40B4-BE49-F238E27FC236}">
                  <a16:creationId xmlns:a16="http://schemas.microsoft.com/office/drawing/2014/main" id="{5658A0AA-6EF8-4612-93A6-8C9C0B62F0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17993" y="4211243"/>
              <a:ext cx="1065898" cy="1065898"/>
            </a:xfrm>
            <a:prstGeom prst="rect">
              <a:avLst/>
            </a:prstGeom>
          </p:spPr>
        </p:pic>
        <p:sp>
          <p:nvSpPr>
            <p:cNvPr id="7" name="Rechteck: obere Ecken abgerundet 6">
              <a:extLst>
                <a:ext uri="{FF2B5EF4-FFF2-40B4-BE49-F238E27FC236}">
                  <a16:creationId xmlns:a16="http://schemas.microsoft.com/office/drawing/2014/main" id="{80D2A88A-ACA4-BA70-85AE-E5501FAB4F6A}"/>
                </a:ext>
              </a:extLst>
            </p:cNvPr>
            <p:cNvSpPr/>
            <p:nvPr/>
          </p:nvSpPr>
          <p:spPr>
            <a:xfrm>
              <a:off x="4239861" y="4211243"/>
              <a:ext cx="3822162" cy="1866828"/>
            </a:xfrm>
            <a:prstGeom prst="round2SameRect">
              <a:avLst>
                <a:gd name="adj1" fmla="val 20923"/>
                <a:gd name="adj2" fmla="val 1711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800" dirty="0">
                <a:solidFill>
                  <a:schemeClr val="tx1"/>
                </a:solidFill>
                <a:latin typeface="+mj-lt"/>
              </a:endParaRPr>
            </a:p>
          </p:txBody>
        </p:sp>
      </p:grpSp>
    </p:spTree>
    <p:extLst>
      <p:ext uri="{BB962C8B-B14F-4D97-AF65-F5344CB8AC3E}">
        <p14:creationId xmlns:p14="http://schemas.microsoft.com/office/powerpoint/2010/main" val="1391093194"/>
      </p:ext>
    </p:extLst>
  </p:cSld>
  <p:clrMapOvr>
    <a:masterClrMapping/>
  </p:clrMapOvr>
</p:sld>
</file>

<file path=ppt/slides/slide2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492760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II dalis</a:t>
            </a:r>
          </a:p>
          <a:p>
            <a:pPr algn="ctr">
              <a:spcAft>
                <a:spcPts val="600"/>
              </a:spcAft>
            </a:pPr>
            <a:r>
              <a:rPr lang="en-US" sz="3600" cap="small" dirty="0">
                <a:solidFill>
                  <a:schemeClr val="bg1"/>
                </a:solidFill>
              </a:rPr>
              <a:t>Atomų branduoliai &amp;</a:t>
            </a:r>
            <a:br>
              <a:rPr lang="en-US" sz="3600" cap="small" dirty="0">
                <a:solidFill>
                  <a:schemeClr val="bg1"/>
                </a:solidFill>
              </a:rPr>
            </a:br>
            <a:r>
              <a:rPr lang="en-US" sz="3600" cap="small" dirty="0">
                <a:solidFill>
                  <a:schemeClr val="bg1"/>
                </a:solidFill>
              </a:rPr>
              <a:t>jų ypatumai</a:t>
            </a:r>
            <a:endParaRPr lang="en-US" sz="3600" b="1" cap="small" dirty="0">
              <a:solidFill>
                <a:schemeClr val="bg1"/>
              </a:solidFill>
            </a:endParaRPr>
          </a:p>
        </p:txBody>
      </p:sp>
      <p:pic>
        <p:nvPicPr>
          <p:cNvPr id="5124" name="Picture 4">
            <a:extLst>
              <a:ext uri="{FF2B5EF4-FFF2-40B4-BE49-F238E27FC236}">
                <a16:creationId xmlns:a16="http://schemas.microsoft.com/office/drawing/2014/main" id="{36CE6500-62B6-80A4-B3F3-096D7ACF308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27600" y="2445"/>
            <a:ext cx="7264400" cy="685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9449"/>
      </p:ext>
    </p:extLst>
  </p:cSld>
  <p:clrMapOvr>
    <a:masterClrMapping/>
  </p:clrMapOvr>
</p:sld>
</file>

<file path=ppt/slides/slide2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4097867" y="1989139"/>
            <a:ext cx="3996266" cy="2392362"/>
          </a:xfrm>
        </p:spPr>
        <p:txBody>
          <a:bodyPr anchor="ctr"/>
          <a:lstStyle/>
          <a:p>
            <a:pPr algn="ctr"/>
            <a:r>
              <a:rPr lang="en-US" sz="3600" b="1" cap="small" noProof="0" dirty="0"/>
              <a:t>Kas apibrėžia </a:t>
            </a:r>
            <a:r>
              <a:rPr lang="en-US" sz="3600" cap="small" noProof="0" dirty="0"/>
              <a:t>cheminį elementą?</a:t>
            </a:r>
          </a:p>
        </p:txBody>
      </p:sp>
    </p:spTree>
    <p:extLst>
      <p:ext uri="{BB962C8B-B14F-4D97-AF65-F5344CB8AC3E}">
        <p14:creationId xmlns:p14="http://schemas.microsoft.com/office/powerpoint/2010/main" val="3462665087"/>
      </p:ext>
    </p:extLst>
  </p:cSld>
  <p:clrMapOvr>
    <a:masterClrMapping/>
  </p:clrMapOvr>
</p:sld>
</file>

<file path=ppt/slides/slide2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Elementą apibūdina </a:t>
            </a:r>
            <a:r>
              <a:rPr lang="en-US" sz="2400" b="1" dirty="0"/>
              <a:t>protonų skaičius </a:t>
            </a:r>
            <a:r>
              <a:rPr lang="en-US" sz="2400" dirty="0"/>
              <a:t>atomo branduolyje</a:t>
            </a:r>
            <a:br>
              <a:rPr lang="de-DE" sz="2400" dirty="0"/>
            </a:br>
            <a:br>
              <a:rPr lang="de-DE" sz="2400" dirty="0"/>
            </a:br>
            <a:br>
              <a:rPr lang="de-DE" sz="2400" dirty="0"/>
            </a:br>
            <a:br>
              <a:rPr lang="de-DE" sz="2400" dirty="0"/>
            </a:b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Atomo branduolys</a:t>
            </a:r>
            <a:endParaRPr lang="en-US" sz="3000" noProof="0" dirty="0"/>
          </a:p>
        </p:txBody>
      </p:sp>
      <p:pic>
        <p:nvPicPr>
          <p:cNvPr id="2" name="Picture 2">
            <a:extLst>
              <a:ext uri="{FF2B5EF4-FFF2-40B4-BE49-F238E27FC236}">
                <a16:creationId xmlns:a16="http://schemas.microsoft.com/office/drawing/2014/main" id="{2C2CFEFF-E7D4-1B2D-9520-FDB57B3E2A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14151" y="3655422"/>
            <a:ext cx="2205446" cy="22054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ufbau von Atomen">
            <a:extLst>
              <a:ext uri="{FF2B5EF4-FFF2-40B4-BE49-F238E27FC236}">
                <a16:creationId xmlns:a16="http://schemas.microsoft.com/office/drawing/2014/main" id="{ABD82B60-5110-1334-7632-D178E9BDE2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8927" y="1184683"/>
            <a:ext cx="2415894" cy="239236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abgerundete Ecken 4">
            <a:extLst>
              <a:ext uri="{FF2B5EF4-FFF2-40B4-BE49-F238E27FC236}">
                <a16:creationId xmlns:a16="http://schemas.microsoft.com/office/drawing/2014/main" id="{DE67122A-90CE-E4C2-E481-3F1086D5E9B1}"/>
              </a:ext>
            </a:extLst>
          </p:cNvPr>
          <p:cNvSpPr/>
          <p:nvPr/>
        </p:nvSpPr>
        <p:spPr>
          <a:xfrm>
            <a:off x="1765378" y="2654744"/>
            <a:ext cx="3983490" cy="137732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Pavyzdys</a:t>
            </a:r>
            <a:r>
              <a:rPr lang="de-DE" sz="2000" b="1" dirty="0">
                <a:solidFill>
                  <a:schemeClr val="tx1"/>
                </a:solidFill>
              </a:rPr>
              <a:t>:</a:t>
            </a:r>
            <a:br>
              <a:rPr lang="de-DE" sz="2000" dirty="0">
                <a:solidFill>
                  <a:schemeClr val="tx1"/>
                </a:solidFill>
              </a:rPr>
            </a:br>
            <a:r>
              <a:rPr lang="en-US" sz="2000" dirty="0">
                <a:solidFill>
                  <a:schemeClr val="tx1"/>
                </a:solidFill>
              </a:rPr>
              <a:t>Deguonis yra 8-asis periodinės elementų lentelės elementas, turintis 8 protonus.</a:t>
            </a:r>
            <a:endParaRPr lang="en-GB" sz="2000" dirty="0">
              <a:solidFill>
                <a:schemeClr val="tx1"/>
              </a:solidFill>
            </a:endParaRPr>
          </a:p>
        </p:txBody>
      </p:sp>
      <p:sp>
        <p:nvSpPr>
          <p:cNvPr id="14" name="Textfeld 13">
            <a:extLst>
              <a:ext uri="{FF2B5EF4-FFF2-40B4-BE49-F238E27FC236}">
                <a16:creationId xmlns:a16="http://schemas.microsoft.com/office/drawing/2014/main" id="{B29BC5C2-254F-E67B-14BD-F49702ED42EB}"/>
              </a:ext>
            </a:extLst>
          </p:cNvPr>
          <p:cNvSpPr txBox="1"/>
          <p:nvPr/>
        </p:nvSpPr>
        <p:spPr>
          <a:xfrm>
            <a:off x="1167179" y="3878329"/>
            <a:ext cx="7113271" cy="1754326"/>
          </a:xfrm>
          <a:prstGeom prst="rect">
            <a:avLst/>
          </a:prstGeom>
          <a:noFill/>
        </p:spPr>
        <p:txBody>
          <a:bodyPr wrap="square" rtlCol="0">
            <a:spAutoFit/>
          </a:bodyPr>
          <a:lstStyle/>
          <a:p>
            <a:endParaRPr lang="de-DE" sz="2400" dirty="0"/>
          </a:p>
          <a:p>
            <a:pPr marL="285750" indent="-285750">
              <a:buFont typeface="Arial" panose="020B0604020202020204" pitchFamily="34" charset="0"/>
              <a:buChar char="•"/>
            </a:pPr>
            <a:r>
              <a:rPr lang="en-US" sz="2400" b="1" dirty="0"/>
              <a:t>Atomo branduolys</a:t>
            </a:r>
          </a:p>
          <a:p>
            <a:pPr marL="697230" lvl="1" indent="-285750">
              <a:buFont typeface="Arial" panose="020B0604020202020204" pitchFamily="34" charset="0"/>
              <a:buChar char="•"/>
            </a:pPr>
            <a:r>
              <a:rPr lang="en-US" sz="2000" dirty="0"/>
              <a:t>atomo centre</a:t>
            </a:r>
          </a:p>
          <a:p>
            <a:pPr marL="697230" lvl="1" indent="-285750">
              <a:buFont typeface="Arial" panose="020B0604020202020204" pitchFamily="34" charset="0"/>
              <a:buChar char="•"/>
            </a:pPr>
            <a:r>
              <a:rPr lang="en-US" sz="2000" dirty="0"/>
              <a:t>yra 1/10000 atomo dydžio.</a:t>
            </a:r>
          </a:p>
          <a:p>
            <a:pPr marL="697230" lvl="1" indent="-285750">
              <a:buFont typeface="Arial" panose="020B0604020202020204" pitchFamily="34" charset="0"/>
              <a:buChar char="•"/>
            </a:pPr>
            <a:r>
              <a:rPr lang="en-US" sz="2000" dirty="0"/>
              <a:t>sujungia beveik visą masę.</a:t>
            </a:r>
            <a:endParaRPr lang="de-DE" sz="1800" dirty="0"/>
          </a:p>
        </p:txBody>
      </p:sp>
    </p:spTree>
    <p:extLst>
      <p:ext uri="{BB962C8B-B14F-4D97-AF65-F5344CB8AC3E}">
        <p14:creationId xmlns:p14="http://schemas.microsoft.com/office/powerpoint/2010/main" val="40891954"/>
      </p:ext>
    </p:extLst>
  </p:cSld>
  <p:clrMapOvr>
    <a:masterClrMapping/>
  </p:clrMapOvr>
</p:sld>
</file>

<file path=ppt/slides/slide2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062103"/>
          </a:xfrm>
          <a:prstGeom prst="rect">
            <a:avLst/>
          </a:prstGeom>
          <a:noFill/>
        </p:spPr>
        <p:txBody>
          <a:bodyPr wrap="square" rtlCol="0">
            <a:spAutoFit/>
          </a:bodyPr>
          <a:lstStyle/>
          <a:p>
            <a:pPr marL="285750" indent="-285750">
              <a:buFont typeface="Arial" panose="020B0604020202020204" pitchFamily="34" charset="0"/>
              <a:buChar char="•"/>
            </a:pPr>
            <a:r>
              <a:rPr lang="en-US" sz="2400" dirty="0"/>
              <a:t>Atomo branduolį sudaro </a:t>
            </a:r>
            <a:r>
              <a:rPr lang="en-US" sz="2400" b="1" dirty="0"/>
              <a:t>protonai </a:t>
            </a:r>
            <a:r>
              <a:rPr lang="en-US" sz="2400" dirty="0"/>
              <a:t>ir </a:t>
            </a:r>
            <a:r>
              <a:rPr lang="en-US" sz="2400" b="1" dirty="0"/>
              <a:t>neutronai</a:t>
            </a:r>
            <a:br>
              <a:rPr lang="de-DE" sz="2000" b="1" dirty="0"/>
            </a:br>
            <a:br>
              <a:rPr lang="de-DE" sz="2000" b="1" dirty="0"/>
            </a:br>
            <a:br>
              <a:rPr lang="de-DE" sz="2000" b="1" dirty="0"/>
            </a:br>
            <a:br>
              <a:rPr lang="de-DE" sz="2000" b="1" dirty="0"/>
            </a:br>
            <a:endParaRPr lang="de-DE" sz="2000" b="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Atomų branduolių ženklinimas</a:t>
            </a:r>
            <a:endParaRPr lang="en-US" sz="3000" noProof="0" dirty="0"/>
          </a:p>
        </p:txBody>
      </p:sp>
      <p:pic>
        <p:nvPicPr>
          <p:cNvPr id="6146" name="Picture 2" descr="Atomkerne und ihre Bausteine">
            <a:extLst>
              <a:ext uri="{FF2B5EF4-FFF2-40B4-BE49-F238E27FC236}">
                <a16:creationId xmlns:a16="http://schemas.microsoft.com/office/drawing/2014/main" id="{344B54AA-4B87-0CC3-64BA-321AC5654D6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abgerundete Ecken 2">
            <a:extLst>
              <a:ext uri="{FF2B5EF4-FFF2-40B4-BE49-F238E27FC236}">
                <a16:creationId xmlns:a16="http://schemas.microsoft.com/office/drawing/2014/main" id="{0439A3F5-70DC-1590-7724-7DF21D7A8151}"/>
              </a:ext>
            </a:extLst>
          </p:cNvPr>
          <p:cNvSpPr/>
          <p:nvPr/>
        </p:nvSpPr>
        <p:spPr>
          <a:xfrm>
            <a:off x="1601131" y="2726809"/>
            <a:ext cx="4242319" cy="126171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Pavyzdys</a:t>
            </a:r>
            <a:r>
              <a:rPr lang="de-DE" sz="2000" b="1" dirty="0">
                <a:solidFill>
                  <a:schemeClr val="tx1"/>
                </a:solidFill>
              </a:rPr>
              <a:t>:</a:t>
            </a:r>
            <a:br>
              <a:rPr lang="de-DE" sz="2000" dirty="0">
                <a:solidFill>
                  <a:schemeClr val="tx1"/>
                </a:solidFill>
              </a:rPr>
            </a:br>
            <a:r>
              <a:rPr lang="en-US" sz="2000" dirty="0">
                <a:solidFill>
                  <a:schemeClr val="tx1"/>
                </a:solidFill>
              </a:rPr>
              <a:t>Deguonis turi 8 protonus ir 4-18 neutronų</a:t>
            </a:r>
            <a:endParaRPr lang="en-GB" sz="2000" dirty="0">
              <a:solidFill>
                <a:schemeClr val="tx1"/>
              </a:solidFill>
            </a:endParaRPr>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3130478"/>
      </p:ext>
    </p:extLst>
  </p:cSld>
  <p:clrMapOvr>
    <a:masterClrMapping/>
  </p:clrMapOvr>
</p:sld>
</file>

<file path=ppt/slides/slide25.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Vienos rūšies atomo branduolį vadiname </a:t>
            </a:r>
            <a:r>
              <a:rPr lang="en-US" sz="2400" b="1" dirty="0"/>
              <a:t>nuklidu</a:t>
            </a:r>
          </a:p>
          <a:p>
            <a:pPr marL="697230" lvl="1" indent="-285750">
              <a:buFont typeface="Arial" panose="020B0604020202020204" pitchFamily="34" charset="0"/>
              <a:buChar char="•"/>
            </a:pPr>
            <a:r>
              <a:rPr lang="en-US" sz="2400" dirty="0"/>
              <a:t>priklauso nuo protonų ir neutronų skaičiaus</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Atominių branduolių ženklinimas</a:t>
            </a:r>
            <a:endParaRPr lang="en-US"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xmlns:mc="http://schemas.openxmlformats.org/markup-compatibility/2006" xmlns:a14="http://schemas.microsoft.com/office/drawing/2010/main">
                <a:pPr algn="ctr">
                  <a:spcAft>
                    <a:spcPts val="1200"/>
                  </a:spcAft>
                </a:pPr>
                <a:r>
                  <a:rPr lang="de-DE" sz="2000" b="1" dirty="0" err="1">
                    <a:solidFill>
                      <a:schemeClr val="tx1"/>
                    </a:solidFill>
                  </a:rPr>
                  <a:t>Pavyzdys</a:t>
                </a:r>
                <a:r>
                  <a:rPr lang="de-DE" sz="2000" b="1" dirty="0">
                    <a:solidFill>
                      <a:schemeClr val="tx1"/>
                    </a:solidFill>
                  </a:rPr>
                  <a:t>:</a:t>
                </a:r>
                <a:br>
                  <a:rPr lang="de-DE" sz="2000" dirty="0">
                    <a:solidFill>
                      <a:schemeClr val="tx1"/>
                    </a:solidFill>
                  </a:rPr>
                </a:br>
                <a:r>
                  <a:rPr lang="en-US" sz="2000" dirty="0">
                    <a:solidFill>
                      <a:schemeClr val="tx1"/>
                    </a:solidFill>
                  </a:rPr>
                  <a:t>Nuklidas deguonis-16 turi 8 protonus ir 8 neutronus</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6600" b="1" i="1" smtClean="0">
                              <a:solidFill>
                                <a:schemeClr val="tx1"/>
                              </a:solidFill>
                              <a:latin typeface="Cambria Math" panose="02040503050406030204" pitchFamily="18" charset="0"/>
                            </a:rPr>
                          </m:ctrlPr>
                        </m:sPrePr>
                        <m:sub>
                          <m:r>
                            <a:rPr xmlns:a="http://schemas.openxmlformats.org/drawingml/2006/main" lang="de-DE" sz="6600" b="1" i="0" smtClean="0">
                              <a:solidFill>
                                <a:schemeClr val="tx1"/>
                              </a:solidFill>
                              <a:latin typeface="Cambria Math" panose="02040503050406030204" pitchFamily="18" charset="0"/>
                            </a:rPr>
                            <m:t>𝟖</m:t>
                          </m:r>
                        </m:sub>
                        <m:sup>
                          <m:r>
                            <a:rPr xmlns:a="http://schemas.openxmlformats.org/drawingml/2006/main" lang="de-DE" sz="6600" b="1" i="0" smtClean="0">
                              <a:solidFill>
                                <a:schemeClr val="tx1"/>
                              </a:solidFill>
                              <a:latin typeface="Cambria Math" panose="02040503050406030204" pitchFamily="18" charset="0"/>
                            </a:rPr>
                            <m:t>𝟏𝟔</m:t>
                          </m:r>
                        </m:sup>
                        <m:e>
                          <m:sSub>
                            <m:sSubPr>
                              <m:ctrlPr>
                                <a:rPr xmlns:a="http://schemas.openxmlformats.org/drawingml/2006/main" lang="de-DE" sz="6600" b="1" i="1" smtClean="0">
                                  <a:solidFill>
                                    <a:schemeClr val="tx1"/>
                                  </a:solidFill>
                                  <a:latin typeface="Cambria Math" panose="02040503050406030204" pitchFamily="18" charset="0"/>
                                </a:rPr>
                              </m:ctrlPr>
                            </m:sSubPr>
                            <m:e>
                              <m:r>
                                <a:rPr xmlns:a="http://schemas.openxmlformats.org/drawingml/2006/main" lang="de-DE" sz="6600" b="1" i="0" smtClean="0">
                                  <a:solidFill>
                                    <a:schemeClr val="tx1"/>
                                  </a:solidFill>
                                  <a:latin typeface="Cambria Math" panose="02040503050406030204" pitchFamily="18" charset="0"/>
                                </a:rPr>
                                <m:t>𝐎</m:t>
                              </m:r>
                            </m:e>
                            <m:sub>
                              <m:r>
                                <a:rPr xmlns:a="http://schemas.openxmlformats.org/drawingml/2006/main" lang="de-DE" sz="6600" b="1" i="0" smtClean="0">
                                  <a:solidFill>
                                    <a:schemeClr val="tx1"/>
                                  </a:solidFill>
                                  <a:latin typeface="Cambria Math" panose="02040503050406030204" pitchFamily="18" charset="0"/>
                                </a:rPr>
                                <m:t>𝟖</m:t>
                              </m:r>
                            </m:sub>
                          </m:sSub>
                        </m:e>
                      </m:sPre>
                    </m:oMath>
                  </m:oMathPara>
                </a14:m>
                <a:endParaRPr lang="de-DE" sz="4000" b="1" dirty="0">
                  <a:solidFill>
                    <a:schemeClr val="tx1"/>
                  </a:solidFill>
                </a:endParaRPr>
              </a:p>
            </p:txBody>
          </p:sp>
        </mc:Choice>
        <mc:Fallback>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3"/>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7035255"/>
      </p:ext>
    </p:extLst>
  </p:cSld>
  <p:clrMapOvr>
    <a:masterClrMapping/>
  </p:clrMapOvr>
</p:sld>
</file>

<file path=ppt/slides/slide26.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Vienos rūšies atomo branduolį vadiname </a:t>
            </a:r>
            <a:r>
              <a:rPr lang="en-US" sz="2400" b="1" dirty="0"/>
              <a:t>nuklidu</a:t>
            </a:r>
          </a:p>
          <a:p>
            <a:pPr marL="697230" lvl="1" indent="-285750">
              <a:buFont typeface="Arial" panose="020B0604020202020204" pitchFamily="34" charset="0"/>
              <a:buChar char="•"/>
            </a:pPr>
            <a:r>
              <a:rPr lang="en-US" sz="2400" dirty="0"/>
              <a:t>priklauso nuo protonų ir neutronų skaičiaus</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Atomų branduolių ženklinimas</a:t>
            </a:r>
            <a:endParaRPr lang="en-US"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xmlns:mc="http://schemas.openxmlformats.org/markup-compatibility/2006" xmlns:a14="http://schemas.microsoft.com/office/drawing/2010/main">
                <a:pPr algn="ctr">
                  <a:spcAft>
                    <a:spcPts val="1200"/>
                  </a:spcAft>
                </a:pPr>
                <a:r>
                  <a:rPr lang="de-DE" sz="2000" b="1" dirty="0">
                    <a:solidFill>
                      <a:schemeClr val="tx1"/>
                    </a:solidFill>
                  </a:rPr>
                  <a:t>Pavyzdys:</a:t>
                </a:r>
                <a:br>
                  <a:rPr lang="de-DE" sz="2000" dirty="0">
                    <a:solidFill>
                      <a:schemeClr val="tx1"/>
                    </a:solidFill>
                  </a:rPr>
                </a:br>
                <a:r>
                  <a:rPr lang="en-US" sz="2000" dirty="0">
                    <a:solidFill>
                      <a:schemeClr val="tx1"/>
                    </a:solidFill>
                  </a:rPr>
                  <a:t>Nuklidas deguonis-17 turi 8 protonus ir 9 neutronus</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6600" b="1" i="1" smtClean="0">
                              <a:solidFill>
                                <a:schemeClr val="tx1"/>
                              </a:solidFill>
                              <a:latin typeface="Cambria Math" panose="02040503050406030204" pitchFamily="18" charset="0"/>
                            </a:rPr>
                          </m:ctrlPr>
                        </m:sPrePr>
                        <m:sub>
                          <m:r>
                            <a:rPr xmlns:a="http://schemas.openxmlformats.org/drawingml/2006/main" lang="de-DE" sz="6600" b="1" i="0" smtClean="0">
                              <a:solidFill>
                                <a:schemeClr val="tx1"/>
                              </a:solidFill>
                              <a:latin typeface="Cambria Math" panose="02040503050406030204" pitchFamily="18" charset="0"/>
                            </a:rPr>
                            <m:t>𝟖</m:t>
                          </m:r>
                        </m:sub>
                        <m:sup>
                          <m:r>
                            <a:rPr xmlns:a="http://schemas.openxmlformats.org/drawingml/2006/main" lang="de-DE" sz="6600" b="1" i="0" smtClean="0">
                              <a:solidFill>
                                <a:schemeClr val="tx1"/>
                              </a:solidFill>
                              <a:latin typeface="Cambria Math" panose="02040503050406030204" pitchFamily="18" charset="0"/>
                            </a:rPr>
                            <m:t>𝟏</m:t>
                          </m:r>
                          <m:r>
                            <a:rPr xmlns:a="http://schemas.openxmlformats.org/drawingml/2006/main" lang="de-DE" sz="6600" b="1" i="1" smtClean="0">
                              <a:solidFill>
                                <a:schemeClr val="tx1"/>
                              </a:solidFill>
                              <a:latin typeface="Cambria Math" panose="02040503050406030204" pitchFamily="18" charset="0"/>
                            </a:rPr>
                            <m:t>𝟕</m:t>
                          </m:r>
                        </m:sup>
                        <m:e>
                          <m:sSub>
                            <m:sSubPr>
                              <m:ctrlPr>
                                <a:rPr xmlns:a="http://schemas.openxmlformats.org/drawingml/2006/main" lang="de-DE" sz="6600" b="1" i="1" smtClean="0">
                                  <a:solidFill>
                                    <a:schemeClr val="tx1"/>
                                  </a:solidFill>
                                  <a:latin typeface="Cambria Math" panose="02040503050406030204" pitchFamily="18" charset="0"/>
                                </a:rPr>
                              </m:ctrlPr>
                            </m:sSubPr>
                            <m:e>
                              <m:r>
                                <a:rPr xmlns:a="http://schemas.openxmlformats.org/drawingml/2006/main" lang="de-DE" sz="6600" b="1" i="0" smtClean="0">
                                  <a:solidFill>
                                    <a:schemeClr val="tx1"/>
                                  </a:solidFill>
                                  <a:latin typeface="Cambria Math" panose="02040503050406030204" pitchFamily="18" charset="0"/>
                                </a:rPr>
                                <m:t>𝐎</m:t>
                              </m:r>
                            </m:e>
                            <m:sub>
                              <m:r>
                                <a:rPr xmlns:a="http://schemas.openxmlformats.org/drawingml/2006/main" lang="de-DE" sz="6600" b="1" i="1" smtClean="0">
                                  <a:solidFill>
                                    <a:schemeClr val="tx1"/>
                                  </a:solidFill>
                                  <a:latin typeface="Cambria Math" panose="02040503050406030204" pitchFamily="18" charset="0"/>
                                </a:rPr>
                                <m:t>𝟗</m:t>
                              </m:r>
                            </m:sub>
                          </m:sSub>
                        </m:e>
                      </m:sPre>
                    </m:oMath>
                  </m:oMathPara>
                </a14:m>
                <a:endParaRPr lang="de-DE" sz="4000" b="1" dirty="0">
                  <a:solidFill>
                    <a:schemeClr val="tx1"/>
                  </a:solidFill>
                </a:endParaRPr>
              </a:p>
            </p:txBody>
          </p:sp>
        </mc:Choice>
        <mc:Fallback>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2"/>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5893382"/>
      </p:ext>
    </p:extLst>
  </p:cSld>
  <p:clrMapOvr>
    <a:masterClrMapping/>
  </p:clrMapOvr>
</p:sld>
</file>

<file path=ppt/slides/slide27.xml><?xml version="1.0" encoding="utf-8"?>
<p:sld xmlns:mc="http://schemas.openxmlformats.org/markup-compatibility/2006"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545825"/>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2400" dirty="0"/>
                  <a:t>Vienos rūšies atomo branduolį vadiname </a:t>
                </a:r>
                <a:r>
                  <a:rPr lang="en-US" sz="2400" b="1" dirty="0"/>
                  <a:t>nuklidu</a:t>
                </a:r>
              </a:p>
              <a:p xmlns:mc="http://schemas.openxmlformats.org/markup-compatibility/2006" xmlns:a14="http://schemas.microsoft.com/office/drawing/2010/main">
                <a:pPr marL="697230" lvl="1" indent="-285750">
                  <a:buFont typeface="Arial" panose="020B0604020202020204" pitchFamily="34" charset="0"/>
                  <a:buChar char="•"/>
                </a:pPr>
                <a:r>
                  <a:rPr lang="en-US" sz="2400" dirty="0"/>
                  <a:t>priklauso nuo protonų ir neutronų skaičiaus</a:t>
                </a:r>
              </a:p>
              <a:p xmlns:mc="http://schemas.openxmlformats.org/markup-compatibility/2006" xmlns:a14="http://schemas.microsoft.com/office/drawing/2010/main">
                <a:pPr marL="285750" indent="-285750">
                  <a:buFont typeface="Arial" panose="020B0604020202020204" pitchFamily="34" charset="0"/>
                  <a:buChar char="•"/>
                </a:pPr>
                <a:r>
                  <a:rPr lang="de-DE" sz="2400" dirty="0" err="1"/>
                  <a:t>Mes </a:t>
                </a:r>
                <a:r>
                  <a:rPr lang="de-DE" sz="2400" dirty="0" err="1"/>
                  <a:t>rašome</a:t>
                </a:r>
                <a:r>
                  <a:rPr lang="de-DE" sz="2400" dirty="0"/>
                  <a:t>:</a:t>
                </a:r>
              </a:p>
              <a:p>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PrePr>
                        <m:sub>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𝐙</m:t>
                          </m:r>
                        </m:sub>
                        <m:sup>
                          <m: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𝑨</m:t>
                          </m:r>
                        </m:sup>
                        <m:e>
                          <m:sSub>
                            <m:sSubPr>
                              <m:ctrlP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𝐗</m:t>
                              </m:r>
                            </m:e>
                            <m:sub>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sub>
                          </m:sSub>
                        </m:e>
                      </m:sPre>
                    </m:oMath>
                  </m:oMathPara>
                </a14:m>
                <a:endParaRPr lang="de-DE" sz="2400" dirty="0"/>
              </a:p>
            </p:txBody>
          </p:sp>
        </mc:Choice>
        <mc:Fallback>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8" y="1684564"/>
                <a:ext cx="7113271" cy="2545825"/>
              </a:xfrm>
              <a:prstGeom prst="rect">
                <a:avLst/>
              </a:prstGeom>
              <a:blipFill>
                <a:blip r:embed="rId3"/>
                <a:stretch>
                  <a:fillRect l="-1114" t="-1914"/>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Atominių branduolių ženklinimas</a:t>
            </a:r>
            <a:endParaRPr lang="en-US" sz="3000" noProof="0" dirty="0"/>
          </a:p>
        </p:txBody>
      </p:sp>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a:extLst>
              <a:ext uri="{FF2B5EF4-FFF2-40B4-BE49-F238E27FC236}">
                <a16:creationId xmlns:a16="http://schemas.microsoft.com/office/drawing/2014/main" id="{F3AF7995-E5D8-E460-F14D-3A08BA321553}"/>
              </a:ext>
            </a:extLst>
          </p:cNvPr>
          <p:cNvSpPr txBox="1"/>
          <p:nvPr/>
        </p:nvSpPr>
        <p:spPr>
          <a:xfrm>
            <a:off x="1258028" y="4373411"/>
            <a:ext cx="7113271" cy="1938992"/>
          </a:xfrm>
          <a:prstGeom prst="rect">
            <a:avLst/>
          </a:prstGeom>
          <a:noFill/>
        </p:spPr>
        <p:txBody>
          <a:bodyPr wrap="square" rtlCol="0">
            <a:spAutoFit/>
          </a:bodyPr>
          <a:lstStyle/>
          <a:p>
            <a:r>
              <a:rPr lang="de-DE" sz="2400" b="1" dirty="0"/>
              <a:t>X..</a:t>
            </a:r>
            <a:r>
              <a:rPr lang="de-DE" sz="2400" dirty="0"/>
              <a:t>. Elemento simbolis</a:t>
            </a:r>
            <a:br>
              <a:rPr lang="de-DE" sz="2400" dirty="0"/>
            </a:br>
            <a:r>
              <a:rPr lang="de-DE" sz="2400" b="1" dirty="0"/>
              <a:t>Z.</a:t>
            </a:r>
            <a:r>
              <a:rPr lang="de-DE" sz="2400" dirty="0"/>
              <a:t>.. </a:t>
            </a:r>
            <a:r>
              <a:rPr lang="de-DE" sz="2400" dirty="0" err="1"/>
              <a:t>Atominis </a:t>
            </a:r>
            <a:r>
              <a:rPr lang="de-DE" sz="2400" dirty="0" err="1"/>
              <a:t>skaičius </a:t>
            </a:r>
            <a:r>
              <a:rPr lang="de-DE" sz="2400" dirty="0"/>
              <a:t>/ protonų </a:t>
            </a:r>
            <a:r>
              <a:rPr lang="de-DE" sz="2400" dirty="0" err="1"/>
              <a:t>skaičius</a:t>
            </a:r>
            <a:br>
              <a:rPr lang="de-DE" sz="2400" dirty="0"/>
            </a:br>
            <a:r>
              <a:rPr lang="de-DE" sz="2400" b="1" dirty="0"/>
              <a:t>N..</a:t>
            </a:r>
            <a:r>
              <a:rPr lang="de-DE" sz="2400" dirty="0"/>
              <a:t>. Neutronų </a:t>
            </a:r>
            <a:r>
              <a:rPr lang="de-DE" sz="2400" dirty="0" err="1"/>
              <a:t>skaičius</a:t>
            </a:r>
            <a:br>
              <a:rPr lang="de-DE" sz="2400" dirty="0"/>
            </a:br>
            <a:r>
              <a:rPr lang="de-DE" sz="2400" b="1" dirty="0"/>
              <a:t>A.</a:t>
            </a:r>
            <a:r>
              <a:rPr lang="de-DE" sz="2400" dirty="0"/>
              <a:t>.. </a:t>
            </a:r>
            <a:r>
              <a:rPr lang="de-DE" sz="2400" dirty="0" err="1"/>
              <a:t>masės </a:t>
            </a:r>
            <a:r>
              <a:rPr lang="de-DE" sz="2400" dirty="0" err="1"/>
              <a:t>skaičius</a:t>
            </a:r>
            <a:br>
              <a:rPr lang="de-DE" sz="2400" dirty="0"/>
            </a:br>
            <a:endParaRPr lang="de-DE" sz="2400" b="1" dirty="0"/>
          </a:p>
        </p:txBody>
      </p:sp>
      <p:sp>
        <p:nvSpPr>
          <p:cNvPr id="8" name="Textfeld 7">
            <a:extLst>
              <a:ext uri="{FF2B5EF4-FFF2-40B4-BE49-F238E27FC236}">
                <a16:creationId xmlns:a16="http://schemas.microsoft.com/office/drawing/2014/main" id="{ECA53C82-8EAE-BC84-BCB7-188F5E097A93}"/>
              </a:ext>
            </a:extLst>
          </p:cNvPr>
          <p:cNvSpPr txBox="1"/>
          <p:nvPr/>
        </p:nvSpPr>
        <p:spPr>
          <a:xfrm>
            <a:off x="6336090" y="4695276"/>
            <a:ext cx="6100762" cy="523220"/>
          </a:xfrm>
          <a:prstGeom prst="rect">
            <a:avLst/>
          </a:prstGeom>
          <a:noFill/>
        </p:spPr>
        <p:txBody>
          <a:bodyPr wrap="square">
            <a:spAutoFit/>
          </a:bodyPr>
          <a:lstStyle/>
          <a:p>
            <a:pPr algn="ctr"/>
            <a:r>
              <a:rPr lang="de-DE" sz="2800" b="1" dirty="0"/>
              <a:t>A = Z + N</a:t>
            </a:r>
            <a:endParaRPr lang="en-GB" sz="2400" dirty="0"/>
          </a:p>
        </p:txBody>
      </p:sp>
    </p:spTree>
    <p:extLst>
      <p:ext uri="{BB962C8B-B14F-4D97-AF65-F5344CB8AC3E}">
        <p14:creationId xmlns:p14="http://schemas.microsoft.com/office/powerpoint/2010/main" val="1902927834"/>
      </p:ext>
    </p:extLst>
  </p:cSld>
  <p:clrMapOvr>
    <a:masterClrMapping/>
  </p:clrMapOvr>
</p:sld>
</file>

<file path=ppt/slides/slide28.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0BE2AE0-BB7C-F16F-3781-C06E61A478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2691" y="3053138"/>
            <a:ext cx="4760551" cy="2390808"/>
          </a:xfrm>
          <a:prstGeom prst="rect">
            <a:avLst/>
          </a:prstGeom>
        </p:spPr>
      </p:pic>
      <p:sp>
        <p:nvSpPr>
          <p:cNvPr id="7" name="Rechteck: abgerundete Ecken 6">
            <a:extLst>
              <a:ext uri="{FF2B5EF4-FFF2-40B4-BE49-F238E27FC236}">
                <a16:creationId xmlns:a16="http://schemas.microsoft.com/office/drawing/2014/main" id="{FD35BD5B-021F-F70D-24AB-062C63789B17}"/>
              </a:ext>
            </a:extLst>
          </p:cNvPr>
          <p:cNvSpPr/>
          <p:nvPr/>
        </p:nvSpPr>
        <p:spPr>
          <a:xfrm>
            <a:off x="1139382" y="1456811"/>
            <a:ext cx="6775893" cy="441058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de-DE" sz="2800" b="1" u="sng" dirty="0">
                <a:solidFill>
                  <a:srgbClr val="000000"/>
                </a:solidFill>
              </a:rPr>
              <a:t>Užduotis</a:t>
            </a:r>
            <a:br>
              <a:rPr lang="de-DE" sz="2800" dirty="0">
                <a:solidFill>
                  <a:schemeClr val="tx1"/>
                </a:solidFill>
              </a:rPr>
            </a:br>
            <a:r>
              <a:rPr lang="en-US" sz="2800" dirty="0">
                <a:solidFill>
                  <a:schemeClr val="tx1"/>
                </a:solidFill>
              </a:rPr>
              <a:t>Kiek neutronų</a:t>
            </a:r>
            <a:br>
              <a:rPr lang="en-US" sz="2800" dirty="0">
                <a:solidFill>
                  <a:schemeClr val="tx1"/>
                </a:solidFill>
              </a:rPr>
            </a:br>
            <a:r>
              <a:rPr lang="de-DE" sz="2800" b="1" dirty="0">
                <a:solidFill>
                  <a:schemeClr val="tx1"/>
                </a:solidFill>
              </a:rPr>
              <a:t>Uranas-238 </a:t>
            </a:r>
            <a:r>
              <a:rPr lang="en-US" sz="2800" dirty="0">
                <a:solidFill>
                  <a:schemeClr val="tx1"/>
                </a:solidFill>
              </a:rPr>
              <a:t>turi</a:t>
            </a:r>
            <a:r>
              <a:rPr lang="de-DE" sz="2800" dirty="0">
                <a:solidFill>
                  <a:schemeClr val="tx1"/>
                </a:solidFill>
              </a:rPr>
              <a:t>? </a:t>
            </a:r>
            <a:endParaRPr lang="en-GB" sz="2800" b="1" dirty="0">
              <a:solidFill>
                <a:schemeClr val="tx1"/>
              </a:solidFill>
            </a:endParaRPr>
          </a:p>
        </p:txBody>
      </p:sp>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310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Atominių branduolių ženklinimas</a:t>
            </a:r>
            <a:endParaRPr lang="en-US" sz="3000" noProof="0" dirty="0"/>
          </a:p>
        </p:txBody>
      </p:sp>
      <p:sp>
        <p:nvSpPr>
          <p:cNvPr id="5" name="Textfeld 4">
            <a:extLst>
              <a:ext uri="{FF2B5EF4-FFF2-40B4-BE49-F238E27FC236}">
                <a16:creationId xmlns:a16="http://schemas.microsoft.com/office/drawing/2014/main" id="{ED0C41D0-9B62-4B1B-BE12-B16B84DF2D3D}"/>
              </a:ext>
            </a:extLst>
          </p:cNvPr>
          <p:cNvSpPr txBox="1"/>
          <p:nvPr/>
        </p:nvSpPr>
        <p:spPr>
          <a:xfrm>
            <a:off x="2336799" y="3141133"/>
            <a:ext cx="1735666" cy="341632"/>
          </a:xfrm>
          <a:prstGeom prst="rect">
            <a:avLst/>
          </a:prstGeom>
          <a:solidFill>
            <a:schemeClr val="bg1"/>
          </a:solidFill>
        </p:spPr>
        <p:txBody>
          <a:bodyPr wrap="square" rtlCol="0">
            <a:spAutoFit/>
          </a:bodyPr>
          <a:lstStyle/>
          <a:p>
            <a:r>
              <a:rPr lang="de-DE" dirty="0" err="1"/>
              <a:t>Masės </a:t>
            </a:r>
            <a:r>
              <a:rPr lang="de-DE" dirty="0" err="1"/>
              <a:t>numeris </a:t>
            </a:r>
            <a:r>
              <a:rPr lang="de-DE" dirty="0"/>
              <a:t>A</a:t>
            </a:r>
          </a:p>
        </p:txBody>
      </p:sp>
      <p:sp>
        <p:nvSpPr>
          <p:cNvPr id="10" name="Textfeld 9">
            <a:extLst>
              <a:ext uri="{FF2B5EF4-FFF2-40B4-BE49-F238E27FC236}">
                <a16:creationId xmlns:a16="http://schemas.microsoft.com/office/drawing/2014/main" id="{8EBDC9A8-F6EE-4F2E-84F2-29842E907739}"/>
              </a:ext>
            </a:extLst>
          </p:cNvPr>
          <p:cNvSpPr txBox="1"/>
          <p:nvPr/>
        </p:nvSpPr>
        <p:spPr>
          <a:xfrm>
            <a:off x="1964266" y="5007290"/>
            <a:ext cx="2319867" cy="341632"/>
          </a:xfrm>
          <a:prstGeom prst="rect">
            <a:avLst/>
          </a:prstGeom>
          <a:solidFill>
            <a:schemeClr val="bg1"/>
          </a:solidFill>
        </p:spPr>
        <p:txBody>
          <a:bodyPr wrap="square" rtlCol="0">
            <a:spAutoFit/>
          </a:bodyPr>
          <a:lstStyle/>
          <a:p>
            <a:pPr algn="ctr"/>
            <a:r>
              <a:rPr lang="de-DE" dirty="0"/>
              <a:t>Protonų </a:t>
            </a:r>
            <a:r>
              <a:rPr lang="de-DE" dirty="0" err="1"/>
              <a:t>skaičius </a:t>
            </a:r>
            <a:r>
              <a:rPr lang="de-DE" dirty="0"/>
              <a:t>Z</a:t>
            </a:r>
          </a:p>
        </p:txBody>
      </p:sp>
      <p:sp>
        <p:nvSpPr>
          <p:cNvPr id="12" name="Textfeld 11">
            <a:extLst>
              <a:ext uri="{FF2B5EF4-FFF2-40B4-BE49-F238E27FC236}">
                <a16:creationId xmlns:a16="http://schemas.microsoft.com/office/drawing/2014/main" id="{CA51256E-482A-4F9C-8FDA-E4B37F64D81E}"/>
              </a:ext>
            </a:extLst>
          </p:cNvPr>
          <p:cNvSpPr txBox="1"/>
          <p:nvPr/>
        </p:nvSpPr>
        <p:spPr>
          <a:xfrm>
            <a:off x="4846347" y="4102735"/>
            <a:ext cx="2006599" cy="590931"/>
          </a:xfrm>
          <a:prstGeom prst="rect">
            <a:avLst/>
          </a:prstGeom>
          <a:solidFill>
            <a:schemeClr val="bg1"/>
          </a:solidFill>
        </p:spPr>
        <p:txBody>
          <a:bodyPr wrap="square" rtlCol="0">
            <a:spAutoFit/>
          </a:bodyPr>
          <a:lstStyle/>
          <a:p>
            <a:r>
              <a:rPr lang="de-DE" dirty="0"/>
              <a:t>Cheminis simbolis</a:t>
            </a:r>
            <a:br>
              <a:rPr lang="de-DE" dirty="0"/>
            </a:br>
            <a:endParaRPr lang="de-DE" dirty="0"/>
          </a:p>
        </p:txBody>
      </p:sp>
    </p:spTree>
    <p:extLst>
      <p:ext uri="{BB962C8B-B14F-4D97-AF65-F5344CB8AC3E}">
        <p14:creationId xmlns:p14="http://schemas.microsoft.com/office/powerpoint/2010/main" val="2270554694"/>
      </p:ext>
    </p:extLst>
  </p:cSld>
  <p:clrMapOvr>
    <a:masterClrMapping/>
  </p:clrMapOvr>
</p:sld>
</file>

<file path=ppt/slides/slide29.xml><?xml version="1.0" encoding="utf-8"?>
<p:sld xmlns:a16="http://schemas.microsoft.com/office/drawing/2014/main" xmlns:a14="http://schemas.microsoft.com/office/drawing/2010/main" xmlns:asvg="http://schemas.microsoft.com/office/drawing/2016/SVG/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Atomų branduolių ženklinimas</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Užduotis</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en-US" sz="2800" dirty="0">
                      <a:solidFill>
                        <a:schemeClr val="tx1"/>
                      </a:solidFill>
                    </a:rPr>
                    <a:t>Pažvelkite į nuklidų lentelę. Norėdami tai padaryti, atidarykite</a:t>
                  </a:r>
                  <a:br>
                    <a:rPr lang="de-DE" sz="2800" dirty="0">
                      <a:solidFill>
                        <a:schemeClr val="tx1"/>
                      </a:solidFill>
                    </a:rPr>
                  </a:br>
                  <a14:m xmlns:a14="http://schemas.microsoft.com/office/drawing/2010/main"/>
                  <a:r>
                    <a:rPr lang="de-DE" sz="2800" b="1" dirty="0">
                      <a:solidFill>
                        <a:schemeClr val="tx1"/>
                      </a:solidFill>
                    </a:rPr>
                    <a:t> 2.1 Interaktyvioji nuklidų lentelė</a:t>
                  </a:r>
                  <a:endParaRPr lang="en-GB" sz="2800" b="1" dirty="0">
                    <a:solidFill>
                      <a:schemeClr val="tx1"/>
                    </a:solidFill>
                  </a:endParaRPr>
                </a:p>
              </p:txBody>
            </p:sp>
          </mc:Choice>
          <mc:Fallback>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010411"/>
                </a:xfrm>
                <a:prstGeom prst="round2SameRect">
                  <a:avLst>
                    <a:gd name="adj1" fmla="val 0"/>
                    <a:gd name="adj2" fmla="val 0"/>
                  </a:avLst>
                </a:prstGeom>
                <a:blipFill>
                  <a:blip r:embed="rId5"/>
                  <a:stretch>
                    <a:fillRect r="-737"/>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2850106784"/>
      </p:ext>
    </p:extLst>
  </p:cSld>
  <p:clrMapOvr>
    <a:masterClrMapping/>
  </p:clrMapOvr>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Tvarkaraštis</a:t>
            </a:r>
            <a:endParaRPr lang="en-US" sz="3000" noProof="0" dirty="0"/>
          </a:p>
        </p:txBody>
      </p:sp>
      <p:graphicFrame>
        <p:nvGraphicFramePr>
          <p:cNvPr id="5" name="Tabelle 4">
            <a:extLst>
              <a:ext uri="{FF2B5EF4-FFF2-40B4-BE49-F238E27FC236}">
                <a16:creationId xmlns:a16="http://schemas.microsoft.com/office/drawing/2014/main" id="{A88DDD0E-55DA-40C3-B0DF-1BCB1C75046C}"/>
              </a:ext>
            </a:extLst>
          </p:cNvPr>
          <p:cNvGraphicFramePr>
            <a:graphicFrameLocks noGrp="1"/>
          </p:cNvGraphicFramePr>
          <p:nvPr>
            <p:extLst>
              <p:ext uri="{D42A27DB-BD31-4B8C-83A1-F6EECF244321}">
                <p14:modId xmlns:p14="http://schemas.microsoft.com/office/powerpoint/2010/main" val="4116258912"/>
              </p:ext>
            </p:extLst>
          </p:nvPr>
        </p:nvGraphicFramePr>
        <p:xfrm>
          <a:off x="2231390" y="1097852"/>
          <a:ext cx="7226119" cy="4937760"/>
        </p:xfrm>
        <a:graphic>
          <a:graphicData uri="http://schemas.openxmlformats.org/drawingml/2006/table">
            <a:tbl>
              <a:tblPr firstRow="1" bandRow="1"/>
              <a:tblGrid>
                <a:gridCol w="2277817">
                  <a:extLst>
                    <a:ext uri="{9D8B030D-6E8A-4147-A177-3AD203B41FA5}">
                      <a16:colId xmlns:a16="http://schemas.microsoft.com/office/drawing/2014/main" val="2785176710"/>
                    </a:ext>
                  </a:extLst>
                </a:gridCol>
                <a:gridCol w="4948302">
                  <a:extLst>
                    <a:ext uri="{9D8B030D-6E8A-4147-A177-3AD203B41FA5}">
                      <a16:colId xmlns:a16="http://schemas.microsoft.com/office/drawing/2014/main" val="993756295"/>
                    </a:ext>
                  </a:extLst>
                </a:gridCol>
              </a:tblGrid>
              <a:tr h="19826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Laikas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Turinys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0646057"/>
                  </a:ext>
                </a:extLst>
              </a:tr>
              <a:tr h="28289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I dalis</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Įvadas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181518"/>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55'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II dalis</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Atomų branduoliai ir jų ypatumai</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15123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Pertrauka</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23070147"/>
                  </a:ext>
                </a:extLst>
              </a:tr>
              <a:tr h="273063">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40'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III dalis</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Žvaigždės evoliucija</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93048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40'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IV dalis</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Į aukštesnius elementus!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35115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Pietų pertrauka</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59455700"/>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90'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V dalis</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Žvaigždės laboratorijoje</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7263158"/>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Pertrauka</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277515595"/>
                  </a:ext>
                </a:extLst>
              </a:tr>
              <a:tr h="0">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V dalis</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Žvaigždės laboratorijoje - </a:t>
                      </a: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tęsinys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516916"/>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Išvada</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445782"/>
                  </a:ext>
                </a:extLst>
              </a:tr>
            </a:tbl>
          </a:graphicData>
        </a:graphic>
      </p:graphicFrame>
    </p:spTree>
    <p:extLst>
      <p:ext uri="{BB962C8B-B14F-4D97-AF65-F5344CB8AC3E}">
        <p14:creationId xmlns:p14="http://schemas.microsoft.com/office/powerpoint/2010/main" val="1943891256"/>
      </p:ext>
    </p:extLst>
  </p:cSld>
  <p:clrMapOvr>
    <a:masterClrMapping/>
  </p:clrMapOvr>
</p:sld>
</file>

<file path=ppt/slides/slide3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en-US" sz="3600" cap="small" noProof="0" dirty="0"/>
              <a:t>Kaip gali </a:t>
            </a:r>
            <a:r>
              <a:rPr lang="en-US" sz="3600" b="1" cap="small" noProof="0" dirty="0"/>
              <a:t>keistis </a:t>
            </a:r>
            <a:r>
              <a:rPr lang="en-US" sz="3600" cap="small" noProof="0" dirty="0"/>
              <a:t>atomo branduoliai</a:t>
            </a:r>
            <a:r>
              <a:rPr lang="en-US" sz="3600" b="1" cap="small" noProof="0" dirty="0"/>
              <a:t>?</a:t>
            </a:r>
          </a:p>
        </p:txBody>
      </p:sp>
    </p:spTree>
    <p:extLst>
      <p:ext uri="{BB962C8B-B14F-4D97-AF65-F5344CB8AC3E}">
        <p14:creationId xmlns:p14="http://schemas.microsoft.com/office/powerpoint/2010/main" val="1554018878"/>
      </p:ext>
    </p:extLst>
  </p:cSld>
  <p:clrMapOvr>
    <a:masterClrMapping/>
  </p:clrMapOvr>
</p:sld>
</file>

<file path=ppt/slides/slide31.xml><?xml version="1.0" encoding="utf-8"?>
<p:sld xmlns:a16="http://schemas.microsoft.com/office/drawing/2014/main" xmlns:a14="http://schemas.microsoft.com/office/drawing/2010/main" xmlns:asvg="http://schemas.microsoft.com/office/drawing/2016/SVG/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Branduolinės reakcijos</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1 užduotis</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en-US" sz="2800" dirty="0">
                      <a:solidFill>
                        <a:schemeClr val="tx1"/>
                      </a:solidFill>
                    </a:rPr>
                    <a:t>Susiskirstykite į </a:t>
                  </a:r>
                  <a:r>
                    <a:rPr lang="en-US" sz="2800" b="1" dirty="0">
                      <a:solidFill>
                        <a:schemeClr val="tx1"/>
                      </a:solidFill>
                    </a:rPr>
                    <a:t>grupes po keturis </a:t>
                  </a:r>
                  <a:r>
                    <a:rPr lang="en-US" sz="2800" dirty="0">
                      <a:solidFill>
                        <a:schemeClr val="tx1"/>
                      </a:solidFill>
                    </a:rPr>
                    <a:t>ir paskirkite ekspertams užduotis.</a:t>
                  </a:r>
                  <a:br>
                    <a:rPr lang="de-DE" sz="2800" dirty="0">
                      <a:solidFill>
                        <a:schemeClr val="tx1"/>
                      </a:solidFill>
                    </a:rPr>
                  </a:br>
                  <a14:m xmlns:a14="http://schemas.microsoft.com/office/drawing/2010/main"/>
                  <a:r>
                    <a:rPr lang="de-DE" sz="2800" b="1" dirty="0">
                      <a:solidFill>
                        <a:schemeClr val="tx1"/>
                      </a:solidFill>
                    </a:rPr>
                    <a:t> 2.2 Grupių galvosūkių užduočių lapai</a:t>
                  </a:r>
                  <a:endParaRPr lang="en-GB" sz="2800" b="1" dirty="0">
                    <a:solidFill>
                      <a:schemeClr val="tx1"/>
                    </a:solidFill>
                  </a:endParaRPr>
                </a:p>
              </p:txBody>
            </p:sp>
          </mc:Choice>
          <mc:Fallback>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010411"/>
                </a:xfrm>
                <a:prstGeom prst="round2SameRect">
                  <a:avLst>
                    <a:gd name="adj1" fmla="val 0"/>
                    <a:gd name="adj2" fmla="val 0"/>
                  </a:avLst>
                </a:prstGeom>
                <a:blipFill>
                  <a:blip r:embed="rId5"/>
                  <a:stretch>
                    <a:fillRect l="-737" r="-2421" b="-2711"/>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2507106436"/>
      </p:ext>
    </p:extLst>
  </p:cSld>
  <p:clrMapOvr>
    <a:masterClrMapping/>
  </p:clrMapOvr>
</p:sld>
</file>

<file path=ppt/slides/slide32.xml><?xml version="1.0" encoding="utf-8"?>
<p:sld xmlns:a16="http://schemas.microsoft.com/office/drawing/2014/main" xmlns:a14="http://schemas.microsoft.com/office/drawing/2010/main" xmlns:asvg="http://schemas.microsoft.com/office/drawing/2016/SVG/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Branduolinės reakcijos</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1766880"/>
            <a:ext cx="5775737" cy="3353756"/>
            <a:chOff x="1398424" y="1360021"/>
            <a:chExt cx="3822162" cy="3353756"/>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2 užduotis</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840677"/>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en-US" sz="2800" dirty="0">
                      <a:solidFill>
                        <a:schemeClr val="tx1"/>
                      </a:solidFill>
                    </a:rPr>
                    <a:t>Susiburkite į ekspertų grupes ir </a:t>
                  </a:r>
                  <a:r>
                    <a:rPr lang="en-US" sz="2800" dirty="0">
                      <a:solidFill>
                        <a:schemeClr val="tx1"/>
                      </a:solidFill>
                    </a:rPr>
                    <a:t>kartu </a:t>
                  </a:r>
                  <a:r>
                    <a:rPr lang="en-US" sz="2800" dirty="0">
                      <a:solidFill>
                        <a:schemeClr val="tx1"/>
                      </a:solidFill>
                    </a:rPr>
                    <a:t>dirbkite su </a:t>
                  </a:r>
                  <a:r>
                    <a:rPr lang="en-US" sz="2800" b="1" dirty="0">
                      <a:solidFill>
                        <a:schemeClr val="tx1"/>
                      </a:solidFill>
                    </a:rPr>
                    <a:t>ekspertų </a:t>
                  </a:r>
                  <a:r>
                    <a:rPr lang="en-US" sz="2800" b="1" dirty="0">
                      <a:solidFill>
                        <a:schemeClr val="tx1"/>
                      </a:solidFill>
                    </a:rPr>
                    <a:t>užduotimis</a:t>
                  </a:r>
                  <a:r>
                    <a:rPr lang="en-US" sz="2800" dirty="0">
                      <a:solidFill>
                        <a:schemeClr val="tx1"/>
                      </a:solidFill>
                    </a:rPr>
                    <a:t>.</a:t>
                  </a:r>
                  <a:br>
                    <a:rPr lang="de-DE" sz="2800" dirty="0">
                      <a:solidFill>
                        <a:schemeClr val="tx1"/>
                      </a:solidFill>
                    </a:rPr>
                  </a:br>
                  <a:br>
                    <a:rPr lang="de-DE" sz="2800" dirty="0">
                      <a:solidFill>
                        <a:schemeClr val="tx1"/>
                      </a:solidFill>
                    </a:rPr>
                  </a:br>
                  <a:r>
                    <a:rPr lang="en-US" sz="2800" dirty="0">
                      <a:solidFill>
                        <a:schemeClr val="tx1"/>
                      </a:solidFill>
                    </a:rPr>
                    <a:t>Jei reikia, naudokite nuklidų lentelę</a:t>
                  </a:r>
                  <a:br>
                    <a:rPr lang="de-DE" sz="2800" b="1" dirty="0">
                      <a:solidFill>
                        <a:schemeClr val="tx1"/>
                      </a:solidFill>
                      <a:latin typeface="Cambria Math" panose="02040503050406030204" pitchFamily="18" charset="0"/>
                    </a:rPr>
                  </a:br>
                  <a14:m xmlns:a14="http://schemas.microsoft.com/office/drawing/2010/main"/>
                  <a:r>
                    <a:rPr lang="de-DE" sz="2800" b="1" dirty="0">
                      <a:solidFill>
                        <a:schemeClr val="tx1"/>
                      </a:solidFill>
                    </a:rPr>
                    <a:t> 2.1. Interaktyvioji nuklidų lentelė</a:t>
                  </a:r>
                  <a:endParaRPr lang="en-GB" sz="2800" b="1" dirty="0">
                    <a:solidFill>
                      <a:schemeClr val="tx1"/>
                    </a:solidFill>
                  </a:endParaRPr>
                </a:p>
              </p:txBody>
            </p:sp>
          </mc:Choice>
          <mc:Fallback>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840677"/>
                </a:xfrm>
                <a:prstGeom prst="round2SameRect">
                  <a:avLst>
                    <a:gd name="adj1" fmla="val 0"/>
                    <a:gd name="adj2" fmla="val 0"/>
                  </a:avLst>
                </a:prstGeom>
                <a:blipFill>
                  <a:blip r:embed="rId5"/>
                  <a:stretch>
                    <a:fillRect l="-1895" r="-1789" b="-2564"/>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3571105594"/>
      </p:ext>
    </p:extLst>
  </p:cSld>
  <p:clrMapOvr>
    <a:masterClrMapping/>
  </p:clrMapOvr>
</p:sld>
</file>

<file path=ppt/slides/slide33.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Branduolinės reakcijos</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3 užduotis</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a:solidFill>
                    <a:schemeClr val="tx1"/>
                  </a:solidFill>
                </a:rPr>
                <a:t>Susirinkite atgal į pradines grupes ir kartu dirbkite </a:t>
              </a:r>
              <a:r>
                <a:rPr lang="en-US" sz="2800" b="1" dirty="0">
                  <a:solidFill>
                    <a:schemeClr val="tx1"/>
                  </a:solidFill>
                </a:rPr>
                <a:t>su namų grupės užduotimis</a:t>
              </a:r>
              <a:r>
                <a:rPr lang="en-US" sz="2800" dirty="0">
                  <a:solidFill>
                    <a:schemeClr val="tx1"/>
                  </a:solidFill>
                </a:rPr>
                <a:t>.</a:t>
              </a:r>
              <a:endParaRPr lang="en-GB" sz="2800" b="1" dirty="0">
                <a:solidFill>
                  <a:schemeClr val="tx1"/>
                </a:solidFill>
              </a:endParaRPr>
            </a:p>
          </p:txBody>
        </p:sp>
      </p:grpSp>
    </p:spTree>
    <p:extLst>
      <p:ext uri="{BB962C8B-B14F-4D97-AF65-F5344CB8AC3E}">
        <p14:creationId xmlns:p14="http://schemas.microsoft.com/office/powerpoint/2010/main" val="729561231"/>
      </p:ext>
    </p:extLst>
  </p:cSld>
  <p:clrMapOvr>
    <a:masterClrMapping/>
  </p:clrMapOvr>
</p:sld>
</file>

<file path=ppt/slides/slide3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en-US" sz="3600" cap="small" noProof="0" dirty="0"/>
              <a:t>Kodėl</a:t>
            </a:r>
            <a:br>
              <a:rPr lang="en-US" sz="3600" cap="small" noProof="0" dirty="0"/>
            </a:br>
            <a:r>
              <a:rPr lang="en-US" sz="3600" cap="small" noProof="0" dirty="0"/>
              <a:t>branduolinės konversijos</a:t>
            </a:r>
            <a:br>
              <a:rPr lang="en-US" sz="3600" cap="small" noProof="0" dirty="0"/>
            </a:br>
            <a:r>
              <a:rPr lang="en-US" sz="3600" cap="small" noProof="0" dirty="0"/>
              <a:t>vyksta?</a:t>
            </a:r>
          </a:p>
        </p:txBody>
      </p:sp>
    </p:spTree>
    <p:extLst>
      <p:ext uri="{BB962C8B-B14F-4D97-AF65-F5344CB8AC3E}">
        <p14:creationId xmlns:p14="http://schemas.microsoft.com/office/powerpoint/2010/main" val="3744714122"/>
      </p:ext>
    </p:extLst>
  </p:cSld>
  <p:clrMapOvr>
    <a:masterClrMapping/>
  </p:clrMapOvr>
</p:sld>
</file>

<file path=ppt/slides/slide3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539420"/>
            <a:ext cx="5429251" cy="3970318"/>
          </a:xfrm>
          <a:prstGeom prst="rect">
            <a:avLst/>
          </a:prstGeom>
          <a:noFill/>
        </p:spPr>
        <p:txBody>
          <a:bodyPr wrap="square" rtlCol="0">
            <a:spAutoFit/>
          </a:bodyPr>
          <a:lstStyle/>
          <a:p>
            <a:pPr marL="285750" indent="-285750">
              <a:buFont typeface="Arial" panose="020B0604020202020204" pitchFamily="34" charset="0"/>
              <a:buChar char="•"/>
            </a:pPr>
            <a:r>
              <a:rPr lang="en-US" sz="2400" b="1" dirty="0"/>
              <a:t>Surišimo energija </a:t>
            </a:r>
            <a:r>
              <a:rPr lang="en-US" sz="2400" dirty="0"/>
              <a:t>yra atomo branduolio stabilumo matas</a:t>
            </a:r>
          </a:p>
          <a:p>
            <a:pPr marL="697230" lvl="1" indent="-285750">
              <a:buFont typeface="Arial" panose="020B0604020202020204" pitchFamily="34" charset="0"/>
              <a:buChar char="•"/>
            </a:pPr>
            <a:r>
              <a:rPr lang="en-US" sz="2000" dirty="0"/>
              <a:t>Stabilumas priklauso nuo protonų ir neutronų skaičiaus pasiskirstymo bei sudėtingų simetrijos veiksnių</a:t>
            </a:r>
          </a:p>
          <a:p>
            <a:pPr marL="285750" indent="-285750">
              <a:buFont typeface="Arial" panose="020B0604020202020204" pitchFamily="34" charset="0"/>
              <a:buChar char="•"/>
            </a:pPr>
            <a:r>
              <a:rPr lang="en-US" sz="2400" dirty="0"/>
              <a:t>Branduoliai, kurie branduolinės konversijos būdu gali pereiti į stabilias būsenas, yra nestabilūs (radioaktyvūs).</a:t>
            </a:r>
          </a:p>
          <a:p>
            <a:pPr marL="285750" indent="-285750">
              <a:buFont typeface="Arial" panose="020B0604020202020204" pitchFamily="34" charset="0"/>
              <a:buChar char="•"/>
            </a:pPr>
            <a:r>
              <a:rPr lang="en-US" sz="2400" dirty="0"/>
              <a:t>Branduoliai taip pat gali pasiekti stabilesnę būseną dėl branduolių sintezės</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Surišimo energija</a:t>
            </a:r>
            <a:endParaRPr lang="en-US" sz="3000" noProof="0" dirty="0"/>
          </a:p>
        </p:txBody>
      </p:sp>
      <p:pic>
        <p:nvPicPr>
          <p:cNvPr id="2" name="Grafik 1">
            <a:extLst>
              <a:ext uri="{FF2B5EF4-FFF2-40B4-BE49-F238E27FC236}">
                <a16:creationId xmlns:a16="http://schemas.microsoft.com/office/drawing/2014/main" id="{E75F4F9D-94BD-CFA1-19FD-54B5138173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94172" y="1977570"/>
            <a:ext cx="5114050" cy="3102966"/>
          </a:xfrm>
          <a:prstGeom prst="rect">
            <a:avLst/>
          </a:prstGeom>
        </p:spPr>
      </p:pic>
      <p:sp>
        <p:nvSpPr>
          <p:cNvPr id="4" name="Textfeld 3">
            <a:extLst>
              <a:ext uri="{FF2B5EF4-FFF2-40B4-BE49-F238E27FC236}">
                <a16:creationId xmlns:a16="http://schemas.microsoft.com/office/drawing/2014/main" id="{D350534C-42E3-7A8B-D52D-27CBA15F4143}"/>
              </a:ext>
            </a:extLst>
          </p:cNvPr>
          <p:cNvSpPr txBox="1"/>
          <p:nvPr/>
        </p:nvSpPr>
        <p:spPr>
          <a:xfrm rot="16200000">
            <a:off x="5115594" y="3439439"/>
            <a:ext cx="3020583" cy="261610"/>
          </a:xfrm>
          <a:prstGeom prst="rect">
            <a:avLst/>
          </a:prstGeom>
          <a:noFill/>
        </p:spPr>
        <p:txBody>
          <a:bodyPr wrap="square" rtlCol="0">
            <a:spAutoFit/>
          </a:bodyPr>
          <a:lstStyle/>
          <a:p>
            <a:pPr algn="ctr"/>
            <a:r>
              <a:rPr lang="de-DE" sz="1100" dirty="0" err="1">
                <a:solidFill>
                  <a:srgbClr val="000000"/>
                </a:solidFill>
              </a:rPr>
              <a:t>Nukleono </a:t>
            </a:r>
            <a:r>
              <a:rPr lang="de-DE" sz="1100" dirty="0">
                <a:solidFill>
                  <a:srgbClr val="000000"/>
                </a:solidFill>
              </a:rPr>
              <a:t>rišamoji energija </a:t>
            </a:r>
            <a:r>
              <a:rPr lang="de-DE" sz="1100" dirty="0">
                <a:solidFill>
                  <a:srgbClr val="000000"/>
                </a:solidFill>
              </a:rPr>
              <a:t>(MeV)</a:t>
            </a:r>
          </a:p>
        </p:txBody>
      </p:sp>
      <p:sp>
        <p:nvSpPr>
          <p:cNvPr id="5" name="Textfeld 4">
            <a:extLst>
              <a:ext uri="{FF2B5EF4-FFF2-40B4-BE49-F238E27FC236}">
                <a16:creationId xmlns:a16="http://schemas.microsoft.com/office/drawing/2014/main" id="{08720FD3-4ADA-C14D-2895-13DC2E7961C7}"/>
              </a:ext>
            </a:extLst>
          </p:cNvPr>
          <p:cNvSpPr txBox="1"/>
          <p:nvPr/>
        </p:nvSpPr>
        <p:spPr>
          <a:xfrm>
            <a:off x="8007920" y="5088553"/>
            <a:ext cx="2637955" cy="261610"/>
          </a:xfrm>
          <a:prstGeom prst="rect">
            <a:avLst/>
          </a:prstGeom>
          <a:noFill/>
        </p:spPr>
        <p:txBody>
          <a:bodyPr wrap="square" rtlCol="0">
            <a:spAutoFit/>
          </a:bodyPr>
          <a:lstStyle/>
          <a:p>
            <a:pPr algn="ctr"/>
            <a:r>
              <a:rPr lang="de-DE" sz="1100" dirty="0" err="1">
                <a:solidFill>
                  <a:srgbClr val="000000"/>
                </a:solidFill>
              </a:rPr>
              <a:t>Masės </a:t>
            </a:r>
            <a:r>
              <a:rPr lang="de-DE" sz="1100" dirty="0" err="1">
                <a:solidFill>
                  <a:srgbClr val="000000"/>
                </a:solidFill>
              </a:rPr>
              <a:t>numeris </a:t>
            </a:r>
            <a:r>
              <a:rPr lang="de-DE" sz="1100" dirty="0">
                <a:solidFill>
                  <a:srgbClr val="000000"/>
                </a:solidFill>
              </a:rPr>
              <a:t>A</a:t>
            </a:r>
          </a:p>
        </p:txBody>
      </p:sp>
    </p:spTree>
    <p:extLst>
      <p:ext uri="{BB962C8B-B14F-4D97-AF65-F5344CB8AC3E}">
        <p14:creationId xmlns:p14="http://schemas.microsoft.com/office/powerpoint/2010/main" val="3701393994"/>
      </p:ext>
    </p:extLst>
  </p:cSld>
  <p:clrMapOvr>
    <a:masterClrMapping/>
  </p:clrMapOvr>
</p:sld>
</file>

<file path=ppt/slides/slide3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Surišimo energija</a:t>
            </a:r>
            <a:endParaRPr lang="en-US" sz="3000" noProof="0" dirty="0"/>
          </a:p>
        </p:txBody>
      </p:sp>
      <p:pic>
        <p:nvPicPr>
          <p:cNvPr id="3" name="Grafik 2">
            <a:extLst>
              <a:ext uri="{FF2B5EF4-FFF2-40B4-BE49-F238E27FC236}">
                <a16:creationId xmlns:a16="http://schemas.microsoft.com/office/drawing/2014/main" id="{E38CABB8-C154-46E2-8E2A-CB9EF096B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81661"/>
            <a:ext cx="8105775" cy="4918204"/>
          </a:xfrm>
          <a:prstGeom prst="rect">
            <a:avLst/>
          </a:prstGeom>
        </p:spPr>
      </p:pic>
      <p:sp>
        <p:nvSpPr>
          <p:cNvPr id="4" name="Textfeld 3">
            <a:extLst>
              <a:ext uri="{FF2B5EF4-FFF2-40B4-BE49-F238E27FC236}">
                <a16:creationId xmlns:a16="http://schemas.microsoft.com/office/drawing/2014/main" id="{DB722161-2F8D-5E6B-5414-9AC91BFECF9A}"/>
              </a:ext>
            </a:extLst>
          </p:cNvPr>
          <p:cNvSpPr txBox="1"/>
          <p:nvPr/>
        </p:nvSpPr>
        <p:spPr>
          <a:xfrm rot="16200000">
            <a:off x="-118875" y="3313399"/>
            <a:ext cx="4647824" cy="307778"/>
          </a:xfrm>
          <a:prstGeom prst="rect">
            <a:avLst/>
          </a:prstGeom>
          <a:noFill/>
        </p:spPr>
        <p:txBody>
          <a:bodyPr wrap="square" rtlCol="0">
            <a:spAutoFit/>
          </a:bodyPr>
          <a:lstStyle/>
          <a:p>
            <a:pPr algn="ctr"/>
            <a:r>
              <a:rPr lang="de-DE" sz="1400" b="1" dirty="0" err="1">
                <a:solidFill>
                  <a:srgbClr val="000000"/>
                </a:solidFill>
              </a:rPr>
              <a:t>Nukleono </a:t>
            </a:r>
            <a:r>
              <a:rPr lang="de-DE" sz="1400" b="1" dirty="0">
                <a:solidFill>
                  <a:srgbClr val="000000"/>
                </a:solidFill>
              </a:rPr>
              <a:t>rišamoji energija </a:t>
            </a:r>
            <a:r>
              <a:rPr lang="de-DE" sz="1400" b="1" dirty="0">
                <a:solidFill>
                  <a:srgbClr val="000000"/>
                </a:solidFill>
              </a:rPr>
              <a:t>(MeV)</a:t>
            </a:r>
          </a:p>
        </p:txBody>
      </p:sp>
      <p:sp>
        <p:nvSpPr>
          <p:cNvPr id="5" name="Textfeld 4">
            <a:extLst>
              <a:ext uri="{FF2B5EF4-FFF2-40B4-BE49-F238E27FC236}">
                <a16:creationId xmlns:a16="http://schemas.microsoft.com/office/drawing/2014/main" id="{5CBD9B74-32B5-00B1-A93E-BBEF458785E1}"/>
              </a:ext>
            </a:extLst>
          </p:cNvPr>
          <p:cNvSpPr txBox="1"/>
          <p:nvPr/>
        </p:nvSpPr>
        <p:spPr>
          <a:xfrm>
            <a:off x="3843525" y="5799865"/>
            <a:ext cx="4647824" cy="307778"/>
          </a:xfrm>
          <a:prstGeom prst="rect">
            <a:avLst/>
          </a:prstGeom>
          <a:noFill/>
        </p:spPr>
        <p:txBody>
          <a:bodyPr wrap="square" rtlCol="0">
            <a:spAutoFit/>
          </a:bodyPr>
          <a:lstStyle/>
          <a:p>
            <a:pPr algn="ctr"/>
            <a:r>
              <a:rPr lang="de-DE" sz="1400" b="1" dirty="0" err="1">
                <a:solidFill>
                  <a:srgbClr val="000000"/>
                </a:solidFill>
              </a:rPr>
              <a:t>Masės </a:t>
            </a:r>
            <a:r>
              <a:rPr lang="de-DE" sz="1400" b="1" dirty="0" err="1">
                <a:solidFill>
                  <a:srgbClr val="000000"/>
                </a:solidFill>
              </a:rPr>
              <a:t>numeris </a:t>
            </a:r>
            <a:r>
              <a:rPr lang="de-DE" sz="1400" b="1" dirty="0">
                <a:solidFill>
                  <a:srgbClr val="000000"/>
                </a:solidFill>
              </a:rPr>
              <a:t>A</a:t>
            </a:r>
          </a:p>
        </p:txBody>
      </p:sp>
    </p:spTree>
    <p:extLst>
      <p:ext uri="{BB962C8B-B14F-4D97-AF65-F5344CB8AC3E}">
        <p14:creationId xmlns:p14="http://schemas.microsoft.com/office/powerpoint/2010/main" val="983904445"/>
      </p:ext>
    </p:extLst>
  </p:cSld>
  <p:clrMapOvr>
    <a:masterClrMapping/>
  </p:clrMapOvr>
</p:sld>
</file>

<file path=ppt/slides/slide37.xml><?xml version="1.0" encoding="utf-8"?>
<p:sld xmlns:a16="http://schemas.microsoft.com/office/drawing/2014/main" xmlns:a14="http://schemas.microsoft.com/office/drawing/2010/main" xmlns:asvg="http://schemas.microsoft.com/office/drawing/2016/SVG/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noProof="0" dirty="0"/>
              <a:t>Nuklidų lentelė</a:t>
            </a:r>
            <a:endParaRPr lang="en-US"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Užduotis</a:t>
              </a:r>
              <a:endParaRPr lang="en-US" sz="2400" b="1" dirty="0">
                <a:latin typeface="+mj-lt"/>
              </a:endParaRPr>
            </a:p>
          </p:txBody>
        </p:sp>
        <mc:AlternateContent xmlns:mc="http://schemas.openxmlformats.org/markup-compatibility/2006" xmlns:a14="http://schemas.microsoft.com/office/drawing/2010/main">
          <mc:Choice Requires="a14">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en-US" sz="2800" dirty="0">
                      <a:solidFill>
                        <a:schemeClr val="tx1"/>
                      </a:solidFill>
                    </a:rPr>
                    <a:t>Išbandykite nuklidų lentelės 3D atvaizdavimą</a:t>
                  </a:r>
                  <a:br>
                    <a:rPr lang="de-DE" sz="2800" dirty="0">
                      <a:solidFill>
                        <a:schemeClr val="tx1"/>
                      </a:solidFill>
                    </a:rPr>
                  </a:br>
                  <a14:m xmlns:a14="http://schemas.microsoft.com/office/drawing/2010/main"/>
                  <a:r>
                    <a:rPr lang="de-DE" sz="2800" b="1" dirty="0">
                      <a:solidFill>
                        <a:schemeClr val="tx1"/>
                      </a:solidFill>
                    </a:rPr>
                    <a:t> 2.1 Interaktyvioji </a:t>
                  </a:r>
                  <a:r>
                    <a:rPr lang="de-DE" sz="2800" b="1" dirty="0" err="1">
                      <a:solidFill>
                        <a:schemeClr val="tx1"/>
                      </a:solidFill>
                    </a:rPr>
                    <a:t>nuklidų </a:t>
                  </a:r>
                  <a:r>
                    <a:rPr lang="de-DE" sz="2800" b="1" dirty="0">
                      <a:solidFill>
                        <a:schemeClr val="tx1"/>
                      </a:solidFill>
                    </a:rPr>
                    <a:t>lentelė</a:t>
                  </a:r>
                  <a:endParaRPr lang="en-GB" sz="2800" b="1" dirty="0">
                    <a:solidFill>
                      <a:schemeClr val="tx1"/>
                    </a:solidFill>
                  </a:endParaRPr>
                </a:p>
              </p:txBody>
            </p:sp>
          </mc:Choice>
          <mc:Fallback>
            <p:sp>
              <p:nvSpPr>
                <p:cNvPr id="3" name="Rechteck: obere Ecken abgerundet 2">
                  <a:extLst>
                    <a:ext uri="{FF2B5EF4-FFF2-40B4-BE49-F238E27FC236}">
                      <a16:creationId xmlns:a16="http://schemas.microsoft.com/office/drawing/2014/main" id="{57F897B5-6829-5DB2-915A-D1DE1CE80B7A}"/>
                    </a:ext>
                  </a:extLst>
                </p:cNvPr>
                <p:cNvSpPr>
                  <a:spLocks noRot="1" noChangeAspect="1" noMove="1" noResize="1" noEditPoints="1" noAdjustHandles="1" noChangeArrowheads="1" noChangeShapeType="1" noTextEdit="1"/>
                </p:cNvSpPr>
                <p:nvPr/>
              </p:nvSpPr>
              <p:spPr>
                <a:xfrm>
                  <a:off x="1398424" y="1873100"/>
                  <a:ext cx="3822162" cy="2010411"/>
                </a:xfrm>
                <a:prstGeom prst="round2SameRect">
                  <a:avLst>
                    <a:gd name="adj1" fmla="val 0"/>
                    <a:gd name="adj2" fmla="val 0"/>
                  </a:avLst>
                </a:prstGeom>
                <a:blipFill>
                  <a:blip r:embed="rId5"/>
                  <a:stretch>
                    <a:fillRect r="-1053"/>
                  </a:stretch>
                </a:blipFill>
                <a:ln>
                  <a:solidFill>
                    <a:schemeClr val="tx1"/>
                  </a:solidFill>
                </a:ln>
              </p:spPr>
              <p:txBody>
                <a:bodyPr/>
                <a:lstStyle/>
                <a:p>
                  <a:r>
                    <a:rPr lang="en-US">
                      <a:noFill/>
                    </a:rPr>
                    <a:t> </a:t>
                  </a:r>
                </a:p>
              </p:txBody>
            </p:sp>
          </mc:Fallback>
        </mc:AlternateContent>
      </p:grpSp>
    </p:spTree>
    <p:extLst>
      <p:ext uri="{BB962C8B-B14F-4D97-AF65-F5344CB8AC3E}">
        <p14:creationId xmlns:p14="http://schemas.microsoft.com/office/powerpoint/2010/main" val="2356732979"/>
      </p:ext>
    </p:extLst>
  </p:cSld>
  <p:clrMapOvr>
    <a:masterClrMapping/>
  </p:clrMapOvr>
</p:sld>
</file>

<file path=ppt/slides/slide3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695951"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Vykstant </a:t>
            </a:r>
            <a:r>
              <a:rPr lang="en-US" sz="2800" b="1" dirty="0"/>
              <a:t>branduolių </a:t>
            </a:r>
            <a:r>
              <a:rPr lang="en-US" sz="2800" b="1" dirty="0"/>
              <a:t>sintezei </a:t>
            </a:r>
            <a:r>
              <a:rPr lang="en-US" sz="2800" dirty="0"/>
              <a:t>arba </a:t>
            </a:r>
            <a:r>
              <a:rPr lang="en-US" sz="2800" b="1" dirty="0"/>
              <a:t>konversijai </a:t>
            </a:r>
            <a:r>
              <a:rPr lang="en-US" sz="2800" dirty="0"/>
              <a:t>(skilimui) gali būti sukurti nauji atomo branduoliai.</a:t>
            </a:r>
            <a:br>
              <a:rPr lang="en-US" sz="2800" dirty="0"/>
            </a:br>
            <a:endParaRPr lang="en-US" sz="2800" dirty="0"/>
          </a:p>
          <a:p>
            <a:pPr marL="285750" indent="-285750">
              <a:buFont typeface="Arial" panose="020B0604020202020204" pitchFamily="34" charset="0"/>
              <a:buChar char="•"/>
            </a:pPr>
            <a:r>
              <a:rPr lang="en-US" sz="2800" dirty="0"/>
              <a:t>Šie procesai yra </a:t>
            </a:r>
            <a:r>
              <a:rPr lang="en-US" sz="2800" b="1" dirty="0"/>
              <a:t>naujų elementų susidarymo </a:t>
            </a:r>
            <a:r>
              <a:rPr lang="en-US" sz="2800" dirty="0"/>
              <a:t>pagrindas</a:t>
            </a:r>
            <a:r>
              <a:rPr lang="en-US" sz="2800" dirty="0"/>
              <a: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Branduolinės reakcijos</a:t>
            </a:r>
            <a:endParaRPr lang="en-US" sz="3000" noProof="0" dirty="0"/>
          </a:p>
        </p:txBody>
      </p:sp>
      <p:pic>
        <p:nvPicPr>
          <p:cNvPr id="16386" name="Picture 2">
            <a:extLst>
              <a:ext uri="{FF2B5EF4-FFF2-40B4-BE49-F238E27FC236}">
                <a16:creationId xmlns:a16="http://schemas.microsoft.com/office/drawing/2014/main" id="{B52C327D-87D9-191E-962C-ADC11A692B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565F7191-9225-7A48-779D-1B2D5BD6D4DE}"/>
              </a:ext>
            </a:extLst>
          </p:cNvPr>
          <p:cNvSpPr txBox="1"/>
          <p:nvPr/>
        </p:nvSpPr>
        <p:spPr>
          <a:xfrm>
            <a:off x="7017938" y="5826080"/>
            <a:ext cx="5174062" cy="307777"/>
          </a:xfrm>
          <a:prstGeom prst="rect">
            <a:avLst/>
          </a:prstGeom>
          <a:noFill/>
        </p:spPr>
        <p:txBody>
          <a:bodyPr wrap="square" rtlCol="0">
            <a:spAutoFit/>
          </a:bodyPr>
          <a:lstStyle/>
          <a:p>
            <a:pPr algn="ctr"/>
            <a:r>
              <a:rPr lang="de-DE" sz="1400" i="1" dirty="0">
                <a:solidFill>
                  <a:schemeClr val="bg1"/>
                </a:solidFill>
              </a:rPr>
              <a:t>[09] </a:t>
            </a:r>
            <a:r>
              <a:rPr lang="de-DE" sz="1400" i="1" dirty="0" err="1">
                <a:solidFill>
                  <a:schemeClr val="bg1"/>
                </a:solidFill>
              </a:rPr>
              <a:t>Raudonojo </a:t>
            </a:r>
            <a:r>
              <a:rPr lang="de-DE" sz="1400" i="1" dirty="0" err="1">
                <a:solidFill>
                  <a:schemeClr val="bg1"/>
                </a:solidFill>
              </a:rPr>
              <a:t>supermilžino </a:t>
            </a:r>
            <a:r>
              <a:rPr lang="de-DE" sz="1400" i="1" dirty="0">
                <a:solidFill>
                  <a:schemeClr val="bg1"/>
                </a:solidFill>
              </a:rPr>
              <a:t>Antareso </a:t>
            </a:r>
            <a:r>
              <a:rPr lang="de-DE" sz="1400" i="1" dirty="0" err="1">
                <a:solidFill>
                  <a:schemeClr val="bg1"/>
                </a:solidFill>
              </a:rPr>
              <a:t>iliustracija</a:t>
            </a:r>
          </a:p>
        </p:txBody>
      </p:sp>
    </p:spTree>
    <p:extLst>
      <p:ext uri="{BB962C8B-B14F-4D97-AF65-F5344CB8AC3E}">
        <p14:creationId xmlns:p14="http://schemas.microsoft.com/office/powerpoint/2010/main" val="3448160901"/>
      </p:ext>
    </p:extLst>
  </p:cSld>
  <p:clrMapOvr>
    <a:masterClrMapping/>
  </p:clrMapOvr>
</p:sld>
</file>

<file path=ppt/slides/slide3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5883275" y="1806366"/>
            <a:ext cx="6308724"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III dalis</a:t>
            </a:r>
          </a:p>
          <a:p>
            <a:pPr algn="ctr">
              <a:spcAft>
                <a:spcPts val="600"/>
              </a:spcAft>
            </a:pPr>
            <a:r>
              <a:rPr lang="en-US" sz="3600" cap="small" dirty="0">
                <a:solidFill>
                  <a:schemeClr val="bg1"/>
                </a:solidFill>
              </a:rPr>
              <a:t>Evoliucija</a:t>
            </a:r>
            <a:br>
              <a:rPr lang="en-US" sz="3600" cap="small" dirty="0">
                <a:solidFill>
                  <a:schemeClr val="bg1"/>
                </a:solidFill>
              </a:rPr>
            </a:br>
            <a:r>
              <a:rPr lang="en-US" sz="3600" cap="small" dirty="0">
                <a:solidFill>
                  <a:schemeClr val="bg1"/>
                </a:solidFill>
              </a:rPr>
              <a:t>Žvaigždė</a:t>
            </a:r>
            <a:endParaRPr lang="en-US" sz="3600" b="1" cap="small" dirty="0">
              <a:solidFill>
                <a:schemeClr val="bg1"/>
              </a:solidFill>
            </a:endParaRPr>
          </a:p>
        </p:txBody>
      </p:sp>
      <p:pic>
        <p:nvPicPr>
          <p:cNvPr id="12290" name="Picture 2">
            <a:extLst>
              <a:ext uri="{FF2B5EF4-FFF2-40B4-BE49-F238E27FC236}">
                <a16:creationId xmlns:a16="http://schemas.microsoft.com/office/drawing/2014/main" id="{D8841637-50A3-18C3-79DA-7D035E8B09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883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56887"/>
      </p:ext>
    </p:extLst>
  </p:cSld>
  <p:clrMapOvr>
    <a:masterClrMapping/>
  </p:clrMapOvr>
</p:sld>
</file>

<file path=ppt/slides/slide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35719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I dalis</a:t>
            </a:r>
          </a:p>
          <a:p>
            <a:pPr algn="ctr">
              <a:spcAft>
                <a:spcPts val="600"/>
              </a:spcAft>
            </a:pPr>
            <a:r>
              <a:rPr lang="en-US" sz="3600" cap="small" dirty="0">
                <a:solidFill>
                  <a:schemeClr val="bg1"/>
                </a:solidFill>
              </a:rPr>
              <a:t>Įvadas</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7191" y="0"/>
            <a:ext cx="6834810" cy="6858000"/>
          </a:xfrm>
          <a:prstGeom prst="rect">
            <a:avLst/>
          </a:prstGeom>
        </p:spPr>
      </p:pic>
    </p:spTree>
    <p:extLst>
      <p:ext uri="{BB962C8B-B14F-4D97-AF65-F5344CB8AC3E}">
        <p14:creationId xmlns:p14="http://schemas.microsoft.com/office/powerpoint/2010/main" val="4272845236"/>
      </p:ext>
    </p:extLst>
  </p:cSld>
  <p:clrMapOvr>
    <a:masterClrMapping/>
  </p:clrMapOvr>
</p:sld>
</file>

<file path=ppt/slides/slide4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en-US" sz="3600" b="1" cap="small" noProof="0" dirty="0"/>
              <a:t>Kur </a:t>
            </a:r>
            <a:r>
              <a:rPr lang="en-US" sz="3600" cap="small" noProof="0" dirty="0"/>
              <a:t>yra</a:t>
            </a:r>
            <a:br>
              <a:rPr lang="en-US" sz="3600" cap="small" noProof="0" dirty="0"/>
            </a:br>
            <a:r>
              <a:rPr lang="en-US" sz="3600" cap="small" noProof="0" dirty="0"/>
              <a:t>elementai sukurti?</a:t>
            </a:r>
          </a:p>
        </p:txBody>
      </p:sp>
    </p:spTree>
    <p:extLst>
      <p:ext uri="{BB962C8B-B14F-4D97-AF65-F5344CB8AC3E}">
        <p14:creationId xmlns:p14="http://schemas.microsoft.com/office/powerpoint/2010/main" val="1705955193"/>
      </p:ext>
    </p:extLst>
  </p:cSld>
  <p:clrMapOvr>
    <a:masterClrMapping/>
  </p:clrMapOvr>
</p:sld>
</file>

<file path=ppt/slides/slide41.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357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en-US" sz="3600" dirty="0"/>
              <a:t>Žvaigždžių evoliucija</a:t>
            </a:r>
            <a:endParaRPr lang="en-US" sz="3000" noProof="0" dirty="0"/>
          </a:p>
        </p:txBody>
      </p:sp>
      <p:grpSp>
        <p:nvGrpSpPr>
          <p:cNvPr id="2" name="Gruppieren 1">
            <a:extLst>
              <a:ext uri="{FF2B5EF4-FFF2-40B4-BE49-F238E27FC236}">
                <a16:creationId xmlns:a16="http://schemas.microsoft.com/office/drawing/2014/main" id="{6D1BDC5E-7745-D2A0-D716-652CE52FE2A1}"/>
              </a:ext>
            </a:extLst>
          </p:cNvPr>
          <p:cNvGrpSpPr/>
          <p:nvPr/>
        </p:nvGrpSpPr>
        <p:grpSpPr>
          <a:xfrm>
            <a:off x="1381123" y="1755284"/>
            <a:ext cx="5775737" cy="3349162"/>
            <a:chOff x="1398424" y="1360021"/>
            <a:chExt cx="3822162" cy="3349162"/>
          </a:xfrm>
        </p:grpSpPr>
        <p:sp>
          <p:nvSpPr>
            <p:cNvPr id="3" name="Rechteck: obere Ecken abgerundet 2">
              <a:extLst>
                <a:ext uri="{FF2B5EF4-FFF2-40B4-BE49-F238E27FC236}">
                  <a16:creationId xmlns:a16="http://schemas.microsoft.com/office/drawing/2014/main" id="{11D6F70F-060D-B645-EEF9-3A4C4C5CE5DC}"/>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Užduotis</a:t>
              </a:r>
              <a:endParaRPr lang="en-US" sz="2400" b="1" dirty="0">
                <a:latin typeface="+mj-lt"/>
              </a:endParaRPr>
            </a:p>
          </p:txBody>
        </p:sp>
        <p:sp>
          <p:nvSpPr>
            <p:cNvPr id="4" name="Rechteck: obere Ecken abgerundet 3">
              <a:extLst>
                <a:ext uri="{FF2B5EF4-FFF2-40B4-BE49-F238E27FC236}">
                  <a16:creationId xmlns:a16="http://schemas.microsoft.com/office/drawing/2014/main" id="{31EA3F34-C2DA-3B0A-8599-2B29DFA6924C}"/>
                </a:ext>
              </a:extLst>
            </p:cNvPr>
            <p:cNvSpPr/>
            <p:nvPr/>
          </p:nvSpPr>
          <p:spPr>
            <a:xfrm>
              <a:off x="1398424" y="1873100"/>
              <a:ext cx="3822162" cy="2836083"/>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a:solidFill>
                    <a:schemeClr val="tx1"/>
                  </a:solidFill>
                </a:rPr>
                <a:t>Rinkitės žvaigždes iš</a:t>
              </a:r>
              <a:br>
                <a:rPr lang="en-US" sz="2800" dirty="0">
                  <a:solidFill>
                    <a:schemeClr val="tx1"/>
                  </a:solidFill>
                </a:rPr>
              </a:br>
              <a:r>
                <a:rPr lang="en-US" sz="2800" b="1" dirty="0">
                  <a:solidFill>
                    <a:schemeClr val="tx1"/>
                  </a:solidFill>
                </a:rPr>
                <a:t>→ 3.1 Žvaigždžių profilio kortelės</a:t>
              </a:r>
              <a:br>
                <a:rPr lang="en-US" sz="2800" b="1" dirty="0">
                  <a:solidFill>
                    <a:schemeClr val="tx1"/>
                  </a:solidFill>
                </a:rPr>
              </a:br>
              <a:r>
                <a:rPr lang="en-US" sz="2800" dirty="0">
                  <a:solidFill>
                    <a:schemeClr val="tx1"/>
                  </a:solidFill>
                </a:rPr>
                <a:t>ir išdėliokite jas bendroje diagramoje.</a:t>
              </a:r>
              <a:br>
                <a:rPr lang="en-US" sz="2800" dirty="0">
                  <a:solidFill>
                    <a:schemeClr val="tx1"/>
                  </a:solidFill>
                </a:rPr>
              </a:br>
              <a:r>
                <a:rPr lang="en-US" sz="2800" dirty="0">
                  <a:solidFill>
                    <a:schemeClr val="tx1"/>
                  </a:solidFill>
                </a:rPr>
                <a:t>Norėdami tai padaryti, atidarykite </a:t>
              </a:r>
              <a:br>
                <a:rPr lang="en-US" sz="2800" dirty="0">
                  <a:solidFill>
                    <a:schemeClr val="tx1"/>
                  </a:solidFill>
                </a:rPr>
              </a:br>
              <a:r>
                <a:rPr lang="en-US" sz="2800" dirty="0">
                  <a:solidFill>
                    <a:schemeClr val="tx1"/>
                  </a:solidFill>
                </a:rPr>
                <a:t>→ </a:t>
              </a:r>
              <a:r>
                <a:rPr lang="en-US" sz="2800" b="1" dirty="0">
                  <a:solidFill>
                    <a:schemeClr val="tx1"/>
                  </a:solidFill>
                </a:rPr>
                <a:t>3.2 Žmogiškųjų išteklių lentą</a:t>
              </a:r>
              <a:endParaRPr lang="en-GB" sz="2800" b="1" dirty="0">
                <a:solidFill>
                  <a:schemeClr val="tx1"/>
                </a:solidFill>
              </a:endParaRPr>
            </a:p>
          </p:txBody>
        </p:sp>
      </p:grpSp>
    </p:spTree>
    <p:extLst>
      <p:ext uri="{BB962C8B-B14F-4D97-AF65-F5344CB8AC3E}">
        <p14:creationId xmlns:p14="http://schemas.microsoft.com/office/powerpoint/2010/main" val="2246975322"/>
      </p:ext>
    </p:extLst>
  </p:cSld>
  <p:clrMapOvr>
    <a:masterClrMapping/>
  </p:clrMapOvr>
</p:sld>
</file>

<file path=ppt/slides/slide4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6A7A17-1D84-C2DD-26F2-5A017325C899}"/>
              </a:ext>
            </a:extLst>
          </p:cNvPr>
          <p:cNvSpPr/>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19F4021-6360-7AC8-D8C1-7653C71EEF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921" b="8985"/>
          <a:stretch/>
        </p:blipFill>
        <p:spPr bwMode="auto">
          <a:xfrm>
            <a:off x="2975183" y="308113"/>
            <a:ext cx="5363747" cy="62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35865"/>
      </p:ext>
    </p:extLst>
  </p:cSld>
  <p:clrMapOvr>
    <a:masterClrMapping/>
  </p:clrMapOvr>
</p:sld>
</file>

<file path=ppt/slides/slide4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521016"/>
            <a:ext cx="4736636"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Kasmet mūsų Pieno kelyje susiformuoja apie 5 žvaigždės.</a:t>
            </a:r>
          </a:p>
          <a:p>
            <a:pPr marL="285750" indent="-285750">
              <a:buFont typeface="Arial" panose="020B0604020202020204" pitchFamily="34" charset="0"/>
              <a:buChar char="•"/>
            </a:pPr>
            <a:r>
              <a:rPr lang="en-US" sz="2400" dirty="0"/>
              <a:t>Formuojasi maždaug 1 mln. - 100 mln. metų</a:t>
            </a:r>
          </a:p>
          <a:p>
            <a:pPr marL="285750" indent="-285750">
              <a:buFont typeface="Arial" panose="020B0604020202020204" pitchFamily="34" charset="0"/>
              <a:buChar char="•"/>
            </a:pPr>
            <a:r>
              <a:rPr lang="en-US" sz="2400" dirty="0"/>
              <a:t>Iš pradžių dėl molekulinių vandenilio debesų susitraukimo (gravitacija).</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Žvaigždžių evoliucija</a:t>
            </a:r>
            <a:endParaRPr lang="en-US" sz="3000" noProof="0" dirty="0"/>
          </a:p>
        </p:txBody>
      </p:sp>
      <p:pic>
        <p:nvPicPr>
          <p:cNvPr id="4" name="Grafik 3">
            <a:extLst>
              <a:ext uri="{FF2B5EF4-FFF2-40B4-BE49-F238E27FC236}">
                <a16:creationId xmlns:a16="http://schemas.microsoft.com/office/drawing/2014/main" id="{B570B3AE-EDD1-4983-A2AA-0E928395E6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67641"/>
            <a:ext cx="5192305" cy="3567114"/>
          </a:xfrm>
          <a:prstGeom prst="rect">
            <a:avLst/>
          </a:prstGeom>
        </p:spPr>
      </p:pic>
      <p:sp>
        <p:nvSpPr>
          <p:cNvPr id="8" name="Textfeld 7">
            <a:extLst>
              <a:ext uri="{FF2B5EF4-FFF2-40B4-BE49-F238E27FC236}">
                <a16:creationId xmlns:a16="http://schemas.microsoft.com/office/drawing/2014/main" id="{65CD3926-0269-42B3-BFC8-6127F4912535}"/>
              </a:ext>
            </a:extLst>
          </p:cNvPr>
          <p:cNvSpPr txBox="1"/>
          <p:nvPr/>
        </p:nvSpPr>
        <p:spPr>
          <a:xfrm>
            <a:off x="6096000" y="5013629"/>
            <a:ext cx="5192306" cy="95410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305E"/>
                </a:solidFill>
                <a:effectLst/>
                <a:uLnTx/>
                <a:uFillTx/>
                <a:latin typeface="Open Sans"/>
                <a:ea typeface="+mn-ea"/>
                <a:cs typeface="+mn-cs"/>
              </a:rPr>
              <a:t>[12] Dvi migliados NGC 2014 ir NGC 2020, kurios yra žvaigždžių formavimosi regiono dalis Didžiajame </a:t>
            </a:r>
            <a:r>
              <a:rPr kumimoji="0" lang="en-US" sz="1400" b="0" i="1" u="none" strike="noStrike" kern="1200" cap="none" spc="0" normalizeH="0" baseline="0" noProof="0" dirty="0" err="1">
                <a:ln>
                  <a:noFill/>
                </a:ln>
                <a:solidFill>
                  <a:srgbClr val="00305E"/>
                </a:solidFill>
                <a:effectLst/>
                <a:uLnTx/>
                <a:uFillTx/>
                <a:latin typeface="Open Sans"/>
                <a:ea typeface="+mn-ea"/>
                <a:cs typeface="+mn-cs"/>
              </a:rPr>
              <a:t>Magelano </a:t>
            </a:r>
            <a:r>
              <a:rPr kumimoji="0" lang="en-US" sz="1400" b="0" i="1" u="none" strike="noStrike" kern="1200" cap="none" spc="0" normalizeH="0" baseline="0" noProof="0" dirty="0">
                <a:ln>
                  <a:noFill/>
                </a:ln>
                <a:solidFill>
                  <a:srgbClr val="00305E"/>
                </a:solidFill>
                <a:effectLst/>
                <a:uLnTx/>
                <a:uFillTx/>
                <a:latin typeface="Open Sans"/>
                <a:ea typeface="+mn-ea"/>
                <a:cs typeface="+mn-cs"/>
              </a:rPr>
              <a:t>debesyje - galaktikoje, esančioje už 163 000 šviesmečių nuo Mėlynbarzdžio.</a:t>
            </a:r>
            <a:br>
              <a:rPr kumimoji="0" lang="de-DE" sz="1400" b="0" i="1" u="none" strike="noStrike" kern="1200" cap="none" spc="0" normalizeH="0" baseline="0" noProof="0" dirty="0">
                <a:ln>
                  <a:noFill/>
                </a:ln>
                <a:solidFill>
                  <a:srgbClr val="00305E"/>
                </a:solidFill>
                <a:effectLst/>
                <a:uLnTx/>
                <a:uFillTx/>
                <a:latin typeface="Open Sans"/>
                <a:ea typeface="+mn-ea"/>
                <a:cs typeface="+mn-cs"/>
              </a:rPr>
            </a:br>
            <a:r>
              <a:rPr kumimoji="0" lang="de-DE" sz="1400" b="0" i="1" u="none" strike="noStrike" kern="1200" cap="none" spc="0" normalizeH="0" baseline="0" noProof="0" dirty="0">
                <a:ln>
                  <a:noFill/>
                </a:ln>
                <a:solidFill>
                  <a:srgbClr val="00305E"/>
                </a:solidFill>
                <a:effectLst/>
                <a:uLnTx/>
                <a:uFillTx/>
                <a:latin typeface="Open Sans"/>
                <a:ea typeface="+mn-ea"/>
                <a:cs typeface="+mn-cs"/>
                <a:hlinkClick r:id="rId4"/>
              </a:rPr>
              <a:t>Hubble/ESA, 2020 m. </a:t>
            </a:r>
            <a:endParaRPr kumimoji="0" lang="de-DE" sz="1400" b="0"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1352341687"/>
      </p:ext>
    </p:extLst>
  </p:cSld>
  <p:clrMapOvr>
    <a:masterClrMapping/>
  </p:clrMapOvr>
</p:sld>
</file>

<file path=ppt/slides/slide4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3" y="1676635"/>
            <a:ext cx="5108579"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Susitraukimas sukuria didesnio tankio branduolį (gravitacinis kolapsas).</a:t>
            </a:r>
          </a:p>
          <a:p>
            <a:pPr marL="285750" indent="-285750">
              <a:buFont typeface="Arial" panose="020B0604020202020204" pitchFamily="34" charset="0"/>
              <a:buChar char="•"/>
            </a:pPr>
            <a:r>
              <a:rPr lang="en-US" sz="2400" dirty="0"/>
              <a:t>Jei masė yra pakankamai didelė, debesis suyra ir išsiskiria šiluminė energija.</a:t>
            </a:r>
          </a:p>
          <a:p>
            <a:pPr marL="285750" indent="-285750">
              <a:buFont typeface="Arial" panose="020B0604020202020204" pitchFamily="34" charset="0"/>
              <a:buChar char="•"/>
            </a:pPr>
            <a:r>
              <a:rPr lang="en-US" sz="2400" dirty="0"/>
              <a:t>Jei žvaigždės tankis yra pakankamai didelis, spinduliavimas nebegali pasišalinti iš apvalkalo, todėl žvaigždė įkaista dar labiau.</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Žvaigždžių evoliucija</a:t>
            </a:r>
            <a:endParaRPr lang="en-US" sz="3000" noProof="0" dirty="0"/>
          </a:p>
        </p:txBody>
      </p:sp>
      <p:sp>
        <p:nvSpPr>
          <p:cNvPr id="8" name="Textfeld 7">
            <a:extLst>
              <a:ext uri="{FF2B5EF4-FFF2-40B4-BE49-F238E27FC236}">
                <a16:creationId xmlns:a16="http://schemas.microsoft.com/office/drawing/2014/main" id="{65CD3926-0269-42B3-BFC8-6127F4912535}"/>
              </a:ext>
            </a:extLst>
          </p:cNvPr>
          <p:cNvSpPr txBox="1"/>
          <p:nvPr/>
        </p:nvSpPr>
        <p:spPr>
          <a:xfrm>
            <a:off x="6273805" y="5013629"/>
            <a:ext cx="5181600" cy="954107"/>
          </a:xfrm>
          <a:prstGeom prst="rect">
            <a:avLst/>
          </a:prstGeom>
          <a:noFill/>
        </p:spPr>
        <p:txBody>
          <a:bodyPr wrap="square" rtlCol="0">
            <a:spAutoFit/>
          </a:bodyPr>
          <a:lstStyle/>
          <a:p>
            <a:pPr algn="ctr"/>
            <a:r>
              <a:rPr lang="en-US" sz="1400" i="1" dirty="0"/>
              <a:t>[13]Vadinamojo "kosminio vikšro" dujų debesies galva yra protožvaigždė, kuri vis dar sugeria medžiagą iš savo išorinio apvalkalo ir lėtai kondensuojasi.</a:t>
            </a:r>
            <a:br>
              <a:rPr lang="de-DE" sz="1400" i="1" dirty="0"/>
            </a:br>
            <a:r>
              <a:rPr lang="de-DE" sz="1400" i="1" dirty="0">
                <a:hlinkClick r:id="rId3"/>
              </a:rPr>
              <a:t>Hubble/ESA, 2013 m. </a:t>
            </a:r>
            <a:endParaRPr lang="de-DE" sz="1400" i="1" dirty="0"/>
          </a:p>
        </p:txBody>
      </p:sp>
      <p:pic>
        <p:nvPicPr>
          <p:cNvPr id="5" name="Grafik 4">
            <a:extLst>
              <a:ext uri="{FF2B5EF4-FFF2-40B4-BE49-F238E27FC236}">
                <a16:creationId xmlns:a16="http://schemas.microsoft.com/office/drawing/2014/main" id="{E6107EC6-2C9B-4F2B-AF7C-CEFCBC3F1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3805" y="1677974"/>
            <a:ext cx="5181600" cy="3335655"/>
          </a:xfrm>
          <a:prstGeom prst="rect">
            <a:avLst/>
          </a:prstGeom>
        </p:spPr>
      </p:pic>
    </p:spTree>
    <p:extLst>
      <p:ext uri="{BB962C8B-B14F-4D97-AF65-F5344CB8AC3E}">
        <p14:creationId xmlns:p14="http://schemas.microsoft.com/office/powerpoint/2010/main" val="2928739338"/>
      </p:ext>
    </p:extLst>
  </p:cSld>
  <p:clrMapOvr>
    <a:masterClrMapping/>
  </p:clrMapOvr>
</p:sld>
</file>

<file path=ppt/slides/slide4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676635"/>
            <a:ext cx="472754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Susiformuoja </a:t>
            </a:r>
            <a:r>
              <a:rPr lang="en-US" sz="2400" b="1" dirty="0"/>
              <a:t>protožvaigždė</a:t>
            </a:r>
          </a:p>
          <a:p>
            <a:pPr marL="285750" indent="-285750">
              <a:buFont typeface="Arial" panose="020B0604020202020204" pitchFamily="34" charset="0"/>
              <a:buChar char="•"/>
            </a:pPr>
            <a:r>
              <a:rPr lang="en-US" sz="2400" dirty="0"/>
              <a:t>Didėja gravitacinė jėga</a:t>
            </a:r>
          </a:p>
          <a:p>
            <a:pPr marL="285750" indent="-285750">
              <a:buFont typeface="Arial" panose="020B0604020202020204" pitchFamily="34" charset="0"/>
              <a:buChar char="•"/>
            </a:pPr>
            <a:r>
              <a:rPr lang="en-US" sz="2400" dirty="0"/>
              <a:t>Išorinės molekulės atsitrenkia į branduolį</a:t>
            </a:r>
          </a:p>
          <a:p>
            <a:pPr marL="285750" indent="-285750">
              <a:buFont typeface="Arial" panose="020B0604020202020204" pitchFamily="34" charset="0"/>
              <a:buChar char="•"/>
            </a:pPr>
            <a:r>
              <a:rPr lang="en-US" sz="2400" dirty="0"/>
              <a:t>Keli tūkstančiai Kelvinų, šviesa daugiausia infraraudonųjų spindulių diapazone</a:t>
            </a:r>
          </a:p>
          <a:p>
            <a:pPr marL="285750" indent="-285750">
              <a:buFont typeface="Arial" panose="020B0604020202020204" pitchFamily="34" charset="0"/>
              <a:buChar char="•"/>
            </a:pPr>
            <a:r>
              <a:rPr lang="en-US" sz="2400" dirty="0"/>
              <a:t>Temperatūra didinama tol, kol viduje esančios dujos </a:t>
            </a:r>
            <a:r>
              <a:rPr lang="en-US" sz="2400" dirty="0" err="1"/>
              <a:t>jonizuojamos</a:t>
            </a:r>
            <a:r>
              <a:rPr lang="en-US" sz="2400" dirty="0"/>
              <a:t>, dujos tampa plazma.</a:t>
            </a: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Žvaigždžių evoliucija</a:t>
            </a:r>
            <a:endParaRPr lang="en-US" sz="3000" noProof="0" dirty="0"/>
          </a:p>
        </p:txBody>
      </p:sp>
      <p:sp>
        <p:nvSpPr>
          <p:cNvPr id="8" name="Textfeld 7">
            <a:extLst>
              <a:ext uri="{FF2B5EF4-FFF2-40B4-BE49-F238E27FC236}">
                <a16:creationId xmlns:a16="http://schemas.microsoft.com/office/drawing/2014/main" id="{65CD3926-0269-42B3-BFC8-6127F4912535}"/>
              </a:ext>
            </a:extLst>
          </p:cNvPr>
          <p:cNvSpPr txBox="1"/>
          <p:nvPr/>
        </p:nvSpPr>
        <p:spPr>
          <a:xfrm>
            <a:off x="6273805" y="5081364"/>
            <a:ext cx="5003795" cy="954107"/>
          </a:xfrm>
          <a:prstGeom prst="rect">
            <a:avLst/>
          </a:prstGeom>
          <a:noFill/>
        </p:spPr>
        <p:txBody>
          <a:bodyPr wrap="square" rtlCol="0">
            <a:spAutoFit/>
          </a:bodyPr>
          <a:lstStyle/>
          <a:p>
            <a:pPr algn="ctr"/>
            <a:r>
              <a:rPr lang="en-US" sz="1400" i="1" dirty="0"/>
              <a:t>[14] Iš protožvaigždės išmestos dujos patenka į dulkių debesis. Matomi du srautai, judantys diametraliai tolyn nuo protožvaigždės </a:t>
            </a:r>
            <a:r>
              <a:rPr lang="en-US" sz="1400" i="1" dirty="0" err="1"/>
              <a:t>centre</a:t>
            </a:r>
            <a:r>
              <a:rPr lang="en-US" sz="1400" i="1" dirty="0"/>
              <a:t>.</a:t>
            </a:r>
            <a:br>
              <a:rPr lang="de-DE" sz="1400" i="1" dirty="0"/>
            </a:br>
            <a:r>
              <a:rPr lang="de-DE" sz="1400" i="1" dirty="0">
                <a:hlinkClick r:id="rId3"/>
              </a:rPr>
              <a:t>Hubble/ESA, 2021 m. </a:t>
            </a:r>
            <a:endParaRPr lang="de-DE" sz="1400" i="1" dirty="0"/>
          </a:p>
        </p:txBody>
      </p:sp>
      <p:pic>
        <p:nvPicPr>
          <p:cNvPr id="5" name="Grafik 4">
            <a:extLst>
              <a:ext uri="{FF2B5EF4-FFF2-40B4-BE49-F238E27FC236}">
                <a16:creationId xmlns:a16="http://schemas.microsoft.com/office/drawing/2014/main" id="{E6107EC6-2C9B-4F2B-AF7C-CEFCBC3F1A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62194" y="1632145"/>
            <a:ext cx="5015406" cy="3441306"/>
          </a:xfrm>
          <a:prstGeom prst="rect">
            <a:avLst/>
          </a:prstGeom>
        </p:spPr>
      </p:pic>
    </p:spTree>
    <p:extLst>
      <p:ext uri="{BB962C8B-B14F-4D97-AF65-F5344CB8AC3E}">
        <p14:creationId xmlns:p14="http://schemas.microsoft.com/office/powerpoint/2010/main" val="1781894626"/>
      </p:ext>
    </p:extLst>
  </p:cSld>
  <p:clrMapOvr>
    <a:masterClrMapping/>
  </p:clrMapOvr>
</p:sld>
</file>

<file path=ppt/slides/slide4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3" y="1546569"/>
            <a:ext cx="6053650"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Temperatūra ir tankis yra pakankamai aukšti, kad atomo branduoliai įveiktų Kulono barjerą.</a:t>
            </a:r>
          </a:p>
          <a:p>
            <a:pPr marL="285750" indent="-285750">
              <a:buFont typeface="Arial" panose="020B0604020202020204" pitchFamily="34" charset="0"/>
              <a:buChar char="•"/>
            </a:pPr>
            <a:r>
              <a:rPr lang="en-US" sz="2400" b="1" dirty="0"/>
              <a:t>Vandenilio sintezė: </a:t>
            </a:r>
            <a:r>
              <a:rPr lang="en-US" sz="2400" dirty="0"/>
              <a:t>susidaro helis, kuris kaupiasi branduolyje.</a:t>
            </a:r>
          </a:p>
          <a:p>
            <a:pPr marL="285750" indent="-285750">
              <a:buFont typeface="Arial" panose="020B0604020202020204" pitchFamily="34" charset="0"/>
              <a:buChar char="•"/>
            </a:pPr>
            <a:r>
              <a:rPr lang="en-US" sz="2400" dirty="0"/>
              <a:t>Spinduliavimas ir dujų slėgis kaip priešinga gravitacijai jėga</a:t>
            </a:r>
          </a:p>
          <a:p>
            <a:pPr marL="285750" indent="-285750">
              <a:buFont typeface="Arial" panose="020B0604020202020204" pitchFamily="34" charset="0"/>
              <a:buChar char="•"/>
            </a:pPr>
            <a:r>
              <a:rPr lang="en-US" sz="2400" dirty="0"/>
              <a:t>Žvaigždė pasiekė stabilią būseną!</a:t>
            </a:r>
          </a:p>
          <a:p>
            <a:pPr marL="342900" indent="-342900">
              <a:buFont typeface="Wingdings" panose="05000000000000000000" pitchFamily="2" charset="2"/>
              <a:buChar char="Ø"/>
            </a:pPr>
            <a:r>
              <a:rPr lang="en-US" sz="2400" b="1" dirty="0"/>
              <a:t>Hidrostatinė pusiausvyra</a:t>
            </a:r>
            <a:r>
              <a:rPr lang="en-US" sz="2400" dirty="0"/>
              <a:t>: Gravitacijos ir slėgio pusiausvyra</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Žvaigždžių evoliucija</a:t>
            </a:r>
            <a:endParaRPr lang="en-US" sz="3000" noProof="0" dirty="0"/>
          </a:p>
        </p:txBody>
      </p:sp>
      <p:grpSp>
        <p:nvGrpSpPr>
          <p:cNvPr id="5" name="Gruppieren 4">
            <a:extLst>
              <a:ext uri="{FF2B5EF4-FFF2-40B4-BE49-F238E27FC236}">
                <a16:creationId xmlns:a16="http://schemas.microsoft.com/office/drawing/2014/main" id="{24F7A96B-AF17-E275-C0BA-0E8999F81E60}"/>
              </a:ext>
            </a:extLst>
          </p:cNvPr>
          <p:cNvGrpSpPr/>
          <p:nvPr/>
        </p:nvGrpSpPr>
        <p:grpSpPr>
          <a:xfrm>
            <a:off x="7334250" y="1266660"/>
            <a:ext cx="3540014" cy="4722930"/>
            <a:chOff x="7458075" y="1209510"/>
            <a:chExt cx="3540014" cy="4722930"/>
          </a:xfrm>
        </p:grpSpPr>
        <p:pic>
          <p:nvPicPr>
            <p:cNvPr id="3" name="Grafik 2">
              <a:extLst>
                <a:ext uri="{FF2B5EF4-FFF2-40B4-BE49-F238E27FC236}">
                  <a16:creationId xmlns:a16="http://schemas.microsoft.com/office/drawing/2014/main" id="{F0BA08A4-091E-4836-91F6-F787BEEF0F0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 name="Rechteck 1">
              <a:extLst>
                <a:ext uri="{FF2B5EF4-FFF2-40B4-BE49-F238E27FC236}">
                  <a16:creationId xmlns:a16="http://schemas.microsoft.com/office/drawing/2014/main" id="{30EBA496-61C8-E7EB-3A84-8F4727C2DCF0}"/>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hteck 3">
              <a:extLst>
                <a:ext uri="{FF2B5EF4-FFF2-40B4-BE49-F238E27FC236}">
                  <a16:creationId xmlns:a16="http://schemas.microsoft.com/office/drawing/2014/main" id="{FB26D02A-497F-76E3-E113-E4776B335D70}"/>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8258637"/>
      </p:ext>
    </p:extLst>
  </p:cSld>
  <p:clrMapOvr>
    <a:masterClrMapping/>
  </p:clrMapOvr>
</p:sld>
</file>

<file path=ppt/slides/slide4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Žvaigždžių evoliucija</a:t>
            </a:r>
            <a:endParaRPr lang="en-US" sz="3000" noProof="0" dirty="0"/>
          </a:p>
        </p:txBody>
      </p:sp>
      <p:pic>
        <p:nvPicPr>
          <p:cNvPr id="8194" name="Picture 2">
            <a:extLst>
              <a:ext uri="{FF2B5EF4-FFF2-40B4-BE49-F238E27FC236}">
                <a16:creationId xmlns:a16="http://schemas.microsoft.com/office/drawing/2014/main" id="{97DE56FB-8F45-4B0B-BE87-052F1D464B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9258" y="1585913"/>
            <a:ext cx="3638550"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8335C72-B966-CA4D-2EFB-ABE0C2E697A4}"/>
              </a:ext>
            </a:extLst>
          </p:cNvPr>
          <p:cNvSpPr txBox="1"/>
          <p:nvPr/>
        </p:nvSpPr>
        <p:spPr>
          <a:xfrm>
            <a:off x="1080593" y="1546569"/>
            <a:ext cx="5729782"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Kuo aukštesnis elementas, tuo didesnis </a:t>
            </a:r>
            <a:r>
              <a:rPr lang="en-US" sz="2400" b="1" dirty="0"/>
              <a:t>Kulono barjeras</a:t>
            </a:r>
          </a:p>
          <a:p>
            <a:pPr marL="285750" indent="-285750">
              <a:buFont typeface="Arial" panose="020B0604020202020204" pitchFamily="34" charset="0"/>
              <a:buChar char="•"/>
            </a:pPr>
            <a:r>
              <a:rPr lang="de-DE" sz="2400" dirty="0" err="1"/>
              <a:t>Jei </a:t>
            </a:r>
            <a:r>
              <a:rPr lang="de-DE" sz="2400" dirty="0" err="1"/>
              <a:t>temperatūra </a:t>
            </a:r>
            <a:r>
              <a:rPr lang="de-DE" sz="2400" dirty="0"/>
              <a:t>ir tankis </a:t>
            </a:r>
            <a:r>
              <a:rPr lang="de-DE" sz="2400" dirty="0" err="1"/>
              <a:t>yra pakankamai </a:t>
            </a:r>
            <a:r>
              <a:rPr lang="de-DE" sz="2400" dirty="0"/>
              <a:t>aukšti</a:t>
            </a:r>
            <a:r>
              <a:rPr lang="de-DE" sz="2400" dirty="0"/>
              <a:t>, </a:t>
            </a:r>
            <a:r>
              <a:rPr lang="de-DE" sz="2400" dirty="0"/>
              <a:t>galima </a:t>
            </a:r>
            <a:r>
              <a:rPr lang="de-DE" sz="2400" dirty="0" err="1"/>
              <a:t>helio </a:t>
            </a:r>
            <a:r>
              <a:rPr lang="de-DE" sz="2400" dirty="0" err="1"/>
              <a:t>sintezė</a:t>
            </a:r>
          </a:p>
          <a:p>
            <a:pPr marL="285750" indent="-285750">
              <a:buFont typeface="Arial" panose="020B0604020202020204" pitchFamily="34" charset="0"/>
              <a:buChar char="•"/>
            </a:pPr>
            <a:r>
              <a:rPr lang="en-US" sz="2400" dirty="0"/>
              <a:t>Priklausomai nuo žvaigždės masės, gali susijungti ir kiti elementai.</a:t>
            </a:r>
          </a:p>
          <a:p>
            <a:pPr marL="285750" indent="-285750">
              <a:buFont typeface="Arial" panose="020B0604020202020204" pitchFamily="34" charset="0"/>
              <a:buChar char="•"/>
            </a:pPr>
            <a:r>
              <a:rPr lang="en-US" sz="2400" dirty="0"/>
              <a:t>Žvaigždė išgyvena </a:t>
            </a:r>
            <a:r>
              <a:rPr lang="en-US" sz="2400" b="1" dirty="0"/>
              <a:t>gyvybės fazes, </a:t>
            </a:r>
            <a:r>
              <a:rPr lang="en-US" sz="2400" dirty="0"/>
              <a:t>kurios yra susijusios su branduolių sintezės procesais.</a:t>
            </a:r>
          </a:p>
        </p:txBody>
      </p:sp>
    </p:spTree>
    <p:extLst>
      <p:ext uri="{BB962C8B-B14F-4D97-AF65-F5344CB8AC3E}">
        <p14:creationId xmlns:p14="http://schemas.microsoft.com/office/powerpoint/2010/main" val="2710478033"/>
      </p:ext>
    </p:extLst>
  </p:cSld>
  <p:clrMapOvr>
    <a:masterClrMapping/>
  </p:clrMapOvr>
</p:sld>
</file>

<file path=ppt/slides/slide4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Žvaigždžių evoliucija</a:t>
            </a:r>
            <a:endParaRPr lang="en-US" sz="3000" noProof="0" dirty="0"/>
          </a:p>
        </p:txBody>
      </p:sp>
      <p:pic>
        <p:nvPicPr>
          <p:cNvPr id="6" name="Grafik 5">
            <a:extLst>
              <a:ext uri="{FF2B5EF4-FFF2-40B4-BE49-F238E27FC236}">
                <a16:creationId xmlns:a16="http://schemas.microsoft.com/office/drawing/2014/main" id="{F9D358C9-1BD9-405D-B16B-23D454721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655" b="5895"/>
          <a:stretch/>
        </p:blipFill>
        <p:spPr>
          <a:xfrm>
            <a:off x="1738434" y="1081567"/>
            <a:ext cx="8715131" cy="4774377"/>
          </a:xfrm>
          <a:prstGeom prst="rect">
            <a:avLst/>
          </a:prstGeom>
        </p:spPr>
      </p:pic>
      <p:sp>
        <p:nvSpPr>
          <p:cNvPr id="2" name="Textfeld 1">
            <a:extLst>
              <a:ext uri="{FF2B5EF4-FFF2-40B4-BE49-F238E27FC236}">
                <a16:creationId xmlns:a16="http://schemas.microsoft.com/office/drawing/2014/main" id="{F92BE580-A3C3-CB60-BC6F-F5B9CBE5F9A6}"/>
              </a:ext>
            </a:extLst>
          </p:cNvPr>
          <p:cNvSpPr txBox="1"/>
          <p:nvPr/>
        </p:nvSpPr>
        <p:spPr>
          <a:xfrm>
            <a:off x="10574220" y="5292570"/>
            <a:ext cx="1455855" cy="523220"/>
          </a:xfrm>
          <a:prstGeom prst="rect">
            <a:avLst/>
          </a:prstGeom>
          <a:noFill/>
        </p:spPr>
        <p:txBody>
          <a:bodyPr wrap="square" rtlCol="0">
            <a:spAutoFit/>
          </a:bodyPr>
          <a:lstStyle/>
          <a:p>
            <a:pPr algn="ctr"/>
            <a:r>
              <a:rPr lang="en-US" sz="1400" i="1" dirty="0"/>
              <a:t>[15] Žvaigždžių gyvenimo fazės</a:t>
            </a:r>
            <a:endParaRPr lang="de-DE" sz="1400" i="1" dirty="0"/>
          </a:p>
        </p:txBody>
      </p:sp>
    </p:spTree>
    <p:extLst>
      <p:ext uri="{BB962C8B-B14F-4D97-AF65-F5344CB8AC3E}">
        <p14:creationId xmlns:p14="http://schemas.microsoft.com/office/powerpoint/2010/main" val="565808772"/>
      </p:ext>
    </p:extLst>
  </p:cSld>
  <p:clrMapOvr>
    <a:masterClrMapping/>
  </p:clrMapOvr>
</p:sld>
</file>

<file path=ppt/slides/slide4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Žvaigždžių evoliucija</a:t>
            </a:r>
            <a:endParaRPr lang="en-US"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648937" y="651615"/>
            <a:ext cx="4959245" cy="5780620"/>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7018870" y="2024933"/>
            <a:ext cx="4961463" cy="2862322"/>
          </a:xfrm>
          <a:prstGeom prst="rect">
            <a:avLst/>
          </a:prstGeom>
          <a:noFill/>
        </p:spPr>
        <p:txBody>
          <a:bodyPr wrap="square" rtlCol="0">
            <a:spAutoFit/>
          </a:bodyPr>
          <a:lstStyle/>
          <a:p>
            <a:pPr algn="ctr"/>
            <a:r>
              <a:rPr lang="en-US" sz="2000" i="1" dirty="0"/>
              <a:t>[10] Planetinė migla NGC 6302, dar vadinama drugelių migla, yra mūsų Pieno kelyje, maždaug 3800 </a:t>
            </a:r>
            <a:r>
              <a:rPr lang="en-US" sz="2000" i="1" dirty="0" err="1"/>
              <a:t>Lj </a:t>
            </a:r>
            <a:r>
              <a:rPr lang="en-US" sz="2000" i="1" dirty="0"/>
              <a:t>atstumu. Jos </a:t>
            </a:r>
            <a:r>
              <a:rPr lang="en-US" sz="2000" i="1" dirty="0" err="1"/>
              <a:t>centre </a:t>
            </a:r>
            <a:r>
              <a:rPr lang="en-US" sz="2000" i="1" dirty="0"/>
              <a:t>yra mirštanti žvaigždė, kurios masė penkis kartus didesnė už Saulės masę. Ji išmetė savo dujinį apvalkalą ir dabar skleidžia ultravioletinių spindulių srautą, dėl kurio išmesta medžiaga tampa matoma.</a:t>
            </a:r>
            <a:br>
              <a:rPr lang="de-DE" sz="2000" i="1" dirty="0"/>
            </a:br>
            <a:r>
              <a:rPr lang="de-DE" sz="2000" i="1" dirty="0">
                <a:hlinkClick r:id="rId4"/>
              </a:rPr>
              <a:t>Hubble/ESA, 2009 m.</a:t>
            </a:r>
            <a:endParaRPr lang="de-DE" sz="2000" i="1" dirty="0"/>
          </a:p>
        </p:txBody>
      </p:sp>
    </p:spTree>
    <p:extLst>
      <p:ext uri="{BB962C8B-B14F-4D97-AF65-F5344CB8AC3E}">
        <p14:creationId xmlns:p14="http://schemas.microsoft.com/office/powerpoint/2010/main" val="3360766424"/>
      </p:ext>
    </p:extLst>
  </p:cSld>
  <p:clrMapOvr>
    <a:masterClrMapping/>
  </p:clrMapOvr>
</p:sld>
</file>

<file path=ppt/slides/slide5.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1666875" y="1036637"/>
            <a:ext cx="8858249" cy="2392362"/>
          </a:xfrm>
        </p:spPr>
        <p:txBody>
          <a:bodyPr anchor="ctr"/>
          <a:lstStyle/>
          <a:p>
            <a:pPr algn="ctr"/>
            <a:r>
              <a:rPr lang="en-US" sz="4000" b="1" cap="small" noProof="0" dirty="0">
                <a:solidFill>
                  <a:schemeClr val="tx1"/>
                </a:solidFill>
              </a:rPr>
              <a:t>Įžanginis turas</a:t>
            </a:r>
            <a:endParaRPr lang="en-US" sz="3600" b="1" cap="small" noProof="0" dirty="0">
              <a:solidFill>
                <a:schemeClr val="tx1"/>
              </a:solidFill>
            </a:endParaRPr>
          </a:p>
        </p:txBody>
      </p:sp>
      <p:pic>
        <p:nvPicPr>
          <p:cNvPr id="4" name="Grafik 3" descr="Fragen mit einfarbiger Füllung">
            <a:extLst>
              <a:ext uri="{FF2B5EF4-FFF2-40B4-BE49-F238E27FC236}">
                <a16:creationId xmlns:a16="http://schemas.microsoft.com/office/drawing/2014/main" id="{4F0EBFC7-984E-56D8-C6E0-31C0A17B0F7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4510086" y="2576512"/>
            <a:ext cx="3171825" cy="3171825"/>
          </a:xfrm>
          <a:prstGeom prst="rect">
            <a:avLst/>
          </a:prstGeom>
        </p:spPr>
      </p:pic>
    </p:spTree>
    <p:extLst>
      <p:ext uri="{BB962C8B-B14F-4D97-AF65-F5344CB8AC3E}">
        <p14:creationId xmlns:p14="http://schemas.microsoft.com/office/powerpoint/2010/main" val="1049012626"/>
      </p:ext>
    </p:extLst>
  </p:cSld>
  <p:clrMapOvr>
    <a:masterClrMapping/>
  </p:clrMapOvr>
</p:sld>
</file>

<file path=ppt/slides/slide5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Žvaigždžių evoliucija</a:t>
            </a:r>
            <a:endParaRPr lang="en-US"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8249" y="1030075"/>
            <a:ext cx="5518151" cy="5021318"/>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6951136" y="2024933"/>
            <a:ext cx="4961463" cy="2862322"/>
          </a:xfrm>
          <a:prstGeom prst="rect">
            <a:avLst/>
          </a:prstGeom>
          <a:noFill/>
        </p:spPr>
        <p:txBody>
          <a:bodyPr wrap="square" rtlCol="0">
            <a:spAutoFit/>
          </a:bodyPr>
          <a:lstStyle/>
          <a:p>
            <a:pPr algn="ctr"/>
            <a:r>
              <a:rPr lang="en-US" sz="2000" i="1" dirty="0"/>
              <a:t>[16] Krabo migla, esanti už 6500 šviesmečių Tauro žvaigždyne, yra 1054 m. astronomų pastebėtos supernovos sprogimo rezultatas. Jos </a:t>
            </a:r>
            <a:r>
              <a:rPr lang="en-US" sz="2000" i="1" dirty="0" err="1"/>
              <a:t>centre </a:t>
            </a:r>
            <a:r>
              <a:rPr lang="en-US" sz="2000" i="1" dirty="0"/>
              <a:t>yra </a:t>
            </a:r>
            <a:r>
              <a:rPr lang="en-US" sz="2000" i="1" dirty="0"/>
              <a:t>itin tanki neutroninė žvaigždė, kuri sukasi kartą per 33 milisekundes, skleisdama besisukančius švyturį primenančius radijo bangų ir regimosios šviesos pluoštus.</a:t>
            </a:r>
            <a:br>
              <a:rPr lang="de-DE" sz="2000" i="1" dirty="0"/>
            </a:br>
            <a:r>
              <a:rPr lang="de-DE" sz="2000" i="1" dirty="0">
                <a:hlinkClick r:id="rId4"/>
              </a:rPr>
              <a:t>Hubble/ESA, 2017 m.</a:t>
            </a:r>
            <a:endParaRPr lang="de-DE" sz="2000" i="1" dirty="0"/>
          </a:p>
        </p:txBody>
      </p:sp>
    </p:spTree>
    <p:extLst>
      <p:ext uri="{BB962C8B-B14F-4D97-AF65-F5344CB8AC3E}">
        <p14:creationId xmlns:p14="http://schemas.microsoft.com/office/powerpoint/2010/main" val="1937343488"/>
      </p:ext>
    </p:extLst>
  </p:cSld>
  <p:clrMapOvr>
    <a:masterClrMapping/>
  </p:clrMapOvr>
</p:sld>
</file>

<file path=ppt/slides/slide5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6A7A17-1D84-C2DD-26F2-5A017325C899}"/>
              </a:ext>
            </a:extLst>
          </p:cNvPr>
          <p:cNvSpPr/>
          <p:nvPr/>
        </p:nvSpPr>
        <p:spPr>
          <a:xfrm>
            <a:off x="0" y="0"/>
            <a:ext cx="12191999"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19F4021-6360-7AC8-D8C1-7653C71EEF2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921" b="8985"/>
          <a:stretch/>
        </p:blipFill>
        <p:spPr bwMode="auto">
          <a:xfrm>
            <a:off x="2975183" y="308113"/>
            <a:ext cx="5363747" cy="6241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971493"/>
      </p:ext>
    </p:extLst>
  </p:cSld>
  <p:clrMapOvr>
    <a:masterClrMapping/>
  </p:clrMapOvr>
</p:sld>
</file>

<file path=ppt/slides/slide5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Mūsų Saulės istorija</a:t>
            </a:r>
            <a:endParaRPr lang="en-US" sz="3000" noProof="0" dirty="0"/>
          </a:p>
        </p:txBody>
      </p:sp>
      <p:sp>
        <p:nvSpPr>
          <p:cNvPr id="5" name="Textfeld 4">
            <a:extLst>
              <a:ext uri="{FF2B5EF4-FFF2-40B4-BE49-F238E27FC236}">
                <a16:creationId xmlns:a16="http://schemas.microsoft.com/office/drawing/2014/main" id="{2F06021E-B2C1-4B22-A421-52434D8971D3}"/>
              </a:ext>
            </a:extLst>
          </p:cNvPr>
          <p:cNvSpPr txBox="1"/>
          <p:nvPr/>
        </p:nvSpPr>
        <p:spPr>
          <a:xfrm>
            <a:off x="626164" y="2644170"/>
            <a:ext cx="5469835" cy="172354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Saulė gimė prieš 4,5 mlrd. metų</a:t>
            </a:r>
          </a:p>
          <a:p>
            <a:pPr marL="285750" indent="-285750">
              <a:spcAft>
                <a:spcPts val="600"/>
              </a:spcAft>
              <a:buFont typeface="Arial" panose="020B0604020202020204" pitchFamily="34" charset="0"/>
              <a:buChar char="•"/>
            </a:pPr>
            <a:r>
              <a:rPr lang="en-US" sz="2400" dirty="0"/>
              <a:t>Saulė stabilizuojasi </a:t>
            </a:r>
            <a:r>
              <a:rPr lang="en-US" sz="2400" b="1" dirty="0"/>
              <a:t>pagrindinėje sekvencijoje</a:t>
            </a:r>
          </a:p>
          <a:p>
            <a:pPr marL="285750" indent="-285750">
              <a:spcAft>
                <a:spcPts val="600"/>
              </a:spcAft>
              <a:buFont typeface="Arial" panose="020B0604020202020204" pitchFamily="34" charset="0"/>
              <a:buChar char="•"/>
            </a:pPr>
            <a:r>
              <a:rPr lang="en-US" sz="2400" dirty="0"/>
              <a:t>Vandenilio sintezės metu susidaro helio branduolys ir vandenilio apvalkalas</a:t>
            </a:r>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6" name="Ellipse 5">
            <a:extLst>
              <a:ext uri="{FF2B5EF4-FFF2-40B4-BE49-F238E27FC236}">
                <a16:creationId xmlns:a16="http://schemas.microsoft.com/office/drawing/2014/main" id="{7974C506-4278-CBBF-63EE-31D1D98399CC}"/>
              </a:ext>
            </a:extLst>
          </p:cNvPr>
          <p:cNvSpPr/>
          <p:nvPr/>
        </p:nvSpPr>
        <p:spPr>
          <a:xfrm rot="3760218">
            <a:off x="9558580" y="4152106"/>
            <a:ext cx="536167" cy="55665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feld 6">
            <a:extLst>
              <a:ext uri="{FF2B5EF4-FFF2-40B4-BE49-F238E27FC236}">
                <a16:creationId xmlns:a16="http://schemas.microsoft.com/office/drawing/2014/main" id="{A538B167-E4AD-45E9-800A-B54A15DE48D5}"/>
              </a:ext>
            </a:extLst>
          </p:cNvPr>
          <p:cNvSpPr txBox="1"/>
          <p:nvPr/>
        </p:nvSpPr>
        <p:spPr>
          <a:xfrm>
            <a:off x="10658475" y="5730494"/>
            <a:ext cx="1188508" cy="338554"/>
          </a:xfrm>
          <a:prstGeom prst="rect">
            <a:avLst/>
          </a:prstGeom>
          <a:noFill/>
        </p:spPr>
        <p:txBody>
          <a:bodyPr wrap="square" rtlCol="0">
            <a:spAutoFit/>
          </a:bodyPr>
          <a:lstStyle/>
          <a:p>
            <a:pPr algn="ctr"/>
            <a:r>
              <a:rPr lang="en-US" sz="1600" i="1" dirty="0"/>
              <a:t>[17] </a:t>
            </a:r>
            <a:r>
              <a:rPr lang="de-DE" sz="1600" i="1" dirty="0"/>
              <a:t>HRD </a:t>
            </a:r>
          </a:p>
        </p:txBody>
      </p:sp>
    </p:spTree>
    <p:extLst>
      <p:ext uri="{BB962C8B-B14F-4D97-AF65-F5344CB8AC3E}">
        <p14:creationId xmlns:p14="http://schemas.microsoft.com/office/powerpoint/2010/main" val="3407473753"/>
      </p:ext>
    </p:extLst>
  </p:cSld>
  <p:clrMapOvr>
    <a:masterClrMapping/>
  </p:clrMapOvr>
</p:sld>
</file>

<file path=ppt/slides/slide5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Mūsų Saulės istorija</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2477500">
            <a:off x="10106745" y="2846259"/>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90848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Šerdies vandenilis sunaudojamas, šerdis susitraukia, tampa karštesnė</a:t>
            </a:r>
          </a:p>
          <a:p>
            <a:pPr marL="285750" indent="-285750">
              <a:spcAft>
                <a:spcPts val="600"/>
              </a:spcAft>
              <a:buFont typeface="Arial" panose="020B0604020202020204" pitchFamily="34" charset="0"/>
              <a:buChar char="•"/>
            </a:pPr>
            <a:r>
              <a:rPr lang="en-US" sz="2400" dirty="0"/>
              <a:t>Saulė išsiplečia, tampa ryškesnė, bet vėsesnė išorėje</a:t>
            </a:r>
          </a:p>
          <a:p>
            <a:pPr marL="285750" indent="-285750">
              <a:spcAft>
                <a:spcPts val="600"/>
              </a:spcAft>
              <a:buFont typeface="Arial" panose="020B0604020202020204" pitchFamily="34" charset="0"/>
              <a:buChar char="•"/>
            </a:pPr>
            <a:r>
              <a:rPr lang="en-US" sz="2400" dirty="0"/>
              <a:t>Saulė tampa </a:t>
            </a:r>
            <a:r>
              <a:rPr lang="en-US" sz="2400" b="1" dirty="0"/>
              <a:t>raudonąja milžine </a:t>
            </a:r>
            <a:r>
              <a:rPr lang="en-US" sz="2400" dirty="0"/>
              <a:t>su vandenilio apvalkalu ir helio branduoliu</a:t>
            </a:r>
          </a:p>
          <a:p>
            <a:pPr marL="285750" indent="-285750">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168656541"/>
      </p:ext>
    </p:extLst>
  </p:cSld>
  <p:clrMapOvr>
    <a:masterClrMapping/>
  </p:clrMapOvr>
</p:sld>
</file>

<file path=ppt/slides/slide5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Mūsų Saulės istorija</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4460586">
            <a:off x="9802889" y="2441346"/>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Helio užsidegimas šerdyje staiga</a:t>
            </a:r>
          </a:p>
          <a:p>
            <a:pPr marL="754380" lvl="1" indent="-342900">
              <a:buFont typeface="Wingdings" panose="05000000000000000000" pitchFamily="2" charset="2"/>
              <a:buChar char="Ø"/>
            </a:pPr>
            <a:r>
              <a:rPr lang="en-US" sz="2400" b="1" dirty="0"/>
              <a:t>Helio blykstė</a:t>
            </a:r>
          </a:p>
          <a:p>
            <a:pPr marL="285750" indent="-285750">
              <a:buFont typeface="Arial" panose="020B0604020202020204" pitchFamily="34" charset="0"/>
              <a:buChar char="•"/>
            </a:pPr>
            <a:r>
              <a:rPr lang="en-US" sz="2400" dirty="0"/>
              <a:t>Temperatūra viduje kyla, Saulė įkaista</a:t>
            </a:r>
          </a:p>
          <a:p>
            <a:pPr marL="285750" indent="-285750">
              <a:buFont typeface="Arial" panose="020B0604020202020204" pitchFamily="34" charset="0"/>
              <a:buChar char="•"/>
            </a:pPr>
            <a:r>
              <a:rPr lang="en-US" sz="2400" dirty="0"/>
              <a:t>Šerdyje dega helis:</a:t>
            </a:r>
            <a:br>
              <a:rPr lang="en-US" sz="2400" dirty="0"/>
            </a:br>
            <a:r>
              <a:rPr lang="en-US" sz="2400" b="1" dirty="0"/>
              <a:t>Trigubos alfa spinduliuotės procesas</a:t>
            </a:r>
          </a:p>
        </p:txBody>
      </p:sp>
    </p:spTree>
    <p:extLst>
      <p:ext uri="{BB962C8B-B14F-4D97-AF65-F5344CB8AC3E}">
        <p14:creationId xmlns:p14="http://schemas.microsoft.com/office/powerpoint/2010/main" val="3075681676"/>
      </p:ext>
    </p:extLst>
  </p:cSld>
  <p:clrMapOvr>
    <a:masterClrMapping/>
  </p:clrMapOvr>
</p:sld>
</file>

<file path=ppt/slides/slide5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Mūsų Saulės istorija</a:t>
            </a:r>
            <a:endParaRPr lang="en-US" sz="3000" noProof="0" dirty="0"/>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83341" y="1884664"/>
            <a:ext cx="5874634" cy="2754011"/>
          </a:xfrm>
          <a:prstGeom prst="rect">
            <a:avLst/>
          </a:prstGeom>
        </p:spPr>
      </p:pic>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546035"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Helio užsidegimas šerdyje staiga</a:t>
            </a:r>
          </a:p>
          <a:p>
            <a:pPr marL="754380" lvl="1" indent="-342900">
              <a:buFont typeface="Wingdings" panose="05000000000000000000" pitchFamily="2" charset="2"/>
              <a:buChar char="Ø"/>
            </a:pPr>
            <a:r>
              <a:rPr lang="en-US" sz="2400" b="1" dirty="0"/>
              <a:t>Helio blykstė</a:t>
            </a:r>
          </a:p>
          <a:p>
            <a:pPr marL="285750" indent="-285750">
              <a:buFont typeface="Arial" panose="020B0604020202020204" pitchFamily="34" charset="0"/>
              <a:buChar char="•"/>
            </a:pPr>
            <a:r>
              <a:rPr lang="en-US" sz="2400" dirty="0"/>
              <a:t>Temperatūra viduje kyla, Saulė įkaista</a:t>
            </a:r>
          </a:p>
          <a:p>
            <a:pPr marL="285750" indent="-285750">
              <a:buFont typeface="Arial" panose="020B0604020202020204" pitchFamily="34" charset="0"/>
              <a:buChar char="•"/>
            </a:pPr>
            <a:r>
              <a:rPr lang="en-US" sz="2400" dirty="0"/>
              <a:t>Šerdyje dega helis:</a:t>
            </a:r>
            <a:br>
              <a:rPr lang="en-US" sz="2400" dirty="0"/>
            </a:br>
            <a:r>
              <a:rPr lang="en-US" sz="2400" b="1" dirty="0"/>
              <a:t>Trigubos alfa spinduliuotės procesas</a:t>
            </a:r>
          </a:p>
        </p:txBody>
      </p:sp>
    </p:spTree>
    <p:extLst>
      <p:ext uri="{BB962C8B-B14F-4D97-AF65-F5344CB8AC3E}">
        <p14:creationId xmlns:p14="http://schemas.microsoft.com/office/powerpoint/2010/main" val="3420566751"/>
      </p:ext>
    </p:extLst>
  </p:cSld>
  <p:clrMapOvr>
    <a:masterClrMapping/>
  </p:clrMapOvr>
</p:sld>
</file>

<file path=ppt/slides/slide5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Mūsų Saulės istorija</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2" name="Ellipse 1"/>
          <p:cNvSpPr/>
          <p:nvPr/>
        </p:nvSpPr>
        <p:spPr>
          <a:xfrm rot="4039381">
            <a:off x="9902280" y="2203253"/>
            <a:ext cx="536167" cy="191795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2008067"/>
            <a:ext cx="5469835"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Šerdyje sunaudotas helis</a:t>
            </a:r>
          </a:p>
          <a:p>
            <a:pPr marL="285750" indent="-285750">
              <a:buFont typeface="Arial" panose="020B0604020202020204" pitchFamily="34" charset="0"/>
              <a:buChar char="•"/>
            </a:pPr>
            <a:r>
              <a:rPr lang="en-US" sz="2400" dirty="0"/>
              <a:t>Saulę dabar sudaro vandenilio apvalkalas, helio apvalkalas ir anglies/deguonies branduolys.</a:t>
            </a:r>
          </a:p>
          <a:p>
            <a:pPr marL="285750" indent="-285750">
              <a:buFont typeface="Arial" panose="020B0604020202020204" pitchFamily="34" charset="0"/>
              <a:buChar char="•"/>
            </a:pPr>
            <a:r>
              <a:rPr lang="en-US" sz="2400" dirty="0"/>
              <a:t>Saulė išsiplečia, tampa ryškesnė, bet vėsesnė išorėje</a:t>
            </a:r>
          </a:p>
        </p:txBody>
      </p:sp>
    </p:spTree>
    <p:extLst>
      <p:ext uri="{BB962C8B-B14F-4D97-AF65-F5344CB8AC3E}">
        <p14:creationId xmlns:p14="http://schemas.microsoft.com/office/powerpoint/2010/main" val="971352420"/>
      </p:ext>
    </p:extLst>
  </p:cSld>
  <p:clrMapOvr>
    <a:masterClrMapping/>
  </p:clrMapOvr>
</p:sld>
</file>

<file path=ppt/slides/slide5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Mūsų Saulės istorija</a:t>
            </a:r>
            <a:endParaRPr lang="en-US" sz="3000" noProof="0" dirty="0"/>
          </a:p>
        </p:txBody>
      </p:sp>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118" y="1464657"/>
            <a:ext cx="6238224" cy="4288779"/>
          </a:xfrm>
          <a:prstGeom prst="rect">
            <a:avLst/>
          </a:prstGeom>
        </p:spPr>
      </p:pic>
      <p:sp>
        <p:nvSpPr>
          <p:cNvPr id="4" name="Textfeld 3">
            <a:extLst>
              <a:ext uri="{FF2B5EF4-FFF2-40B4-BE49-F238E27FC236}">
                <a16:creationId xmlns:a16="http://schemas.microsoft.com/office/drawing/2014/main" id="{B6838F2B-DDF0-875B-5873-4F6D4D436FBF}"/>
              </a:ext>
            </a:extLst>
          </p:cNvPr>
          <p:cNvSpPr txBox="1"/>
          <p:nvPr/>
        </p:nvSpPr>
        <p:spPr>
          <a:xfrm>
            <a:off x="626164" y="1690019"/>
            <a:ext cx="5469835" cy="3662541"/>
          </a:xfrm>
          <a:prstGeom prst="rect">
            <a:avLst/>
          </a:prstGeom>
          <a:noFill/>
        </p:spPr>
        <p:txBody>
          <a:bodyPr wrap="square" rtlCol="0">
            <a:spAutoFit/>
          </a:bodyPr>
          <a:lstStyle/>
          <a:p>
            <a:pPr marL="285750" indent="-285750">
              <a:buFont typeface="Arial" panose="020B0604020202020204" pitchFamily="34" charset="0"/>
              <a:buChar char="•"/>
            </a:pPr>
            <a:r>
              <a:rPr lang="en-US" sz="2400" dirty="0"/>
              <a:t>Saulė su kiekvienu šiluminiu impulsu praranda masę, kol išnyksta šerdis</a:t>
            </a:r>
          </a:p>
          <a:p>
            <a:pPr marL="285750" indent="-285750">
              <a:buFont typeface="Arial" panose="020B0604020202020204" pitchFamily="34" charset="0"/>
              <a:buChar char="•"/>
            </a:pPr>
            <a:r>
              <a:rPr lang="en-US" sz="2400" dirty="0"/>
              <a:t>Išmestas apvalkalas sudaro </a:t>
            </a:r>
            <a:r>
              <a:rPr lang="en-US" sz="2400" b="1" dirty="0"/>
              <a:t>planetinę miglą</a:t>
            </a:r>
          </a:p>
          <a:p>
            <a:pPr marL="285750" indent="-285750">
              <a:buFont typeface="Arial" panose="020B0604020202020204" pitchFamily="34" charset="0"/>
              <a:buChar char="•"/>
            </a:pPr>
            <a:r>
              <a:rPr lang="en-US" sz="2400" dirty="0"/>
              <a:t>Atskleistas branduolys formuoja </a:t>
            </a:r>
            <a:r>
              <a:rPr lang="en-US" sz="2400" b="1" dirty="0"/>
              <a:t>baltąją nykštukę</a:t>
            </a:r>
          </a:p>
          <a:p>
            <a:pPr marL="697230" lvl="1" indent="-285750">
              <a:buFont typeface="Arial" panose="020B0604020202020204" pitchFamily="34" charset="0"/>
              <a:buChar char="•"/>
            </a:pPr>
            <a:r>
              <a:rPr lang="en-US" sz="2400" dirty="0"/>
              <a:t>greitai atvėsta, daugiau reakcijų nebegalima.</a:t>
            </a:r>
          </a:p>
          <a:p>
            <a:pPr marL="697230" lvl="1" indent="-285750">
              <a:buFont typeface="Arial" panose="020B0604020202020204" pitchFamily="34" charset="0"/>
              <a:buChar char="•"/>
            </a:pPr>
            <a:r>
              <a:rPr lang="en-US" sz="2400" dirty="0"/>
              <a:t>Daugiausia sudaryta iš anglies ir deguonies</a:t>
            </a:r>
            <a:br>
              <a:rPr lang="en-US" sz="2400" dirty="0"/>
            </a:br>
            <a:r>
              <a:rPr lang="en-US" sz="1600" i="1" dirty="0"/>
              <a:t>maždaug Saulės masės ir Žemės dydžio</a:t>
            </a:r>
            <a:endParaRPr lang="de-DE" sz="2400" i="1" dirty="0"/>
          </a:p>
        </p:txBody>
      </p:sp>
      <p:sp>
        <p:nvSpPr>
          <p:cNvPr id="5" name="Ellipse 4">
            <a:extLst>
              <a:ext uri="{FF2B5EF4-FFF2-40B4-BE49-F238E27FC236}">
                <a16:creationId xmlns:a16="http://schemas.microsoft.com/office/drawing/2014/main" id="{7905D0E4-BAD5-1E4B-9ABE-084DA0DD3887}"/>
              </a:ext>
            </a:extLst>
          </p:cNvPr>
          <p:cNvSpPr/>
          <p:nvPr/>
        </p:nvSpPr>
        <p:spPr>
          <a:xfrm rot="5400000">
            <a:off x="8682103" y="580777"/>
            <a:ext cx="536167" cy="436327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87383827"/>
      </p:ext>
    </p:extLst>
  </p:cSld>
  <p:clrMapOvr>
    <a:masterClrMapping/>
  </p:clrMapOvr>
</p:sld>
</file>

<file path=ppt/slides/slide5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Mūsų Saulės istorija</a:t>
            </a:r>
            <a:endParaRPr lang="en-US" sz="3000" noProof="0" dirty="0"/>
          </a:p>
        </p:txBody>
      </p:sp>
      <p:sp>
        <p:nvSpPr>
          <p:cNvPr id="4" name="Textfeld 3">
            <a:extLst>
              <a:ext uri="{FF2B5EF4-FFF2-40B4-BE49-F238E27FC236}">
                <a16:creationId xmlns:a16="http://schemas.microsoft.com/office/drawing/2014/main" id="{B6838F2B-DDF0-875B-5873-4F6D4D436FBF}"/>
              </a:ext>
            </a:extLst>
          </p:cNvPr>
          <p:cNvSpPr txBox="1"/>
          <p:nvPr/>
        </p:nvSpPr>
        <p:spPr>
          <a:xfrm>
            <a:off x="626164" y="1690019"/>
            <a:ext cx="5469835" cy="3662541"/>
          </a:xfrm>
          <a:prstGeom prst="rect">
            <a:avLst/>
          </a:prstGeom>
          <a:noFill/>
        </p:spPr>
        <p:txBody>
          <a:bodyPr wrap="square" rtlCol="0">
            <a:spAutoFit/>
          </a:bodyPr>
          <a:lstStyle/>
          <a:p>
            <a:pPr marL="285750" indent="-285750">
              <a:buFont typeface="Arial" panose="020B0604020202020204" pitchFamily="34" charset="0"/>
              <a:buChar char="•"/>
            </a:pPr>
            <a:r>
              <a:rPr lang="en-US" sz="2400" dirty="0"/>
              <a:t>Saulė su kiekvienu šiluminiu impulsu praranda masę, kol išnyksta šerdis</a:t>
            </a:r>
          </a:p>
          <a:p>
            <a:pPr marL="285750" indent="-285750">
              <a:buFont typeface="Arial" panose="020B0604020202020204" pitchFamily="34" charset="0"/>
              <a:buChar char="•"/>
            </a:pPr>
            <a:r>
              <a:rPr lang="en-US" sz="2400" dirty="0"/>
              <a:t>Išmestas apvalkalas sudaro </a:t>
            </a:r>
            <a:r>
              <a:rPr lang="en-US" sz="2400" b="1" dirty="0"/>
              <a:t>planetinę miglą</a:t>
            </a:r>
          </a:p>
          <a:p>
            <a:pPr marL="285750" indent="-285750">
              <a:buFont typeface="Arial" panose="020B0604020202020204" pitchFamily="34" charset="0"/>
              <a:buChar char="•"/>
            </a:pPr>
            <a:r>
              <a:rPr lang="en-US" sz="2400" dirty="0"/>
              <a:t>Atskleistas branduolys formuoja </a:t>
            </a:r>
            <a:r>
              <a:rPr lang="en-US" sz="2400" b="1" dirty="0"/>
              <a:t>baltąją nykštukę</a:t>
            </a:r>
          </a:p>
          <a:p>
            <a:pPr marL="697230" lvl="1" indent="-285750">
              <a:buFont typeface="Arial" panose="020B0604020202020204" pitchFamily="34" charset="0"/>
              <a:buChar char="•"/>
            </a:pPr>
            <a:r>
              <a:rPr lang="en-US" sz="2400" dirty="0"/>
              <a:t>greitai atvėsta, daugiau reakcijų nebegalima.</a:t>
            </a:r>
          </a:p>
          <a:p>
            <a:pPr marL="697230" lvl="1" indent="-285750">
              <a:buFont typeface="Arial" panose="020B0604020202020204" pitchFamily="34" charset="0"/>
              <a:buChar char="•"/>
            </a:pPr>
            <a:r>
              <a:rPr lang="en-US" sz="2400" dirty="0"/>
              <a:t>Daugiausia sudaryta iš anglies ir deguonies</a:t>
            </a:r>
            <a:br>
              <a:rPr lang="en-US" sz="2400" dirty="0"/>
            </a:br>
            <a:r>
              <a:rPr lang="en-US" sz="1600" i="1" dirty="0"/>
              <a:t>maždaug Saulės masės ir Žemės dydžio</a:t>
            </a:r>
            <a:endParaRPr lang="de-DE" sz="2400" i="1" dirty="0"/>
          </a:p>
        </p:txBody>
      </p:sp>
      <p:pic>
        <p:nvPicPr>
          <p:cNvPr id="2" name="Grafik 1">
            <a:extLst>
              <a:ext uri="{FF2B5EF4-FFF2-40B4-BE49-F238E27FC236}">
                <a16:creationId xmlns:a16="http://schemas.microsoft.com/office/drawing/2014/main" id="{2F822829-87AC-3DD6-F100-45BFCAFF3C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8705" y="1252199"/>
            <a:ext cx="5360141" cy="4272098"/>
          </a:xfrm>
          <a:prstGeom prst="rect">
            <a:avLst/>
          </a:prstGeom>
        </p:spPr>
      </p:pic>
      <p:sp>
        <p:nvSpPr>
          <p:cNvPr id="6" name="Textfeld 5">
            <a:extLst>
              <a:ext uri="{FF2B5EF4-FFF2-40B4-BE49-F238E27FC236}">
                <a16:creationId xmlns:a16="http://schemas.microsoft.com/office/drawing/2014/main" id="{3C2E79C7-F1D2-10F3-6302-CAB0FECB3836}"/>
              </a:ext>
            </a:extLst>
          </p:cNvPr>
          <p:cNvSpPr txBox="1"/>
          <p:nvPr/>
        </p:nvSpPr>
        <p:spPr>
          <a:xfrm>
            <a:off x="6378705" y="5538139"/>
            <a:ext cx="5360141" cy="618631"/>
          </a:xfrm>
          <a:prstGeom prst="rect">
            <a:avLst/>
          </a:prstGeom>
          <a:noFill/>
        </p:spPr>
        <p:txBody>
          <a:bodyPr wrap="square">
            <a:spAutoFit/>
          </a:bodyPr>
          <a:lstStyle/>
          <a:p>
            <a:pPr algn="ctr"/>
            <a:r>
              <a:rPr lang="en-US" sz="1800" i="1" dirty="0"/>
              <a:t>[18] Planetinė miglara Cygnus žvaigždyne</a:t>
            </a:r>
            <a:br>
              <a:rPr lang="en-US" sz="1800" i="1" dirty="0"/>
            </a:br>
            <a:r>
              <a:rPr lang="de-DE" i="1" dirty="0">
                <a:hlinkClick r:id="rId4"/>
              </a:rPr>
              <a:t>Hubble/ESA, </a:t>
            </a:r>
            <a:r>
              <a:rPr lang="de-DE" i="1" dirty="0"/>
              <a:t>2021</a:t>
            </a:r>
            <a:r>
              <a:rPr lang="de-DE" i="1" dirty="0">
                <a:hlinkClick r:id="rId4"/>
              </a:rPr>
              <a:t> m. </a:t>
            </a:r>
          </a:p>
        </p:txBody>
      </p:sp>
    </p:spTree>
    <p:extLst>
      <p:ext uri="{BB962C8B-B14F-4D97-AF65-F5344CB8AC3E}">
        <p14:creationId xmlns:p14="http://schemas.microsoft.com/office/powerpoint/2010/main" val="2319603033"/>
      </p:ext>
    </p:extLst>
  </p:cSld>
  <p:clrMapOvr>
    <a:masterClrMapping/>
  </p:clrMapOvr>
</p:sld>
</file>

<file path=ppt/slides/slide5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Cheminių elementų gausa </a:t>
            </a:r>
            <a:r>
              <a:rPr lang="en-US" sz="2400" noProof="0" dirty="0"/>
              <a:t>(Saulės sistema)</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617700673"/>
      </p:ext>
    </p:extLst>
  </p:cSld>
  <p:clrMapOvr>
    <a:masterClrMapping/>
  </p:clrMapOvr>
</p:sld>
</file>

<file path=ppt/slides/slide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381375" y="2154239"/>
            <a:ext cx="5429250" cy="2392362"/>
          </a:xfrm>
        </p:spPr>
        <p:txBody>
          <a:bodyPr anchor="ctr"/>
          <a:lstStyle/>
          <a:p>
            <a:pPr algn="ctr"/>
            <a:r>
              <a:rPr lang="en-US" sz="3600" cap="small" noProof="0" dirty="0"/>
              <a:t>Ką jau žinote apie</a:t>
            </a:r>
            <a:br>
              <a:rPr lang="en-US" sz="3600" b="1" cap="small" noProof="0" dirty="0"/>
            </a:br>
            <a:r>
              <a:rPr lang="en-US" sz="3600" b="1" cap="small" noProof="0" dirty="0"/>
              <a:t>branduolinę astrofiziką</a:t>
            </a:r>
            <a:r>
              <a:rPr lang="en-US" sz="3600" cap="small" noProof="0" dirty="0"/>
              <a:t>?</a:t>
            </a:r>
            <a:endParaRPr lang="en-US" sz="3600" b="1" cap="small" noProof="0" dirty="0"/>
          </a:p>
        </p:txBody>
      </p:sp>
    </p:spTree>
    <p:extLst>
      <p:ext uri="{BB962C8B-B14F-4D97-AF65-F5344CB8AC3E}">
        <p14:creationId xmlns:p14="http://schemas.microsoft.com/office/powerpoint/2010/main" val="1811966256"/>
      </p:ext>
    </p:extLst>
  </p:cSld>
  <p:clrMapOvr>
    <a:masterClrMapping/>
  </p:clrMapOvr>
</p:sld>
</file>

<file path=ppt/slides/slide6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Cheminių elementų gausa </a:t>
            </a:r>
            <a:r>
              <a:rPr lang="en-US" sz="2400" noProof="0" dirty="0"/>
              <a:t>(Saulės sistema)</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849175" y="1377922"/>
            <a:ext cx="921548" cy="461382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fik 4">
            <a:extLst>
              <a:ext uri="{FF2B5EF4-FFF2-40B4-BE49-F238E27FC236}">
                <a16:creationId xmlns:a16="http://schemas.microsoft.com/office/drawing/2014/main" id="{F91ECC4E-38B7-AE1F-E152-EFE5FB8DAC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06446" y="1782248"/>
            <a:ext cx="5175322" cy="3238786"/>
          </a:xfrm>
          <a:prstGeom prst="rect">
            <a:avLst/>
          </a:prstGeom>
        </p:spPr>
      </p:pic>
    </p:spTree>
    <p:extLst>
      <p:ext uri="{BB962C8B-B14F-4D97-AF65-F5344CB8AC3E}">
        <p14:creationId xmlns:p14="http://schemas.microsoft.com/office/powerpoint/2010/main" val="217037563"/>
      </p:ext>
    </p:extLst>
  </p:cSld>
  <p:clrMapOvr>
    <a:masterClrMapping/>
  </p:clrMapOvr>
</p:sld>
</file>

<file path=ppt/slides/slide6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Cheminių elementų gausa </a:t>
            </a:r>
            <a:r>
              <a:rPr lang="en-US" sz="2400" noProof="0" dirty="0"/>
              <a:t>(Saulės sistema)</a:t>
            </a:r>
            <a:endParaRPr lang="en-US"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3981450" y="2676525"/>
            <a:ext cx="581025" cy="30480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feld 5">
            <a:extLst>
              <a:ext uri="{FF2B5EF4-FFF2-40B4-BE49-F238E27FC236}">
                <a16:creationId xmlns:a16="http://schemas.microsoft.com/office/drawing/2014/main" id="{B40873FF-8972-86D0-2398-5C25CE1E06BA}"/>
              </a:ext>
            </a:extLst>
          </p:cNvPr>
          <p:cNvSpPr txBox="1"/>
          <p:nvPr/>
        </p:nvSpPr>
        <p:spPr>
          <a:xfrm>
            <a:off x="6769789" y="2299619"/>
            <a:ext cx="5469835"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Elementai iki </a:t>
            </a:r>
            <a:r>
              <a:rPr lang="en-GB" sz="2400" b="1" dirty="0"/>
              <a:t>geležies </a:t>
            </a:r>
            <a:r>
              <a:rPr lang="en-GB" sz="2400" dirty="0"/>
              <a:t>gali būti sintetinami branduolių sintezės būdu vykstant žvaigždžių procesams</a:t>
            </a:r>
          </a:p>
          <a:p>
            <a:pPr marL="285750" indent="-285750">
              <a:buFont typeface="Arial" panose="020B0604020202020204" pitchFamily="34" charset="0"/>
              <a:buChar char="•"/>
            </a:pPr>
            <a:r>
              <a:rPr lang="en-GB" sz="2400" dirty="0"/>
              <a:t>Dėl to padidėja geležies kiekis</a:t>
            </a:r>
          </a:p>
        </p:txBody>
      </p:sp>
    </p:spTree>
    <p:extLst>
      <p:ext uri="{BB962C8B-B14F-4D97-AF65-F5344CB8AC3E}">
        <p14:creationId xmlns:p14="http://schemas.microsoft.com/office/powerpoint/2010/main" val="2407995279"/>
      </p:ext>
    </p:extLst>
  </p:cSld>
  <p:clrMapOvr>
    <a:masterClrMapping/>
  </p:clrMapOvr>
</p:sld>
</file>

<file path=ppt/slides/slide6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Surišimo energija</a:t>
            </a:r>
            <a:endParaRPr lang="en-US" sz="3000" noProof="0" dirty="0"/>
          </a:p>
        </p:txBody>
      </p:sp>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dirty="0" err="1">
                <a:solidFill>
                  <a:srgbClr val="000000"/>
                </a:solidFill>
              </a:rPr>
              <a:t>Nukleono </a:t>
            </a:r>
            <a:r>
              <a:rPr lang="de-DE" sz="1400" b="1" dirty="0">
                <a:solidFill>
                  <a:srgbClr val="000000"/>
                </a:solidFill>
              </a:rPr>
              <a:t>rišamoji energija </a:t>
            </a:r>
            <a:r>
              <a:rPr lang="de-DE" sz="1400" b="1" dirty="0">
                <a:solidFill>
                  <a:srgbClr val="000000"/>
                </a:solidFill>
              </a:rPr>
              <a:t>(MeV)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dirty="0" err="1">
                <a:solidFill>
                  <a:srgbClr val="000000"/>
                </a:solidFill>
              </a:rPr>
              <a:t>Masės </a:t>
            </a:r>
            <a:r>
              <a:rPr lang="de-DE" sz="1400" b="1" dirty="0" err="1">
                <a:solidFill>
                  <a:srgbClr val="000000"/>
                </a:solidFill>
              </a:rPr>
              <a:t>numeris </a:t>
            </a:r>
            <a:r>
              <a:rPr lang="de-DE" sz="1400" b="1" dirty="0">
                <a:solidFill>
                  <a:srgbClr val="000000"/>
                </a:solidFill>
              </a:rPr>
              <a:t>A</a:t>
            </a:r>
          </a:p>
        </p:txBody>
      </p:sp>
    </p:spTree>
    <p:extLst>
      <p:ext uri="{BB962C8B-B14F-4D97-AF65-F5344CB8AC3E}">
        <p14:creationId xmlns:p14="http://schemas.microsoft.com/office/powerpoint/2010/main" val="567529923"/>
      </p:ext>
    </p:extLst>
  </p:cSld>
  <p:clrMapOvr>
    <a:masterClrMapping/>
  </p:clrMapOvr>
</p:sld>
</file>

<file path=ppt/slides/slide6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Surišimo energija</a:t>
            </a:r>
            <a:endParaRPr lang="en-US" sz="3000" noProof="0" dirty="0"/>
          </a:p>
        </p:txBody>
      </p:sp>
      <p:pic>
        <p:nvPicPr>
          <p:cNvPr id="2" name="Grafik 1">
            <a:extLst>
              <a:ext uri="{FF2B5EF4-FFF2-40B4-BE49-F238E27FC236}">
                <a16:creationId xmlns:a16="http://schemas.microsoft.com/office/drawing/2014/main" id="{55F37D4A-E17A-1FA2-AEF6-C196F8552B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00300" y="891186"/>
            <a:ext cx="8105775" cy="4918204"/>
          </a:xfrm>
          <a:prstGeom prst="rect">
            <a:avLst/>
          </a:prstGeom>
        </p:spPr>
      </p:pic>
      <p:sp>
        <p:nvSpPr>
          <p:cNvPr id="4" name="Textfeld 3">
            <a:extLst>
              <a:ext uri="{FF2B5EF4-FFF2-40B4-BE49-F238E27FC236}">
                <a16:creationId xmlns:a16="http://schemas.microsoft.com/office/drawing/2014/main" id="{DFCD26B4-D3AA-E037-228C-0ACB53436C11}"/>
              </a:ext>
            </a:extLst>
          </p:cNvPr>
          <p:cNvSpPr txBox="1"/>
          <p:nvPr/>
        </p:nvSpPr>
        <p:spPr>
          <a:xfrm rot="16200000">
            <a:off x="-118875" y="3322924"/>
            <a:ext cx="4647824" cy="307778"/>
          </a:xfrm>
          <a:prstGeom prst="rect">
            <a:avLst/>
          </a:prstGeom>
          <a:noFill/>
        </p:spPr>
        <p:txBody>
          <a:bodyPr wrap="square" rtlCol="0">
            <a:spAutoFit/>
          </a:bodyPr>
          <a:lstStyle/>
          <a:p>
            <a:pPr algn="ctr"/>
            <a:r>
              <a:rPr lang="de-DE" sz="1400" b="1" dirty="0" err="1">
                <a:solidFill>
                  <a:srgbClr val="000000"/>
                </a:solidFill>
              </a:rPr>
              <a:t>Nukleono </a:t>
            </a:r>
            <a:r>
              <a:rPr lang="de-DE" sz="1400" b="1" dirty="0">
                <a:solidFill>
                  <a:srgbClr val="000000"/>
                </a:solidFill>
              </a:rPr>
              <a:t>rišamoji energija </a:t>
            </a:r>
            <a:r>
              <a:rPr lang="de-DE" sz="1400" b="1" dirty="0">
                <a:solidFill>
                  <a:srgbClr val="000000"/>
                </a:solidFill>
              </a:rPr>
              <a:t>(MeV)</a:t>
            </a:r>
          </a:p>
        </p:txBody>
      </p:sp>
      <p:sp>
        <p:nvSpPr>
          <p:cNvPr id="5" name="Textfeld 4">
            <a:extLst>
              <a:ext uri="{FF2B5EF4-FFF2-40B4-BE49-F238E27FC236}">
                <a16:creationId xmlns:a16="http://schemas.microsoft.com/office/drawing/2014/main" id="{4D4885A9-F613-260D-15E2-2B5A7193F261}"/>
              </a:ext>
            </a:extLst>
          </p:cNvPr>
          <p:cNvSpPr txBox="1"/>
          <p:nvPr/>
        </p:nvSpPr>
        <p:spPr>
          <a:xfrm>
            <a:off x="3843525" y="5809390"/>
            <a:ext cx="4647824" cy="307778"/>
          </a:xfrm>
          <a:prstGeom prst="rect">
            <a:avLst/>
          </a:prstGeom>
          <a:noFill/>
        </p:spPr>
        <p:txBody>
          <a:bodyPr wrap="square" rtlCol="0">
            <a:spAutoFit/>
          </a:bodyPr>
          <a:lstStyle/>
          <a:p>
            <a:pPr algn="ctr"/>
            <a:r>
              <a:rPr lang="de-DE" sz="1400" b="1" dirty="0" err="1">
                <a:solidFill>
                  <a:srgbClr val="000000"/>
                </a:solidFill>
              </a:rPr>
              <a:t>Masės </a:t>
            </a:r>
            <a:r>
              <a:rPr lang="de-DE" sz="1400" b="1" dirty="0" err="1">
                <a:solidFill>
                  <a:srgbClr val="000000"/>
                </a:solidFill>
              </a:rPr>
              <a:t>numeris </a:t>
            </a:r>
            <a:r>
              <a:rPr lang="de-DE" sz="1400" b="1" dirty="0">
                <a:solidFill>
                  <a:srgbClr val="000000"/>
                </a:solidFill>
              </a:rPr>
              <a:t>A</a:t>
            </a:r>
          </a:p>
        </p:txBody>
      </p:sp>
      <p:sp>
        <p:nvSpPr>
          <p:cNvPr id="18" name="Freihandform: Form 17">
            <a:extLst>
              <a:ext uri="{FF2B5EF4-FFF2-40B4-BE49-F238E27FC236}">
                <a16:creationId xmlns:a16="http://schemas.microsoft.com/office/drawing/2014/main" id="{81C084D1-3622-F60B-6E03-78A4B97AE16A}"/>
              </a:ext>
            </a:extLst>
          </p:cNvPr>
          <p:cNvSpPr/>
          <p:nvPr/>
        </p:nvSpPr>
        <p:spPr>
          <a:xfrm>
            <a:off x="3151649" y="1447800"/>
            <a:ext cx="1048876" cy="3933825"/>
          </a:xfrm>
          <a:custGeom>
            <a:avLst/>
            <a:gdLst>
              <a:gd name="connsiteX0" fmla="*/ 1048876 w 1048876"/>
              <a:gd name="connsiteY0" fmla="*/ 0 h 3933825"/>
              <a:gd name="connsiteX1" fmla="*/ 258301 w 1048876"/>
              <a:gd name="connsiteY1" fmla="*/ 857250 h 3933825"/>
              <a:gd name="connsiteX2" fmla="*/ 1126 w 1048876"/>
              <a:gd name="connsiteY2" fmla="*/ 3933825 h 3933825"/>
            </a:gdLst>
            <a:ahLst/>
            <a:cxnLst>
              <a:cxn ang="0">
                <a:pos x="connsiteX0" y="connsiteY0"/>
              </a:cxn>
              <a:cxn ang="0">
                <a:pos x="connsiteX1" y="connsiteY1"/>
              </a:cxn>
              <a:cxn ang="0">
                <a:pos x="connsiteX2" y="connsiteY2"/>
              </a:cxn>
            </a:cxnLst>
            <a:rect l="l" t="t" r="r" b="b"/>
            <a:pathLst>
              <a:path w="1048876" h="3933825">
                <a:moveTo>
                  <a:pt x="1048876" y="0"/>
                </a:moveTo>
                <a:cubicBezTo>
                  <a:pt x="740901" y="100806"/>
                  <a:pt x="432926" y="201613"/>
                  <a:pt x="258301" y="857250"/>
                </a:cubicBezTo>
                <a:cubicBezTo>
                  <a:pt x="83676" y="1512887"/>
                  <a:pt x="-11574" y="3433763"/>
                  <a:pt x="1126" y="3933825"/>
                </a:cubicBezTo>
              </a:path>
            </a:pathLst>
          </a:custGeom>
          <a:noFill/>
          <a:ln w="28575">
            <a:solidFill>
              <a:srgbClr val="C0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feld 18">
            <a:extLst>
              <a:ext uri="{FF2B5EF4-FFF2-40B4-BE49-F238E27FC236}">
                <a16:creationId xmlns:a16="http://schemas.microsoft.com/office/drawing/2014/main" id="{BF839C92-0B63-E530-A67B-EADFA5A748E4}"/>
              </a:ext>
            </a:extLst>
          </p:cNvPr>
          <p:cNvSpPr txBox="1"/>
          <p:nvPr/>
        </p:nvSpPr>
        <p:spPr>
          <a:xfrm rot="17148437">
            <a:off x="2806026" y="2705734"/>
            <a:ext cx="1933575" cy="341632"/>
          </a:xfrm>
          <a:prstGeom prst="rect">
            <a:avLst/>
          </a:prstGeom>
          <a:noFill/>
        </p:spPr>
        <p:txBody>
          <a:bodyPr wrap="square" rtlCol="0">
            <a:spAutoFit/>
          </a:bodyPr>
          <a:lstStyle/>
          <a:p>
            <a:r>
              <a:rPr lang="en-US" b="1" dirty="0">
                <a:solidFill>
                  <a:srgbClr val="C00000"/>
                </a:solidFill>
              </a:rPr>
              <a:t>Branduolinė sintezė</a:t>
            </a:r>
          </a:p>
        </p:txBody>
      </p:sp>
      <p:cxnSp>
        <p:nvCxnSpPr>
          <p:cNvPr id="21" name="Gerade Verbindung mit Pfeil 20">
            <a:extLst>
              <a:ext uri="{FF2B5EF4-FFF2-40B4-BE49-F238E27FC236}">
                <a16:creationId xmlns:a16="http://schemas.microsoft.com/office/drawing/2014/main" id="{BBEDDE02-58CF-8774-AE8B-18F5A6BBAEDF}"/>
              </a:ext>
            </a:extLst>
          </p:cNvPr>
          <p:cNvCxnSpPr>
            <a:cxnSpLocks/>
          </p:cNvCxnSpPr>
          <p:nvPr/>
        </p:nvCxnSpPr>
        <p:spPr>
          <a:xfrm>
            <a:off x="4876800" y="1457840"/>
            <a:ext cx="4381500" cy="61861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EB65A184-AE23-C98C-0F58-542A99A1C0E7}"/>
              </a:ext>
            </a:extLst>
          </p:cNvPr>
          <p:cNvSpPr txBox="1"/>
          <p:nvPr/>
        </p:nvSpPr>
        <p:spPr>
          <a:xfrm rot="416040">
            <a:off x="5853113" y="1812829"/>
            <a:ext cx="1933575" cy="341632"/>
          </a:xfrm>
          <a:prstGeom prst="rect">
            <a:avLst/>
          </a:prstGeom>
          <a:noFill/>
        </p:spPr>
        <p:txBody>
          <a:bodyPr wrap="square" rtlCol="0">
            <a:spAutoFit/>
          </a:bodyPr>
          <a:lstStyle/>
          <a:p>
            <a:pPr algn="ctr"/>
            <a:r>
              <a:rPr lang="en-US" b="1" dirty="0">
                <a:solidFill>
                  <a:srgbClr val="FFC000"/>
                </a:solidFill>
              </a:rPr>
              <a:t>???</a:t>
            </a:r>
          </a:p>
        </p:txBody>
      </p:sp>
    </p:spTree>
    <p:extLst>
      <p:ext uri="{BB962C8B-B14F-4D97-AF65-F5344CB8AC3E}">
        <p14:creationId xmlns:p14="http://schemas.microsoft.com/office/powerpoint/2010/main" val="3550319549"/>
      </p:ext>
    </p:extLst>
  </p:cSld>
  <p:clrMapOvr>
    <a:masterClrMapping/>
  </p:clrMapOvr>
</p:sld>
</file>

<file path=ppt/slides/slide6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623846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IV dalis</a:t>
            </a:r>
          </a:p>
          <a:p>
            <a:pPr algn="ctr">
              <a:spcAft>
                <a:spcPts val="600"/>
              </a:spcAft>
            </a:pPr>
            <a:r>
              <a:rPr lang="en-US" sz="3600" cap="small" dirty="0">
                <a:solidFill>
                  <a:schemeClr val="bg1"/>
                </a:solidFill>
              </a:rPr>
              <a:t>Į</a:t>
            </a:r>
            <a:br>
              <a:rPr lang="en-US" sz="3600" cap="small" dirty="0">
                <a:solidFill>
                  <a:schemeClr val="bg1"/>
                </a:solidFill>
              </a:rPr>
            </a:br>
            <a:r>
              <a:rPr lang="en-US" sz="3600" cap="small" dirty="0">
                <a:solidFill>
                  <a:schemeClr val="bg1"/>
                </a:solidFill>
              </a:rPr>
              <a:t>Aukštesnieji elementai!</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401" r="6788"/>
          <a:stretch/>
        </p:blipFill>
        <p:spPr>
          <a:xfrm>
            <a:off x="6238460" y="0"/>
            <a:ext cx="5953540" cy="6858000"/>
          </a:xfrm>
          <a:prstGeom prst="rect">
            <a:avLst/>
          </a:prstGeom>
        </p:spPr>
      </p:pic>
    </p:spTree>
    <p:extLst>
      <p:ext uri="{BB962C8B-B14F-4D97-AF65-F5344CB8AC3E}">
        <p14:creationId xmlns:p14="http://schemas.microsoft.com/office/powerpoint/2010/main" val="1939220304"/>
      </p:ext>
    </p:extLst>
  </p:cSld>
  <p:clrMapOvr>
    <a:masterClrMapping/>
  </p:clrMapOvr>
</p:sld>
</file>

<file path=ppt/slides/slide6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en-GB" sz="3600" cap="small" noProof="0" dirty="0"/>
              <a:t>Kaip galima </a:t>
            </a:r>
            <a:r>
              <a:rPr lang="en-GB" sz="3600" cap="small" noProof="0" dirty="0"/>
              <a:t>susintetinti </a:t>
            </a:r>
            <a:r>
              <a:rPr lang="en-GB" sz="3600" b="1" cap="small" noProof="0" dirty="0"/>
              <a:t>sunkesnius elementus</a:t>
            </a:r>
            <a:r>
              <a:rPr lang="en-GB" sz="3600" cap="small" noProof="0" dirty="0"/>
              <a:t>?</a:t>
            </a:r>
            <a:endParaRPr lang="en-US" sz="3600" cap="small" noProof="0" dirty="0"/>
          </a:p>
        </p:txBody>
      </p:sp>
    </p:spTree>
    <p:extLst>
      <p:ext uri="{BB962C8B-B14F-4D97-AF65-F5344CB8AC3E}">
        <p14:creationId xmlns:p14="http://schemas.microsoft.com/office/powerpoint/2010/main" val="2574075025"/>
      </p:ext>
    </p:extLst>
  </p:cSld>
  <p:clrMapOvr>
    <a:masterClrMapping/>
  </p:clrMapOvr>
</p:sld>
</file>

<file path=ppt/slides/slide6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Neutronų pagavimas</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a:extLst>
              <a:ext uri="{FF2B5EF4-FFF2-40B4-BE49-F238E27FC236}">
                <a16:creationId xmlns:a16="http://schemas.microsoft.com/office/drawing/2014/main" id="{90B0B2DB-295F-6412-F548-B3B4286139AC}"/>
              </a:ext>
            </a:extLst>
          </p:cNvPr>
          <p:cNvPicPr>
            <a:picLocks noChangeAspect="1"/>
          </p:cNvPicPr>
          <p:nvPr/>
        </p:nvPicPr>
        <p:blipFill rotWithShape="1">
          <a:blip r:embed="rId3" cstate="screen">
            <a:clrChange>
              <a:clrFrom>
                <a:srgbClr val="D5EBFA"/>
              </a:clrFrom>
              <a:clrTo>
                <a:srgbClr val="D5EBFA">
                  <a:alpha val="0"/>
                </a:srgbClr>
              </a:clrTo>
            </a:clrChange>
            <a:extLst>
              <a:ext uri="{28A0092B-C50C-407E-A947-70E740481C1C}">
                <a14:useLocalDpi xmlns:a14="http://schemas.microsoft.com/office/drawing/2010/main"/>
              </a:ext>
            </a:extLst>
          </a:blip>
          <a:srcRect t="1" r="1330" b="2327"/>
          <a:stretch/>
        </p:blipFill>
        <p:spPr>
          <a:xfrm>
            <a:off x="1443319" y="1496815"/>
            <a:ext cx="8650940" cy="3774432"/>
          </a:xfrm>
          <a:prstGeom prst="rect">
            <a:avLst/>
          </a:prstGeom>
        </p:spPr>
      </p:pic>
      <p:sp>
        <p:nvSpPr>
          <p:cNvPr id="2" name="Textfeld 1">
            <a:extLst>
              <a:ext uri="{FF2B5EF4-FFF2-40B4-BE49-F238E27FC236}">
                <a16:creationId xmlns:a16="http://schemas.microsoft.com/office/drawing/2014/main" id="{91980BA0-1294-4711-8831-2B15A796943F}"/>
              </a:ext>
            </a:extLst>
          </p:cNvPr>
          <p:cNvSpPr txBox="1"/>
          <p:nvPr/>
        </p:nvSpPr>
        <p:spPr>
          <a:xfrm>
            <a:off x="6255512" y="4901591"/>
            <a:ext cx="4269910" cy="400110"/>
          </a:xfrm>
          <a:prstGeom prst="rect">
            <a:avLst/>
          </a:prstGeom>
          <a:solidFill>
            <a:schemeClr val="bg1"/>
          </a:solidFill>
        </p:spPr>
        <p:txBody>
          <a:bodyPr wrap="square" rtlCol="0">
            <a:spAutoFit/>
          </a:bodyPr>
          <a:lstStyle/>
          <a:p>
            <a:pPr algn="ctr"/>
            <a:r>
              <a:rPr lang="de-DE" sz="2000" b="1" dirty="0" err="1"/>
              <a:t>Radioaktyvioji </a:t>
            </a:r>
            <a:r>
              <a:rPr lang="de-DE" sz="2000" b="1" dirty="0" err="1"/>
              <a:t>konversija</a:t>
            </a:r>
            <a:endParaRPr lang="de-DE" sz="2000" b="1" dirty="0"/>
          </a:p>
        </p:txBody>
      </p:sp>
    </p:spTree>
    <p:extLst>
      <p:ext uri="{BB962C8B-B14F-4D97-AF65-F5344CB8AC3E}">
        <p14:creationId xmlns:p14="http://schemas.microsoft.com/office/powerpoint/2010/main" val="3644112447"/>
      </p:ext>
    </p:extLst>
  </p:cSld>
  <p:clrMapOvr>
    <a:masterClrMapping/>
  </p:clrMapOvr>
</p:sld>
</file>

<file path=ppt/slides/slide67.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Neutronų gaudymas</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fik 7">
            <a:extLst>
              <a:ext uri="{FF2B5EF4-FFF2-40B4-BE49-F238E27FC236}">
                <a16:creationId xmlns:a16="http://schemas.microsoft.com/office/drawing/2014/main" id="{90B0B2DB-295F-6412-F548-B3B4286139AC}"/>
              </a:ext>
            </a:extLst>
          </p:cNvPr>
          <p:cNvPicPr>
            <a:picLocks noChangeAspect="1"/>
          </p:cNvPicPr>
          <p:nvPr/>
        </p:nvPicPr>
        <p:blipFill rotWithShape="1">
          <a:blip r:embed="rId3" cstate="screen">
            <a:clrChange>
              <a:clrFrom>
                <a:srgbClr val="D5EBFA"/>
              </a:clrFrom>
              <a:clrTo>
                <a:srgbClr val="D5EBFA">
                  <a:alpha val="0"/>
                </a:srgbClr>
              </a:clrTo>
            </a:clrChange>
            <a:extLst>
              <a:ext uri="{28A0092B-C50C-407E-A947-70E740481C1C}">
                <a14:useLocalDpi xmlns:a14="http://schemas.microsoft.com/office/drawing/2010/main"/>
              </a:ext>
            </a:extLst>
          </a:blip>
          <a:srcRect/>
          <a:stretch/>
        </p:blipFill>
        <p:spPr>
          <a:xfrm>
            <a:off x="964348" y="2239817"/>
            <a:ext cx="4313292" cy="1881903"/>
          </a:xfrm>
          <a:prstGeom prst="rect">
            <a:avLst/>
          </a:prstGeom>
        </p:spPr>
      </p:pic>
      <p:sp>
        <p:nvSpPr>
          <p:cNvPr id="2" name="Textfeld 1">
            <a:extLst>
              <a:ext uri="{FF2B5EF4-FFF2-40B4-BE49-F238E27FC236}">
                <a16:creationId xmlns:a16="http://schemas.microsoft.com/office/drawing/2014/main" id="{9B067487-F3D9-765B-8D4F-FE6FBFD8CBC3}"/>
              </a:ext>
            </a:extLst>
          </p:cNvPr>
          <p:cNvSpPr txBox="1"/>
          <p:nvPr/>
        </p:nvSpPr>
        <p:spPr>
          <a:xfrm>
            <a:off x="5623034" y="2045234"/>
            <a:ext cx="6459476" cy="2501198"/>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2200" dirty="0"/>
              <a:t>Geležis-59, prieš jai suyrant, gali pereiti dar vieną neutronų sugavimo reakciją</a:t>
            </a:r>
          </a:p>
          <a:p>
            <a:pPr marL="285750" indent="-285750">
              <a:lnSpc>
                <a:spcPct val="120000"/>
              </a:lnSpc>
              <a:buFont typeface="Arial" panose="020B0604020202020204" pitchFamily="34" charset="0"/>
              <a:buChar char="•"/>
            </a:pPr>
            <a:r>
              <a:rPr lang="en-US" sz="2200" dirty="0"/>
              <a:t>Tikimybės santykis, ar nuklidas suskyla, ar vietoj to prasideda neutronų sugavimo reakcijų grandinė, priklauso nuo neutronų srauto</a:t>
            </a:r>
          </a:p>
        </p:txBody>
      </p:sp>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FC675C6D-0BAE-4F26-B636-55AED48C941F}"/>
                  </a:ext>
                </a:extLst>
              </p:cNvPr>
              <p:cNvSpPr txBox="1"/>
              <p:nvPr/>
            </p:nvSpPr>
            <p:spPr>
              <a:xfrm>
                <a:off x="5720766" y="4807512"/>
                <a:ext cx="1919088" cy="7302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xmlns:a="http://schemas.openxmlformats.org/drawingml/2006/main" lang="de-DE" sz="2400" b="1" i="0" smtClean="0">
                          <a:latin typeface="Cambria Math" panose="02040503050406030204" pitchFamily="18" charset="0"/>
                        </a:rPr>
                        <m:t>∆</m:t>
                      </m:r>
                      <m:r>
                        <a:rPr xmlns:a="http://schemas.openxmlformats.org/drawingml/2006/main" lang="de-DE" sz="2400" b="1" i="0" smtClean="0">
                          <a:latin typeface="Cambria Math" panose="02040503050406030204" pitchFamily="18" charset="0"/>
                        </a:rPr>
                        <m:t>𝐩</m:t>
                      </m:r>
                      <m:r>
                        <a:rPr xmlns:a="http://schemas.openxmlformats.org/drawingml/2006/main" lang="de-DE" sz="2400" b="1" i="0" smtClean="0">
                          <a:latin typeface="Cambria Math" panose="02040503050406030204" pitchFamily="18" charset="0"/>
                        </a:rPr>
                        <m:t>=</m:t>
                      </m:r>
                      <m:f>
                        <m:fPr>
                          <m:ctrlPr>
                            <a:rPr xmlns:a="http://schemas.openxmlformats.org/drawingml/2006/main" lang="de-DE" sz="2400" b="1" i="1" smtClean="0">
                              <a:latin typeface="Cambria Math" panose="02040503050406030204" pitchFamily="18" charset="0"/>
                            </a:rPr>
                          </m:ctrlPr>
                        </m:fPr>
                        <m:num>
                          <m:sSub>
                            <m:sSubPr>
                              <m:ctrlPr>
                                <a:rPr xmlns:a="http://schemas.openxmlformats.org/drawingml/2006/main" lang="de-DE" sz="2400" b="1" i="1" smtClean="0">
                                  <a:latin typeface="Cambria Math" panose="02040503050406030204" pitchFamily="18" charset="0"/>
                                </a:rPr>
                              </m:ctrlPr>
                            </m:sSubPr>
                            <m:e>
                              <m:r>
                                <a:rPr xmlns:a="http://schemas.openxmlformats.org/drawingml/2006/main" lang="de-DE" sz="2400" b="1" i="0" smtClean="0">
                                  <a:latin typeface="Cambria Math" panose="02040503050406030204" pitchFamily="18" charset="0"/>
                                </a:rPr>
                                <m:t>𝐩</m:t>
                              </m:r>
                            </m:e>
                            <m:sub>
                              <m:r>
                                <a:rPr xmlns:a="http://schemas.openxmlformats.org/drawingml/2006/main" lang="de-DE" sz="2400" b="1" i="0" smtClean="0">
                                  <a:latin typeface="Cambria Math" panose="02040503050406030204" pitchFamily="18" charset="0"/>
                                </a:rPr>
                                <m:t>𝐧</m:t>
                              </m:r>
                            </m:sub>
                          </m:sSub>
                        </m:num>
                        <m:den>
                          <m:r>
                            <a:rPr xmlns:a="http://schemas.openxmlformats.org/drawingml/2006/main" lang="de-DE" sz="2400" b="1" i="0" smtClean="0">
                              <a:latin typeface="Cambria Math" panose="02040503050406030204" pitchFamily="18" charset="0"/>
                            </a:rPr>
                            <m:t>𝛌</m:t>
                          </m:r>
                        </m:den>
                      </m:f>
                    </m:oMath>
                  </m:oMathPara>
                </a14:m>
                <a:endParaRPr lang="de-DE" sz="2400" b="1" dirty="0"/>
              </a:p>
            </p:txBody>
          </p:sp>
        </mc:Choice>
        <mc:Fallback>
          <p:sp>
            <p:nvSpPr>
              <p:cNvPr id="3" name="Textfeld 2">
                <a:extLst>
                  <a:ext uri="{FF2B5EF4-FFF2-40B4-BE49-F238E27FC236}">
                    <a16:creationId xmlns:a16="http://schemas.microsoft.com/office/drawing/2014/main" id="{FC675C6D-0BAE-4F26-B636-55AED48C941F}"/>
                  </a:ext>
                </a:extLst>
              </p:cNvPr>
              <p:cNvSpPr txBox="1">
                <a:spLocks noRot="1" noChangeAspect="1" noMove="1" noResize="1" noEditPoints="1" noAdjustHandles="1" noChangeArrowheads="1" noChangeShapeType="1" noTextEdit="1"/>
              </p:cNvSpPr>
              <p:nvPr/>
            </p:nvSpPr>
            <p:spPr>
              <a:xfrm>
                <a:off x="5720766" y="4807512"/>
                <a:ext cx="1919088" cy="730200"/>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8B901060-C55F-470D-8368-1196421AD986}"/>
                  </a:ext>
                </a:extLst>
              </p:cNvPr>
              <p:cNvSpPr txBox="1"/>
              <p:nvPr/>
            </p:nvSpPr>
            <p:spPr>
              <a:xfrm>
                <a:off x="7410458" y="4802406"/>
                <a:ext cx="4340773"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xmlns:a="http://schemas.openxmlformats.org/drawingml/2006/main" lang="de-DE" sz="2000" b="0" i="1" smtClean="0">
                              <a:latin typeface="Cambria Math" panose="02040503050406030204" pitchFamily="18" charset="0"/>
                            </a:rPr>
                          </m:ctrlPr>
                        </m:sSubPr>
                        <m:e>
                          <m:r>
                            <a:rPr xmlns:a="http://schemas.openxmlformats.org/drawingml/2006/main" lang="de-DE" sz="2000" b="0" i="1" smtClean="0">
                              <a:latin typeface="Cambria Math" panose="02040503050406030204" pitchFamily="18" charset="0"/>
                            </a:rPr>
                            <m:t>𝑝</m:t>
                          </m:r>
                        </m:e>
                        <m:sub>
                          <m:r>
                            <a:rPr xmlns:a="http://schemas.openxmlformats.org/drawingml/2006/main" lang="de-DE" sz="2000" b="0" i="1" smtClean="0">
                              <a:latin typeface="Cambria Math" panose="02040503050406030204" pitchFamily="18" charset="0"/>
                            </a:rPr>
                            <m:t>𝑛</m:t>
                          </m:r>
                        </m:sub>
                      </m:sSub>
                      <m:r>
                        <a:rPr xmlns:a="http://schemas.openxmlformats.org/drawingml/2006/main" lang="de-DE" sz="2000" b="0" i="1" smtClean="0">
                          <a:latin typeface="Cambria Math" panose="02040503050406030204" pitchFamily="18" charset="0"/>
                        </a:rPr>
                        <m:t>…</m:t>
                      </m:r>
                      <m:r>
                        <a:rPr xmlns:a="http://schemas.openxmlformats.org/drawingml/2006/main" lang="de-DE" sz="2000" b="0" i="1" smtClean="0">
                          <a:latin typeface="Cambria Math" panose="02040503050406030204" pitchFamily="18" charset="0"/>
                        </a:rPr>
                        <m:t>𝑁𝑒𝑢𝑡𝑟𝑜𝑛</m:t>
                      </m:r>
                      <m:r>
                        <a:rPr xmlns:a="http://schemas.openxmlformats.org/drawingml/2006/main" lang="de-DE" sz="2000" b="0" i="1" smtClean="0">
                          <a:latin typeface="Cambria Math" panose="02040503050406030204" pitchFamily="18" charset="0"/>
                        </a:rPr>
                        <m:t> </m:t>
                      </m:r>
                      <m:r>
                        <a:rPr xmlns:a="http://schemas.openxmlformats.org/drawingml/2006/main" lang="de-DE" sz="2000" b="0" i="1" smtClean="0">
                          <a:latin typeface="Cambria Math" panose="02040503050406030204" pitchFamily="18" charset="0"/>
                        </a:rPr>
                        <m:t>𝐶𝑎𝑝𝑡𝑢𝑟𝑒</m:t>
                      </m:r>
                      <m:r>
                        <a:rPr xmlns:a="http://schemas.openxmlformats.org/drawingml/2006/main" lang="de-DE" sz="2000" b="0" i="1" smtClean="0">
                          <a:latin typeface="Cambria Math" panose="02040503050406030204" pitchFamily="18" charset="0"/>
                        </a:rPr>
                        <m:t> </m:t>
                      </m:r>
                      <m:r>
                        <a:rPr xmlns:a="http://schemas.openxmlformats.org/drawingml/2006/main" lang="de-DE" sz="2000" b="0" i="1" smtClean="0">
                          <a:latin typeface="Cambria Math" panose="02040503050406030204" pitchFamily="18" charset="0"/>
                        </a:rPr>
                        <m:t>𝑅𝑎𝑡𝑒</m:t>
                      </m:r>
                    </m:oMath>
                    <m:oMath xmlns:m="http://schemas.openxmlformats.org/officeDocument/2006/math">
                      <m:r>
                        <a:rPr xmlns:a="http://schemas.openxmlformats.org/drawingml/2006/main" lang="de-DE" sz="2000" b="0" i="1" smtClean="0">
                          <a:latin typeface="Cambria Math" panose="02040503050406030204" pitchFamily="18" charset="0"/>
                        </a:rPr>
                        <m:t>𝜆</m:t>
                      </m:r>
                      <m:r>
                        <a:rPr xmlns:a="http://schemas.openxmlformats.org/drawingml/2006/main" lang="de-DE" sz="2000" b="0" i="1" smtClean="0">
                          <a:latin typeface="Cambria Math" panose="02040503050406030204" pitchFamily="18" charset="0"/>
                        </a:rPr>
                        <m:t> …</m:t>
                      </m:r>
                      <m:r>
                        <a:rPr xmlns:a="http://schemas.openxmlformats.org/drawingml/2006/main" lang="de-DE" sz="2000" b="0" i="1" smtClean="0">
                          <a:latin typeface="Cambria Math" panose="02040503050406030204" pitchFamily="18" charset="0"/>
                        </a:rPr>
                        <m:t>𝐷𝑒𝑐𝑎𝑦</m:t>
                      </m:r>
                      <m:r>
                        <a:rPr xmlns:a="http://schemas.openxmlformats.org/drawingml/2006/main" lang="de-DE" sz="2000" b="0" i="1" smtClean="0">
                          <a:latin typeface="Cambria Math" panose="02040503050406030204" pitchFamily="18" charset="0"/>
                        </a:rPr>
                        <m:t> </m:t>
                      </m:r>
                      <m:r>
                        <a:rPr xmlns:a="http://schemas.openxmlformats.org/drawingml/2006/main" lang="de-DE" sz="2000" b="0" i="1" smtClean="0">
                          <a:latin typeface="Cambria Math" panose="02040503050406030204" pitchFamily="18" charset="0"/>
                        </a:rPr>
                        <m:t>𝑅𝑎𝑡𝑒</m:t>
                      </m:r>
                      <m:r>
                        <a:rPr xmlns:a="http://schemas.openxmlformats.org/drawingml/2006/main" lang="de-DE" sz="2000" b="0" i="1" smtClean="0">
                          <a:latin typeface="Cambria Math" panose="02040503050406030204" pitchFamily="18" charset="0"/>
                        </a:rPr>
                        <m:t> </m:t>
                      </m:r>
                    </m:oMath>
                  </m:oMathPara>
                </a14:m>
                <a:endParaRPr lang="de-DE" dirty="0"/>
              </a:p>
            </p:txBody>
          </p:sp>
        </mc:Choice>
        <mc:Fallback>
          <p:sp>
            <p:nvSpPr>
              <p:cNvPr id="4" name="Textfeld 3">
                <a:extLst>
                  <a:ext uri="{FF2B5EF4-FFF2-40B4-BE49-F238E27FC236}">
                    <a16:creationId xmlns:a16="http://schemas.microsoft.com/office/drawing/2014/main" id="{8B901060-C55F-470D-8368-1196421AD986}"/>
                  </a:ext>
                </a:extLst>
              </p:cNvPr>
              <p:cNvSpPr txBox="1">
                <a:spLocks noRot="1" noChangeAspect="1" noMove="1" noResize="1" noEditPoints="1" noAdjustHandles="1" noChangeArrowheads="1" noChangeShapeType="1" noTextEdit="1"/>
              </p:cNvSpPr>
              <p:nvPr/>
            </p:nvSpPr>
            <p:spPr>
              <a:xfrm>
                <a:off x="7410458" y="4802406"/>
                <a:ext cx="4340773" cy="707886"/>
              </a:xfrm>
              <a:prstGeom prst="rect">
                <a:avLst/>
              </a:prstGeom>
              <a:blipFill>
                <a:blip r:embed="rId5"/>
                <a:stretch>
                  <a:fillRect b="-6897"/>
                </a:stretch>
              </a:blipFill>
            </p:spPr>
            <p:txBody>
              <a:bodyPr/>
              <a:lstStyle/>
              <a:p>
                <a:r>
                  <a:rPr lang="de-DE">
                    <a:noFill/>
                  </a:rPr>
                  <a:t> </a:t>
                </a:r>
              </a:p>
            </p:txBody>
          </p:sp>
        </mc:Fallback>
      </mc:AlternateContent>
      <p:sp>
        <p:nvSpPr>
          <p:cNvPr id="10" name="Textfeld 9">
            <a:extLst>
              <a:ext uri="{FF2B5EF4-FFF2-40B4-BE49-F238E27FC236}">
                <a16:creationId xmlns:a16="http://schemas.microsoft.com/office/drawing/2014/main" id="{38EE4544-38CA-4788-A4DD-D19D79B083B2}"/>
              </a:ext>
            </a:extLst>
          </p:cNvPr>
          <p:cNvSpPr txBox="1"/>
          <p:nvPr/>
        </p:nvSpPr>
        <p:spPr>
          <a:xfrm>
            <a:off x="3090549" y="3945223"/>
            <a:ext cx="2658314" cy="307777"/>
          </a:xfrm>
          <a:prstGeom prst="rect">
            <a:avLst/>
          </a:prstGeom>
          <a:solidFill>
            <a:schemeClr val="bg1"/>
          </a:solidFill>
        </p:spPr>
        <p:txBody>
          <a:bodyPr wrap="square" rtlCol="0">
            <a:spAutoFit/>
          </a:bodyPr>
          <a:lstStyle/>
          <a:p>
            <a:pPr algn="ctr"/>
            <a:r>
              <a:rPr lang="de-DE" sz="1400" b="1" dirty="0" err="1"/>
              <a:t>Radioaktyvioji </a:t>
            </a:r>
            <a:r>
              <a:rPr lang="de-DE" sz="1400" b="1" dirty="0" err="1"/>
              <a:t>konversija</a:t>
            </a:r>
            <a:endParaRPr lang="de-DE" sz="1400" dirty="0"/>
          </a:p>
        </p:txBody>
      </p:sp>
    </p:spTree>
    <p:extLst>
      <p:ext uri="{BB962C8B-B14F-4D97-AF65-F5344CB8AC3E}">
        <p14:creationId xmlns:p14="http://schemas.microsoft.com/office/powerpoint/2010/main" val="1833731590"/>
      </p:ext>
    </p:extLst>
  </p:cSld>
  <p:clrMapOvr>
    <a:masterClrMapping/>
  </p:clrMapOvr>
</p:sld>
</file>

<file path=ppt/slides/slide68.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Nuklidų lenktynių stalo žaidimas</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855348"/>
            <a:ext cx="7048500" cy="3147305"/>
            <a:chOff x="1398424" y="1360021"/>
            <a:chExt cx="3822162" cy="31473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Užduotis</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6342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305E"/>
                  </a:solidFill>
                  <a:effectLst/>
                  <a:uLnTx/>
                  <a:uFillTx/>
                  <a:latin typeface="Open Sans"/>
                  <a:ea typeface="+mn-ea"/>
                  <a:cs typeface="+mn-cs"/>
                </a:rPr>
                <a:t>Naudokite nuklidų lentelę kaip žaidimo lentą, kad galėtumėte tyrinėti neutronų sugavimo procesus.</a:t>
              </a:r>
              <a:br>
                <a:rPr kumimoji="0" lang="en-US"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4.1 Žaidimo taisyklės</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4.2 Žaidimo lenta</a:t>
              </a:r>
              <a:endParaRPr kumimoji="0" lang="en-GB" sz="2800" b="1"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4234405749"/>
      </p:ext>
    </p:extLst>
  </p:cSld>
  <p:clrMapOvr>
    <a:masterClrMapping/>
  </p:clrMapOvr>
</p:sld>
</file>

<file path=ppt/slides/slide69.xml><?xml version="1.0" encoding="utf-8"?>
<p:sld xmlns:a16="http://schemas.microsoft.com/office/drawing/2014/main" xmlns:mc="http://schemas.openxmlformats.org/markup-compatibility/2006"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Nuklidų lenktynių stalo žaidimas</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1 scenarijus</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Esate geležies-58 </a:t>
                  </a:r>
                  <a:r>
                    <a:rPr kumimoji="0" lang="en-US" sz="1800" b="0" i="1" u="none" strike="noStrike" kern="1200" cap="none" spc="0" normalizeH="0" baseline="0" noProof="0" dirty="0" err="1">
                      <a:ln>
                        <a:noFill/>
                      </a:ln>
                      <a:solidFill>
                        <a:srgbClr val="1B1F22"/>
                      </a:solidFill>
                      <a:effectLst/>
                      <a:uLnTx/>
                      <a:uFillTx/>
                      <a:latin typeface="Open Sans" panose="020B0606030504020204" pitchFamily="34" charset="0"/>
                      <a:ea typeface="+mn-ea"/>
                      <a:cs typeface="+mn-cs"/>
                    </a:rPr>
                    <a:t>nuklidas </a:t>
                  </a: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ir jaučiatės stabilus. Esate raudonosios milžinės Aldebarano viduje. Čia aukšta kelių gigakelvinų temperatūra ir didelis gravitacinis slėgis, todėl vyksta helio, vandenilio ir kt. branduolių sintezė. Tačiau jums apie branduolių sintezę negali būti nė kalbos. Niekas nėra toks stabilus kaip jūs.</a:t>
                  </a:r>
                </a:p>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Tačiau aplink skraido keletas laisvų neutronų, kurie nori būti pagauti branduolio. Jų tiek daug, kad vidutiniškai</a:t>
                  </a:r>
                  <a:b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b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𝟐</m:t>
                        </m:r>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𝟎</m:t>
                        </m:r>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sSup>
                          <m:sSupPr>
                            <m:ctrlP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ctrlPr>
                          </m:sSupPr>
                          <m:e>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𝟏𝟎</m:t>
                            </m:r>
                          </m:e>
                          <m:sup>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xmlns:a="http://schemas.openxmlformats.org/drawingml/2006/main" kumimoji="0" lang="en-US" sz="18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𝟒</m:t>
                            </m:r>
                          </m:sup>
                        </m:sSup>
                      </m:oMath>
                    </m:oMathPara>
                  </a14:m>
                  <a:endParaRPr kumimoji="0" lang="en-US" sz="1800" b="1"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Per sekundę vyksta neutronų sugavimo reakcijos.  O jūs visada svajojote būti Galijumi...</a:t>
                  </a:r>
                  <a:endParaRPr kumimoji="0" lang="en-US" sz="1600" b="0" i="0"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p:txBody>
            </p:sp>
          </mc:Choice>
          <mc:Fallback>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l="-604" r="-1382"/>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3384910767"/>
      </p:ext>
    </p:extLst>
  </p:cSld>
  <p:clrMapOvr>
    <a:masterClrMapping/>
  </p:clrMapOvr>
</p:sld>
</file>

<file path=ppt/slides/slide7.xml><?xml version="1.0" encoding="utf-8"?>
<p:sld xmlns:a16="http://schemas.microsoft.com/office/drawing/2014/main" xmlns:a14="http://schemas.microsoft.com/office/drawing/2010/main" xmlns:asvg="http://schemas.microsoft.com/office/drawing/2016/SVG/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en-US" sz="3600" noProof="0" dirty="0"/>
              <a:t>Smegenų šturmas</a:t>
            </a:r>
            <a:endParaRPr lang="en-US"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08730" y="2069609"/>
            <a:ext cx="3124691" cy="3124691"/>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2320924" y="2343151"/>
            <a:ext cx="498475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Užduotis</a:t>
            </a:r>
            <a:endParaRPr lang="en-US" sz="2400" b="1" dirty="0">
              <a:latin typeface="+mj-lt"/>
            </a:endParaRPr>
          </a:p>
        </p:txBody>
      </p:sp>
      <mc:AlternateContent xmlns:mc="http://schemas.openxmlformats.org/markup-compatibility/2006" xmlns:a14="http://schemas.microsoft.com/office/drawing/2010/main">
        <mc:Choice Requires="a14">
          <p:sp>
            <p:nvSpPr>
              <p:cNvPr id="9" name="Rechteck: obere Ecken abgerundet 8">
                <a:extLst>
                  <a:ext uri="{FF2B5EF4-FFF2-40B4-BE49-F238E27FC236}">
                    <a16:creationId xmlns:a16="http://schemas.microsoft.com/office/drawing/2014/main" id="{9C378F9B-1E52-B1CE-49D0-6D3544BAE426}"/>
                  </a:ext>
                </a:extLst>
              </p:cNvPr>
              <p:cNvSpPr/>
              <p:nvPr/>
            </p:nvSpPr>
            <p:spPr>
              <a:xfrm>
                <a:off x="2320924" y="2856230"/>
                <a:ext cx="4984752" cy="2096770"/>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de-DE" sz="2800" dirty="0" err="1">
                    <a:solidFill>
                      <a:schemeClr val="tx1"/>
                    </a:solidFill>
                    <a:latin typeface="+mj-lt"/>
                  </a:rPr>
                  <a:t>Atidarykite</a:t>
                </a:r>
                <a:br>
                  <a:rPr lang="de-DE" sz="2800" dirty="0">
                    <a:solidFill>
                      <a:schemeClr val="tx1"/>
                    </a:solidFill>
                    <a:latin typeface="+mj-lt"/>
                  </a:rPr>
                </a:br>
                <a14:m xmlns:a14="http://schemas.microsoft.com/office/drawing/2010/main"/>
                <a:r>
                  <a:rPr lang="de-DE" sz="2800" b="1" dirty="0">
                    <a:solidFill>
                      <a:schemeClr val="tx1"/>
                    </a:solidFill>
                    <a:latin typeface="+mj-lt"/>
                  </a:rPr>
                  <a:t> 1.1 "Smegenų šturmo" lenta</a:t>
                </a:r>
                <a:br>
                  <a:rPr lang="de-DE" sz="2800" b="1" dirty="0">
                    <a:solidFill>
                      <a:schemeClr val="tx1"/>
                    </a:solidFill>
                    <a:latin typeface="+mj-lt"/>
                  </a:rPr>
                </a:br>
                <a:r>
                  <a:rPr lang="en-US" sz="2800" dirty="0">
                    <a:solidFill>
                      <a:schemeClr val="tx1"/>
                    </a:solidFill>
                    <a:latin typeface="+mj-lt"/>
                  </a:rPr>
                  <a:t>ir kartu ją užpildykite.</a:t>
                </a:r>
                <a:endParaRPr lang="en-GB" sz="2800" dirty="0">
                  <a:solidFill>
                    <a:schemeClr val="tx1"/>
                  </a:solidFill>
                  <a:latin typeface="+mj-lt"/>
                </a:endParaRPr>
              </a:p>
            </p:txBody>
          </p:sp>
        </mc:Choice>
        <mc:Fallback>
          <p:sp>
            <p:nvSpPr>
              <p:cNvPr id="9" name="Rechteck: obere Ecken abgerundet 8">
                <a:extLst>
                  <a:ext uri="{FF2B5EF4-FFF2-40B4-BE49-F238E27FC236}">
                    <a16:creationId xmlns:a16="http://schemas.microsoft.com/office/drawing/2014/main" id="{9C378F9B-1E52-B1CE-49D0-6D3544BAE426}"/>
                  </a:ext>
                </a:extLst>
              </p:cNvPr>
              <p:cNvSpPr>
                <a:spLocks noRot="1" noChangeAspect="1" noMove="1" noResize="1" noEditPoints="1" noAdjustHandles="1" noChangeArrowheads="1" noChangeShapeType="1" noTextEdit="1"/>
              </p:cNvSpPr>
              <p:nvPr/>
            </p:nvSpPr>
            <p:spPr>
              <a:xfrm>
                <a:off x="2320924" y="2856230"/>
                <a:ext cx="4984752" cy="2096770"/>
              </a:xfrm>
              <a:prstGeom prst="round2SameRect">
                <a:avLst>
                  <a:gd name="adj1" fmla="val 0"/>
                  <a:gd name="adj2" fmla="val 0"/>
                </a:avLst>
              </a:prstGeom>
              <a:blipFill>
                <a:blip r:embed="rId5"/>
                <a:stretch>
                  <a:fillRect r="-1221"/>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4287382946"/>
      </p:ext>
    </p:extLst>
  </p:cSld>
  <p:clrMapOvr>
    <a:masterClrMapping/>
  </p:clrMapOvr>
</p:sld>
</file>

<file path=ppt/slides/slide70.xml><?xml version="1.0" encoding="utf-8"?>
<p:sld xmlns:a16="http://schemas.microsoft.com/office/drawing/2014/main" xmlns:mc="http://schemas.openxmlformats.org/markup-compatibility/2006"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Nuklidų lenktynių stalo žaidimas</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1 scenarijus</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305E"/>
                      </a:solidFill>
                      <a:effectLst/>
                      <a:uLnTx/>
                      <a:uFillTx/>
                      <a:latin typeface="Open Sans"/>
                      <a:ea typeface="+mn-ea"/>
                      <a:cs typeface="+mn-cs"/>
                    </a:rPr>
                    <a:t>Fe-58 </a:t>
                  </a:r>
                  <a:r>
                    <a:rPr kumimoji="0" lang="en-US" sz="2800" b="0" i="0" u="none" strike="noStrike" kern="1200" cap="none" spc="0" normalizeH="0" baseline="0" noProof="0" dirty="0">
                      <a:ln>
                        <a:noFill/>
                      </a:ln>
                      <a:solidFill>
                        <a:srgbClr val="00305E"/>
                      </a:solidFill>
                      <a:effectLst/>
                      <a:uLnTx/>
                      <a:uFillTx/>
                      <a:latin typeface="Open Sans"/>
                      <a:ea typeface="+mn-ea"/>
                      <a:cs typeface="+mn-cs"/>
                    </a:rPr>
                    <a:t>nuklido </a:t>
                  </a:r>
                  <a:r>
                    <a:rPr kumimoji="0" lang="en-US" sz="2800" b="0" i="0" u="none" strike="noStrike" kern="1200" cap="none" spc="0" normalizeH="0" baseline="0" noProof="0" dirty="0">
                      <a:ln>
                        <a:noFill/>
                      </a:ln>
                      <a:solidFill>
                        <a:srgbClr val="00305E"/>
                      </a:solidFill>
                      <a:effectLst/>
                      <a:uLnTx/>
                      <a:uFillTx/>
                      <a:latin typeface="Open Sans"/>
                      <a:ea typeface="+mn-ea"/>
                      <a:cs typeface="+mn-cs"/>
                    </a:rPr>
                    <a:t>sintezė </a:t>
                  </a:r>
                  <a:r>
                    <a:rPr kumimoji="0" lang="en-US" sz="2800" b="0" i="0" u="none" strike="noStrike" kern="1200" cap="none" spc="0" normalizeH="0" baseline="0" noProof="0" dirty="0">
                      <a:ln>
                        <a:noFill/>
                      </a:ln>
                      <a:solidFill>
                        <a:srgbClr val="00305E"/>
                      </a:solidFill>
                      <a:effectLst/>
                      <a:uLnTx/>
                      <a:uFillTx/>
                      <a:latin typeface="Open Sans"/>
                      <a:ea typeface="+mn-ea"/>
                      <a:cs typeface="+mn-cs"/>
                    </a:rPr>
                    <a:t>į</a:t>
                  </a:r>
                  <a:br>
                    <a:rPr kumimoji="0" lang="en-US"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0" i="0" u="none" strike="noStrike" kern="1200" cap="none" spc="0" normalizeH="0" baseline="0" noProof="0" dirty="0">
                      <a:ln>
                        <a:noFill/>
                      </a:ln>
                      <a:solidFill>
                        <a:srgbClr val="00305E"/>
                      </a:solidFill>
                      <a:effectLst/>
                      <a:uLnTx/>
                      <a:uFillTx/>
                      <a:latin typeface="Open Sans"/>
                      <a:ea typeface="+mn-ea"/>
                      <a:cs typeface="+mn-cs"/>
                    </a:rPr>
                    <a:t>galio izotopą </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r>
                    <a:rPr kumimoji="0" lang="de-DE" sz="2800" b="1" i="0" u="none" strike="noStrike" kern="1200" cap="none" spc="0" normalizeH="0" baseline="0" noProof="0" dirty="0">
                      <a:ln>
                        <a:noFill/>
                      </a:ln>
                      <a:solidFill>
                        <a:srgbClr val="00305E"/>
                      </a:solidFill>
                      <a:effectLst/>
                      <a:uLnTx/>
                      <a:uFillTx/>
                      <a:latin typeface="Open Sans"/>
                      <a:ea typeface="+mn-ea"/>
                      <a:cs typeface="+mn-cs"/>
                    </a:rPr>
                    <a:t>Ga)</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xmlns:a="http://schemas.openxmlformats.org/drawingml/2006/main"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bPr>
                          <m:e>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𝐩</m:t>
                            </m:r>
                          </m:e>
                          <m:sub>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𝐧</m:t>
                            </m:r>
                          </m:sub>
                        </m:sSub>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𝟐</m:t>
                        </m:r>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𝟎</m:t>
                        </m:r>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sSup>
                          <m:sSupPr>
                            <m:ctrlPr>
                              <a:rPr xmlns:a="http://schemas.openxmlformats.org/drawingml/2006/main"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sSupPr>
                          <m:e>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𝟏𝟎</m:t>
                            </m:r>
                          </m:e>
                          <m:sup>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m:t>
                            </m:r>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𝟒</m:t>
                            </m:r>
                          </m:sup>
                        </m:sSup>
                        <m:f>
                          <m:fPr>
                            <m:ctrlPr>
                              <a:rPr xmlns:a="http://schemas.openxmlformats.org/drawingml/2006/main" kumimoji="0" lang="de-DE" sz="28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fPr>
                          <m:num>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𝟏</m:t>
                            </m:r>
                          </m:num>
                          <m:den>
                            <m:r>
                              <a:rPr xmlns:a="http://schemas.openxmlformats.org/drawingml/2006/main" kumimoji="0" lang="de-DE" sz="2800" b="1" i="0"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𝐬</m:t>
                            </m:r>
                          </m:den>
                        </m:f>
                      </m:oMath>
                    </m:oMathPara>
                  </a14:m>
                  <a:endParaRPr kumimoji="0" lang="en-GB" sz="2800" b="0" i="0" u="none" strike="noStrike" kern="1200" cap="none" spc="0" normalizeH="0" baseline="0" noProof="0" dirty="0">
                    <a:ln>
                      <a:noFill/>
                    </a:ln>
                    <a:solidFill>
                      <a:schemeClr val="tx1"/>
                    </a:solidFill>
                    <a:effectLst/>
                    <a:uLnTx/>
                    <a:uFillTx/>
                    <a:latin typeface="Open Sans"/>
                    <a:ea typeface="+mn-ea"/>
                    <a:cs typeface="+mn-cs"/>
                  </a:endParaRPr>
                </a:p>
              </p:txBody>
            </p:sp>
          </mc:Choice>
          <mc:Fallback>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3250692322"/>
      </p:ext>
    </p:extLst>
  </p:cSld>
  <p:clrMapOvr>
    <a:masterClrMapping/>
  </p:clrMapOvr>
</p:sld>
</file>

<file path=ppt/slides/slide71.xml><?xml version="1.0" encoding="utf-8"?>
<p:sld xmlns:a16="http://schemas.microsoft.com/office/drawing/2014/main" xmlns:mc="http://schemas.openxmlformats.org/markup-compatibility/2006"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Nuklidų lenktynių stalo žaidimas</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2 scenarijus</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Esate kobalto-59 nuklidas ir jaučiatės stabilus. Tačiau pastaruoju metu jūsų supergigante tapo labai nejauku dėl neįtikėtinai aukštos temperatūros. Galbūt pirmą kartą patiriate supernovą, kas žino.</a:t>
                  </a:r>
                </a:p>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Viskas, ką žinote, yra tai, kad aplink skraido daug neutronų, kuriuos norima sugauti. Tiek daug, kad vidutiniškai</a:t>
                  </a:r>
                  <a:b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br>
                  <a:endPar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xmlns:a="http://schemas.openxmlformats.org/drawingml/2006/main"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𝟎</m:t>
                        </m:r>
                        <m:r>
                          <a:rPr xmlns:a="http://schemas.openxmlformats.org/drawingml/2006/main"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m:t>
                        </m:r>
                        <m:r>
                          <a:rPr xmlns:a="http://schemas.openxmlformats.org/drawingml/2006/main" kumimoji="0" lang="en-US" sz="2400" b="1" i="1" u="none" strike="noStrike" kern="1200" cap="none" spc="0" normalizeH="0" baseline="0" noProof="0" smtClean="0">
                            <a:ln>
                              <a:noFill/>
                            </a:ln>
                            <a:solidFill>
                              <a:srgbClr val="1B1F22"/>
                            </a:solidFill>
                            <a:effectLst/>
                            <a:uLnTx/>
                            <a:uFillTx/>
                            <a:latin typeface="Cambria Math" panose="02040503050406030204" pitchFamily="18" charset="0"/>
                            <a:ea typeface="+mn-ea"/>
                            <a:cs typeface="+mn-cs"/>
                          </a:rPr>
                          <m:t>𝟏</m:t>
                        </m:r>
                      </m:oMath>
                    </m:oMathPara>
                  </a14:m>
                  <a:endParaRPr kumimoji="0" lang="en-US" sz="2400" b="1" i="1" u="none" strike="noStrike" kern="1200" cap="none" spc="0" normalizeH="0" baseline="0" noProof="0" dirty="0">
                    <a:ln>
                      <a:noFill/>
                    </a:ln>
                    <a:solidFill>
                      <a:srgbClr val="1B1F22"/>
                    </a:solidFill>
                    <a:effectLst/>
                    <a:uLnTx/>
                    <a:uFillTx/>
                    <a:latin typeface="Open Sans" panose="020B0606030504020204" pitchFamily="34" charset="0"/>
                    <a:ea typeface="+mn-ea"/>
                    <a:cs typeface="+mn-cs"/>
                  </a:endParaRPr>
                </a:p>
                <a:p xmlns:mc="http://schemas.openxmlformats.org/markup-compatibility/2006" xmlns:a14="http://schemas.microsoft.com/office/drawing/2010/main">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1B1F22"/>
                      </a:solidFill>
                      <a:effectLst/>
                      <a:uLnTx/>
                      <a:uFillTx/>
                      <a:latin typeface="Open Sans" panose="020B0606030504020204" pitchFamily="34" charset="0"/>
                      <a:ea typeface="+mn-ea"/>
                      <a:cs typeface="+mn-cs"/>
                    </a:rPr>
                    <a:t>Per sekundę vyksta neutronų sugavimo reakcijos. O jūs norėtumėte, kad jūsų bagaže būtų dar keli neutronai.</a:t>
                  </a:r>
                </a:p>
              </p:txBody>
            </p:sp>
          </mc:Choice>
          <mc:Fallback>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3"/>
                  <a:stretch>
                    <a:fillRect l="-86" r="-864"/>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1999000832"/>
      </p:ext>
    </p:extLst>
  </p:cSld>
  <p:clrMapOvr>
    <a:masterClrMapping/>
  </p:clrMapOvr>
</p:sld>
</file>

<file path=ppt/slides/slide72.xml><?xml version="1.0" encoding="utf-8"?>
<p:sld xmlns:a16="http://schemas.microsoft.com/office/drawing/2014/main" xmlns:mc="http://schemas.openxmlformats.org/markup-compatibility/2006"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Nuklidų lenktynių stalo žaidimas</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38250" y="1329445"/>
            <a:ext cx="7048500" cy="4389611"/>
            <a:chOff x="1398424" y="1360021"/>
            <a:chExt cx="3822162" cy="4389611"/>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2 scenarijus</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876532"/>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srgbClr val="00305E"/>
                      </a:solidFill>
                      <a:effectLst/>
                      <a:uLnTx/>
                      <a:uFillTx/>
                      <a:latin typeface="Open Sans"/>
                      <a:ea typeface="+mn-ea"/>
                      <a:cs typeface="+mn-cs"/>
                    </a:rPr>
                    <a:t>Susintetinkite </a:t>
                  </a:r>
                  <a:r>
                    <a:rPr kumimoji="0" lang="en-US" sz="2800" b="1" i="0" u="none" strike="noStrike" kern="1200" cap="none" spc="0" normalizeH="0" baseline="0" noProof="0" dirty="0">
                      <a:ln>
                        <a:noFill/>
                      </a:ln>
                      <a:solidFill>
                        <a:srgbClr val="00305E"/>
                      </a:solidFill>
                      <a:effectLst/>
                      <a:uLnTx/>
                      <a:uFillTx/>
                      <a:latin typeface="Open Sans"/>
                      <a:ea typeface="+mn-ea"/>
                      <a:cs typeface="+mn-cs"/>
                    </a:rPr>
                    <a:t>Fe-59 </a:t>
                  </a:r>
                  <a:r>
                    <a:rPr kumimoji="0" lang="en-US" sz="2800" b="0" i="0" u="none" strike="noStrike" kern="1200" cap="none" spc="0" normalizeH="0" baseline="0" noProof="0" dirty="0">
                      <a:ln>
                        <a:noFill/>
                      </a:ln>
                      <a:solidFill>
                        <a:srgbClr val="00305E"/>
                      </a:solidFill>
                      <a:effectLst/>
                      <a:uLnTx/>
                      <a:uFillTx/>
                      <a:latin typeface="Open Sans"/>
                      <a:ea typeface="+mn-ea"/>
                      <a:cs typeface="+mn-cs"/>
                    </a:rPr>
                    <a:t>nuklidą į nuklidą, turintį ne mažiau kaip 40 neutronų</a:t>
                  </a:r>
                  <a:r>
                    <a:rPr kumimoji="0" lang="de-DE" sz="2800" b="0" i="0" u="none" strike="noStrike" kern="1200" cap="none" spc="0" normalizeH="0" baseline="0" noProof="0" dirty="0">
                      <a:ln>
                        <a:noFill/>
                      </a:ln>
                      <a:solidFill>
                        <a:srgbClr val="00305E"/>
                      </a:solidFill>
                      <a:effectLst/>
                      <a:uLnTx/>
                      <a:uFillTx/>
                      <a:latin typeface="Open Sans"/>
                      <a:ea typeface="+mn-ea"/>
                      <a:cs typeface="+mn-cs"/>
                    </a:rPr>
                    <a:t>.</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a:p>
                  <a:pPr marL="0" marR="0" lvl="0" indent="0" algn="ctr" defTabSz="822960" rtl="0" eaLnBrk="1" fontAlgn="auto" latinLnBrk="0" hangingPunct="1">
                    <a:lnSpc>
                      <a:spcPct val="10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xmlns:a="http://schemas.openxmlformats.org/drawingml/2006/main"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e>
                          <m:sub>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𝐧</m:t>
                            </m:r>
                          </m:sub>
                        </m:sSub>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𝟎</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f>
                          <m:fPr>
                            <m:ctrlPr>
                              <a:rPr xmlns:a="http://schemas.openxmlformats.org/drawingml/2006/main"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𝟏</m:t>
                            </m:r>
                          </m:num>
                          <m:den>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𝐬</m:t>
                            </m:r>
                          </m:den>
                        </m:f>
                      </m:oMath>
                    </m:oMathPara>
                  </a14:m>
                  <a:endParaRPr kumimoji="0" lang="en-GB" sz="2800" b="0" i="0" u="none" strike="noStrike" kern="1200" cap="none" spc="0" normalizeH="0" baseline="0" noProof="0" dirty="0">
                    <a:ln>
                      <a:noFill/>
                    </a:ln>
                    <a:solidFill>
                      <a:srgbClr val="00305E"/>
                    </a:solidFill>
                    <a:effectLst/>
                    <a:uLnTx/>
                    <a:uFillTx/>
                    <a:latin typeface="Open Sans"/>
                    <a:ea typeface="+mn-ea"/>
                    <a:cs typeface="+mn-cs"/>
                  </a:endParaRPr>
                </a:p>
              </p:txBody>
            </p:sp>
          </mc:Choice>
          <mc:Fallback>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876532"/>
                </a:xfrm>
                <a:prstGeom prst="round2SameRect">
                  <a:avLst>
                    <a:gd name="adj1" fmla="val 0"/>
                    <a:gd name="adj2" fmla="val 0"/>
                  </a:avLst>
                </a:prstGeom>
                <a:blipFill>
                  <a:blip r:embed="rId2"/>
                  <a:stretch>
                    <a:fillRect/>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50073" y="1961905"/>
            <a:ext cx="3124691" cy="3124691"/>
          </a:xfrm>
          <a:prstGeom prst="rect">
            <a:avLst/>
          </a:prstGeom>
        </p:spPr>
      </p:pic>
    </p:spTree>
    <p:extLst>
      <p:ext uri="{BB962C8B-B14F-4D97-AF65-F5344CB8AC3E}">
        <p14:creationId xmlns:p14="http://schemas.microsoft.com/office/powerpoint/2010/main" val="698758223"/>
      </p:ext>
    </p:extLst>
  </p:cSld>
  <p:clrMapOvr>
    <a:masterClrMapping/>
  </p:clrMapOvr>
</p:sld>
</file>

<file path=ppt/slides/slide7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363D07C-D802-4F79-B222-3C3BC907C2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71750" y="1047750"/>
            <a:ext cx="7048500" cy="4762500"/>
          </a:xfrm>
          <a:prstGeom prst="rect">
            <a:avLst/>
          </a:prstGeom>
        </p:spPr>
      </p:pic>
      <p:sp>
        <p:nvSpPr>
          <p:cNvPr id="2" name="Textfeld 1">
            <a:extLst>
              <a:ext uri="{FF2B5EF4-FFF2-40B4-BE49-F238E27FC236}">
                <a16:creationId xmlns:a16="http://schemas.microsoft.com/office/drawing/2014/main" id="{24CEA62A-5E03-979D-E81E-6751B2BB5FAA}"/>
              </a:ext>
            </a:extLst>
          </p:cNvPr>
          <p:cNvSpPr txBox="1"/>
          <p:nvPr/>
        </p:nvSpPr>
        <p:spPr>
          <a:xfrm>
            <a:off x="10182225" y="5235194"/>
            <a:ext cx="1969558" cy="830997"/>
          </a:xfrm>
          <a:prstGeom prst="rect">
            <a:avLst/>
          </a:prstGeom>
          <a:noFill/>
        </p:spPr>
        <p:txBody>
          <a:bodyPr wrap="square" rtlCol="0">
            <a:spAutoFit/>
          </a:bodyPr>
          <a:lstStyle/>
          <a:p>
            <a:pPr algn="ctr"/>
            <a:r>
              <a:rPr lang="en-US" sz="1600" i="1" dirty="0"/>
              <a:t>[20] </a:t>
            </a:r>
            <a:r>
              <a:rPr lang="de-DE" sz="1600" i="1" dirty="0"/>
              <a:t>Šiluminio neutrono pagavimo </a:t>
            </a:r>
            <a:r>
              <a:rPr lang="de-DE" sz="1600" i="1" dirty="0"/>
              <a:t>skerspjūvis </a:t>
            </a:r>
          </a:p>
        </p:txBody>
      </p:sp>
    </p:spTree>
    <p:extLst>
      <p:ext uri="{BB962C8B-B14F-4D97-AF65-F5344CB8AC3E}">
        <p14:creationId xmlns:p14="http://schemas.microsoft.com/office/powerpoint/2010/main" val="3057591314"/>
      </p:ext>
    </p:extLst>
  </p:cSld>
  <p:clrMapOvr>
    <a:masterClrMapping/>
  </p:clrMapOvr>
</p:sld>
</file>

<file path=ppt/slides/slide7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D48DBCE-8AE5-AFFF-0953-8EB59FEB204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6743" y="1059273"/>
            <a:ext cx="6149265" cy="3312436"/>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S ir R procesai</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feld 1">
            <a:extLst>
              <a:ext uri="{FF2B5EF4-FFF2-40B4-BE49-F238E27FC236}">
                <a16:creationId xmlns:a16="http://schemas.microsoft.com/office/drawing/2014/main" id="{9B067487-F3D9-765B-8D4F-FE6FBFD8CBC3}"/>
              </a:ext>
            </a:extLst>
          </p:cNvPr>
          <p:cNvSpPr txBox="1"/>
          <p:nvPr/>
        </p:nvSpPr>
        <p:spPr>
          <a:xfrm>
            <a:off x="6418554" y="1354449"/>
            <a:ext cx="5506881" cy="2688493"/>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de-DE" sz="2200" b="1" dirty="0" err="1"/>
              <a:t>s-Procesas </a:t>
            </a:r>
            <a:r>
              <a:rPr lang="de-DE" sz="2200" b="1" dirty="0"/>
              <a:t>(lėtas)</a:t>
            </a:r>
          </a:p>
          <a:p>
            <a:pPr marL="697230" lvl="1" indent="-285750">
              <a:lnSpc>
                <a:spcPct val="120000"/>
              </a:lnSpc>
              <a:buFont typeface="Arial" panose="020B0604020202020204" pitchFamily="34" charset="0"/>
              <a:buChar char="•"/>
            </a:pPr>
            <a:r>
              <a:rPr lang="en-US" sz="2000" dirty="0"/>
              <a:t>Esant santykinai žemai temperatūrai ir neutronų srauto tankiui.</a:t>
            </a:r>
          </a:p>
          <a:p>
            <a:pPr marL="697230" lvl="1" indent="-285750">
              <a:lnSpc>
                <a:spcPct val="120000"/>
              </a:lnSpc>
              <a:buFont typeface="Arial" panose="020B0604020202020204" pitchFamily="34" charset="0"/>
              <a:buChar char="•"/>
            </a:pPr>
            <a:r>
              <a:rPr lang="en-US" sz="2000" dirty="0"/>
              <a:t>Daugiausia AGB žvaigždėse degant apvalkalui</a:t>
            </a:r>
          </a:p>
          <a:p>
            <a:pPr marL="697230" lvl="1" indent="-285750">
              <a:lnSpc>
                <a:spcPct val="120000"/>
              </a:lnSpc>
              <a:buFont typeface="Arial" panose="020B0604020202020204" pitchFamily="34" charset="0"/>
              <a:buChar char="•"/>
            </a:pPr>
            <a:r>
              <a:rPr lang="en-US" sz="2000" dirty="0"/>
              <a:t>Lėta reakcijos grandinė per kelis stabilius tarpinius nuklidus</a:t>
            </a:r>
          </a:p>
        </p:txBody>
      </p:sp>
      <p:sp>
        <p:nvSpPr>
          <p:cNvPr id="3" name="Textfeld 2">
            <a:extLst>
              <a:ext uri="{FF2B5EF4-FFF2-40B4-BE49-F238E27FC236}">
                <a16:creationId xmlns:a16="http://schemas.microsoft.com/office/drawing/2014/main" id="{75F9AC32-F7D3-6B20-BCFA-1A476F9B6AB0}"/>
              </a:ext>
            </a:extLst>
          </p:cNvPr>
          <p:cNvSpPr txBox="1"/>
          <p:nvPr/>
        </p:nvSpPr>
        <p:spPr>
          <a:xfrm>
            <a:off x="787212" y="4399419"/>
            <a:ext cx="7718613" cy="1580497"/>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de-DE" sz="2200" b="1" dirty="0" err="1"/>
              <a:t>r-procesas </a:t>
            </a:r>
            <a:r>
              <a:rPr lang="de-DE" sz="2200" b="1" dirty="0"/>
              <a:t>(greitasis</a:t>
            </a:r>
            <a:r>
              <a:rPr lang="de-DE" sz="2200" b="1" dirty="0"/>
              <a:t>)</a:t>
            </a:r>
          </a:p>
          <a:p>
            <a:pPr marL="697230" lvl="1" indent="-285750">
              <a:lnSpc>
                <a:spcPct val="120000"/>
              </a:lnSpc>
              <a:buFont typeface="Arial" panose="020B0604020202020204" pitchFamily="34" charset="0"/>
              <a:buChar char="•"/>
            </a:pPr>
            <a:r>
              <a:rPr lang="en-US" sz="2000" dirty="0"/>
              <a:t>Esant labai dideliam neutronų srauto tankiui ir temperatūrai</a:t>
            </a:r>
          </a:p>
          <a:p>
            <a:pPr marL="697230" lvl="1" indent="-285750">
              <a:lnSpc>
                <a:spcPct val="120000"/>
              </a:lnSpc>
              <a:buFont typeface="Arial" panose="020B0604020202020204" pitchFamily="34" charset="0"/>
              <a:buChar char="•"/>
            </a:pPr>
            <a:r>
              <a:rPr lang="en-US" sz="2000" dirty="0"/>
              <a:t>Greita užfiksavimo reakcijų grandinė</a:t>
            </a:r>
          </a:p>
          <a:p>
            <a:pPr marL="697230" lvl="1" indent="-285750">
              <a:lnSpc>
                <a:spcPct val="120000"/>
              </a:lnSpc>
              <a:buFont typeface="Arial" panose="020B0604020202020204" pitchFamily="34" charset="0"/>
              <a:buChar char="•"/>
            </a:pPr>
            <a:r>
              <a:rPr lang="en-US" sz="2000" dirty="0"/>
              <a:t>Tikriausiai supernovose ir neutroninių žvaigždžių susiliejimuose</a:t>
            </a:r>
          </a:p>
        </p:txBody>
      </p:sp>
      <p:sp>
        <p:nvSpPr>
          <p:cNvPr id="4" name="Textfeld 3">
            <a:extLst>
              <a:ext uri="{FF2B5EF4-FFF2-40B4-BE49-F238E27FC236}">
                <a16:creationId xmlns:a16="http://schemas.microsoft.com/office/drawing/2014/main" id="{0F3F6873-DFFB-0281-3661-99499565232B}"/>
              </a:ext>
            </a:extLst>
          </p:cNvPr>
          <p:cNvSpPr txBox="1"/>
          <p:nvPr/>
        </p:nvSpPr>
        <p:spPr>
          <a:xfrm rot="16200000">
            <a:off x="-246757" y="2462819"/>
            <a:ext cx="1829817" cy="307777"/>
          </a:xfrm>
          <a:prstGeom prst="rect">
            <a:avLst/>
          </a:prstGeom>
          <a:solidFill>
            <a:schemeClr val="bg1"/>
          </a:solidFill>
        </p:spPr>
        <p:txBody>
          <a:bodyPr wrap="square" rtlCol="0">
            <a:spAutoFit/>
          </a:bodyPr>
          <a:lstStyle/>
          <a:p>
            <a:pPr algn="ctr"/>
            <a:r>
              <a:rPr lang="en-US" sz="1400" dirty="0">
                <a:solidFill>
                  <a:srgbClr val="000000"/>
                </a:solidFill>
              </a:rPr>
              <a:t>Protonų skaičius</a:t>
            </a:r>
          </a:p>
        </p:txBody>
      </p:sp>
      <p:sp>
        <p:nvSpPr>
          <p:cNvPr id="7" name="Textfeld 6">
            <a:extLst>
              <a:ext uri="{FF2B5EF4-FFF2-40B4-BE49-F238E27FC236}">
                <a16:creationId xmlns:a16="http://schemas.microsoft.com/office/drawing/2014/main" id="{722B308B-4854-7C98-9C32-679F3781CA91}"/>
              </a:ext>
            </a:extLst>
          </p:cNvPr>
          <p:cNvSpPr txBox="1"/>
          <p:nvPr/>
        </p:nvSpPr>
        <p:spPr>
          <a:xfrm>
            <a:off x="2557740" y="4067292"/>
            <a:ext cx="1829817" cy="307777"/>
          </a:xfrm>
          <a:prstGeom prst="rect">
            <a:avLst/>
          </a:prstGeom>
          <a:solidFill>
            <a:schemeClr val="bg1"/>
          </a:solidFill>
        </p:spPr>
        <p:txBody>
          <a:bodyPr wrap="square" rtlCol="0">
            <a:spAutoFit/>
          </a:bodyPr>
          <a:lstStyle/>
          <a:p>
            <a:pPr algn="ctr"/>
            <a:r>
              <a:rPr lang="en-US" sz="1400" dirty="0">
                <a:solidFill>
                  <a:srgbClr val="000000"/>
                </a:solidFill>
              </a:rPr>
              <a:t>Neutronų skaičius</a:t>
            </a:r>
          </a:p>
        </p:txBody>
      </p:sp>
      <p:sp>
        <p:nvSpPr>
          <p:cNvPr id="8" name="Textfeld 7">
            <a:extLst>
              <a:ext uri="{FF2B5EF4-FFF2-40B4-BE49-F238E27FC236}">
                <a16:creationId xmlns:a16="http://schemas.microsoft.com/office/drawing/2014/main" id="{ABB459A5-EEEA-3E2E-C13B-71D2A448E8F0}"/>
              </a:ext>
            </a:extLst>
          </p:cNvPr>
          <p:cNvSpPr txBox="1"/>
          <p:nvPr/>
        </p:nvSpPr>
        <p:spPr>
          <a:xfrm>
            <a:off x="4103814" y="3559016"/>
            <a:ext cx="974137" cy="360850"/>
          </a:xfrm>
          <a:prstGeom prst="rect">
            <a:avLst/>
          </a:prstGeom>
          <a:solidFill>
            <a:schemeClr val="bg1"/>
          </a:solidFill>
          <a:ln w="19050">
            <a:noFill/>
          </a:ln>
        </p:spPr>
        <p:txBody>
          <a:bodyPr wrap="square" lIns="36000" tIns="72000" rIns="36000" bIns="72000" rtlCol="0">
            <a:spAutoFit/>
          </a:bodyPr>
          <a:lstStyle/>
          <a:p>
            <a:pPr algn="ctr"/>
            <a:r>
              <a:rPr lang="en-US" sz="1400" dirty="0">
                <a:solidFill>
                  <a:srgbClr val="47FF47"/>
                </a:solidFill>
              </a:rPr>
              <a:t>r-Procesas</a:t>
            </a:r>
          </a:p>
        </p:txBody>
      </p:sp>
      <p:sp>
        <p:nvSpPr>
          <p:cNvPr id="10" name="Textfeld 9">
            <a:extLst>
              <a:ext uri="{FF2B5EF4-FFF2-40B4-BE49-F238E27FC236}">
                <a16:creationId xmlns:a16="http://schemas.microsoft.com/office/drawing/2014/main" id="{C8C2819C-C03D-6DF2-9113-AA77D72B8A31}"/>
              </a:ext>
            </a:extLst>
          </p:cNvPr>
          <p:cNvSpPr txBox="1"/>
          <p:nvPr/>
        </p:nvSpPr>
        <p:spPr>
          <a:xfrm>
            <a:off x="4646518" y="1269206"/>
            <a:ext cx="974137" cy="360850"/>
          </a:xfrm>
          <a:prstGeom prst="rect">
            <a:avLst/>
          </a:prstGeom>
          <a:solidFill>
            <a:schemeClr val="bg1"/>
          </a:solidFill>
          <a:ln w="19050">
            <a:noFill/>
          </a:ln>
        </p:spPr>
        <p:txBody>
          <a:bodyPr wrap="square" lIns="36000" tIns="72000" rIns="36000" bIns="72000" rtlCol="0">
            <a:spAutoFit/>
          </a:bodyPr>
          <a:lstStyle/>
          <a:p>
            <a:pPr algn="ctr"/>
            <a:r>
              <a:rPr lang="en-US" sz="1400" dirty="0">
                <a:solidFill>
                  <a:srgbClr val="FF0000"/>
                </a:solidFill>
              </a:rPr>
              <a:t>s-procesas</a:t>
            </a:r>
          </a:p>
        </p:txBody>
      </p:sp>
    </p:spTree>
    <p:extLst>
      <p:ext uri="{BB962C8B-B14F-4D97-AF65-F5344CB8AC3E}">
        <p14:creationId xmlns:p14="http://schemas.microsoft.com/office/powerpoint/2010/main" val="2956079922"/>
      </p:ext>
    </p:extLst>
  </p:cSld>
  <p:clrMapOvr>
    <a:masterClrMapping/>
  </p:clrMapOvr>
</p:sld>
</file>

<file path=ppt/slides/slide7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0EFDD8-8F7E-4F66-B222-3994D31D7168}"/>
              </a:ext>
            </a:extLst>
          </p:cNvPr>
          <p:cNvSpPr>
            <a:spLocks noGrp="1"/>
          </p:cNvSpPr>
          <p:nvPr>
            <p:ph type="title"/>
          </p:nvPr>
        </p:nvSpPr>
        <p:spPr>
          <a:xfrm>
            <a:off x="1238249" y="346075"/>
            <a:ext cx="10217156" cy="684000"/>
          </a:xfrm>
        </p:spPr>
        <p:txBody>
          <a:bodyPr/>
          <a:lstStyle/>
          <a:p>
            <a:r>
              <a:rPr lang="en-US" sz="3600" noProof="0" dirty="0"/>
              <a:t>"R-Proceso" veikimas</a:t>
            </a:r>
            <a:endParaRPr lang="en-US" sz="3000" noProof="0" dirty="0"/>
          </a:p>
        </p:txBody>
      </p:sp>
      <p:pic>
        <p:nvPicPr>
          <p:cNvPr id="3" name="rprocess">
            <a:hlinkClick r:id="" action="ppaction://media"/>
            <a:extLst>
              <a:ext uri="{FF2B5EF4-FFF2-40B4-BE49-F238E27FC236}">
                <a16:creationId xmlns:a16="http://schemas.microsoft.com/office/drawing/2014/main" id="{0C696EF0-5F90-C671-EDEE-C096A59E6480}"/>
              </a:ext>
            </a:extLst>
          </p:cNvPr>
          <p:cNvPicPr>
            <a:picLocks noChangeAspect="1"/>
          </p:cNvPicPr>
          <p:nvPr>
            <a:videoFile r:link="rId1"/>
            <p:extLst>
              <p:ext uri="{DAA4B4D4-6D71-4841-9C94-3DE7FCFB9230}">
                <p14:media xmlns:p14="http://schemas.microsoft.com/office/powerpoint/2010/main" r:embed="rId2">
                  <p14:trim end="16053"/>
                </p14:media>
              </p:ext>
            </p:extLst>
          </p:nvPr>
        </p:nvPicPr>
        <p:blipFill>
          <a:blip r:embed="rId5"/>
          <a:stretch>
            <a:fillRect/>
          </a:stretch>
        </p:blipFill>
        <p:spPr>
          <a:xfrm>
            <a:off x="1238248" y="1030075"/>
            <a:ext cx="9867901" cy="4945505"/>
          </a:xfrm>
          <a:prstGeom prst="rect">
            <a:avLst/>
          </a:prstGeom>
        </p:spPr>
      </p:pic>
    </p:spTree>
    <p:extLst>
      <p:ext uri="{BB962C8B-B14F-4D97-AF65-F5344CB8AC3E}">
        <p14:creationId xmlns:p14="http://schemas.microsoft.com/office/powerpoint/2010/main" val="64441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en-US" sz="3600" cap="small" noProof="0" dirty="0"/>
              <a:t>Kur neutronai</a:t>
            </a:r>
            <a:br>
              <a:rPr lang="en-US" sz="3600" cap="small" noProof="0" dirty="0"/>
            </a:br>
            <a:r>
              <a:rPr lang="en-US" sz="3600" b="1" cap="small" noProof="0" dirty="0"/>
              <a:t>iš kur atsiranda neutronai</a:t>
            </a:r>
            <a:r>
              <a:rPr lang="en-US" sz="3600" cap="small" noProof="0" dirty="0"/>
              <a:t>?</a:t>
            </a:r>
          </a:p>
        </p:txBody>
      </p:sp>
    </p:spTree>
    <p:extLst>
      <p:ext uri="{BB962C8B-B14F-4D97-AF65-F5344CB8AC3E}">
        <p14:creationId xmlns:p14="http://schemas.microsoft.com/office/powerpoint/2010/main" val="56641350"/>
      </p:ext>
    </p:extLst>
  </p:cSld>
  <p:clrMapOvr>
    <a:masterClrMapping/>
  </p:clrMapOvr>
</p:sld>
</file>

<file path=ppt/slides/slide7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Neutronų šaltiniai</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feld 9">
            <a:extLst>
              <a:ext uri="{FF2B5EF4-FFF2-40B4-BE49-F238E27FC236}">
                <a16:creationId xmlns:a16="http://schemas.microsoft.com/office/drawing/2014/main" id="{0ADF74D2-14CB-0D3F-E332-274F98A6BFD9}"/>
              </a:ext>
            </a:extLst>
          </p:cNvPr>
          <p:cNvSpPr txBox="1"/>
          <p:nvPr/>
        </p:nvSpPr>
        <p:spPr>
          <a:xfrm>
            <a:off x="1238249" y="2019588"/>
            <a:ext cx="6097972"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Neutrinai ir fotonai degant vandeniliui, pvz., Neutrinai ir fotonai degant vandeniliui.</a:t>
            </a:r>
          </a:p>
          <a:p>
            <a:pPr marL="285750" indent="-285750">
              <a:buFont typeface="Arial" panose="020B0604020202020204" pitchFamily="34" charset="0"/>
              <a:buChar char="•"/>
            </a:pPr>
            <a:r>
              <a:rPr lang="en-US" sz="2400" dirty="0"/>
              <a:t>Ar yra sintezės grandinių, kuriose susidaro laisvieji neutronai?</a:t>
            </a:r>
            <a:br>
              <a:rPr lang="en-US" sz="2400" dirty="0"/>
            </a:br>
            <a:endParaRPr lang="en-US" sz="2400" dirty="0"/>
          </a:p>
          <a:p>
            <a:pPr marL="342900" indent="-342900">
              <a:buFont typeface="Wingdings" panose="05000000000000000000" pitchFamily="2" charset="2"/>
              <a:buChar char="Ø"/>
            </a:pPr>
            <a:r>
              <a:rPr lang="en-US" sz="2400" b="1" dirty="0"/>
              <a:t>Neutronų šaltinių paieška</a:t>
            </a:r>
          </a:p>
        </p:txBody>
      </p:sp>
      <p:grpSp>
        <p:nvGrpSpPr>
          <p:cNvPr id="4" name="Gruppieren 3">
            <a:extLst>
              <a:ext uri="{FF2B5EF4-FFF2-40B4-BE49-F238E27FC236}">
                <a16:creationId xmlns:a16="http://schemas.microsoft.com/office/drawing/2014/main" id="{E9047A76-73A7-158E-C77F-E2ED0A3E8B4F}"/>
              </a:ext>
            </a:extLst>
          </p:cNvPr>
          <p:cNvGrpSpPr/>
          <p:nvPr/>
        </p:nvGrpSpPr>
        <p:grpSpPr>
          <a:xfrm>
            <a:off x="7334250" y="1266660"/>
            <a:ext cx="3540014" cy="4722930"/>
            <a:chOff x="7458075" y="1209510"/>
            <a:chExt cx="3540014" cy="4722930"/>
          </a:xfrm>
        </p:grpSpPr>
        <p:pic>
          <p:nvPicPr>
            <p:cNvPr id="7" name="Grafik 6">
              <a:extLst>
                <a:ext uri="{FF2B5EF4-FFF2-40B4-BE49-F238E27FC236}">
                  <a16:creationId xmlns:a16="http://schemas.microsoft.com/office/drawing/2014/main" id="{94F7A2A7-624B-4012-271E-7898B8E23D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8" name="Rechteck 7">
              <a:extLst>
                <a:ext uri="{FF2B5EF4-FFF2-40B4-BE49-F238E27FC236}">
                  <a16:creationId xmlns:a16="http://schemas.microsoft.com/office/drawing/2014/main" id="{4283CE5B-5BF0-F599-A846-7A098161A75C}"/>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hteck 10">
              <a:extLst>
                <a:ext uri="{FF2B5EF4-FFF2-40B4-BE49-F238E27FC236}">
                  <a16:creationId xmlns:a16="http://schemas.microsoft.com/office/drawing/2014/main" id="{75DC908A-C2CC-1416-D5F1-94F131901434}"/>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5753262"/>
      </p:ext>
    </p:extLst>
  </p:cSld>
  <p:clrMapOvr>
    <a:masterClrMapping/>
  </p:clrMapOvr>
</p:sld>
</file>

<file path=ppt/slides/slide7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5020131" y="1806366"/>
            <a:ext cx="7171869"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V dalis</a:t>
            </a:r>
          </a:p>
          <a:p>
            <a:pPr algn="ctr">
              <a:spcAft>
                <a:spcPts val="600"/>
              </a:spcAft>
            </a:pPr>
            <a:r>
              <a:rPr lang="en-US" sz="3600" cap="small" dirty="0">
                <a:solidFill>
                  <a:schemeClr val="bg1"/>
                </a:solidFill>
              </a:rPr>
              <a:t>Žvaigždės laboratorijoje</a:t>
            </a:r>
            <a:endParaRPr lang="en-US" sz="3600" b="1" cap="small" dirty="0">
              <a:solidFill>
                <a:schemeClr val="bg1"/>
              </a:solidFill>
            </a:endParaRPr>
          </a:p>
        </p:txBody>
      </p:sp>
      <p:pic>
        <p:nvPicPr>
          <p:cNvPr id="4" name="Grafik 3" descr="Ein Bild, das drinnen, Maschine, schmutzig, Ausrüstung enthält.&#10;&#10;Automatisch generierte Beschreibung">
            <a:extLst>
              <a:ext uri="{FF2B5EF4-FFF2-40B4-BE49-F238E27FC236}">
                <a16:creationId xmlns:a16="http://schemas.microsoft.com/office/drawing/2014/main" id="{3988D613-B8F5-9A72-42CA-FB83C73C42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020131" cy="6858000"/>
          </a:xfrm>
          <a:prstGeom prst="rect">
            <a:avLst/>
          </a:prstGeom>
        </p:spPr>
      </p:pic>
    </p:spTree>
    <p:extLst>
      <p:ext uri="{BB962C8B-B14F-4D97-AF65-F5344CB8AC3E}">
        <p14:creationId xmlns:p14="http://schemas.microsoft.com/office/powerpoint/2010/main" val="97839439"/>
      </p:ext>
    </p:extLst>
  </p:cSld>
  <p:clrMapOvr>
    <a:masterClrMapping/>
  </p:clrMapOvr>
</p:sld>
</file>

<file path=ppt/slides/slide79.xml><?xml version="1.0" encoding="utf-8"?>
<p:sld xmlns:a16="http://schemas.microsoft.com/office/drawing/2014/main" xmlns:ahyp="http://schemas.microsoft.com/office/drawing/2018/hyperlinkcolor"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768600" y="1545003"/>
            <a:ext cx="6654800" cy="2392362"/>
          </a:xfrm>
        </p:spPr>
        <p:txBody>
          <a:bodyPr anchor="ctr"/>
          <a:lstStyle/>
          <a:p>
            <a:pPr algn="ctr"/>
            <a:r>
              <a:rPr lang="en-US" sz="3600" cap="small" noProof="0" dirty="0"/>
              <a:t>Kaip galime </a:t>
            </a:r>
            <a:r>
              <a:rPr lang="en-US" sz="3600" b="1" cap="small" noProof="0" dirty="0"/>
              <a:t>išmatuoti </a:t>
            </a:r>
            <a:r>
              <a:rPr lang="en-US" sz="3600" cap="small" noProof="0" dirty="0"/>
              <a:t>branduolinius procesus žvaigždėse?</a:t>
            </a:r>
          </a:p>
        </p:txBody>
      </p:sp>
      <p:grpSp>
        <p:nvGrpSpPr>
          <p:cNvPr id="8" name="Gruppieren 7">
            <a:extLst>
              <a:ext uri="{FF2B5EF4-FFF2-40B4-BE49-F238E27FC236}">
                <a16:creationId xmlns:a16="http://schemas.microsoft.com/office/drawing/2014/main" id="{256C94DE-91F7-66E7-8668-33FDB72DFC23}"/>
              </a:ext>
            </a:extLst>
          </p:cNvPr>
          <p:cNvGrpSpPr/>
          <p:nvPr/>
        </p:nvGrpSpPr>
        <p:grpSpPr>
          <a:xfrm>
            <a:off x="4156038" y="3813210"/>
            <a:ext cx="3879924" cy="1866828"/>
            <a:chOff x="4210980" y="4211243"/>
            <a:chExt cx="3879924" cy="1866828"/>
          </a:xfrm>
        </p:grpSpPr>
        <p:sp>
          <p:nvSpPr>
            <p:cNvPr id="4" name="Textfeld 3">
              <a:extLst>
                <a:ext uri="{FF2B5EF4-FFF2-40B4-BE49-F238E27FC236}">
                  <a16:creationId xmlns:a16="http://schemas.microsoft.com/office/drawing/2014/main" id="{95D0EBD4-F80B-A9C4-DB00-8081E7DF2F88}"/>
                </a:ext>
              </a:extLst>
            </p:cNvPr>
            <p:cNvSpPr txBox="1"/>
            <p:nvPr/>
          </p:nvSpPr>
          <p:spPr>
            <a:xfrm>
              <a:off x="4210980" y="5309957"/>
              <a:ext cx="3879924" cy="400110"/>
            </a:xfrm>
            <a:prstGeom prst="rect">
              <a:avLst/>
            </a:prstGeom>
            <a:noFill/>
          </p:spPr>
          <p:txBody>
            <a:bodyPr wrap="square">
              <a:spAutoFit/>
            </a:bodyPr>
            <a:lstStyle/>
            <a:p>
              <a:pPr algn="ctr"/>
              <a:r>
                <a:rPr lang="de-DE" sz="2000" b="1" dirty="0" err="1">
                  <a:hlinkClick r:id="rId3">
                    <a:extLst>
                      <a:ext uri="{A12FA001-AC4F-418D-AE19-62706E023703}">
                        <ahyp:hlinkClr xmlns:ahyp="http://schemas.microsoft.com/office/drawing/2018/hyperlinkcolor" val="tx"/>
                      </a:ext>
                    </a:extLst>
                  </a:hlinkClick>
                </a:rPr>
                <a:t>Astronuclear </a:t>
              </a:r>
              <a:r>
                <a:rPr lang="de-DE" sz="2000" b="1" dirty="0">
                  <a:hlinkClick r:id="rId3">
                    <a:extLst>
                      <a:ext uri="{A12FA001-AC4F-418D-AE19-62706E023703}">
                        <ahyp:hlinkClr xmlns:ahyp="http://schemas.microsoft.com/office/drawing/2018/hyperlinkcolor" val="tx"/>
                      </a:ext>
                    </a:extLst>
                  </a:hlinkClick>
                </a:rPr>
                <a:t>Nibble</a:t>
              </a:r>
              <a:endParaRPr lang="en-US" sz="2000" b="1" dirty="0"/>
            </a:p>
          </p:txBody>
        </p:sp>
        <p:pic>
          <p:nvPicPr>
            <p:cNvPr id="6" name="Grafik 5" descr="Link mit einfarbiger Füllung">
              <a:extLst>
                <a:ext uri="{FF2B5EF4-FFF2-40B4-BE49-F238E27FC236}">
                  <a16:creationId xmlns:a16="http://schemas.microsoft.com/office/drawing/2014/main" id="{5658A0AA-6EF8-4612-93A6-8C9C0B62F0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17993" y="4211243"/>
              <a:ext cx="1065898" cy="1065898"/>
            </a:xfrm>
            <a:prstGeom prst="rect">
              <a:avLst/>
            </a:prstGeom>
          </p:spPr>
        </p:pic>
        <p:sp>
          <p:nvSpPr>
            <p:cNvPr id="7" name="Rechteck: obere Ecken abgerundet 6">
              <a:extLst>
                <a:ext uri="{FF2B5EF4-FFF2-40B4-BE49-F238E27FC236}">
                  <a16:creationId xmlns:a16="http://schemas.microsoft.com/office/drawing/2014/main" id="{80D2A88A-ACA4-BA70-85AE-E5501FAB4F6A}"/>
                </a:ext>
              </a:extLst>
            </p:cNvPr>
            <p:cNvSpPr/>
            <p:nvPr/>
          </p:nvSpPr>
          <p:spPr>
            <a:xfrm>
              <a:off x="4239861" y="4211243"/>
              <a:ext cx="3822162" cy="1866828"/>
            </a:xfrm>
            <a:prstGeom prst="round2SameRect">
              <a:avLst>
                <a:gd name="adj1" fmla="val 20923"/>
                <a:gd name="adj2" fmla="val 1711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GB" sz="2800" dirty="0">
                <a:solidFill>
                  <a:schemeClr val="tx1"/>
                </a:solidFill>
                <a:latin typeface="+mj-lt"/>
              </a:endParaRPr>
            </a:p>
          </p:txBody>
        </p:sp>
      </p:grpSp>
    </p:spTree>
    <p:extLst>
      <p:ext uri="{BB962C8B-B14F-4D97-AF65-F5344CB8AC3E}">
        <p14:creationId xmlns:p14="http://schemas.microsoft.com/office/powerpoint/2010/main" val="1562031964"/>
      </p:ext>
    </p:extLst>
  </p:cSld>
  <p:clrMapOvr>
    <a:masterClrMapping/>
  </p:clrMapOvr>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en-US" sz="3600" b="1" cap="small" noProof="0" dirty="0"/>
              <a:t>Kas yra</a:t>
            </a:r>
            <a:br>
              <a:rPr lang="en-US" sz="3600" b="1" cap="small" noProof="0" dirty="0"/>
            </a:br>
            <a:r>
              <a:rPr lang="en-US" sz="3600" cap="small" noProof="0" dirty="0"/>
              <a:t>Branduolinė astrofizika</a:t>
            </a:r>
            <a:br>
              <a:rPr lang="en-US" sz="3600" cap="small" noProof="0" dirty="0"/>
            </a:br>
            <a:r>
              <a:rPr lang="en-US" sz="3600" cap="small" noProof="0" dirty="0"/>
              <a:t>?</a:t>
            </a:r>
            <a:endParaRPr lang="en-US" sz="3600" b="1" cap="small" noProof="0" dirty="0"/>
          </a:p>
        </p:txBody>
      </p:sp>
    </p:spTree>
    <p:extLst>
      <p:ext uri="{BB962C8B-B14F-4D97-AF65-F5344CB8AC3E}">
        <p14:creationId xmlns:p14="http://schemas.microsoft.com/office/powerpoint/2010/main" val="3613228892"/>
      </p:ext>
    </p:extLst>
  </p:cSld>
  <p:clrMapOvr>
    <a:masterClrMapping/>
  </p:clrMapOvr>
</p:sld>
</file>

<file path=ppt/slides/slide8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Branduolinių reakcijų matavimai</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fik 9">
            <a:extLst>
              <a:ext uri="{FF2B5EF4-FFF2-40B4-BE49-F238E27FC236}">
                <a16:creationId xmlns:a16="http://schemas.microsoft.com/office/drawing/2014/main" id="{75F530D6-1252-0E6E-1B24-38BA8A560A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66395" y="1878832"/>
            <a:ext cx="10389010" cy="3046974"/>
          </a:xfrm>
          <a:prstGeom prst="rect">
            <a:avLst/>
          </a:prstGeom>
        </p:spPr>
      </p:pic>
      <p:sp>
        <p:nvSpPr>
          <p:cNvPr id="2" name="Textfeld 1">
            <a:extLst>
              <a:ext uri="{FF2B5EF4-FFF2-40B4-BE49-F238E27FC236}">
                <a16:creationId xmlns:a16="http://schemas.microsoft.com/office/drawing/2014/main" id="{C417A626-CD89-BA5B-1230-B618F846A7A2}"/>
              </a:ext>
            </a:extLst>
          </p:cNvPr>
          <p:cNvSpPr txBox="1"/>
          <p:nvPr/>
        </p:nvSpPr>
        <p:spPr>
          <a:xfrm>
            <a:off x="9391650" y="5454269"/>
            <a:ext cx="2760133" cy="584775"/>
          </a:xfrm>
          <a:prstGeom prst="rect">
            <a:avLst/>
          </a:prstGeom>
          <a:noFill/>
        </p:spPr>
        <p:txBody>
          <a:bodyPr wrap="square" rtlCol="0">
            <a:spAutoFit/>
          </a:bodyPr>
          <a:lstStyle/>
          <a:p>
            <a:pPr algn="ctr"/>
            <a:r>
              <a:rPr lang="en-US" sz="1600" i="1" dirty="0"/>
              <a:t>[22] </a:t>
            </a:r>
            <a:r>
              <a:rPr lang="en-GB" sz="1600" i="1" dirty="0"/>
              <a:t>Branduolinės fizikos eksperimento schema</a:t>
            </a:r>
            <a:endParaRPr lang="de-DE" sz="1600" i="1" dirty="0"/>
          </a:p>
        </p:txBody>
      </p:sp>
    </p:spTree>
    <p:extLst>
      <p:ext uri="{BB962C8B-B14F-4D97-AF65-F5344CB8AC3E}">
        <p14:creationId xmlns:p14="http://schemas.microsoft.com/office/powerpoint/2010/main" val="3646241902"/>
      </p:ext>
    </p:extLst>
  </p:cSld>
  <p:clrMapOvr>
    <a:masterClrMapping/>
  </p:clrMapOvr>
</p:sld>
</file>

<file path=ppt/slides/slide8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Branduolinių reakcijų matavimai</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fik 2" descr="Ein Bild, das drinnen, Maschine, schmutzig, Ausrüstung enthält.&#10;&#10;Automatisch generierte Beschreibung">
            <a:extLst>
              <a:ext uri="{FF2B5EF4-FFF2-40B4-BE49-F238E27FC236}">
                <a16:creationId xmlns:a16="http://schemas.microsoft.com/office/drawing/2014/main" id="{C1E23966-EB5B-8272-A5B7-D62841C751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8498" y="1192388"/>
            <a:ext cx="3184522" cy="4350375"/>
          </a:xfrm>
          <a:prstGeom prst="rect">
            <a:avLst/>
          </a:prstGeom>
        </p:spPr>
      </p:pic>
      <p:pic>
        <p:nvPicPr>
          <p:cNvPr id="8" name="Grafik 7" descr="Ein Bild, das drinnen, Ebene, Decke, alt enthält.&#10;&#10;Automatisch generierte Beschreibung">
            <a:extLst>
              <a:ext uri="{FF2B5EF4-FFF2-40B4-BE49-F238E27FC236}">
                <a16:creationId xmlns:a16="http://schemas.microsoft.com/office/drawing/2014/main" id="{0C7EE4D7-43DA-E38D-03F5-04EEC656B4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8249" y="2896831"/>
            <a:ext cx="4156735" cy="2645932"/>
          </a:xfrm>
          <a:prstGeom prst="rect">
            <a:avLst/>
          </a:prstGeom>
        </p:spPr>
      </p:pic>
      <p:pic>
        <p:nvPicPr>
          <p:cNvPr id="4" name="Grafik 3" descr="Ein Bild, das Text, Zubehör, Behälter enthält.&#10;&#10;Automatisch generierte Beschreibung">
            <a:extLst>
              <a:ext uri="{FF2B5EF4-FFF2-40B4-BE49-F238E27FC236}">
                <a16:creationId xmlns:a16="http://schemas.microsoft.com/office/drawing/2014/main" id="{2A434124-55E1-BD14-A29E-36A56A55CC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14913" y="2896831"/>
            <a:ext cx="2645017" cy="2649095"/>
          </a:xfrm>
          <a:prstGeom prst="rect">
            <a:avLst/>
          </a:prstGeom>
        </p:spPr>
      </p:pic>
      <p:sp>
        <p:nvSpPr>
          <p:cNvPr id="7" name="Textfeld 6">
            <a:extLst>
              <a:ext uri="{FF2B5EF4-FFF2-40B4-BE49-F238E27FC236}">
                <a16:creationId xmlns:a16="http://schemas.microsoft.com/office/drawing/2014/main" id="{FCC52F8F-4483-556A-6453-7003A73A7219}"/>
              </a:ext>
            </a:extLst>
          </p:cNvPr>
          <p:cNvSpPr txBox="1"/>
          <p:nvPr/>
        </p:nvSpPr>
        <p:spPr>
          <a:xfrm>
            <a:off x="1238249" y="5551186"/>
            <a:ext cx="4156735" cy="523220"/>
          </a:xfrm>
          <a:prstGeom prst="rect">
            <a:avLst/>
          </a:prstGeom>
          <a:noFill/>
        </p:spPr>
        <p:txBody>
          <a:bodyPr wrap="square" rtlCol="0">
            <a:spAutoFit/>
          </a:bodyPr>
          <a:lstStyle/>
          <a:p>
            <a:pPr algn="ctr"/>
            <a:r>
              <a:rPr lang="de-DE" sz="1400" i="1" dirty="0" err="1"/>
              <a:t>Pelletron-Accellerator </a:t>
            </a:r>
            <a:r>
              <a:rPr lang="de-DE" sz="1400" i="1" dirty="0"/>
              <a:t>Felsenkellerio laboratorijoje</a:t>
            </a:r>
            <a:endParaRPr lang="en-GB" sz="1400" i="1" dirty="0"/>
          </a:p>
        </p:txBody>
      </p:sp>
      <p:sp>
        <p:nvSpPr>
          <p:cNvPr id="11" name="Textfeld 10">
            <a:extLst>
              <a:ext uri="{FF2B5EF4-FFF2-40B4-BE49-F238E27FC236}">
                <a16:creationId xmlns:a16="http://schemas.microsoft.com/office/drawing/2014/main" id="{7E4E85FE-8A89-3079-5A66-83490B3C0AF3}"/>
              </a:ext>
            </a:extLst>
          </p:cNvPr>
          <p:cNvSpPr txBox="1"/>
          <p:nvPr/>
        </p:nvSpPr>
        <p:spPr>
          <a:xfrm>
            <a:off x="5514913" y="5563089"/>
            <a:ext cx="2645017" cy="307777"/>
          </a:xfrm>
          <a:prstGeom prst="rect">
            <a:avLst/>
          </a:prstGeom>
          <a:noFill/>
        </p:spPr>
        <p:txBody>
          <a:bodyPr wrap="square" rtlCol="0">
            <a:spAutoFit/>
          </a:bodyPr>
          <a:lstStyle/>
          <a:p>
            <a:pPr algn="ctr"/>
            <a:r>
              <a:rPr lang="de-DE" sz="1400" i="1" dirty="0"/>
              <a:t>Kietasis azoto tikslas</a:t>
            </a:r>
            <a:endParaRPr lang="en-GB" sz="1400" i="1" dirty="0"/>
          </a:p>
        </p:txBody>
      </p:sp>
      <p:sp>
        <p:nvSpPr>
          <p:cNvPr id="12" name="Textfeld 11">
            <a:extLst>
              <a:ext uri="{FF2B5EF4-FFF2-40B4-BE49-F238E27FC236}">
                <a16:creationId xmlns:a16="http://schemas.microsoft.com/office/drawing/2014/main" id="{010E51BC-A4B1-6D73-7DE7-759E35AF0042}"/>
              </a:ext>
            </a:extLst>
          </p:cNvPr>
          <p:cNvSpPr txBox="1"/>
          <p:nvPr/>
        </p:nvSpPr>
        <p:spPr>
          <a:xfrm>
            <a:off x="8448498" y="5551187"/>
            <a:ext cx="3184522" cy="523220"/>
          </a:xfrm>
          <a:prstGeom prst="rect">
            <a:avLst/>
          </a:prstGeom>
          <a:noFill/>
        </p:spPr>
        <p:txBody>
          <a:bodyPr wrap="square" rtlCol="0">
            <a:spAutoFit/>
          </a:bodyPr>
          <a:lstStyle/>
          <a:p>
            <a:pPr algn="ctr"/>
            <a:r>
              <a:rPr lang="de-DE" sz="1400" i="1" dirty="0"/>
              <a:t>Keli </a:t>
            </a:r>
            <a:r>
              <a:rPr lang="de-DE" sz="1400" i="1" dirty="0" err="1"/>
              <a:t>detektoriai </a:t>
            </a:r>
            <a:r>
              <a:rPr lang="de-DE" sz="1400" i="1" dirty="0" err="1"/>
              <a:t>aplink </a:t>
            </a:r>
            <a:r>
              <a:rPr lang="de-DE" sz="1400" i="1" dirty="0"/>
              <a:t>taikinį</a:t>
            </a:r>
            <a:endParaRPr lang="en-GB" sz="1400" i="1" dirty="0"/>
          </a:p>
        </p:txBody>
      </p:sp>
      <p:pic>
        <p:nvPicPr>
          <p:cNvPr id="13" name="Grafik 12">
            <a:extLst>
              <a:ext uri="{FF2B5EF4-FFF2-40B4-BE49-F238E27FC236}">
                <a16:creationId xmlns:a16="http://schemas.microsoft.com/office/drawing/2014/main" id="{7D784C48-2859-9095-F7CF-D9D7CEFD35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38249" y="1030075"/>
            <a:ext cx="6038851" cy="1771124"/>
          </a:xfrm>
          <a:prstGeom prst="rect">
            <a:avLst/>
          </a:prstGeom>
        </p:spPr>
      </p:pic>
    </p:spTree>
    <p:extLst>
      <p:ext uri="{BB962C8B-B14F-4D97-AF65-F5344CB8AC3E}">
        <p14:creationId xmlns:p14="http://schemas.microsoft.com/office/powerpoint/2010/main" val="398847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2.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err="1"/>
              <a:t>Vertinimo </a:t>
            </a:r>
            <a:r>
              <a:rPr lang="en-US" sz="3600" noProof="0" dirty="0"/>
              <a:t>tikslas</a:t>
            </a:r>
            <a:endParaRPr lang="en-US" sz="3000" noProof="0" dirty="0"/>
          </a:p>
        </p:txBody>
      </p:sp>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62148D1-80BB-2F4D-32BF-2BDC3B050BDD}"/>
                  </a:ext>
                </a:extLst>
              </p:cNvPr>
              <p:cNvSpPr txBox="1"/>
              <p:nvPr/>
            </p:nvSpPr>
            <p:spPr>
              <a:xfrm>
                <a:off x="684387" y="1970176"/>
                <a:ext cx="4913984" cy="2246192"/>
              </a:xfrm>
              <a:prstGeom prst="rect">
                <a:avLst/>
              </a:prstGeom>
              <a:noFill/>
            </p:spPr>
            <p:txBody>
              <a:bodyPr wrap="square" rtlCol="0">
                <a:spAutoFit/>
              </a:bodyPr>
              <a:lstStyle/>
              <a:p>
                <a:pPr>
                  <a:lnSpc>
                    <a:spcPct val="120000"/>
                  </a:lnSpc>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𝟕</m:t>
                          </m:r>
                        </m:sub>
                        <m:sup>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𝟏𝟒</m:t>
                          </m:r>
                        </m:sup>
                        <m:e>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𝐍</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𝟐</m:t>
                              </m:r>
                            </m:sub>
                            <m:sup>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𝟒</m:t>
                              </m:r>
                            </m:sup>
                            <m:e>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𝐇𝐞</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1"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𝟗</m:t>
                                  </m:r>
                                </m:sub>
                                <m:sup>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𝟏𝟖</m:t>
                                  </m:r>
                                </m:sup>
                                <m:e>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𝐅</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𝛄</m:t>
                                  </m:r>
                                </m:e>
                              </m:sPre>
                            </m:e>
                          </m:sPre>
                        </m:e>
                      </m:sPre>
                    </m:oMath>
                    <m:oMath xmlns:m="http://schemas.openxmlformats.org/officeDocument/2006/math">
                      <m:sPre>
                        <m:sPre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9</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F</m:t>
                          </m:r>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Sup>
                            <m:sSup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rPr>
                              </m:ctrlPr>
                            </m:sSupPr>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e</m:t>
                              </m:r>
                            </m:e>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up>
                          </m:sSup>
                        </m:e>
                      </m:sPre>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8</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O</m:t>
                          </m:r>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Sub>
                            <m:sSub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rPr>
                              </m:ctrlPr>
                            </m:sSubPr>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ν</m:t>
                              </m:r>
                            </m:e>
                            <m:sub>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e</m:t>
                              </m:r>
                            </m:sub>
                          </m:sSub>
                        </m:e>
                      </m:sPre>
                    </m:oMath>
                    <m:oMath xmlns:m="http://schemas.openxmlformats.org/officeDocument/2006/math">
                      <m:sPre>
                        <m:sPre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8</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O</m:t>
                          </m:r>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He</m:t>
                              </m:r>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10</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22</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Ne</m:t>
                                  </m:r>
                                </m:e>
                              </m:sPre>
                            </m:e>
                          </m:sPre>
                        </m:e>
                      </m:sPre>
                    </m:oMath>
                    <m:oMath xmlns:m="http://schemas.openxmlformats.org/officeDocument/2006/math">
                      <m:sPre>
                        <m:sPrePr>
                          <m:ctrlPr>
                            <a:rPr xmlns:a="http://schemas.openxmlformats.org/drawingml/2006/main"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10</m:t>
                          </m:r>
                        </m:sub>
                        <m:sup>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22</m:t>
                          </m:r>
                        </m:sup>
                        <m:e>
                          <m:r>
                            <m:rPr>
                              <m:sty m:val="p"/>
                            </m:rP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Ne</m:t>
                          </m:r>
                        </m:e>
                      </m:sPre>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m:t>
                      </m:r>
                      <m:sPre>
                        <m:sPrePr>
                          <m:ctrlPr>
                            <a:rPr xmlns:a="http://schemas.openxmlformats.org/drawingml/2006/main"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He</m:t>
                          </m:r>
                        </m:e>
                      </m:sPre>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sPre>
                        <m:sPrePr>
                          <m:ctrlPr>
                            <a:rPr xmlns:a="http://schemas.openxmlformats.org/drawingml/2006/main" kumimoji="0" lang="de-DE" sz="2800" b="0" i="1" u="none" strike="noStrike" kern="1200" cap="none" spc="0" normalizeH="0" baseline="0" noProof="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12</m:t>
                          </m:r>
                        </m:sub>
                        <m:sup>
                          <m: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25</m:t>
                          </m:r>
                        </m:sup>
                        <m:e>
                          <m:r>
                            <m:rPr>
                              <m:sty m:val="p"/>
                            </m:rPr>
                            <a:rPr xmlns:a="http://schemas.openxmlformats.org/drawingml/2006/main" kumimoji="0" lang="de-DE" sz="28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Mg</m:t>
                          </m:r>
                          <m:r>
                            <a:rPr xmlns:a="http://schemas.openxmlformats.org/drawingml/2006/main" kumimoji="0" lang="de-DE" sz="2800" b="0" i="0" u="none" strike="noStrike" kern="1200" cap="none" spc="0" normalizeH="0" baseline="0" noProof="0">
                              <a:ln>
                                <a:noFill/>
                              </a:ln>
                              <a:solidFill>
                                <a:srgbClr val="00305E"/>
                              </a:solidFill>
                              <a:effectLst/>
                              <a:uLnTx/>
                              <a:uFillTx/>
                              <a:latin typeface="Cambria Math" panose="02040503050406030204" pitchFamily="18" charset="0"/>
                            </a:rPr>
                            <m:t>+</m:t>
                          </m:r>
                          <m:r>
                            <a:rPr xmlns:a="http://schemas.openxmlformats.org/drawingml/2006/main" kumimoji="0" lang="de-DE" sz="2800" b="1" i="0" u="none" strike="noStrike" kern="1200" cap="none" spc="0" normalizeH="0" baseline="0" noProof="0" smtClean="0">
                              <a:ln>
                                <a:noFill/>
                              </a:ln>
                              <a:solidFill>
                                <a:srgbClr val="00305E"/>
                              </a:solidFill>
                              <a:effectLst/>
                              <a:uLnTx/>
                              <a:uFillTx/>
                              <a:latin typeface="Cambria Math" panose="02040503050406030204" pitchFamily="18" charset="0"/>
                            </a:rPr>
                            <m:t>𝐧</m:t>
                          </m:r>
                        </m:e>
                      </m:sPre>
                    </m:oMath>
                  </m:oMathPara>
                </a14:m>
                <a:endParaRPr lang="de-DE" sz="2400" dirty="0"/>
              </a:p>
            </p:txBody>
          </p:sp>
        </mc:Choice>
        <mc:Fallback>
          <p:sp>
            <p:nvSpPr>
              <p:cNvPr id="2" name="Textfeld 1">
                <a:extLst>
                  <a:ext uri="{FF2B5EF4-FFF2-40B4-BE49-F238E27FC236}">
                    <a16:creationId xmlns:a16="http://schemas.microsoft.com/office/drawing/2014/main" id="{862148D1-80BB-2F4D-32BF-2BDC3B050BDD}"/>
                  </a:ext>
                </a:extLst>
              </p:cNvPr>
              <p:cNvSpPr txBox="1">
                <a:spLocks noRot="1" noChangeAspect="1" noMove="1" noResize="1" noEditPoints="1" noAdjustHandles="1" noChangeArrowheads="1" noChangeShapeType="1" noTextEdit="1"/>
              </p:cNvSpPr>
              <p:nvPr/>
            </p:nvSpPr>
            <p:spPr>
              <a:xfrm>
                <a:off x="684387" y="1970176"/>
                <a:ext cx="4913984" cy="2246192"/>
              </a:xfrm>
              <a:prstGeom prst="rect">
                <a:avLst/>
              </a:prstGeom>
              <a:blipFill>
                <a:blip r:embed="rId3"/>
                <a:stretch>
                  <a:fillRect/>
                </a:stretch>
              </a:blipFill>
            </p:spPr>
            <p:txBody>
              <a:bodyPr/>
              <a:lstStyle/>
              <a:p>
                <a:r>
                  <a:rPr lang="en-US">
                    <a:noFill/>
                  </a:rPr>
                  <a:t> </a:t>
                </a:r>
              </a:p>
            </p:txBody>
          </p:sp>
        </mc:Fallback>
      </mc:AlternateContent>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a:extLst>
              <a:ext uri="{FF2B5EF4-FFF2-40B4-BE49-F238E27FC236}">
                <a16:creationId xmlns:a16="http://schemas.microsoft.com/office/drawing/2014/main" id="{97529833-7FE2-0671-EE4E-1CC863782D78}"/>
              </a:ext>
            </a:extLst>
          </p:cNvPr>
          <p:cNvSpPr/>
          <p:nvPr/>
        </p:nvSpPr>
        <p:spPr>
          <a:xfrm>
            <a:off x="10525422" y="3964482"/>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fik 2">
            <a:extLst>
              <a:ext uri="{FF2B5EF4-FFF2-40B4-BE49-F238E27FC236}">
                <a16:creationId xmlns:a16="http://schemas.microsoft.com/office/drawing/2014/main" id="{461954B0-1B4C-399F-F745-9972318D4E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99065" y="1030076"/>
            <a:ext cx="6680004" cy="4325696"/>
          </a:xfrm>
          <a:prstGeom prst="rect">
            <a:avLst/>
          </a:prstGeom>
        </p:spPr>
      </p:pic>
      <p:sp>
        <p:nvSpPr>
          <p:cNvPr id="4" name="Textfeld 3">
            <a:extLst>
              <a:ext uri="{FF2B5EF4-FFF2-40B4-BE49-F238E27FC236}">
                <a16:creationId xmlns:a16="http://schemas.microsoft.com/office/drawing/2014/main" id="{02801B76-C6D6-5AE9-A914-9571197D6AC7}"/>
              </a:ext>
            </a:extLst>
          </p:cNvPr>
          <p:cNvSpPr txBox="1"/>
          <p:nvPr/>
        </p:nvSpPr>
        <p:spPr>
          <a:xfrm>
            <a:off x="5299066" y="4676569"/>
            <a:ext cx="6680004" cy="626710"/>
          </a:xfrm>
          <a:prstGeom prst="rect">
            <a:avLst/>
          </a:prstGeom>
          <a:noFill/>
        </p:spPr>
        <p:txBody>
          <a:bodyPr wrap="square" rtlCol="0">
            <a:spAutoFit/>
          </a:bodyPr>
          <a:lstStyle/>
          <a:p>
            <a:pPr algn="ctr">
              <a:lnSpc>
                <a:spcPct val="120000"/>
              </a:lnSpc>
            </a:pPr>
            <a:r>
              <a:rPr lang="en-US" sz="1500" dirty="0">
                <a:solidFill>
                  <a:schemeClr val="bg1"/>
                </a:solidFill>
                <a:effectLst>
                  <a:outerShdw blurRad="38100" dist="38100" dir="2700000" algn="tl">
                    <a:srgbClr val="000000">
                      <a:alpha val="43137"/>
                    </a:srgbClr>
                  </a:outerShdw>
                </a:effectLst>
              </a:rPr>
              <a:t>Visų pirma, kiekvienos reakcijos atveju turime žinoti, kiek branduolių sintezės įvykių per sekundę įvyksta tam tikros temperatūros žvaigždėje.</a:t>
            </a:r>
          </a:p>
        </p:txBody>
      </p:sp>
      <p:sp>
        <p:nvSpPr>
          <p:cNvPr id="8" name="Textfeld 7">
            <a:extLst>
              <a:ext uri="{FF2B5EF4-FFF2-40B4-BE49-F238E27FC236}">
                <a16:creationId xmlns:a16="http://schemas.microsoft.com/office/drawing/2014/main" id="{0286961F-D3DB-276E-2B51-6D3D4DE6497E}"/>
              </a:ext>
            </a:extLst>
          </p:cNvPr>
          <p:cNvSpPr txBox="1"/>
          <p:nvPr/>
        </p:nvSpPr>
        <p:spPr>
          <a:xfrm>
            <a:off x="881198" y="1497974"/>
            <a:ext cx="6097972" cy="461665"/>
          </a:xfrm>
          <a:prstGeom prst="rect">
            <a:avLst/>
          </a:prstGeom>
          <a:noFill/>
        </p:spPr>
        <p:txBody>
          <a:bodyPr wrap="square" rtlCol="0">
            <a:spAutoFit/>
          </a:bodyPr>
          <a:lstStyle/>
          <a:p>
            <a:r>
              <a:rPr lang="de-DE" sz="2400" dirty="0" err="1"/>
              <a:t>Nagrinėtina </a:t>
            </a:r>
            <a:r>
              <a:rPr lang="de-DE" sz="2400" dirty="0" err="1"/>
              <a:t>reakcija</a:t>
            </a:r>
            <a:r>
              <a:rPr lang="de-DE" sz="2400" dirty="0"/>
              <a:t>:</a:t>
            </a:r>
            <a:endParaRPr lang="de-DE" sz="2400" b="1" dirty="0"/>
          </a:p>
        </p:txBody>
      </p:sp>
      <p:sp>
        <p:nvSpPr>
          <p:cNvPr id="7" name="Textfeld 6">
            <a:extLst>
              <a:ext uri="{FF2B5EF4-FFF2-40B4-BE49-F238E27FC236}">
                <a16:creationId xmlns:a16="http://schemas.microsoft.com/office/drawing/2014/main" id="{27D10DB4-DE00-11DD-8400-26CBFE1A5470}"/>
              </a:ext>
            </a:extLst>
          </p:cNvPr>
          <p:cNvSpPr txBox="1"/>
          <p:nvPr/>
        </p:nvSpPr>
        <p:spPr>
          <a:xfrm>
            <a:off x="881198" y="4606406"/>
            <a:ext cx="4417866" cy="1107996"/>
          </a:xfrm>
          <a:prstGeom prst="rect">
            <a:avLst/>
          </a:prstGeom>
          <a:noFill/>
        </p:spPr>
        <p:txBody>
          <a:bodyPr wrap="square" rtlCol="0">
            <a:spAutoFit/>
          </a:bodyPr>
          <a:lstStyle/>
          <a:p>
            <a:pPr marL="342900" indent="-342900">
              <a:buFont typeface="Wingdings" panose="05000000000000000000" pitchFamily="2" charset="2"/>
              <a:buChar char="Ø"/>
            </a:pPr>
            <a:r>
              <a:rPr lang="en-US" sz="2200" dirty="0"/>
              <a:t>Viena iš daugelio reakcijų grandinių, kurios gali būti svarbus </a:t>
            </a:r>
            <a:r>
              <a:rPr lang="en-US" sz="2200" b="1" dirty="0"/>
              <a:t>neutronų šaltinis</a:t>
            </a:r>
          </a:p>
        </p:txBody>
      </p:sp>
    </p:spTree>
    <p:extLst>
      <p:ext uri="{BB962C8B-B14F-4D97-AF65-F5344CB8AC3E}">
        <p14:creationId xmlns:p14="http://schemas.microsoft.com/office/powerpoint/2010/main" val="993480849"/>
      </p:ext>
    </p:extLst>
  </p:cSld>
  <p:clrMapOvr>
    <a:masterClrMapping/>
  </p:clrMapOvr>
</p:sld>
</file>

<file path=ppt/slides/slide83.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Fotonų energija</a:t>
            </a:r>
            <a:endParaRPr lang="en-US" sz="3000" noProof="0" dirty="0"/>
          </a:p>
        </p:txBody>
      </p:sp>
      <p:sp>
        <p:nvSpPr>
          <p:cNvPr id="2" name="Textfeld 1">
            <a:extLst>
              <a:ext uri="{FF2B5EF4-FFF2-40B4-BE49-F238E27FC236}">
                <a16:creationId xmlns:a16="http://schemas.microsoft.com/office/drawing/2014/main" id="{B99C9544-A650-4449-5239-1262724B3171}"/>
              </a:ext>
            </a:extLst>
          </p:cNvPr>
          <p:cNvSpPr txBox="1"/>
          <p:nvPr/>
        </p:nvSpPr>
        <p:spPr>
          <a:xfrm>
            <a:off x="684387" y="2151151"/>
            <a:ext cx="4913984" cy="1021242"/>
          </a:xfrm>
          <a:prstGeom prst="rect">
            <a:avLst/>
          </a:prstGeom>
          <a:noFill/>
        </p:spPr>
        <p:txBody>
          <a:bodyPr wrap="square" rtlCol="0">
            <a:spAutoFit/>
          </a:bodyPr>
          <a:lstStyle/>
          <a:p>
            <a:pPr>
              <a:lnSpc>
                <a:spcPct val="120000"/>
              </a:lnSpc>
            </a:pPr>
            <a:br>
              <a:rPr kumimoji="0" lang="de-DE" sz="2800" b="1" u="none" strike="noStrike" kern="1200" cap="none" spc="0" normalizeH="0" baseline="0" noProof="0" dirty="0">
                <a:ln>
                  <a:noFill/>
                </a:ln>
                <a:solidFill>
                  <a:srgbClr val="00305E"/>
                </a:solidFill>
                <a:effectLst/>
                <a:uLnTx/>
                <a:uFillTx/>
                <a:latin typeface="Cambria Math" panose="02040503050406030204" pitchFamily="18" charset="0"/>
              </a:rPr>
            </a:br>
            <a:endParaRPr lang="de-DE" sz="240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CCCBE190-AF07-CE32-3129-F05E4C6C435E}"/>
                  </a:ext>
                </a:extLst>
              </p:cNvPr>
              <p:cNvSpPr txBox="1"/>
              <p:nvPr/>
            </p:nvSpPr>
            <p:spPr>
              <a:xfrm>
                <a:off x="881198" y="1497974"/>
                <a:ext cx="6097972" cy="2481064"/>
              </a:xfrm>
              <a:prstGeom prst="rect">
                <a:avLst/>
              </a:prstGeom>
              <a:noFill/>
            </p:spPr>
            <p:txBody>
              <a:bodyPr wrap="square" rtlCol="0">
                <a:spAutoFit/>
              </a:bodyPr>
              <a:lstStyle/>
              <a:p xmlns:mc="http://schemas.openxmlformats.org/markup-compatibility/2006" xmlns:a14="http://schemas.microsoft.com/office/drawing/2010/main">
                <a:r>
                  <a:rPr lang="de-DE" sz="2400" dirty="0" err="1"/>
                  <a:t>Nagrinėtina </a:t>
                </a:r>
                <a:r>
                  <a:rPr lang="de-DE" sz="2400" dirty="0" err="1"/>
                  <a:t>reakcija</a:t>
                </a:r>
                <a:r>
                  <a:rPr lang="de-DE" sz="2400" dirty="0"/>
                  <a:t>:</a:t>
                </a:r>
              </a:p>
              <a:p>
                <a:pPr>
                  <a:lnSpc>
                    <a:spcPct val="200000"/>
                  </a:lnSpc>
                  <a:spcAft>
                    <a:spcPts val="1200"/>
                  </a:spcAft>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7</m:t>
                          </m:r>
                        </m:sub>
                        <m:sup>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14</m:t>
                          </m:r>
                        </m:sup>
                        <m:e>
                          <m:r>
                            <m:rPr>
                              <m:sty m:val="p"/>
                            </m:rP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N</m:t>
                          </m:r>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2</m:t>
                              </m:r>
                            </m:sub>
                            <m:sup>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4</m:t>
                              </m:r>
                            </m:sup>
                            <m:e>
                              <m:r>
                                <m:rPr>
                                  <m:sty m:val="p"/>
                                </m:rP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He</m:t>
                              </m:r>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kumimoji="0" lang="de-DE" sz="2400" i="1"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ctrlPr>
                                </m:sPrePr>
                                <m:sub>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9</m:t>
                                  </m:r>
                                </m:sub>
                                <m:sup>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ea typeface="Open Sans" panose="020B0606030504020204" pitchFamily="34" charset="0"/>
                                      <a:cs typeface="Open Sans" panose="020B0606030504020204" pitchFamily="34" charset="0"/>
                                    </a:rPr>
                                    <m:t>18</m:t>
                                  </m:r>
                                </m:sup>
                                <m:e>
                                  <m:r>
                                    <m:rPr>
                                      <m:sty m:val="p"/>
                                    </m:rP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F</m:t>
                                  </m:r>
                                  <m:r>
                                    <a:rPr xmlns:a="http://schemas.openxmlformats.org/drawingml/2006/main" kumimoji="0" lang="de-DE" sz="2400" b="0" i="0" u="none" strike="noStrike" kern="1200" cap="none" spc="0" normalizeH="0" baseline="0" noProof="0" smtClean="0">
                                      <a:ln>
                                        <a:noFill/>
                                      </a:ln>
                                      <a:solidFill>
                                        <a:srgbClr val="00305E"/>
                                      </a:solidFill>
                                      <a:effectLst/>
                                      <a:uLnTx/>
                                      <a:uFillTx/>
                                      <a:latin typeface="Cambria Math" panose="02040503050406030204" pitchFamily="18" charset="0"/>
                                    </a:rPr>
                                    <m:t>+</m:t>
                                  </m:r>
                                  <m:r>
                                    <a:rPr xmlns:a="http://schemas.openxmlformats.org/drawingml/2006/main"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𝛄</m:t>
                                  </m:r>
                                </m:e>
                              </m:sPre>
                            </m:e>
                          </m:sPre>
                        </m:e>
                      </m:sPre>
                    </m:oMath>
                  </m:oMathPara>
                </a14:m>
                <a:endParaRPr lang="de-DE" sz="2400" dirty="0"/>
              </a:p>
              <a:p xmlns:mc="http://schemas.openxmlformats.org/markup-compatibility/2006" xmlns:a14="http://schemas.microsoft.com/office/drawing/2010/main">
                <a:pPr marL="342900" indent="-342900">
                  <a:buFont typeface="Wingdings" panose="05000000000000000000" pitchFamily="2" charset="2"/>
                  <a:buChar char="Ø"/>
                </a:pPr>
                <a:r>
                  <a:rPr lang="en-US" sz="2400" dirty="0"/>
                  <a:t>Branduolių sintezės metu išsiskirianti energija atitinka fotonų kinetinę energiją</a:t>
                </a:r>
              </a:p>
            </p:txBody>
          </p:sp>
        </mc:Choice>
        <mc:Fallback>
          <p:sp>
            <p:nvSpPr>
              <p:cNvPr id="4" name="Textfeld 3">
                <a:extLst>
                  <a:ext uri="{FF2B5EF4-FFF2-40B4-BE49-F238E27FC236}">
                    <a16:creationId xmlns:a16="http://schemas.microsoft.com/office/drawing/2014/main" id="{CCCBE190-AF07-CE32-3129-F05E4C6C435E}"/>
                  </a:ext>
                </a:extLst>
              </p:cNvPr>
              <p:cNvSpPr txBox="1">
                <a:spLocks noRot="1" noChangeAspect="1" noMove="1" noResize="1" noEditPoints="1" noAdjustHandles="1" noChangeArrowheads="1" noChangeShapeType="1" noTextEdit="1"/>
              </p:cNvSpPr>
              <p:nvPr/>
            </p:nvSpPr>
            <p:spPr>
              <a:xfrm>
                <a:off x="881198" y="1497974"/>
                <a:ext cx="6097972" cy="2481064"/>
              </a:xfrm>
              <a:prstGeom prst="rect">
                <a:avLst/>
              </a:prstGeom>
              <a:blipFill>
                <a:blip r:embed="rId2"/>
                <a:stretch>
                  <a:fillRect l="-1600" t="-1966" b="-4668"/>
                </a:stretch>
              </a:blipFill>
            </p:spPr>
            <p:txBody>
              <a:bodyPr/>
              <a:lstStyle/>
              <a:p>
                <a:r>
                  <a:rPr lang="de-DE">
                    <a:noFill/>
                  </a:rPr>
                  <a:t> </a:t>
                </a:r>
              </a:p>
            </p:txBody>
          </p:sp>
        </mc:Fallback>
      </mc:AlternateContent>
      <p:sp>
        <p:nvSpPr>
          <p:cNvPr id="6" name="Rechteck: abgerundete Ecken 5">
            <a:extLst>
              <a:ext uri="{FF2B5EF4-FFF2-40B4-BE49-F238E27FC236}">
                <a16:creationId xmlns:a16="http://schemas.microsoft.com/office/drawing/2014/main" id="{5ECAC0A8-851E-A0C3-CC60-3D0FA82D60D8}"/>
              </a:ext>
            </a:extLst>
          </p:cNvPr>
          <p:cNvSpPr/>
          <p:nvPr/>
        </p:nvSpPr>
        <p:spPr>
          <a:xfrm>
            <a:off x="1344945" y="4046589"/>
            <a:ext cx="5170478" cy="176202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en-US" sz="2400" dirty="0">
                <a:solidFill>
                  <a:schemeClr val="tx1"/>
                </a:solidFill>
              </a:rPr>
              <a:t>Siekdami nustatyti </a:t>
            </a:r>
            <a:r>
              <a:rPr lang="en-US" sz="2400" b="1" dirty="0">
                <a:solidFill>
                  <a:schemeClr val="tx1"/>
                </a:solidFill>
              </a:rPr>
              <a:t>reakcijos greitį</a:t>
            </a:r>
            <a:r>
              <a:rPr lang="en-US" sz="2400" dirty="0">
                <a:solidFill>
                  <a:schemeClr val="tx1"/>
                </a:solidFill>
              </a:rPr>
              <a:t>, tiriame </a:t>
            </a:r>
            <a:r>
              <a:rPr lang="en-US" sz="2400" b="1" dirty="0">
                <a:solidFill>
                  <a:schemeClr val="tx1"/>
                </a:solidFill>
              </a:rPr>
              <a:t>fotonų energiją</a:t>
            </a:r>
            <a:r>
              <a:rPr lang="en-US" sz="2400" dirty="0">
                <a:solidFill>
                  <a:schemeClr val="tx1"/>
                </a:solidFill>
              </a:rPr>
              <a:t>.</a:t>
            </a:r>
          </a:p>
        </p:txBody>
      </p:sp>
      <p:grpSp>
        <p:nvGrpSpPr>
          <p:cNvPr id="3" name="Gruppieren 2">
            <a:extLst>
              <a:ext uri="{FF2B5EF4-FFF2-40B4-BE49-F238E27FC236}">
                <a16:creationId xmlns:a16="http://schemas.microsoft.com/office/drawing/2014/main" id="{7E7B5F7F-A4AA-D613-B989-2B843678D9A6}"/>
              </a:ext>
            </a:extLst>
          </p:cNvPr>
          <p:cNvGrpSpPr/>
          <p:nvPr/>
        </p:nvGrpSpPr>
        <p:grpSpPr>
          <a:xfrm>
            <a:off x="7334250" y="1266660"/>
            <a:ext cx="3540014" cy="4722930"/>
            <a:chOff x="7458075" y="1209510"/>
            <a:chExt cx="3540014" cy="4722930"/>
          </a:xfrm>
        </p:grpSpPr>
        <p:pic>
          <p:nvPicPr>
            <p:cNvPr id="7" name="Grafik 6">
              <a:extLst>
                <a:ext uri="{FF2B5EF4-FFF2-40B4-BE49-F238E27FC236}">
                  <a16:creationId xmlns:a16="http://schemas.microsoft.com/office/drawing/2014/main" id="{22B2ADCD-EC4F-97F6-4736-1BE85A65AD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8" name="Rechteck 7">
              <a:extLst>
                <a:ext uri="{FF2B5EF4-FFF2-40B4-BE49-F238E27FC236}">
                  <a16:creationId xmlns:a16="http://schemas.microsoft.com/office/drawing/2014/main" id="{818E7944-7006-C537-9E15-550ED2A10099}"/>
                </a:ext>
              </a:extLst>
            </p:cNvPr>
            <p:cNvSpPr/>
            <p:nvPr/>
          </p:nvSpPr>
          <p:spPr>
            <a:xfrm>
              <a:off x="7458075" y="5114925"/>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E29870D5-C836-250A-D9EA-19999B8F68A2}"/>
                </a:ext>
              </a:extLst>
            </p:cNvPr>
            <p:cNvSpPr/>
            <p:nvPr/>
          </p:nvSpPr>
          <p:spPr>
            <a:xfrm>
              <a:off x="9912239" y="5248440"/>
              <a:ext cx="1085850" cy="6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1372031"/>
      </p:ext>
    </p:extLst>
  </p:cSld>
  <p:clrMapOvr>
    <a:masterClrMapping/>
  </p:clrMapOvr>
</p:sld>
</file>

<file path=ppt/slides/slide84.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Fotonų energija</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Užduotis</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Poromis atlikite 1 ir 2 užduotis iš darbo lapo.</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Duomenų analizė</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632691435"/>
      </p:ext>
    </p:extLst>
  </p:cSld>
  <p:clrMapOvr>
    <a:masterClrMapping/>
  </p:clrMapOvr>
</p:sld>
</file>

<file path=ppt/slides/slide8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Fotonų energija</a:t>
            </a:r>
            <a:endParaRPr lang="en-US" sz="3000" noProof="0" dirty="0"/>
          </a:p>
        </p:txBody>
      </p:sp>
      <p:pic>
        <p:nvPicPr>
          <p:cNvPr id="6" name="Grafik 5">
            <a:extLst>
              <a:ext uri="{FF2B5EF4-FFF2-40B4-BE49-F238E27FC236}">
                <a16:creationId xmlns:a16="http://schemas.microsoft.com/office/drawing/2014/main" id="{8EEA23B5-2147-E3DF-085A-EFAE37A0F9FF}"/>
              </a:ext>
            </a:extLst>
          </p:cNvPr>
          <p:cNvPicPr>
            <a:picLocks noChangeAspect="1"/>
          </p:cNvPicPr>
          <p:nvPr/>
        </p:nvPicPr>
        <p:blipFill rotWithShape="1">
          <a:blip r:embed="rId2" cstate="screen">
            <a:grayscl/>
            <a:extLst>
              <a:ext uri="{28A0092B-C50C-407E-A947-70E740481C1C}">
                <a14:useLocalDpi xmlns:a14="http://schemas.microsoft.com/office/drawing/2010/main"/>
              </a:ext>
            </a:extLst>
          </a:blip>
          <a:srcRect l="3067" b="5778"/>
          <a:stretch/>
        </p:blipFill>
        <p:spPr>
          <a:xfrm>
            <a:off x="2051146" y="1099745"/>
            <a:ext cx="8077989" cy="4481905"/>
          </a:xfrm>
          <a:prstGeom prst="rect">
            <a:avLst/>
          </a:prstGeom>
        </p:spPr>
      </p:pic>
      <p:sp>
        <p:nvSpPr>
          <p:cNvPr id="2" name="Textfeld 1">
            <a:extLst>
              <a:ext uri="{FF2B5EF4-FFF2-40B4-BE49-F238E27FC236}">
                <a16:creationId xmlns:a16="http://schemas.microsoft.com/office/drawing/2014/main" id="{3D2916DB-8848-77B3-B9B4-BB9A580942F0}"/>
              </a:ext>
            </a:extLst>
          </p:cNvPr>
          <p:cNvSpPr txBox="1"/>
          <p:nvPr/>
        </p:nvSpPr>
        <p:spPr>
          <a:xfrm>
            <a:off x="9953625" y="1164432"/>
            <a:ext cx="2000250" cy="1837426"/>
          </a:xfrm>
          <a:prstGeom prst="rect">
            <a:avLst/>
          </a:prstGeom>
          <a:noFill/>
          <a:ln>
            <a:solidFill>
              <a:srgbClr val="FF0000"/>
            </a:solidFill>
          </a:ln>
        </p:spPr>
        <p:txBody>
          <a:bodyPr wrap="square" rtlCol="0">
            <a:spAutoFit/>
          </a:bodyPr>
          <a:lstStyle/>
          <a:p>
            <a:r>
              <a:rPr lang="en-US" dirty="0">
                <a:solidFill>
                  <a:srgbClr val="FF0000"/>
                </a:solidFill>
              </a:rPr>
              <a:t>Vertėjui: </a:t>
            </a:r>
            <a:r>
              <a:rPr lang="en-GB" dirty="0">
                <a:solidFill>
                  <a:srgbClr val="FF0000"/>
                </a:solidFill>
              </a:rPr>
              <a:t>Šis paveikslėlis dar turi būti pakeistas. Išverskite tik dvi ašių etiketes ir ištrinkite šį teksto lauką</a:t>
            </a:r>
            <a:endParaRPr lang="en-US" dirty="0">
              <a:solidFill>
                <a:srgbClr val="FF0000"/>
              </a:solidFill>
            </a:endParaRPr>
          </a:p>
        </p:txBody>
      </p:sp>
      <p:sp>
        <p:nvSpPr>
          <p:cNvPr id="3" name="Textfeld 2">
            <a:extLst>
              <a:ext uri="{FF2B5EF4-FFF2-40B4-BE49-F238E27FC236}">
                <a16:creationId xmlns:a16="http://schemas.microsoft.com/office/drawing/2014/main" id="{4B96EF59-6360-7B03-E2E7-BF9BAA7EEB13}"/>
              </a:ext>
            </a:extLst>
          </p:cNvPr>
          <p:cNvSpPr txBox="1"/>
          <p:nvPr/>
        </p:nvSpPr>
        <p:spPr>
          <a:xfrm rot="16200000">
            <a:off x="-471300" y="3322924"/>
            <a:ext cx="4647824" cy="307778"/>
          </a:xfrm>
          <a:prstGeom prst="rect">
            <a:avLst/>
          </a:prstGeom>
          <a:noFill/>
        </p:spPr>
        <p:txBody>
          <a:bodyPr wrap="square" rtlCol="0">
            <a:spAutoFit/>
          </a:bodyPr>
          <a:lstStyle/>
          <a:p>
            <a:pPr algn="ctr"/>
            <a:r>
              <a:rPr lang="de-DE" sz="1400" b="1" dirty="0">
                <a:solidFill>
                  <a:srgbClr val="000000"/>
                </a:solidFill>
              </a:rPr>
              <a:t>Skaičiuoja</a:t>
            </a:r>
          </a:p>
        </p:txBody>
      </p:sp>
      <p:sp>
        <p:nvSpPr>
          <p:cNvPr id="4" name="Textfeld 3">
            <a:extLst>
              <a:ext uri="{FF2B5EF4-FFF2-40B4-BE49-F238E27FC236}">
                <a16:creationId xmlns:a16="http://schemas.microsoft.com/office/drawing/2014/main" id="{A9CEBE9B-7429-984E-F041-E9EFFFD1B9F2}"/>
              </a:ext>
            </a:extLst>
          </p:cNvPr>
          <p:cNvSpPr txBox="1"/>
          <p:nvPr/>
        </p:nvSpPr>
        <p:spPr>
          <a:xfrm>
            <a:off x="3843525" y="5666515"/>
            <a:ext cx="4647824" cy="307778"/>
          </a:xfrm>
          <a:prstGeom prst="rect">
            <a:avLst/>
          </a:prstGeom>
          <a:noFill/>
        </p:spPr>
        <p:txBody>
          <a:bodyPr wrap="square" rtlCol="0">
            <a:spAutoFit/>
          </a:bodyPr>
          <a:lstStyle/>
          <a:p>
            <a:pPr algn="ctr"/>
            <a:r>
              <a:rPr lang="de-DE" sz="1400" b="1" dirty="0">
                <a:solidFill>
                  <a:srgbClr val="000000"/>
                </a:solidFill>
              </a:rPr>
              <a:t>Energija [keV]</a:t>
            </a:r>
          </a:p>
        </p:txBody>
      </p:sp>
    </p:spTree>
    <p:extLst>
      <p:ext uri="{BB962C8B-B14F-4D97-AF65-F5344CB8AC3E}">
        <p14:creationId xmlns:p14="http://schemas.microsoft.com/office/powerpoint/2010/main" val="4122189751"/>
      </p:ext>
    </p:extLst>
  </p:cSld>
  <p:clrMapOvr>
    <a:masterClrMapping/>
  </p:clrMapOvr>
</p:sld>
</file>

<file path=ppt/slides/slide86.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Fotonų energija</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Užduotis</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Poromis atlikite 3 užduotį iš darbo lapo.</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Duomenų analizė</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5.2 Terminų diagrama</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5.3 Interaktyvi histograma</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183370881"/>
      </p:ext>
    </p:extLst>
  </p:cSld>
  <p:clrMapOvr>
    <a:masterClrMapping/>
  </p:clrMapOvr>
</p:sld>
</file>

<file path=ppt/slides/slide8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US" sz="3600" noProof="0" dirty="0"/>
              <a:t>Terminų diagrama</a:t>
            </a:r>
            <a:endParaRPr lang="en-US" sz="3000" noProof="0" dirty="0"/>
          </a:p>
        </p:txBody>
      </p:sp>
      <p:pic>
        <p:nvPicPr>
          <p:cNvPr id="7" name="Grafik 6">
            <a:extLst>
              <a:ext uri="{FF2B5EF4-FFF2-40B4-BE49-F238E27FC236}">
                <a16:creationId xmlns:a16="http://schemas.microsoft.com/office/drawing/2014/main" id="{FD18ADC0-8002-7440-1CE1-C41CB6ECA96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89755" y="1622698"/>
            <a:ext cx="9316296" cy="4167597"/>
          </a:xfrm>
          <a:prstGeom prst="rect">
            <a:avLst/>
          </a:prstGeom>
        </p:spPr>
      </p:pic>
      <p:sp>
        <p:nvSpPr>
          <p:cNvPr id="2" name="Textfeld 1">
            <a:extLst>
              <a:ext uri="{FF2B5EF4-FFF2-40B4-BE49-F238E27FC236}">
                <a16:creationId xmlns:a16="http://schemas.microsoft.com/office/drawing/2014/main" id="{F4CC5C09-805F-CD8F-3F46-1F981D1B07D4}"/>
              </a:ext>
            </a:extLst>
          </p:cNvPr>
          <p:cNvSpPr txBox="1"/>
          <p:nvPr/>
        </p:nvSpPr>
        <p:spPr>
          <a:xfrm>
            <a:off x="1114425" y="1314921"/>
            <a:ext cx="2124075" cy="307778"/>
          </a:xfrm>
          <a:prstGeom prst="rect">
            <a:avLst/>
          </a:prstGeom>
          <a:solidFill>
            <a:schemeClr val="bg1"/>
          </a:solidFill>
        </p:spPr>
        <p:txBody>
          <a:bodyPr wrap="square" rtlCol="0">
            <a:spAutoFit/>
          </a:bodyPr>
          <a:lstStyle/>
          <a:p>
            <a:pPr algn="ctr"/>
            <a:r>
              <a:rPr lang="de-DE" sz="1400" b="1" dirty="0">
                <a:solidFill>
                  <a:srgbClr val="000000"/>
                </a:solidFill>
              </a:rPr>
              <a:t>Energija [keV]</a:t>
            </a:r>
          </a:p>
        </p:txBody>
      </p:sp>
    </p:spTree>
    <p:extLst>
      <p:ext uri="{BB962C8B-B14F-4D97-AF65-F5344CB8AC3E}">
        <p14:creationId xmlns:p14="http://schemas.microsoft.com/office/powerpoint/2010/main" val="2874968118"/>
      </p:ext>
    </p:extLst>
  </p:cSld>
  <p:clrMapOvr>
    <a:masterClrMapping/>
  </p:clrMapOvr>
</p:sld>
</file>

<file path=ppt/slides/slide88.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5EEF8B-7B91-4BAD-BEBF-0997022B8CD5}"/>
              </a:ext>
            </a:extLst>
          </p:cNvPr>
          <p:cNvSpPr>
            <a:spLocks noGrp="1"/>
          </p:cNvSpPr>
          <p:nvPr>
            <p:ph sz="quarter" idx="10"/>
          </p:nvPr>
        </p:nvSpPr>
        <p:spPr>
          <a:xfrm>
            <a:off x="874711" y="1700378"/>
            <a:ext cx="5792789" cy="2014372"/>
          </a:xfrm>
        </p:spPr>
        <p:txBody>
          <a:bodyPr/>
          <a:lstStyle/>
          <a:p>
            <a:pPr marL="285750" indent="-285750">
              <a:buFont typeface="Arial" panose="020B0604020202020204" pitchFamily="34" charset="0"/>
              <a:buChar char="•"/>
            </a:pPr>
            <a:r>
              <a:rPr lang="en-US" sz="2000" noProof="0" dirty="0">
                <a:solidFill>
                  <a:schemeClr val="tx1"/>
                </a:solidFill>
              </a:rPr>
              <a:t>Tai sąveikos su taikiniu tikimybės matas (vienetas </a:t>
            </a:r>
            <a:r>
              <a:rPr lang="en-US" sz="2000" i="1" noProof="0" dirty="0">
                <a:solidFill>
                  <a:schemeClr val="tx1"/>
                </a:solidFill>
              </a:rPr>
              <a:t>cm² </a:t>
            </a:r>
            <a:r>
              <a:rPr lang="en-US" sz="2000" noProof="0" dirty="0">
                <a:solidFill>
                  <a:schemeClr val="tx1"/>
                </a:solidFill>
              </a:rPr>
              <a:t>arba </a:t>
            </a:r>
            <a:r>
              <a:rPr lang="en-US" sz="2000" i="1" noProof="0" dirty="0">
                <a:solidFill>
                  <a:schemeClr val="tx1"/>
                </a:solidFill>
              </a:rPr>
              <a:t>tvartas</a:t>
            </a:r>
            <a:r>
              <a:rPr lang="en-US" sz="2000" noProof="0" dirty="0">
                <a:solidFill>
                  <a:schemeClr val="tx1"/>
                </a:solidFill>
              </a:rPr>
              <a:t>)</a:t>
            </a:r>
            <a:r>
              <a:rPr lang="en-US" sz="2000" noProof="0" dirty="0">
                <a:solidFill>
                  <a:schemeClr val="tx1"/>
                </a:solidFill>
              </a:rPr>
              <a:t>.</a:t>
            </a:r>
          </a:p>
          <a:p>
            <a:pPr marL="285750" indent="-285750">
              <a:buFont typeface="Arial" panose="020B0604020202020204" pitchFamily="34" charset="0"/>
              <a:buChar char="•"/>
            </a:pPr>
            <a:r>
              <a:rPr lang="en-US" sz="2000" noProof="0" dirty="0">
                <a:solidFill>
                  <a:schemeClr val="tx1"/>
                </a:solidFill>
              </a:rPr>
              <a:t>Nurodo "</a:t>
            </a:r>
            <a:r>
              <a:rPr lang="en-US" sz="2000" i="1" noProof="0" dirty="0">
                <a:solidFill>
                  <a:schemeClr val="tx1"/>
                </a:solidFill>
              </a:rPr>
              <a:t>Tikslo dydį</a:t>
            </a:r>
            <a:r>
              <a:rPr lang="en-US" sz="2000" noProof="0" dirty="0">
                <a:solidFill>
                  <a:schemeClr val="tx1"/>
                </a:solidFill>
              </a:rPr>
              <a:t>"</a:t>
            </a:r>
          </a:p>
          <a:p>
            <a:pPr marL="285750" indent="-285750">
              <a:buFont typeface="Arial" panose="020B0604020202020204" pitchFamily="34" charset="0"/>
              <a:buChar char="•"/>
            </a:pPr>
            <a:r>
              <a:rPr lang="en-US" sz="2000" noProof="0" dirty="0">
                <a:solidFill>
                  <a:schemeClr val="tx1"/>
                </a:solidFill>
              </a:rPr>
              <a:t>Svarbus eksperimentinis-fizikinis dydis reakcijos tikimybei apibūdinti</a:t>
            </a:r>
            <a:br>
              <a:rPr lang="en-US" sz="2000" noProof="0" dirty="0">
                <a:solidFill>
                  <a:schemeClr val="tx1"/>
                </a:solidFill>
              </a:rPr>
            </a:br>
            <a:endParaRPr lang="en-US" sz="2000" noProof="0" dirty="0">
              <a:solidFill>
                <a:schemeClr val="tx1"/>
              </a:solidFill>
            </a:endParaRPr>
          </a:p>
          <a:p>
            <a:endParaRPr lang="de-DE" sz="2400" b="1" i="1" noProof="0" dirty="0">
              <a:latin typeface="Cambria Math" panose="02040503050406030204" pitchFamily="18" charset="0"/>
            </a:endParaRPr>
          </a:p>
          <a:p>
            <a:endParaRPr lang="en-US" sz="2000" i="1" dirty="0"/>
          </a:p>
          <a:p>
            <a:endParaRPr lang="en-US" sz="2000" i="1" dirty="0"/>
          </a:p>
          <a:p>
            <a:endParaRPr lang="en-US" sz="2000" i="1" noProof="0" dirty="0"/>
          </a:p>
        </p:txBody>
      </p:sp>
      <p:pic>
        <p:nvPicPr>
          <p:cNvPr id="5" name="Grafik 4">
            <a:extLst>
              <a:ext uri="{FF2B5EF4-FFF2-40B4-BE49-F238E27FC236}">
                <a16:creationId xmlns:a16="http://schemas.microsoft.com/office/drawing/2014/main" id="{22E8B255-7CE3-4411-AB24-599E39E73F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16994" y="1340361"/>
            <a:ext cx="4019550" cy="3429000"/>
          </a:xfrm>
          <a:prstGeom prst="rect">
            <a:avLst/>
          </a:prstGeom>
        </p:spPr>
      </p:pic>
      <p:sp>
        <p:nvSpPr>
          <p:cNvPr id="7" name="Titel 1">
            <a:extLst>
              <a:ext uri="{FF2B5EF4-FFF2-40B4-BE49-F238E27FC236}">
                <a16:creationId xmlns:a16="http://schemas.microsoft.com/office/drawing/2014/main" id="{E9174CC3-D609-D281-E84A-26A85D0D091D}"/>
              </a:ext>
            </a:extLst>
          </p:cNvPr>
          <p:cNvSpPr>
            <a:spLocks noGrp="1"/>
          </p:cNvSpPr>
          <p:nvPr>
            <p:ph type="title"/>
          </p:nvPr>
        </p:nvSpPr>
        <p:spPr>
          <a:xfrm>
            <a:off x="1238249" y="346075"/>
            <a:ext cx="10217156" cy="684000"/>
          </a:xfrm>
        </p:spPr>
        <p:txBody>
          <a:bodyPr/>
          <a:lstStyle/>
          <a:p>
            <a:r>
              <a:rPr lang="en-US" sz="3600" noProof="0" dirty="0"/>
              <a:t>Skersinis pjūvis</a:t>
            </a:r>
            <a:endParaRPr lang="en-US" sz="3000" noProof="0" dirty="0"/>
          </a:p>
        </p:txBody>
      </p:sp>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136B213E-61A6-39D7-A686-E5CF65EF1B11}"/>
                  </a:ext>
                </a:extLst>
              </p:cNvPr>
              <p:cNvSpPr txBox="1"/>
              <p:nvPr/>
            </p:nvSpPr>
            <p:spPr>
              <a:xfrm>
                <a:off x="4000500" y="3883388"/>
                <a:ext cx="3419476" cy="1338828"/>
              </a:xfrm>
              <a:prstGeom prst="rect">
                <a:avLst/>
              </a:prstGeom>
              <a:noFill/>
            </p:spPr>
            <p:txBody>
              <a:bodyPr wrap="square">
                <a:spAutoFit/>
              </a:bodyPr>
              <a:lstStyle/>
              <a:p xmlns:mc="http://schemas.openxmlformats.org/markup-compatibility/2006" xmlns:a14="http://schemas.microsoft.com/office/drawing/2010/main">
                <a14:m xmlns:a14="http://schemas.microsoft.com/office/drawing/2010/main"/>
                <a:r>
                  <a:rPr lang="en-US" i="1" noProof="0" dirty="0"/>
                  <a:t> ... Skerspjūvis</a:t>
                </a:r>
                <a:br>
                  <a:rPr lang="en-US" i="1" noProof="0" dirty="0"/>
                </a:br>
                <a14:m xmlns:a14="http://schemas.microsoft.com/office/drawing/2010/main"/>
                <a:r>
                  <a:rPr lang="en-US" i="1" dirty="0"/>
                  <a:t> ...Skaičiai</a:t>
                </a:r>
                <a:br>
                  <a:rPr lang="en-US" i="1" dirty="0"/>
                </a:br>
                <a14:m xmlns:a14="http://schemas.microsoft.com/office/drawing/2010/main"/>
                <a:r>
                  <a:rPr lang="en-US" i="1" dirty="0"/>
                  <a:t> ...Kulkų skaičius</a:t>
                </a:r>
                <a:br>
                  <a:rPr lang="en-US" i="1" dirty="0"/>
                </a:br>
                <a14:m xmlns:a14="http://schemas.microsoft.com/office/drawing/2010/main"/>
                <a:r>
                  <a:rPr lang="en-US" i="1" dirty="0"/>
                  <a:t> ... Aptikimo tikimybė</a:t>
                </a:r>
                <a:br>
                  <a:rPr lang="en-US" i="1" dirty="0"/>
                </a:br>
                <a14:m xmlns:a14="http://schemas.microsoft.com/office/drawing/2010/main"/>
                <a:r>
                  <a:rPr lang="en-US" i="1" dirty="0"/>
                  <a:t> ... Taikinio tankis</a:t>
                </a:r>
              </a:p>
            </p:txBody>
          </p:sp>
        </mc:Choice>
        <mc:Fallback>
          <p:sp>
            <p:nvSpPr>
              <p:cNvPr id="10" name="Textfeld 9">
                <a:extLst>
                  <a:ext uri="{FF2B5EF4-FFF2-40B4-BE49-F238E27FC236}">
                    <a16:creationId xmlns:a16="http://schemas.microsoft.com/office/drawing/2014/main" id="{136B213E-61A6-39D7-A686-E5CF65EF1B11}"/>
                  </a:ext>
                </a:extLst>
              </p:cNvPr>
              <p:cNvSpPr txBox="1">
                <a:spLocks noRot="1" noChangeAspect="1" noMove="1" noResize="1" noEditPoints="1" noAdjustHandles="1" noChangeArrowheads="1" noChangeShapeType="1" noTextEdit="1"/>
              </p:cNvSpPr>
              <p:nvPr/>
            </p:nvSpPr>
            <p:spPr>
              <a:xfrm>
                <a:off x="4000500" y="3883388"/>
                <a:ext cx="3419476" cy="1338828"/>
              </a:xfrm>
              <a:prstGeom prst="rect">
                <a:avLst/>
              </a:prstGeom>
              <a:blipFill>
                <a:blip r:embed="rId4"/>
                <a:stretch>
                  <a:fillRect t="-1364" b="-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59ABCA28-E4F3-7F04-E742-EF5199E966A5}"/>
                  </a:ext>
                </a:extLst>
              </p:cNvPr>
              <p:cNvSpPr txBox="1"/>
              <p:nvPr/>
            </p:nvSpPr>
            <p:spPr>
              <a:xfrm>
                <a:off x="1000123" y="4091734"/>
                <a:ext cx="2673133" cy="8459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xmlns:a="http://schemas.openxmlformats.org/drawingml/2006/main"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𝝈</m:t>
                      </m:r>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f>
                        <m:fPr>
                          <m:ctrlPr>
                            <a:rPr xmlns:a="http://schemas.openxmlformats.org/drawingml/2006/main"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fPr>
                        <m:num>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num>
                        <m:den>
                          <m:sSub>
                            <m:sSubPr>
                              <m:ctrlPr>
                                <a:rPr xmlns:a="http://schemas.openxmlformats.org/drawingml/2006/main" kumimoji="0" lang="en-US" sz="24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e>
                            <m:sub>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𝐏</m:t>
                              </m:r>
                            </m:sub>
                          </m:sSub>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𝐩</m:t>
                          </m:r>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m:t>
                          </m:r>
                          <m:r>
                            <a:rPr xmlns:a="http://schemas.openxmlformats.org/drawingml/2006/main" kumimoji="0" lang="en-US" sz="24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𝐝</m:t>
                          </m:r>
                        </m:den>
                      </m:f>
                    </m:oMath>
                  </m:oMathPara>
                </a14:m>
                <a:endParaRPr lang="en-US" dirty="0"/>
              </a:p>
            </p:txBody>
          </p:sp>
        </mc:Choice>
        <mc:Fallback>
          <p:sp>
            <p:nvSpPr>
              <p:cNvPr id="14" name="Textfeld 13">
                <a:extLst>
                  <a:ext uri="{FF2B5EF4-FFF2-40B4-BE49-F238E27FC236}">
                    <a16:creationId xmlns:a16="http://schemas.microsoft.com/office/drawing/2014/main" id="{59ABCA28-E4F3-7F04-E742-EF5199E966A5}"/>
                  </a:ext>
                </a:extLst>
              </p:cNvPr>
              <p:cNvSpPr txBox="1">
                <a:spLocks noRot="1" noChangeAspect="1" noMove="1" noResize="1" noEditPoints="1" noAdjustHandles="1" noChangeArrowheads="1" noChangeShapeType="1" noTextEdit="1"/>
              </p:cNvSpPr>
              <p:nvPr/>
            </p:nvSpPr>
            <p:spPr>
              <a:xfrm>
                <a:off x="1000123" y="4091734"/>
                <a:ext cx="2673133" cy="845937"/>
              </a:xfrm>
              <a:prstGeom prst="rect">
                <a:avLst/>
              </a:prstGeom>
              <a:blipFill>
                <a:blip r:embed="rId5"/>
                <a:stretch>
                  <a:fillRect/>
                </a:stretch>
              </a:blipFill>
            </p:spPr>
            <p:txBody>
              <a:bodyPr/>
              <a:lstStyle/>
              <a:p>
                <a:r>
                  <a:rPr lang="en-US">
                    <a:noFill/>
                  </a:rPr>
                  <a:t> </a:t>
                </a:r>
              </a:p>
            </p:txBody>
          </p:sp>
        </mc:Fallback>
      </mc:AlternateContent>
      <p:sp>
        <p:nvSpPr>
          <p:cNvPr id="17" name="Textfeld 16">
            <a:extLst>
              <a:ext uri="{FF2B5EF4-FFF2-40B4-BE49-F238E27FC236}">
                <a16:creationId xmlns:a16="http://schemas.microsoft.com/office/drawing/2014/main" id="{611F03F1-B0D3-8ECC-E1CE-D37F6A30B7AF}"/>
              </a:ext>
            </a:extLst>
          </p:cNvPr>
          <p:cNvSpPr txBox="1"/>
          <p:nvPr/>
        </p:nvSpPr>
        <p:spPr>
          <a:xfrm>
            <a:off x="7747220" y="4937671"/>
            <a:ext cx="2760133" cy="338554"/>
          </a:xfrm>
          <a:prstGeom prst="rect">
            <a:avLst/>
          </a:prstGeom>
          <a:noFill/>
        </p:spPr>
        <p:txBody>
          <a:bodyPr wrap="square" rtlCol="0">
            <a:spAutoFit/>
          </a:bodyPr>
          <a:lstStyle/>
          <a:p>
            <a:pPr algn="ctr"/>
            <a:r>
              <a:rPr lang="en-US" sz="1600" i="1" dirty="0"/>
              <a:t>[23] </a:t>
            </a:r>
            <a:r>
              <a:rPr lang="en-GB" sz="1600" i="1" dirty="0"/>
              <a:t>Skerspjūvio schema</a:t>
            </a:r>
            <a:endParaRPr lang="de-DE" sz="1600" i="1" dirty="0"/>
          </a:p>
        </p:txBody>
      </p:sp>
    </p:spTree>
    <p:extLst>
      <p:ext uri="{BB962C8B-B14F-4D97-AF65-F5344CB8AC3E}">
        <p14:creationId xmlns:p14="http://schemas.microsoft.com/office/powerpoint/2010/main" val="3887031965"/>
      </p:ext>
    </p:extLst>
  </p:cSld>
  <p:clrMapOvr>
    <a:masterClrMapping/>
  </p:clrMapOvr>
</p:sld>
</file>

<file path=ppt/slides/slide89.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Skersinis pjūvis</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Užduotis</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Poromis atlikite 4 užduotį iš darbo lapo.</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Duomenų analizė</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5.4 Duomenų lenta</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881522233"/>
      </p:ext>
    </p:extLst>
  </p:cSld>
  <p:clrMapOvr>
    <a:masterClrMapping/>
  </p:clrMapOvr>
</p:sld>
</file>

<file path=ppt/slides/slide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en-US" sz="3600" noProof="0" dirty="0"/>
              <a:t>Kas yra branduolinė astrofizika?</a:t>
            </a:r>
            <a:endParaRPr lang="en-US" sz="3000" noProof="0" dirty="0"/>
          </a:p>
        </p:txBody>
      </p:sp>
      <p:sp>
        <p:nvSpPr>
          <p:cNvPr id="7" name="Textfeld 6">
            <a:extLst>
              <a:ext uri="{FF2B5EF4-FFF2-40B4-BE49-F238E27FC236}">
                <a16:creationId xmlns:a16="http://schemas.microsoft.com/office/drawing/2014/main" id="{81F8F628-1AAB-4A36-919A-E89D179D67B7}"/>
              </a:ext>
            </a:extLst>
          </p:cNvPr>
          <p:cNvSpPr txBox="1"/>
          <p:nvPr/>
        </p:nvSpPr>
        <p:spPr>
          <a:xfrm>
            <a:off x="1238249" y="1303252"/>
            <a:ext cx="4152142" cy="523220"/>
          </a:xfrm>
          <a:prstGeom prst="rect">
            <a:avLst/>
          </a:prstGeom>
          <a:noFill/>
        </p:spPr>
        <p:txBody>
          <a:bodyPr wrap="square" lIns="0">
            <a:spAutoFit/>
          </a:bodyPr>
          <a:lstStyle/>
          <a:p>
            <a:pPr marL="0" marR="0" lvl="0" indent="0" algn="ctr" defTabSz="914354" rtl="0" eaLnBrk="1" fontAlgn="auto" latinLnBrk="0" hangingPunct="1">
              <a:lnSpc>
                <a:spcPct val="100000"/>
              </a:lnSpc>
              <a:spcBef>
                <a:spcPts val="1200"/>
              </a:spcBef>
              <a:spcAft>
                <a:spcPts val="0"/>
              </a:spcAft>
              <a:buClrTx/>
              <a:buSzTx/>
              <a:buFont typeface="Arial" panose="020B0604020202020204" pitchFamily="34" charset="0"/>
              <a:buNone/>
              <a:tabLst/>
              <a:defRPr/>
            </a:pPr>
            <a:r>
              <a:rPr lang="de-DE" sz="2800" b="1" cap="small" dirty="0">
                <a:solidFill>
                  <a:srgbClr val="1B1F22"/>
                </a:solidFill>
                <a:latin typeface="Open Sans" panose="020B0606030504020204" pitchFamily="34" charset="0"/>
              </a:rPr>
              <a:t>Stebėjimo </a:t>
            </a:r>
            <a:r>
              <a:rPr lang="de-DE" sz="2800" b="1" cap="small" dirty="0" err="1">
                <a:solidFill>
                  <a:srgbClr val="1B1F22"/>
                </a:solidFill>
                <a:latin typeface="Open Sans" panose="020B0606030504020204" pitchFamily="34" charset="0"/>
              </a:rPr>
              <a:t>objektas</a:t>
            </a:r>
            <a:endParaRPr kumimoji="0" lang="de-DE" sz="2400" b="1" i="0" u="none" strike="noStrike" kern="1200" cap="small" spc="0" normalizeH="0" noProof="0" dirty="0">
              <a:ln>
                <a:noFill/>
              </a:ln>
              <a:solidFill>
                <a:srgbClr val="1B1F22"/>
              </a:solidFill>
              <a:effectLst/>
              <a:uLnTx/>
              <a:uFillTx/>
              <a:latin typeface="Open Sans" panose="020B0606030504020204" pitchFamily="34" charset="0"/>
              <a:ea typeface="+mn-ea"/>
              <a:cs typeface="+mn-cs"/>
            </a:endParaRPr>
          </a:p>
        </p:txBody>
      </p:sp>
      <p:sp>
        <p:nvSpPr>
          <p:cNvPr id="10" name="Rechteck 8">
            <a:extLst>
              <a:ext uri="{FF2B5EF4-FFF2-40B4-BE49-F238E27FC236}">
                <a16:creationId xmlns:a16="http://schemas.microsoft.com/office/drawing/2014/main" id="{545B338F-7113-4CF9-9FBB-D43B6FF41E1F}"/>
              </a:ext>
            </a:extLst>
          </p:cNvPr>
          <p:cNvSpPr/>
          <p:nvPr/>
        </p:nvSpPr>
        <p:spPr>
          <a:xfrm>
            <a:off x="1238249" y="1945909"/>
            <a:ext cx="4152142" cy="1313845"/>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a:solidFill>
                  <a:schemeClr val="tx1"/>
                </a:solidFill>
              </a:rPr>
              <a:t>Branduolinė astrofizika tiria cheminių elementų kilmę.</a:t>
            </a:r>
          </a:p>
        </p:txBody>
      </p:sp>
      <p:sp>
        <p:nvSpPr>
          <p:cNvPr id="13" name="Rechteck 8">
            <a:extLst>
              <a:ext uri="{FF2B5EF4-FFF2-40B4-BE49-F238E27FC236}">
                <a16:creationId xmlns:a16="http://schemas.microsoft.com/office/drawing/2014/main" id="{24134EFF-DB21-494E-B12F-9A5E95DA8632}"/>
              </a:ext>
            </a:extLst>
          </p:cNvPr>
          <p:cNvSpPr/>
          <p:nvPr/>
        </p:nvSpPr>
        <p:spPr>
          <a:xfrm>
            <a:off x="1238249" y="3569579"/>
            <a:ext cx="4152142" cy="1313845"/>
          </a:xfrm>
          <a:prstGeom prst="rect">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a:solidFill>
                  <a:schemeClr val="tx1"/>
                </a:solidFill>
              </a:rPr>
              <a:t>Branduolinė astrofizika, siekdama atsakyti į šį klausimą, gilinasi į visatą.</a:t>
            </a:r>
          </a:p>
        </p:txBody>
      </p:sp>
      <p:pic>
        <p:nvPicPr>
          <p:cNvPr id="4" name="Grafik 3">
            <a:extLst>
              <a:ext uri="{FF2B5EF4-FFF2-40B4-BE49-F238E27FC236}">
                <a16:creationId xmlns:a16="http://schemas.microsoft.com/office/drawing/2014/main" id="{0EA6410A-7BEF-4473-BE15-C5A719D8D9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5697" y="924910"/>
            <a:ext cx="5896303" cy="4878902"/>
          </a:xfrm>
          <a:prstGeom prst="rect">
            <a:avLst/>
          </a:prstGeom>
        </p:spPr>
      </p:pic>
      <p:sp>
        <p:nvSpPr>
          <p:cNvPr id="5" name="Textfeld 4">
            <a:extLst>
              <a:ext uri="{FF2B5EF4-FFF2-40B4-BE49-F238E27FC236}">
                <a16:creationId xmlns:a16="http://schemas.microsoft.com/office/drawing/2014/main" id="{328DE390-7707-4BE0-AD34-F745E0793DC5}"/>
              </a:ext>
            </a:extLst>
          </p:cNvPr>
          <p:cNvSpPr txBox="1"/>
          <p:nvPr/>
        </p:nvSpPr>
        <p:spPr>
          <a:xfrm>
            <a:off x="6295698" y="5797505"/>
            <a:ext cx="5896302" cy="341632"/>
          </a:xfrm>
          <a:prstGeom prst="rect">
            <a:avLst/>
          </a:prstGeom>
          <a:noFill/>
        </p:spPr>
        <p:txBody>
          <a:bodyPr wrap="square" rtlCol="0">
            <a:spAutoFit/>
          </a:bodyPr>
          <a:lstStyle/>
          <a:p>
            <a:pPr algn="ctr"/>
            <a:r>
              <a:rPr lang="de-DE" i="1" dirty="0"/>
              <a:t>[02] Oriono </a:t>
            </a:r>
            <a:r>
              <a:rPr lang="de-DE" i="1" dirty="0" err="1"/>
              <a:t>migla</a:t>
            </a:r>
            <a:r>
              <a:rPr lang="de-DE" i="1" dirty="0"/>
              <a:t>, ESA/Hubble</a:t>
            </a:r>
          </a:p>
        </p:txBody>
      </p:sp>
    </p:spTree>
    <p:extLst>
      <p:ext uri="{BB962C8B-B14F-4D97-AF65-F5344CB8AC3E}">
        <p14:creationId xmlns:p14="http://schemas.microsoft.com/office/powerpoint/2010/main" val="2759960880"/>
      </p:ext>
    </p:extLst>
  </p:cSld>
  <p:clrMapOvr>
    <a:masterClrMapping/>
  </p:clrMapOvr>
</p:sld>
</file>

<file path=ppt/slides/slide90.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A5EEF8B-7B91-4BAD-BEBF-0997022B8CD5}"/>
              </a:ext>
            </a:extLst>
          </p:cNvPr>
          <p:cNvSpPr>
            <a:spLocks noGrp="1"/>
          </p:cNvSpPr>
          <p:nvPr>
            <p:ph sz="quarter" idx="10"/>
          </p:nvPr>
        </p:nvSpPr>
        <p:spPr>
          <a:xfrm>
            <a:off x="874711" y="1813363"/>
            <a:ext cx="5988544" cy="3758762"/>
          </a:xfrm>
        </p:spPr>
        <p:txBody>
          <a:bodyPr/>
          <a:lstStyle/>
          <a:p>
            <a:pPr marL="285750" indent="-285750">
              <a:buFont typeface="Arial" panose="020B0604020202020204" pitchFamily="34" charset="0"/>
              <a:buChar char="•"/>
            </a:pPr>
            <a:r>
              <a:rPr lang="en-US" sz="2000" noProof="0" dirty="0"/>
              <a:t>Reakcijos tikimybės matas tam tikroje temperatūroje</a:t>
            </a:r>
          </a:p>
          <a:p>
            <a:pPr marL="285750" indent="-285750">
              <a:buFont typeface="Arial" panose="020B0604020202020204" pitchFamily="34" charset="0"/>
              <a:buChar char="•"/>
            </a:pPr>
            <a:r>
              <a:rPr lang="en-GB" sz="2000" dirty="0"/>
              <a:t>Jis parodo, kiek reakcijų įvyksta tam tikroje erdvės srityje per sekundę.</a:t>
            </a:r>
          </a:p>
          <a:p>
            <a:pPr marL="285750" indent="-285750">
              <a:buFont typeface="Arial" panose="020B0604020202020204" pitchFamily="34" charset="0"/>
              <a:buChar char="•"/>
            </a:pPr>
            <a:r>
              <a:rPr lang="en-GB" sz="2000" noProof="0" dirty="0"/>
              <a:t>Žvaigždžių reakcijos </a:t>
            </a:r>
            <a:r>
              <a:rPr lang="en-GB" sz="2000" dirty="0"/>
              <a:t>greitis labai priklauso nuo </a:t>
            </a:r>
            <a:r>
              <a:rPr lang="en-GB" sz="2000" b="1" dirty="0"/>
              <a:t>temperatūros</a:t>
            </a:r>
            <a:endParaRPr lang="en-US" sz="2400" b="1" noProof="0" dirty="0"/>
          </a:p>
        </p:txBody>
      </p:sp>
      <p:pic>
        <p:nvPicPr>
          <p:cNvPr id="6" name="Grafik 5">
            <a:extLst>
              <a:ext uri="{FF2B5EF4-FFF2-40B4-BE49-F238E27FC236}">
                <a16:creationId xmlns:a16="http://schemas.microsoft.com/office/drawing/2014/main" id="{AB331CEF-EBB4-56A1-C2DC-822456682B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82504" y="1211050"/>
            <a:ext cx="3878422" cy="3346126"/>
          </a:xfrm>
          <a:prstGeom prst="rect">
            <a:avLst/>
          </a:prstGeom>
        </p:spPr>
      </p:pic>
      <p:pic>
        <p:nvPicPr>
          <p:cNvPr id="8" name="Grafik 7">
            <a:extLst>
              <a:ext uri="{FF2B5EF4-FFF2-40B4-BE49-F238E27FC236}">
                <a16:creationId xmlns:a16="http://schemas.microsoft.com/office/drawing/2014/main" id="{DB956378-A2D5-496C-B94B-B27DDA77A2F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38249" y="4842037"/>
            <a:ext cx="7270499" cy="1000059"/>
          </a:xfrm>
          <a:prstGeom prst="rect">
            <a:avLst/>
          </a:prstGeom>
        </p:spPr>
      </p:pic>
      <p:sp>
        <p:nvSpPr>
          <p:cNvPr id="4" name="Textfeld 3">
            <a:extLst>
              <a:ext uri="{FF2B5EF4-FFF2-40B4-BE49-F238E27FC236}">
                <a16:creationId xmlns:a16="http://schemas.microsoft.com/office/drawing/2014/main" id="{A0E408E7-7F56-CB89-D585-D8C1D9266713}"/>
              </a:ext>
            </a:extLst>
          </p:cNvPr>
          <p:cNvSpPr txBox="1"/>
          <p:nvPr/>
        </p:nvSpPr>
        <p:spPr>
          <a:xfrm>
            <a:off x="10191750" y="2002632"/>
            <a:ext cx="2000250" cy="1837426"/>
          </a:xfrm>
          <a:prstGeom prst="rect">
            <a:avLst/>
          </a:prstGeom>
          <a:noFill/>
          <a:ln>
            <a:solidFill>
              <a:srgbClr val="FF0000"/>
            </a:solidFill>
          </a:ln>
        </p:spPr>
        <p:txBody>
          <a:bodyPr wrap="square" rtlCol="0">
            <a:spAutoFit/>
          </a:bodyPr>
          <a:lstStyle/>
          <a:p>
            <a:r>
              <a:rPr lang="en-US" dirty="0">
                <a:solidFill>
                  <a:srgbClr val="FF0000"/>
                </a:solidFill>
              </a:rPr>
              <a:t>Vertėjui: </a:t>
            </a:r>
            <a:r>
              <a:rPr lang="en-GB" dirty="0">
                <a:solidFill>
                  <a:srgbClr val="FF0000"/>
                </a:solidFill>
              </a:rPr>
              <a:t>Šis paveikslėlis dar turi būti pakeistas. Išverskite tik dvi ašių etiketes ir ištrinkite šį teksto lauką</a:t>
            </a:r>
            <a:endParaRPr lang="en-US" dirty="0">
              <a:solidFill>
                <a:srgbClr val="FF0000"/>
              </a:solidFill>
            </a:endParaRPr>
          </a:p>
        </p:txBody>
      </p:sp>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E99F8BBA-8308-1D76-AFFD-1FFF70C238E0}"/>
                  </a:ext>
                </a:extLst>
              </p:cNvPr>
              <p:cNvSpPr txBox="1"/>
              <p:nvPr/>
            </p:nvSpPr>
            <p:spPr>
              <a:xfrm rot="16200000">
                <a:off x="4866602" y="2614064"/>
                <a:ext cx="4647824" cy="435697"/>
              </a:xfrm>
              <a:prstGeom prst="rect">
                <a:avLst/>
              </a:prstGeom>
              <a:noFill/>
            </p:spPr>
            <p:txBody>
              <a:bodyPr wrap="square" rtlCol="0">
                <a:spAutoFit/>
              </a:bodyPr>
              <a:lstStyle/>
              <a:p xmlns:mc="http://schemas.openxmlformats.org/markup-compatibility/2006" xmlns:a14="http://schemas.microsoft.com/office/drawing/2010/main">
                <a:pPr algn="ctr"/>
                <a:r>
                  <a:rPr lang="de-DE" sz="1400" b="1" dirty="0">
                    <a:solidFill>
                      <a:srgbClr val="000000"/>
                    </a:solidFill>
                  </a:rPr>
                  <a:t>Reakcijos greitis [ ]</a:t>
                </a:r>
                <a14:m xmlns:a14="http://schemas.microsoft.com/office/drawing/2010/main"/>
              </a:p>
            </p:txBody>
          </p:sp>
        </mc:Choice>
        <mc:Fallback>
          <p:sp>
            <p:nvSpPr>
              <p:cNvPr id="7" name="Textfeld 6">
                <a:extLst>
                  <a:ext uri="{FF2B5EF4-FFF2-40B4-BE49-F238E27FC236}">
                    <a16:creationId xmlns:a16="http://schemas.microsoft.com/office/drawing/2014/main" id="{E99F8BBA-8308-1D76-AFFD-1FFF70C238E0}"/>
                  </a:ext>
                </a:extLst>
              </p:cNvPr>
              <p:cNvSpPr txBox="1">
                <a:spLocks noRot="1" noChangeAspect="1" noMove="1" noResize="1" noEditPoints="1" noAdjustHandles="1" noChangeArrowheads="1" noChangeShapeType="1" noTextEdit="1"/>
              </p:cNvSpPr>
              <p:nvPr/>
            </p:nvSpPr>
            <p:spPr>
              <a:xfrm rot="16200000">
                <a:off x="4866602" y="2614064"/>
                <a:ext cx="4647824" cy="435697"/>
              </a:xfrm>
              <a:prstGeom prst="rect">
                <a:avLst/>
              </a:prstGeom>
              <a:blipFill>
                <a:blip r:embed="rId5"/>
                <a:stretch>
                  <a:fillRect r="-2817"/>
                </a:stretch>
              </a:blipFill>
            </p:spPr>
            <p:txBody>
              <a:bodyPr/>
              <a:lstStyle/>
              <a:p>
                <a:r>
                  <a:rPr lang="en-US">
                    <a:noFill/>
                  </a:rPr>
                  <a:t> </a:t>
                </a:r>
              </a:p>
            </p:txBody>
          </p:sp>
        </mc:Fallback>
      </mc:AlternateContent>
      <p:sp>
        <p:nvSpPr>
          <p:cNvPr id="10" name="Textfeld 9">
            <a:extLst>
              <a:ext uri="{FF2B5EF4-FFF2-40B4-BE49-F238E27FC236}">
                <a16:creationId xmlns:a16="http://schemas.microsoft.com/office/drawing/2014/main" id="{5F129969-130A-9A06-B620-9EA07E8EA584}"/>
              </a:ext>
            </a:extLst>
          </p:cNvPr>
          <p:cNvSpPr txBox="1"/>
          <p:nvPr/>
        </p:nvSpPr>
        <p:spPr>
          <a:xfrm>
            <a:off x="7010733" y="4612004"/>
            <a:ext cx="4647824" cy="307777"/>
          </a:xfrm>
          <a:prstGeom prst="rect">
            <a:avLst/>
          </a:prstGeom>
          <a:noFill/>
        </p:spPr>
        <p:txBody>
          <a:bodyPr wrap="square" rtlCol="0">
            <a:spAutoFit/>
          </a:bodyPr>
          <a:lstStyle/>
          <a:p>
            <a:pPr algn="ctr"/>
            <a:r>
              <a:rPr lang="de-DE" sz="1400" b="1" dirty="0" err="1">
                <a:solidFill>
                  <a:srgbClr val="000000"/>
                </a:solidFill>
              </a:rPr>
              <a:t>Temperatūra </a:t>
            </a:r>
            <a:r>
              <a:rPr lang="de-DE" sz="1400" b="1" dirty="0">
                <a:solidFill>
                  <a:srgbClr val="000000"/>
                </a:solidFill>
              </a:rPr>
              <a:t>[GK]</a:t>
            </a:r>
          </a:p>
        </p:txBody>
      </p:sp>
      <p:sp>
        <p:nvSpPr>
          <p:cNvPr id="13" name="Titel 1">
            <a:extLst>
              <a:ext uri="{FF2B5EF4-FFF2-40B4-BE49-F238E27FC236}">
                <a16:creationId xmlns:a16="http://schemas.microsoft.com/office/drawing/2014/main" id="{08C1FC97-BA3D-84A4-F00A-D5B7DCE080B7}"/>
              </a:ext>
            </a:extLst>
          </p:cNvPr>
          <p:cNvSpPr>
            <a:spLocks noGrp="1"/>
          </p:cNvSpPr>
          <p:nvPr>
            <p:ph type="title"/>
          </p:nvPr>
        </p:nvSpPr>
        <p:spPr>
          <a:xfrm>
            <a:off x="1238249" y="346075"/>
            <a:ext cx="10217156" cy="684000"/>
          </a:xfrm>
        </p:spPr>
        <p:txBody>
          <a:bodyPr/>
          <a:lstStyle/>
          <a:p>
            <a:r>
              <a:rPr lang="en-US" sz="3600" dirty="0"/>
              <a:t>Reakcijos greitis</a:t>
            </a:r>
            <a:endParaRPr lang="en-US" sz="3000" noProof="0" dirty="0"/>
          </a:p>
        </p:txBody>
      </p:sp>
      <p:sp>
        <p:nvSpPr>
          <p:cNvPr id="15" name="Textfeld 14">
            <a:extLst>
              <a:ext uri="{FF2B5EF4-FFF2-40B4-BE49-F238E27FC236}">
                <a16:creationId xmlns:a16="http://schemas.microsoft.com/office/drawing/2014/main" id="{0FC5A45F-39C6-DD76-7C65-036DE2585BFD}"/>
              </a:ext>
            </a:extLst>
          </p:cNvPr>
          <p:cNvSpPr txBox="1"/>
          <p:nvPr/>
        </p:nvSpPr>
        <p:spPr>
          <a:xfrm>
            <a:off x="1238249" y="5787647"/>
            <a:ext cx="7134226" cy="341632"/>
          </a:xfrm>
          <a:prstGeom prst="rect">
            <a:avLst/>
          </a:prstGeom>
          <a:noFill/>
        </p:spPr>
        <p:txBody>
          <a:bodyPr wrap="square">
            <a:spAutoFit/>
          </a:bodyPr>
          <a:lstStyle/>
          <a:p>
            <a:pPr algn="ctr"/>
            <a:r>
              <a:rPr lang="en-US" i="1" dirty="0"/>
              <a:t>Tikroji reakcijos greičio formulė!</a:t>
            </a:r>
          </a:p>
        </p:txBody>
      </p:sp>
    </p:spTree>
    <p:extLst>
      <p:ext uri="{BB962C8B-B14F-4D97-AF65-F5344CB8AC3E}">
        <p14:creationId xmlns:p14="http://schemas.microsoft.com/office/powerpoint/2010/main" val="313598284"/>
      </p:ext>
    </p:extLst>
  </p:cSld>
  <p:clrMapOvr>
    <a:masterClrMapping/>
  </p:clrMapOvr>
</p:sld>
</file>

<file path=ppt/slides/slide91.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dirty="0"/>
              <a:t>Reakcijos greitis</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828800" y="1929520"/>
            <a:ext cx="5600700" cy="2928230"/>
            <a:chOff x="1398424" y="1360021"/>
            <a:chExt cx="3822162" cy="2928230"/>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Užduotis</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241515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Poromis atlikite 5 užduotį iš darbo lapo.</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5.1 Duomenų analizė</a:t>
              </a:r>
              <a:br>
                <a:rPr kumimoji="0" lang="en-US" sz="2800" b="1" i="0" u="none" strike="noStrike" kern="1200" cap="none" spc="0" normalizeH="0" baseline="0" noProof="0" dirty="0">
                  <a:ln>
                    <a:noFill/>
                  </a:ln>
                  <a:solidFill>
                    <a:srgbClr val="00305E"/>
                  </a:solidFill>
                  <a:effectLst/>
                  <a:uLnTx/>
                  <a:uFillTx/>
                  <a:latin typeface="Open Sans"/>
                  <a:ea typeface="+mn-ea"/>
                  <a:cs typeface="+mn-cs"/>
                </a:rPr>
              </a:br>
              <a:r>
                <a:rPr kumimoji="0" lang="en-US" sz="2800" b="1" i="0" u="none" strike="noStrike" kern="1200" cap="none" spc="0" normalizeH="0" baseline="0" noProof="0" dirty="0">
                  <a:ln>
                    <a:noFill/>
                  </a:ln>
                  <a:solidFill>
                    <a:srgbClr val="00305E"/>
                  </a:solidFill>
                  <a:effectLst/>
                  <a:uLnTx/>
                  <a:uFillTx/>
                  <a:latin typeface="Open Sans"/>
                  <a:ea typeface="+mn-ea"/>
                  <a:cs typeface="+mn-cs"/>
                </a:rPr>
                <a:t>→ 5.3 Interaktyvi histograma</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550511767"/>
      </p:ext>
    </p:extLst>
  </p:cSld>
  <p:clrMapOvr>
    <a:masterClrMapping/>
  </p:clrMapOvr>
</p:sld>
</file>

<file path=ppt/slides/slide92.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dirty="0"/>
              <a:t>Neapibrėžtumai </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739020"/>
            <a:ext cx="6667500" cy="3566405"/>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Užduotis</a:t>
              </a:r>
              <a:endParaRPr lang="en-US" sz="2400" b="1" dirty="0">
                <a:latin typeface="+mj-lt"/>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Kokius aproksimacijas reikėjo atlikti atliekant duomenų analizę?</a:t>
              </a: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a:ln>
                    <a:noFill/>
                  </a:ln>
                  <a:solidFill>
                    <a:srgbClr val="00305E"/>
                  </a:solidFill>
                  <a:effectLst/>
                  <a:uLnTx/>
                  <a:uFillTx/>
                  <a:latin typeface="Open Sans"/>
                  <a:ea typeface="+mn-ea"/>
                  <a:cs typeface="+mn-cs"/>
                </a:rPr>
                <a:t>Kokybiškai aptarkite mūsų rezultatų matavimo neapibrėžtį ir galimus paklaidos šaltinius.</a:t>
              </a:r>
              <a:endParaRPr kumimoji="0" lang="de-DE" sz="2800" b="0" i="0" u="none" strike="noStrike" kern="1200" cap="none" spc="0" normalizeH="0" baseline="0" noProof="0" dirty="0">
                <a:ln>
                  <a:noFill/>
                </a:ln>
                <a:solidFill>
                  <a:srgbClr val="00305E"/>
                </a:solidFill>
                <a:effectLst/>
                <a:uLnTx/>
                <a:uFillTx/>
                <a:latin typeface="Open Sans"/>
                <a:ea typeface="+mn-ea"/>
                <a:cs typeface="+mn-cs"/>
              </a:endParaRP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2330321468"/>
      </p:ext>
    </p:extLst>
  </p:cSld>
  <p:clrMapOvr>
    <a:masterClrMapping/>
  </p:clrMapOvr>
</p:sld>
</file>

<file path=ppt/slides/slide93.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GB" sz="3600" dirty="0"/>
              <a:t>Santrauka</a:t>
            </a:r>
            <a:endParaRPr lang="en-US" sz="3000" noProof="0" dirty="0"/>
          </a:p>
        </p:txBody>
      </p:sp>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27D10DB4-DE00-11DD-8400-26CBFE1A5470}"/>
                  </a:ext>
                </a:extLst>
              </p:cNvPr>
              <p:cNvSpPr txBox="1"/>
              <p:nvPr/>
            </p:nvSpPr>
            <p:spPr>
              <a:xfrm>
                <a:off x="881200" y="1681184"/>
                <a:ext cx="5624375" cy="4172681"/>
              </a:xfrm>
              <a:prstGeom prst="rect">
                <a:avLst/>
              </a:prstGeom>
              <a:noFill/>
            </p:spPr>
            <p:txBody>
              <a:bodyPr wrap="square" rtlCol="0">
                <a:spAutoFit/>
              </a:bodyPr>
              <a:lstStyle/>
              <a:p xmlns:mc="http://schemas.openxmlformats.org/markup-compatibility/2006" xmlns:a14="http://schemas.microsoft.com/office/drawing/2010/main">
                <a:pPr marL="342900" indent="-342900">
                  <a:spcAft>
                    <a:spcPts val="900"/>
                  </a:spcAft>
                  <a:buFont typeface="Wingdings" panose="05000000000000000000" pitchFamily="2" charset="2"/>
                  <a:buChar char="Ø"/>
                </a:pPr>
                <a:r>
                  <a:rPr lang="en-GB" sz="2000" dirty="0"/>
                  <a:t>Reakcija</a:t>
                </a:r>
                <a14:m xmlns:a14="http://schemas.microsoft.com/office/drawing/2010/main"/>
                <a:r>
                  <a:rPr lang="en-GB" sz="2000" dirty="0"/>
                  <a:t> vyksta AGB žvaigždėse (raudonosiose milžinėse).</a:t>
                </a:r>
              </a:p>
              <a:p xmlns:mc="http://schemas.openxmlformats.org/markup-compatibility/2006" xmlns:a14="http://schemas.microsoft.com/office/drawing/2010/main">
                <a:pPr marL="342900" indent="-342900">
                  <a:spcAft>
                    <a:spcPts val="900"/>
                  </a:spcAft>
                  <a:buFont typeface="Wingdings" panose="05000000000000000000" pitchFamily="2" charset="2"/>
                  <a:buChar char="Ø"/>
                </a:pPr>
                <a:r>
                  <a:rPr lang="en-GB" sz="2000" dirty="0"/>
                  <a:t>Tai yra reakcijos grandinės, kuri laikoma vienu iš pagrindinių </a:t>
                </a:r>
                <a:r>
                  <a:rPr lang="en-GB" sz="2000" b="1" dirty="0"/>
                  <a:t>neutronų šaltinių </a:t>
                </a:r>
                <a:r>
                  <a:rPr lang="en-GB" sz="2000" dirty="0"/>
                  <a:t>s proceso branduolių sintezėje</a:t>
                </a:r>
                <a:r>
                  <a:rPr lang="en-GB" sz="2000" dirty="0"/>
                  <a:t>, pradžia.</a:t>
                </a:r>
                <a:endParaRPr lang="en-GB" sz="2000" b="1" dirty="0"/>
              </a:p>
              <a:p xmlns:mc="http://schemas.openxmlformats.org/markup-compatibility/2006" xmlns:a14="http://schemas.microsoft.com/office/drawing/2010/main">
                <a:pPr marL="342900" indent="-342900">
                  <a:spcAft>
                    <a:spcPts val="900"/>
                  </a:spcAft>
                  <a:buFont typeface="Wingdings" panose="05000000000000000000" pitchFamily="2" charset="2"/>
                  <a:buChar char="Ø"/>
                </a:pPr>
                <a:r>
                  <a:rPr lang="en-GB" sz="2000" dirty="0"/>
                  <a:t>Stebėdami </a:t>
                </a:r>
                <a:r>
                  <a:rPr lang="en-GB" sz="2000" b="1" dirty="0"/>
                  <a:t>fotono </a:t>
                </a:r>
                <a:r>
                  <a:rPr lang="en-GB" sz="2000" dirty="0"/>
                  <a:t>energiją, </a:t>
                </a:r>
                <a:r>
                  <a:rPr lang="en-GB" sz="2000" dirty="0"/>
                  <a:t>galėjome apskaičiuoti </a:t>
                </a:r>
                <a:r>
                  <a:rPr lang="en-GB" sz="2000" b="1" dirty="0"/>
                  <a:t>reakcijos greitį </a:t>
                </a:r>
              </a:p>
              <a:p xmlns:mc="http://schemas.openxmlformats.org/markup-compatibility/2006" xmlns:a14="http://schemas.microsoft.com/office/drawing/2010/main">
                <a:pPr marL="342900" indent="-342900">
                  <a:spcAft>
                    <a:spcPts val="900"/>
                  </a:spcAft>
                  <a:buFont typeface="Wingdings" panose="05000000000000000000" pitchFamily="2" charset="2"/>
                  <a:buChar char="Ø"/>
                </a:pPr>
                <a:r>
                  <a:rPr lang="en-GB" sz="2000" dirty="0"/>
                  <a:t>Reakcijų greičio apskaičiavimas padeda suprasti, kokie procesai su kokia tikimybe vyksta žvaigždėje, ir taip pat padeda kurti geresnius </a:t>
                </a:r>
                <a:r>
                  <a:rPr lang="en-GB" sz="2000" b="1" dirty="0"/>
                  <a:t>žvaigždžių modelius</a:t>
                </a:r>
                <a:r>
                  <a:rPr lang="en-GB" sz="2000" dirty="0"/>
                  <a:t>.</a:t>
                </a:r>
              </a:p>
            </p:txBody>
          </p:sp>
        </mc:Choice>
        <mc:Fallback>
          <p:sp>
            <p:nvSpPr>
              <p:cNvPr id="7" name="Textfeld 6">
                <a:extLst>
                  <a:ext uri="{FF2B5EF4-FFF2-40B4-BE49-F238E27FC236}">
                    <a16:creationId xmlns:a16="http://schemas.microsoft.com/office/drawing/2014/main" id="{27D10DB4-DE00-11DD-8400-26CBFE1A5470}"/>
                  </a:ext>
                </a:extLst>
              </p:cNvPr>
              <p:cNvSpPr txBox="1">
                <a:spLocks noRot="1" noChangeAspect="1" noMove="1" noResize="1" noEditPoints="1" noAdjustHandles="1" noChangeArrowheads="1" noChangeShapeType="1" noTextEdit="1"/>
              </p:cNvSpPr>
              <p:nvPr/>
            </p:nvSpPr>
            <p:spPr>
              <a:xfrm>
                <a:off x="881200" y="1681184"/>
                <a:ext cx="5624375" cy="4172681"/>
              </a:xfrm>
              <a:prstGeom prst="rect">
                <a:avLst/>
              </a:prstGeom>
              <a:blipFill>
                <a:blip r:embed="rId3"/>
                <a:stretch>
                  <a:fillRect l="-976" r="-1735" b="-1754"/>
                </a:stretch>
              </a:blipFill>
            </p:spPr>
            <p:txBody>
              <a:bodyPr/>
              <a:lstStyle/>
              <a:p>
                <a:r>
                  <a:rPr lang="en-US">
                    <a:noFill/>
                  </a:rPr>
                  <a:t> </a:t>
                </a:r>
              </a:p>
            </p:txBody>
          </p:sp>
        </mc:Fallback>
      </mc:AlternateContent>
      <p:pic>
        <p:nvPicPr>
          <p:cNvPr id="12" name="Picture 4">
            <a:extLst>
              <a:ext uri="{FF2B5EF4-FFF2-40B4-BE49-F238E27FC236}">
                <a16:creationId xmlns:a16="http://schemas.microsoft.com/office/drawing/2014/main" id="{57B5497A-877C-6E5A-DE81-D54E0F3FC71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979170" y="916442"/>
            <a:ext cx="5212830" cy="5214208"/>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A8AB2C72-DBB8-8092-3AD6-F98C6512311D}"/>
              </a:ext>
            </a:extLst>
          </p:cNvPr>
          <p:cNvSpPr txBox="1"/>
          <p:nvPr/>
        </p:nvSpPr>
        <p:spPr>
          <a:xfrm>
            <a:off x="6979170" y="5797611"/>
            <a:ext cx="5212829" cy="338554"/>
          </a:xfrm>
          <a:prstGeom prst="rect">
            <a:avLst/>
          </a:prstGeom>
          <a:noFill/>
        </p:spPr>
        <p:txBody>
          <a:bodyPr wrap="square" rtlCol="0">
            <a:spAutoFit/>
          </a:bodyPr>
          <a:lstStyle/>
          <a:p>
            <a:pPr algn="ctr"/>
            <a:r>
              <a:rPr lang="en-US" sz="1600" i="1" dirty="0">
                <a:solidFill>
                  <a:schemeClr val="bg1"/>
                </a:solidFill>
              </a:rPr>
              <a:t>[24] AGB žvaigždė </a:t>
            </a:r>
            <a:r>
              <a:rPr lang="en-GB" sz="1600" i="1" dirty="0">
                <a:solidFill>
                  <a:schemeClr val="bg1"/>
                </a:solidFill>
              </a:rPr>
              <a:t>119 Tauri</a:t>
            </a:r>
            <a:endParaRPr lang="de-DE" sz="1600" i="1" dirty="0">
              <a:solidFill>
                <a:schemeClr val="bg1"/>
              </a:solidFill>
            </a:endParaRPr>
          </a:p>
        </p:txBody>
      </p:sp>
    </p:spTree>
    <p:extLst>
      <p:ext uri="{BB962C8B-B14F-4D97-AF65-F5344CB8AC3E}">
        <p14:creationId xmlns:p14="http://schemas.microsoft.com/office/powerpoint/2010/main" val="1768875669"/>
      </p:ext>
    </p:extLst>
  </p:cSld>
  <p:clrMapOvr>
    <a:masterClrMapping/>
  </p:clrMapOvr>
</p:sld>
</file>

<file path=ppt/slides/slide94.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4162678"/>
          </a:xfrm>
          <a:prstGeom prst="rect">
            <a:avLst/>
          </a:prstGeom>
          <a:noFill/>
        </p:spPr>
        <p:txBody>
          <a:bodyPr wrap="square" rtlCol="0">
            <a:spAutoFit/>
          </a:bodyPr>
          <a:lstStyle/>
          <a:p>
            <a:pPr marL="342900" indent="-342900">
              <a:spcAft>
                <a:spcPts val="900"/>
              </a:spcAft>
              <a:buFont typeface="Wingdings" panose="05000000000000000000" pitchFamily="2" charset="2"/>
              <a:buChar char="Ø"/>
            </a:pPr>
            <a:r>
              <a:rPr lang="en-GB" sz="2200" dirty="0"/>
              <a:t>Išsiaiškinome, kokie </a:t>
            </a:r>
            <a:r>
              <a:rPr lang="en-GB" sz="2200" b="1" dirty="0"/>
              <a:t>branduoliniai procesai </a:t>
            </a:r>
            <a:r>
              <a:rPr lang="en-GB" sz="2200" dirty="0"/>
              <a:t>maitina žvaigždes</a:t>
            </a:r>
          </a:p>
          <a:p>
            <a:pPr marL="342900" indent="-342900">
              <a:spcAft>
                <a:spcPts val="900"/>
              </a:spcAft>
              <a:buFont typeface="Wingdings" panose="05000000000000000000" pitchFamily="2" charset="2"/>
              <a:buChar char="Ø"/>
            </a:pPr>
            <a:r>
              <a:rPr lang="en-GB" sz="2200" dirty="0"/>
              <a:t>Sužinojome, kad sunkesni elementai gali susidaryti tik neutronų sugavimo procese, todėl </a:t>
            </a:r>
            <a:r>
              <a:rPr lang="en-GB" sz="2200" dirty="0"/>
              <a:t>žvaigždėse </a:t>
            </a:r>
            <a:r>
              <a:rPr lang="en-GB" sz="2200" dirty="0"/>
              <a:t>turi būti </a:t>
            </a:r>
            <a:r>
              <a:rPr lang="en-GB" sz="2200" b="1" dirty="0"/>
              <a:t>laisvų neutronų</a:t>
            </a:r>
            <a:r>
              <a:rPr lang="en-GB" sz="2200" dirty="0"/>
              <a:t>. </a:t>
            </a:r>
            <a:endParaRPr lang="en-US" sz="2200" dirty="0"/>
          </a:p>
          <a:p>
            <a:pPr marL="342900" indent="-342900">
              <a:spcAft>
                <a:spcPts val="900"/>
              </a:spcAft>
              <a:buFont typeface="Wingdings" panose="05000000000000000000" pitchFamily="2" charset="2"/>
              <a:buChar char="Ø"/>
            </a:pPr>
            <a:r>
              <a:rPr lang="en-US" sz="2200" dirty="0"/>
              <a:t>Ištyrėme </a:t>
            </a:r>
            <a:r>
              <a:rPr lang="en-GB" sz="2200" dirty="0"/>
              <a:t>vieną </a:t>
            </a:r>
            <a:r>
              <a:rPr lang="en-US" sz="2200" dirty="0"/>
              <a:t>konkrečią reakciją, kuri gali būti neutronų šaltinis, </a:t>
            </a:r>
            <a:r>
              <a:rPr lang="en-GB" sz="2200" dirty="0"/>
              <a:t>kad išsiaiškintume, kaip dažnai ši reakcija vyksta numanomomis aplinkybėmis.</a:t>
            </a:r>
          </a:p>
          <a:p>
            <a:pPr marL="342900" indent="-342900">
              <a:spcAft>
                <a:spcPts val="900"/>
              </a:spcAft>
              <a:buFont typeface="Wingdings" panose="05000000000000000000" pitchFamily="2" charset="2"/>
              <a:buChar char="Ø"/>
            </a:pPr>
            <a:r>
              <a:rPr lang="en-GB" sz="2200" b="1" dirty="0"/>
              <a:t>Reakcijos greičio </a:t>
            </a:r>
            <a:r>
              <a:rPr lang="en-GB" sz="2200" dirty="0"/>
              <a:t>informacija </a:t>
            </a:r>
            <a:r>
              <a:rPr lang="en-GB" sz="2200" dirty="0"/>
              <a:t>yra svarbus elementas, padedantis suprasti, kaip vyksta procesai žvaigždėse.</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en-GB" sz="3600" dirty="0"/>
              <a:t>Santrauka</a:t>
            </a:r>
            <a:endParaRPr lang="en-US" sz="3000" noProof="0" dirty="0"/>
          </a:p>
        </p:txBody>
      </p:sp>
    </p:spTree>
    <p:extLst>
      <p:ext uri="{BB962C8B-B14F-4D97-AF65-F5344CB8AC3E}">
        <p14:creationId xmlns:p14="http://schemas.microsoft.com/office/powerpoint/2010/main" val="1712884308"/>
      </p:ext>
    </p:extLst>
  </p:cSld>
  <p:clrMapOvr>
    <a:masterClrMapping/>
  </p:clrMapOvr>
</p:sld>
</file>

<file path=ppt/slides/slide95.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3824124"/>
          </a:xfrm>
          <a:prstGeom prst="rect">
            <a:avLst/>
          </a:prstGeom>
          <a:noFill/>
        </p:spPr>
        <p:txBody>
          <a:bodyPr wrap="square" rtlCol="0">
            <a:spAutoFit/>
          </a:bodyPr>
          <a:lstStyle/>
          <a:p>
            <a:pPr marL="342900" indent="-342900">
              <a:spcAft>
                <a:spcPts val="900"/>
              </a:spcAft>
              <a:buFont typeface="Wingdings" panose="05000000000000000000" pitchFamily="2" charset="2"/>
              <a:buChar char="Ø"/>
            </a:pPr>
            <a:r>
              <a:rPr lang="en-GB" sz="2200" b="1" dirty="0"/>
              <a:t>Branduolinė astrofizika </a:t>
            </a:r>
            <a:r>
              <a:rPr lang="en-GB" sz="2200" dirty="0"/>
              <a:t>- tai sudėtinga branduolinės fizikos eksperimentų, žvaigždžių modelių, astronominių stebėjimų ir kt. sąveika.</a:t>
            </a:r>
          </a:p>
          <a:p>
            <a:pPr marL="342900" indent="-342900">
              <a:spcAft>
                <a:spcPts val="900"/>
              </a:spcAft>
              <a:buFont typeface="Wingdings" panose="05000000000000000000" pitchFamily="2" charset="2"/>
              <a:buChar char="Ø"/>
            </a:pPr>
            <a:r>
              <a:rPr lang="en-GB" sz="2200" b="1" dirty="0"/>
              <a:t>Cheminiai elementai </a:t>
            </a:r>
            <a:r>
              <a:rPr lang="en-GB" sz="2200" dirty="0"/>
              <a:t>atsiranda vykstant procesams, kurie lemia visą mūsų visatą.</a:t>
            </a:r>
          </a:p>
          <a:p>
            <a:pPr marL="342900" indent="-342900">
              <a:spcAft>
                <a:spcPts val="900"/>
              </a:spcAft>
              <a:buFont typeface="Wingdings" panose="05000000000000000000" pitchFamily="2" charset="2"/>
              <a:buChar char="Ø"/>
            </a:pPr>
            <a:r>
              <a:rPr lang="en-GB" sz="2200" dirty="0"/>
              <a:t>Cheminių elementų gausa yra tarsi </a:t>
            </a:r>
            <a:r>
              <a:rPr lang="en-GB" sz="2200" b="1" dirty="0"/>
              <a:t>kosminės evoliucijos </a:t>
            </a:r>
            <a:r>
              <a:rPr lang="en-GB" sz="2200" dirty="0"/>
              <a:t>pėdsakai</a:t>
            </a:r>
          </a:p>
          <a:p>
            <a:pPr marL="342900" indent="-342900">
              <a:spcAft>
                <a:spcPts val="900"/>
              </a:spcAft>
              <a:buFont typeface="Wingdings" panose="05000000000000000000" pitchFamily="2" charset="2"/>
              <a:buChar char="Ø"/>
            </a:pPr>
            <a:r>
              <a:rPr lang="en-GB" sz="2200" dirty="0"/>
              <a:t>Branduolinės astrofizikos pagalba bandome atkurti mūsų </a:t>
            </a:r>
            <a:r>
              <a:rPr lang="en-GB" sz="2200" b="1" dirty="0"/>
              <a:t>Visatos </a:t>
            </a:r>
            <a:r>
              <a:rPr lang="en-GB" sz="2200" dirty="0"/>
              <a:t>istoriją ir raidą.</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en-GB" sz="3600" dirty="0"/>
              <a:t>Santrauka</a:t>
            </a:r>
            <a:endParaRPr lang="en-US" sz="3000" noProof="0" dirty="0"/>
          </a:p>
        </p:txBody>
      </p:sp>
    </p:spTree>
    <p:extLst>
      <p:ext uri="{BB962C8B-B14F-4D97-AF65-F5344CB8AC3E}">
        <p14:creationId xmlns:p14="http://schemas.microsoft.com/office/powerpoint/2010/main" val="3718166425"/>
      </p:ext>
    </p:extLst>
  </p:cSld>
  <p:clrMapOvr>
    <a:masterClrMapping/>
  </p:clrMapOvr>
</p:sld>
</file>

<file path=ppt/slides/slide96.xml><?xml version="1.0" encoding="utf-8"?>
<p:sld xmlns:a16="http://schemas.microsoft.com/office/drawing/2014/main" xmlns:mc="http://schemas.openxmlformats.org/markup-compatibility/2006"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en-US" sz="3600" noProof="0" dirty="0"/>
              <a:t>Smegenų šturmas</a:t>
            </a:r>
            <a:endParaRPr lang="en-US"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634245"/>
            <a:ext cx="6667500" cy="3671180"/>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Užduotis</a:t>
              </a:r>
              <a:endParaRPr lang="en-US" sz="2400" b="1" dirty="0">
                <a:latin typeface="+mj-lt"/>
              </a:endParaRPr>
            </a:p>
          </p:txBody>
        </p:sp>
        <mc:AlternateContent xmlns:mc="http://schemas.openxmlformats.org/markup-compatibility/2006" xmlns:a14="http://schemas.microsoft.com/office/drawing/2010/main">
          <mc:Choice Requires="a14">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xmlns:mc="http://schemas.openxmlformats.org/markup-compatibility/2006" xmlns:a14="http://schemas.microsoft.com/office/drawing/2010/main">
                  <a:pPr algn="ctr">
                    <a:spcAft>
                      <a:spcPts val="1200"/>
                    </a:spcAft>
                  </a:pPr>
                  <a:r>
                    <a:rPr lang="de-DE" sz="2800" dirty="0" err="1">
                      <a:solidFill>
                        <a:schemeClr val="tx1"/>
                      </a:solidFill>
                      <a:latin typeface="+mj-lt"/>
                    </a:rPr>
                    <a:t>Atidarykite</a:t>
                  </a:r>
                  <a:br>
                    <a:rPr lang="de-DE" sz="2800" dirty="0">
                      <a:solidFill>
                        <a:schemeClr val="tx1"/>
                      </a:solidFill>
                      <a:latin typeface="+mj-lt"/>
                    </a:rPr>
                  </a:br>
                  <a14:m xmlns:a14="http://schemas.microsoft.com/office/drawing/2010/main"/>
                  <a:r>
                    <a:rPr lang="de-DE" sz="2800" b="1" dirty="0">
                      <a:solidFill>
                        <a:schemeClr val="tx1"/>
                      </a:solidFill>
                      <a:latin typeface="+mj-lt"/>
                    </a:rPr>
                    <a:t> 1.1 "Smegenų šturmo" lenta</a:t>
                  </a:r>
                </a:p>
                <a:p xmlns:mc="http://schemas.openxmlformats.org/markup-compatibility/2006" xmlns:a14="http://schemas.microsoft.com/office/drawing/2010/main">
                  <a:pPr algn="ctr">
                    <a:spcAft>
                      <a:spcPts val="1200"/>
                    </a:spcAft>
                  </a:pPr>
                  <a:r>
                    <a:rPr lang="en-GB" sz="2800" dirty="0">
                      <a:solidFill>
                        <a:schemeClr val="tx1"/>
                      </a:solidFill>
                      <a:latin typeface="+mj-lt"/>
                    </a:rPr>
                    <a:t>Aptarkite savo atsakymus iš pradžių. Ar dabar į kai kuriuos klausimus atsakytumėte kitaip?</a:t>
                  </a:r>
                </a:p>
              </p:txBody>
            </p:sp>
          </mc:Choice>
          <mc:Fallback>
            <p:sp>
              <p:nvSpPr>
                <p:cNvPr id="10" name="Rechteck: obere Ecken abgerundet 9">
                  <a:extLst>
                    <a:ext uri="{FF2B5EF4-FFF2-40B4-BE49-F238E27FC236}">
                      <a16:creationId xmlns:a16="http://schemas.microsoft.com/office/drawing/2014/main" id="{CA0EF0C2-88A3-FC6C-512F-87938D4334FF}"/>
                    </a:ext>
                  </a:extLst>
                </p:cNvPr>
                <p:cNvSpPr>
                  <a:spLocks noRot="1" noChangeAspect="1" noMove="1" noResize="1" noEditPoints="1" noAdjustHandles="1" noChangeArrowheads="1" noChangeShapeType="1" noTextEdit="1"/>
                </p:cNvSpPr>
                <p:nvPr/>
              </p:nvSpPr>
              <p:spPr>
                <a:xfrm>
                  <a:off x="1398424" y="1873100"/>
                  <a:ext cx="3822162" cy="3053326"/>
                </a:xfrm>
                <a:prstGeom prst="round2SameRect">
                  <a:avLst>
                    <a:gd name="adj1" fmla="val 0"/>
                    <a:gd name="adj2" fmla="val 0"/>
                  </a:avLst>
                </a:prstGeom>
                <a:blipFill>
                  <a:blip r:embed="rId2"/>
                  <a:stretch>
                    <a:fillRect l="-639" r="-2009"/>
                  </a:stretch>
                </a:blipFill>
                <a:ln>
                  <a:solidFill>
                    <a:schemeClr val="tx1"/>
                  </a:solidFill>
                </a:ln>
              </p:spPr>
              <p:txBody>
                <a:bodyPr/>
                <a:lstStyle/>
                <a:p>
                  <a:r>
                    <a:rPr lang="en-US">
                      <a:noFill/>
                    </a:rPr>
                    <a:t> </a:t>
                  </a:r>
                </a:p>
              </p:txBody>
            </p:sp>
          </mc:Fallback>
        </mc:AlternateContent>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3251534839"/>
      </p:ext>
    </p:extLst>
  </p:cSld>
  <p:clrMapOvr>
    <a:masterClrMapping/>
  </p:clrMapOvr>
</p:sld>
</file>

<file path=ppt/slides/slide9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03DD3E23-B672-A444-887C-7E34E8D10AA6}"/>
              </a:ext>
            </a:extLst>
          </p:cNvPr>
          <p:cNvGrpSpPr/>
          <p:nvPr/>
        </p:nvGrpSpPr>
        <p:grpSpPr>
          <a:xfrm>
            <a:off x="6419777" y="1681184"/>
            <a:ext cx="5700575" cy="3762641"/>
            <a:chOff x="6419777" y="1681184"/>
            <a:chExt cx="5700575" cy="3762641"/>
          </a:xfrm>
        </p:grpSpPr>
        <p:pic>
          <p:nvPicPr>
            <p:cNvPr id="22532" name="Picture 4" descr="Big Bang - Wikipedia">
              <a:extLst>
                <a:ext uri="{FF2B5EF4-FFF2-40B4-BE49-F238E27FC236}">
                  <a16:creationId xmlns:a16="http://schemas.microsoft.com/office/drawing/2014/main" id="{8C914581-A024-316C-AC27-1707E4AF1D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9777" y="1681184"/>
              <a:ext cx="5700575" cy="37626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797F9F18-E6E7-D593-31B9-4FF93AF41A8D}"/>
                </a:ext>
              </a:extLst>
            </p:cNvPr>
            <p:cNvSpPr txBox="1"/>
            <p:nvPr/>
          </p:nvSpPr>
          <p:spPr>
            <a:xfrm>
              <a:off x="11558964" y="5098724"/>
              <a:ext cx="536569" cy="307777"/>
            </a:xfrm>
            <a:prstGeom prst="rect">
              <a:avLst/>
            </a:prstGeom>
            <a:noFill/>
          </p:spPr>
          <p:txBody>
            <a:bodyPr wrap="square" rtlCol="0">
              <a:spAutoFit/>
            </a:bodyPr>
            <a:lstStyle/>
            <a:p>
              <a:pPr algn="ctr"/>
              <a:r>
                <a:rPr lang="de-DE" sz="1400" i="1" dirty="0">
                  <a:solidFill>
                    <a:schemeClr val="bg1"/>
                  </a:solidFill>
                </a:rPr>
                <a:t>[26]</a:t>
              </a:r>
            </a:p>
          </p:txBody>
        </p:sp>
      </p:grpSp>
      <p:grpSp>
        <p:nvGrpSpPr>
          <p:cNvPr id="4" name="Gruppieren 3">
            <a:extLst>
              <a:ext uri="{FF2B5EF4-FFF2-40B4-BE49-F238E27FC236}">
                <a16:creationId xmlns:a16="http://schemas.microsoft.com/office/drawing/2014/main" id="{1B003AF0-699B-A2CF-9268-27D4825F0C86}"/>
              </a:ext>
            </a:extLst>
          </p:cNvPr>
          <p:cNvGrpSpPr/>
          <p:nvPr/>
        </p:nvGrpSpPr>
        <p:grpSpPr>
          <a:xfrm>
            <a:off x="5741989" y="1121860"/>
            <a:ext cx="6002268" cy="4646825"/>
            <a:chOff x="5751514" y="1045660"/>
            <a:chExt cx="6002268" cy="4646825"/>
          </a:xfrm>
        </p:grpSpPr>
        <p:pic>
          <p:nvPicPr>
            <p:cNvPr id="22530" name="Picture 2" descr="Happy Sweet Sixteen, Hubble Telescope! – Starburst Galaxy M82">
              <a:extLst>
                <a:ext uri="{FF2B5EF4-FFF2-40B4-BE49-F238E27FC236}">
                  <a16:creationId xmlns:a16="http://schemas.microsoft.com/office/drawing/2014/main" id="{F43E6EE3-D2FD-00FF-D817-E2CAF9E37FF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751514" y="1045660"/>
              <a:ext cx="5981699" cy="4635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5771222-D15E-B965-DA05-6E4F059E5201}"/>
                </a:ext>
              </a:extLst>
            </p:cNvPr>
            <p:cNvSpPr txBox="1"/>
            <p:nvPr/>
          </p:nvSpPr>
          <p:spPr>
            <a:xfrm>
              <a:off x="9210675" y="5384708"/>
              <a:ext cx="2543107" cy="307777"/>
            </a:xfrm>
            <a:prstGeom prst="rect">
              <a:avLst/>
            </a:prstGeom>
            <a:noFill/>
          </p:spPr>
          <p:txBody>
            <a:bodyPr wrap="square" rtlCol="0">
              <a:spAutoFit/>
            </a:bodyPr>
            <a:lstStyle/>
            <a:p>
              <a:pPr algn="r"/>
              <a:r>
                <a:rPr lang="de-DE" sz="1400" i="1" dirty="0">
                  <a:solidFill>
                    <a:schemeClr val="bg1"/>
                  </a:solidFill>
                </a:rPr>
                <a:t>[25] Galaktika M82</a:t>
              </a:r>
            </a:p>
          </p:txBody>
        </p:sp>
      </p:grpSp>
      <p:pic>
        <p:nvPicPr>
          <p:cNvPr id="14" name="Picture 6">
            <a:extLst>
              <a:ext uri="{FF2B5EF4-FFF2-40B4-BE49-F238E27FC236}">
                <a16:creationId xmlns:a16="http://schemas.microsoft.com/office/drawing/2014/main" id="{D20DFE76-35D2-EF65-CAE0-C107656659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0144" y="1179090"/>
            <a:ext cx="6417810" cy="4811876"/>
          </a:xfrm>
          <a:prstGeom prst="rect">
            <a:avLst/>
          </a:prstGeom>
        </p:spPr>
      </p:pic>
      <p:pic>
        <p:nvPicPr>
          <p:cNvPr id="8" name="Grafik 7">
            <a:extLst>
              <a:ext uri="{FF2B5EF4-FFF2-40B4-BE49-F238E27FC236}">
                <a16:creationId xmlns:a16="http://schemas.microsoft.com/office/drawing/2014/main" id="{025D1630-5BAD-9388-6D11-831062A9565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19940" y="1378709"/>
            <a:ext cx="5403748" cy="4372354"/>
          </a:xfrm>
          <a:prstGeom prst="rect">
            <a:avLst/>
          </a:prstGeom>
        </p:spPr>
      </p:pic>
      <p:pic>
        <p:nvPicPr>
          <p:cNvPr id="10" name="Grafik 9">
            <a:extLst>
              <a:ext uri="{FF2B5EF4-FFF2-40B4-BE49-F238E27FC236}">
                <a16:creationId xmlns:a16="http://schemas.microsoft.com/office/drawing/2014/main" id="{B848668D-55EE-5EDC-1FC3-C6E417FCA00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29283" y="1390180"/>
            <a:ext cx="5358671" cy="4418853"/>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en-GB" sz="3600" dirty="0"/>
              <a:t>Daug atvirų klausimų</a:t>
            </a:r>
            <a:endParaRPr lang="en-US" sz="3000" noProof="0" dirty="0"/>
          </a:p>
        </p:txBody>
      </p:sp>
      <p:pic>
        <p:nvPicPr>
          <p:cNvPr id="13" name="Grafik 12">
            <a:extLst>
              <a:ext uri="{FF2B5EF4-FFF2-40B4-BE49-F238E27FC236}">
                <a16:creationId xmlns:a16="http://schemas.microsoft.com/office/drawing/2014/main" id="{3C2C1FD6-1534-8A5B-2441-9BD95D010A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52338" y="930413"/>
            <a:ext cx="4977687" cy="5191572"/>
          </a:xfrm>
          <a:prstGeom prst="rect">
            <a:avLst/>
          </a:prstGeom>
        </p:spPr>
      </p:pic>
      <p:sp>
        <p:nvSpPr>
          <p:cNvPr id="17" name="Textfeld 16">
            <a:extLst>
              <a:ext uri="{FF2B5EF4-FFF2-40B4-BE49-F238E27FC236}">
                <a16:creationId xmlns:a16="http://schemas.microsoft.com/office/drawing/2014/main" id="{66F33DFC-D6FE-350A-4033-0733DFA2D107}"/>
              </a:ext>
            </a:extLst>
          </p:cNvPr>
          <p:cNvSpPr txBox="1"/>
          <p:nvPr/>
        </p:nvSpPr>
        <p:spPr>
          <a:xfrm>
            <a:off x="9074223" y="5813939"/>
            <a:ext cx="2543107" cy="307777"/>
          </a:xfrm>
          <a:prstGeom prst="rect">
            <a:avLst/>
          </a:prstGeom>
          <a:noFill/>
        </p:spPr>
        <p:txBody>
          <a:bodyPr wrap="square" rtlCol="0">
            <a:spAutoFit/>
          </a:bodyPr>
          <a:lstStyle/>
          <a:p>
            <a:pPr algn="r"/>
            <a:r>
              <a:rPr lang="de-DE" sz="1400" i="1" dirty="0">
                <a:solidFill>
                  <a:schemeClr val="bg1"/>
                </a:solidFill>
              </a:rPr>
              <a:t>[01] </a:t>
            </a:r>
            <a:r>
              <a:rPr lang="de-DE" sz="1400" i="1" dirty="0" err="1">
                <a:solidFill>
                  <a:schemeClr val="bg1"/>
                </a:solidFill>
              </a:rPr>
              <a:t>Kūrimo </a:t>
            </a:r>
            <a:r>
              <a:rPr lang="de-DE" sz="1400" i="1" dirty="0">
                <a:solidFill>
                  <a:schemeClr val="bg1"/>
                </a:solidFill>
              </a:rPr>
              <a:t>ramsčiai</a:t>
            </a:r>
            <a:endParaRPr lang="de-DE" sz="1400" i="1" dirty="0">
              <a:solidFill>
                <a:schemeClr val="bg1"/>
              </a:solidFill>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681184"/>
            <a:ext cx="5624375" cy="4054956"/>
          </a:xfrm>
          <a:prstGeom prst="rect">
            <a:avLst/>
          </a:prstGeom>
          <a:noFill/>
        </p:spPr>
        <p:txBody>
          <a:bodyPr wrap="square" rtlCol="0">
            <a:spAutoFit/>
          </a:bodyPr>
          <a:lstStyle/>
          <a:p>
            <a:pPr marL="342900" indent="-342900">
              <a:spcAft>
                <a:spcPts val="900"/>
              </a:spcAft>
              <a:buFont typeface="Arial" panose="020B0604020202020204" pitchFamily="34" charset="0"/>
              <a:buChar char="•"/>
            </a:pPr>
            <a:r>
              <a:rPr lang="en-GB" sz="2000" dirty="0"/>
              <a:t>O kaip dėl visų kitų</a:t>
            </a:r>
            <a:br>
              <a:rPr lang="en-GB" sz="2000" dirty="0"/>
            </a:br>
            <a:r>
              <a:rPr lang="en-GB" sz="2000" b="1" dirty="0"/>
              <a:t>branduolių sintezės procesų</a:t>
            </a:r>
            <a:r>
              <a:rPr lang="en-GB" sz="2000" dirty="0"/>
              <a:t>?</a:t>
            </a:r>
          </a:p>
          <a:p>
            <a:pPr marL="342900" indent="-342900">
              <a:spcAft>
                <a:spcPts val="900"/>
              </a:spcAft>
              <a:buFont typeface="Arial" panose="020B0604020202020204" pitchFamily="34" charset="0"/>
              <a:buChar char="•"/>
            </a:pPr>
            <a:r>
              <a:rPr lang="en-GB" sz="2000" b="1" dirty="0"/>
              <a:t>Kaip vystosi galaktika?</a:t>
            </a:r>
          </a:p>
          <a:p>
            <a:pPr marL="342900" indent="-342900">
              <a:spcAft>
                <a:spcPts val="900"/>
              </a:spcAft>
              <a:buFont typeface="Arial" panose="020B0604020202020204" pitchFamily="34" charset="0"/>
              <a:buChar char="•"/>
            </a:pPr>
            <a:r>
              <a:rPr lang="en-GB" sz="2000" dirty="0"/>
              <a:t>Kas vyksta </a:t>
            </a:r>
            <a:r>
              <a:rPr lang="en-GB" sz="2000" b="1" dirty="0"/>
              <a:t>neutroninėje žvaigždėje </a:t>
            </a:r>
            <a:r>
              <a:rPr lang="en-GB" sz="2000" dirty="0"/>
              <a:t>ir neutroninių žvaigždžių susijungimo metu?</a:t>
            </a:r>
          </a:p>
          <a:p>
            <a:pPr marL="342900" indent="-342900">
              <a:spcAft>
                <a:spcPts val="900"/>
              </a:spcAft>
              <a:buFont typeface="Arial" panose="020B0604020202020204" pitchFamily="34" charset="0"/>
              <a:buChar char="•"/>
            </a:pPr>
            <a:r>
              <a:rPr lang="en-GB" sz="2000" dirty="0"/>
              <a:t>Iš kur iš tikrųjų atsiranda </a:t>
            </a:r>
            <a:r>
              <a:rPr lang="en-GB" sz="2000" b="1" dirty="0"/>
              <a:t>pirmieji elementai?</a:t>
            </a:r>
          </a:p>
          <a:p>
            <a:pPr marL="342900" indent="-342900">
              <a:spcAft>
                <a:spcPts val="900"/>
              </a:spcAft>
              <a:buFont typeface="Arial" panose="020B0604020202020204" pitchFamily="34" charset="0"/>
              <a:buChar char="•"/>
            </a:pPr>
            <a:r>
              <a:rPr lang="en-GB" sz="2000" dirty="0"/>
              <a:t>Ką galime sužinoti apie </a:t>
            </a:r>
            <a:r>
              <a:rPr lang="en-GB" sz="2000" b="1" dirty="0"/>
              <a:t>Didįjį sprogimą </a:t>
            </a:r>
            <a:r>
              <a:rPr lang="en-GB" sz="2000" dirty="0"/>
              <a:t>pasitelkę branduolinę astrofiziką?</a:t>
            </a:r>
          </a:p>
          <a:p>
            <a:pPr marL="342900" indent="-342900">
              <a:spcAft>
                <a:spcPts val="900"/>
              </a:spcAft>
              <a:buFont typeface="Wingdings" panose="05000000000000000000" pitchFamily="2" charset="2"/>
              <a:buChar char="Ø"/>
            </a:pPr>
            <a:r>
              <a:rPr lang="en-GB" sz="2000" i="1" dirty="0"/>
              <a:t>Šiandien mes tik nubraukėme branduolinės astrofizikos pasaulio paviršių!</a:t>
            </a:r>
            <a:endParaRPr lang="en-GB" sz="2000" b="1" i="1" dirty="0"/>
          </a:p>
        </p:txBody>
      </p:sp>
    </p:spTree>
    <p:extLst>
      <p:ext uri="{BB962C8B-B14F-4D97-AF65-F5344CB8AC3E}">
        <p14:creationId xmlns:p14="http://schemas.microsoft.com/office/powerpoint/2010/main" val="300238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xit" presetSubtype="0" fill="hold" nodeType="with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xit" presetSubtype="0" fill="hold"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animEffect transition="in" filter="fade">
                                      <p:cBhvr>
                                        <p:cTn id="51" dur="500"/>
                                        <p:tgtEl>
                                          <p:spTgt spid="7">
                                            <p:txEl>
                                              <p:pRg st="5" end="5"/>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xit" presetSubtype="0" fill="hold"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Kelionės </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per </a:t>
            </a: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stichijas </a:t>
            </a:r>
            <a:r>
              <a:rPr lang="de-DE" sz="3600" cap="small" dirty="0" err="1">
                <a:solidFill>
                  <a:schemeClr val="bg1"/>
                </a:solidFill>
                <a:effectLst>
                  <a:outerShdw blurRad="38100" dist="38100" dir="2700000" algn="tl">
                    <a:srgbClr val="000000">
                      <a:alpha val="43137"/>
                    </a:srgbClr>
                  </a:outerShdw>
                </a:effectLst>
                <a:latin typeface="+mj-lt"/>
                <a:ea typeface="Source Sans Pro" panose="020B0503030403020204" pitchFamily="34" charset="0"/>
              </a:rPr>
              <a:t>pabaiga</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567818675"/>
      </p:ext>
    </p:extLst>
  </p:cSld>
  <p:clrMapOvr>
    <a:masterClrMapping/>
  </p:clrMapOvr>
</p:sld>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2.xml><?xml version="1.0" encoding="utf-8"?>
<a:theme xmlns:a="http://schemas.openxmlformats.org/drawingml/2006/main" name="chapter">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Template>Praesentationsvorlagen16zu9</ap:Template>
  <ap:TotalTime>0</ap:TotalTime>
  <ap:Words>5684</ap:Words>
  <ap:Application>Microsoft Office PowerPoint</ap:Application>
  <ap:PresentationFormat>Breitbild</ap:PresentationFormat>
  <ap:Paragraphs>608</ap:Paragraphs>
  <ap:Slides>98</ap:Slides>
  <ap:Notes>72</ap:Notes>
  <ap:HiddenSlides>0</ap:HiddenSlides>
  <ap:MMClips>1</ap:MMClips>
  <ap:ScaleCrop>false</ap:ScaleCrop>
  <ap:HeadingPairs>
    <vt:vector baseType="variant" size="6">
      <vt:variant>
        <vt:lpstr>Verwendete Schriftarten</vt:lpstr>
      </vt:variant>
      <vt:variant>
        <vt:i4>6</vt:i4>
      </vt:variant>
      <vt:variant>
        <vt:lpstr>Design</vt:lpstr>
      </vt:variant>
      <vt:variant>
        <vt:i4>3</vt:i4>
      </vt:variant>
      <vt:variant>
        <vt:lpstr>Folientitel</vt:lpstr>
      </vt:variant>
      <vt:variant>
        <vt:i4>98</vt:i4>
      </vt:variant>
    </vt:vector>
  </ap:HeadingPairs>
  <ap:TitlesOfParts>
    <vt:vector baseType="lpstr" size="107">
      <vt:lpstr>Open Sans</vt:lpstr>
      <vt:lpstr>Arial</vt:lpstr>
      <vt:lpstr>Symbol</vt:lpstr>
      <vt:lpstr>Calibri</vt:lpstr>
      <vt:lpstr>Wingdings</vt:lpstr>
      <vt:lpstr>Cambria Math</vt:lpstr>
      <vt:lpstr>TUD_2018_16zu9</vt:lpstr>
      <vt:lpstr>chapter</vt:lpstr>
      <vt:lpstr>Benutzerdefiniertes Design</vt:lpstr>
      <vt:lpstr>PowerPoint-Präsentation</vt:lpstr>
      <vt:lpstr>PowerPoint-Präsentation</vt:lpstr>
      <vt:lpstr>Time Schedule</vt:lpstr>
      <vt:lpstr>PowerPoint-Präsentation</vt:lpstr>
      <vt:lpstr>PowerPoint-Präsentation</vt:lpstr>
      <vt:lpstr>PowerPoint-Präsentation</vt:lpstr>
      <vt:lpstr>Brainstorming</vt:lpstr>
      <vt:lpstr>PowerPoint-Präsentation</vt:lpstr>
      <vt:lpstr>What is Nuclear Astrophysics?</vt:lpstr>
      <vt:lpstr>PowerPoint-Präsentation</vt:lpstr>
      <vt:lpstr>Elements in Antiquity (ca. 350 B.C.)</vt:lpstr>
      <vt:lpstr>Elements in Antiquity (ca. 350 B.C.)</vt:lpstr>
      <vt:lpstr>Elements in Alchemy</vt:lpstr>
      <vt:lpstr>Elements in Alchemy</vt:lpstr>
      <vt:lpstr>Evolution of the periodic table</vt:lpstr>
      <vt:lpstr>The Periodic Table of the Elements</vt:lpstr>
      <vt:lpstr>Abundance of the Chemical Elements (Solar System)</vt:lpstr>
      <vt:lpstr>Abundance of the Chemical Elements (Solar System)</vt:lpstr>
      <vt:lpstr>Abundance of the Chemical Elements</vt:lpstr>
      <vt:lpstr>PowerPoint-Präsentation</vt:lpstr>
      <vt:lpstr>PowerPoint-Präsentation</vt:lpstr>
      <vt:lpstr>PowerPoint-Präsentation</vt:lpstr>
      <vt:lpstr>The Atomic Nucleus</vt:lpstr>
      <vt:lpstr>Atomic Nuclei labeling</vt:lpstr>
      <vt:lpstr>Atomic Nuclei labeling</vt:lpstr>
      <vt:lpstr>Atomic Nuclei labeling</vt:lpstr>
      <vt:lpstr>Atomic Nuclei labeling</vt:lpstr>
      <vt:lpstr>Atomic Nuclei labeling</vt:lpstr>
      <vt:lpstr>Atomic Nuclei labeling</vt:lpstr>
      <vt:lpstr>PowerPoint-Präsentation</vt:lpstr>
      <vt:lpstr>Nuclear Reactions</vt:lpstr>
      <vt:lpstr>Nuclear Reactions</vt:lpstr>
      <vt:lpstr>Nuclear Reactions</vt:lpstr>
      <vt:lpstr>PowerPoint-Präsentation</vt:lpstr>
      <vt:lpstr>Binding Energy</vt:lpstr>
      <vt:lpstr>Binding Energy</vt:lpstr>
      <vt:lpstr>The Nuclide Table</vt:lpstr>
      <vt:lpstr>Nuclear Reactions</vt:lpstr>
      <vt:lpstr>PowerPoint-Präsentation</vt:lpstr>
      <vt:lpstr>PowerPoint-Präsentation</vt:lpstr>
      <vt:lpstr>Stellar Evolution</vt:lpstr>
      <vt:lpstr>PowerPoint-Präsentation</vt:lpstr>
      <vt:lpstr>Stellar Evolution</vt:lpstr>
      <vt:lpstr>Stellar Evolution</vt:lpstr>
      <vt:lpstr>Stellar Evolution</vt:lpstr>
      <vt:lpstr>Stellar Evolution</vt:lpstr>
      <vt:lpstr>Stellar Evolution</vt:lpstr>
      <vt:lpstr>Stellar Evolution</vt:lpstr>
      <vt:lpstr>Stellar Evolution</vt:lpstr>
      <vt:lpstr>Stellar Evolution</vt:lpstr>
      <vt:lpstr>PowerPoint-Präsentation</vt:lpstr>
      <vt:lpstr>The Story of our Sun</vt:lpstr>
      <vt:lpstr>The Story of our Sun</vt:lpstr>
      <vt:lpstr>The Story of our Sun</vt:lpstr>
      <vt:lpstr>The Story of our Sun</vt:lpstr>
      <vt:lpstr>The Story of our Sun</vt:lpstr>
      <vt:lpstr>The Story of our Sun</vt:lpstr>
      <vt:lpstr>The Story of our Sun</vt:lpstr>
      <vt:lpstr>Abundance of the Chemical Elements (Solar System)</vt:lpstr>
      <vt:lpstr>Abundance of the Chemical Elements (Solar System)</vt:lpstr>
      <vt:lpstr>Abundance of the Chemical Elements (Solar System)</vt:lpstr>
      <vt:lpstr>Binding Energy</vt:lpstr>
      <vt:lpstr>Binding Energy</vt:lpstr>
      <vt:lpstr>PowerPoint-Präsentation</vt:lpstr>
      <vt:lpstr>PowerPoint-Präsentation</vt:lpstr>
      <vt:lpstr>Neutron Capture</vt:lpstr>
      <vt:lpstr>Neutron Capture</vt:lpstr>
      <vt:lpstr>The Nuclide Race Board Game</vt:lpstr>
      <vt:lpstr>The Nuclide Race Board Game</vt:lpstr>
      <vt:lpstr>The Nuclide Race Board Game</vt:lpstr>
      <vt:lpstr>The Nuclide Race Board Game</vt:lpstr>
      <vt:lpstr>The Nuclide Race Board Game</vt:lpstr>
      <vt:lpstr>PowerPoint-Präsentation</vt:lpstr>
      <vt:lpstr>S- and R-Processes</vt:lpstr>
      <vt:lpstr>R-Process in Action</vt:lpstr>
      <vt:lpstr>PowerPoint-Präsentation</vt:lpstr>
      <vt:lpstr>Neutron Sources</vt:lpstr>
      <vt:lpstr>PowerPoint-Präsentation</vt:lpstr>
      <vt:lpstr>PowerPoint-Präsentation</vt:lpstr>
      <vt:lpstr>Nuclear Reaction Measurements</vt:lpstr>
      <vt:lpstr>Nuclear Reaction Measurements</vt:lpstr>
      <vt:lpstr>Goal of the Measurment</vt:lpstr>
      <vt:lpstr>Photon Energy</vt:lpstr>
      <vt:lpstr>Photon Energy</vt:lpstr>
      <vt:lpstr>Photon Energy</vt:lpstr>
      <vt:lpstr>Photon Energy</vt:lpstr>
      <vt:lpstr>Term Diagram</vt:lpstr>
      <vt:lpstr>Cross Section</vt:lpstr>
      <vt:lpstr>Cross Section</vt:lpstr>
      <vt:lpstr>Reaction Rate</vt:lpstr>
      <vt:lpstr>Reaction Rate</vt:lpstr>
      <vt:lpstr>Uncertainties </vt:lpstr>
      <vt:lpstr>Summary</vt:lpstr>
      <vt:lpstr>Summary</vt:lpstr>
      <vt:lpstr>Summary</vt:lpstr>
      <vt:lpstr>Brainstorming</vt:lpstr>
      <vt:lpstr>A lot of open Questions</vt:lpstr>
      <vt:lpstr>PowerPoint-Präsentation</vt:lpstr>
    </vt:vector>
  </ap:TitlesOfParts>
  <ap:Company/>
  <ap:LinksUpToDate>false</ap:LinksUpToDate>
  <ap:SharedDoc>false</ap:SharedDoc>
  <ap:HyperlinksChanged>false</ap:HyperlinksChanged>
  <ap:AppVersion>16.0000</ap:AppVersion>
</ap:Properties>
</file>

<file path=docProps/core.xml><?xml version="1.0" encoding="utf-8"?>
<coreProperties xmlns:dc="http://purl.org/dc/elements/1.1/" xmlns:dcterms="http://purl.org/dc/terms/" xmlns:xsi="http://www.w3.org/2001/XMLSchema-instance" xmlns="http://schemas.openxmlformats.org/package/2006/metadata/core-properties">
  <dc:title>Nuclear Astrophysics - A Journey through the Elements</dc:title>
  <dc:creator>Hannes Nitsche</dc:creator>
  <lastModifiedBy>83977dd4, 318a5a4b</lastModifiedBy>
  <revision>2313</revision>
  <dcterms:created xsi:type="dcterms:W3CDTF">2018-06-15T09:17:35.0000000Z</dcterms:created>
  <dcterms:modified xsi:type="dcterms:W3CDTF">2022-11-30T10:46:33.0000000Z</dcterms:modified>
  <keywords>, docId:8D6B2ECB61DE7A013722B437D07CFD30</keywords>
</coreProperties>
</file>