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91" r:id="rId1"/>
    <p:sldMasterId id="2147483917" r:id="rId2"/>
    <p:sldMasterId id="2147483907" r:id="rId3"/>
  </p:sldMasterIdLst>
  <p:notesMasterIdLst>
    <p:notesMasterId r:id="rId102"/>
  </p:notesMasterIdLst>
  <p:handoutMasterIdLst>
    <p:handoutMasterId r:id="rId103"/>
  </p:handoutMasterIdLst>
  <p:sldIdLst>
    <p:sldId id="400" r:id="rId4"/>
    <p:sldId id="256" r:id="rId5"/>
    <p:sldId id="352" r:id="rId6"/>
    <p:sldId id="532" r:id="rId7"/>
    <p:sldId id="354" r:id="rId8"/>
    <p:sldId id="548" r:id="rId9"/>
    <p:sldId id="499" r:id="rId10"/>
    <p:sldId id="361" r:id="rId11"/>
    <p:sldId id="362" r:id="rId12"/>
    <p:sldId id="482" r:id="rId13"/>
    <p:sldId id="484" r:id="rId14"/>
    <p:sldId id="486" r:id="rId15"/>
    <p:sldId id="495" r:id="rId16"/>
    <p:sldId id="497" r:id="rId17"/>
    <p:sldId id="371" r:id="rId18"/>
    <p:sldId id="343" r:id="rId19"/>
    <p:sldId id="372" r:id="rId20"/>
    <p:sldId id="500" r:id="rId21"/>
    <p:sldId id="404" r:id="rId22"/>
    <p:sldId id="405" r:id="rId23"/>
    <p:sldId id="529" r:id="rId24"/>
    <p:sldId id="376" r:id="rId25"/>
    <p:sldId id="407" r:id="rId26"/>
    <p:sldId id="408" r:id="rId27"/>
    <p:sldId id="409" r:id="rId28"/>
    <p:sldId id="489" r:id="rId29"/>
    <p:sldId id="411" r:id="rId30"/>
    <p:sldId id="406" r:id="rId31"/>
    <p:sldId id="415" r:id="rId32"/>
    <p:sldId id="412" r:id="rId33"/>
    <p:sldId id="501" r:id="rId34"/>
    <p:sldId id="502" r:id="rId35"/>
    <p:sldId id="503" r:id="rId36"/>
    <p:sldId id="446" r:id="rId37"/>
    <p:sldId id="379" r:id="rId38"/>
    <p:sldId id="380" r:id="rId39"/>
    <p:sldId id="504" r:id="rId40"/>
    <p:sldId id="420" r:id="rId41"/>
    <p:sldId id="533" r:id="rId42"/>
    <p:sldId id="378" r:id="rId43"/>
    <p:sldId id="421" r:id="rId44"/>
    <p:sldId id="508" r:id="rId45"/>
    <p:sldId id="422" r:id="rId46"/>
    <p:sldId id="423" r:id="rId47"/>
    <p:sldId id="424" r:id="rId48"/>
    <p:sldId id="425" r:id="rId49"/>
    <p:sldId id="426" r:id="rId50"/>
    <p:sldId id="427" r:id="rId51"/>
    <p:sldId id="428" r:id="rId52"/>
    <p:sldId id="429" r:id="rId53"/>
    <p:sldId id="509" r:id="rId54"/>
    <p:sldId id="432" r:id="rId55"/>
    <p:sldId id="510" r:id="rId56"/>
    <p:sldId id="511" r:id="rId57"/>
    <p:sldId id="512" r:id="rId58"/>
    <p:sldId id="513" r:id="rId59"/>
    <p:sldId id="514" r:id="rId60"/>
    <p:sldId id="515" r:id="rId61"/>
    <p:sldId id="440" r:id="rId62"/>
    <p:sldId id="516" r:id="rId63"/>
    <p:sldId id="517" r:id="rId64"/>
    <p:sldId id="441" r:id="rId65"/>
    <p:sldId id="519" r:id="rId66"/>
    <p:sldId id="530" r:id="rId67"/>
    <p:sldId id="447" r:id="rId68"/>
    <p:sldId id="460" r:id="rId69"/>
    <p:sldId id="466" r:id="rId70"/>
    <p:sldId id="467" r:id="rId71"/>
    <p:sldId id="523" r:id="rId72"/>
    <p:sldId id="522" r:id="rId73"/>
    <p:sldId id="524" r:id="rId74"/>
    <p:sldId id="525" r:id="rId75"/>
    <p:sldId id="494" r:id="rId76"/>
    <p:sldId id="465" r:id="rId77"/>
    <p:sldId id="535" r:id="rId78"/>
    <p:sldId id="471" r:id="rId79"/>
    <p:sldId id="461" r:id="rId80"/>
    <p:sldId id="531" r:id="rId81"/>
    <p:sldId id="534" r:id="rId82"/>
    <p:sldId id="457" r:id="rId83"/>
    <p:sldId id="459" r:id="rId84"/>
    <p:sldId id="472" r:id="rId85"/>
    <p:sldId id="451" r:id="rId86"/>
    <p:sldId id="539" r:id="rId87"/>
    <p:sldId id="473" r:id="rId88"/>
    <p:sldId id="540" r:id="rId89"/>
    <p:sldId id="475" r:id="rId90"/>
    <p:sldId id="398" r:id="rId91"/>
    <p:sldId id="541" r:id="rId92"/>
    <p:sldId id="537" r:id="rId93"/>
    <p:sldId id="542" r:id="rId94"/>
    <p:sldId id="544" r:id="rId95"/>
    <p:sldId id="546" r:id="rId96"/>
    <p:sldId id="538" r:id="rId97"/>
    <p:sldId id="553" r:id="rId98"/>
    <p:sldId id="550" r:id="rId99"/>
    <p:sldId id="552" r:id="rId100"/>
    <p:sldId id="543" r:id="rId101"/>
  </p:sldIdLst>
  <p:sldSz cx="12192000" cy="6858000"/>
  <p:notesSz cx="6858000" cy="9144000"/>
  <p:embeddedFontLst>
    <p:embeddedFont>
      <p:font typeface="Calibri" panose="020F0502020204030204" pitchFamily="34" charset="0"/>
      <p:regular r:id="rId104"/>
      <p:bold r:id="rId105"/>
      <p:italic r:id="rId106"/>
      <p:boldItalic r:id="rId107"/>
    </p:embeddedFont>
    <p:embeddedFont>
      <p:font typeface="Cambria Math" panose="02040503050406030204" pitchFamily="18" charset="0"/>
      <p:regular r:id="rId108"/>
    </p:embeddedFont>
    <p:embeddedFont>
      <p:font typeface="Open Sans" panose="020B0606030504020204" pitchFamily="34" charset="0"/>
      <p:regular r:id="rId109"/>
      <p:bold r:id="rId110"/>
      <p:italic r:id="rId111"/>
      <p:boldItalic r:id="rId112"/>
    </p:embeddedFont>
  </p:embeddedFontLst>
  <p:defaultTex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939B5E8-EF71-43FF-B7B6-C3DB42F2B419}">
          <p14:sldIdLst>
            <p14:sldId id="400"/>
            <p14:sldId id="256"/>
            <p14:sldId id="352"/>
            <p14:sldId id="532"/>
            <p14:sldId id="354"/>
            <p14:sldId id="548"/>
            <p14:sldId id="499"/>
            <p14:sldId id="361"/>
            <p14:sldId id="362"/>
            <p14:sldId id="482"/>
            <p14:sldId id="484"/>
            <p14:sldId id="486"/>
            <p14:sldId id="495"/>
            <p14:sldId id="497"/>
            <p14:sldId id="371"/>
            <p14:sldId id="343"/>
            <p14:sldId id="372"/>
            <p14:sldId id="500"/>
            <p14:sldId id="404"/>
            <p14:sldId id="405"/>
            <p14:sldId id="529"/>
            <p14:sldId id="376"/>
            <p14:sldId id="407"/>
            <p14:sldId id="408"/>
            <p14:sldId id="409"/>
            <p14:sldId id="489"/>
            <p14:sldId id="411"/>
            <p14:sldId id="406"/>
            <p14:sldId id="415"/>
            <p14:sldId id="412"/>
            <p14:sldId id="501"/>
            <p14:sldId id="502"/>
            <p14:sldId id="503"/>
            <p14:sldId id="446"/>
            <p14:sldId id="379"/>
            <p14:sldId id="380"/>
            <p14:sldId id="504"/>
            <p14:sldId id="420"/>
            <p14:sldId id="533"/>
            <p14:sldId id="378"/>
            <p14:sldId id="421"/>
            <p14:sldId id="508"/>
            <p14:sldId id="422"/>
            <p14:sldId id="423"/>
            <p14:sldId id="424"/>
            <p14:sldId id="425"/>
            <p14:sldId id="426"/>
            <p14:sldId id="427"/>
            <p14:sldId id="428"/>
            <p14:sldId id="429"/>
            <p14:sldId id="509"/>
            <p14:sldId id="432"/>
            <p14:sldId id="510"/>
            <p14:sldId id="511"/>
            <p14:sldId id="512"/>
            <p14:sldId id="513"/>
            <p14:sldId id="514"/>
            <p14:sldId id="515"/>
            <p14:sldId id="440"/>
            <p14:sldId id="516"/>
            <p14:sldId id="517"/>
            <p14:sldId id="441"/>
            <p14:sldId id="519"/>
            <p14:sldId id="530"/>
            <p14:sldId id="447"/>
            <p14:sldId id="460"/>
            <p14:sldId id="466"/>
            <p14:sldId id="467"/>
            <p14:sldId id="523"/>
            <p14:sldId id="522"/>
            <p14:sldId id="524"/>
            <p14:sldId id="525"/>
            <p14:sldId id="494"/>
            <p14:sldId id="465"/>
            <p14:sldId id="535"/>
            <p14:sldId id="471"/>
            <p14:sldId id="461"/>
            <p14:sldId id="531"/>
            <p14:sldId id="534"/>
            <p14:sldId id="457"/>
            <p14:sldId id="459"/>
            <p14:sldId id="472"/>
            <p14:sldId id="451"/>
            <p14:sldId id="539"/>
            <p14:sldId id="473"/>
            <p14:sldId id="540"/>
            <p14:sldId id="475"/>
            <p14:sldId id="398"/>
            <p14:sldId id="541"/>
            <p14:sldId id="537"/>
            <p14:sldId id="542"/>
            <p14:sldId id="544"/>
            <p14:sldId id="546"/>
            <p14:sldId id="538"/>
            <p14:sldId id="553"/>
            <p14:sldId id="550"/>
            <p14:sldId id="552"/>
            <p14:sldId id="5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öfel,Anja" initials="K" lastIdx="10" clrIdx="0">
    <p:extLst>
      <p:ext uri="{19B8F6BF-5375-455C-9EA6-DF929625EA0E}">
        <p15:presenceInfo xmlns:p15="http://schemas.microsoft.com/office/powerpoint/2012/main" userId="S-1-5-21-1982228756-150042506-1537001085-188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FF47"/>
    <a:srgbClr val="80FF80"/>
    <a:srgbClr val="000000"/>
    <a:srgbClr val="FF6565"/>
    <a:srgbClr val="EAB200"/>
    <a:srgbClr val="004070"/>
    <a:srgbClr val="DFD6F2"/>
    <a:srgbClr val="FFEBAB"/>
    <a:srgbClr val="FFE697"/>
    <a:srgbClr val="009EE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30" autoAdjust="0"/>
    <p:restoredTop sz="91422" autoAdjust="0"/>
  </p:normalViewPr>
  <p:slideViewPr>
    <p:cSldViewPr snapToGrid="0" snapToObjects="1">
      <p:cViewPr varScale="1">
        <p:scale>
          <a:sx n="100" d="100"/>
          <a:sy n="100" d="100"/>
        </p:scale>
        <p:origin x="1062" y="96"/>
      </p:cViewPr>
      <p:guideLst/>
    </p:cSldViewPr>
  </p:slideViewPr>
  <p:outlineViewPr>
    <p:cViewPr>
      <p:scale>
        <a:sx n="33" d="100"/>
        <a:sy n="33" d="100"/>
      </p:scale>
      <p:origin x="0" y="-8778"/>
    </p:cViewPr>
  </p:outlineViewPr>
  <p:notesTextViewPr>
    <p:cViewPr>
      <p:scale>
        <a:sx n="1" d="1"/>
        <a:sy n="1" d="1"/>
      </p:scale>
      <p:origin x="0" y="0"/>
    </p:cViewPr>
  </p:notesTextViewPr>
  <p:notesViewPr>
    <p:cSldViewPr snapToGrid="0" snapToObject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ableStyles" Target="tableStyle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9.fntdata"/><Relationship Id="rId16" Type="http://schemas.openxmlformats.org/officeDocument/2006/relationships/slide" Target="slides/slide13.xml"/><Relationship Id="rId107" Type="http://schemas.openxmlformats.org/officeDocument/2006/relationships/font" Target="fonts/font4.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notesMaster" Target="notesMasters/notes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commentAuthors" Target="commentAuthors.xml"/><Relationship Id="rId118" Type="http://schemas.microsoft.com/office/2016/11/relationships/changesInfo" Target="changesInfos/changesInfo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handoutMaster" Target="handoutMasters/handoutMaster1.xml"/><Relationship Id="rId108" Type="http://schemas.openxmlformats.org/officeDocument/2006/relationships/font" Target="fonts/font5.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6.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font" Target="fonts/font1.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7.fntdata"/><Relationship Id="rId115"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font" Target="fonts/font2.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8.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s Nitsche" userId="da26802d02218cca" providerId="LiveId" clId="{515C667C-1568-4F39-A1C7-D052F6709B7A}"/>
    <pc:docChg chg="undo custSel addSld delSld modSld sldOrd modSection">
      <pc:chgData name="Hannes Nitsche" userId="da26802d02218cca" providerId="LiveId" clId="{515C667C-1568-4F39-A1C7-D052F6709B7A}" dt="2022-05-13T11:43:28.881" v="1349" actId="20577"/>
      <pc:docMkLst>
        <pc:docMk/>
      </pc:docMkLst>
      <pc:sldChg chg="addSp delSp modSp add mod">
        <pc:chgData name="Hannes Nitsche" userId="da26802d02218cca" providerId="LiveId" clId="{515C667C-1568-4F39-A1C7-D052F6709B7A}" dt="2022-05-13T09:46:16.576" v="116" actId="20577"/>
        <pc:sldMkLst>
          <pc:docMk/>
          <pc:sldMk cId="20392342" sldId="305"/>
        </pc:sldMkLst>
        <pc:spChg chg="mod">
          <ac:chgData name="Hannes Nitsche" userId="da26802d02218cca" providerId="LiveId" clId="{515C667C-1568-4F39-A1C7-D052F6709B7A}" dt="2022-05-13T09:46:16.576" v="116" actId="20577"/>
          <ac:spMkLst>
            <pc:docMk/>
            <pc:sldMk cId="20392342" sldId="305"/>
            <ac:spMk id="3" creationId="{94B42CE0-63DD-415A-A2FD-01EDAF7A72CA}"/>
          </ac:spMkLst>
        </pc:spChg>
        <pc:spChg chg="mod">
          <ac:chgData name="Hannes Nitsche" userId="da26802d02218cca" providerId="LiveId" clId="{515C667C-1568-4F39-A1C7-D052F6709B7A}" dt="2022-05-13T08:11:22.382" v="115" actId="14100"/>
          <ac:spMkLst>
            <pc:docMk/>
            <pc:sldMk cId="20392342" sldId="305"/>
            <ac:spMk id="5" creationId="{8CA2363D-87BC-41C1-BC5E-658C0E81D775}"/>
          </ac:spMkLst>
        </pc:spChg>
        <pc:spChg chg="add del mod">
          <ac:chgData name="Hannes Nitsche" userId="da26802d02218cca" providerId="LiveId" clId="{515C667C-1568-4F39-A1C7-D052F6709B7A}" dt="2022-05-13T08:10:50.106" v="108" actId="20577"/>
          <ac:spMkLst>
            <pc:docMk/>
            <pc:sldMk cId="20392342" sldId="305"/>
            <ac:spMk id="6" creationId="{65BB951B-CE7A-4A83-991B-5932F47FCFDC}"/>
          </ac:spMkLst>
        </pc:spChg>
        <pc:spChg chg="add mod">
          <ac:chgData name="Hannes Nitsche" userId="da26802d02218cca" providerId="LiveId" clId="{515C667C-1568-4F39-A1C7-D052F6709B7A}" dt="2022-05-13T08:11:18.519" v="113" actId="571"/>
          <ac:spMkLst>
            <pc:docMk/>
            <pc:sldMk cId="20392342" sldId="305"/>
            <ac:spMk id="7" creationId="{090C962F-5F0E-4752-B88D-591CA5C1D156}"/>
          </ac:spMkLst>
        </pc:spChg>
        <pc:spChg chg="del">
          <ac:chgData name="Hannes Nitsche" userId="da26802d02218cca" providerId="LiveId" clId="{515C667C-1568-4F39-A1C7-D052F6709B7A}" dt="2022-05-13T08:10:13.106" v="88" actId="478"/>
          <ac:spMkLst>
            <pc:docMk/>
            <pc:sldMk cId="20392342" sldId="305"/>
            <ac:spMk id="8" creationId="{75EF01DB-B600-4A50-9247-4623A4119441}"/>
          </ac:spMkLst>
        </pc:spChg>
      </pc:sldChg>
      <pc:sldChg chg="ord">
        <pc:chgData name="Hannes Nitsche" userId="da26802d02218cca" providerId="LiveId" clId="{515C667C-1568-4F39-A1C7-D052F6709B7A}" dt="2022-05-13T07:54:29.185" v="1"/>
        <pc:sldMkLst>
          <pc:docMk/>
          <pc:sldMk cId="1364364908" sldId="393"/>
        </pc:sldMkLst>
      </pc:sldChg>
      <pc:sldChg chg="modSp mod ord">
        <pc:chgData name="Hannes Nitsche" userId="da26802d02218cca" providerId="LiveId" clId="{515C667C-1568-4F39-A1C7-D052F6709B7A}" dt="2022-05-13T08:01:49.787" v="38" actId="20577"/>
        <pc:sldMkLst>
          <pc:docMk/>
          <pc:sldMk cId="1610550951" sldId="394"/>
        </pc:sldMkLst>
        <pc:graphicFrameChg chg="modGraphic">
          <ac:chgData name="Hannes Nitsche" userId="da26802d02218cca" providerId="LiveId" clId="{515C667C-1568-4F39-A1C7-D052F6709B7A}" dt="2022-05-13T08:01:49.787" v="38" actId="20577"/>
          <ac:graphicFrameMkLst>
            <pc:docMk/>
            <pc:sldMk cId="1610550951" sldId="394"/>
            <ac:graphicFrameMk id="5" creationId="{A88DDD0E-55DA-40C3-B0DF-1BCB1C75046C}"/>
          </ac:graphicFrameMkLst>
        </pc:graphicFrameChg>
      </pc:sldChg>
      <pc:sldChg chg="delSp modSp mod">
        <pc:chgData name="Hannes Nitsche" userId="da26802d02218cca" providerId="LiveId" clId="{515C667C-1568-4F39-A1C7-D052F6709B7A}" dt="2022-05-13T08:02:18.439" v="72" actId="20577"/>
        <pc:sldMkLst>
          <pc:docMk/>
          <pc:sldMk cId="1686796069" sldId="395"/>
        </pc:sldMkLst>
        <pc:spChg chg="mod">
          <ac:chgData name="Hannes Nitsche" userId="da26802d02218cca" providerId="LiveId" clId="{515C667C-1568-4F39-A1C7-D052F6709B7A}" dt="2022-05-13T08:02:18.439" v="72" actId="20577"/>
          <ac:spMkLst>
            <pc:docMk/>
            <pc:sldMk cId="1686796069" sldId="395"/>
            <ac:spMk id="2" creationId="{A273F72C-D140-584B-EF85-489A34941A1A}"/>
          </ac:spMkLst>
        </pc:spChg>
        <pc:spChg chg="del mod">
          <ac:chgData name="Hannes Nitsche" userId="da26802d02218cca" providerId="LiveId" clId="{515C667C-1568-4F39-A1C7-D052F6709B7A}" dt="2022-05-13T08:02:09.867" v="40" actId="478"/>
          <ac:spMkLst>
            <pc:docMk/>
            <pc:sldMk cId="1686796069" sldId="395"/>
            <ac:spMk id="14" creationId="{5EB24453-BCCC-6336-BDF6-54FAD67772C7}"/>
          </ac:spMkLst>
        </pc:spChg>
      </pc:sldChg>
      <pc:sldChg chg="new del">
        <pc:chgData name="Hannes Nitsche" userId="da26802d02218cca" providerId="LiveId" clId="{515C667C-1568-4F39-A1C7-D052F6709B7A}" dt="2022-05-13T10:13:14.653" v="118" actId="2696"/>
        <pc:sldMkLst>
          <pc:docMk/>
          <pc:sldMk cId="195829401" sldId="396"/>
        </pc:sldMkLst>
      </pc:sldChg>
      <pc:sldChg chg="modSp add mod">
        <pc:chgData name="Hannes Nitsche" userId="da26802d02218cca" providerId="LiveId" clId="{515C667C-1568-4F39-A1C7-D052F6709B7A}" dt="2022-05-13T10:24:16.255" v="1026" actId="403"/>
        <pc:sldMkLst>
          <pc:docMk/>
          <pc:sldMk cId="1269673281" sldId="396"/>
        </pc:sldMkLst>
        <pc:spChg chg="mod">
          <ac:chgData name="Hannes Nitsche" userId="da26802d02218cca" providerId="LiveId" clId="{515C667C-1568-4F39-A1C7-D052F6709B7A}" dt="2022-05-13T10:13:27.738" v="136" actId="20577"/>
          <ac:spMkLst>
            <pc:docMk/>
            <pc:sldMk cId="1269673281" sldId="396"/>
            <ac:spMk id="2" creationId="{1A7CAFF5-FDB0-4634-96C3-92F9EA103898}"/>
          </ac:spMkLst>
        </pc:spChg>
        <pc:spChg chg="mod">
          <ac:chgData name="Hannes Nitsche" userId="da26802d02218cca" providerId="LiveId" clId="{515C667C-1568-4F39-A1C7-D052F6709B7A}" dt="2022-05-13T10:24:16.255" v="1026" actId="403"/>
          <ac:spMkLst>
            <pc:docMk/>
            <pc:sldMk cId="1269673281" sldId="396"/>
            <ac:spMk id="3" creationId="{B301DDEB-9730-496B-A04E-FD5DB905B10A}"/>
          </ac:spMkLst>
        </pc:spChg>
      </pc:sldChg>
      <pc:sldChg chg="modSp add mod">
        <pc:chgData name="Hannes Nitsche" userId="da26802d02218cca" providerId="LiveId" clId="{515C667C-1568-4F39-A1C7-D052F6709B7A}" dt="2022-05-13T10:50:34.357" v="1029" actId="20577"/>
        <pc:sldMkLst>
          <pc:docMk/>
          <pc:sldMk cId="2244524446" sldId="397"/>
        </pc:sldMkLst>
        <pc:spChg chg="mod">
          <ac:chgData name="Hannes Nitsche" userId="da26802d02218cca" providerId="LiveId" clId="{515C667C-1568-4F39-A1C7-D052F6709B7A}" dt="2022-05-13T10:50:34.357" v="1029" actId="20577"/>
          <ac:spMkLst>
            <pc:docMk/>
            <pc:sldMk cId="2244524446" sldId="397"/>
            <ac:spMk id="3" creationId="{B301DDEB-9730-496B-A04E-FD5DB905B10A}"/>
          </ac:spMkLst>
        </pc:spChg>
      </pc:sldChg>
      <pc:sldChg chg="addSp delSp modSp new mod">
        <pc:chgData name="Hannes Nitsche" userId="da26802d02218cca" providerId="LiveId" clId="{515C667C-1568-4F39-A1C7-D052F6709B7A}" dt="2022-05-13T11:43:05.083" v="1303" actId="20577"/>
        <pc:sldMkLst>
          <pc:docMk/>
          <pc:sldMk cId="3887031965" sldId="398"/>
        </pc:sldMkLst>
        <pc:spChg chg="add del mod">
          <ac:chgData name="Hannes Nitsche" userId="da26802d02218cca" providerId="LiveId" clId="{515C667C-1568-4F39-A1C7-D052F6709B7A}" dt="2022-05-13T11:43:05.083" v="1303" actId="20577"/>
          <ac:spMkLst>
            <pc:docMk/>
            <pc:sldMk cId="3887031965" sldId="398"/>
            <ac:spMk id="2" creationId="{DACE64D0-FA2B-4AF8-B609-D1F436274D79}"/>
          </ac:spMkLst>
        </pc:spChg>
        <pc:spChg chg="mod">
          <ac:chgData name="Hannes Nitsche" userId="da26802d02218cca" providerId="LiveId" clId="{515C667C-1568-4F39-A1C7-D052F6709B7A}" dt="2022-05-13T11:33:46.758" v="1282" actId="14100"/>
          <ac:spMkLst>
            <pc:docMk/>
            <pc:sldMk cId="3887031965" sldId="398"/>
            <ac:spMk id="3" creationId="{8A5EEF8B-7B91-4BAD-BEBF-0997022B8CD5}"/>
          </ac:spMkLst>
        </pc:spChg>
        <pc:spChg chg="add del">
          <ac:chgData name="Hannes Nitsche" userId="da26802d02218cca" providerId="LiveId" clId="{515C667C-1568-4F39-A1C7-D052F6709B7A}" dt="2022-05-13T11:31:47.762" v="1032"/>
          <ac:spMkLst>
            <pc:docMk/>
            <pc:sldMk cId="3887031965" sldId="398"/>
            <ac:spMk id="4" creationId="{61E739A4-1F1E-4979-B852-1F716FAFD02D}"/>
          </ac:spMkLst>
        </pc:spChg>
        <pc:picChg chg="add mod">
          <ac:chgData name="Hannes Nitsche" userId="da26802d02218cca" providerId="LiveId" clId="{515C667C-1568-4F39-A1C7-D052F6709B7A}" dt="2022-05-13T11:31:50.820" v="1034" actId="1076"/>
          <ac:picMkLst>
            <pc:docMk/>
            <pc:sldMk cId="3887031965" sldId="398"/>
            <ac:picMk id="5" creationId="{22E8B255-7CE3-4411-AB24-599E39E73F68}"/>
          </ac:picMkLst>
        </pc:picChg>
      </pc:sldChg>
      <pc:sldChg chg="modSp add mod">
        <pc:chgData name="Hannes Nitsche" userId="da26802d02218cca" providerId="LiveId" clId="{515C667C-1568-4F39-A1C7-D052F6709B7A}" dt="2022-05-13T11:43:28.881" v="1349" actId="20577"/>
        <pc:sldMkLst>
          <pc:docMk/>
          <pc:sldMk cId="2437365522" sldId="399"/>
        </pc:sldMkLst>
        <pc:spChg chg="mod">
          <ac:chgData name="Hannes Nitsche" userId="da26802d02218cca" providerId="LiveId" clId="{515C667C-1568-4F39-A1C7-D052F6709B7A}" dt="2022-05-13T11:43:28.881" v="1349" actId="20577"/>
          <ac:spMkLst>
            <pc:docMk/>
            <pc:sldMk cId="2437365522" sldId="399"/>
            <ac:spMk id="2" creationId="{DACE64D0-FA2B-4AF8-B609-D1F436274D7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AC6211-610F-44E5-BF19-D3CDF6EDD281}" type="datetimeFigureOut">
              <a:rPr lang="de-DE" smtClean="0"/>
              <a:t>30.11.2022</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D61AA8-FB04-42D1-9939-D1A1356F8086}" type="slidenum">
              <a:rPr lang="de-DE" smtClean="0"/>
              <a:t>‹Nr.›</a:t>
            </a:fld>
            <a:endParaRPr lang="de-DE"/>
          </a:p>
        </p:txBody>
      </p:sp>
    </p:spTree>
    <p:extLst>
      <p:ext uri="{BB962C8B-B14F-4D97-AF65-F5344CB8AC3E}">
        <p14:creationId xmlns:p14="http://schemas.microsoft.com/office/powerpoint/2010/main" val="1143156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7435D3-23A6-45D3-8DFA-7317DC1E7A64}" type="datetimeFigureOut">
              <a:rPr lang="de-DE" smtClean="0"/>
              <a:t>30.11.2022</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69AC09-DF60-43F4-96BF-67D4D9A74094}" type="slidenum">
              <a:rPr lang="de-DE" smtClean="0"/>
              <a:t>"Nr.</a:t>
            </a:fld>
            <a:endParaRPr lang="de-DE"/>
          </a:p>
        </p:txBody>
      </p:sp>
    </p:spTree>
    <p:extLst>
      <p:ext uri="{BB962C8B-B14F-4D97-AF65-F5344CB8AC3E}">
        <p14:creationId xmlns:p14="http://schemas.microsoft.com/office/powerpoint/2010/main" val="38331825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t>Note pentru facilitatori:</a:t>
            </a:r>
          </a:p>
          <a:p>
            <a:pPr marL="171450" indent="-171450">
              <a:buFont typeface="Arial" panose="020B0604020202020204" pitchFamily="34" charset="0"/>
              <a:buChar char="•"/>
            </a:pPr>
            <a:r>
              <a:rPr lang="en-GB" dirty="0"/>
              <a:t>Acest program este doar o sugestie</a:t>
            </a:r>
          </a:p>
          <a:p>
            <a:pPr marL="171450" indent="-171450">
              <a:buFont typeface="Arial" panose="020B0604020202020204" pitchFamily="34" charset="0"/>
              <a:buChar char="•"/>
            </a:pPr>
            <a:r>
              <a:rPr lang="en-GB" dirty="0"/>
              <a:t>Vă rugăm să introduceți orele în coloana Timp și să reprogramați pauzele după cum este necesar.</a:t>
            </a:r>
          </a:p>
        </p:txBody>
      </p:sp>
      <p:sp>
        <p:nvSpPr>
          <p:cNvPr id="4" name="Foliennummernplatzhalter 3"/>
          <p:cNvSpPr>
            <a:spLocks noGrp="1"/>
          </p:cNvSpPr>
          <p:nvPr>
            <p:ph type="sldNum" sz="quarter" idx="5"/>
          </p:nvPr>
        </p:nvSpPr>
        <p:spPr/>
        <p:txBody>
          <a:bodyPr/>
          <a:lstStyle/>
          <a:p>
            <a:fld id="{2969AC09-DF60-43F4-96BF-67D4D9A74094}" type="slidenum">
              <a:rPr lang="de-DE" smtClean="0"/>
              <a:t>3</a:t>
            </a:fld>
            <a:endParaRPr lang="de-DE"/>
          </a:p>
        </p:txBody>
      </p:sp>
    </p:spTree>
    <p:extLst>
      <p:ext uri="{BB962C8B-B14F-4D97-AF65-F5344CB8AC3E}">
        <p14:creationId xmlns:p14="http://schemas.microsoft.com/office/powerpoint/2010/main" val="2057109376"/>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Aspectul naturii științei: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Aristotel nu și-a testat niciodată teoriile pe cale experimentală</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Aristotel a conceput idei filosofice naturale cu scopul de a crea descrieri holistice ale lumii.</a:t>
            </a:r>
            <a:br>
              <a:rPr lang="en-GB" dirty="0"/>
            </a:br>
            <a:r>
              <a:rPr lang="en-GB" dirty="0"/>
              <a:t>Aici se poate da exemplul suplimentar, că el a combinat conceptul său de cele patru elemente cu un concept de gravitație:</a:t>
            </a:r>
            <a:br>
              <a:rPr lang="en-GB" dirty="0"/>
            </a:br>
            <a:r>
              <a:rPr lang="en-GB" dirty="0"/>
              <a:t>Potrivit lui, un obiect care are o masă mare trebuie să fie format dintr-o proporție mare de pământ.</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12</a:t>
            </a:fld>
            <a:endParaRPr lang="de-DE"/>
          </a:p>
        </p:txBody>
      </p:sp>
    </p:spTree>
    <p:extLst>
      <p:ext uri="{BB962C8B-B14F-4D97-AF65-F5344CB8AC3E}">
        <p14:creationId xmlns:p14="http://schemas.microsoft.com/office/powerpoint/2010/main" val="863714235"/>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Aspectul naturii științei: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Acest citat din Paracelsus este un exemplu excelent de abordare neștiințifică. Acesta contrazice complet principiile moderne ale dezvoltării științifice (de exemplu, principiul Falsificării al lui Karl Popper)</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14</a:t>
            </a:fld>
            <a:endParaRPr lang="de-DE"/>
          </a:p>
        </p:txBody>
      </p:sp>
    </p:spTree>
    <p:extLst>
      <p:ext uri="{BB962C8B-B14F-4D97-AF65-F5344CB8AC3E}">
        <p14:creationId xmlns:p14="http://schemas.microsoft.com/office/powerpoint/2010/main" val="3461097616"/>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b="1" dirty="0"/>
              <a:t>Note pentru facilitatori:</a:t>
            </a:r>
          </a:p>
          <a:p>
            <a:pPr marL="171450" indent="-171450">
              <a:buFont typeface="Arial" panose="020B0604020202020204" pitchFamily="34" charset="0"/>
              <a:buChar char="•"/>
            </a:pPr>
            <a:r>
              <a:rPr lang="en-GB" dirty="0"/>
              <a:t>Explicați scara logaritmică!</a:t>
            </a:r>
          </a:p>
          <a:p>
            <a:pPr marL="171450" indent="-171450">
              <a:buFont typeface="Arial" panose="020B0604020202020204" pitchFamily="34" charset="0"/>
              <a:buChar char="•"/>
            </a:pPr>
            <a:r>
              <a:rPr lang="en-GB" dirty="0"/>
              <a:t>abundențele chimice sunt unul dintre cele mai importante observabile ale astrofizicii nucleare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17</a:t>
            </a:fld>
            <a:endParaRPr lang="de-DE"/>
          </a:p>
        </p:txBody>
      </p:sp>
    </p:spTree>
    <p:extLst>
      <p:ext uri="{BB962C8B-B14F-4D97-AF65-F5344CB8AC3E}">
        <p14:creationId xmlns:p14="http://schemas.microsoft.com/office/powerpoint/2010/main" val="2020900000"/>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pentru facilitatori: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Pentru acest Task reveniți la diapozitivul anterior pentru a afișa imaginea mai mare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Ce ar trebui să observe elevii:</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În general, abundența scade odată cu creșterea numărului atomic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Există un vârf la Iron, marcat cu linia gri</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 lacună la litiu și beriliu</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Pentru unele elemente, abundența este zero (Ați putea pune întrebarea în sală: "De unde știm că aceste elemente chiar există?")</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Abundența este mai mare pentru elementele cu număr atomic par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Nu trebuie să explicați observațiile. Dar aici le puteți spune că vom descoperi motivele acestei abundențe chimice în timpul Masterclass-ului</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18</a:t>
            </a:fld>
            <a:endParaRPr lang="de-DE"/>
          </a:p>
        </p:txBody>
      </p:sp>
    </p:spTree>
    <p:extLst>
      <p:ext uri="{BB962C8B-B14F-4D97-AF65-F5344CB8AC3E}">
        <p14:creationId xmlns:p14="http://schemas.microsoft.com/office/powerpoint/2010/main" val="3529353176"/>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pentru facilitatori: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Vă recomandăm să descărcați videoclipul în prealabil. Fiți întotdeauna pregătiți pentru o conexiune proastă la internet!</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Acest videoclip este doar un scurt tur de cameră necomentat printr-un laborator subteran de accelerare ionică. Dacă doriți, puteți explica deja o parte din echipament aici, dar acest lucru va fi aprofundat mai târziu în cadrul masterclass-ului. Scopul principal al videoclipului este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să ofere studenților o perspectivă asupra unui astfel de laborator (fără a explica neapărat nimic)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să ridice întrebări la care se va răspunde ulterior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 ce este laboratorul subteran?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Pentru ce este echipamentul?</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Ce legătură are aceasta cu observarea proceselor din stele?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20</a:t>
            </a:fld>
            <a:endParaRPr lang="de-DE"/>
          </a:p>
        </p:txBody>
      </p:sp>
    </p:spTree>
    <p:extLst>
      <p:ext uri="{BB962C8B-B14F-4D97-AF65-F5344CB8AC3E}">
        <p14:creationId xmlns:p14="http://schemas.microsoft.com/office/powerpoint/2010/main" val="1628176362"/>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21</a:t>
            </a:fld>
            <a:endParaRPr lang="de-DE"/>
          </a:p>
        </p:txBody>
      </p:sp>
    </p:spTree>
    <p:extLst>
      <p:ext uri="{BB962C8B-B14F-4D97-AF65-F5344CB8AC3E}">
        <p14:creationId xmlns:p14="http://schemas.microsoft.com/office/powerpoint/2010/main" val="4893090"/>
      </p:ext>
    </p:extLst>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pentru facilitatori: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Pentru studenții avansați: Discutarea critică a modelului atomic al lui Bohr și o scurtă privire asupra proprietăților mecanicii cuantice.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Reprezentarea (învechită) cu orbitele electronilor este utilizată aici doar pentru a face legătura cu imaginea atomilor pe care mulți studenți o au de la orele de chimie. Simțiți-vă liber să o ștergeți.</a:t>
            </a:r>
          </a:p>
        </p:txBody>
      </p:sp>
      <p:sp>
        <p:nvSpPr>
          <p:cNvPr id="4" name="Foliennummernplatzhalter 3"/>
          <p:cNvSpPr>
            <a:spLocks noGrp="1"/>
          </p:cNvSpPr>
          <p:nvPr>
            <p:ph type="sldNum" sz="quarter" idx="5"/>
          </p:nvPr>
        </p:nvSpPr>
        <p:spPr/>
        <p:txBody>
          <a:bodyPr/>
          <a:lstStyle/>
          <a:p>
            <a:fld id="{2969AC09-DF60-43F4-96BF-67D4D9A74094}" type="slidenum">
              <a:rPr lang="de-DE" smtClean="0"/>
              <a:t>23</a:t>
            </a:fld>
            <a:endParaRPr lang="de-DE"/>
          </a:p>
        </p:txBody>
      </p:sp>
    </p:spTree>
    <p:extLst>
      <p:ext uri="{BB962C8B-B14F-4D97-AF65-F5344CB8AC3E}">
        <p14:creationId xmlns:p14="http://schemas.microsoft.com/office/powerpoint/2010/main" val="3861574345"/>
      </p:ext>
    </p:extLst>
  </p:cSld>
  <p:clrMapOvr>
    <a:masterClrMapping/>
  </p:clrMapOvr>
</p:notes>
</file>

<file path=ppt/notesSlides/notesSlide1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25</a:t>
            </a:fld>
            <a:endParaRPr lang="de-DE"/>
          </a:p>
        </p:txBody>
      </p:sp>
    </p:spTree>
    <p:extLst>
      <p:ext uri="{BB962C8B-B14F-4D97-AF65-F5344CB8AC3E}">
        <p14:creationId xmlns:p14="http://schemas.microsoft.com/office/powerpoint/2010/main" val="3007423842"/>
      </p:ext>
    </p:extLst>
  </p:cSld>
  <p:clrMapOvr>
    <a:masterClrMapping/>
  </p:clrMapOvr>
</p:notes>
</file>

<file path=ppt/notesSlides/notesSlide1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pentru facilitatori: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Este </a:t>
            </a:r>
            <a:r>
              <a:rPr lang="en-GB" b="1" dirty="0"/>
              <a:t>foarte </a:t>
            </a:r>
            <a:r>
              <a:rPr lang="en-GB" dirty="0"/>
              <a:t>important ca elevii să fi înțeles și să poată utiliza notele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27</a:t>
            </a:fld>
            <a:endParaRPr lang="de-DE"/>
          </a:p>
        </p:txBody>
      </p:sp>
    </p:spTree>
    <p:extLst>
      <p:ext uri="{BB962C8B-B14F-4D97-AF65-F5344CB8AC3E}">
        <p14:creationId xmlns:p14="http://schemas.microsoft.com/office/powerpoint/2010/main" val="563484597"/>
      </p:ext>
    </p:extLst>
  </p:cSld>
  <p:clrMapOvr>
    <a:masterClrMapping/>
  </p:clrMapOvr>
</p:notes>
</file>

<file path=ppt/notesSlides/notesSlide1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pentru facilitatori: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Acordați-le </a:t>
            </a:r>
            <a:r>
              <a:rPr lang="de-DE" dirty="0" err="1"/>
              <a:t>câteva </a:t>
            </a:r>
            <a:r>
              <a:rPr lang="de-DE" dirty="0" err="1"/>
              <a:t>minute </a:t>
            </a:r>
            <a:r>
              <a:rPr lang="de-DE" dirty="0" err="1"/>
              <a:t>pentru a </a:t>
            </a:r>
            <a:r>
              <a:rPr lang="de-DE" dirty="0" err="1"/>
              <a:t>explora </a:t>
            </a:r>
            <a:r>
              <a:rPr lang="de-DE" dirty="0" err="1"/>
              <a:t>tabelul </a:t>
            </a:r>
            <a:r>
              <a:rPr lang="de-DE" dirty="0" err="1"/>
              <a:t>interactiv </a:t>
            </a:r>
            <a:r>
              <a:rPr lang="de-DE" dirty="0" err="1"/>
              <a:t>de nuclizi</a:t>
            </a:r>
            <a:r>
              <a:rPr lang="de-DE" dirty="0"/>
              <a:t>. </a:t>
            </a:r>
            <a:r>
              <a:rPr lang="de-DE" dirty="0" err="1"/>
              <a:t>Folosiți-l </a:t>
            </a:r>
            <a:r>
              <a:rPr lang="de-DE" dirty="0" err="1"/>
              <a:t>ca </a:t>
            </a:r>
            <a:r>
              <a:rPr lang="de-DE" dirty="0"/>
              <a:t>o </a:t>
            </a:r>
            <a:r>
              <a:rPr lang="de-DE" dirty="0" err="1"/>
              <a:t>tranziție </a:t>
            </a:r>
            <a:r>
              <a:rPr lang="de-DE" dirty="0" err="1"/>
              <a:t>către </a:t>
            </a:r>
            <a:r>
              <a:rPr lang="de-DE" dirty="0" err="1"/>
              <a:t>următoarea </a:t>
            </a:r>
            <a:r>
              <a:rPr lang="de-DE" dirty="0" err="1"/>
              <a:t>sarcină </a:t>
            </a:r>
            <a:r>
              <a:rPr lang="de-DE" dirty="0" err="1"/>
              <a:t>cu </a:t>
            </a:r>
            <a:r>
              <a:rPr lang="de-DE" dirty="0" err="1"/>
              <a:t>reacțiile </a:t>
            </a:r>
            <a:r>
              <a:rPr lang="de-DE" dirty="0" err="1"/>
              <a:t>nucleare</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29</a:t>
            </a:fld>
            <a:endParaRPr lang="de-DE"/>
          </a:p>
        </p:txBody>
      </p:sp>
    </p:spTree>
    <p:extLst>
      <p:ext uri="{BB962C8B-B14F-4D97-AF65-F5344CB8AC3E}">
        <p14:creationId xmlns:p14="http://schemas.microsoft.com/office/powerpoint/2010/main" val="892002628"/>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a:t>
            </a:fld>
            <a:endParaRPr lang="de-DE"/>
          </a:p>
        </p:txBody>
      </p:sp>
    </p:spTree>
    <p:extLst>
      <p:ext uri="{BB962C8B-B14F-4D97-AF65-F5344CB8AC3E}">
        <p14:creationId xmlns:p14="http://schemas.microsoft.com/office/powerpoint/2010/main" val="1983926561"/>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31</a:t>
            </a:fld>
            <a:endParaRPr lang="de-DE"/>
          </a:p>
        </p:txBody>
      </p:sp>
    </p:spTree>
    <p:extLst>
      <p:ext uri="{BB962C8B-B14F-4D97-AF65-F5344CB8AC3E}">
        <p14:creationId xmlns:p14="http://schemas.microsoft.com/office/powerpoint/2010/main" val="2923890682"/>
      </p:ext>
    </p:extLst>
  </p:cSld>
  <p:clrMapOvr>
    <a:masterClrMapping/>
  </p:clrMapOvr>
</p:notes>
</file>

<file path=ppt/notesSlides/notesSlide2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pentru facilitatori: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În timp ce elevii lucrează la sarcinile de expert, verificați dacă au făcut totul corect înainte de a împărtăși rezultatele lor cu grupurile de acasă</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32</a:t>
            </a:fld>
            <a:endParaRPr lang="de-DE"/>
          </a:p>
        </p:txBody>
      </p:sp>
    </p:spTree>
    <p:extLst>
      <p:ext uri="{BB962C8B-B14F-4D97-AF65-F5344CB8AC3E}">
        <p14:creationId xmlns:p14="http://schemas.microsoft.com/office/powerpoint/2010/main" val="3252074991"/>
      </p:ext>
    </p:extLst>
  </p:cSld>
  <p:clrMapOvr>
    <a:masterClrMapping/>
  </p:clrMapOvr>
</p:notes>
</file>

<file path=ppt/notesSlides/notesSlide2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33</a:t>
            </a:fld>
            <a:endParaRPr lang="de-DE"/>
          </a:p>
        </p:txBody>
      </p:sp>
    </p:spTree>
    <p:extLst>
      <p:ext uri="{BB962C8B-B14F-4D97-AF65-F5344CB8AC3E}">
        <p14:creationId xmlns:p14="http://schemas.microsoft.com/office/powerpoint/2010/main" val="2114300321"/>
      </p:ext>
    </p:extLst>
  </p:cSld>
  <p:clrMapOvr>
    <a:masterClrMapping/>
  </p:clrMapOvr>
</p:notes>
</file>

<file path=ppt/notesSlides/notesSlide2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pentru facilitatori: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Aici </a:t>
            </a:r>
            <a:r>
              <a:rPr lang="de-DE" dirty="0" err="1"/>
              <a:t>încercăm </a:t>
            </a:r>
            <a:r>
              <a:rPr lang="de-DE" dirty="0" err="1"/>
              <a:t>să </a:t>
            </a:r>
            <a:r>
              <a:rPr lang="de-DE" dirty="0"/>
              <a:t>descompunem </a:t>
            </a:r>
            <a:r>
              <a:rPr lang="de-DE" dirty="0"/>
              <a:t>toate </a:t>
            </a:r>
            <a:r>
              <a:rPr lang="de-DE" dirty="0" err="1"/>
              <a:t>procesele </a:t>
            </a:r>
            <a:r>
              <a:rPr lang="de-DE" dirty="0" err="1"/>
              <a:t>nucleare </a:t>
            </a:r>
            <a:r>
              <a:rPr lang="de-DE" dirty="0" err="1"/>
              <a:t>pentru a </a:t>
            </a:r>
            <a:r>
              <a:rPr lang="de-DE" dirty="0" err="1"/>
              <a:t>le </a:t>
            </a:r>
            <a:r>
              <a:rPr lang="de-DE" dirty="0" err="1"/>
              <a:t>explica </a:t>
            </a:r>
            <a:r>
              <a:rPr lang="de-DE" dirty="0"/>
              <a:t>doar </a:t>
            </a:r>
            <a:r>
              <a:rPr lang="de-DE" dirty="0" err="1"/>
              <a:t>cu ajutorul </a:t>
            </a:r>
            <a:r>
              <a:rPr lang="de-DE" dirty="0" err="1"/>
              <a:t>conceptului </a:t>
            </a:r>
            <a:r>
              <a:rPr lang="de-DE" dirty="0"/>
              <a:t>de energie de legare. </a:t>
            </a:r>
            <a:r>
              <a:rPr lang="en-GB" dirty="0"/>
              <a:t>Chiar dacă aceasta este o mare simplificare, ajută la concentrarea conținutului.</a:t>
            </a:r>
            <a:br>
              <a:rPr lang="en-GB" dirty="0"/>
            </a:br>
            <a:r>
              <a:rPr lang="en-GB" dirty="0"/>
              <a:t>Explicați-le că nucleele atomice "doresc" să ajungă la o stare mai stabilă și că procesele nucleare sunt utilizate pentru a ajunge la această stare.</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35</a:t>
            </a:fld>
            <a:endParaRPr lang="de-DE"/>
          </a:p>
        </p:txBody>
      </p:sp>
    </p:spTree>
    <p:extLst>
      <p:ext uri="{BB962C8B-B14F-4D97-AF65-F5344CB8AC3E}">
        <p14:creationId xmlns:p14="http://schemas.microsoft.com/office/powerpoint/2010/main" val="4017238295"/>
      </p:ext>
    </p:extLst>
  </p:cSld>
  <p:clrMapOvr>
    <a:masterClrMapping/>
  </p:clrMapOvr>
</p:notes>
</file>

<file path=ppt/notesSlides/notesSlide2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pentru facilitatori: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După </a:t>
            </a:r>
            <a:r>
              <a:rPr lang="de-DE" dirty="0"/>
              <a:t>partea de evoluție stelară</a:t>
            </a:r>
            <a:r>
              <a:rPr lang="de-DE" dirty="0" err="1"/>
              <a:t>, </a:t>
            </a:r>
            <a:r>
              <a:rPr lang="de-DE" dirty="0"/>
              <a:t>conceptul </a:t>
            </a:r>
            <a:r>
              <a:rPr lang="de-DE" dirty="0" err="1"/>
              <a:t>de </a:t>
            </a:r>
            <a:r>
              <a:rPr lang="de-DE" dirty="0"/>
              <a:t>energie de legare va </a:t>
            </a:r>
            <a:r>
              <a:rPr lang="de-DE" dirty="0" err="1"/>
              <a:t>fi </a:t>
            </a:r>
            <a:r>
              <a:rPr lang="de-DE" dirty="0" err="1"/>
              <a:t>utilizat </a:t>
            </a:r>
            <a:r>
              <a:rPr lang="de-DE" dirty="0" err="1"/>
              <a:t>pentru a </a:t>
            </a:r>
            <a:r>
              <a:rPr lang="de-DE" dirty="0" err="1"/>
              <a:t>explica </a:t>
            </a:r>
            <a:r>
              <a:rPr lang="de-DE" dirty="0" err="1"/>
              <a:t>abundențele </a:t>
            </a:r>
            <a:r>
              <a:rPr lang="de-DE" dirty="0" err="1"/>
              <a:t>chimice</a:t>
            </a:r>
            <a:r>
              <a:rPr lang="de-DE" dirty="0"/>
              <a:t>. </a:t>
            </a:r>
            <a:r>
              <a:rPr lang="de-DE" dirty="0"/>
              <a:t>Dar, în </a:t>
            </a:r>
            <a:r>
              <a:rPr lang="de-DE" dirty="0" err="1"/>
              <a:t>acest </a:t>
            </a:r>
            <a:r>
              <a:rPr lang="de-DE" dirty="0" err="1"/>
              <a:t>moment, este </a:t>
            </a:r>
            <a:r>
              <a:rPr lang="de-DE" dirty="0" err="1"/>
              <a:t>posibil să fi </a:t>
            </a:r>
            <a:r>
              <a:rPr lang="de-DE" dirty="0" err="1"/>
              <a:t>explicat </a:t>
            </a:r>
            <a:r>
              <a:rPr lang="de-DE" dirty="0" err="1"/>
              <a:t>deja </a:t>
            </a:r>
            <a:r>
              <a:rPr lang="de-DE" dirty="0"/>
              <a:t>vârful de fier și golul de litiu.</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36</a:t>
            </a:fld>
            <a:endParaRPr lang="de-DE"/>
          </a:p>
        </p:txBody>
      </p:sp>
    </p:spTree>
    <p:extLst>
      <p:ext uri="{BB962C8B-B14F-4D97-AF65-F5344CB8AC3E}">
        <p14:creationId xmlns:p14="http://schemas.microsoft.com/office/powerpoint/2010/main" val="2647660805"/>
      </p:ext>
    </p:extLst>
  </p:cSld>
  <p:clrMapOvr>
    <a:masterClrMapping/>
  </p:clrMapOvr>
</p:notes>
</file>

<file path=ppt/notesSlides/notesSlide2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pentru facilitatori: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Puteți accesa vizualizarea 3D cu pictograma din dreapta sus, cu cele patru bare. Puteți deplasa și roti vederea, pentru a arunca o privire la valea de stabilitate.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Dacă doriți să simplificați, folosiți analogia "Skateboard în Halfpipe". Skateboard-ul vrea să ajungă la "starea cea mai joasă" de la mijlocul țevii și nu urcă decât atunci când este excitat. În general, cu cât nuclidul este mai îndepărtat de vale, cu atât este mai instabil. Același lucru este valabil și pentru skateboard, care este mai rapid dacă pornește din vârful Halfpipe-ului.</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37</a:t>
            </a:fld>
            <a:endParaRPr lang="de-DE"/>
          </a:p>
        </p:txBody>
      </p:sp>
    </p:spTree>
    <p:extLst>
      <p:ext uri="{BB962C8B-B14F-4D97-AF65-F5344CB8AC3E}">
        <p14:creationId xmlns:p14="http://schemas.microsoft.com/office/powerpoint/2010/main" val="240128328"/>
      </p:ext>
    </p:extLst>
  </p:cSld>
  <p:clrMapOvr>
    <a:masterClrMapping/>
  </p:clrMapOvr>
</p:notes>
</file>

<file path=ppt/notesSlides/notesSlide2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39</a:t>
            </a:fld>
            <a:endParaRPr lang="de-DE"/>
          </a:p>
        </p:txBody>
      </p:sp>
    </p:spTree>
    <p:extLst>
      <p:ext uri="{BB962C8B-B14F-4D97-AF65-F5344CB8AC3E}">
        <p14:creationId xmlns:p14="http://schemas.microsoft.com/office/powerpoint/2010/main" val="2620870160"/>
      </p:ext>
    </p:extLst>
  </p:cSld>
  <p:clrMapOvr>
    <a:masterClrMapping/>
  </p:clrMapOvr>
</p:notes>
</file>

<file path=ppt/notesSlides/notesSlide2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41</a:t>
            </a:fld>
            <a:endParaRPr lang="de-DE"/>
          </a:p>
        </p:txBody>
      </p:sp>
    </p:spTree>
    <p:extLst>
      <p:ext uri="{BB962C8B-B14F-4D97-AF65-F5344CB8AC3E}">
        <p14:creationId xmlns:p14="http://schemas.microsoft.com/office/powerpoint/2010/main" val="2584011597"/>
      </p:ext>
    </p:extLst>
  </p:cSld>
  <p:clrMapOvr>
    <a:masterClrMapping/>
  </p:clrMapOvr>
</p:notes>
</file>

<file path=ppt/notesSlides/notesSlide2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pentru facilitatori: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Folosiți </a:t>
            </a:r>
            <a:r>
              <a:rPr lang="de-DE" dirty="0" err="1"/>
              <a:t>această </a:t>
            </a:r>
            <a:r>
              <a:rPr lang="de-DE" dirty="0" err="1"/>
              <a:t>ilustrare </a:t>
            </a:r>
            <a:r>
              <a:rPr lang="de-DE" dirty="0" err="1"/>
              <a:t>a </a:t>
            </a:r>
            <a:r>
              <a:rPr lang="de-DE" dirty="0"/>
              <a:t>Diagramei </a:t>
            </a:r>
            <a:r>
              <a:rPr lang="de-DE" dirty="0" err="1"/>
              <a:t>Hertzsprung-Russell </a:t>
            </a:r>
            <a:r>
              <a:rPr lang="de-DE" dirty="0" err="1"/>
              <a:t>pentru </a:t>
            </a:r>
            <a:r>
              <a:rPr lang="de-DE" dirty="0" err="1"/>
              <a:t>motivarea </a:t>
            </a:r>
            <a:r>
              <a:rPr lang="de-DE" dirty="0" err="1"/>
              <a:t>prelegerii </a:t>
            </a:r>
            <a:r>
              <a:rPr lang="de-DE" dirty="0" err="1"/>
              <a:t>următoare</a:t>
            </a:r>
            <a:r>
              <a:rPr lang="de-DE" dirty="0"/>
              <a:t>. </a:t>
            </a:r>
            <a:r>
              <a:rPr lang="de-DE" dirty="0" err="1"/>
              <a:t>De </a:t>
            </a:r>
            <a:r>
              <a:rPr lang="de-DE" dirty="0" err="1"/>
              <a:t>unde </a:t>
            </a:r>
            <a:r>
              <a:rPr lang="de-DE" dirty="0" err="1"/>
              <a:t>provine </a:t>
            </a:r>
            <a:r>
              <a:rPr lang="de-DE" dirty="0" err="1"/>
              <a:t>această </a:t>
            </a:r>
            <a:r>
              <a:rPr lang="de-DE" dirty="0" err="1"/>
              <a:t>structură</a:t>
            </a:r>
            <a:r>
              <a:rPr lang="de-DE" dirty="0"/>
              <a:t>? </a:t>
            </a:r>
            <a:r>
              <a:rPr lang="de-DE" dirty="0" err="1"/>
              <a:t>De ce </a:t>
            </a:r>
            <a:r>
              <a:rPr lang="de-DE" dirty="0" err="1"/>
              <a:t>stelele </a:t>
            </a:r>
            <a:r>
              <a:rPr lang="de-DE" dirty="0"/>
              <a:t>nu </a:t>
            </a:r>
            <a:r>
              <a:rPr lang="de-DE" dirty="0" err="1"/>
              <a:t>sunt </a:t>
            </a:r>
            <a:r>
              <a:rPr lang="de-DE" dirty="0" err="1"/>
              <a:t>distribuite </a:t>
            </a:r>
            <a:r>
              <a:rPr lang="de-DE" dirty="0" err="1"/>
              <a:t>uniform</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42</a:t>
            </a:fld>
            <a:endParaRPr lang="de-DE"/>
          </a:p>
        </p:txBody>
      </p:sp>
    </p:spTree>
    <p:extLst>
      <p:ext uri="{BB962C8B-B14F-4D97-AF65-F5344CB8AC3E}">
        <p14:creationId xmlns:p14="http://schemas.microsoft.com/office/powerpoint/2010/main" val="159034881"/>
      </p:ext>
    </p:extLst>
  </p:cSld>
  <p:clrMapOvr>
    <a:masterClrMapping/>
  </p:clrMapOvr>
</p:notes>
</file>

<file path=ppt/notesSlides/notesSlide2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 pentru facilitatori:</a:t>
            </a:r>
          </a:p>
          <a:p>
            <a:pPr marL="171450" indent="-171450">
              <a:buFont typeface="Arial" panose="020B0604020202020204" pitchFamily="34" charset="0"/>
              <a:buChar char="•"/>
            </a:pPr>
            <a:r>
              <a:rPr lang="de-DE" sz="1200" dirty="0" err="1">
                <a:latin typeface="Open Sans" panose="020B0606030504020204" pitchFamily="34" charset="0"/>
                <a:ea typeface="Open Sans" panose="020B0606030504020204" pitchFamily="34" charset="0"/>
                <a:cs typeface="Open Sans" panose="020B0606030504020204" pitchFamily="34" charset="0"/>
              </a:rPr>
              <a:t>Pe </a:t>
            </a:r>
            <a:r>
              <a:rPr lang="de-DE" sz="1200" dirty="0" err="1">
                <a:latin typeface="Open Sans" panose="020B0606030504020204" pitchFamily="34" charset="0"/>
                <a:ea typeface="Open Sans" panose="020B0606030504020204" pitchFamily="34" charset="0"/>
                <a:cs typeface="Open Sans" panose="020B0606030504020204" pitchFamily="34" charset="0"/>
              </a:rPr>
              <a:t>următoarele </a:t>
            </a:r>
            <a:r>
              <a:rPr lang="de-DE" sz="1200" dirty="0" err="1">
                <a:latin typeface="Open Sans" panose="020B0606030504020204" pitchFamily="34" charset="0"/>
                <a:ea typeface="Open Sans" panose="020B0606030504020204" pitchFamily="34" charset="0"/>
                <a:cs typeface="Open Sans" panose="020B0606030504020204" pitchFamily="34" charset="0"/>
              </a:rPr>
              <a:t>diapozitive </a:t>
            </a:r>
            <a:r>
              <a:rPr lang="de-DE" sz="1200" dirty="0" err="1">
                <a:latin typeface="Open Sans" panose="020B0606030504020204" pitchFamily="34" charset="0"/>
                <a:ea typeface="Open Sans" panose="020B0606030504020204" pitchFamily="34" charset="0"/>
                <a:cs typeface="Open Sans" panose="020B0606030504020204" pitchFamily="34" charset="0"/>
              </a:rPr>
              <a:t>sunt folosite </a:t>
            </a:r>
            <a:r>
              <a:rPr lang="de-DE" sz="1200" dirty="0">
                <a:latin typeface="Open Sans" panose="020B0606030504020204" pitchFamily="34" charset="0"/>
                <a:ea typeface="Open Sans" panose="020B0606030504020204" pitchFamily="34" charset="0"/>
                <a:cs typeface="Open Sans" panose="020B0606030504020204" pitchFamily="34" charset="0"/>
              </a:rPr>
              <a:t>mai multe </a:t>
            </a:r>
            <a:r>
              <a:rPr lang="de-DE" sz="1200" dirty="0" err="1">
                <a:latin typeface="Open Sans" panose="020B0606030504020204" pitchFamily="34" charset="0"/>
                <a:ea typeface="Open Sans" panose="020B0606030504020204" pitchFamily="34" charset="0"/>
                <a:cs typeface="Open Sans" panose="020B0606030504020204" pitchFamily="34" charset="0"/>
              </a:rPr>
              <a:t>imagini </a:t>
            </a:r>
            <a:r>
              <a:rPr lang="de-DE" sz="1200" dirty="0" err="1">
                <a:latin typeface="Open Sans" panose="020B0606030504020204" pitchFamily="34" charset="0"/>
                <a:ea typeface="Open Sans" panose="020B0606030504020204" pitchFamily="34" charset="0"/>
                <a:cs typeface="Open Sans" panose="020B0606030504020204" pitchFamily="34" charset="0"/>
              </a:rPr>
              <a:t>pentru a </a:t>
            </a:r>
            <a:r>
              <a:rPr lang="de-DE" sz="1200" dirty="0">
                <a:latin typeface="Open Sans" panose="020B0606030504020204" pitchFamily="34" charset="0"/>
                <a:ea typeface="Open Sans" panose="020B0606030504020204" pitchFamily="34" charset="0"/>
                <a:cs typeface="Open Sans" panose="020B0606030504020204" pitchFamily="34" charset="0"/>
              </a:rPr>
              <a:t>prezenta diferite </a:t>
            </a:r>
            <a:r>
              <a:rPr lang="de-DE" sz="1200" dirty="0" err="1">
                <a:latin typeface="Open Sans" panose="020B0606030504020204" pitchFamily="34" charset="0"/>
                <a:ea typeface="Open Sans" panose="020B0606030504020204" pitchFamily="34" charset="0"/>
                <a:cs typeface="Open Sans" panose="020B0606030504020204" pitchFamily="34" charset="0"/>
              </a:rPr>
              <a:t>obiecte </a:t>
            </a:r>
            <a:r>
              <a:rPr lang="de-DE" sz="1200" dirty="0" err="1">
                <a:latin typeface="Open Sans" panose="020B0606030504020204" pitchFamily="34" charset="0"/>
                <a:ea typeface="Open Sans" panose="020B0606030504020204" pitchFamily="34" charset="0"/>
                <a:cs typeface="Open Sans" panose="020B0606030504020204" pitchFamily="34" charset="0"/>
              </a:rPr>
              <a:t>astronomice</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Dacă doriți, </a:t>
            </a:r>
            <a:r>
              <a:rPr lang="de-DE" sz="1200" dirty="0" err="1">
                <a:latin typeface="Open Sans" panose="020B0606030504020204" pitchFamily="34" charset="0"/>
                <a:ea typeface="Open Sans" panose="020B0606030504020204" pitchFamily="34" charset="0"/>
                <a:cs typeface="Open Sans" panose="020B0606030504020204" pitchFamily="34" charset="0"/>
              </a:rPr>
              <a:t>puteți </a:t>
            </a:r>
            <a:r>
              <a:rPr lang="de-DE" sz="1200" dirty="0" err="1">
                <a:latin typeface="Open Sans" panose="020B0606030504020204" pitchFamily="34" charset="0"/>
                <a:ea typeface="Open Sans" panose="020B0606030504020204" pitchFamily="34" charset="0"/>
                <a:cs typeface="Open Sans" panose="020B0606030504020204" pitchFamily="34" charset="0"/>
              </a:rPr>
              <a:t>arunca </a:t>
            </a:r>
            <a:r>
              <a:rPr lang="de-DE" sz="1200" dirty="0">
                <a:latin typeface="Open Sans" panose="020B0606030504020204" pitchFamily="34" charset="0"/>
                <a:ea typeface="Open Sans" panose="020B0606030504020204" pitchFamily="34" charset="0"/>
                <a:cs typeface="Open Sans" panose="020B0606030504020204" pitchFamily="34" charset="0"/>
              </a:rPr>
              <a:t>o </a:t>
            </a:r>
            <a:r>
              <a:rPr lang="de-DE" sz="1200" dirty="0" err="1">
                <a:latin typeface="Open Sans" panose="020B0606030504020204" pitchFamily="34" charset="0"/>
                <a:ea typeface="Open Sans" panose="020B0606030504020204" pitchFamily="34" charset="0"/>
                <a:cs typeface="Open Sans" panose="020B0606030504020204" pitchFamily="34" charset="0"/>
              </a:rPr>
              <a:t>privire </a:t>
            </a:r>
            <a:r>
              <a:rPr lang="de-DE" sz="1200" dirty="0" err="1">
                <a:latin typeface="Open Sans" panose="020B0606030504020204" pitchFamily="34" charset="0"/>
                <a:ea typeface="Open Sans" panose="020B0606030504020204" pitchFamily="34" charset="0"/>
                <a:cs typeface="Open Sans" panose="020B0606030504020204" pitchFamily="34" charset="0"/>
              </a:rPr>
              <a:t>la </a:t>
            </a:r>
            <a:r>
              <a:rPr lang="de-DE" sz="1200" dirty="0" err="1">
                <a:latin typeface="Open Sans" panose="020B0606030504020204" pitchFamily="34" charset="0"/>
                <a:ea typeface="Open Sans" panose="020B0606030504020204" pitchFamily="34" charset="0"/>
                <a:cs typeface="Open Sans" panose="020B0606030504020204" pitchFamily="34" charset="0"/>
              </a:rPr>
              <a:t>sursele </a:t>
            </a:r>
            <a:r>
              <a:rPr lang="de-DE" sz="1200" dirty="0" err="1">
                <a:latin typeface="Open Sans" panose="020B0606030504020204" pitchFamily="34" charset="0"/>
                <a:ea typeface="Open Sans" panose="020B0606030504020204" pitchFamily="34" charset="0"/>
                <a:cs typeface="Open Sans" panose="020B0606030504020204" pitchFamily="34" charset="0"/>
              </a:rPr>
              <a:t>asociate </a:t>
            </a:r>
            <a:r>
              <a:rPr lang="de-DE" sz="1200" dirty="0">
                <a:latin typeface="Open Sans" panose="020B0606030504020204" pitchFamily="34" charset="0"/>
                <a:ea typeface="Open Sans" panose="020B0606030504020204" pitchFamily="34" charset="0"/>
                <a:cs typeface="Open Sans" panose="020B0606030504020204" pitchFamily="34" charset="0"/>
              </a:rPr>
              <a:t>și </a:t>
            </a:r>
            <a:r>
              <a:rPr lang="de-DE" sz="1200" dirty="0" err="1">
                <a:latin typeface="Open Sans" panose="020B0606030504020204" pitchFamily="34" charset="0"/>
                <a:ea typeface="Open Sans" panose="020B0606030504020204" pitchFamily="34" charset="0"/>
                <a:cs typeface="Open Sans" panose="020B0606030504020204" pitchFamily="34" charset="0"/>
              </a:rPr>
              <a:t>puteți implementa </a:t>
            </a:r>
            <a:r>
              <a:rPr lang="de-DE" sz="1200" dirty="0" err="1">
                <a:latin typeface="Open Sans" panose="020B0606030504020204" pitchFamily="34" charset="0"/>
                <a:ea typeface="Open Sans" panose="020B0606030504020204" pitchFamily="34" charset="0"/>
                <a:cs typeface="Open Sans" panose="020B0606030504020204" pitchFamily="34" charset="0"/>
              </a:rPr>
              <a:t>informații </a:t>
            </a:r>
            <a:r>
              <a:rPr lang="de-DE" sz="1200" dirty="0">
                <a:latin typeface="Open Sans" panose="020B0606030504020204" pitchFamily="34" charset="0"/>
                <a:ea typeface="Open Sans" panose="020B0606030504020204" pitchFamily="34" charset="0"/>
                <a:cs typeface="Open Sans" panose="020B0606030504020204" pitchFamily="34" charset="0"/>
              </a:rPr>
              <a:t>suplimentare</a:t>
            </a:r>
            <a:r>
              <a:rPr lang="de-DE" sz="1200" dirty="0">
                <a:latin typeface="Open Sans" panose="020B0606030504020204" pitchFamily="34" charset="0"/>
                <a:ea typeface="Open Sans" panose="020B0606030504020204" pitchFamily="34" charset="0"/>
                <a:cs typeface="Open Sans" panose="020B0606030504020204" pitchFamily="34" charset="0"/>
              </a:rPr>
              <a:t>.</a:t>
            </a:r>
          </a:p>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43</a:t>
            </a:fld>
            <a:endParaRPr lang="de-DE"/>
          </a:p>
        </p:txBody>
      </p:sp>
    </p:spTree>
    <p:extLst>
      <p:ext uri="{BB962C8B-B14F-4D97-AF65-F5344CB8AC3E}">
        <p14:creationId xmlns:p14="http://schemas.microsoft.com/office/powerpoint/2010/main" val="2951868714"/>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pentru facilitatori: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Dacă lucrați în domeniul științific: Folosiți runda de introducere pentru a le oferi participanților o perspectivă asupra activității dumneavoastră și a vieții de zi cu zi ca om de știință.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a:t>
            </a:fld>
            <a:endParaRPr lang="de-DE"/>
          </a:p>
        </p:txBody>
      </p:sp>
    </p:spTree>
    <p:extLst>
      <p:ext uri="{BB962C8B-B14F-4D97-AF65-F5344CB8AC3E}">
        <p14:creationId xmlns:p14="http://schemas.microsoft.com/office/powerpoint/2010/main" val="207071346"/>
      </p:ext>
    </p:extLst>
  </p:cSld>
  <p:clrMapOvr>
    <a:masterClrMapping/>
  </p:clrMapOvr>
</p:notes>
</file>

<file path=ppt/notesSlides/notesSlide3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5"/>
          </p:nvPr>
        </p:nvSpPr>
        <p:spPr/>
        <p:txBody>
          <a:bodyPr/>
          <a:lstStyle/>
          <a:p>
            <a:fld id="{2969AC09-DF60-43F4-96BF-67D4D9A74094}" type="slidenum">
              <a:rPr lang="de-DE" smtClean="0"/>
              <a:t>44</a:t>
            </a:fld>
            <a:endParaRPr lang="de-DE"/>
          </a:p>
        </p:txBody>
      </p:sp>
    </p:spTree>
    <p:extLst>
      <p:ext uri="{BB962C8B-B14F-4D97-AF65-F5344CB8AC3E}">
        <p14:creationId xmlns:p14="http://schemas.microsoft.com/office/powerpoint/2010/main" val="1740183931"/>
      </p:ext>
    </p:extLst>
  </p:cSld>
  <p:clrMapOvr>
    <a:masterClrMapping/>
  </p:clrMapOvr>
</p:notes>
</file>

<file path=ppt/notesSlides/notesSlide3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Note pentru facilitatori:</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Reduceți explicația proceselor termodinamice la interacțiunea dintre mărimile fizice de bază cunoscute (masă, densitate, temperatură).</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5"/>
          </p:nvPr>
        </p:nvSpPr>
        <p:spPr/>
        <p:txBody>
          <a:bodyPr/>
          <a:lstStyle/>
          <a:p>
            <a:fld id="{2969AC09-DF60-43F4-96BF-67D4D9A74094}" type="slidenum">
              <a:rPr lang="de-DE" smtClean="0"/>
              <a:t>45</a:t>
            </a:fld>
            <a:endParaRPr lang="de-DE"/>
          </a:p>
        </p:txBody>
      </p:sp>
    </p:spTree>
    <p:extLst>
      <p:ext uri="{BB962C8B-B14F-4D97-AF65-F5344CB8AC3E}">
        <p14:creationId xmlns:p14="http://schemas.microsoft.com/office/powerpoint/2010/main" val="148279556"/>
      </p:ext>
    </p:extLst>
  </p:cSld>
  <p:clrMapOvr>
    <a:masterClrMapping/>
  </p:clrMapOvr>
</p:notes>
</file>

<file path=ppt/notesSlides/notesSlide3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 pentru facilitatori:</a:t>
            </a:r>
          </a:p>
          <a:p>
            <a:pPr marL="171450" indent="-17145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Tratați lanțul de reacții prezentat doar în termeni generali. Elevii nu trebuie să îl memoreze</a:t>
            </a:r>
          </a:p>
          <a:p>
            <a:pPr marL="171450" indent="-171450">
              <a:buFont typeface="Arial" panose="020B0604020202020204" pitchFamily="34" charset="0"/>
              <a:buChar char="•"/>
            </a:pPr>
            <a:r>
              <a:rPr lang="en-GB" dirty="0"/>
              <a:t>Explicați starea stabilă a unei stele: </a:t>
            </a:r>
            <a:r>
              <a:rPr lang="de-DE" dirty="0" err="1"/>
              <a:t>Forța </a:t>
            </a:r>
            <a:r>
              <a:rPr lang="de-DE" dirty="0" err="1"/>
              <a:t>gravitațională </a:t>
            </a:r>
            <a:r>
              <a:rPr lang="de-DE" dirty="0"/>
              <a:t>= </a:t>
            </a:r>
            <a:r>
              <a:rPr lang="de-DE" dirty="0" err="1"/>
              <a:t>Presiunea </a:t>
            </a:r>
            <a:r>
              <a:rPr lang="de-DE" dirty="0"/>
              <a:t>radiațiilor</a:t>
            </a:r>
            <a:endParaRPr lang="de-DE" dirty="0"/>
          </a:p>
          <a:p>
            <a:pPr marL="457200" lvl="1" indent="0">
              <a:buFont typeface="Arial" panose="020B0604020202020204" pitchFamily="34" charset="0"/>
              <a:buNone/>
            </a:pPr>
            <a:r>
              <a:rPr lang="de-DE" dirty="0"/>
              <a:t>=&gt; </a:t>
            </a:r>
            <a:r>
              <a:rPr lang="en-GB" dirty="0"/>
              <a:t>Steaua are nevoie de procese de fuziune pentru o stare stabilă!</a:t>
            </a: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46</a:t>
            </a:fld>
            <a:endParaRPr lang="de-DE"/>
          </a:p>
        </p:txBody>
      </p:sp>
    </p:spTree>
    <p:extLst>
      <p:ext uri="{BB962C8B-B14F-4D97-AF65-F5344CB8AC3E}">
        <p14:creationId xmlns:p14="http://schemas.microsoft.com/office/powerpoint/2010/main" val="2737520111"/>
      </p:ext>
    </p:extLst>
  </p:cSld>
  <p:clrMapOvr>
    <a:masterClrMapping/>
  </p:clrMapOvr>
</p:notes>
</file>

<file path=ppt/notesSlides/notesSlide3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47</a:t>
            </a:fld>
            <a:endParaRPr lang="de-DE"/>
          </a:p>
        </p:txBody>
      </p:sp>
    </p:spTree>
    <p:extLst>
      <p:ext uri="{BB962C8B-B14F-4D97-AF65-F5344CB8AC3E}">
        <p14:creationId xmlns:p14="http://schemas.microsoft.com/office/powerpoint/2010/main" val="3006295849"/>
      </p:ext>
    </p:extLst>
  </p:cSld>
  <p:clrMapOvr>
    <a:masterClrMapping/>
  </p:clrMapOvr>
</p:notes>
</file>

<file path=ppt/notesSlides/notesSlide3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48</a:t>
            </a:fld>
            <a:endParaRPr lang="de-DE"/>
          </a:p>
        </p:txBody>
      </p:sp>
    </p:spTree>
    <p:extLst>
      <p:ext uri="{BB962C8B-B14F-4D97-AF65-F5344CB8AC3E}">
        <p14:creationId xmlns:p14="http://schemas.microsoft.com/office/powerpoint/2010/main" val="4116783794"/>
      </p:ext>
    </p:extLst>
  </p:cSld>
  <p:clrMapOvr>
    <a:masterClrMapping/>
  </p:clrMapOvr>
</p:notes>
</file>

<file path=ppt/notesSlides/notesSlide3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 pentru facilitatori:</a:t>
            </a:r>
          </a:p>
          <a:p>
            <a:pPr marL="171450" indent="-171450">
              <a:buFont typeface="Arial" panose="020B0604020202020204" pitchFamily="34" charset="0"/>
              <a:buChar char="•"/>
            </a:pPr>
            <a:r>
              <a:rPr lang="de-DE" dirty="0" err="1"/>
              <a:t>Aceste obiecte </a:t>
            </a:r>
            <a:r>
              <a:rPr lang="de-DE" dirty="0" err="1"/>
              <a:t>sunt </a:t>
            </a:r>
            <a:r>
              <a:rPr lang="de-DE" dirty="0" err="1"/>
              <a:t>folosite </a:t>
            </a:r>
            <a:r>
              <a:rPr lang="de-DE" dirty="0" err="1"/>
              <a:t>ca </a:t>
            </a:r>
            <a:r>
              <a:rPr lang="de-DE" dirty="0" err="1"/>
              <a:t>exemple </a:t>
            </a:r>
            <a:r>
              <a:rPr lang="de-DE" dirty="0" err="1"/>
              <a:t>pentru a </a:t>
            </a:r>
            <a:r>
              <a:rPr lang="de-DE" dirty="0" err="1"/>
              <a:t>oferi </a:t>
            </a:r>
            <a:r>
              <a:rPr lang="de-DE" dirty="0" err="1"/>
              <a:t>elevilor </a:t>
            </a:r>
            <a:r>
              <a:rPr lang="de-DE" dirty="0"/>
              <a:t>o </a:t>
            </a:r>
            <a:r>
              <a:rPr lang="de-DE" dirty="0" err="1"/>
              <a:t>perspectivă </a:t>
            </a:r>
            <a:r>
              <a:rPr lang="de-DE" dirty="0" err="1"/>
              <a:t>asupra </a:t>
            </a:r>
            <a:r>
              <a:rPr lang="de-DE" dirty="0"/>
              <a:t>diferitelor </a:t>
            </a:r>
            <a:r>
              <a:rPr lang="de-DE" dirty="0" err="1"/>
              <a:t>fenomene </a:t>
            </a:r>
            <a:r>
              <a:rPr lang="de-DE" dirty="0" err="1"/>
              <a:t>ale </a:t>
            </a:r>
            <a:r>
              <a:rPr lang="de-DE" dirty="0" err="1"/>
              <a:t>evoluției </a:t>
            </a:r>
            <a:r>
              <a:rPr lang="de-DE" dirty="0"/>
              <a:t>stelare</a:t>
            </a:r>
            <a:endParaRPr lang="de-DE" dirty="0"/>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49</a:t>
            </a:fld>
            <a:endParaRPr lang="de-DE"/>
          </a:p>
        </p:txBody>
      </p:sp>
    </p:spTree>
    <p:extLst>
      <p:ext uri="{BB962C8B-B14F-4D97-AF65-F5344CB8AC3E}">
        <p14:creationId xmlns:p14="http://schemas.microsoft.com/office/powerpoint/2010/main" val="312163380"/>
      </p:ext>
    </p:extLst>
  </p:cSld>
  <p:clrMapOvr>
    <a:masterClrMapping/>
  </p:clrMapOvr>
</p:notes>
</file>

<file path=ppt/notesSlides/notesSlide3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50</a:t>
            </a:fld>
            <a:endParaRPr lang="de-DE"/>
          </a:p>
        </p:txBody>
      </p:sp>
    </p:spTree>
    <p:extLst>
      <p:ext uri="{BB962C8B-B14F-4D97-AF65-F5344CB8AC3E}">
        <p14:creationId xmlns:p14="http://schemas.microsoft.com/office/powerpoint/2010/main" val="1574206600"/>
      </p:ext>
    </p:extLst>
  </p:cSld>
  <p:clrMapOvr>
    <a:masterClrMapping/>
  </p:clrMapOvr>
</p:notes>
</file>

<file path=ppt/notesSlides/notesSlide3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 pentru facilitatori:</a:t>
            </a:r>
          </a:p>
          <a:p>
            <a:pPr marL="171450" indent="-171450">
              <a:buFont typeface="Arial" panose="020B0604020202020204" pitchFamily="34" charset="0"/>
              <a:buChar char="•"/>
            </a:pPr>
            <a:r>
              <a:rPr lang="en-GB" dirty="0"/>
              <a:t>Principiul stabilității poate fi folosit pentru a explica de ce doar anumite zone din HRD sunt "ocupate" de stele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51</a:t>
            </a:fld>
            <a:endParaRPr lang="de-DE"/>
          </a:p>
        </p:txBody>
      </p:sp>
    </p:spTree>
    <p:extLst>
      <p:ext uri="{BB962C8B-B14F-4D97-AF65-F5344CB8AC3E}">
        <p14:creationId xmlns:p14="http://schemas.microsoft.com/office/powerpoint/2010/main" val="4132716282"/>
      </p:ext>
    </p:extLst>
  </p:cSld>
  <p:clrMapOvr>
    <a:masterClrMapping/>
  </p:clrMapOvr>
</p:notes>
</file>

<file path=ppt/notesSlides/notesSlide3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52</a:t>
            </a:fld>
            <a:endParaRPr lang="de-DE"/>
          </a:p>
        </p:txBody>
      </p:sp>
    </p:spTree>
    <p:extLst>
      <p:ext uri="{BB962C8B-B14F-4D97-AF65-F5344CB8AC3E}">
        <p14:creationId xmlns:p14="http://schemas.microsoft.com/office/powerpoint/2010/main" val="2358285642"/>
      </p:ext>
    </p:extLst>
  </p:cSld>
  <p:clrMapOvr>
    <a:masterClrMapping/>
  </p:clrMapOvr>
</p:notes>
</file>

<file path=ppt/notesSlides/notesSlide3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53</a:t>
            </a:fld>
            <a:endParaRPr lang="de-DE"/>
          </a:p>
        </p:txBody>
      </p:sp>
    </p:spTree>
    <p:extLst>
      <p:ext uri="{BB962C8B-B14F-4D97-AF65-F5344CB8AC3E}">
        <p14:creationId xmlns:p14="http://schemas.microsoft.com/office/powerpoint/2010/main" val="3363045330"/>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a:t>
            </a:fld>
            <a:endParaRPr lang="de-DE"/>
          </a:p>
        </p:txBody>
      </p:sp>
    </p:spTree>
    <p:extLst>
      <p:ext uri="{BB962C8B-B14F-4D97-AF65-F5344CB8AC3E}">
        <p14:creationId xmlns:p14="http://schemas.microsoft.com/office/powerpoint/2010/main" val="2689219479"/>
      </p:ext>
    </p:extLst>
  </p:cSld>
  <p:clrMapOvr>
    <a:masterClrMapping/>
  </p:clrMapOvr>
</p:notes>
</file>

<file path=ppt/notesSlides/notesSlide4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54</a:t>
            </a:fld>
            <a:endParaRPr lang="de-DE"/>
          </a:p>
        </p:txBody>
      </p:sp>
    </p:spTree>
    <p:extLst>
      <p:ext uri="{BB962C8B-B14F-4D97-AF65-F5344CB8AC3E}">
        <p14:creationId xmlns:p14="http://schemas.microsoft.com/office/powerpoint/2010/main" val="3385039753"/>
      </p:ext>
    </p:extLst>
  </p:cSld>
  <p:clrMapOvr>
    <a:masterClrMapping/>
  </p:clrMapOvr>
</p:notes>
</file>

<file path=ppt/notesSlides/notesSlide4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55</a:t>
            </a:fld>
            <a:endParaRPr lang="de-DE"/>
          </a:p>
        </p:txBody>
      </p:sp>
    </p:spTree>
    <p:extLst>
      <p:ext uri="{BB962C8B-B14F-4D97-AF65-F5344CB8AC3E}">
        <p14:creationId xmlns:p14="http://schemas.microsoft.com/office/powerpoint/2010/main" val="1564929412"/>
      </p:ext>
    </p:extLst>
  </p:cSld>
  <p:clrMapOvr>
    <a:masterClrMapping/>
  </p:clrMapOvr>
</p:notes>
</file>

<file path=ppt/notesSlides/notesSlide4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56</a:t>
            </a:fld>
            <a:endParaRPr lang="de-DE"/>
          </a:p>
        </p:txBody>
      </p:sp>
    </p:spTree>
    <p:extLst>
      <p:ext uri="{BB962C8B-B14F-4D97-AF65-F5344CB8AC3E}">
        <p14:creationId xmlns:p14="http://schemas.microsoft.com/office/powerpoint/2010/main" val="2824769094"/>
      </p:ext>
    </p:extLst>
  </p:cSld>
  <p:clrMapOvr>
    <a:masterClrMapping/>
  </p:clrMapOvr>
</p:notes>
</file>

<file path=ppt/notesSlides/notesSlide4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57</a:t>
            </a:fld>
            <a:endParaRPr lang="de-DE"/>
          </a:p>
        </p:txBody>
      </p:sp>
    </p:spTree>
    <p:extLst>
      <p:ext uri="{BB962C8B-B14F-4D97-AF65-F5344CB8AC3E}">
        <p14:creationId xmlns:p14="http://schemas.microsoft.com/office/powerpoint/2010/main" val="2598447021"/>
      </p:ext>
    </p:extLst>
  </p:cSld>
  <p:clrMapOvr>
    <a:masterClrMapping/>
  </p:clrMapOvr>
</p:notes>
</file>

<file path=ppt/notesSlides/notesSlide4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58</a:t>
            </a:fld>
            <a:endParaRPr lang="de-DE"/>
          </a:p>
        </p:txBody>
      </p:sp>
    </p:spTree>
    <p:extLst>
      <p:ext uri="{BB962C8B-B14F-4D97-AF65-F5344CB8AC3E}">
        <p14:creationId xmlns:p14="http://schemas.microsoft.com/office/powerpoint/2010/main" val="738364104"/>
      </p:ext>
    </p:extLst>
  </p:cSld>
  <p:clrMapOvr>
    <a:masterClrMapping/>
  </p:clrMapOvr>
</p:notes>
</file>

<file path=ppt/notesSlides/notesSlide4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 pentru facilitatori:</a:t>
            </a:r>
          </a:p>
          <a:p>
            <a:pPr marL="171450" indent="-171450">
              <a:buFont typeface="Arial" panose="020B0604020202020204" pitchFamily="34" charset="0"/>
              <a:buChar char="•"/>
            </a:pPr>
            <a:r>
              <a:rPr lang="de-DE" dirty="0" err="1"/>
              <a:t>Acum </a:t>
            </a:r>
            <a:r>
              <a:rPr lang="de-DE" dirty="0" err="1"/>
              <a:t>putem </a:t>
            </a:r>
            <a:r>
              <a:rPr lang="de-DE" dirty="0" err="1"/>
              <a:t>folosi </a:t>
            </a:r>
            <a:r>
              <a:rPr lang="de-DE" dirty="0" err="1"/>
              <a:t>înțelegerea </a:t>
            </a:r>
            <a:r>
              <a:rPr lang="de-DE" dirty="0" err="1"/>
              <a:t>noastră </a:t>
            </a:r>
            <a:r>
              <a:rPr lang="de-DE" dirty="0" err="1"/>
              <a:t>a </a:t>
            </a:r>
            <a:r>
              <a:rPr lang="de-DE" dirty="0" err="1"/>
              <a:t>proceselor </a:t>
            </a:r>
            <a:r>
              <a:rPr lang="de-DE" dirty="0"/>
              <a:t>din </a:t>
            </a:r>
            <a:r>
              <a:rPr lang="de-DE" dirty="0" err="1"/>
              <a:t>stele </a:t>
            </a:r>
            <a:r>
              <a:rPr lang="de-DE" dirty="0" err="1"/>
              <a:t>pentru a </a:t>
            </a:r>
            <a:r>
              <a:rPr lang="de-DE" dirty="0" err="1"/>
              <a:t>explica </a:t>
            </a:r>
            <a:r>
              <a:rPr lang="de-DE" dirty="0" err="1"/>
              <a:t>abundența </a:t>
            </a:r>
            <a:r>
              <a:rPr lang="de-DE" dirty="0" err="1"/>
              <a:t>elementelor</a:t>
            </a:r>
            <a:r>
              <a:rPr lang="de-DE" dirty="0"/>
              <a:t>. </a:t>
            </a:r>
            <a:r>
              <a:rPr lang="de-DE" dirty="0"/>
              <a:t>Diferența de litiu </a:t>
            </a:r>
            <a:r>
              <a:rPr lang="de-DE" dirty="0" err="1"/>
              <a:t>poate </a:t>
            </a:r>
            <a:r>
              <a:rPr lang="de-DE" dirty="0" err="1"/>
              <a:t>fi </a:t>
            </a:r>
            <a:r>
              <a:rPr lang="de-DE" dirty="0" err="1"/>
              <a:t>explicată </a:t>
            </a:r>
            <a:r>
              <a:rPr lang="de-DE" dirty="0"/>
              <a:t>prin procesul 3a, </a:t>
            </a:r>
            <a:r>
              <a:rPr lang="de-DE" dirty="0" err="1"/>
              <a:t>care </a:t>
            </a:r>
            <a:r>
              <a:rPr lang="de-DE" dirty="0" err="1"/>
              <a:t>sare peste </a:t>
            </a:r>
            <a:r>
              <a:rPr lang="de-DE" dirty="0"/>
              <a:t>Li și Be. Be8 </a:t>
            </a:r>
            <a:r>
              <a:rPr lang="de-DE" dirty="0" err="1"/>
              <a:t>este </a:t>
            </a:r>
            <a:r>
              <a:rPr lang="de-DE" dirty="0"/>
              <a:t>doar o </a:t>
            </a:r>
            <a:r>
              <a:rPr lang="de-DE" dirty="0" err="1"/>
              <a:t>stare </a:t>
            </a:r>
            <a:r>
              <a:rPr lang="de-DE" dirty="0"/>
              <a:t>intermediară </a:t>
            </a:r>
            <a:r>
              <a:rPr lang="de-DE" dirty="0" err="1"/>
              <a:t>instabilă </a:t>
            </a:r>
            <a:r>
              <a:rPr lang="de-DE" dirty="0"/>
              <a:t>(</a:t>
            </a:r>
            <a:r>
              <a:rPr lang="de-DE" dirty="0" err="1"/>
              <a:t>din</a:t>
            </a:r>
            <a:r>
              <a:rPr lang="de-DE" dirty="0"/>
              <a:t> cauza </a:t>
            </a:r>
            <a:r>
              <a:rPr lang="de-DE" dirty="0"/>
              <a:t>energiei de legare </a:t>
            </a:r>
            <a:r>
              <a:rPr lang="de-DE" dirty="0" err="1"/>
              <a:t>mai mare </a:t>
            </a:r>
            <a:r>
              <a:rPr lang="de-DE" dirty="0"/>
              <a:t>a heliului)</a:t>
            </a:r>
          </a:p>
        </p:txBody>
      </p:sp>
      <p:sp>
        <p:nvSpPr>
          <p:cNvPr id="4" name="Foliennummernplatzhalter 3"/>
          <p:cNvSpPr>
            <a:spLocks noGrp="1"/>
          </p:cNvSpPr>
          <p:nvPr>
            <p:ph type="sldNum" sz="quarter" idx="5"/>
          </p:nvPr>
        </p:nvSpPr>
        <p:spPr/>
        <p:txBody>
          <a:bodyPr/>
          <a:lstStyle/>
          <a:p>
            <a:fld id="{2969AC09-DF60-43F4-96BF-67D4D9A74094}" type="slidenum">
              <a:rPr lang="de-DE" smtClean="0"/>
              <a:t>60</a:t>
            </a:fld>
            <a:endParaRPr lang="de-DE"/>
          </a:p>
        </p:txBody>
      </p:sp>
    </p:spTree>
    <p:extLst>
      <p:ext uri="{BB962C8B-B14F-4D97-AF65-F5344CB8AC3E}">
        <p14:creationId xmlns:p14="http://schemas.microsoft.com/office/powerpoint/2010/main" val="1419373168"/>
      </p:ext>
    </p:extLst>
  </p:cSld>
  <p:clrMapOvr>
    <a:masterClrMapping/>
  </p:clrMapOvr>
</p:notes>
</file>

<file path=ppt/notesSlides/notesSlide4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 pentru facilitatori:</a:t>
            </a:r>
            <a:endParaRPr lang="en-GB" dirty="0"/>
          </a:p>
          <a:p>
            <a:pPr marL="742950" lvl="1" indent="-285750">
              <a:buFont typeface="Arial" panose="020B0604020202020204" pitchFamily="34" charset="0"/>
              <a:buChar char="•"/>
            </a:pPr>
            <a:r>
              <a:rPr lang="en-GB" dirty="0"/>
              <a:t>Termenul "</a:t>
            </a:r>
            <a:r>
              <a:rPr lang="en-GB" sz="1200" dirty="0"/>
              <a:t>procese stelare" </a:t>
            </a:r>
            <a:r>
              <a:rPr lang="en-GB" dirty="0"/>
              <a:t>este foarte general aici</a:t>
            </a:r>
          </a:p>
          <a:p>
            <a:pPr marL="1200150" lvl="2" indent="-285750">
              <a:buFont typeface="Arial" panose="020B0604020202020204" pitchFamily="34" charset="0"/>
              <a:buChar char="•"/>
            </a:pPr>
            <a:r>
              <a:rPr lang="en-GB" dirty="0"/>
              <a:t>Desigur, majoritatea elementelor chimice de aici nu se formează prin fuziuni simple în stele stabile, așa cum s-a arătat până acum, ci în explozii de stele masive, explozii de pitice albe etc.</a:t>
            </a:r>
          </a:p>
          <a:p>
            <a:pPr marL="1200150" lvl="2" indent="-285750">
              <a:buFont typeface="Arial" panose="020B0604020202020204" pitchFamily="34" charset="0"/>
              <a:buChar char="•"/>
            </a:pPr>
            <a:r>
              <a:rPr lang="en-GB" dirty="0"/>
              <a:t>Decideți cât de multe detalii doriți să detaliați aici în funcție de nivelurile de competență ale elevilor</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61</a:t>
            </a:fld>
            <a:endParaRPr lang="de-DE"/>
          </a:p>
        </p:txBody>
      </p:sp>
    </p:spTree>
    <p:extLst>
      <p:ext uri="{BB962C8B-B14F-4D97-AF65-F5344CB8AC3E}">
        <p14:creationId xmlns:p14="http://schemas.microsoft.com/office/powerpoint/2010/main" val="828992946"/>
      </p:ext>
    </p:extLst>
  </p:cSld>
  <p:clrMapOvr>
    <a:masterClrMapping/>
  </p:clrMapOvr>
</p:notes>
</file>

<file path=ppt/notesSlides/notesSlide4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 pentru facilitatori:</a:t>
            </a:r>
            <a:endParaRPr lang="en-GB" dirty="0"/>
          </a:p>
          <a:p>
            <a:pPr marL="285750" indent="-285750">
              <a:buFont typeface="Arial" panose="020B0604020202020204" pitchFamily="34" charset="0"/>
              <a:buChar char="•"/>
            </a:pPr>
            <a:r>
              <a:rPr lang="en-GB" dirty="0"/>
              <a:t>Subliniați legătura dintre energia de legare și abundența elementelor</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62</a:t>
            </a:fld>
            <a:endParaRPr lang="de-DE"/>
          </a:p>
        </p:txBody>
      </p:sp>
    </p:spTree>
    <p:extLst>
      <p:ext uri="{BB962C8B-B14F-4D97-AF65-F5344CB8AC3E}">
        <p14:creationId xmlns:p14="http://schemas.microsoft.com/office/powerpoint/2010/main" val="3041270523"/>
      </p:ext>
    </p:extLst>
  </p:cSld>
  <p:clrMapOvr>
    <a:masterClrMapping/>
  </p:clrMapOvr>
</p:notes>
</file>

<file path=ppt/notesSlides/notesSlide4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 pentru facilitatori:</a:t>
            </a:r>
            <a:endParaRPr lang="en-GB" dirty="0"/>
          </a:p>
          <a:p>
            <a:pPr marL="285750" indent="-285750">
              <a:buFont typeface="Arial" panose="020B0604020202020204" pitchFamily="34" charset="0"/>
              <a:buChar char="•"/>
            </a:pPr>
            <a:r>
              <a:rPr lang="en-GB" dirty="0"/>
              <a:t>Utilizați acest text ca introducere a capitolului următor</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63</a:t>
            </a:fld>
            <a:endParaRPr lang="de-DE"/>
          </a:p>
        </p:txBody>
      </p:sp>
    </p:spTree>
    <p:extLst>
      <p:ext uri="{BB962C8B-B14F-4D97-AF65-F5344CB8AC3E}">
        <p14:creationId xmlns:p14="http://schemas.microsoft.com/office/powerpoint/2010/main" val="1599013856"/>
      </p:ext>
    </p:extLst>
  </p:cSld>
  <p:clrMapOvr>
    <a:masterClrMapping/>
  </p:clrMapOvr>
</p:notes>
</file>

<file path=ppt/notesSlides/notesSlide4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64</a:t>
            </a:fld>
            <a:endParaRPr lang="de-DE"/>
          </a:p>
        </p:txBody>
      </p:sp>
    </p:spTree>
    <p:extLst>
      <p:ext uri="{BB962C8B-B14F-4D97-AF65-F5344CB8AC3E}">
        <p14:creationId xmlns:p14="http://schemas.microsoft.com/office/powerpoint/2010/main" val="1332315768"/>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pentru facilitatori: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Pictograma cap de angrenaj indică faptul că elevii au o sarcină de îndeplinit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Tabla de brainstorming este utilizată pentru a colecta concepțiile (greșite) ale studenților despre astrofizica nucleară înainte de începerea cursului. La sfârșitul masterclass-ului, aceste idei sunt revizuite și analizate pentru a vedea ce s-a schimbat.</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a:t>
            </a:fld>
            <a:endParaRPr lang="de-DE"/>
          </a:p>
        </p:txBody>
      </p:sp>
    </p:spTree>
    <p:extLst>
      <p:ext uri="{BB962C8B-B14F-4D97-AF65-F5344CB8AC3E}">
        <p14:creationId xmlns:p14="http://schemas.microsoft.com/office/powerpoint/2010/main" val="2147621472"/>
      </p:ext>
    </p:extLst>
  </p:cSld>
  <p:clrMapOvr>
    <a:masterClrMapping/>
  </p:clrMapOvr>
</p:notes>
</file>

<file path=ppt/notesSlides/notesSlide5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 pentru facilitatori:</a:t>
            </a:r>
            <a:endParaRPr lang="en-GB" dirty="0"/>
          </a:p>
          <a:p>
            <a:pPr marL="285750" indent="-285750">
              <a:buFont typeface="Arial" panose="020B0604020202020204" pitchFamily="34" charset="0"/>
              <a:buChar char="•"/>
            </a:pPr>
            <a:r>
              <a:rPr lang="en-GB" dirty="0"/>
              <a:t>Dați-le timp elevilor să se gândească la această întrebare.</a:t>
            </a:r>
          </a:p>
          <a:p>
            <a:pPr marL="285750" indent="-285750">
              <a:buFont typeface="Arial" panose="020B0604020202020204" pitchFamily="34" charset="0"/>
              <a:buChar char="•"/>
            </a:pPr>
            <a:r>
              <a:rPr lang="en-GB" dirty="0"/>
              <a:t>Dacă își amintesc de bariera Coulomb și de diferitele reacții nucleare din puzzle-ul de grup, ar trebui să se gândească la faptul că capturarea neutronilor ar putea fi un proces important în acest sens.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65</a:t>
            </a:fld>
            <a:endParaRPr lang="de-DE"/>
          </a:p>
        </p:txBody>
      </p:sp>
    </p:spTree>
    <p:extLst>
      <p:ext uri="{BB962C8B-B14F-4D97-AF65-F5344CB8AC3E}">
        <p14:creationId xmlns:p14="http://schemas.microsoft.com/office/powerpoint/2010/main" val="542682960"/>
      </p:ext>
    </p:extLst>
  </p:cSld>
  <p:clrMapOvr>
    <a:masterClrMapping/>
  </p:clrMapOvr>
</p:notes>
</file>

<file path=ppt/notesSlides/notesSlide5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 pentru facilitatori:</a:t>
            </a:r>
            <a:endParaRPr lang="en-GB" dirty="0"/>
          </a:p>
          <a:p>
            <a:pPr marL="285750" indent="-285750">
              <a:buFont typeface="Arial" panose="020B0604020202020204" pitchFamily="34" charset="0"/>
              <a:buChar char="•"/>
            </a:pPr>
            <a:r>
              <a:rPr lang="en-GB" dirty="0"/>
              <a:t>Tratați captarea neutronilor ca pe un tip special de fuziune nucleară. Practic, este o fuziune nucleară care nu trebuie să se confrunte cu bariera Coulomb.</a:t>
            </a:r>
          </a:p>
          <a:p>
            <a:pPr marL="285750" indent="-285750">
              <a:buFont typeface="Arial" panose="020B0604020202020204" pitchFamily="34" charset="0"/>
              <a:buChar char="•"/>
            </a:pPr>
            <a:r>
              <a:rPr lang="en-GB" dirty="0"/>
              <a:t>Având în vedere ce știu elevii până acum, s-ar putea pune întrebarea: "De ce ar avea loc un astfel de proces dacă Fe-58 este deja stabil?"</a:t>
            </a:r>
          </a:p>
          <a:p>
            <a:pPr marL="742950" lvl="1" indent="-285750">
              <a:buFont typeface="Arial" panose="020B0604020202020204" pitchFamily="34" charset="0"/>
              <a:buChar char="•"/>
            </a:pPr>
            <a:r>
              <a:rPr lang="en-GB" dirty="0"/>
              <a:t>Cel mai simplu răspuns bazat doar pe conceptele discutate până acum (chiar dacă nu este cel mai exact) ar fi:</a:t>
            </a:r>
            <a:br>
              <a:rPr lang="en-GB" dirty="0"/>
            </a:br>
            <a:r>
              <a:rPr lang="en-GB" dirty="0"/>
              <a:t>"Neutronul liber în sine este instabil și o fuziune cu Fe-58 oferă un sistem fizic general mai stabil"</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66</a:t>
            </a:fld>
            <a:endParaRPr lang="de-DE"/>
          </a:p>
        </p:txBody>
      </p:sp>
    </p:spTree>
    <p:extLst>
      <p:ext uri="{BB962C8B-B14F-4D97-AF65-F5344CB8AC3E}">
        <p14:creationId xmlns:p14="http://schemas.microsoft.com/office/powerpoint/2010/main" val="3722968000"/>
      </p:ext>
    </p:extLst>
  </p:cSld>
  <p:clrMapOvr>
    <a:masterClrMapping/>
  </p:clrMapOvr>
</p:notes>
</file>

<file path=ppt/notesSlides/notesSlide5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67</a:t>
            </a:fld>
            <a:endParaRPr lang="de-DE"/>
          </a:p>
        </p:txBody>
      </p:sp>
    </p:spTree>
    <p:extLst>
      <p:ext uri="{BB962C8B-B14F-4D97-AF65-F5344CB8AC3E}">
        <p14:creationId xmlns:p14="http://schemas.microsoft.com/office/powerpoint/2010/main" val="1069024336"/>
      </p:ext>
    </p:extLst>
  </p:cSld>
  <p:clrMapOvr>
    <a:masterClrMapping/>
  </p:clrMapOvr>
</p:notes>
</file>

<file path=ppt/notesSlides/notesSlide5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 pentru facilitatori:</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Desigur, este o simplificare extremă să presupunem că rata de captare a neutronilor este aceeași pentru fiecare nuclid (aceasta variază chiar extrem de mult).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Opțional, puteți să arătați imaginea de pe diapozitivul 72 după jocul de societate și să explicați aproximarea.</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Din nou, decideți cât de multe detalii doriți să detaliați aici în funcție de nivelurile de competență ale elevilor</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69</a:t>
            </a:fld>
            <a:endParaRPr lang="de-DE"/>
          </a:p>
        </p:txBody>
      </p:sp>
    </p:spTree>
    <p:extLst>
      <p:ext uri="{BB962C8B-B14F-4D97-AF65-F5344CB8AC3E}">
        <p14:creationId xmlns:p14="http://schemas.microsoft.com/office/powerpoint/2010/main" val="433852653"/>
      </p:ext>
    </p:extLst>
  </p:cSld>
  <p:clrMapOvr>
    <a:masterClrMapping/>
  </p:clrMapOvr>
</p:notes>
</file>

<file path=ppt/notesSlides/notesSlide5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 pentru facilitatori:</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Regulile jocului pot fi un pic mai greu de înțeles pentru elevi decât s-ar crede</a:t>
            </a:r>
            <a:r>
              <a:rPr lang="de-DE" dirty="0"/>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Pentru început, este bine să faceți primii pași împreună cu elevii, astfel încât toată lumea să înțeleagă principiul.</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70</a:t>
            </a:fld>
            <a:endParaRPr lang="de-DE"/>
          </a:p>
        </p:txBody>
      </p:sp>
    </p:spTree>
    <p:extLst>
      <p:ext uri="{BB962C8B-B14F-4D97-AF65-F5344CB8AC3E}">
        <p14:creationId xmlns:p14="http://schemas.microsoft.com/office/powerpoint/2010/main" val="612062494"/>
      </p:ext>
    </p:extLst>
  </p:cSld>
  <p:clrMapOvr>
    <a:masterClrMapping/>
  </p:clrMapOvr>
</p:notes>
</file>

<file path=ppt/notesSlides/notesSlide5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 pentru facilitatori:</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Desigur, este o simplificare extremă să presupunem că rata de captare a neutronilor este aceeași pentru fiecare nuclid (aceasta variază chiar extrem de mult).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Opțional, puteți să arătați imaginea de pe diapozitivul 72 după jocul de societate și să explicați aproximarea.</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Din nou, decideți cât de multe detalii doriți să detaliați aici în funcție de nivelurile de competență ale elevilor</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71</a:t>
            </a:fld>
            <a:endParaRPr lang="de-DE"/>
          </a:p>
        </p:txBody>
      </p:sp>
    </p:spTree>
    <p:extLst>
      <p:ext uri="{BB962C8B-B14F-4D97-AF65-F5344CB8AC3E}">
        <p14:creationId xmlns:p14="http://schemas.microsoft.com/office/powerpoint/2010/main" val="1542923870"/>
      </p:ext>
    </p:extLst>
  </p:cSld>
  <p:clrMapOvr>
    <a:masterClrMapping/>
  </p:clrMapOvr>
</p:notes>
</file>

<file path=ppt/notesSlides/notesSlide5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 pentru facilitatori:</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Această pagină este opțională și poate fi ștearsă dacă se dorește. Este utilizată pentru a explica aproximarea jocului. Aceasta arată de fapt </a:t>
            </a:r>
            <a:r>
              <a:rPr lang="en-GB" b="1" dirty="0"/>
              <a:t>secțiunea transversală de captare termică a neutronilor.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Nu este obligatoriu să se explice aici unitatea Barn. Este mai important ca elevii să înțeleagă că probabilitatea de reacție resp. viteza nu este aceeași pentru toate nuclizii și variază foarte mult (observați exponenții de la -5 la +7).</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73</a:t>
            </a:fld>
            <a:endParaRPr lang="de-DE"/>
          </a:p>
        </p:txBody>
      </p:sp>
    </p:spTree>
    <p:extLst>
      <p:ext uri="{BB962C8B-B14F-4D97-AF65-F5344CB8AC3E}">
        <p14:creationId xmlns:p14="http://schemas.microsoft.com/office/powerpoint/2010/main" val="1935610227"/>
      </p:ext>
    </p:extLst>
  </p:cSld>
  <p:clrMapOvr>
    <a:masterClrMapping/>
  </p:clrMapOvr>
</p:notes>
</file>

<file path=ppt/notesSlides/notesSlide5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 pentru facilitatori:</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Subliniați diferența dintre aceste două procese făcând referire la scenariile jocului (Scenariul 1 -&gt; Procesul s, Scenariul 2 -&gt; Procesul r)</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Pentru a fi mai precis, scenariul 2 este mai degrabă un proces intermediar - procesele r reale ar fi foarte plictisitoare în joc ;) - dar principiul devine totuși clar</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74</a:t>
            </a:fld>
            <a:endParaRPr lang="de-DE"/>
          </a:p>
        </p:txBody>
      </p:sp>
    </p:spTree>
    <p:extLst>
      <p:ext uri="{BB962C8B-B14F-4D97-AF65-F5344CB8AC3E}">
        <p14:creationId xmlns:p14="http://schemas.microsoft.com/office/powerpoint/2010/main" val="3609248521"/>
      </p:ext>
    </p:extLst>
  </p:cSld>
  <p:clrMapOvr>
    <a:masterClrMapping/>
  </p:clrMapOvr>
</p:notes>
</file>

<file path=ppt/notesSlides/notesSlide5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 pentru facilitatori:</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Utilizați această animație pentru a repeta procesul r și pentru a sublinia ramificarea complexă a lanțului de reacție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repetați animația dacă este necesar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Această animație </a:t>
            </a:r>
            <a:r>
              <a:rPr lang="en-GB" dirty="0"/>
              <a:t>conține multe </a:t>
            </a:r>
            <a:r>
              <a:rPr lang="en-GB" dirty="0" err="1"/>
              <a:t>informații</a:t>
            </a:r>
            <a:r>
              <a:rPr lang="en-GB" dirty="0"/>
              <a:t>. Rugați elevii să se concentreze asupra celor importante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Diagrama nuclidelor cu abundența elementului ca </a:t>
            </a:r>
            <a:r>
              <a:rPr lang="en-GB" dirty="0"/>
              <a:t>cod de </a:t>
            </a:r>
            <a:r>
              <a:rPr lang="en-GB" dirty="0" err="1"/>
              <a:t>culori</a:t>
            </a:r>
            <a:r>
              <a:rPr lang="en-GB" dirty="0"/>
              <a: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Timpul afișat sub grafic</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Curba de temperatură (curba roșie din stânga sus)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Deasupra graficului nuclidelor puteți vedea valorile inițiale presupuse - Temperatura este importantă aici, astfel încât elevii să aibă o impresie despre scară</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75</a:t>
            </a:fld>
            <a:endParaRPr lang="de-DE"/>
          </a:p>
        </p:txBody>
      </p:sp>
    </p:spTree>
    <p:extLst>
      <p:ext uri="{BB962C8B-B14F-4D97-AF65-F5344CB8AC3E}">
        <p14:creationId xmlns:p14="http://schemas.microsoft.com/office/powerpoint/2010/main" val="2812699317"/>
      </p:ext>
    </p:extLst>
  </p:cSld>
  <p:clrMapOvr>
    <a:masterClrMapping/>
  </p:clrMapOvr>
</p:notes>
</file>

<file path=ppt/notesSlides/notesSlide5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77</a:t>
            </a:fld>
            <a:endParaRPr lang="de-DE"/>
          </a:p>
        </p:txBody>
      </p:sp>
    </p:spTree>
    <p:extLst>
      <p:ext uri="{BB962C8B-B14F-4D97-AF65-F5344CB8AC3E}">
        <p14:creationId xmlns:p14="http://schemas.microsoft.com/office/powerpoint/2010/main" val="4118688169"/>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pentru facilitatori: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Luați răspunsurile elevilor la această întrebare de pe panoul de brainstorming de aici și discutați-le înainte de a da definiția.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Diapozitivele-întrebare sunt utilizate în mod repetat pentru a structura cursul de masterat și a-i oferi un fir comun. Acestea urmăresc să motiveze și să introducă următorul conținut</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a:t>
            </a:fld>
            <a:endParaRPr lang="de-DE"/>
          </a:p>
        </p:txBody>
      </p:sp>
    </p:spTree>
    <p:extLst>
      <p:ext uri="{BB962C8B-B14F-4D97-AF65-F5344CB8AC3E}">
        <p14:creationId xmlns:p14="http://schemas.microsoft.com/office/powerpoint/2010/main" val="551487227"/>
      </p:ext>
    </p:extLst>
  </p:cSld>
  <p:clrMapOvr>
    <a:masterClrMapping/>
  </p:clrMapOvr>
</p:notes>
</file>

<file path=ppt/notesSlides/notesSlide6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78</a:t>
            </a:fld>
            <a:endParaRPr lang="de-DE"/>
          </a:p>
        </p:txBody>
      </p:sp>
    </p:spTree>
    <p:extLst>
      <p:ext uri="{BB962C8B-B14F-4D97-AF65-F5344CB8AC3E}">
        <p14:creationId xmlns:p14="http://schemas.microsoft.com/office/powerpoint/2010/main" val="3036150396"/>
      </p:ext>
    </p:extLst>
  </p:cSld>
  <p:clrMapOvr>
    <a:masterClrMapping/>
  </p:clrMapOvr>
</p:notes>
</file>

<file path=ppt/notesSlides/notesSlide6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pentru facilitatori: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Vă recomandăm să descărcați videoclipul în prealabil. Fiți întotdeauna pregătiți pentru o conexiune proastă la internet!</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79</a:t>
            </a:fld>
            <a:endParaRPr lang="de-DE"/>
          </a:p>
        </p:txBody>
      </p:sp>
    </p:spTree>
    <p:extLst>
      <p:ext uri="{BB962C8B-B14F-4D97-AF65-F5344CB8AC3E}">
        <p14:creationId xmlns:p14="http://schemas.microsoft.com/office/powerpoint/2010/main" val="1804432433"/>
      </p:ext>
    </p:extLst>
  </p:cSld>
  <p:clrMapOvr>
    <a:masterClrMapping/>
  </p:clrMapOvr>
</p:notes>
</file>

<file path=ppt/notesSlides/notesSlide6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pentru facilitatori: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Pe </a:t>
            </a:r>
            <a:r>
              <a:rPr lang="de-DE" dirty="0" err="1"/>
              <a:t>acest </a:t>
            </a:r>
            <a:r>
              <a:rPr lang="de-DE" dirty="0" err="1"/>
              <a:t>diapozitiv </a:t>
            </a:r>
            <a:r>
              <a:rPr lang="de-DE" dirty="0"/>
              <a:t>și </a:t>
            </a:r>
            <a:r>
              <a:rPr lang="de-DE" dirty="0" err="1"/>
              <a:t>pe următorul </a:t>
            </a:r>
            <a:r>
              <a:rPr lang="de-DE" dirty="0" err="1"/>
              <a:t>puteți </a:t>
            </a:r>
            <a:r>
              <a:rPr lang="de-DE" dirty="0" err="1"/>
              <a:t>repeta </a:t>
            </a:r>
            <a:r>
              <a:rPr lang="de-DE" dirty="0" err="1"/>
              <a:t>o parte </a:t>
            </a:r>
            <a:r>
              <a:rPr lang="de-DE" dirty="0" err="1"/>
              <a:t>din </a:t>
            </a:r>
            <a:r>
              <a:rPr lang="de-DE" dirty="0" err="1"/>
              <a:t>conținutul </a:t>
            </a:r>
            <a:r>
              <a:rPr lang="de-DE" dirty="0" err="1"/>
              <a:t>videoclipului</a:t>
            </a:r>
            <a:r>
              <a:rPr lang="de-DE"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Decideți cât de multe detalii tehnice doriți să intrați aici în funcție de nivelul de competență al elevilor</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80</a:t>
            </a:fld>
            <a:endParaRPr lang="de-DE"/>
          </a:p>
        </p:txBody>
      </p:sp>
    </p:spTree>
    <p:extLst>
      <p:ext uri="{BB962C8B-B14F-4D97-AF65-F5344CB8AC3E}">
        <p14:creationId xmlns:p14="http://schemas.microsoft.com/office/powerpoint/2010/main" val="1365648032"/>
      </p:ext>
    </p:extLst>
  </p:cSld>
  <p:clrMapOvr>
    <a:masterClrMapping/>
  </p:clrMapOvr>
</p:notes>
</file>

<file path=ppt/notesSlides/notesSlide6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pentru facilitatori: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Pe </a:t>
            </a:r>
            <a:r>
              <a:rPr lang="de-DE" dirty="0" err="1"/>
              <a:t>acest </a:t>
            </a:r>
            <a:r>
              <a:rPr lang="de-DE" dirty="0" err="1"/>
              <a:t>diapozitiv </a:t>
            </a:r>
            <a:r>
              <a:rPr lang="de-DE" dirty="0" err="1"/>
              <a:t>puteți </a:t>
            </a:r>
            <a:r>
              <a:rPr lang="de-DE" dirty="0" err="1"/>
              <a:t>repeta </a:t>
            </a:r>
            <a:r>
              <a:rPr lang="de-DE" dirty="0" err="1"/>
              <a:t>o parte </a:t>
            </a:r>
            <a:r>
              <a:rPr lang="de-DE" dirty="0" err="1"/>
              <a:t>din </a:t>
            </a:r>
            <a:r>
              <a:rPr lang="de-DE" dirty="0" err="1"/>
              <a:t>conținutul </a:t>
            </a:r>
            <a:r>
              <a:rPr lang="de-DE" dirty="0" err="1"/>
              <a:t>videoclipului</a:t>
            </a:r>
            <a:r>
              <a:rPr lang="de-DE"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Decideți cât de multe detalii tehnice doriți să intrați aici în funcție de nivelul de competență al elevilor</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81</a:t>
            </a:fld>
            <a:endParaRPr lang="de-DE"/>
          </a:p>
        </p:txBody>
      </p:sp>
    </p:spTree>
    <p:extLst>
      <p:ext uri="{BB962C8B-B14F-4D97-AF65-F5344CB8AC3E}">
        <p14:creationId xmlns:p14="http://schemas.microsoft.com/office/powerpoint/2010/main" val="2364505506"/>
      </p:ext>
    </p:extLst>
  </p:cSld>
  <p:clrMapOvr>
    <a:masterClrMapping/>
  </p:clrMapOvr>
</p:notes>
</file>

<file path=ppt/notesSlides/notesSlide6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82</a:t>
            </a:fld>
            <a:endParaRPr lang="de-DE"/>
          </a:p>
        </p:txBody>
      </p:sp>
    </p:spTree>
    <p:extLst>
      <p:ext uri="{BB962C8B-B14F-4D97-AF65-F5344CB8AC3E}">
        <p14:creationId xmlns:p14="http://schemas.microsoft.com/office/powerpoint/2010/main" val="4242807764"/>
      </p:ext>
    </p:extLst>
  </p:cSld>
  <p:clrMapOvr>
    <a:masterClrMapping/>
  </p:clrMapOvr>
</p:notes>
</file>

<file path=ppt/notesSlides/notesSlide6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88</a:t>
            </a:fld>
            <a:endParaRPr lang="de-DE"/>
          </a:p>
        </p:txBody>
      </p:sp>
    </p:spTree>
    <p:extLst>
      <p:ext uri="{BB962C8B-B14F-4D97-AF65-F5344CB8AC3E}">
        <p14:creationId xmlns:p14="http://schemas.microsoft.com/office/powerpoint/2010/main" val="357238130"/>
      </p:ext>
    </p:extLst>
  </p:cSld>
  <p:clrMapOvr>
    <a:masterClrMapping/>
  </p:clrMapOvr>
</p:notes>
</file>

<file path=ppt/notesSlides/notesSlide6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89</a:t>
            </a:fld>
            <a:endParaRPr lang="de-DE"/>
          </a:p>
        </p:txBody>
      </p:sp>
    </p:spTree>
    <p:extLst>
      <p:ext uri="{BB962C8B-B14F-4D97-AF65-F5344CB8AC3E}">
        <p14:creationId xmlns:p14="http://schemas.microsoft.com/office/powerpoint/2010/main" val="2237921083"/>
      </p:ext>
    </p:extLst>
  </p:cSld>
  <p:clrMapOvr>
    <a:masterClrMapping/>
  </p:clrMapOvr>
</p:notes>
</file>

<file path=ppt/notesSlides/notesSlide6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pentru facilitatori: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Formula nu trebuie să fie explicată. Aceasta servește doar pentru a arăta studenților că astrofizica nucleară poate fi, de asemenea, foarte solicitantă. Aceasta este de fapt ascunsă în spatele instrumentului web de analiză a datelor, astfel încât studenții nu trebuie să se ocupe de ea</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90</a:t>
            </a:fld>
            <a:endParaRPr lang="de-DE"/>
          </a:p>
        </p:txBody>
      </p:sp>
    </p:spTree>
    <p:extLst>
      <p:ext uri="{BB962C8B-B14F-4D97-AF65-F5344CB8AC3E}">
        <p14:creationId xmlns:p14="http://schemas.microsoft.com/office/powerpoint/2010/main" val="1618057784"/>
      </p:ext>
    </p:extLst>
  </p:cSld>
  <p:clrMapOvr>
    <a:masterClrMapping/>
  </p:clrMapOvr>
</p:notes>
</file>

<file path=ppt/notesSlides/notesSlide6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pentru facilitatori: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Aici este foarte important să observăm că în calcule și măsurători se fac simplificări și aproximări foarte puternice - nu toate au fost făcute transparente pentru elevi.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Principalele puncte care ar trebui discutate aici</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Influența fundalului și aproximarea pe care am folosit-o pentru scăderea acestuia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Dependența foarte puternică de temperatură, care face ca și abaterile mici să conducă la diferențe puternice în rezultate.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Faptul că încercăm să investigăm o mulțime de evenimente cu un singur foton și o incertitudine în ceea ce privește posibila detecție în sine (Cuvânt cheie Probabilitate de detecție)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92</a:t>
            </a:fld>
            <a:endParaRPr lang="de-DE"/>
          </a:p>
        </p:txBody>
      </p:sp>
    </p:spTree>
    <p:extLst>
      <p:ext uri="{BB962C8B-B14F-4D97-AF65-F5344CB8AC3E}">
        <p14:creationId xmlns:p14="http://schemas.microsoft.com/office/powerpoint/2010/main" val="465565487"/>
      </p:ext>
    </p:extLst>
  </p:cSld>
  <p:clrMapOvr>
    <a:masterClrMapping/>
  </p:clrMapOvr>
</p:notes>
</file>

<file path=ppt/notesSlides/notesSlide6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93</a:t>
            </a:fld>
            <a:endParaRPr lang="de-DE"/>
          </a:p>
        </p:txBody>
      </p:sp>
    </p:spTree>
    <p:extLst>
      <p:ext uri="{BB962C8B-B14F-4D97-AF65-F5344CB8AC3E}">
        <p14:creationId xmlns:p14="http://schemas.microsoft.com/office/powerpoint/2010/main" val="1613609260"/>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pentru facilitatori: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Aici se folosește o definiție care servește drept fir comun al Masterclass-ului.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Dacă doriți, puteți înlocui această definiție cu o definiție mai generală și mai exactă din punct de vedere științific.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a:t>
            </a:fld>
            <a:endParaRPr lang="de-DE"/>
          </a:p>
        </p:txBody>
      </p:sp>
    </p:spTree>
    <p:extLst>
      <p:ext uri="{BB962C8B-B14F-4D97-AF65-F5344CB8AC3E}">
        <p14:creationId xmlns:p14="http://schemas.microsoft.com/office/powerpoint/2010/main" val="295032621"/>
      </p:ext>
    </p:extLst>
  </p:cSld>
  <p:clrMapOvr>
    <a:masterClrMapping/>
  </p:clrMapOvr>
</p:notes>
</file>

<file path=ppt/notesSlides/notesSlide7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pentru facilitatori: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Elevii pot pierde din vedere motivul pentru care a fost efectuată analiza datelor. Folosiți repetiția pentru a aduce totul la un loc.</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94</a:t>
            </a:fld>
            <a:endParaRPr lang="de-DE"/>
          </a:p>
        </p:txBody>
      </p:sp>
    </p:spTree>
    <p:extLst>
      <p:ext uri="{BB962C8B-B14F-4D97-AF65-F5344CB8AC3E}">
        <p14:creationId xmlns:p14="http://schemas.microsoft.com/office/powerpoint/2010/main" val="1116331680"/>
      </p:ext>
    </p:extLst>
  </p:cSld>
  <p:clrMapOvr>
    <a:masterClrMapping/>
  </p:clrMapOvr>
</p:notes>
</file>

<file path=ppt/notesSlides/notesSlide7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95</a:t>
            </a:fld>
            <a:endParaRPr lang="de-DE"/>
          </a:p>
        </p:txBody>
      </p:sp>
    </p:spTree>
    <p:extLst>
      <p:ext uri="{BB962C8B-B14F-4D97-AF65-F5344CB8AC3E}">
        <p14:creationId xmlns:p14="http://schemas.microsoft.com/office/powerpoint/2010/main" val="840814335"/>
      </p:ext>
    </p:extLst>
  </p:cSld>
  <p:clrMapOvr>
    <a:masterClrMapping/>
  </p:clrMapOvr>
</p:notes>
</file>

<file path=ppt/notesSlides/notesSlide7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pentru facilitatori: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Atenție, câteva animații pe acest diapozitiv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Este important să le clarificăm studenților faptul că am pus doar un deget în domeniul științific al astrofizicii nucleare.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Scopul aici nu este de a răspunde la fiecare întrebare, ci mai degrabă de a ridica întrebări suplimentare pentru a motiva un studiu al subiectului chiar și după masterclass.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97</a:t>
            </a:fld>
            <a:endParaRPr lang="de-DE"/>
          </a:p>
        </p:txBody>
      </p:sp>
    </p:spTree>
    <p:extLst>
      <p:ext uri="{BB962C8B-B14F-4D97-AF65-F5344CB8AC3E}">
        <p14:creationId xmlns:p14="http://schemas.microsoft.com/office/powerpoint/2010/main" val="2808542235"/>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pentru facilitatori: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Următoarea prelegere scurtă este utilizată pentru a discuta evoluția ideii de elemente chimice de-a lungul secolelor și pentru a deriva imaginea modernă a unui element chimic.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Aspectul naturii științei: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În plus, puteți folosi ideile metafizice pentru a arăta despre ce este vorba în știința modernă și puteți discuta cu elevii de ce abordările nu îndeplinesc criteriile de calitate științifică din punctul de vedere actual.</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10</a:t>
            </a:fld>
            <a:endParaRPr lang="de-DE"/>
          </a:p>
        </p:txBody>
      </p:sp>
    </p:spTree>
    <p:extLst>
      <p:ext uri="{BB962C8B-B14F-4D97-AF65-F5344CB8AC3E}">
        <p14:creationId xmlns:p14="http://schemas.microsoft.com/office/powerpoint/2010/main" val="3033680416"/>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11</a:t>
            </a:fld>
            <a:endParaRPr lang="de-DE"/>
          </a:p>
        </p:txBody>
      </p:sp>
    </p:spTree>
    <p:extLst>
      <p:ext uri="{BB962C8B-B14F-4D97-AF65-F5344CB8AC3E}">
        <p14:creationId xmlns:p14="http://schemas.microsoft.com/office/powerpoint/2010/main" val="4188884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_TUD">
    <p:spTree>
      <p:nvGrpSpPr>
        <p:cNvPr id="1" name=""/>
        <p:cNvGrpSpPr/>
        <p:nvPr/>
      </p:nvGrpSpPr>
      <p:grpSpPr>
        <a:xfrm>
          <a:off x="0" y="0"/>
          <a:ext cx="0" cy="0"/>
          <a:chOff x="0" y="0"/>
          <a:chExt cx="0" cy="0"/>
        </a:xfrm>
      </p:grpSpPr>
      <p:sp>
        <p:nvSpPr>
          <p:cNvPr id="13" name="Rechteck 12"/>
          <p:cNvSpPr/>
          <p:nvPr/>
        </p:nvSpPr>
        <p:spPr>
          <a:xfrm>
            <a:off x="0" y="0"/>
            <a:ext cx="12192000" cy="1173192"/>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1" name="Grafik 10"/>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966578" y="349731"/>
            <a:ext cx="1764739" cy="513188"/>
          </a:xfrm>
          <a:prstGeom prst="rect">
            <a:avLst/>
          </a:prstGeom>
        </p:spPr>
      </p:pic>
      <p:sp>
        <p:nvSpPr>
          <p:cNvPr id="16" name="Textfeld 19"/>
          <p:cNvSpPr txBox="1">
            <a:spLocks noChangeArrowheads="1"/>
          </p:cNvSpPr>
          <p:nvPr userDrawn="1"/>
        </p:nvSpPr>
        <p:spPr bwMode="auto">
          <a:xfrm>
            <a:off x="863606" y="5245714"/>
            <a:ext cx="6516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verantwortlicher Hochschullehrer:</a:t>
            </a:r>
          </a:p>
          <a:p>
            <a:pPr eaLnBrk="1" hangingPunct="1">
              <a:defRPr/>
            </a:pPr>
            <a:r>
              <a:rPr lang="de-DE" altLang="en-US" sz="1600" dirty="0">
                <a:solidFill>
                  <a:schemeClr val="bg1">
                    <a:alpha val="80000"/>
                  </a:schemeClr>
                </a:solidFill>
                <a:latin typeface="+mj-lt"/>
              </a:rPr>
              <a:t>Betreuer:</a:t>
            </a:r>
          </a:p>
        </p:txBody>
      </p:sp>
      <p:sp>
        <p:nvSpPr>
          <p:cNvPr id="17" name="Textfeld 20"/>
          <p:cNvSpPr txBox="1">
            <a:spLocks noChangeArrowheads="1"/>
          </p:cNvSpPr>
          <p:nvPr userDrawn="1"/>
        </p:nvSpPr>
        <p:spPr bwMode="auto">
          <a:xfrm>
            <a:off x="863599" y="4730194"/>
            <a:ext cx="6516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Vorname Name // Ort, Datum</a:t>
            </a:r>
          </a:p>
        </p:txBody>
      </p:sp>
      <p:pic>
        <p:nvPicPr>
          <p:cNvPr id="5" name="Grafik 4">
            <a:extLst>
              <a:ext uri="{FF2B5EF4-FFF2-40B4-BE49-F238E27FC236}">
                <a16:creationId xmlns:a16="http://schemas.microsoft.com/office/drawing/2014/main" id="{C22ECD46-9E4C-4E26-9533-B81FB4115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129154" y="95407"/>
            <a:ext cx="1143897" cy="982378"/>
          </a:xfrm>
          <a:prstGeom prst="rect">
            <a:avLst/>
          </a:prstGeom>
        </p:spPr>
      </p:pic>
      <p:sp>
        <p:nvSpPr>
          <p:cNvPr id="15" name="Rechteck 14">
            <a:extLst>
              <a:ext uri="{FF2B5EF4-FFF2-40B4-BE49-F238E27FC236}">
                <a16:creationId xmlns:a16="http://schemas.microsoft.com/office/drawing/2014/main" id="{103E58D2-3308-42BD-B326-0516E609C052}"/>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33091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630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880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847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741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874718" y="346075"/>
            <a:ext cx="10580687" cy="684000"/>
          </a:xfrm>
          <a:prstGeom prst="rect">
            <a:avLst/>
          </a:prstGeom>
        </p:spPr>
        <p:txBody>
          <a:bodyPr anchor="ctr"/>
          <a:lstStyle>
            <a:lvl1pPr>
              <a:defRPr sz="2800" cap="small" baseline="0">
                <a:solidFill>
                  <a:schemeClr val="bg1"/>
                </a:solidFill>
              </a:defRPr>
            </a:lvl1pPr>
          </a:lstStyle>
          <a:p>
            <a:r>
              <a:rPr lang="de-DE" dirty="0"/>
              <a:t>Titelmasterformat durch Klicken bearbeiten</a:t>
            </a:r>
          </a:p>
        </p:txBody>
      </p:sp>
      <p:sp>
        <p:nvSpPr>
          <p:cNvPr id="6" name="Inhaltsplatzhalter 5"/>
          <p:cNvSpPr>
            <a:spLocks noGrp="1"/>
          </p:cNvSpPr>
          <p:nvPr>
            <p:ph sz="quarter" idx="10"/>
          </p:nvPr>
        </p:nvSpPr>
        <p:spPr>
          <a:xfrm>
            <a:off x="874711" y="1484313"/>
            <a:ext cx="10580688" cy="4344987"/>
          </a:xfrm>
        </p:spPr>
        <p:txBody>
          <a:bodyPr/>
          <a:lstStyle>
            <a:lvl1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1pPr>
            <a:lvl2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2pPr>
            <a:lvl3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3pPr>
            <a:lvl4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4pPr>
            <a:lvl5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a:ln>
                  <a:noFill/>
                </a:ln>
                <a:solidFill>
                  <a:srgbClr val="1B1F22"/>
                </a:solidFill>
                <a:effectLst/>
                <a:uLnTx/>
                <a:uFillTx/>
                <a:latin typeface="Open Sans" panose="020B0606030504020204" pitchFamily="34" charset="0"/>
                <a:ea typeface="+mn-ea"/>
                <a:cs typeface="+mn-cs"/>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828119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365754" y="1484313"/>
            <a:ext cx="6089649" cy="43449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Bildplatzhalter 7"/>
          <p:cNvSpPr>
            <a:spLocks noGrp="1"/>
          </p:cNvSpPr>
          <p:nvPr>
            <p:ph type="pic" sz="quarter" idx="13"/>
          </p:nvPr>
        </p:nvSpPr>
        <p:spPr>
          <a:xfrm>
            <a:off x="874713" y="1484313"/>
            <a:ext cx="4300539" cy="1332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874717" y="2943181"/>
            <a:ext cx="4300537" cy="1332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874716" y="4402058"/>
            <a:ext cx="4300537" cy="1427249"/>
          </a:xfrm>
        </p:spPr>
        <p:txBody>
          <a:bodyPr/>
          <a:lstStyle/>
          <a:p>
            <a:r>
              <a:rPr lang="de-DE"/>
              <a:t>Bild durch Klicken auf Symbol hinzufügen</a:t>
            </a:r>
            <a:endParaRPr lang="de-DE" dirty="0"/>
          </a:p>
        </p:txBody>
      </p:sp>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29113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9" name="Bildplatzhalter 7"/>
          <p:cNvSpPr>
            <a:spLocks noGrp="1"/>
          </p:cNvSpPr>
          <p:nvPr>
            <p:ph type="pic" sz="quarter" idx="13"/>
          </p:nvPr>
        </p:nvSpPr>
        <p:spPr>
          <a:xfrm>
            <a:off x="6267454" y="1484314"/>
            <a:ext cx="5187951" cy="4344985"/>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170242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1"/>
          </p:nvPr>
        </p:nvSpPr>
        <p:spPr>
          <a:xfrm>
            <a:off x="6267454" y="1484315"/>
            <a:ext cx="51879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3661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83"/>
            <a:ext cx="10580687" cy="684213"/>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2" y="1484314"/>
            <a:ext cx="3399576"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7"/>
          <p:cNvSpPr>
            <a:spLocks noGrp="1"/>
          </p:cNvSpPr>
          <p:nvPr>
            <p:ph type="body" sz="quarter" idx="11"/>
          </p:nvPr>
        </p:nvSpPr>
        <p:spPr>
          <a:xfrm>
            <a:off x="8070854" y="1484315"/>
            <a:ext cx="33845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extplatzhalter 5"/>
          <p:cNvSpPr>
            <a:spLocks noGrp="1"/>
          </p:cNvSpPr>
          <p:nvPr>
            <p:ph type="body" sz="quarter" idx="12"/>
          </p:nvPr>
        </p:nvSpPr>
        <p:spPr>
          <a:xfrm>
            <a:off x="4457703" y="1484315"/>
            <a:ext cx="3416300"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543359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05984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
        <p:nvSpPr>
          <p:cNvPr id="7" name="Bildplatzhalter 6"/>
          <p:cNvSpPr>
            <a:spLocks noGrp="1"/>
          </p:cNvSpPr>
          <p:nvPr>
            <p:ph type="pic" sz="quarter" idx="10"/>
          </p:nvPr>
        </p:nvSpPr>
        <p:spPr>
          <a:xfrm>
            <a:off x="0" y="1030288"/>
            <a:ext cx="12192000" cy="5099050"/>
          </a:xfrm>
        </p:spPr>
        <p:txBody>
          <a:bodyPr/>
          <a:lstStyle/>
          <a:p>
            <a:r>
              <a:rPr lang="de-DE"/>
              <a:t>Bild durch Klicken auf Symbol hinzufügen</a:t>
            </a:r>
          </a:p>
        </p:txBody>
      </p:sp>
    </p:spTree>
    <p:extLst>
      <p:ext uri="{BB962C8B-B14F-4D97-AF65-F5344CB8AC3E}">
        <p14:creationId xmlns:p14="http://schemas.microsoft.com/office/powerpoint/2010/main" val="325895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14"/>
            <a:ext cx="12192000" cy="6129331"/>
          </a:xfrm>
        </p:spPr>
        <p:txBody>
          <a:bodyPr/>
          <a:lstStyle/>
          <a:p>
            <a:r>
              <a:rPr lang="de-DE"/>
              <a:t>Bild durch Klicken auf Symbol hinzufügen</a:t>
            </a:r>
          </a:p>
        </p:txBody>
      </p:sp>
    </p:spTree>
    <p:extLst>
      <p:ext uri="{BB962C8B-B14F-4D97-AF65-F5344CB8AC3E}">
        <p14:creationId xmlns:p14="http://schemas.microsoft.com/office/powerpoint/2010/main" val="2679611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017C7DD3-1FC9-424C-9F05-8307036781F0}"/>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Textplatzhalter 2"/>
          <p:cNvSpPr>
            <a:spLocks noGrp="1"/>
          </p:cNvSpPr>
          <p:nvPr>
            <p:ph type="body" idx="1"/>
          </p:nvPr>
        </p:nvSpPr>
        <p:spPr>
          <a:xfrm>
            <a:off x="874718" y="1481138"/>
            <a:ext cx="10580687" cy="4360861"/>
          </a:xfrm>
          <a:prstGeom prst="rect">
            <a:avLst/>
          </a:prstGeom>
          <a:ln>
            <a:noFill/>
          </a:ln>
        </p:spPr>
        <p:txBody>
          <a:bodyPr vert="horz" lIns="0" tIns="0" rIns="0" bIns="0" rtlCol="0">
            <a:noAutofit/>
          </a:bodyPr>
          <a:lstStyle/>
          <a:p>
            <a:pPr marL="0" marR="0" lvl="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Erste Textebene (16pt)</a:t>
            </a:r>
          </a:p>
          <a:p>
            <a:pPr marL="395981" marR="0" lvl="1"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Zweite Textebene für Aufzählungen</a:t>
            </a:r>
          </a:p>
          <a:p>
            <a:pPr marL="467976" marR="0" lvl="2"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Dritte Textebene bei viel Text (14pt)</a:t>
            </a:r>
          </a:p>
          <a:p>
            <a:pPr marL="575972" marR="0" lvl="3"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Vierte Textebene für Aufzählungen bei viel Text</a:t>
            </a:r>
          </a:p>
          <a:p>
            <a:pPr marL="647968" marR="0" lvl="4"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Fünfte Ebene</a:t>
            </a:r>
          </a:p>
          <a:p>
            <a:pPr lvl="6"/>
            <a:r>
              <a:rPr lang="de-DE" dirty="0"/>
              <a:t>n nächsten Präsentationsabschnitt</a:t>
            </a:r>
          </a:p>
        </p:txBody>
      </p:sp>
      <p:sp>
        <p:nvSpPr>
          <p:cNvPr id="4" name="Textfeld 3"/>
          <p:cNvSpPr txBox="1"/>
          <p:nvPr userDrawn="1"/>
        </p:nvSpPr>
        <p:spPr>
          <a:xfrm>
            <a:off x="4440203" y="6354920"/>
            <a:ext cx="3311594" cy="276999"/>
          </a:xfrm>
          <a:prstGeom prst="rect">
            <a:avLst/>
          </a:prstGeom>
          <a:noFill/>
        </p:spPr>
        <p:txBody>
          <a:bodyPr wrap="square" lIns="0" tIns="0" rIns="0" bIns="0" rtlCol="0" anchor="b">
            <a:spAutoFit/>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en-US" sz="900" b="1" noProof="0" dirty="0">
                <a:solidFill>
                  <a:schemeClr val="bg1"/>
                </a:solidFill>
                <a:latin typeface="+mj-lt"/>
              </a:rPr>
              <a:t>Astrofizică nucleară</a:t>
            </a:r>
            <a:br>
              <a:rPr lang="en-US" sz="900" noProof="0" dirty="0">
                <a:solidFill>
                  <a:schemeClr val="bg1"/>
                </a:solidFill>
                <a:latin typeface="+mj-lt"/>
              </a:rPr>
            </a:br>
            <a:r>
              <a:rPr lang="en-US" sz="900" noProof="0" dirty="0">
                <a:solidFill>
                  <a:schemeClr val="bg1"/>
                </a:solidFill>
                <a:latin typeface="+mj-lt"/>
              </a:rPr>
              <a:t>O călătorie prin elemente</a:t>
            </a:r>
            <a:endParaRPr lang="en-US" sz="900" noProof="0" dirty="0">
              <a:solidFill>
                <a:schemeClr val="bg1"/>
              </a:solidFill>
              <a:latin typeface="+mj-lt"/>
              <a:ea typeface="Open Sans" panose="020B0606030504020204" pitchFamily="34" charset="0"/>
              <a:cs typeface="Open Sans" panose="020B0606030504020204" pitchFamily="34" charset="0"/>
            </a:endParaRPr>
          </a:p>
        </p:txBody>
      </p:sp>
      <p:cxnSp>
        <p:nvCxnSpPr>
          <p:cNvPr id="8" name="Gerade Verbindung 14"/>
          <p:cNvCxnSpPr/>
          <p:nvPr/>
        </p:nvCxnSpPr>
        <p:spPr>
          <a:xfrm>
            <a:off x="0" y="6123216"/>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Diapozitiv</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 "Nr.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fik 9"/>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tretch>
            <a:fillRect/>
          </a:stretch>
        </p:blipFill>
        <p:spPr>
          <a:xfrm>
            <a:off x="884569" y="6328390"/>
            <a:ext cx="1115691" cy="324444"/>
          </a:xfrm>
          <a:prstGeom prst="rect">
            <a:avLst/>
          </a:prstGeom>
        </p:spPr>
      </p:pic>
      <p:sp>
        <p:nvSpPr>
          <p:cNvPr id="14" name="Titelplatzhalter 1"/>
          <p:cNvSpPr>
            <a:spLocks noGrp="1"/>
          </p:cNvSpPr>
          <p:nvPr>
            <p:ph type="title"/>
          </p:nvPr>
        </p:nvSpPr>
        <p:spPr>
          <a:xfrm>
            <a:off x="874718" y="346083"/>
            <a:ext cx="10580687" cy="684213"/>
          </a:xfrm>
          <a:prstGeom prst="rect">
            <a:avLst/>
          </a:prstGeom>
          <a:ln>
            <a:noFill/>
          </a:ln>
        </p:spPr>
        <p:txBody>
          <a:bodyPr vert="horz" lIns="0" tIns="0" rIns="0" bIns="0" rtlCol="0" anchor="t" anchorCtr="0">
            <a:noAutofit/>
          </a:bodyPr>
          <a:lstStyle/>
          <a:p>
            <a:r>
              <a:rPr lang="de-DE" dirty="0"/>
              <a:t>Das ist eine Überschrift</a:t>
            </a:r>
            <a:br>
              <a:rPr lang="de-DE" dirty="0"/>
            </a:br>
            <a:r>
              <a:rPr lang="de-DE" dirty="0"/>
              <a:t>in zwei Zeilen</a:t>
            </a:r>
          </a:p>
        </p:txBody>
      </p:sp>
      <p:sp>
        <p:nvSpPr>
          <p:cNvPr id="9" name="Rechteck 8">
            <a:extLst>
              <a:ext uri="{FF2B5EF4-FFF2-40B4-BE49-F238E27FC236}">
                <a16:creationId xmlns:a16="http://schemas.microsoft.com/office/drawing/2014/main" id="{E0349220-E48B-4D7A-B565-9780F08B2642}"/>
              </a:ext>
            </a:extLst>
          </p:cNvPr>
          <p:cNvSpPr/>
          <p:nvPr userDrawn="1"/>
        </p:nvSpPr>
        <p:spPr>
          <a:xfrm>
            <a:off x="0" y="0"/>
            <a:ext cx="12192000" cy="948906"/>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3" name="Grafik 12">
            <a:extLst>
              <a:ext uri="{FF2B5EF4-FFF2-40B4-BE49-F238E27FC236}">
                <a16:creationId xmlns:a16="http://schemas.microsoft.com/office/drawing/2014/main" id="{7D5090B8-5C33-422A-99A4-D85FAD94D361}"/>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0840430" y="6303363"/>
            <a:ext cx="614975" cy="528140"/>
          </a:xfrm>
          <a:prstGeom prst="rect">
            <a:avLst/>
          </a:prstGeom>
        </p:spPr>
      </p:pic>
      <p:pic>
        <p:nvPicPr>
          <p:cNvPr id="2050" name="Picture 2">
            <a:extLst>
              <a:ext uri="{FF2B5EF4-FFF2-40B4-BE49-F238E27FC236}">
                <a16:creationId xmlns:a16="http://schemas.microsoft.com/office/drawing/2014/main" id="{65C51D0C-412B-DEB1-D0BD-9C30682B4D08}"/>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305050" y="6219091"/>
            <a:ext cx="1681930" cy="528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1EB3A395-6E86-C910-A199-DD1535B4B1C2}"/>
              </a:ext>
            </a:extLst>
          </p:cNvPr>
          <p:cNvSpPr txBox="1"/>
          <p:nvPr userDrawn="1"/>
        </p:nvSpPr>
        <p:spPr>
          <a:xfrm>
            <a:off x="8488392" y="6431864"/>
            <a:ext cx="1193203"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fld id="{D7899AE4-6304-4584-A86D-33B80B14D05E}" type="datetime3">
              <a:rPr lang="en-US"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30 noiembrie 2022</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9890264"/>
      </p:ext>
    </p:extLst>
  </p:cSld>
  <p:clrMap bg1="lt1" tx1="dk1" bg2="lt2" tx2="dk2" accent1="accent1" accent2="accent2" accent3="accent3" accent4="accent4" accent5="accent5" accent6="accent6" hlink="hlink" folHlink="folHlink"/>
  <p:sldLayoutIdLst>
    <p:sldLayoutId id="2147483892" r:id="rId1"/>
    <p:sldLayoutId id="2147483894" r:id="rId2"/>
    <p:sldLayoutId id="2147483896" r:id="rId3"/>
    <p:sldLayoutId id="2147483897" r:id="rId4"/>
    <p:sldLayoutId id="2147483898" r:id="rId5"/>
    <p:sldLayoutId id="2147483899" r:id="rId6"/>
    <p:sldLayoutId id="2147483901" r:id="rId7"/>
    <p:sldLayoutId id="2147483902" r:id="rId8"/>
    <p:sldLayoutId id="2147483903" r:id="rId9"/>
    <p:sldLayoutId id="2147483915" r:id="rId10"/>
    <p:sldLayoutId id="2147483916" r:id="rId1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2.xml><?xml version="1.0" encoding="utf-8"?>
<p:sldMaster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Diapozitiv</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 "Nr.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hteck 8">
            <a:extLst>
              <a:ext uri="{FF2B5EF4-FFF2-40B4-BE49-F238E27FC236}">
                <a16:creationId xmlns:a16="http://schemas.microsoft.com/office/drawing/2014/main" id="{E0349220-E48B-4D7A-B565-9780F08B2642}"/>
              </a:ext>
            </a:extLst>
          </p:cNvPr>
          <p:cNvSpPr/>
          <p:nvPr userDrawn="1"/>
        </p:nvSpPr>
        <p:spPr>
          <a:xfrm>
            <a:off x="-1" y="0"/>
            <a:ext cx="12192001" cy="6858000"/>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3121651118"/>
      </p:ext>
    </p:extLst>
  </p:cSld>
  <p:clrMap bg1="lt1" tx1="dk1" bg2="lt2" tx2="dk2" accent1="accent1" accent2="accent2" accent3="accent3" accent4="accent4" accent5="accent5" accent6="accent6" hlink="hlink" folHlink="folHlink"/>
  <p:sldLayoutIdLst>
    <p:sldLayoutId id="2147483919" r:id="rId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3.xml><?xml version="1.0" encoding="utf-8"?>
<p:sldMaster xmlns:p14="http://schemas.microsoft.com/office/powerpoint/2010/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26263"/>
      </p:ext>
    </p:extLst>
  </p:cSld>
  <p:clrMap bg1="lt1" tx1="dk1" bg2="lt2" tx2="dk2" accent1="accent1" accent2="accent2" accent3="accent3" accent4="accent4" accent5="accent5" accent6="accent6" hlink="hlink" folHlink="folHlink"/>
  <p:sldLayoutIdLst>
    <p:sldLayoutId id="21474839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mc.chetec-infra.eu/FK_round.mp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1.sv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1.sv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30.png"/><Relationship Id="rId4" Type="http://schemas.openxmlformats.org/officeDocument/2006/relationships/image" Target="../media/image11.svg"/></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esahubble.org/images/heic2007a/"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esahubble.org/images/opo1335a/"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hyperlink" Target="https://esahubble.org/images/potw2107a/"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esahubble.org/images/heic0910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esahubble.org/images/potw1720a/"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esahubble.org/images/potw2111a/"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svg"/></Relationships>
</file>

<file path=ppt/slides/_rels/slide70.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1.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7.png"/><Relationship Id="rId4" Type="http://schemas.openxmlformats.org/officeDocument/2006/relationships/notesSlide" Target="../notesSlides/notesSlide5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552YODZkccA"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0.png"/></Relationships>
</file>

<file path=ppt/slides/_rels/slide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9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6.svg"/></Relationships>
</file>

<file path=ppt/slides/_rels/slide9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6.svg"/></Relationships>
</file>

<file path=ppt/slides/_rels/slide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7.jpeg"/><Relationship Id="rId7" Type="http://schemas.openxmlformats.org/officeDocument/2006/relationships/image" Target="../media/image48.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9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0" y="1827092"/>
            <a:ext cx="12192000"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4400" b="1" cap="small" dirty="0">
                <a:solidFill>
                  <a:schemeClr val="tx1"/>
                </a:solidFill>
                <a:latin typeface="+mj-lt"/>
              </a:rPr>
              <a:t>Astrofizică nucleară</a:t>
            </a:r>
            <a:br>
              <a:rPr lang="en-US" sz="4400" b="1" cap="small" dirty="0">
                <a:solidFill>
                  <a:schemeClr val="tx1"/>
                </a:solidFill>
                <a:latin typeface="+mj-lt"/>
              </a:rPr>
            </a:br>
            <a:r>
              <a:rPr lang="en-US" sz="3200" cap="small" dirty="0">
                <a:solidFill>
                  <a:schemeClr val="tx1"/>
                </a:solidFill>
                <a:latin typeface="+mj-lt"/>
              </a:rPr>
              <a:t>O călătorie prin elemente</a:t>
            </a:r>
            <a:br>
              <a:rPr lang="en-US" sz="2400" b="1" cap="small" dirty="0">
                <a:solidFill>
                  <a:schemeClr val="tx1"/>
                </a:solidFill>
                <a:latin typeface="+mj-lt"/>
              </a:rPr>
            </a:br>
            <a:br>
              <a:rPr lang="en-US" sz="2400" b="1" cap="small" dirty="0">
                <a:solidFill>
                  <a:schemeClr val="tx1"/>
                </a:solidFill>
                <a:latin typeface="+mj-lt"/>
              </a:rPr>
            </a:br>
            <a:br>
              <a:rPr lang="en-US" sz="2400" b="1" cap="small" dirty="0">
                <a:solidFill>
                  <a:schemeClr val="tx1"/>
                </a:solidFill>
                <a:latin typeface="+mj-lt"/>
              </a:rPr>
            </a:br>
            <a:endParaRPr lang="en-US" i="1" dirty="0">
              <a:solidFill>
                <a:schemeClr val="tx1"/>
              </a:solidFill>
              <a:latin typeface="+mj-lt"/>
            </a:endParaRPr>
          </a:p>
        </p:txBody>
      </p:sp>
      <p:pic>
        <p:nvPicPr>
          <p:cNvPr id="3074" name="Picture 2">
            <a:extLst>
              <a:ext uri="{FF2B5EF4-FFF2-40B4-BE49-F238E27FC236}">
                <a16:creationId xmlns:a16="http://schemas.microsoft.com/office/drawing/2014/main" id="{6CFC8645-8ADB-C23E-69FE-DC918324062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9144" y="47461"/>
            <a:ext cx="3033712" cy="95295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107CB7E-5A86-48BB-052E-1925C67B76B6}"/>
              </a:ext>
            </a:extLst>
          </p:cNvPr>
          <p:cNvSpPr txBox="1"/>
          <p:nvPr/>
        </p:nvSpPr>
        <p:spPr>
          <a:xfrm>
            <a:off x="619125" y="5756732"/>
            <a:ext cx="10953750" cy="261610"/>
          </a:xfrm>
          <a:prstGeom prst="rect">
            <a:avLst/>
          </a:prstGeom>
          <a:noFill/>
        </p:spPr>
        <p:txBody>
          <a:bodyPr wrap="square">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B1F22"/>
                </a:solidFill>
                <a:effectLst/>
                <a:uLnTx/>
                <a:uFillTx/>
                <a:latin typeface="Open Sans"/>
                <a:ea typeface="+mn-ea"/>
                <a:cs typeface="+mn-cs"/>
              </a:rPr>
              <a:t>Acest proiect a primit finanțare din partea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programului de </a:t>
            </a:r>
            <a:r>
              <a:rPr kumimoji="0" lang="en-US" sz="1100" b="0" i="1" u="none" strike="noStrike" kern="1200" cap="none" spc="0" normalizeH="0" baseline="0" noProof="0" dirty="0">
                <a:ln>
                  <a:noFill/>
                </a:ln>
                <a:solidFill>
                  <a:srgbClr val="1B1F22"/>
                </a:solidFill>
                <a:effectLst/>
                <a:uLnTx/>
                <a:uFillTx/>
                <a:latin typeface="Open Sans"/>
                <a:ea typeface="+mn-ea"/>
                <a:cs typeface="+mn-cs"/>
              </a:rPr>
              <a:t>cercetare și inovare Orizont 2020 al Uniunii Europene în </a:t>
            </a:r>
            <a:r>
              <a:rPr kumimoji="0" lang="en-US" sz="1100" b="0" i="1" u="none" strike="noStrike" kern="1200" cap="none" spc="0" normalizeH="0" baseline="0" noProof="0" dirty="0">
                <a:ln>
                  <a:noFill/>
                </a:ln>
                <a:solidFill>
                  <a:srgbClr val="1B1F22"/>
                </a:solidFill>
                <a:effectLst/>
                <a:uLnTx/>
                <a:uFillTx/>
                <a:latin typeface="Open Sans"/>
                <a:ea typeface="+mn-ea"/>
                <a:cs typeface="+mn-cs"/>
              </a:rPr>
              <a:t>cadrul acordului de grant nr. 101008324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ChETEC-INFRA</a:t>
            </a:r>
            <a:r>
              <a:rPr kumimoji="0" lang="en-US" sz="1100" b="0" i="1" u="none" strike="noStrike" kern="1200" cap="none" spc="0" normalizeH="0" baseline="0" noProof="0" dirty="0">
                <a:ln>
                  <a:noFill/>
                </a:ln>
                <a:solidFill>
                  <a:srgbClr val="1B1F22"/>
                </a:solidFill>
                <a:effectLst/>
                <a:uLnTx/>
                <a:uFillTx/>
                <a:latin typeface="Open Sans"/>
                <a:ea typeface="+mn-ea"/>
                <a:cs typeface="+mn-cs"/>
              </a:rPr>
              <a:t>)</a:t>
            </a:r>
            <a:endParaRPr kumimoji="0" lang="de-DE" sz="1100" b="0" i="1" u="none" strike="noStrike" kern="1200" cap="none" spc="0" normalizeH="0" baseline="0" noProof="0" dirty="0">
              <a:ln>
                <a:noFill/>
              </a:ln>
              <a:solidFill>
                <a:srgbClr val="1B1F22"/>
              </a:solidFill>
              <a:effectLst/>
              <a:uLnTx/>
              <a:uFillTx/>
              <a:latin typeface="Open Sans"/>
              <a:ea typeface="+mn-ea"/>
              <a:cs typeface="+mn-cs"/>
            </a:endParaRPr>
          </a:p>
        </p:txBody>
      </p:sp>
    </p:spTree>
    <p:extLst>
      <p:ext uri="{BB962C8B-B14F-4D97-AF65-F5344CB8AC3E}">
        <p14:creationId xmlns:p14="http://schemas.microsoft.com/office/powerpoint/2010/main" val="2390572373"/>
      </p:ext>
    </p:extLst>
  </p:cSld>
  <p:clrMapOvr>
    <a:masterClrMapping/>
  </p:clrMapOvr>
</p:sld>
</file>

<file path=ppt/slides/slide1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en-US" sz="3600" cap="small" noProof="0" dirty="0"/>
              <a:t>Ce este un</a:t>
            </a:r>
            <a:br>
              <a:rPr lang="en-US" sz="3600" cap="small" noProof="0" dirty="0"/>
            </a:br>
            <a:r>
              <a:rPr lang="en-US" sz="3600" b="1" cap="small" noProof="0" dirty="0"/>
              <a:t>Element chimic </a:t>
            </a:r>
            <a:r>
              <a:rPr lang="en-US" sz="3600" cap="small" noProof="0" dirty="0"/>
              <a:t>?</a:t>
            </a:r>
            <a:endParaRPr lang="en-US" sz="3600" b="1" cap="small" noProof="0" dirty="0"/>
          </a:p>
        </p:txBody>
      </p:sp>
    </p:spTree>
    <p:extLst>
      <p:ext uri="{BB962C8B-B14F-4D97-AF65-F5344CB8AC3E}">
        <p14:creationId xmlns:p14="http://schemas.microsoft.com/office/powerpoint/2010/main" val="2360768658"/>
      </p:ext>
    </p:extLst>
  </p:cSld>
  <p:clrMapOvr>
    <a:masterClrMapping/>
  </p:clrMapOvr>
</p:sld>
</file>

<file path=ppt/slides/slide1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135924"/>
            <a:ext cx="4884847" cy="4586152"/>
          </a:xfrm>
          <a:prstGeom prst="rect">
            <a:avLst/>
          </a:prstGeom>
        </p:spPr>
      </p:pic>
      <p:sp>
        <p:nvSpPr>
          <p:cNvPr id="7" name="Textfeld 6">
            <a:extLst>
              <a:ext uri="{FF2B5EF4-FFF2-40B4-BE49-F238E27FC236}">
                <a16:creationId xmlns:a16="http://schemas.microsoft.com/office/drawing/2014/main" id="{04FB350F-D80F-4CE1-9F15-6DDEA2E6433B}"/>
              </a:ext>
            </a:extLst>
          </p:cNvPr>
          <p:cNvSpPr txBox="1"/>
          <p:nvPr/>
        </p:nvSpPr>
        <p:spPr>
          <a:xfrm>
            <a:off x="6756953" y="1402912"/>
            <a:ext cx="4884847" cy="3154710"/>
          </a:xfrm>
          <a:prstGeom prst="rect">
            <a:avLst/>
          </a:prstGeom>
          <a:noFill/>
        </p:spPr>
        <p:txBody>
          <a:bodyPr wrap="square" rtlCol="0" anchor="ctr">
            <a:spAutoFit/>
          </a:bodyPr>
          <a:lstStyle/>
          <a:p>
            <a:pPr>
              <a:spcAft>
                <a:spcPts val="1800"/>
              </a:spcAft>
            </a:pPr>
            <a:r>
              <a:rPr lang="de-DE" sz="2400" b="1" dirty="0" err="1"/>
              <a:t>Cosmosul </a:t>
            </a:r>
            <a:r>
              <a:rPr lang="de-DE" sz="2400" b="1" dirty="0" err="1"/>
              <a:t>aristotelic</a:t>
            </a:r>
            <a:endParaRPr lang="de-DE" sz="2400" b="1" dirty="0"/>
          </a:p>
          <a:p>
            <a:pPr marL="285750" indent="-285750">
              <a:buFont typeface="Arial" panose="020B0604020202020204" pitchFamily="34" charset="0"/>
              <a:buChar char="•"/>
            </a:pPr>
            <a:r>
              <a:rPr lang="de-DE" sz="2000" dirty="0" err="1"/>
              <a:t>Ideea </a:t>
            </a:r>
            <a:r>
              <a:rPr lang="de-DE" sz="2000" dirty="0" err="1"/>
              <a:t>geocentrică </a:t>
            </a:r>
            <a:r>
              <a:rPr lang="de-DE" sz="2000" dirty="0" err="1"/>
              <a:t>a </a:t>
            </a:r>
            <a:r>
              <a:rPr lang="de-DE" sz="2000" dirty="0"/>
              <a:t>unui </a:t>
            </a:r>
            <a:r>
              <a:rPr lang="de-DE" sz="2000" dirty="0" err="1"/>
              <a:t>cosmos </a:t>
            </a:r>
            <a:r>
              <a:rPr lang="de-DE" sz="2000" dirty="0"/>
              <a:t>de tipul </a:t>
            </a:r>
            <a:r>
              <a:rPr lang="de-DE" sz="2000" dirty="0" err="1"/>
              <a:t>pielii </a:t>
            </a:r>
            <a:r>
              <a:rPr lang="de-DE" sz="2000" dirty="0" err="1"/>
              <a:t>de ceapă</a:t>
            </a:r>
            <a:endParaRPr lang="de-DE" sz="2000" dirty="0"/>
          </a:p>
          <a:p>
            <a:pPr marL="285750" indent="-285750">
              <a:buFont typeface="Arial" panose="020B0604020202020204" pitchFamily="34" charset="0"/>
              <a:buChar char="•"/>
            </a:pPr>
            <a:r>
              <a:rPr lang="en-US" sz="2000" dirty="0"/>
              <a:t>Cele </a:t>
            </a:r>
            <a:r>
              <a:rPr lang="en-US" sz="2000" b="1" dirty="0"/>
              <a:t>patru elemente pământești </a:t>
            </a:r>
            <a:r>
              <a:rPr lang="en-US" sz="2000" dirty="0"/>
              <a:t>formează materia</a:t>
            </a:r>
          </a:p>
          <a:p>
            <a:pPr marL="285750" indent="-285750">
              <a:buFont typeface="Arial" panose="020B0604020202020204" pitchFamily="34" charset="0"/>
              <a:buChar char="•"/>
            </a:pPr>
            <a:r>
              <a:rPr lang="en-US" sz="2000" dirty="0"/>
              <a:t>Toate corpurile cerești </a:t>
            </a:r>
            <a:r>
              <a:rPr lang="en-US" sz="2000" b="1" dirty="0"/>
              <a:t>se mișcă în mod natural </a:t>
            </a:r>
            <a:r>
              <a:rPr lang="en-US" sz="2000" dirty="0"/>
              <a:t>pe cont propriu</a:t>
            </a:r>
          </a:p>
          <a:p>
            <a:pPr marL="697230" lvl="1" indent="-285750">
              <a:buFont typeface="Arial" panose="020B0604020202020204" pitchFamily="34" charset="0"/>
              <a:buChar char="•"/>
            </a:pPr>
            <a:r>
              <a:rPr lang="en-US" sz="1800" dirty="0"/>
              <a:t>Mișcarea inițială cauzată de </a:t>
            </a:r>
            <a:r>
              <a:rPr lang="en-US" sz="1800" i="1" dirty="0"/>
              <a:t>un mișcător nemișcat</a:t>
            </a:r>
            <a:endParaRPr lang="de-DE" sz="1800" i="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Elemente în Antichitate (cca. 350 î.Hr.)</a:t>
            </a:r>
            <a:endParaRPr lang="en-US"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722076"/>
            <a:ext cx="4884847" cy="341632"/>
          </a:xfrm>
          <a:prstGeom prst="rect">
            <a:avLst/>
          </a:prstGeom>
          <a:noFill/>
        </p:spPr>
        <p:txBody>
          <a:bodyPr wrap="square" rtlCol="0">
            <a:spAutoFit/>
          </a:bodyPr>
          <a:lstStyle/>
          <a:p>
            <a:pPr algn="ctr"/>
            <a:r>
              <a:rPr lang="fr-FR" i="1" dirty="0"/>
              <a:t>[03] Le </a:t>
            </a:r>
            <a:r>
              <a:rPr lang="fr-FR" i="1" dirty="0" err="1"/>
              <a:t>Sphere </a:t>
            </a:r>
            <a:r>
              <a:rPr lang="fr-FR" i="1" dirty="0"/>
              <a:t>du Monde, de Oronce Fine, 1549</a:t>
            </a:r>
            <a:endParaRPr lang="de-DE" i="1" dirty="0"/>
          </a:p>
        </p:txBody>
      </p:sp>
      <p:sp>
        <p:nvSpPr>
          <p:cNvPr id="14" name="Textfeld 13">
            <a:extLst>
              <a:ext uri="{FF2B5EF4-FFF2-40B4-BE49-F238E27FC236}">
                <a16:creationId xmlns:a16="http://schemas.microsoft.com/office/drawing/2014/main" id="{CD69A4FE-82FC-4DD5-93F7-868FD7A8AC7E}"/>
              </a:ext>
            </a:extLst>
          </p:cNvPr>
          <p:cNvSpPr txBox="1"/>
          <p:nvPr/>
        </p:nvSpPr>
        <p:spPr>
          <a:xfrm>
            <a:off x="6629825" y="4672158"/>
            <a:ext cx="4884847" cy="1200329"/>
          </a:xfrm>
          <a:prstGeom prst="rect">
            <a:avLst/>
          </a:prstGeom>
          <a:noFill/>
        </p:spPr>
        <p:txBody>
          <a:bodyPr wrap="square" rtlCol="0">
            <a:spAutoFit/>
          </a:bodyPr>
          <a:lstStyle/>
          <a:p>
            <a:pPr algn="ctr"/>
            <a:r>
              <a:rPr lang="en-US" sz="1750" i="1" dirty="0"/>
              <a:t>"Trebuie să existe o ființă nemuritoare, neschimbătoare, responsabilă în ultimă instanță pentru toată integritatea și ordinea din lumea sensibilă"</a:t>
            </a:r>
            <a:br>
              <a:rPr lang="en-US" sz="1750" i="1" dirty="0"/>
            </a:br>
            <a:r>
              <a:rPr lang="en-US" sz="1750" dirty="0"/>
              <a:t>- Aristotel, Cartea 12 din Metafizică</a:t>
            </a:r>
          </a:p>
        </p:txBody>
      </p:sp>
    </p:spTree>
    <p:extLst>
      <p:ext uri="{BB962C8B-B14F-4D97-AF65-F5344CB8AC3E}">
        <p14:creationId xmlns:p14="http://schemas.microsoft.com/office/powerpoint/2010/main" val="4049188294"/>
      </p:ext>
    </p:extLst>
  </p:cSld>
  <p:clrMapOvr>
    <a:masterClrMapping/>
  </p:clrMapOvr>
</p:sld>
</file>

<file path=ppt/slides/slide1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711657"/>
            <a:ext cx="4884847" cy="3434686"/>
          </a:xfrm>
          <a:prstGeom prst="rect">
            <a:avLst/>
          </a:prstGeom>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Elemente în Antichitate (cca. 350 î.Hr.)</a:t>
            </a:r>
            <a:endParaRPr lang="en-US"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146343"/>
            <a:ext cx="4884847" cy="341632"/>
          </a:xfrm>
          <a:prstGeom prst="rect">
            <a:avLst/>
          </a:prstGeom>
          <a:noFill/>
        </p:spPr>
        <p:txBody>
          <a:bodyPr wrap="square" rtlCol="0">
            <a:spAutoFit/>
          </a:bodyPr>
          <a:lstStyle/>
          <a:p>
            <a:pPr algn="ctr"/>
            <a:r>
              <a:rPr lang="de-DE" i="1" dirty="0"/>
              <a:t>[04] Cele </a:t>
            </a:r>
            <a:r>
              <a:rPr lang="de-DE" i="1" dirty="0" err="1"/>
              <a:t>cinci </a:t>
            </a:r>
            <a:r>
              <a:rPr lang="de-DE" i="1" dirty="0"/>
              <a:t>elemente </a:t>
            </a:r>
            <a:r>
              <a:rPr lang="de-DE" i="1" dirty="0"/>
              <a:t>după Aristotel</a:t>
            </a:r>
          </a:p>
        </p:txBody>
      </p:sp>
      <p:sp>
        <p:nvSpPr>
          <p:cNvPr id="10" name="Textfeld 9">
            <a:extLst>
              <a:ext uri="{FF2B5EF4-FFF2-40B4-BE49-F238E27FC236}">
                <a16:creationId xmlns:a16="http://schemas.microsoft.com/office/drawing/2014/main" id="{3272B940-3611-4DE8-9E4A-B40A990EBC08}"/>
              </a:ext>
            </a:extLst>
          </p:cNvPr>
          <p:cNvSpPr txBox="1"/>
          <p:nvPr/>
        </p:nvSpPr>
        <p:spPr>
          <a:xfrm>
            <a:off x="6756953" y="1444551"/>
            <a:ext cx="4884847" cy="3847207"/>
          </a:xfrm>
          <a:prstGeom prst="rect">
            <a:avLst/>
          </a:prstGeom>
          <a:noFill/>
        </p:spPr>
        <p:txBody>
          <a:bodyPr wrap="square" rtlCol="0">
            <a:spAutoFit/>
          </a:bodyPr>
          <a:lstStyle/>
          <a:p>
            <a:pPr>
              <a:spcAft>
                <a:spcPts val="1800"/>
              </a:spcAft>
            </a:pPr>
            <a:r>
              <a:rPr lang="de-DE" sz="2400" b="1" dirty="0" err="1"/>
              <a:t>Cosmosul </a:t>
            </a:r>
            <a:r>
              <a:rPr lang="de-DE" sz="2400" b="1" dirty="0" err="1"/>
              <a:t>aristotelic</a:t>
            </a:r>
            <a:endParaRPr lang="de-DE" sz="2400" b="1" dirty="0"/>
          </a:p>
          <a:p>
            <a:pPr marL="285750" indent="-285750">
              <a:buFont typeface="Arial" panose="020B0604020202020204" pitchFamily="34" charset="0"/>
              <a:buChar char="•"/>
            </a:pPr>
            <a:r>
              <a:rPr lang="en-US" sz="2000" dirty="0"/>
              <a:t>Al cincilea element</a:t>
            </a:r>
            <a:r>
              <a:rPr lang="en-US" sz="2000" b="1" dirty="0"/>
              <a:t>, eterul</a:t>
            </a:r>
            <a:r>
              <a:rPr lang="en-US" sz="2000" dirty="0"/>
              <a:t>, umple cerul</a:t>
            </a:r>
          </a:p>
          <a:p>
            <a:pPr marL="697230" lvl="1" indent="-285750">
              <a:buFont typeface="Arial" panose="020B0604020202020204" pitchFamily="34" charset="0"/>
              <a:buChar char="•"/>
            </a:pPr>
            <a:r>
              <a:rPr lang="en-US" sz="2000" i="1" dirty="0"/>
              <a:t>Quinta </a:t>
            </a:r>
            <a:r>
              <a:rPr lang="en-US" sz="2000" i="1" dirty="0" err="1"/>
              <a:t>essentia</a:t>
            </a:r>
            <a:r>
              <a:rPr lang="en-US" sz="2000" dirty="0"/>
              <a:t>, substanța exaltată și perfectă</a:t>
            </a:r>
          </a:p>
          <a:p>
            <a:pPr marL="285750" indent="-285750">
              <a:buFont typeface="Arial" panose="020B0604020202020204" pitchFamily="34" charset="0"/>
              <a:buChar char="•"/>
            </a:pPr>
            <a:r>
              <a:rPr lang="en-US" sz="2000" dirty="0"/>
              <a:t>Fiecare substanță este compusă din elemente, iar compoziția determină proprietățile substanței</a:t>
            </a:r>
          </a:p>
          <a:p>
            <a:pPr marL="285750" indent="-285750">
              <a:spcAft>
                <a:spcPts val="600"/>
              </a:spcAft>
              <a:buFont typeface="Arial" panose="020B0604020202020204" pitchFamily="34" charset="0"/>
              <a:buChar char="•"/>
              <a:defRPr/>
            </a:pPr>
            <a:r>
              <a:rPr kumimoji="0" lang="de-DE" sz="2000" b="0" i="0" u="none" strike="noStrike" kern="1200" cap="none" spc="0" normalizeH="0" baseline="0" noProof="0" dirty="0">
                <a:ln>
                  <a:noFill/>
                </a:ln>
                <a:solidFill>
                  <a:srgbClr val="00305E"/>
                </a:solidFill>
                <a:effectLst/>
                <a:uLnTx/>
                <a:uFillTx/>
                <a:latin typeface="Open Sans"/>
                <a:ea typeface="+mn-ea"/>
                <a:cs typeface="+mn-cs"/>
              </a:rPr>
              <a:t>Aristotel </a:t>
            </a:r>
            <a:r>
              <a:rPr kumimoji="0" lang="de-DE" sz="2000" b="0" i="0" u="none" strike="noStrike" kern="1200" cap="none" spc="0" normalizeH="0" baseline="0" noProof="0" dirty="0" err="1">
                <a:ln>
                  <a:noFill/>
                </a:ln>
                <a:solidFill>
                  <a:srgbClr val="00305E"/>
                </a:solidFill>
                <a:effectLst/>
                <a:uLnTx/>
                <a:uFillTx/>
                <a:latin typeface="Open Sans"/>
                <a:ea typeface="+mn-ea"/>
                <a:cs typeface="+mn-cs"/>
              </a:rPr>
              <a:t>a practicat </a:t>
            </a:r>
            <a:r>
              <a:rPr kumimoji="0" lang="de-DE" sz="2000" b="1" i="0" u="none" strike="noStrike" kern="1200" cap="none" spc="0" normalizeH="0" baseline="0" noProof="0" dirty="0">
                <a:ln>
                  <a:noFill/>
                </a:ln>
                <a:solidFill>
                  <a:srgbClr val="00305E"/>
                </a:solidFill>
                <a:effectLst/>
                <a:uLnTx/>
                <a:uFillTx/>
                <a:latin typeface="Open Sans"/>
                <a:ea typeface="+mn-ea"/>
                <a:cs typeface="+mn-cs"/>
              </a:rPr>
              <a:t>filosofia </a:t>
            </a:r>
            <a:r>
              <a:rPr kumimoji="0" lang="de-DE" sz="2000" b="1" i="0" u="none" strike="noStrike" kern="1200" cap="none" spc="0" normalizeH="0" baseline="0" noProof="0" dirty="0" err="1">
                <a:ln>
                  <a:noFill/>
                </a:ln>
                <a:solidFill>
                  <a:srgbClr val="00305E"/>
                </a:solidFill>
                <a:effectLst/>
                <a:uLnTx/>
                <a:uFillTx/>
                <a:latin typeface="Open Sans"/>
                <a:ea typeface="+mn-ea"/>
                <a:cs typeface="+mn-cs"/>
              </a:rPr>
              <a:t>naturală</a:t>
            </a:r>
          </a:p>
          <a:p>
            <a:pPr marL="697230" lvl="1" indent="-285750">
              <a:spcAft>
                <a:spcPts val="600"/>
              </a:spcAft>
              <a:buFont typeface="Arial" panose="020B0604020202020204" pitchFamily="34" charset="0"/>
              <a:buChar char="•"/>
              <a:defRPr/>
            </a:pPr>
            <a:r>
              <a:rPr kumimoji="0" lang="en-US" sz="2000" b="0" i="0" u="none" strike="noStrike" kern="1200" cap="none" spc="0" normalizeH="0" baseline="0" noProof="0" dirty="0">
                <a:ln>
                  <a:noFill/>
                </a:ln>
                <a:solidFill>
                  <a:srgbClr val="00305E"/>
                </a:solidFill>
                <a:effectLst/>
                <a:uLnTx/>
                <a:uFillTx/>
                <a:latin typeface="Open Sans"/>
                <a:ea typeface="+mn-ea"/>
                <a:cs typeface="+mn-cs"/>
              </a:rPr>
              <a:t>Nu există o separare între fizică și metafizică</a:t>
            </a:r>
          </a:p>
        </p:txBody>
      </p:sp>
    </p:spTree>
    <p:extLst>
      <p:ext uri="{BB962C8B-B14F-4D97-AF65-F5344CB8AC3E}">
        <p14:creationId xmlns:p14="http://schemas.microsoft.com/office/powerpoint/2010/main" val="2277249554"/>
      </p:ext>
    </p:extLst>
  </p:cSld>
  <p:clrMapOvr>
    <a:masterClrMapping/>
  </p:clrMapOvr>
</p:sld>
</file>

<file path=ppt/slides/slide1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12848" y="1283966"/>
            <a:ext cx="6174271" cy="4832092"/>
          </a:xfrm>
          <a:prstGeom prst="rect">
            <a:avLst/>
          </a:prstGeom>
          <a:noFill/>
        </p:spPr>
        <p:txBody>
          <a:bodyPr wrap="square" rtlCol="0">
            <a:spAutoFit/>
          </a:bodyPr>
          <a:lstStyle/>
          <a:p>
            <a:r>
              <a:rPr lang="de-DE" sz="2400" b="1" dirty="0"/>
              <a:t>Tria Prima </a:t>
            </a:r>
            <a:r>
              <a:rPr lang="de-DE" sz="2400" i="1" dirty="0"/>
              <a:t>(secolul al XVI-lea)</a:t>
            </a:r>
          </a:p>
          <a:p>
            <a:pPr marL="285750" indent="-285750">
              <a:buFont typeface="Arial" panose="020B0604020202020204" pitchFamily="34" charset="0"/>
              <a:buChar char="•"/>
            </a:pPr>
            <a:r>
              <a:rPr lang="de-DE" sz="2200" dirty="0"/>
              <a:t>Paracelsus </a:t>
            </a:r>
            <a:r>
              <a:rPr lang="de-DE" sz="2200" dirty="0" err="1"/>
              <a:t>a descris</a:t>
            </a:r>
            <a:br>
              <a:rPr lang="de-DE" sz="2200" dirty="0"/>
            </a:br>
            <a:r>
              <a:rPr lang="de-DE" sz="2200" dirty="0"/>
              <a:t>3 </a:t>
            </a:r>
            <a:r>
              <a:rPr lang="de-DE" sz="2200" dirty="0" err="1"/>
              <a:t>substanțe </a:t>
            </a:r>
            <a:r>
              <a:rPr lang="de-DE" sz="2200" dirty="0" err="1"/>
              <a:t>primare</a:t>
            </a:r>
            <a:r>
              <a:rPr lang="de-DE" sz="2200" dirty="0"/>
              <a:t>:</a:t>
            </a:r>
          </a:p>
          <a:p>
            <a:pPr marL="868680" lvl="1" indent="-457200">
              <a:buFont typeface="+mj-lt"/>
              <a:buAutoNum type="arabicPeriod"/>
            </a:pPr>
            <a:r>
              <a:rPr lang="en-US" sz="1800" dirty="0"/>
              <a:t>Sulf: </a:t>
            </a:r>
            <a:r>
              <a:rPr lang="en-US" sz="1800" i="1" dirty="0"/>
              <a:t>Volatilitatea și arderea</a:t>
            </a:r>
          </a:p>
          <a:p>
            <a:pPr marL="868680" lvl="1" indent="-457200">
              <a:buFont typeface="+mj-lt"/>
              <a:buAutoNum type="arabicPeriod"/>
            </a:pPr>
            <a:r>
              <a:rPr lang="en-US" sz="1800" dirty="0"/>
              <a:t>Mercur: </a:t>
            </a:r>
            <a:r>
              <a:rPr lang="en-US" sz="1800" i="1" dirty="0"/>
              <a:t>Viața și curgerea</a:t>
            </a:r>
          </a:p>
          <a:p>
            <a:pPr marL="868680" lvl="1" indent="-457200">
              <a:buFont typeface="+mj-lt"/>
              <a:buAutoNum type="arabicPeriod"/>
            </a:pPr>
            <a:r>
              <a:rPr lang="en-US" sz="1800" dirty="0"/>
              <a:t>Sare: </a:t>
            </a:r>
            <a:r>
              <a:rPr lang="en-US" sz="1800" i="1" dirty="0"/>
              <a:t>Stabil și solid</a:t>
            </a:r>
            <a:br>
              <a:rPr lang="en-US" sz="2200" dirty="0"/>
            </a:br>
            <a:r>
              <a:rPr lang="en-US" sz="1200" dirty="0"/>
              <a:t> </a:t>
            </a:r>
            <a:endParaRPr lang="en-US" sz="2200" dirty="0"/>
          </a:p>
          <a:p>
            <a:r>
              <a:rPr lang="de-DE" sz="2400" b="1" dirty="0"/>
              <a:t>Transmutație</a:t>
            </a:r>
          </a:p>
          <a:p>
            <a:pPr marL="285750" indent="-285750">
              <a:buFont typeface="Arial" panose="020B0604020202020204" pitchFamily="34" charset="0"/>
              <a:buChar char="•"/>
            </a:pPr>
            <a:r>
              <a:rPr lang="en-US" sz="2000" dirty="0"/>
              <a:t>Ideea de transmutare: Elementele chimice trebuie să poată "lua naștere" cumva</a:t>
            </a:r>
          </a:p>
          <a:p>
            <a:pPr marL="285750" indent="-285750">
              <a:buFont typeface="Arial" panose="020B0604020202020204" pitchFamily="34" charset="0"/>
              <a:buChar char="•"/>
            </a:pPr>
            <a:r>
              <a:rPr lang="en-US" sz="2000" dirty="0"/>
              <a:t>un element chimic poate fi transformat în altul</a:t>
            </a:r>
          </a:p>
          <a:p>
            <a:pPr marL="285750" indent="-285750">
              <a:buFont typeface="Arial" panose="020B0604020202020204" pitchFamily="34" charset="0"/>
              <a:buChar char="•"/>
            </a:pPr>
            <a:r>
              <a:rPr lang="en-US" sz="2000" dirty="0"/>
              <a:t>Piatra filozofală: Substanță mistică care ar putea fi folosită pentru a transforma metalele de bază în metale nobile precum aurul</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Elementele în alchimie</a:t>
            </a:r>
            <a:endParaRPr lang="en-US" sz="3000" noProof="0" dirty="0"/>
          </a:p>
        </p:txBody>
      </p:sp>
      <p:pic>
        <p:nvPicPr>
          <p:cNvPr id="6" name="Grafik 5">
            <a:extLst>
              <a:ext uri="{FF2B5EF4-FFF2-40B4-BE49-F238E27FC236}">
                <a16:creationId xmlns:a16="http://schemas.microsoft.com/office/drawing/2014/main" id="{2EB93036-EF84-4AF9-A7B6-65861CF5C77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8279279" y="2054059"/>
            <a:ext cx="2389196" cy="2389196"/>
          </a:xfrm>
          <a:prstGeom prst="rect">
            <a:avLst/>
          </a:prstGeom>
          <a:ln w="28575">
            <a:solidFill>
              <a:schemeClr val="tx1"/>
            </a:solidFill>
          </a:ln>
        </p:spPr>
      </p:pic>
      <p:sp>
        <p:nvSpPr>
          <p:cNvPr id="10" name="Textfeld 9">
            <a:extLst>
              <a:ext uri="{FF2B5EF4-FFF2-40B4-BE49-F238E27FC236}">
                <a16:creationId xmlns:a16="http://schemas.microsoft.com/office/drawing/2014/main" id="{3416824C-8538-4535-988A-DB29F1F71DE2}"/>
              </a:ext>
            </a:extLst>
          </p:cNvPr>
          <p:cNvSpPr txBox="1"/>
          <p:nvPr/>
        </p:nvSpPr>
        <p:spPr>
          <a:xfrm>
            <a:off x="8279279" y="4494625"/>
            <a:ext cx="2389196" cy="341632"/>
          </a:xfrm>
          <a:prstGeom prst="rect">
            <a:avLst/>
          </a:prstGeom>
          <a:noFill/>
        </p:spPr>
        <p:txBody>
          <a:bodyPr wrap="square" rtlCol="0">
            <a:spAutoFit/>
          </a:bodyPr>
          <a:lstStyle/>
          <a:p>
            <a:pPr algn="ctr"/>
            <a:r>
              <a:rPr lang="fr-FR" i="1" dirty="0"/>
              <a:t>[05] Cele </a:t>
            </a:r>
            <a:r>
              <a:rPr lang="fr-FR" i="1" dirty="0" err="1"/>
              <a:t>trei </a:t>
            </a:r>
            <a:r>
              <a:rPr lang="fr-FR" i="1" dirty="0"/>
              <a:t>prime</a:t>
            </a:r>
            <a:endParaRPr lang="de-DE" i="1" dirty="0"/>
          </a:p>
        </p:txBody>
      </p:sp>
    </p:spTree>
    <p:extLst>
      <p:ext uri="{BB962C8B-B14F-4D97-AF65-F5344CB8AC3E}">
        <p14:creationId xmlns:p14="http://schemas.microsoft.com/office/powerpoint/2010/main" val="3294326770"/>
      </p:ext>
    </p:extLst>
  </p:cSld>
  <p:clrMapOvr>
    <a:masterClrMapping/>
  </p:clrMapOvr>
</p:sld>
</file>

<file path=ppt/slides/slide1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12848" y="1283966"/>
            <a:ext cx="6174271" cy="4832092"/>
          </a:xfrm>
          <a:prstGeom prst="rect">
            <a:avLst/>
          </a:prstGeom>
          <a:noFill/>
        </p:spPr>
        <p:txBody>
          <a:bodyPr wrap="square" rtlCol="0">
            <a:spAutoFit/>
          </a:bodyPr>
          <a:lstStyle/>
          <a:p>
            <a:r>
              <a:rPr lang="de-DE" sz="2400" b="1" dirty="0"/>
              <a:t>Tria Prima </a:t>
            </a:r>
            <a:r>
              <a:rPr lang="de-DE" sz="2400" i="1" dirty="0"/>
              <a:t>(secolul al XVI-lea)</a:t>
            </a:r>
          </a:p>
          <a:p>
            <a:pPr marL="285750" indent="-285750">
              <a:buFont typeface="Arial" panose="020B0604020202020204" pitchFamily="34" charset="0"/>
              <a:buChar char="•"/>
            </a:pPr>
            <a:r>
              <a:rPr lang="de-DE" sz="2200" dirty="0"/>
              <a:t>Paracelsus </a:t>
            </a:r>
            <a:r>
              <a:rPr lang="de-DE" sz="2200" dirty="0" err="1"/>
              <a:t>a descris</a:t>
            </a:r>
            <a:br>
              <a:rPr lang="de-DE" sz="2200" dirty="0"/>
            </a:br>
            <a:r>
              <a:rPr lang="de-DE" sz="2200" dirty="0"/>
              <a:t>3 </a:t>
            </a:r>
            <a:r>
              <a:rPr lang="de-DE" sz="2200" dirty="0" err="1"/>
              <a:t>substanțe </a:t>
            </a:r>
            <a:r>
              <a:rPr lang="de-DE" sz="2200" dirty="0" err="1"/>
              <a:t>primare</a:t>
            </a:r>
            <a:r>
              <a:rPr lang="de-DE" sz="2200" dirty="0"/>
              <a:t>:</a:t>
            </a:r>
          </a:p>
          <a:p>
            <a:pPr marL="868680" lvl="1" indent="-457200">
              <a:buFont typeface="+mj-lt"/>
              <a:buAutoNum type="arabicPeriod"/>
            </a:pPr>
            <a:r>
              <a:rPr lang="en-US" sz="1800" dirty="0"/>
              <a:t>Sulf: </a:t>
            </a:r>
            <a:r>
              <a:rPr lang="en-US" sz="1800" i="1" dirty="0"/>
              <a:t>Volatilitatea și arderea</a:t>
            </a:r>
          </a:p>
          <a:p>
            <a:pPr marL="868680" lvl="1" indent="-457200">
              <a:buFont typeface="+mj-lt"/>
              <a:buAutoNum type="arabicPeriod"/>
            </a:pPr>
            <a:r>
              <a:rPr lang="en-US" sz="1800" dirty="0"/>
              <a:t>Mercur: </a:t>
            </a:r>
            <a:r>
              <a:rPr lang="en-US" sz="1800" i="1" dirty="0"/>
              <a:t>Viața și curgerea</a:t>
            </a:r>
          </a:p>
          <a:p>
            <a:pPr marL="868680" lvl="1" indent="-457200">
              <a:buFont typeface="+mj-lt"/>
              <a:buAutoNum type="arabicPeriod"/>
            </a:pPr>
            <a:r>
              <a:rPr lang="en-US" sz="1800" dirty="0"/>
              <a:t>Sare: </a:t>
            </a:r>
            <a:r>
              <a:rPr lang="en-US" sz="1800" i="1" dirty="0"/>
              <a:t>Stabil și solid</a:t>
            </a:r>
            <a:br>
              <a:rPr lang="en-US" sz="2200" dirty="0"/>
            </a:br>
            <a:r>
              <a:rPr lang="en-US" sz="1200" dirty="0"/>
              <a:t> </a:t>
            </a:r>
            <a:endParaRPr lang="en-US" sz="2200" dirty="0"/>
          </a:p>
          <a:p>
            <a:r>
              <a:rPr lang="de-DE" sz="2400" b="1" dirty="0"/>
              <a:t>Transmutație</a:t>
            </a:r>
          </a:p>
          <a:p>
            <a:pPr marL="285750" indent="-285750">
              <a:buFont typeface="Arial" panose="020B0604020202020204" pitchFamily="34" charset="0"/>
              <a:buChar char="•"/>
            </a:pPr>
            <a:r>
              <a:rPr lang="en-US" sz="2000" dirty="0"/>
              <a:t>Ideea de transmutare: Elementele chimice trebuie să poată "lua naștere" cumva</a:t>
            </a:r>
          </a:p>
          <a:p>
            <a:pPr marL="285750" indent="-285750">
              <a:buFont typeface="Arial" panose="020B0604020202020204" pitchFamily="34" charset="0"/>
              <a:buChar char="•"/>
            </a:pPr>
            <a:r>
              <a:rPr lang="en-US" sz="2000" dirty="0"/>
              <a:t>un element chimic poate fi transformat în altul</a:t>
            </a:r>
          </a:p>
          <a:p>
            <a:pPr marL="285750" indent="-285750">
              <a:buFont typeface="Arial" panose="020B0604020202020204" pitchFamily="34" charset="0"/>
              <a:buChar char="•"/>
            </a:pPr>
            <a:r>
              <a:rPr lang="en-US" sz="2000" dirty="0"/>
              <a:t>Piatra filozofală: Substanță mistică care ar putea fi folosită pentru a transforma metalele de bază în metale nobile precum aurul</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Elementele în alchimie</a:t>
            </a:r>
            <a:endParaRPr lang="en-US" sz="3000" noProof="0" dirty="0"/>
          </a:p>
        </p:txBody>
      </p:sp>
      <p:sp>
        <p:nvSpPr>
          <p:cNvPr id="2" name="Textfeld 1">
            <a:extLst>
              <a:ext uri="{FF2B5EF4-FFF2-40B4-BE49-F238E27FC236}">
                <a16:creationId xmlns:a16="http://schemas.microsoft.com/office/drawing/2014/main" id="{BD88E986-D417-D1A4-FAC7-E17231C59477}"/>
              </a:ext>
            </a:extLst>
          </p:cNvPr>
          <p:cNvSpPr txBox="1"/>
          <p:nvPr/>
        </p:nvSpPr>
        <p:spPr>
          <a:xfrm>
            <a:off x="7921375" y="2444115"/>
            <a:ext cx="3342528" cy="1969770"/>
          </a:xfrm>
          <a:prstGeom prst="rect">
            <a:avLst/>
          </a:prstGeom>
          <a:noFill/>
        </p:spPr>
        <p:txBody>
          <a:bodyPr wrap="square">
            <a:spAutoFit/>
          </a:bodyPr>
          <a:lstStyle/>
          <a:p>
            <a:pPr algn="ctr"/>
            <a:r>
              <a:rPr lang="de-DE" sz="1800" i="1" dirty="0" err="1"/>
              <a:t>Teoria </a:t>
            </a:r>
            <a:r>
              <a:rPr lang="de-DE" sz="1800" i="1" dirty="0" err="1"/>
              <a:t>mea</a:t>
            </a:r>
            <a:r>
              <a:rPr lang="de-DE" sz="1800" i="1" dirty="0"/>
              <a:t>, </a:t>
            </a:r>
            <a:r>
              <a:rPr lang="de-DE" sz="1800" i="1" dirty="0" err="1"/>
              <a:t>care </a:t>
            </a:r>
            <a:r>
              <a:rPr lang="de-DE" sz="1800" i="1" dirty="0" err="1"/>
              <a:t>provine </a:t>
            </a:r>
            <a:r>
              <a:rPr lang="de-DE" sz="1800" i="1" dirty="0" err="1"/>
              <a:t>din </a:t>
            </a:r>
            <a:r>
              <a:rPr lang="de-DE" sz="1800" i="1" dirty="0"/>
              <a:t>lumina </a:t>
            </a:r>
            <a:r>
              <a:rPr lang="de-DE" sz="1800" i="1" dirty="0" err="1"/>
              <a:t>naturii</a:t>
            </a:r>
            <a:r>
              <a:rPr lang="de-DE" sz="1800" i="1" dirty="0"/>
              <a:t>, </a:t>
            </a:r>
            <a:r>
              <a:rPr lang="de-DE" sz="1800" i="1" dirty="0" err="1"/>
              <a:t>nu </a:t>
            </a:r>
            <a:r>
              <a:rPr lang="de-DE" sz="1800" i="1" dirty="0" err="1"/>
              <a:t>poate </a:t>
            </a:r>
            <a:r>
              <a:rPr lang="de-DE" sz="1800" i="1" dirty="0" err="1"/>
              <a:t>niciodată</a:t>
            </a:r>
            <a:r>
              <a:rPr lang="de-DE" sz="1800" i="1" dirty="0"/>
              <a:t>, </a:t>
            </a:r>
            <a:r>
              <a:rPr lang="de-DE" sz="1800" i="1" dirty="0" err="1"/>
              <a:t>prin </a:t>
            </a:r>
            <a:r>
              <a:rPr lang="de-DE" sz="1800" i="1" dirty="0" err="1"/>
              <a:t>consecvența </a:t>
            </a:r>
            <a:r>
              <a:rPr lang="de-DE" sz="1800" i="1" dirty="0" err="1"/>
              <a:t>sa</a:t>
            </a:r>
            <a:r>
              <a:rPr lang="de-DE" sz="1800" i="1" dirty="0"/>
              <a:t>,</a:t>
            </a:r>
            <a:r>
              <a:rPr lang="de-DE" sz="1800" i="1" dirty="0" err="1"/>
              <a:t> să </a:t>
            </a:r>
            <a:r>
              <a:rPr lang="de-DE" sz="1800" i="1" dirty="0" err="1"/>
              <a:t>dispară </a:t>
            </a:r>
            <a:r>
              <a:rPr lang="de-DE" sz="1800" i="1" dirty="0" err="1"/>
              <a:t>sau să </a:t>
            </a:r>
            <a:r>
              <a:rPr lang="de-DE" sz="1800" i="1" dirty="0" err="1"/>
              <a:t>fie </a:t>
            </a:r>
            <a:r>
              <a:rPr lang="de-DE" sz="1800" i="1" dirty="0" err="1"/>
              <a:t>schimbată</a:t>
            </a:r>
            <a:r>
              <a:rPr lang="de-DE" sz="1800" i="1" dirty="0"/>
              <a:t>.</a:t>
            </a:r>
            <a:br>
              <a:rPr lang="de-DE" sz="1800" i="1" dirty="0"/>
            </a:br>
            <a:r>
              <a:rPr lang="de-DE" sz="1600" dirty="0"/>
              <a:t>Paracelsus, </a:t>
            </a:r>
            <a:r>
              <a:rPr lang="en-US" sz="1600" dirty="0"/>
              <a:t>Cartea cu privire la tinctura </a:t>
            </a:r>
            <a:r>
              <a:rPr lang="de-DE" sz="1600" dirty="0"/>
              <a:t>filosofilor </a:t>
            </a:r>
            <a:endParaRPr lang="de-DE" sz="1800" dirty="0"/>
          </a:p>
        </p:txBody>
      </p:sp>
    </p:spTree>
    <p:extLst>
      <p:ext uri="{BB962C8B-B14F-4D97-AF65-F5344CB8AC3E}">
        <p14:creationId xmlns:p14="http://schemas.microsoft.com/office/powerpoint/2010/main" val="2762508812"/>
      </p:ext>
    </p:extLst>
  </p:cSld>
  <p:clrMapOvr>
    <a:masterClrMapping/>
  </p:clrMapOvr>
</p:sld>
</file>

<file path=ppt/slides/slide1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513114"/>
            <a:ext cx="6043084" cy="4493538"/>
          </a:xfrm>
          <a:prstGeom prst="rect">
            <a:avLst/>
          </a:prstGeom>
          <a:noFill/>
        </p:spPr>
        <p:txBody>
          <a:bodyPr wrap="square" rtlCol="0">
            <a:spAutoFit/>
          </a:bodyPr>
          <a:lstStyle/>
          <a:p>
            <a:pPr marL="285750" indent="-285750">
              <a:buFont typeface="Arial" panose="020B0604020202020204" pitchFamily="34" charset="0"/>
              <a:buChar char="•"/>
            </a:pPr>
            <a:r>
              <a:rPr lang="en-US" sz="2200" dirty="0"/>
              <a:t>17</a:t>
            </a:r>
            <a:r>
              <a:rPr lang="en-US" sz="2200" baseline="30000" dirty="0"/>
              <a:t>th</a:t>
            </a:r>
            <a:r>
              <a:rPr lang="en-US" sz="2200" dirty="0"/>
              <a:t> Secolul: După blocajul științific din Evul Mediu: Descoperirea pas cu pas a elementelor de bază prin metode chimice de măsurare</a:t>
            </a:r>
          </a:p>
          <a:p>
            <a:pPr marL="285750" indent="-285750">
              <a:buFont typeface="Arial" panose="020B0604020202020204" pitchFamily="34" charset="0"/>
              <a:buChar char="•"/>
            </a:pPr>
            <a:r>
              <a:rPr lang="en-US" sz="2200" dirty="0"/>
              <a:t>Dezvoltare progresivă, în ciuda lipsei de cunoștințe despre atomul în sine</a:t>
            </a:r>
          </a:p>
          <a:p>
            <a:pPr marL="285750" indent="-285750">
              <a:buFont typeface="Arial" panose="020B0604020202020204" pitchFamily="34" charset="0"/>
              <a:buChar char="•"/>
            </a:pPr>
            <a:r>
              <a:rPr lang="de-DE" sz="2200" dirty="0"/>
              <a:t>1869: </a:t>
            </a:r>
            <a:r>
              <a:rPr lang="en-US" sz="2200" dirty="0"/>
              <a:t>Conceperea primului tabel periodic: grupat și sortat în funcție de masa atomică crescătoare - </a:t>
            </a:r>
            <a:r>
              <a:rPr lang="de-DE" sz="2000" i="1" dirty="0"/>
              <a:t>Dmitri Mendelejew</a:t>
            </a:r>
          </a:p>
          <a:p>
            <a:pPr marL="285750" marR="0" lvl="0" indent="-285750" algn="l" defTabSz="8229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200" dirty="0"/>
              <a:t>1913: </a:t>
            </a:r>
            <a:r>
              <a:rPr lang="en-US" sz="2200" dirty="0"/>
              <a:t>Investigarea liniilor spectrale ale atomilor: confirmarea ordinii din tabelul periodic - </a:t>
            </a:r>
            <a:r>
              <a:rPr kumimoji="0" lang="de-DE" sz="2000" b="0" i="1" u="none" strike="noStrike" kern="1200" cap="none" spc="0" normalizeH="0" baseline="0" noProof="0" dirty="0">
                <a:ln>
                  <a:noFill/>
                </a:ln>
                <a:solidFill>
                  <a:srgbClr val="00305E"/>
                </a:solidFill>
                <a:effectLst/>
                <a:uLnTx/>
                <a:uFillTx/>
                <a:latin typeface="Open Sans"/>
                <a:ea typeface="+mn-ea"/>
                <a:cs typeface="+mn-cs"/>
              </a:rPr>
              <a:t>Henry Moseley</a:t>
            </a:r>
          </a:p>
          <a:p>
            <a:pPr marL="285750" indent="-285750">
              <a:buFont typeface="Arial" panose="020B0604020202020204" pitchFamily="34" charset="0"/>
              <a:buChar char="•"/>
            </a:pPr>
            <a:endParaRPr lang="de-DE" sz="22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Evoluția tabelului periodic</a:t>
            </a:r>
            <a:endParaRPr lang="en-US" sz="3000" noProof="0" dirty="0"/>
          </a:p>
        </p:txBody>
      </p:sp>
      <p:pic>
        <p:nvPicPr>
          <p:cNvPr id="3" name="Grafik 2">
            <a:extLst>
              <a:ext uri="{FF2B5EF4-FFF2-40B4-BE49-F238E27FC236}">
                <a16:creationId xmlns:a16="http://schemas.microsoft.com/office/drawing/2014/main" id="{5500B0A8-F3E1-47AD-93A9-8E5B19AF1C0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52729" y="1387785"/>
            <a:ext cx="3889948" cy="3968932"/>
          </a:xfrm>
          <a:prstGeom prst="rect">
            <a:avLst/>
          </a:prstGeom>
        </p:spPr>
      </p:pic>
      <p:sp>
        <p:nvSpPr>
          <p:cNvPr id="2" name="Textfeld 1">
            <a:extLst>
              <a:ext uri="{FF2B5EF4-FFF2-40B4-BE49-F238E27FC236}">
                <a16:creationId xmlns:a16="http://schemas.microsoft.com/office/drawing/2014/main" id="{0413D96A-DEBE-577B-580B-2897B4FE6828}"/>
              </a:ext>
            </a:extLst>
          </p:cNvPr>
          <p:cNvSpPr txBox="1"/>
          <p:nvPr/>
        </p:nvSpPr>
        <p:spPr>
          <a:xfrm>
            <a:off x="7243724" y="5370985"/>
            <a:ext cx="4242794" cy="590931"/>
          </a:xfrm>
          <a:prstGeom prst="rect">
            <a:avLst/>
          </a:prstGeom>
          <a:noFill/>
        </p:spPr>
        <p:txBody>
          <a:bodyPr wrap="square" rtlCol="0">
            <a:spAutoFit/>
          </a:bodyPr>
          <a:lstStyle/>
          <a:p>
            <a:pPr algn="ctr"/>
            <a:r>
              <a:rPr lang="en-US" i="1" dirty="0"/>
              <a:t>[06] Reprezentare învechită a tabelului periodic</a:t>
            </a:r>
            <a:endParaRPr lang="de-DE" dirty="0"/>
          </a:p>
        </p:txBody>
      </p:sp>
    </p:spTree>
    <p:extLst>
      <p:ext uri="{BB962C8B-B14F-4D97-AF65-F5344CB8AC3E}">
        <p14:creationId xmlns:p14="http://schemas.microsoft.com/office/powerpoint/2010/main" val="3055012584"/>
      </p:ext>
    </p:extLst>
  </p:cSld>
  <p:clrMapOvr>
    <a:masterClrMapping/>
  </p:clrMapOvr>
</p:sld>
</file>

<file path=ppt/slides/slide1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Tabelul periodic al elementelor</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Tree>
    <p:extLst>
      <p:ext uri="{BB962C8B-B14F-4D97-AF65-F5344CB8AC3E}">
        <p14:creationId xmlns:p14="http://schemas.microsoft.com/office/powerpoint/2010/main" val="785402945"/>
      </p:ext>
    </p:extLst>
  </p:cSld>
  <p:clrMapOvr>
    <a:masterClrMapping/>
  </p:clrMapOvr>
</p:sld>
</file>

<file path=ppt/slides/slide1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Abundența elementelor chimice </a:t>
            </a:r>
            <a:r>
              <a:rPr lang="en-US" sz="2400" noProof="0" dirty="0"/>
              <a:t>(Sistemul solar)</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4" name="Grafik 13">
            <a:extLst>
              <a:ext uri="{FF2B5EF4-FFF2-40B4-BE49-F238E27FC236}">
                <a16:creationId xmlns:a16="http://schemas.microsoft.com/office/drawing/2014/main" id="{674B77D0-71F9-4A26-8EF0-E1364C0BBA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
        <p:nvSpPr>
          <p:cNvPr id="15" name="Textfeld 14">
            <a:extLst>
              <a:ext uri="{FF2B5EF4-FFF2-40B4-BE49-F238E27FC236}">
                <a16:creationId xmlns:a16="http://schemas.microsoft.com/office/drawing/2014/main" id="{594B2ECD-519E-4CC2-95A6-66DEBF9268D5}"/>
              </a:ext>
            </a:extLst>
          </p:cNvPr>
          <p:cNvSpPr txBox="1"/>
          <p:nvPr/>
        </p:nvSpPr>
        <p:spPr>
          <a:xfrm rot="16200000">
            <a:off x="-2177304" y="3362635"/>
            <a:ext cx="4744072" cy="307778"/>
          </a:xfrm>
          <a:prstGeom prst="rect">
            <a:avLst/>
          </a:prstGeom>
          <a:noFill/>
        </p:spPr>
        <p:txBody>
          <a:bodyPr wrap="square" rtlCol="0">
            <a:spAutoFit/>
          </a:bodyPr>
          <a:lstStyle/>
          <a:p>
            <a:pPr algn="ctr"/>
            <a:r>
              <a:rPr lang="de-DE" sz="1400" b="1" dirty="0" err="1"/>
              <a:t>Abundența </a:t>
            </a:r>
            <a:r>
              <a:rPr lang="de-DE" sz="1400" b="1" dirty="0"/>
              <a:t>relativă </a:t>
            </a:r>
            <a:r>
              <a:rPr lang="de-DE" sz="1400" b="1" dirty="0"/>
              <a:t>(</a:t>
            </a:r>
            <a:r>
              <a:rPr lang="de-DE" sz="1400" b="1" dirty="0" err="1"/>
              <a:t>logaritmic</a:t>
            </a:r>
            <a:r>
              <a:rPr lang="de-DE" sz="1400" b="1" dirty="0"/>
              <a:t>)</a:t>
            </a:r>
          </a:p>
        </p:txBody>
      </p:sp>
      <p:sp>
        <p:nvSpPr>
          <p:cNvPr id="16" name="Textfeld 15">
            <a:extLst>
              <a:ext uri="{FF2B5EF4-FFF2-40B4-BE49-F238E27FC236}">
                <a16:creationId xmlns:a16="http://schemas.microsoft.com/office/drawing/2014/main" id="{060C1B24-1D6E-4CD9-A02A-BEA97D25AE63}"/>
              </a:ext>
            </a:extLst>
          </p:cNvPr>
          <p:cNvSpPr txBox="1"/>
          <p:nvPr/>
        </p:nvSpPr>
        <p:spPr>
          <a:xfrm>
            <a:off x="448293" y="5827927"/>
            <a:ext cx="11726556" cy="304800"/>
          </a:xfrm>
          <a:prstGeom prst="rect">
            <a:avLst/>
          </a:prstGeom>
          <a:noFill/>
        </p:spPr>
        <p:txBody>
          <a:bodyPr wrap="square" rtlCol="0">
            <a:spAutoFit/>
          </a:bodyPr>
          <a:lstStyle/>
          <a:p>
            <a:pPr algn="ctr"/>
            <a:r>
              <a:rPr lang="de-DE" sz="1400" b="1" dirty="0" err="1"/>
              <a:t>Număr </a:t>
            </a:r>
            <a:r>
              <a:rPr lang="de-DE" sz="1400" b="1" dirty="0" err="1"/>
              <a:t>atomic </a:t>
            </a:r>
            <a:r>
              <a:rPr lang="de-DE" sz="1400" b="1" dirty="0"/>
              <a:t>Z</a:t>
            </a:r>
          </a:p>
        </p:txBody>
      </p:sp>
    </p:spTree>
    <p:extLst>
      <p:ext uri="{BB962C8B-B14F-4D97-AF65-F5344CB8AC3E}">
        <p14:creationId xmlns:p14="http://schemas.microsoft.com/office/powerpoint/2010/main" val="262586932"/>
      </p:ext>
    </p:extLst>
  </p:cSld>
  <p:clrMapOvr>
    <a:masterClrMapping/>
  </p:clrMapOvr>
</p:sld>
</file>

<file path=ppt/slides/slide18.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en-US" sz="3600" noProof="0" dirty="0"/>
              <a:t>Abundența elementelor chimice </a:t>
            </a:r>
            <a:r>
              <a:rPr lang="en-US" sz="2400" noProof="0" dirty="0"/>
              <a:t>(Sistemul solar)</a:t>
            </a:r>
            <a:endParaRPr lang="en-US" sz="3000" noProof="0" dirty="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01287" y="3902255"/>
            <a:ext cx="2016436" cy="2016434"/>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Sarcina</a:t>
            </a:r>
            <a:endParaRPr lang="en-US" sz="2400" b="1" dirty="0">
              <a:latin typeface="+mj-lt"/>
            </a:endParaRPr>
          </a:p>
        </p:txBody>
      </p:sp>
      <p:sp>
        <p:nvSpPr>
          <p:cNvPr id="9" name="Rechteck: obere Ecken abgerundet 8">
            <a:extLst>
              <a:ext uri="{FF2B5EF4-FFF2-40B4-BE49-F238E27FC236}">
                <a16:creationId xmlns:a16="http://schemas.microsoft.com/office/drawing/2014/main" id="{9C378F9B-1E52-B1CE-49D0-6D3544BAE426}"/>
              </a:ext>
            </a:extLst>
          </p:cNvPr>
          <p:cNvSpPr/>
          <p:nvPr/>
        </p:nvSpPr>
        <p:spPr>
          <a:xfrm>
            <a:off x="1398424" y="1873100"/>
            <a:ext cx="3822162" cy="169671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2800" dirty="0">
                <a:solidFill>
                  <a:schemeClr val="tx1"/>
                </a:solidFill>
                <a:latin typeface="+mj-lt"/>
              </a:rPr>
              <a:t>Aruncați o privire la </a:t>
            </a:r>
            <a:r>
              <a:rPr lang="en-GB" sz="2800" b="1" dirty="0">
                <a:solidFill>
                  <a:schemeClr val="tx1"/>
                </a:solidFill>
                <a:latin typeface="+mj-lt"/>
              </a:rPr>
              <a:t>distribuția abundenței</a:t>
            </a:r>
            <a:r>
              <a:rPr lang="en-GB" sz="2800" dirty="0">
                <a:solidFill>
                  <a:schemeClr val="tx1"/>
                </a:solidFill>
                <a:latin typeface="+mj-lt"/>
              </a:rPr>
              <a:t>. Ce observați? </a:t>
            </a:r>
          </a:p>
        </p:txBody>
      </p:sp>
      <p:pic>
        <p:nvPicPr>
          <p:cNvPr id="8" name="Grafik 7">
            <a:extLst>
              <a:ext uri="{FF2B5EF4-FFF2-40B4-BE49-F238E27FC236}">
                <a16:creationId xmlns:a16="http://schemas.microsoft.com/office/drawing/2014/main" id="{B3A073E8-BB74-E554-E942-A833C2F5F7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710" t="16776" r="7285"/>
          <a:stretch/>
        </p:blipFill>
        <p:spPr>
          <a:xfrm>
            <a:off x="5572732" y="2437453"/>
            <a:ext cx="6427483" cy="2929604"/>
          </a:xfrm>
          <a:prstGeom prst="rect">
            <a:avLst/>
          </a:prstGeom>
        </p:spPr>
      </p:pic>
    </p:spTree>
    <p:extLst>
      <p:ext uri="{BB962C8B-B14F-4D97-AF65-F5344CB8AC3E}">
        <p14:creationId xmlns:p14="http://schemas.microsoft.com/office/powerpoint/2010/main" val="1519972124"/>
      </p:ext>
    </p:extLst>
  </p:cSld>
  <p:clrMapOvr>
    <a:masterClrMapping/>
  </p:clrMapOvr>
</p:sld>
</file>

<file path=ppt/slides/slide1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Abundența elementelor chimice</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098" name="Picture 2" descr="Clear Science! — You are made of elements, along with everything...">
            <a:extLst>
              <a:ext uri="{FF2B5EF4-FFF2-40B4-BE49-F238E27FC236}">
                <a16:creationId xmlns:a16="http://schemas.microsoft.com/office/drawing/2014/main" id="{5A59FA42-A7CC-C888-0096-C90D34E6E3E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971675" y="2231114"/>
            <a:ext cx="8248650" cy="298023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D9FBBA2-237B-1FAF-C937-B435285C3B9E}"/>
              </a:ext>
            </a:extLst>
          </p:cNvPr>
          <p:cNvSpPr txBox="1"/>
          <p:nvPr/>
        </p:nvSpPr>
        <p:spPr>
          <a:xfrm>
            <a:off x="2254249" y="1646650"/>
            <a:ext cx="2209801" cy="461665"/>
          </a:xfrm>
          <a:prstGeom prst="rect">
            <a:avLst/>
          </a:prstGeom>
          <a:noFill/>
        </p:spPr>
        <p:txBody>
          <a:bodyPr wrap="square">
            <a:spAutoFit/>
          </a:bodyPr>
          <a:lstStyle/>
          <a:p>
            <a:pPr algn="ctr"/>
            <a:r>
              <a:rPr lang="de-DE" sz="2400" b="1" cap="small" dirty="0"/>
              <a:t>Om</a:t>
            </a:r>
          </a:p>
        </p:txBody>
      </p:sp>
      <p:sp>
        <p:nvSpPr>
          <p:cNvPr id="7" name="Textfeld 6">
            <a:extLst>
              <a:ext uri="{FF2B5EF4-FFF2-40B4-BE49-F238E27FC236}">
                <a16:creationId xmlns:a16="http://schemas.microsoft.com/office/drawing/2014/main" id="{AE78C7B3-730B-B830-6E70-731DF0B9A880}"/>
              </a:ext>
            </a:extLst>
          </p:cNvPr>
          <p:cNvSpPr txBox="1"/>
          <p:nvPr/>
        </p:nvSpPr>
        <p:spPr>
          <a:xfrm>
            <a:off x="5105401" y="1646650"/>
            <a:ext cx="2127250" cy="461665"/>
          </a:xfrm>
          <a:prstGeom prst="rect">
            <a:avLst/>
          </a:prstGeom>
          <a:noFill/>
        </p:spPr>
        <p:txBody>
          <a:bodyPr wrap="square">
            <a:spAutoFit/>
          </a:bodyPr>
          <a:lstStyle/>
          <a:p>
            <a:pPr algn="ctr"/>
            <a:r>
              <a:rPr lang="de-DE" sz="2400" b="1" cap="small" dirty="0" err="1"/>
              <a:t>Crusta </a:t>
            </a:r>
            <a:r>
              <a:rPr lang="de-DE" sz="2400" b="1" cap="small" dirty="0"/>
              <a:t>Pământului</a:t>
            </a:r>
            <a:endParaRPr lang="de-DE" sz="2400" b="1" cap="small" dirty="0"/>
          </a:p>
        </p:txBody>
      </p:sp>
      <p:sp>
        <p:nvSpPr>
          <p:cNvPr id="9" name="Textfeld 8">
            <a:extLst>
              <a:ext uri="{FF2B5EF4-FFF2-40B4-BE49-F238E27FC236}">
                <a16:creationId xmlns:a16="http://schemas.microsoft.com/office/drawing/2014/main" id="{E017FACA-AA9A-A1D1-7632-9405BACFB130}"/>
              </a:ext>
            </a:extLst>
          </p:cNvPr>
          <p:cNvSpPr txBox="1"/>
          <p:nvPr/>
        </p:nvSpPr>
        <p:spPr>
          <a:xfrm>
            <a:off x="7677151" y="1646650"/>
            <a:ext cx="2438400" cy="461665"/>
          </a:xfrm>
          <a:prstGeom prst="rect">
            <a:avLst/>
          </a:prstGeom>
          <a:noFill/>
        </p:spPr>
        <p:txBody>
          <a:bodyPr wrap="square">
            <a:spAutoFit/>
          </a:bodyPr>
          <a:lstStyle/>
          <a:p>
            <a:pPr algn="ctr"/>
            <a:r>
              <a:rPr lang="de-DE" sz="2400" b="1" cap="small" dirty="0"/>
              <a:t>Universul</a:t>
            </a:r>
          </a:p>
        </p:txBody>
      </p:sp>
      <p:sp>
        <p:nvSpPr>
          <p:cNvPr id="4" name="Textfeld 3">
            <a:extLst>
              <a:ext uri="{FF2B5EF4-FFF2-40B4-BE49-F238E27FC236}">
                <a16:creationId xmlns:a16="http://schemas.microsoft.com/office/drawing/2014/main" id="{4433BD64-BDBE-CCB6-877B-ED100D0E3EDD}"/>
              </a:ext>
            </a:extLst>
          </p:cNvPr>
          <p:cNvSpPr txBox="1"/>
          <p:nvPr/>
        </p:nvSpPr>
        <p:spPr>
          <a:xfrm>
            <a:off x="9039225" y="5370985"/>
            <a:ext cx="2990851" cy="590931"/>
          </a:xfrm>
          <a:prstGeom prst="rect">
            <a:avLst/>
          </a:prstGeom>
          <a:noFill/>
        </p:spPr>
        <p:txBody>
          <a:bodyPr wrap="square" rtlCol="0">
            <a:spAutoFit/>
          </a:bodyPr>
          <a:lstStyle/>
          <a:p>
            <a:pPr algn="r"/>
            <a:r>
              <a:rPr lang="en-US" i="1" dirty="0"/>
              <a:t>[07] Abundențe diferite ale elementelor chimice</a:t>
            </a:r>
            <a:endParaRPr lang="de-DE" dirty="0"/>
          </a:p>
        </p:txBody>
      </p:sp>
    </p:spTree>
    <p:extLst>
      <p:ext uri="{BB962C8B-B14F-4D97-AF65-F5344CB8AC3E}">
        <p14:creationId xmlns:p14="http://schemas.microsoft.com/office/powerpoint/2010/main" val="2104554014"/>
      </p:ext>
    </p:extLst>
  </p:cSld>
  <p:clrMapOvr>
    <a:masterClrMapping/>
  </p:clrMapOvr>
</p:sld>
</file>

<file path=ppt/slides/slide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de-DE" sz="4800" b="1"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Astrofizică </a:t>
            </a:r>
            <a:r>
              <a:rPr lang="de-DE" sz="4800" b="1"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nucleară</a:t>
            </a:r>
            <a:b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b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O călătorie </a:t>
            </a:r>
            <a:r>
              <a:rPr lang="de-DE" sz="3600"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prin </a:t>
            </a: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elemente</a:t>
            </a:r>
            <a:endParaRPr lang="de-DE" sz="36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endParaRPr>
          </a:p>
        </p:txBody>
      </p:sp>
    </p:spTree>
    <p:extLst>
      <p:ext uri="{BB962C8B-B14F-4D97-AF65-F5344CB8AC3E}">
        <p14:creationId xmlns:p14="http://schemas.microsoft.com/office/powerpoint/2010/main" val="868022722"/>
      </p:ext>
    </p:extLst>
  </p:cSld>
  <p:clrMapOvr>
    <a:masterClrMapping/>
  </p:clrMapOvr>
</p:sld>
</file>

<file path=ppt/slides/slide20.xml><?xml version="1.0" encoding="utf-8"?>
<p:sld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510579" y="1545003"/>
            <a:ext cx="5170842" cy="2392362"/>
          </a:xfrm>
        </p:spPr>
        <p:txBody>
          <a:bodyPr anchor="ctr"/>
          <a:lstStyle/>
          <a:p>
            <a:pPr algn="ctr"/>
            <a:r>
              <a:rPr lang="en-US" sz="3600" cap="small" noProof="0" dirty="0"/>
              <a:t>Cum putem explora </a:t>
            </a:r>
            <a:r>
              <a:rPr lang="en-US" sz="3600" b="1" cap="small" noProof="0" dirty="0"/>
              <a:t>originea elementelor</a:t>
            </a:r>
            <a:r>
              <a:rPr lang="en-US" sz="3600" cap="small" noProof="0" dirty="0"/>
              <a:t>?</a:t>
            </a:r>
          </a:p>
        </p:txBody>
      </p:sp>
      <p:grpSp>
        <p:nvGrpSpPr>
          <p:cNvPr id="8" name="Gruppieren 7">
            <a:extLst>
              <a:ext uri="{FF2B5EF4-FFF2-40B4-BE49-F238E27FC236}">
                <a16:creationId xmlns:a16="http://schemas.microsoft.com/office/drawing/2014/main" id="{256C94DE-91F7-66E7-8668-33FDB72DFC23}"/>
              </a:ext>
            </a:extLst>
          </p:cNvPr>
          <p:cNvGrpSpPr/>
          <p:nvPr/>
        </p:nvGrpSpPr>
        <p:grpSpPr>
          <a:xfrm>
            <a:off x="4156038" y="3813210"/>
            <a:ext cx="3879924" cy="1866828"/>
            <a:chOff x="4210980" y="4211243"/>
            <a:chExt cx="3879924" cy="1866828"/>
          </a:xfrm>
        </p:grpSpPr>
        <p:sp>
          <p:nvSpPr>
            <p:cNvPr id="4" name="Textfeld 3">
              <a:extLst>
                <a:ext uri="{FF2B5EF4-FFF2-40B4-BE49-F238E27FC236}">
                  <a16:creationId xmlns:a16="http://schemas.microsoft.com/office/drawing/2014/main" id="{95D0EBD4-F80B-A9C4-DB00-8081E7DF2F88}"/>
                </a:ext>
              </a:extLst>
            </p:cNvPr>
            <p:cNvSpPr txBox="1"/>
            <p:nvPr/>
          </p:nvSpPr>
          <p:spPr>
            <a:xfrm>
              <a:off x="4210980" y="5309957"/>
              <a:ext cx="3879924" cy="400110"/>
            </a:xfrm>
            <a:prstGeom prst="rect">
              <a:avLst/>
            </a:prstGeom>
            <a:noFill/>
          </p:spPr>
          <p:txBody>
            <a:bodyPr wrap="square">
              <a:spAutoFit/>
            </a:bodyPr>
            <a:lstStyle/>
            <a:p>
              <a:pPr algn="ctr"/>
              <a:r>
                <a:rPr lang="de-DE" sz="2000" b="1" dirty="0">
                  <a:hlinkClick r:id="rId3">
                    <a:extLst>
                      <a:ext uri="{A12FA001-AC4F-418D-AE19-62706E023703}">
                        <ahyp:hlinkClr xmlns:ahyp="http://schemas.microsoft.com/office/drawing/2018/hyperlinkcolor" val="tx"/>
                      </a:ext>
                    </a:extLst>
                  </a:hlinkClick>
                </a:rPr>
                <a:t>1.2 Laboratorul Felsenkeller</a:t>
              </a:r>
              <a:endParaRPr lang="en-US" sz="2000" b="1" dirty="0"/>
            </a:p>
          </p:txBody>
        </p:sp>
        <p:pic>
          <p:nvPicPr>
            <p:cNvPr id="6" name="Grafik 5" descr="Link mit einfarbiger Füllung">
              <a:extLst>
                <a:ext uri="{FF2B5EF4-FFF2-40B4-BE49-F238E27FC236}">
                  <a16:creationId xmlns:a16="http://schemas.microsoft.com/office/drawing/2014/main" id="{5658A0AA-6EF8-4612-93A6-8C9C0B62F0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17993" y="4211243"/>
              <a:ext cx="1065898" cy="1065898"/>
            </a:xfrm>
            <a:prstGeom prst="rect">
              <a:avLst/>
            </a:prstGeom>
          </p:spPr>
        </p:pic>
        <p:sp>
          <p:nvSpPr>
            <p:cNvPr id="7" name="Rechteck: obere Ecken abgerundet 6">
              <a:extLst>
                <a:ext uri="{FF2B5EF4-FFF2-40B4-BE49-F238E27FC236}">
                  <a16:creationId xmlns:a16="http://schemas.microsoft.com/office/drawing/2014/main" id="{80D2A88A-ACA4-BA70-85AE-E5501FAB4F6A}"/>
                </a:ext>
              </a:extLst>
            </p:cNvPr>
            <p:cNvSpPr/>
            <p:nvPr/>
          </p:nvSpPr>
          <p:spPr>
            <a:xfrm>
              <a:off x="4239861" y="4211243"/>
              <a:ext cx="3822162" cy="1866828"/>
            </a:xfrm>
            <a:prstGeom prst="round2SameRect">
              <a:avLst>
                <a:gd name="adj1" fmla="val 20923"/>
                <a:gd name="adj2" fmla="val 1711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GB" sz="2800" dirty="0">
                <a:solidFill>
                  <a:schemeClr val="tx1"/>
                </a:solidFill>
                <a:latin typeface="+mj-lt"/>
              </a:endParaRPr>
            </a:p>
          </p:txBody>
        </p:sp>
      </p:grpSp>
    </p:spTree>
    <p:extLst>
      <p:ext uri="{BB962C8B-B14F-4D97-AF65-F5344CB8AC3E}">
        <p14:creationId xmlns:p14="http://schemas.microsoft.com/office/powerpoint/2010/main" val="1391093194"/>
      </p:ext>
    </p:extLst>
  </p:cSld>
  <p:clrMapOvr>
    <a:masterClrMapping/>
  </p:clrMapOvr>
</p:sld>
</file>

<file path=ppt/slides/slide2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492760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Partea a II-a</a:t>
            </a:r>
          </a:p>
          <a:p>
            <a:pPr algn="ctr">
              <a:spcAft>
                <a:spcPts val="600"/>
              </a:spcAft>
            </a:pPr>
            <a:r>
              <a:rPr lang="en-US" sz="3600" cap="small" dirty="0">
                <a:solidFill>
                  <a:schemeClr val="bg1"/>
                </a:solidFill>
              </a:rPr>
              <a:t>Nuclee atomice &amp;</a:t>
            </a:r>
            <a:br>
              <a:rPr lang="en-US" sz="3600" cap="small" dirty="0">
                <a:solidFill>
                  <a:schemeClr val="bg1"/>
                </a:solidFill>
              </a:rPr>
            </a:br>
            <a:r>
              <a:rPr lang="en-US" sz="3600" cap="small" dirty="0">
                <a:solidFill>
                  <a:schemeClr val="bg1"/>
                </a:solidFill>
              </a:rPr>
              <a:t>particularitățile lor</a:t>
            </a:r>
            <a:endParaRPr lang="en-US" sz="3600" b="1" cap="small" dirty="0">
              <a:solidFill>
                <a:schemeClr val="bg1"/>
              </a:solidFill>
            </a:endParaRPr>
          </a:p>
        </p:txBody>
      </p:sp>
      <p:pic>
        <p:nvPicPr>
          <p:cNvPr id="5124" name="Picture 4">
            <a:extLst>
              <a:ext uri="{FF2B5EF4-FFF2-40B4-BE49-F238E27FC236}">
                <a16:creationId xmlns:a16="http://schemas.microsoft.com/office/drawing/2014/main" id="{36CE6500-62B6-80A4-B3F3-096D7ACF308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27600" y="2445"/>
            <a:ext cx="7264400" cy="685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19449"/>
      </p:ext>
    </p:extLst>
  </p:cSld>
  <p:clrMapOvr>
    <a:masterClrMapping/>
  </p:clrMapOvr>
</p:sld>
</file>

<file path=ppt/slides/slide2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4097867" y="1989139"/>
            <a:ext cx="3996266" cy="2392362"/>
          </a:xfrm>
        </p:spPr>
        <p:txBody>
          <a:bodyPr anchor="ctr"/>
          <a:lstStyle/>
          <a:p>
            <a:pPr algn="ctr"/>
            <a:r>
              <a:rPr lang="en-US" sz="3600" cap="small" noProof="0" dirty="0"/>
              <a:t>Ce </a:t>
            </a:r>
            <a:r>
              <a:rPr lang="en-US" sz="3600" b="1" cap="small" noProof="0" dirty="0"/>
              <a:t>definește </a:t>
            </a:r>
            <a:r>
              <a:rPr lang="en-US" sz="3600" cap="small" noProof="0" dirty="0"/>
              <a:t>un element chimic?</a:t>
            </a:r>
          </a:p>
        </p:txBody>
      </p:sp>
    </p:spTree>
    <p:extLst>
      <p:ext uri="{BB962C8B-B14F-4D97-AF65-F5344CB8AC3E}">
        <p14:creationId xmlns:p14="http://schemas.microsoft.com/office/powerpoint/2010/main" val="3462665087"/>
      </p:ext>
    </p:extLst>
  </p:cSld>
  <p:clrMapOvr>
    <a:masterClrMapping/>
  </p:clrMapOvr>
</p:sld>
</file>

<file path=ppt/slides/slide2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Un element este caracterizat de </a:t>
            </a:r>
            <a:r>
              <a:rPr lang="en-US" sz="2400" b="1" dirty="0"/>
              <a:t>numărul de protoni </a:t>
            </a:r>
            <a:r>
              <a:rPr lang="en-US" sz="2400" dirty="0"/>
              <a:t>din nucleul atomic</a:t>
            </a:r>
            <a:br>
              <a:rPr lang="de-DE" sz="2400" dirty="0"/>
            </a:br>
            <a:br>
              <a:rPr lang="de-DE" sz="2400" dirty="0"/>
            </a:br>
            <a:br>
              <a:rPr lang="de-DE" sz="2400" dirty="0"/>
            </a:br>
            <a:br>
              <a:rPr lang="de-DE" sz="2400" dirty="0"/>
            </a:b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Nucleul atomic</a:t>
            </a:r>
            <a:endParaRPr lang="en-US" sz="3000" noProof="0" dirty="0"/>
          </a:p>
        </p:txBody>
      </p:sp>
      <p:pic>
        <p:nvPicPr>
          <p:cNvPr id="2" name="Picture 2">
            <a:extLst>
              <a:ext uri="{FF2B5EF4-FFF2-40B4-BE49-F238E27FC236}">
                <a16:creationId xmlns:a16="http://schemas.microsoft.com/office/drawing/2014/main" id="{2C2CFEFF-E7D4-1B2D-9520-FDB57B3E2A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14151" y="3655422"/>
            <a:ext cx="2205446" cy="22054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ufbau von Atomen">
            <a:extLst>
              <a:ext uri="{FF2B5EF4-FFF2-40B4-BE49-F238E27FC236}">
                <a16:creationId xmlns:a16="http://schemas.microsoft.com/office/drawing/2014/main" id="{ABD82B60-5110-1334-7632-D178E9BDE2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08927" y="1184683"/>
            <a:ext cx="2415894" cy="2392363"/>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abgerundete Ecken 4">
            <a:extLst>
              <a:ext uri="{FF2B5EF4-FFF2-40B4-BE49-F238E27FC236}">
                <a16:creationId xmlns:a16="http://schemas.microsoft.com/office/drawing/2014/main" id="{DE67122A-90CE-E4C2-E481-3F1086D5E9B1}"/>
              </a:ext>
            </a:extLst>
          </p:cNvPr>
          <p:cNvSpPr/>
          <p:nvPr/>
        </p:nvSpPr>
        <p:spPr>
          <a:xfrm>
            <a:off x="1765378" y="2654744"/>
            <a:ext cx="3983490" cy="137732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Exemplu</a:t>
            </a:r>
            <a:r>
              <a:rPr lang="de-DE" sz="2000" b="1" dirty="0">
                <a:solidFill>
                  <a:schemeClr val="tx1"/>
                </a:solidFill>
              </a:rPr>
              <a:t>:</a:t>
            </a:r>
            <a:br>
              <a:rPr lang="de-DE" sz="2000" dirty="0">
                <a:solidFill>
                  <a:schemeClr val="tx1"/>
                </a:solidFill>
              </a:rPr>
            </a:br>
            <a:r>
              <a:rPr lang="en-US" sz="2000" dirty="0">
                <a:solidFill>
                  <a:schemeClr val="tx1"/>
                </a:solidFill>
              </a:rPr>
              <a:t>Oxigenul este al 8-lea element din tabelul periodic și are 8 protoni</a:t>
            </a:r>
            <a:endParaRPr lang="en-GB" sz="2000" dirty="0">
              <a:solidFill>
                <a:schemeClr val="tx1"/>
              </a:solidFill>
            </a:endParaRPr>
          </a:p>
        </p:txBody>
      </p:sp>
      <p:sp>
        <p:nvSpPr>
          <p:cNvPr id="14" name="Textfeld 13">
            <a:extLst>
              <a:ext uri="{FF2B5EF4-FFF2-40B4-BE49-F238E27FC236}">
                <a16:creationId xmlns:a16="http://schemas.microsoft.com/office/drawing/2014/main" id="{B29BC5C2-254F-E67B-14BD-F49702ED42EB}"/>
              </a:ext>
            </a:extLst>
          </p:cNvPr>
          <p:cNvSpPr txBox="1"/>
          <p:nvPr/>
        </p:nvSpPr>
        <p:spPr>
          <a:xfrm>
            <a:off x="1167179" y="3878329"/>
            <a:ext cx="7113271" cy="1754326"/>
          </a:xfrm>
          <a:prstGeom prst="rect">
            <a:avLst/>
          </a:prstGeom>
          <a:noFill/>
        </p:spPr>
        <p:txBody>
          <a:bodyPr wrap="square" rtlCol="0">
            <a:spAutoFit/>
          </a:bodyPr>
          <a:lstStyle/>
          <a:p>
            <a:endParaRPr lang="de-DE" sz="2400" dirty="0"/>
          </a:p>
          <a:p>
            <a:pPr marL="285750" indent="-285750">
              <a:buFont typeface="Arial" panose="020B0604020202020204" pitchFamily="34" charset="0"/>
              <a:buChar char="•"/>
            </a:pPr>
            <a:r>
              <a:rPr lang="en-US" sz="2400" b="1" dirty="0"/>
              <a:t>Nucleul atomic</a:t>
            </a:r>
          </a:p>
          <a:p>
            <a:pPr marL="697230" lvl="1" indent="-285750">
              <a:buFont typeface="Arial" panose="020B0604020202020204" pitchFamily="34" charset="0"/>
              <a:buChar char="•"/>
            </a:pPr>
            <a:r>
              <a:rPr lang="en-US" sz="2000" dirty="0"/>
              <a:t>în centrul atomului</a:t>
            </a:r>
          </a:p>
          <a:p>
            <a:pPr marL="697230" lvl="1" indent="-285750">
              <a:buFont typeface="Arial" panose="020B0604020202020204" pitchFamily="34" charset="0"/>
              <a:buChar char="•"/>
            </a:pPr>
            <a:r>
              <a:rPr lang="en-US" sz="2000" dirty="0"/>
              <a:t>este 1/10000 din dimensiunea atomului</a:t>
            </a:r>
          </a:p>
          <a:p>
            <a:pPr marL="697230" lvl="1" indent="-285750">
              <a:buFont typeface="Arial" panose="020B0604020202020204" pitchFamily="34" charset="0"/>
              <a:buChar char="•"/>
            </a:pPr>
            <a:r>
              <a:rPr lang="en-US" sz="2000" dirty="0"/>
              <a:t>unește aproape întreaga masă în sine</a:t>
            </a:r>
            <a:endParaRPr lang="de-DE" sz="1800" dirty="0"/>
          </a:p>
        </p:txBody>
      </p:sp>
    </p:spTree>
    <p:extLst>
      <p:ext uri="{BB962C8B-B14F-4D97-AF65-F5344CB8AC3E}">
        <p14:creationId xmlns:p14="http://schemas.microsoft.com/office/powerpoint/2010/main" val="40891954"/>
      </p:ext>
    </p:extLst>
  </p:cSld>
  <p:clrMapOvr>
    <a:masterClrMapping/>
  </p:clrMapOvr>
</p:sld>
</file>

<file path=ppt/slides/slide2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062103"/>
          </a:xfrm>
          <a:prstGeom prst="rect">
            <a:avLst/>
          </a:prstGeom>
          <a:noFill/>
        </p:spPr>
        <p:txBody>
          <a:bodyPr wrap="square" rtlCol="0">
            <a:spAutoFit/>
          </a:bodyPr>
          <a:lstStyle/>
          <a:p>
            <a:pPr marL="285750" indent="-285750">
              <a:buFont typeface="Arial" panose="020B0604020202020204" pitchFamily="34" charset="0"/>
              <a:buChar char="•"/>
            </a:pPr>
            <a:r>
              <a:rPr lang="en-US" sz="2400" dirty="0"/>
              <a:t>Nucleul atomic este format din </a:t>
            </a:r>
            <a:r>
              <a:rPr lang="en-US" sz="2400" b="1" dirty="0"/>
              <a:t>protoni </a:t>
            </a:r>
            <a:r>
              <a:rPr lang="en-US" sz="2400" dirty="0"/>
              <a:t>și </a:t>
            </a:r>
            <a:r>
              <a:rPr lang="en-US" sz="2400" b="1" dirty="0"/>
              <a:t>neutroni</a:t>
            </a:r>
            <a:br>
              <a:rPr lang="de-DE" sz="2000" b="1" dirty="0"/>
            </a:br>
            <a:br>
              <a:rPr lang="de-DE" sz="2000" b="1" dirty="0"/>
            </a:br>
            <a:br>
              <a:rPr lang="de-DE" sz="2000" b="1" dirty="0"/>
            </a:br>
            <a:br>
              <a:rPr lang="de-DE" sz="2000" b="1" dirty="0"/>
            </a:br>
            <a:endParaRPr lang="de-DE" sz="2000" b="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Etichetarea nucleelor atomice</a:t>
            </a:r>
            <a:endParaRPr lang="en-US" sz="3000" noProof="0" dirty="0"/>
          </a:p>
        </p:txBody>
      </p:sp>
      <p:pic>
        <p:nvPicPr>
          <p:cNvPr id="6146" name="Picture 2" descr="Atomkerne und ihre Bausteine">
            <a:extLst>
              <a:ext uri="{FF2B5EF4-FFF2-40B4-BE49-F238E27FC236}">
                <a16:creationId xmlns:a16="http://schemas.microsoft.com/office/drawing/2014/main" id="{344B54AA-4B87-0CC3-64BA-321AC5654D6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abgerundete Ecken 2">
            <a:extLst>
              <a:ext uri="{FF2B5EF4-FFF2-40B4-BE49-F238E27FC236}">
                <a16:creationId xmlns:a16="http://schemas.microsoft.com/office/drawing/2014/main" id="{0439A3F5-70DC-1590-7724-7DF21D7A8151}"/>
              </a:ext>
            </a:extLst>
          </p:cNvPr>
          <p:cNvSpPr/>
          <p:nvPr/>
        </p:nvSpPr>
        <p:spPr>
          <a:xfrm>
            <a:off x="1601131" y="2726809"/>
            <a:ext cx="4242319" cy="126171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Exemplu</a:t>
            </a:r>
            <a:r>
              <a:rPr lang="de-DE" sz="2000" b="1" dirty="0">
                <a:solidFill>
                  <a:schemeClr val="tx1"/>
                </a:solidFill>
              </a:rPr>
              <a:t>:</a:t>
            </a:r>
            <a:br>
              <a:rPr lang="de-DE" sz="2000" dirty="0">
                <a:solidFill>
                  <a:schemeClr val="tx1"/>
                </a:solidFill>
              </a:rPr>
            </a:br>
            <a:r>
              <a:rPr lang="en-US" sz="2000" dirty="0">
                <a:solidFill>
                  <a:schemeClr val="tx1"/>
                </a:solidFill>
              </a:rPr>
              <a:t>Oxigenul are 8 protoni și între 4 și 18 neutroni</a:t>
            </a:r>
            <a:endParaRPr lang="en-GB" sz="2000" dirty="0">
              <a:solidFill>
                <a:schemeClr val="tx1"/>
              </a:solidFill>
            </a:endParaRPr>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3130478"/>
      </p:ext>
    </p:extLst>
  </p:cSld>
  <p:clrMapOvr>
    <a:masterClrMapping/>
  </p:clrMapOvr>
</p:sld>
</file>

<file path=ppt/slides/slide25.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Un tip de nucleu atomic se numește </a:t>
            </a:r>
            <a:r>
              <a:rPr lang="en-US" sz="2400" b="1" dirty="0"/>
              <a:t>nuclid</a:t>
            </a:r>
          </a:p>
          <a:p>
            <a:pPr marL="697230" lvl="1" indent="-285750">
              <a:buFont typeface="Arial" panose="020B0604020202020204" pitchFamily="34" charset="0"/>
              <a:buChar char="•"/>
            </a:pPr>
            <a:r>
              <a:rPr lang="en-US" sz="2400" dirty="0"/>
              <a:t>este determinată de numărul de protoni și neutroni</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Etichetarea nucleelor atomice</a:t>
            </a:r>
            <a:endParaRPr lang="en-US"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xmlns:mc="http://schemas.openxmlformats.org/markup-compatibility/2006" xmlns:a14="http://schemas.microsoft.com/office/drawing/2010/main">
                <a:pPr algn="ctr">
                  <a:spcAft>
                    <a:spcPts val="1200"/>
                  </a:spcAft>
                </a:pPr>
                <a:r>
                  <a:rPr lang="de-DE" sz="2000" b="1" dirty="0" err="1">
                    <a:solidFill>
                      <a:schemeClr val="tx1"/>
                    </a:solidFill>
                  </a:rPr>
                  <a:t>Exemplu</a:t>
                </a:r>
                <a:r>
                  <a:rPr lang="de-DE" sz="2000" b="1" dirty="0">
                    <a:solidFill>
                      <a:schemeClr val="tx1"/>
                    </a:solidFill>
                  </a:rPr>
                  <a:t>:</a:t>
                </a:r>
                <a:br>
                  <a:rPr lang="de-DE" sz="2000" dirty="0">
                    <a:solidFill>
                      <a:schemeClr val="tx1"/>
                    </a:solidFill>
                  </a:rPr>
                </a:br>
                <a:r>
                  <a:rPr lang="en-US" sz="2000" dirty="0">
                    <a:solidFill>
                      <a:schemeClr val="tx1"/>
                    </a:solidFill>
                  </a:rPr>
                  <a:t>Nuclidul Oxigen-16 are 8 protoni și 8 neutroni</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xmlns:a="http://schemas.openxmlformats.org/drawingml/2006/main" lang="de-DE" sz="6600" b="1" i="1" smtClean="0">
                              <a:solidFill>
                                <a:schemeClr val="tx1"/>
                              </a:solidFill>
                              <a:latin typeface="Cambria Math" panose="02040503050406030204" pitchFamily="18" charset="0"/>
                            </a:rPr>
                          </m:ctrlPr>
                        </m:sPrePr>
                        <m:sub>
                          <m:r>
                            <a:rPr xmlns:a="http://schemas.openxmlformats.org/drawingml/2006/main" lang="de-DE" sz="6600" b="1" i="0" smtClean="0">
                              <a:solidFill>
                                <a:schemeClr val="tx1"/>
                              </a:solidFill>
                              <a:latin typeface="Cambria Math" panose="02040503050406030204" pitchFamily="18" charset="0"/>
                            </a:rPr>
                            <m:t>𝟖</m:t>
                          </m:r>
                        </m:sub>
                        <m:sup>
                          <m:r>
                            <a:rPr xmlns:a="http://schemas.openxmlformats.org/drawingml/2006/main" lang="de-DE" sz="6600" b="1" i="0" smtClean="0">
                              <a:solidFill>
                                <a:schemeClr val="tx1"/>
                              </a:solidFill>
                              <a:latin typeface="Cambria Math" panose="02040503050406030204" pitchFamily="18" charset="0"/>
                            </a:rPr>
                            <m:t>𝟏𝟔</m:t>
                          </m:r>
                        </m:sup>
                        <m:e>
                          <m:sSub>
                            <m:sSubPr>
                              <m:ctrlPr>
                                <a:rPr xmlns:a="http://schemas.openxmlformats.org/drawingml/2006/main" lang="de-DE" sz="6600" b="1" i="1" smtClean="0">
                                  <a:solidFill>
                                    <a:schemeClr val="tx1"/>
                                  </a:solidFill>
                                  <a:latin typeface="Cambria Math" panose="02040503050406030204" pitchFamily="18" charset="0"/>
                                </a:rPr>
                              </m:ctrlPr>
                            </m:sSubPr>
                            <m:e>
                              <m:r>
                                <a:rPr xmlns:a="http://schemas.openxmlformats.org/drawingml/2006/main" lang="de-DE" sz="6600" b="1" i="0" smtClean="0">
                                  <a:solidFill>
                                    <a:schemeClr val="tx1"/>
                                  </a:solidFill>
                                  <a:latin typeface="Cambria Math" panose="02040503050406030204" pitchFamily="18" charset="0"/>
                                </a:rPr>
                                <m:t>𝐎</m:t>
                              </m:r>
                            </m:e>
                            <m:sub>
                              <m:r>
                                <a:rPr xmlns:a="http://schemas.openxmlformats.org/drawingml/2006/main" lang="de-DE" sz="6600" b="1" i="0" smtClean="0">
                                  <a:solidFill>
                                    <a:schemeClr val="tx1"/>
                                  </a:solidFill>
                                  <a:latin typeface="Cambria Math" panose="02040503050406030204" pitchFamily="18" charset="0"/>
                                </a:rPr>
                                <m:t>𝟖</m:t>
                              </m:r>
                            </m:sub>
                          </m:sSub>
                        </m:e>
                      </m:sPre>
                    </m:oMath>
                  </m:oMathPara>
                </a14:m>
                <a:endParaRPr lang="de-DE" sz="4000" b="1" dirty="0">
                  <a:solidFill>
                    <a:schemeClr val="tx1"/>
                  </a:solidFill>
                </a:endParaRPr>
              </a:p>
            </p:txBody>
          </p:sp>
        </mc:Choice>
        <mc:Fallback>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3"/>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7035255"/>
      </p:ext>
    </p:extLst>
  </p:cSld>
  <p:clrMapOvr>
    <a:masterClrMapping/>
  </p:clrMapOvr>
</p:sld>
</file>

<file path=ppt/slides/slide26.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Un tip de nucleu atomic se numește </a:t>
            </a:r>
            <a:r>
              <a:rPr lang="en-US" sz="2400" b="1" dirty="0"/>
              <a:t>nuclid</a:t>
            </a:r>
          </a:p>
          <a:p>
            <a:pPr marL="697230" lvl="1" indent="-285750">
              <a:buFont typeface="Arial" panose="020B0604020202020204" pitchFamily="34" charset="0"/>
              <a:buChar char="•"/>
            </a:pPr>
            <a:r>
              <a:rPr lang="en-US" sz="2400" dirty="0"/>
              <a:t>este determinată de numărul de protoni și neutroni</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Etichetarea nucleelor atomice</a:t>
            </a:r>
            <a:endParaRPr lang="en-US"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xmlns:mc="http://schemas.openxmlformats.org/markup-compatibility/2006" xmlns:a14="http://schemas.microsoft.com/office/drawing/2010/main">
                <a:pPr algn="ctr">
                  <a:spcAft>
                    <a:spcPts val="1200"/>
                  </a:spcAft>
                </a:pPr>
                <a:r>
                  <a:rPr lang="de-DE" sz="2000" b="1" dirty="0">
                    <a:solidFill>
                      <a:schemeClr val="tx1"/>
                    </a:solidFill>
                  </a:rPr>
                  <a:t>Exemplu:</a:t>
                </a:r>
                <a:br>
                  <a:rPr lang="de-DE" sz="2000" dirty="0">
                    <a:solidFill>
                      <a:schemeClr val="tx1"/>
                    </a:solidFill>
                  </a:rPr>
                </a:br>
                <a:r>
                  <a:rPr lang="en-US" sz="2000" dirty="0">
                    <a:solidFill>
                      <a:schemeClr val="tx1"/>
                    </a:solidFill>
                  </a:rPr>
                  <a:t>Nuclidul Oxigen-17 are 8 protoni și 9 neutroni</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xmlns:a="http://schemas.openxmlformats.org/drawingml/2006/main" lang="de-DE" sz="6600" b="1" i="1" smtClean="0">
                              <a:solidFill>
                                <a:schemeClr val="tx1"/>
                              </a:solidFill>
                              <a:latin typeface="Cambria Math" panose="02040503050406030204" pitchFamily="18" charset="0"/>
                            </a:rPr>
                          </m:ctrlPr>
                        </m:sPrePr>
                        <m:sub>
                          <m:r>
                            <a:rPr xmlns:a="http://schemas.openxmlformats.org/drawingml/2006/main" lang="de-DE" sz="6600" b="1" i="0" smtClean="0">
                              <a:solidFill>
                                <a:schemeClr val="tx1"/>
                              </a:solidFill>
                              <a:latin typeface="Cambria Math" panose="02040503050406030204" pitchFamily="18" charset="0"/>
                            </a:rPr>
                            <m:t>𝟖</m:t>
                          </m:r>
                        </m:sub>
                        <m:sup>
                          <m:r>
                            <a:rPr xmlns:a="http://schemas.openxmlformats.org/drawingml/2006/main" lang="de-DE" sz="6600" b="1" i="0" smtClean="0">
                              <a:solidFill>
                                <a:schemeClr val="tx1"/>
                              </a:solidFill>
                              <a:latin typeface="Cambria Math" panose="02040503050406030204" pitchFamily="18" charset="0"/>
                            </a:rPr>
                            <m:t>𝟏</m:t>
                          </m:r>
                          <m:r>
                            <a:rPr xmlns:a="http://schemas.openxmlformats.org/drawingml/2006/main" lang="de-DE" sz="6600" b="1" i="1" smtClean="0">
                              <a:solidFill>
                                <a:schemeClr val="tx1"/>
                              </a:solidFill>
                              <a:latin typeface="Cambria Math" panose="02040503050406030204" pitchFamily="18" charset="0"/>
                            </a:rPr>
                            <m:t>𝟕</m:t>
                          </m:r>
                        </m:sup>
                        <m:e>
                          <m:sSub>
                            <m:sSubPr>
                              <m:ctrlPr>
                                <a:rPr xmlns:a="http://schemas.openxmlformats.org/drawingml/2006/main" lang="de-DE" sz="6600" b="1" i="1" smtClean="0">
                                  <a:solidFill>
                                    <a:schemeClr val="tx1"/>
                                  </a:solidFill>
                                  <a:latin typeface="Cambria Math" panose="02040503050406030204" pitchFamily="18" charset="0"/>
                                </a:rPr>
                              </m:ctrlPr>
                            </m:sSubPr>
                            <m:e>
                              <m:r>
                                <a:rPr xmlns:a="http://schemas.openxmlformats.org/drawingml/2006/main" lang="de-DE" sz="6600" b="1" i="0" smtClean="0">
                                  <a:solidFill>
                                    <a:schemeClr val="tx1"/>
                                  </a:solidFill>
                                  <a:latin typeface="Cambria Math" panose="02040503050406030204" pitchFamily="18" charset="0"/>
                                </a:rPr>
                                <m:t>𝐎</m:t>
                              </m:r>
                            </m:e>
                            <m:sub>
                              <m:r>
                                <a:rPr xmlns:a="http://schemas.openxmlformats.org/drawingml/2006/main" lang="de-DE" sz="6600" b="1" i="1" smtClean="0">
                                  <a:solidFill>
                                    <a:schemeClr val="tx1"/>
                                  </a:solidFill>
                                  <a:latin typeface="Cambria Math" panose="02040503050406030204" pitchFamily="18" charset="0"/>
                                </a:rPr>
                                <m:t>𝟗</m:t>
                              </m:r>
                            </m:sub>
                          </m:sSub>
                        </m:e>
                      </m:sPre>
                    </m:oMath>
                  </m:oMathPara>
                </a14:m>
                <a:endParaRPr lang="de-DE" sz="4000" b="1" dirty="0">
                  <a:solidFill>
                    <a:schemeClr val="tx1"/>
                  </a:solidFill>
                </a:endParaRPr>
              </a:p>
            </p:txBody>
          </p:sp>
        </mc:Choice>
        <mc:Fallback>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2"/>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5893382"/>
      </p:ext>
    </p:extLst>
  </p:cSld>
  <p:clrMapOvr>
    <a:masterClrMapping/>
  </p:clrMapOvr>
</p:sld>
</file>

<file path=ppt/slides/slide27.xml><?xml version="1.0" encoding="utf-8"?>
<p:sld xmlns:mc="http://schemas.openxmlformats.org/markup-compatibility/2006"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545825"/>
              </a:xfrm>
              <a:prstGeom prst="rect">
                <a:avLst/>
              </a:prstGeom>
              <a:noFill/>
            </p:spPr>
            <p:txBody>
              <a:bodyPr wrap="square" rtlCol="0">
                <a:spAutoFit/>
              </a:bodyPr>
              <a:lstStyle/>
              <a:p xmlns:mc="http://schemas.openxmlformats.org/markup-compatibility/2006" xmlns:a14="http://schemas.microsoft.com/office/drawing/2010/main">
                <a:pPr marL="285750" indent="-285750">
                  <a:buFont typeface="Arial" panose="020B0604020202020204" pitchFamily="34" charset="0"/>
                  <a:buChar char="•"/>
                </a:pPr>
                <a:r>
                  <a:rPr lang="en-US" sz="2400" dirty="0"/>
                  <a:t>Un tip de nucleu atomic se numește </a:t>
                </a:r>
                <a:r>
                  <a:rPr lang="en-US" sz="2400" b="1" dirty="0"/>
                  <a:t>nuclid</a:t>
                </a:r>
              </a:p>
              <a:p xmlns:mc="http://schemas.openxmlformats.org/markup-compatibility/2006" xmlns:a14="http://schemas.microsoft.com/office/drawing/2010/main">
                <a:pPr marL="697230" lvl="1" indent="-285750">
                  <a:buFont typeface="Arial" panose="020B0604020202020204" pitchFamily="34" charset="0"/>
                  <a:buChar char="•"/>
                </a:pPr>
                <a:r>
                  <a:rPr lang="en-US" sz="2400" dirty="0"/>
                  <a:t>este determinată de numărul de protoni și neutroni</a:t>
                </a:r>
              </a:p>
              <a:p xmlns:mc="http://schemas.openxmlformats.org/markup-compatibility/2006" xmlns:a14="http://schemas.microsoft.com/office/drawing/2010/main">
                <a:pPr marL="285750" indent="-285750">
                  <a:buFont typeface="Arial" panose="020B0604020202020204" pitchFamily="34" charset="0"/>
                  <a:buChar char="•"/>
                </a:pPr>
                <a:r>
                  <a:rPr lang="de-DE" sz="2400" dirty="0" err="1"/>
                  <a:t>Noi </a:t>
                </a:r>
                <a:r>
                  <a:rPr lang="de-DE" sz="2400" dirty="0" err="1"/>
                  <a:t>scriem</a:t>
                </a:r>
                <a:r>
                  <a:rPr lang="de-DE" sz="2400" dirty="0"/>
                  <a:t>:</a:t>
                </a:r>
              </a:p>
              <a:p>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PrePr>
                        <m:sub>
                          <m:r>
                            <a:rPr xmlns:a="http://schemas.openxmlformats.org/drawingml/2006/main"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𝐙</m:t>
                          </m:r>
                        </m:sub>
                        <m:sup>
                          <m:r>
                            <a:rPr xmlns:a="http://schemas.openxmlformats.org/drawingml/2006/main"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𝑨</m:t>
                          </m:r>
                        </m:sup>
                        <m:e>
                          <m:sSub>
                            <m:sSubPr>
                              <m:ctrlPr>
                                <a:rPr xmlns:a="http://schemas.openxmlformats.org/drawingml/2006/main"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xmlns:a="http://schemas.openxmlformats.org/drawingml/2006/main"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𝐗</m:t>
                              </m:r>
                            </m:e>
                            <m:sub>
                              <m:r>
                                <a:rPr xmlns:a="http://schemas.openxmlformats.org/drawingml/2006/main"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sub>
                          </m:sSub>
                        </m:e>
                      </m:sPre>
                    </m:oMath>
                  </m:oMathPara>
                </a14:m>
                <a:endParaRPr lang="de-DE" sz="2400" dirty="0"/>
              </a:p>
            </p:txBody>
          </p:sp>
        </mc:Choice>
        <mc:Fallback>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8" y="1684564"/>
                <a:ext cx="7113271" cy="2545825"/>
              </a:xfrm>
              <a:prstGeom prst="rect">
                <a:avLst/>
              </a:prstGeom>
              <a:blipFill>
                <a:blip r:embed="rId3"/>
                <a:stretch>
                  <a:fillRect l="-1114" t="-1914"/>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Etichetarea nucleelor atomice</a:t>
            </a:r>
            <a:endParaRPr lang="en-US" sz="3000" noProof="0" dirty="0"/>
          </a:p>
        </p:txBody>
      </p:sp>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feld 2">
            <a:extLst>
              <a:ext uri="{FF2B5EF4-FFF2-40B4-BE49-F238E27FC236}">
                <a16:creationId xmlns:a16="http://schemas.microsoft.com/office/drawing/2014/main" id="{F3AF7995-E5D8-E460-F14D-3A08BA321553}"/>
              </a:ext>
            </a:extLst>
          </p:cNvPr>
          <p:cNvSpPr txBox="1"/>
          <p:nvPr/>
        </p:nvSpPr>
        <p:spPr>
          <a:xfrm>
            <a:off x="1258028" y="4373411"/>
            <a:ext cx="7113271" cy="1938992"/>
          </a:xfrm>
          <a:prstGeom prst="rect">
            <a:avLst/>
          </a:prstGeom>
          <a:noFill/>
        </p:spPr>
        <p:txBody>
          <a:bodyPr wrap="square" rtlCol="0">
            <a:spAutoFit/>
          </a:bodyPr>
          <a:lstStyle/>
          <a:p>
            <a:r>
              <a:rPr lang="de-DE" sz="2400" b="1" dirty="0"/>
              <a:t>X</a:t>
            </a:r>
            <a:r>
              <a:rPr lang="de-DE" sz="2400" dirty="0"/>
              <a:t>... Simbolul elementului</a:t>
            </a:r>
            <a:br>
              <a:rPr lang="de-DE" sz="2400" dirty="0"/>
            </a:br>
            <a:r>
              <a:rPr lang="de-DE" sz="2400" b="1" dirty="0"/>
              <a:t>Z</a:t>
            </a:r>
            <a:r>
              <a:rPr lang="de-DE" sz="2400" dirty="0"/>
              <a:t>... </a:t>
            </a:r>
            <a:r>
              <a:rPr lang="de-DE" sz="2400" dirty="0" err="1"/>
              <a:t>Număr </a:t>
            </a:r>
            <a:r>
              <a:rPr lang="de-DE" sz="2400" dirty="0" err="1"/>
              <a:t>atomic </a:t>
            </a:r>
            <a:r>
              <a:rPr lang="de-DE" sz="2400" dirty="0"/>
              <a:t>/ </a:t>
            </a:r>
            <a:r>
              <a:rPr lang="de-DE" sz="2400" dirty="0" err="1"/>
              <a:t>Număr de </a:t>
            </a:r>
            <a:r>
              <a:rPr lang="de-DE" sz="2400" dirty="0"/>
              <a:t>protoni</a:t>
            </a:r>
            <a:br>
              <a:rPr lang="de-DE" sz="2400" dirty="0"/>
            </a:br>
            <a:r>
              <a:rPr lang="de-DE" sz="2400" b="1" dirty="0"/>
              <a:t>N</a:t>
            </a:r>
            <a:r>
              <a:rPr lang="de-DE" sz="2400" dirty="0"/>
              <a:t>... </a:t>
            </a:r>
            <a:r>
              <a:rPr lang="de-DE" sz="2400" dirty="0" err="1"/>
              <a:t>Numărul </a:t>
            </a:r>
            <a:r>
              <a:rPr lang="de-DE" sz="2400" dirty="0"/>
              <a:t>neutronilor</a:t>
            </a:r>
            <a:br>
              <a:rPr lang="de-DE" sz="2400" dirty="0"/>
            </a:br>
            <a:r>
              <a:rPr lang="de-DE" sz="2400" b="1" dirty="0"/>
              <a:t>A</a:t>
            </a:r>
            <a:r>
              <a:rPr lang="de-DE" sz="2400" dirty="0"/>
              <a:t>..</a:t>
            </a:r>
            <a:r>
              <a:rPr lang="de-DE" sz="2400" dirty="0" err="1"/>
              <a:t>. </a:t>
            </a:r>
            <a:r>
              <a:rPr lang="de-DE" sz="2400" dirty="0" err="1"/>
              <a:t>Număr de </a:t>
            </a:r>
            <a:r>
              <a:rPr lang="de-DE" sz="2400" dirty="0" err="1"/>
              <a:t>masă</a:t>
            </a:r>
            <a:br>
              <a:rPr lang="de-DE" sz="2400" dirty="0"/>
            </a:br>
            <a:endParaRPr lang="de-DE" sz="2400" b="1" dirty="0"/>
          </a:p>
        </p:txBody>
      </p:sp>
      <p:sp>
        <p:nvSpPr>
          <p:cNvPr id="8" name="Textfeld 7">
            <a:extLst>
              <a:ext uri="{FF2B5EF4-FFF2-40B4-BE49-F238E27FC236}">
                <a16:creationId xmlns:a16="http://schemas.microsoft.com/office/drawing/2014/main" id="{ECA53C82-8EAE-BC84-BCB7-188F5E097A93}"/>
              </a:ext>
            </a:extLst>
          </p:cNvPr>
          <p:cNvSpPr txBox="1"/>
          <p:nvPr/>
        </p:nvSpPr>
        <p:spPr>
          <a:xfrm>
            <a:off x="6336090" y="4695276"/>
            <a:ext cx="6100762" cy="523220"/>
          </a:xfrm>
          <a:prstGeom prst="rect">
            <a:avLst/>
          </a:prstGeom>
          <a:noFill/>
        </p:spPr>
        <p:txBody>
          <a:bodyPr wrap="square">
            <a:spAutoFit/>
          </a:bodyPr>
          <a:lstStyle/>
          <a:p>
            <a:pPr algn="ctr"/>
            <a:r>
              <a:rPr lang="de-DE" sz="2800" b="1" dirty="0"/>
              <a:t>A = Z + N</a:t>
            </a:r>
            <a:endParaRPr lang="en-GB" sz="2400" dirty="0"/>
          </a:p>
        </p:txBody>
      </p:sp>
    </p:spTree>
    <p:extLst>
      <p:ext uri="{BB962C8B-B14F-4D97-AF65-F5344CB8AC3E}">
        <p14:creationId xmlns:p14="http://schemas.microsoft.com/office/powerpoint/2010/main" val="1902927834"/>
      </p:ext>
    </p:extLst>
  </p:cSld>
  <p:clrMapOvr>
    <a:masterClrMapping/>
  </p:clrMapOvr>
</p:sld>
</file>

<file path=ppt/slides/slide28.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0BE2AE0-BB7C-F16F-3781-C06E61A478E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02691" y="3053138"/>
            <a:ext cx="4760551" cy="2390808"/>
          </a:xfrm>
          <a:prstGeom prst="rect">
            <a:avLst/>
          </a:prstGeom>
        </p:spPr>
      </p:pic>
      <p:sp>
        <p:nvSpPr>
          <p:cNvPr id="7" name="Rechteck: abgerundete Ecken 6">
            <a:extLst>
              <a:ext uri="{FF2B5EF4-FFF2-40B4-BE49-F238E27FC236}">
                <a16:creationId xmlns:a16="http://schemas.microsoft.com/office/drawing/2014/main" id="{FD35BD5B-021F-F70D-24AB-062C63789B17}"/>
              </a:ext>
            </a:extLst>
          </p:cNvPr>
          <p:cNvSpPr/>
          <p:nvPr/>
        </p:nvSpPr>
        <p:spPr>
          <a:xfrm>
            <a:off x="1139382" y="1456811"/>
            <a:ext cx="6775893" cy="441058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algn="ctr">
              <a:spcAft>
                <a:spcPts val="1200"/>
              </a:spcAft>
            </a:pPr>
            <a:r>
              <a:rPr lang="de-DE" sz="2800" b="1" u="sng" dirty="0">
                <a:solidFill>
                  <a:srgbClr val="000000"/>
                </a:solidFill>
              </a:rPr>
              <a:t>Sarcină</a:t>
            </a:r>
            <a:br>
              <a:rPr lang="de-DE" sz="2800" dirty="0">
                <a:solidFill>
                  <a:schemeClr val="tx1"/>
                </a:solidFill>
              </a:rPr>
            </a:br>
            <a:r>
              <a:rPr lang="en-US" sz="2800" dirty="0">
                <a:solidFill>
                  <a:schemeClr val="tx1"/>
                </a:solidFill>
              </a:rPr>
              <a:t>Câți neutroni are</a:t>
            </a:r>
            <a:br>
              <a:rPr lang="en-US" sz="2800" dirty="0">
                <a:solidFill>
                  <a:schemeClr val="tx1"/>
                </a:solidFill>
              </a:rPr>
            </a:br>
            <a:r>
              <a:rPr lang="de-DE" sz="2800" b="1" dirty="0">
                <a:solidFill>
                  <a:schemeClr val="tx1"/>
                </a:solidFill>
              </a:rPr>
              <a:t>Uraniu-238 </a:t>
            </a:r>
            <a:r>
              <a:rPr lang="en-US" sz="2800" dirty="0">
                <a:solidFill>
                  <a:schemeClr val="tx1"/>
                </a:solidFill>
              </a:rPr>
              <a:t>are</a:t>
            </a:r>
            <a:r>
              <a:rPr lang="de-DE" sz="2800" dirty="0">
                <a:solidFill>
                  <a:schemeClr val="tx1"/>
                </a:solidFill>
              </a:rPr>
              <a:t>? </a:t>
            </a:r>
            <a:endParaRPr lang="en-GB" sz="2800" b="1" dirty="0">
              <a:solidFill>
                <a:schemeClr val="tx1"/>
              </a:solidFill>
            </a:endParaRPr>
          </a:p>
        </p:txBody>
      </p:sp>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310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Etichetarea nucleelor atomice</a:t>
            </a:r>
            <a:endParaRPr lang="en-US" sz="3000" noProof="0" dirty="0"/>
          </a:p>
        </p:txBody>
      </p:sp>
      <p:sp>
        <p:nvSpPr>
          <p:cNvPr id="5" name="Textfeld 4">
            <a:extLst>
              <a:ext uri="{FF2B5EF4-FFF2-40B4-BE49-F238E27FC236}">
                <a16:creationId xmlns:a16="http://schemas.microsoft.com/office/drawing/2014/main" id="{ED0C41D0-9B62-4B1B-BE12-B16B84DF2D3D}"/>
              </a:ext>
            </a:extLst>
          </p:cNvPr>
          <p:cNvSpPr txBox="1"/>
          <p:nvPr/>
        </p:nvSpPr>
        <p:spPr>
          <a:xfrm>
            <a:off x="2336799" y="3141133"/>
            <a:ext cx="1735666" cy="341632"/>
          </a:xfrm>
          <a:prstGeom prst="rect">
            <a:avLst/>
          </a:prstGeom>
          <a:solidFill>
            <a:schemeClr val="bg1"/>
          </a:solidFill>
        </p:spPr>
        <p:txBody>
          <a:bodyPr wrap="square" rtlCol="0">
            <a:spAutoFit/>
          </a:bodyPr>
          <a:lstStyle/>
          <a:p>
            <a:r>
              <a:rPr lang="de-DE" dirty="0" err="1"/>
              <a:t>Număr de </a:t>
            </a:r>
            <a:r>
              <a:rPr lang="de-DE" dirty="0" err="1"/>
              <a:t>masă </a:t>
            </a:r>
            <a:r>
              <a:rPr lang="de-DE" dirty="0"/>
              <a:t>A</a:t>
            </a:r>
          </a:p>
        </p:txBody>
      </p:sp>
      <p:sp>
        <p:nvSpPr>
          <p:cNvPr id="10" name="Textfeld 9">
            <a:extLst>
              <a:ext uri="{FF2B5EF4-FFF2-40B4-BE49-F238E27FC236}">
                <a16:creationId xmlns:a16="http://schemas.microsoft.com/office/drawing/2014/main" id="{8EBDC9A8-F6EE-4F2E-84F2-29842E907739}"/>
              </a:ext>
            </a:extLst>
          </p:cNvPr>
          <p:cNvSpPr txBox="1"/>
          <p:nvPr/>
        </p:nvSpPr>
        <p:spPr>
          <a:xfrm>
            <a:off x="1964266" y="5007290"/>
            <a:ext cx="2319867" cy="341632"/>
          </a:xfrm>
          <a:prstGeom prst="rect">
            <a:avLst/>
          </a:prstGeom>
          <a:solidFill>
            <a:schemeClr val="bg1"/>
          </a:solidFill>
        </p:spPr>
        <p:txBody>
          <a:bodyPr wrap="square" rtlCol="0">
            <a:spAutoFit/>
          </a:bodyPr>
          <a:lstStyle/>
          <a:p>
            <a:pPr algn="ctr"/>
            <a:r>
              <a:rPr lang="de-DE" dirty="0" err="1"/>
              <a:t>Numărul de </a:t>
            </a:r>
            <a:r>
              <a:rPr lang="de-DE" dirty="0"/>
              <a:t>protoni </a:t>
            </a:r>
            <a:r>
              <a:rPr lang="de-DE" dirty="0"/>
              <a:t>Z</a:t>
            </a:r>
          </a:p>
        </p:txBody>
      </p:sp>
      <p:sp>
        <p:nvSpPr>
          <p:cNvPr id="12" name="Textfeld 11">
            <a:extLst>
              <a:ext uri="{FF2B5EF4-FFF2-40B4-BE49-F238E27FC236}">
                <a16:creationId xmlns:a16="http://schemas.microsoft.com/office/drawing/2014/main" id="{CA51256E-482A-4F9C-8FDA-E4B37F64D81E}"/>
              </a:ext>
            </a:extLst>
          </p:cNvPr>
          <p:cNvSpPr txBox="1"/>
          <p:nvPr/>
        </p:nvSpPr>
        <p:spPr>
          <a:xfrm>
            <a:off x="4846347" y="4102735"/>
            <a:ext cx="2006599" cy="590931"/>
          </a:xfrm>
          <a:prstGeom prst="rect">
            <a:avLst/>
          </a:prstGeom>
          <a:solidFill>
            <a:schemeClr val="bg1"/>
          </a:solidFill>
        </p:spPr>
        <p:txBody>
          <a:bodyPr wrap="square" rtlCol="0">
            <a:spAutoFit/>
          </a:bodyPr>
          <a:lstStyle/>
          <a:p>
            <a:r>
              <a:rPr lang="de-DE" dirty="0"/>
              <a:t>Simbol chimic</a:t>
            </a:r>
            <a:br>
              <a:rPr lang="de-DE" dirty="0"/>
            </a:br>
            <a:endParaRPr lang="de-DE" dirty="0"/>
          </a:p>
        </p:txBody>
      </p:sp>
    </p:spTree>
    <p:extLst>
      <p:ext uri="{BB962C8B-B14F-4D97-AF65-F5344CB8AC3E}">
        <p14:creationId xmlns:p14="http://schemas.microsoft.com/office/powerpoint/2010/main" val="2270554694"/>
      </p:ext>
    </p:extLst>
  </p:cSld>
  <p:clrMapOvr>
    <a:masterClrMapping/>
  </p:clrMapOvr>
</p:sld>
</file>

<file path=ppt/slides/slide29.xml><?xml version="1.0" encoding="utf-8"?>
<p:sld xmlns:a16="http://schemas.microsoft.com/office/drawing/2014/main" xmlns:a14="http://schemas.microsoft.com/office/drawing/2010/main" xmlns:asvg="http://schemas.microsoft.com/office/drawing/2016/SVG/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Etichetarea nucleelor atomice</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Sarcina</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algn="ctr">
                    <a:spcAft>
                      <a:spcPts val="1200"/>
                    </a:spcAft>
                  </a:pPr>
                  <a:r>
                    <a:rPr lang="en-US" sz="2800" dirty="0">
                      <a:solidFill>
                        <a:schemeClr val="tx1"/>
                      </a:solidFill>
                    </a:rPr>
                    <a:t>Aruncați o privire la tabelul Nuclide. Pentru a face acest lucru, deschideți</a:t>
                  </a:r>
                  <a:br>
                    <a:rPr lang="de-DE" sz="2800" dirty="0">
                      <a:solidFill>
                        <a:schemeClr val="tx1"/>
                      </a:solidFill>
                    </a:rPr>
                  </a:br>
                  <a14:m xmlns:a14="http://schemas.microsoft.com/office/drawing/2010/main"/>
                  <a:r>
                    <a:rPr lang="de-DE" sz="2800" b="1" dirty="0">
                      <a:solidFill>
                        <a:schemeClr val="tx1"/>
                      </a:solidFill>
                    </a:rPr>
                    <a:t> 2.1 Tabel nuclidic interactiv</a:t>
                  </a:r>
                  <a:endParaRPr lang="en-GB" sz="2800" b="1" dirty="0">
                    <a:solidFill>
                      <a:schemeClr val="tx1"/>
                    </a:solidFill>
                  </a:endParaRPr>
                </a:p>
              </p:txBody>
            </p:sp>
          </mc:Choice>
          <mc:Fallback>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010411"/>
                </a:xfrm>
                <a:prstGeom prst="round2SameRect">
                  <a:avLst>
                    <a:gd name="adj1" fmla="val 0"/>
                    <a:gd name="adj2" fmla="val 0"/>
                  </a:avLst>
                </a:prstGeom>
                <a:blipFill>
                  <a:blip r:embed="rId5"/>
                  <a:stretch>
                    <a:fillRect r="-737"/>
                  </a:stretch>
                </a:blipFill>
                <a:ln>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2850106784"/>
      </p:ext>
    </p:extLst>
  </p:cSld>
  <p:clrMapOvr>
    <a:masterClrMapping/>
  </p:clrMapOvr>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Program de lucru</a:t>
            </a:r>
            <a:endParaRPr lang="en-US" sz="3000" noProof="0" dirty="0"/>
          </a:p>
        </p:txBody>
      </p:sp>
      <p:graphicFrame>
        <p:nvGraphicFramePr>
          <p:cNvPr id="5" name="Tabelle 4">
            <a:extLst>
              <a:ext uri="{FF2B5EF4-FFF2-40B4-BE49-F238E27FC236}">
                <a16:creationId xmlns:a16="http://schemas.microsoft.com/office/drawing/2014/main" id="{A88DDD0E-55DA-40C3-B0DF-1BCB1C75046C}"/>
              </a:ext>
            </a:extLst>
          </p:cNvPr>
          <p:cNvGraphicFramePr>
            <a:graphicFrameLocks noGrp="1"/>
          </p:cNvGraphicFramePr>
          <p:nvPr>
            <p:extLst>
              <p:ext uri="{D42A27DB-BD31-4B8C-83A1-F6EECF244321}">
                <p14:modId xmlns:p14="http://schemas.microsoft.com/office/powerpoint/2010/main" val="4116258912"/>
              </p:ext>
            </p:extLst>
          </p:nvPr>
        </p:nvGraphicFramePr>
        <p:xfrm>
          <a:off x="2231390" y="1097852"/>
          <a:ext cx="7226119" cy="4937760"/>
        </p:xfrm>
        <a:graphic>
          <a:graphicData uri="http://schemas.openxmlformats.org/drawingml/2006/table">
            <a:tbl>
              <a:tblPr firstRow="1" bandRow="1"/>
              <a:tblGrid>
                <a:gridCol w="2277817">
                  <a:extLst>
                    <a:ext uri="{9D8B030D-6E8A-4147-A177-3AD203B41FA5}">
                      <a16:colId xmlns:a16="http://schemas.microsoft.com/office/drawing/2014/main" val="2785176710"/>
                    </a:ext>
                  </a:extLst>
                </a:gridCol>
                <a:gridCol w="4948302">
                  <a:extLst>
                    <a:ext uri="{9D8B030D-6E8A-4147-A177-3AD203B41FA5}">
                      <a16:colId xmlns:a16="http://schemas.microsoft.com/office/drawing/2014/main" val="993756295"/>
                    </a:ext>
                  </a:extLst>
                </a:gridCol>
              </a:tblGrid>
              <a:tr h="19826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a:latin typeface="Open Sans" panose="020B0606030504020204" pitchFamily="34" charset="0"/>
                          <a:ea typeface="Open Sans" panose="020B0606030504020204" pitchFamily="34" charset="0"/>
                          <a:cs typeface="Open Sans" panose="020B0606030504020204" pitchFamily="34" charset="0"/>
                        </a:rPr>
                        <a:t>Timp</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a:latin typeface="Open Sans" panose="020B0606030504020204" pitchFamily="34" charset="0"/>
                          <a:ea typeface="Open Sans" panose="020B0606030504020204" pitchFamily="34" charset="0"/>
                          <a:cs typeface="Open Sans" panose="020B0606030504020204" pitchFamily="34" charset="0"/>
                        </a:rPr>
                        <a:t>Conținut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0646057"/>
                  </a:ext>
                </a:extLst>
              </a:tr>
              <a:tr h="28289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Partea 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Introducere</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3181518"/>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55'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Partea II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Nucleele atomice și particularitățile lor</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15123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Pauză</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23070147"/>
                  </a:ext>
                </a:extLst>
              </a:tr>
              <a:tr h="273063">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40'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Partea a III-a</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Evoluția unei stele</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693048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40'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Partea a IV-a</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La elemente superioare!</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35115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Pauza de prânz</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59455700"/>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90'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Partea 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Stele în laborator</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7263158"/>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Pauză</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277515595"/>
                  </a:ext>
                </a:extLst>
              </a:tr>
              <a:tr h="0">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Partea 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Stele în laborator - </a:t>
                      </a: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Continuare</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3516916"/>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Concluzie</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445782"/>
                  </a:ext>
                </a:extLst>
              </a:tr>
            </a:tbl>
          </a:graphicData>
        </a:graphic>
      </p:graphicFrame>
    </p:spTree>
    <p:extLst>
      <p:ext uri="{BB962C8B-B14F-4D97-AF65-F5344CB8AC3E}">
        <p14:creationId xmlns:p14="http://schemas.microsoft.com/office/powerpoint/2010/main" val="1943891256"/>
      </p:ext>
    </p:extLst>
  </p:cSld>
  <p:clrMapOvr>
    <a:masterClrMapping/>
  </p:clrMapOvr>
</p:sld>
</file>

<file path=ppt/slides/slide3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en-US" sz="3600" cap="small" noProof="0" dirty="0"/>
              <a:t>Cum se pot </a:t>
            </a:r>
            <a:r>
              <a:rPr lang="en-US" sz="3600" b="1" cap="small" noProof="0" dirty="0"/>
              <a:t>schimba </a:t>
            </a:r>
            <a:r>
              <a:rPr lang="en-US" sz="3600" cap="small" noProof="0" dirty="0"/>
              <a:t>nucleele atomice</a:t>
            </a:r>
            <a:r>
              <a:rPr lang="en-US" sz="3600" b="1" cap="small" noProof="0" dirty="0"/>
              <a:t>?</a:t>
            </a:r>
          </a:p>
        </p:txBody>
      </p:sp>
    </p:spTree>
    <p:extLst>
      <p:ext uri="{BB962C8B-B14F-4D97-AF65-F5344CB8AC3E}">
        <p14:creationId xmlns:p14="http://schemas.microsoft.com/office/powerpoint/2010/main" val="1554018878"/>
      </p:ext>
    </p:extLst>
  </p:cSld>
  <p:clrMapOvr>
    <a:masterClrMapping/>
  </p:clrMapOvr>
</p:sld>
</file>

<file path=ppt/slides/slide31.xml><?xml version="1.0" encoding="utf-8"?>
<p:sld xmlns:a16="http://schemas.microsoft.com/office/drawing/2014/main" xmlns:a14="http://schemas.microsoft.com/office/drawing/2010/main" xmlns:asvg="http://schemas.microsoft.com/office/drawing/2016/SVG/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Reacții nucleare</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Sarcina 1</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algn="ctr">
                    <a:spcAft>
                      <a:spcPts val="1200"/>
                    </a:spcAft>
                  </a:pPr>
                  <a:r>
                    <a:rPr lang="en-US" sz="2800" dirty="0">
                      <a:solidFill>
                        <a:schemeClr val="tx1"/>
                      </a:solidFill>
                    </a:rPr>
                    <a:t>Grupați-vă în </a:t>
                  </a:r>
                  <a:r>
                    <a:rPr lang="en-US" sz="2800" b="1" dirty="0">
                      <a:solidFill>
                        <a:schemeClr val="tx1"/>
                      </a:solidFill>
                    </a:rPr>
                    <a:t>grupuri de câte patru </a:t>
                  </a:r>
                  <a:r>
                    <a:rPr lang="en-US" sz="2800" dirty="0">
                      <a:solidFill>
                        <a:schemeClr val="tx1"/>
                      </a:solidFill>
                    </a:rPr>
                    <a:t>și repartizați-vă sarcinile de expert.</a:t>
                  </a:r>
                  <a:br>
                    <a:rPr lang="de-DE" sz="2800" dirty="0">
                      <a:solidFill>
                        <a:schemeClr val="tx1"/>
                      </a:solidFill>
                    </a:rPr>
                  </a:br>
                  <a14:m xmlns:a14="http://schemas.microsoft.com/office/drawing/2010/main"/>
                  <a:r>
                    <a:rPr lang="de-DE" sz="2800" b="1" dirty="0">
                      <a:solidFill>
                        <a:schemeClr val="tx1"/>
                      </a:solidFill>
                    </a:rPr>
                    <a:t> 2.2 Fișe de lucru pentru puzzle de grup</a:t>
                  </a:r>
                  <a:endParaRPr lang="en-GB" sz="2800" b="1" dirty="0">
                    <a:solidFill>
                      <a:schemeClr val="tx1"/>
                    </a:solidFill>
                  </a:endParaRPr>
                </a:p>
              </p:txBody>
            </p:sp>
          </mc:Choice>
          <mc:Fallback>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010411"/>
                </a:xfrm>
                <a:prstGeom prst="round2SameRect">
                  <a:avLst>
                    <a:gd name="adj1" fmla="val 0"/>
                    <a:gd name="adj2" fmla="val 0"/>
                  </a:avLst>
                </a:prstGeom>
                <a:blipFill>
                  <a:blip r:embed="rId5"/>
                  <a:stretch>
                    <a:fillRect l="-737" r="-2421" b="-2711"/>
                  </a:stretch>
                </a:blipFill>
                <a:ln>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2507106436"/>
      </p:ext>
    </p:extLst>
  </p:cSld>
  <p:clrMapOvr>
    <a:masterClrMapping/>
  </p:clrMapOvr>
</p:sld>
</file>

<file path=ppt/slides/slide32.xml><?xml version="1.0" encoding="utf-8"?>
<p:sld xmlns:a16="http://schemas.microsoft.com/office/drawing/2014/main" xmlns:a14="http://schemas.microsoft.com/office/drawing/2010/main" xmlns:asvg="http://schemas.microsoft.com/office/drawing/2016/SVG/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Reacții nucleare</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1766880"/>
            <a:ext cx="5775737" cy="3353756"/>
            <a:chOff x="1398424" y="1360021"/>
            <a:chExt cx="3822162" cy="3353756"/>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Sarcina 2</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840677"/>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algn="ctr">
                    <a:spcAft>
                      <a:spcPts val="1200"/>
                    </a:spcAft>
                  </a:pPr>
                  <a:r>
                    <a:rPr lang="en-US" sz="2800" dirty="0">
                      <a:solidFill>
                        <a:schemeClr val="tx1"/>
                      </a:solidFill>
                    </a:rPr>
                    <a:t>Grupați-vă în grupurile de experți și lucrați </a:t>
                  </a:r>
                  <a:r>
                    <a:rPr lang="en-US" sz="2800" dirty="0">
                      <a:solidFill>
                        <a:schemeClr val="tx1"/>
                      </a:solidFill>
                    </a:rPr>
                    <a:t>împreună </a:t>
                  </a:r>
                  <a:r>
                    <a:rPr lang="en-US" sz="2800" b="1" dirty="0">
                      <a:solidFill>
                        <a:schemeClr val="tx1"/>
                      </a:solidFill>
                    </a:rPr>
                    <a:t>la sarcinile </a:t>
                  </a:r>
                  <a:r>
                    <a:rPr lang="en-US" sz="2800" b="1" dirty="0">
                      <a:solidFill>
                        <a:schemeClr val="tx1"/>
                      </a:solidFill>
                    </a:rPr>
                    <a:t>experților</a:t>
                  </a:r>
                  <a:r>
                    <a:rPr lang="en-US" sz="2800" dirty="0">
                      <a:solidFill>
                        <a:schemeClr val="tx1"/>
                      </a:solidFill>
                    </a:rPr>
                    <a:t>.</a:t>
                  </a:r>
                  <a:br>
                    <a:rPr lang="de-DE" sz="2800" dirty="0">
                      <a:solidFill>
                        <a:schemeClr val="tx1"/>
                      </a:solidFill>
                    </a:rPr>
                  </a:br>
                  <a:br>
                    <a:rPr lang="de-DE" sz="2800" dirty="0">
                      <a:solidFill>
                        <a:schemeClr val="tx1"/>
                      </a:solidFill>
                    </a:rPr>
                  </a:br>
                  <a:r>
                    <a:rPr lang="en-US" sz="2800" dirty="0">
                      <a:solidFill>
                        <a:schemeClr val="tx1"/>
                      </a:solidFill>
                    </a:rPr>
                    <a:t>Folosește Tabelul cu nuclizi dacă este necesar</a:t>
                  </a:r>
                  <a:br>
                    <a:rPr lang="de-DE" sz="2800" b="1" dirty="0">
                      <a:solidFill>
                        <a:schemeClr val="tx1"/>
                      </a:solidFill>
                      <a:latin typeface="Cambria Math" panose="02040503050406030204" pitchFamily="18" charset="0"/>
                    </a:rPr>
                  </a:br>
                  <a14:m xmlns:a14="http://schemas.microsoft.com/office/drawing/2010/main"/>
                  <a:r>
                    <a:rPr lang="de-DE" sz="2800" b="1" dirty="0">
                      <a:solidFill>
                        <a:schemeClr val="tx1"/>
                      </a:solidFill>
                    </a:rPr>
                    <a:t> 2.1 Tabel nuclidic interactiv</a:t>
                  </a:r>
                  <a:endParaRPr lang="en-GB" sz="2800" b="1" dirty="0">
                    <a:solidFill>
                      <a:schemeClr val="tx1"/>
                    </a:solidFill>
                  </a:endParaRPr>
                </a:p>
              </p:txBody>
            </p:sp>
          </mc:Choice>
          <mc:Fallback>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840677"/>
                </a:xfrm>
                <a:prstGeom prst="round2SameRect">
                  <a:avLst>
                    <a:gd name="adj1" fmla="val 0"/>
                    <a:gd name="adj2" fmla="val 0"/>
                  </a:avLst>
                </a:prstGeom>
                <a:blipFill>
                  <a:blip r:embed="rId5"/>
                  <a:stretch>
                    <a:fillRect l="-1895" r="-1789" b="-2564"/>
                  </a:stretch>
                </a:blipFill>
                <a:ln>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3571105594"/>
      </p:ext>
    </p:extLst>
  </p:cSld>
  <p:clrMapOvr>
    <a:masterClrMapping/>
  </p:clrMapOvr>
</p:sld>
</file>

<file path=ppt/slides/slide33.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Reacții nucleare</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Sarcina 3</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a:solidFill>
                    <a:schemeClr val="tx1"/>
                  </a:solidFill>
                </a:rPr>
                <a:t>Adunați-vă înapoi în grupurile inițiale și lucrați împreună la </a:t>
              </a:r>
              <a:r>
                <a:rPr lang="en-US" sz="2800" b="1" dirty="0">
                  <a:solidFill>
                    <a:schemeClr val="tx1"/>
                  </a:solidFill>
                </a:rPr>
                <a:t>sarcinile grupului de acasă</a:t>
              </a:r>
              <a:r>
                <a:rPr lang="en-US" sz="2800" dirty="0">
                  <a:solidFill>
                    <a:schemeClr val="tx1"/>
                  </a:solidFill>
                </a:rPr>
                <a:t>.</a:t>
              </a:r>
              <a:endParaRPr lang="en-GB" sz="2800" b="1" dirty="0">
                <a:solidFill>
                  <a:schemeClr val="tx1"/>
                </a:solidFill>
              </a:endParaRPr>
            </a:p>
          </p:txBody>
        </p:sp>
      </p:grpSp>
    </p:spTree>
    <p:extLst>
      <p:ext uri="{BB962C8B-B14F-4D97-AF65-F5344CB8AC3E}">
        <p14:creationId xmlns:p14="http://schemas.microsoft.com/office/powerpoint/2010/main" val="729561231"/>
      </p:ext>
    </p:extLst>
  </p:cSld>
  <p:clrMapOvr>
    <a:masterClrMapping/>
  </p:clrMapOvr>
</p:sld>
</file>

<file path=ppt/slides/slide3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en-US" sz="3600" b="1" cap="small" noProof="0" dirty="0"/>
              <a:t>De </a:t>
            </a:r>
            <a:r>
              <a:rPr lang="en-US" sz="3600" cap="small" noProof="0" dirty="0"/>
              <a:t>ce</a:t>
            </a:r>
            <a:br>
              <a:rPr lang="en-US" sz="3600" cap="small" noProof="0" dirty="0"/>
            </a:br>
            <a:r>
              <a:rPr lang="en-US" sz="3600" cap="small" noProof="0" dirty="0"/>
              <a:t>conversiile nucleare</a:t>
            </a:r>
            <a:br>
              <a:rPr lang="en-US" sz="3600" cap="small" noProof="0" dirty="0"/>
            </a:br>
            <a:r>
              <a:rPr lang="en-US" sz="3600" cap="small" noProof="0" dirty="0"/>
              <a:t>au loc?</a:t>
            </a:r>
          </a:p>
        </p:txBody>
      </p:sp>
    </p:spTree>
    <p:extLst>
      <p:ext uri="{BB962C8B-B14F-4D97-AF65-F5344CB8AC3E}">
        <p14:creationId xmlns:p14="http://schemas.microsoft.com/office/powerpoint/2010/main" val="3744714122"/>
      </p:ext>
    </p:extLst>
  </p:cSld>
  <p:clrMapOvr>
    <a:masterClrMapping/>
  </p:clrMapOvr>
</p:sld>
</file>

<file path=ppt/slides/slide3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539420"/>
            <a:ext cx="5429251" cy="3970318"/>
          </a:xfrm>
          <a:prstGeom prst="rect">
            <a:avLst/>
          </a:prstGeom>
          <a:noFill/>
        </p:spPr>
        <p:txBody>
          <a:bodyPr wrap="square" rtlCol="0">
            <a:spAutoFit/>
          </a:bodyPr>
          <a:lstStyle/>
          <a:p>
            <a:pPr marL="285750" indent="-285750">
              <a:buFont typeface="Arial" panose="020B0604020202020204" pitchFamily="34" charset="0"/>
              <a:buChar char="•"/>
            </a:pPr>
            <a:r>
              <a:rPr lang="en-US" sz="2400" b="1" dirty="0"/>
              <a:t>Energia de legare </a:t>
            </a:r>
            <a:r>
              <a:rPr lang="en-US" sz="2400" dirty="0"/>
              <a:t>este o măsură pentru stabilitatea unui nucleu atomic</a:t>
            </a:r>
          </a:p>
          <a:p>
            <a:pPr marL="697230" lvl="1" indent="-285750">
              <a:buFont typeface="Arial" panose="020B0604020202020204" pitchFamily="34" charset="0"/>
              <a:buChar char="•"/>
            </a:pPr>
            <a:r>
              <a:rPr lang="en-US" sz="2000" dirty="0"/>
              <a:t>Stabilitatea depinde de distribuția numărului de protoni și neutroni, precum și de factorii de simetrie complexă</a:t>
            </a:r>
          </a:p>
          <a:p>
            <a:pPr marL="285750" indent="-285750">
              <a:buFont typeface="Arial" panose="020B0604020202020204" pitchFamily="34" charset="0"/>
              <a:buChar char="•"/>
            </a:pPr>
            <a:r>
              <a:rPr lang="en-US" sz="2400" dirty="0"/>
              <a:t>Nucleele care pot trece în stări stabile prin conversii nucleare sunt instabile (radioactive)</a:t>
            </a:r>
          </a:p>
          <a:p>
            <a:pPr marL="285750" indent="-285750">
              <a:buFont typeface="Arial" panose="020B0604020202020204" pitchFamily="34" charset="0"/>
              <a:buChar char="•"/>
            </a:pPr>
            <a:r>
              <a:rPr lang="en-US" sz="2400" dirty="0"/>
              <a:t>De asemenea, nucleele pot atinge o stare mai stabilă prin fuziuni nucleare</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Energie de legare</a:t>
            </a:r>
            <a:endParaRPr lang="en-US" sz="3000" noProof="0" dirty="0"/>
          </a:p>
        </p:txBody>
      </p:sp>
      <p:pic>
        <p:nvPicPr>
          <p:cNvPr id="2" name="Grafik 1">
            <a:extLst>
              <a:ext uri="{FF2B5EF4-FFF2-40B4-BE49-F238E27FC236}">
                <a16:creationId xmlns:a16="http://schemas.microsoft.com/office/drawing/2014/main" id="{E75F4F9D-94BD-CFA1-19FD-54B5138173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94172" y="1977570"/>
            <a:ext cx="5114050" cy="3102966"/>
          </a:xfrm>
          <a:prstGeom prst="rect">
            <a:avLst/>
          </a:prstGeom>
        </p:spPr>
      </p:pic>
      <p:sp>
        <p:nvSpPr>
          <p:cNvPr id="4" name="Textfeld 3">
            <a:extLst>
              <a:ext uri="{FF2B5EF4-FFF2-40B4-BE49-F238E27FC236}">
                <a16:creationId xmlns:a16="http://schemas.microsoft.com/office/drawing/2014/main" id="{D350534C-42E3-7A8B-D52D-27CBA15F4143}"/>
              </a:ext>
            </a:extLst>
          </p:cNvPr>
          <p:cNvSpPr txBox="1"/>
          <p:nvPr/>
        </p:nvSpPr>
        <p:spPr>
          <a:xfrm rot="16200000">
            <a:off x="5115594" y="3439439"/>
            <a:ext cx="3020583" cy="261610"/>
          </a:xfrm>
          <a:prstGeom prst="rect">
            <a:avLst/>
          </a:prstGeom>
          <a:noFill/>
        </p:spPr>
        <p:txBody>
          <a:bodyPr wrap="square" rtlCol="0">
            <a:spAutoFit/>
          </a:bodyPr>
          <a:lstStyle/>
          <a:p>
            <a:pPr algn="ctr"/>
            <a:r>
              <a:rPr lang="de-DE" sz="1100" dirty="0">
                <a:solidFill>
                  <a:srgbClr val="000000"/>
                </a:solidFill>
              </a:rPr>
              <a:t>Energie de legare per </a:t>
            </a:r>
            <a:r>
              <a:rPr lang="de-DE" sz="1100" dirty="0" err="1">
                <a:solidFill>
                  <a:srgbClr val="000000"/>
                </a:solidFill>
              </a:rPr>
              <a:t>nucleon </a:t>
            </a:r>
            <a:r>
              <a:rPr lang="de-DE" sz="1100" dirty="0">
                <a:solidFill>
                  <a:srgbClr val="000000"/>
                </a:solidFill>
              </a:rPr>
              <a:t>(MeV)</a:t>
            </a:r>
          </a:p>
        </p:txBody>
      </p:sp>
      <p:sp>
        <p:nvSpPr>
          <p:cNvPr id="5" name="Textfeld 4">
            <a:extLst>
              <a:ext uri="{FF2B5EF4-FFF2-40B4-BE49-F238E27FC236}">
                <a16:creationId xmlns:a16="http://schemas.microsoft.com/office/drawing/2014/main" id="{08720FD3-4ADA-C14D-2895-13DC2E7961C7}"/>
              </a:ext>
            </a:extLst>
          </p:cNvPr>
          <p:cNvSpPr txBox="1"/>
          <p:nvPr/>
        </p:nvSpPr>
        <p:spPr>
          <a:xfrm>
            <a:off x="8007920" y="5088553"/>
            <a:ext cx="2637955" cy="261610"/>
          </a:xfrm>
          <a:prstGeom prst="rect">
            <a:avLst/>
          </a:prstGeom>
          <a:noFill/>
        </p:spPr>
        <p:txBody>
          <a:bodyPr wrap="square" rtlCol="0">
            <a:spAutoFit/>
          </a:bodyPr>
          <a:lstStyle/>
          <a:p>
            <a:pPr algn="ctr"/>
            <a:r>
              <a:rPr lang="de-DE" sz="1100" dirty="0" err="1">
                <a:solidFill>
                  <a:srgbClr val="000000"/>
                </a:solidFill>
              </a:rPr>
              <a:t>Număr de </a:t>
            </a:r>
            <a:r>
              <a:rPr lang="de-DE" sz="1100" dirty="0" err="1">
                <a:solidFill>
                  <a:srgbClr val="000000"/>
                </a:solidFill>
              </a:rPr>
              <a:t>masă </a:t>
            </a:r>
            <a:r>
              <a:rPr lang="de-DE" sz="1100" dirty="0">
                <a:solidFill>
                  <a:srgbClr val="000000"/>
                </a:solidFill>
              </a:rPr>
              <a:t>A</a:t>
            </a:r>
          </a:p>
        </p:txBody>
      </p:sp>
    </p:spTree>
    <p:extLst>
      <p:ext uri="{BB962C8B-B14F-4D97-AF65-F5344CB8AC3E}">
        <p14:creationId xmlns:p14="http://schemas.microsoft.com/office/powerpoint/2010/main" val="3701393994"/>
      </p:ext>
    </p:extLst>
  </p:cSld>
  <p:clrMapOvr>
    <a:masterClrMapping/>
  </p:clrMapOvr>
</p:sld>
</file>

<file path=ppt/slides/slide3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Energie de legare</a:t>
            </a:r>
            <a:endParaRPr lang="en-US" sz="3000" noProof="0" dirty="0"/>
          </a:p>
        </p:txBody>
      </p:sp>
      <p:pic>
        <p:nvPicPr>
          <p:cNvPr id="3" name="Grafik 2">
            <a:extLst>
              <a:ext uri="{FF2B5EF4-FFF2-40B4-BE49-F238E27FC236}">
                <a16:creationId xmlns:a16="http://schemas.microsoft.com/office/drawing/2014/main" id="{E38CABB8-C154-46E2-8E2A-CB9EF096B7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81661"/>
            <a:ext cx="8105775" cy="4918204"/>
          </a:xfrm>
          <a:prstGeom prst="rect">
            <a:avLst/>
          </a:prstGeom>
        </p:spPr>
      </p:pic>
      <p:sp>
        <p:nvSpPr>
          <p:cNvPr id="4" name="Textfeld 3">
            <a:extLst>
              <a:ext uri="{FF2B5EF4-FFF2-40B4-BE49-F238E27FC236}">
                <a16:creationId xmlns:a16="http://schemas.microsoft.com/office/drawing/2014/main" id="{DB722161-2F8D-5E6B-5414-9AC91BFECF9A}"/>
              </a:ext>
            </a:extLst>
          </p:cNvPr>
          <p:cNvSpPr txBox="1"/>
          <p:nvPr/>
        </p:nvSpPr>
        <p:spPr>
          <a:xfrm rot="16200000">
            <a:off x="-118875" y="3313399"/>
            <a:ext cx="4647824" cy="307778"/>
          </a:xfrm>
          <a:prstGeom prst="rect">
            <a:avLst/>
          </a:prstGeom>
          <a:noFill/>
        </p:spPr>
        <p:txBody>
          <a:bodyPr wrap="square" rtlCol="0">
            <a:spAutoFit/>
          </a:bodyPr>
          <a:lstStyle/>
          <a:p>
            <a:pPr algn="ctr"/>
            <a:r>
              <a:rPr lang="de-DE" sz="1400" b="1" dirty="0">
                <a:solidFill>
                  <a:srgbClr val="000000"/>
                </a:solidFill>
              </a:rPr>
              <a:t>Energie de legare per </a:t>
            </a:r>
            <a:r>
              <a:rPr lang="de-DE" sz="1400" b="1" dirty="0" err="1">
                <a:solidFill>
                  <a:srgbClr val="000000"/>
                </a:solidFill>
              </a:rPr>
              <a:t>nucleon </a:t>
            </a:r>
            <a:r>
              <a:rPr lang="de-DE" sz="1400" b="1" dirty="0">
                <a:solidFill>
                  <a:srgbClr val="000000"/>
                </a:solidFill>
              </a:rPr>
              <a:t>(MeV)</a:t>
            </a:r>
          </a:p>
        </p:txBody>
      </p:sp>
      <p:sp>
        <p:nvSpPr>
          <p:cNvPr id="5" name="Textfeld 4">
            <a:extLst>
              <a:ext uri="{FF2B5EF4-FFF2-40B4-BE49-F238E27FC236}">
                <a16:creationId xmlns:a16="http://schemas.microsoft.com/office/drawing/2014/main" id="{5CBD9B74-32B5-00B1-A93E-BBEF458785E1}"/>
              </a:ext>
            </a:extLst>
          </p:cNvPr>
          <p:cNvSpPr txBox="1"/>
          <p:nvPr/>
        </p:nvSpPr>
        <p:spPr>
          <a:xfrm>
            <a:off x="3843525" y="5799865"/>
            <a:ext cx="4647824" cy="307778"/>
          </a:xfrm>
          <a:prstGeom prst="rect">
            <a:avLst/>
          </a:prstGeom>
          <a:noFill/>
        </p:spPr>
        <p:txBody>
          <a:bodyPr wrap="square" rtlCol="0">
            <a:spAutoFit/>
          </a:bodyPr>
          <a:lstStyle/>
          <a:p>
            <a:pPr algn="ctr"/>
            <a:r>
              <a:rPr lang="de-DE" sz="1400" b="1" dirty="0" err="1">
                <a:solidFill>
                  <a:srgbClr val="000000"/>
                </a:solidFill>
              </a:rPr>
              <a:t>Număr de </a:t>
            </a:r>
            <a:r>
              <a:rPr lang="de-DE" sz="1400" b="1" dirty="0" err="1">
                <a:solidFill>
                  <a:srgbClr val="000000"/>
                </a:solidFill>
              </a:rPr>
              <a:t>masă </a:t>
            </a:r>
            <a:r>
              <a:rPr lang="de-DE" sz="1400" b="1" dirty="0">
                <a:solidFill>
                  <a:srgbClr val="000000"/>
                </a:solidFill>
              </a:rPr>
              <a:t>A</a:t>
            </a:r>
          </a:p>
        </p:txBody>
      </p:sp>
    </p:spTree>
    <p:extLst>
      <p:ext uri="{BB962C8B-B14F-4D97-AF65-F5344CB8AC3E}">
        <p14:creationId xmlns:p14="http://schemas.microsoft.com/office/powerpoint/2010/main" val="983904445"/>
      </p:ext>
    </p:extLst>
  </p:cSld>
  <p:clrMapOvr>
    <a:masterClrMapping/>
  </p:clrMapOvr>
</p:sld>
</file>

<file path=ppt/slides/slide37.xml><?xml version="1.0" encoding="utf-8"?>
<p:sld xmlns:a16="http://schemas.microsoft.com/office/drawing/2014/main" xmlns:a14="http://schemas.microsoft.com/office/drawing/2010/main" xmlns:asvg="http://schemas.microsoft.com/office/drawing/2016/SVG/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Tabelul nuclidelor</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Sarcina</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algn="ctr">
                    <a:spcAft>
                      <a:spcPts val="1200"/>
                    </a:spcAft>
                  </a:pPr>
                  <a:r>
                    <a:rPr lang="en-US" sz="2800" dirty="0">
                      <a:solidFill>
                        <a:schemeClr val="tx1"/>
                      </a:solidFill>
                    </a:rPr>
                    <a:t>Încercați reprezentarea 3D a tabelului cu nuclizi</a:t>
                  </a:r>
                  <a:br>
                    <a:rPr lang="de-DE" sz="2800" dirty="0">
                      <a:solidFill>
                        <a:schemeClr val="tx1"/>
                      </a:solidFill>
                    </a:rPr>
                  </a:br>
                  <a14:m xmlns:a14="http://schemas.microsoft.com/office/drawing/2010/main"/>
                  <a:r>
                    <a:rPr lang="de-DE" sz="2800" b="1" dirty="0">
                      <a:solidFill>
                        <a:schemeClr val="tx1"/>
                      </a:solidFill>
                    </a:rPr>
                    <a:t> 2.1 </a:t>
                  </a:r>
                  <a:r>
                    <a:rPr lang="de-DE" sz="2800" b="1" dirty="0">
                      <a:solidFill>
                        <a:schemeClr val="tx1"/>
                      </a:solidFill>
                    </a:rPr>
                    <a:t>Tablou </a:t>
                  </a:r>
                  <a:r>
                    <a:rPr lang="de-DE" sz="2800" b="1" dirty="0" err="1">
                      <a:solidFill>
                        <a:schemeClr val="tx1"/>
                      </a:solidFill>
                    </a:rPr>
                    <a:t>nuclidic </a:t>
                  </a:r>
                  <a:r>
                    <a:rPr lang="de-DE" sz="2800" b="1" dirty="0">
                      <a:solidFill>
                        <a:schemeClr val="tx1"/>
                      </a:solidFill>
                    </a:rPr>
                    <a:t>interactiv</a:t>
                  </a:r>
                  <a:endParaRPr lang="en-GB" sz="2800" b="1" dirty="0">
                    <a:solidFill>
                      <a:schemeClr val="tx1"/>
                    </a:solidFill>
                  </a:endParaRPr>
                </a:p>
              </p:txBody>
            </p:sp>
          </mc:Choice>
          <mc:Fallback>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010411"/>
                </a:xfrm>
                <a:prstGeom prst="round2SameRect">
                  <a:avLst>
                    <a:gd name="adj1" fmla="val 0"/>
                    <a:gd name="adj2" fmla="val 0"/>
                  </a:avLst>
                </a:prstGeom>
                <a:blipFill>
                  <a:blip r:embed="rId5"/>
                  <a:stretch>
                    <a:fillRect r="-1053"/>
                  </a:stretch>
                </a:blipFill>
                <a:ln>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2356732979"/>
      </p:ext>
    </p:extLst>
  </p:cSld>
  <p:clrMapOvr>
    <a:masterClrMapping/>
  </p:clrMapOvr>
</p:sld>
</file>

<file path=ppt/slides/slide3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695951"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Prin </a:t>
            </a:r>
            <a:r>
              <a:rPr lang="en-US" sz="2800" b="1" dirty="0"/>
              <a:t>fuziune </a:t>
            </a:r>
            <a:r>
              <a:rPr lang="en-US" sz="2800" dirty="0"/>
              <a:t>sau </a:t>
            </a:r>
            <a:r>
              <a:rPr lang="en-US" sz="2800" b="1" dirty="0"/>
              <a:t>conversie </a:t>
            </a:r>
            <a:r>
              <a:rPr lang="en-US" sz="2800" b="1" dirty="0"/>
              <a:t>nucleară </a:t>
            </a:r>
            <a:r>
              <a:rPr lang="en-US" sz="2800" dirty="0"/>
              <a:t>(dezintegrare) pot fi create noi nuclee atomice.</a:t>
            </a:r>
            <a:br>
              <a:rPr lang="en-US" sz="2800" dirty="0"/>
            </a:br>
            <a:endParaRPr lang="en-US" sz="2800" dirty="0"/>
          </a:p>
          <a:p>
            <a:pPr marL="285750" indent="-285750">
              <a:buFont typeface="Arial" panose="020B0604020202020204" pitchFamily="34" charset="0"/>
              <a:buChar char="•"/>
            </a:pPr>
            <a:r>
              <a:rPr lang="en-US" sz="2800" dirty="0"/>
              <a:t>Aceste procese stau la baza </a:t>
            </a:r>
            <a:r>
              <a:rPr lang="en-US" sz="2800" b="1" dirty="0"/>
              <a:t>formării de noi elemente</a:t>
            </a:r>
            <a:r>
              <a:rPr lang="en-US" sz="2800" dirty="0"/>
              <a:t>!</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Reacții nucleare</a:t>
            </a:r>
            <a:endParaRPr lang="en-US" sz="3000" noProof="0" dirty="0"/>
          </a:p>
        </p:txBody>
      </p:sp>
      <p:pic>
        <p:nvPicPr>
          <p:cNvPr id="16386" name="Picture 2">
            <a:extLst>
              <a:ext uri="{FF2B5EF4-FFF2-40B4-BE49-F238E27FC236}">
                <a16:creationId xmlns:a16="http://schemas.microsoft.com/office/drawing/2014/main" id="{B52C327D-87D9-191E-962C-ADC11A692BD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17938" y="933504"/>
            <a:ext cx="5174061" cy="520563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565F7191-9225-7A48-779D-1B2D5BD6D4DE}"/>
              </a:ext>
            </a:extLst>
          </p:cNvPr>
          <p:cNvSpPr txBox="1"/>
          <p:nvPr/>
        </p:nvSpPr>
        <p:spPr>
          <a:xfrm>
            <a:off x="7017938" y="5826080"/>
            <a:ext cx="5174062" cy="307777"/>
          </a:xfrm>
          <a:prstGeom prst="rect">
            <a:avLst/>
          </a:prstGeom>
          <a:noFill/>
        </p:spPr>
        <p:txBody>
          <a:bodyPr wrap="square" rtlCol="0">
            <a:spAutoFit/>
          </a:bodyPr>
          <a:lstStyle/>
          <a:p>
            <a:pPr algn="ctr"/>
            <a:r>
              <a:rPr lang="de-DE" sz="1400" i="1" dirty="0">
                <a:solidFill>
                  <a:schemeClr val="bg1"/>
                </a:solidFill>
              </a:rPr>
              <a:t>[09] Ilustrație </a:t>
            </a:r>
            <a:r>
              <a:rPr lang="de-DE" sz="1400" i="1" dirty="0" err="1">
                <a:solidFill>
                  <a:schemeClr val="bg1"/>
                </a:solidFill>
              </a:rPr>
              <a:t>a </a:t>
            </a:r>
            <a:r>
              <a:rPr lang="de-DE" sz="1400" i="1" dirty="0" err="1">
                <a:solidFill>
                  <a:schemeClr val="bg1"/>
                </a:solidFill>
              </a:rPr>
              <a:t>supergigantului </a:t>
            </a:r>
            <a:r>
              <a:rPr lang="de-DE" sz="1400" i="1" dirty="0" err="1">
                <a:solidFill>
                  <a:schemeClr val="bg1"/>
                </a:solidFill>
              </a:rPr>
              <a:t>roșu </a:t>
            </a:r>
            <a:r>
              <a:rPr lang="de-DE" sz="1400" i="1" dirty="0">
                <a:solidFill>
                  <a:schemeClr val="bg1"/>
                </a:solidFill>
              </a:rPr>
              <a:t>Antares</a:t>
            </a:r>
          </a:p>
        </p:txBody>
      </p:sp>
    </p:spTree>
    <p:extLst>
      <p:ext uri="{BB962C8B-B14F-4D97-AF65-F5344CB8AC3E}">
        <p14:creationId xmlns:p14="http://schemas.microsoft.com/office/powerpoint/2010/main" val="3448160901"/>
      </p:ext>
    </p:extLst>
  </p:cSld>
  <p:clrMapOvr>
    <a:masterClrMapping/>
  </p:clrMapOvr>
</p:sld>
</file>

<file path=ppt/slides/slide3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5883275" y="1806366"/>
            <a:ext cx="6308724"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Partea III</a:t>
            </a:r>
          </a:p>
          <a:p>
            <a:pPr algn="ctr">
              <a:spcAft>
                <a:spcPts val="600"/>
              </a:spcAft>
            </a:pPr>
            <a:r>
              <a:rPr lang="en-US" sz="3600" cap="small" dirty="0">
                <a:solidFill>
                  <a:schemeClr val="bg1"/>
                </a:solidFill>
              </a:rPr>
              <a:t>Evoluția unei</a:t>
            </a:r>
            <a:br>
              <a:rPr lang="en-US" sz="3600" cap="small" dirty="0">
                <a:solidFill>
                  <a:schemeClr val="bg1"/>
                </a:solidFill>
              </a:rPr>
            </a:br>
            <a:r>
              <a:rPr lang="en-US" sz="3600" cap="small" dirty="0">
                <a:solidFill>
                  <a:schemeClr val="bg1"/>
                </a:solidFill>
              </a:rPr>
              <a:t>unei stele</a:t>
            </a:r>
            <a:endParaRPr lang="en-US" sz="3600" b="1" cap="small" dirty="0">
              <a:solidFill>
                <a:schemeClr val="bg1"/>
              </a:solidFill>
            </a:endParaRPr>
          </a:p>
        </p:txBody>
      </p:sp>
      <p:pic>
        <p:nvPicPr>
          <p:cNvPr id="12290" name="Picture 2">
            <a:extLst>
              <a:ext uri="{FF2B5EF4-FFF2-40B4-BE49-F238E27FC236}">
                <a16:creationId xmlns:a16="http://schemas.microsoft.com/office/drawing/2014/main" id="{D8841637-50A3-18C3-79DA-7D035E8B093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883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156887"/>
      </p:ext>
    </p:extLst>
  </p:cSld>
  <p:clrMapOvr>
    <a:masterClrMapping/>
  </p:clrMapOvr>
</p:sld>
</file>

<file path=ppt/slides/slide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535719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Partea I</a:t>
            </a:r>
          </a:p>
          <a:p>
            <a:pPr algn="ctr">
              <a:spcAft>
                <a:spcPts val="600"/>
              </a:spcAft>
            </a:pPr>
            <a:r>
              <a:rPr lang="en-US" sz="3600" cap="small" dirty="0">
                <a:solidFill>
                  <a:schemeClr val="bg1"/>
                </a:solidFill>
              </a:rPr>
              <a:t>Introducere</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7191" y="0"/>
            <a:ext cx="6834810" cy="6858000"/>
          </a:xfrm>
          <a:prstGeom prst="rect">
            <a:avLst/>
          </a:prstGeom>
        </p:spPr>
      </p:pic>
    </p:spTree>
    <p:extLst>
      <p:ext uri="{BB962C8B-B14F-4D97-AF65-F5344CB8AC3E}">
        <p14:creationId xmlns:p14="http://schemas.microsoft.com/office/powerpoint/2010/main" val="4272845236"/>
      </p:ext>
    </p:extLst>
  </p:cSld>
  <p:clrMapOvr>
    <a:masterClrMapping/>
  </p:clrMapOvr>
</p:sld>
</file>

<file path=ppt/slides/slide4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en-US" sz="3600" b="1" cap="small" noProof="0" dirty="0"/>
              <a:t>Unde </a:t>
            </a:r>
            <a:r>
              <a:rPr lang="en-US" sz="3600" cap="small" noProof="0" dirty="0"/>
              <a:t>sunt</a:t>
            </a:r>
            <a:br>
              <a:rPr lang="en-US" sz="3600" cap="small" noProof="0" dirty="0"/>
            </a:br>
            <a:r>
              <a:rPr lang="en-US" sz="3600" cap="small" noProof="0" dirty="0"/>
              <a:t>sunt create elementele?</a:t>
            </a:r>
          </a:p>
        </p:txBody>
      </p:sp>
    </p:spTree>
    <p:extLst>
      <p:ext uri="{BB962C8B-B14F-4D97-AF65-F5344CB8AC3E}">
        <p14:creationId xmlns:p14="http://schemas.microsoft.com/office/powerpoint/2010/main" val="1705955193"/>
      </p:ext>
    </p:extLst>
  </p:cSld>
  <p:clrMapOvr>
    <a:masterClrMapping/>
  </p:clrMapOvr>
</p:sld>
</file>

<file path=ppt/slides/slide41.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357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dirty="0"/>
              <a:t>Evoluția stelară</a:t>
            </a:r>
            <a:endParaRPr lang="en-US" sz="3000" noProof="0" dirty="0"/>
          </a:p>
        </p:txBody>
      </p:sp>
      <p:grpSp>
        <p:nvGrpSpPr>
          <p:cNvPr id="2" name="Gruppieren 1">
            <a:extLst>
              <a:ext uri="{FF2B5EF4-FFF2-40B4-BE49-F238E27FC236}">
                <a16:creationId xmlns:a16="http://schemas.microsoft.com/office/drawing/2014/main" id="{6D1BDC5E-7745-D2A0-D716-652CE52FE2A1}"/>
              </a:ext>
            </a:extLst>
          </p:cNvPr>
          <p:cNvGrpSpPr/>
          <p:nvPr/>
        </p:nvGrpSpPr>
        <p:grpSpPr>
          <a:xfrm>
            <a:off x="1381123" y="1755284"/>
            <a:ext cx="5775737" cy="3349162"/>
            <a:chOff x="1398424" y="1360021"/>
            <a:chExt cx="3822162" cy="3349162"/>
          </a:xfrm>
        </p:grpSpPr>
        <p:sp>
          <p:nvSpPr>
            <p:cNvPr id="3" name="Rechteck: obere Ecken abgerundet 2">
              <a:extLst>
                <a:ext uri="{FF2B5EF4-FFF2-40B4-BE49-F238E27FC236}">
                  <a16:creationId xmlns:a16="http://schemas.microsoft.com/office/drawing/2014/main" id="{11D6F70F-060D-B645-EEF9-3A4C4C5CE5DC}"/>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Sarcina</a:t>
              </a:r>
              <a:endParaRPr lang="en-US" sz="2400" b="1" dirty="0">
                <a:latin typeface="+mj-lt"/>
              </a:endParaRPr>
            </a:p>
          </p:txBody>
        </p:sp>
        <p:sp>
          <p:nvSpPr>
            <p:cNvPr id="4" name="Rechteck: obere Ecken abgerundet 3">
              <a:extLst>
                <a:ext uri="{FF2B5EF4-FFF2-40B4-BE49-F238E27FC236}">
                  <a16:creationId xmlns:a16="http://schemas.microsoft.com/office/drawing/2014/main" id="{31EA3F34-C2DA-3B0A-8599-2B29DFA6924C}"/>
                </a:ext>
              </a:extLst>
            </p:cNvPr>
            <p:cNvSpPr/>
            <p:nvPr/>
          </p:nvSpPr>
          <p:spPr>
            <a:xfrm>
              <a:off x="1398424" y="1873100"/>
              <a:ext cx="3822162" cy="2836083"/>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a:solidFill>
                    <a:schemeClr val="tx1"/>
                  </a:solidFill>
                </a:rPr>
                <a:t>Alegeți stele din</a:t>
              </a:r>
              <a:br>
                <a:rPr lang="en-US" sz="2800" dirty="0">
                  <a:solidFill>
                    <a:schemeClr val="tx1"/>
                  </a:solidFill>
                </a:rPr>
              </a:br>
              <a:r>
                <a:rPr lang="en-US" sz="2800" b="1" dirty="0">
                  <a:solidFill>
                    <a:schemeClr val="tx1"/>
                  </a:solidFill>
                </a:rPr>
                <a:t>→ 3.1 Carduri cu profilul stelelor</a:t>
              </a:r>
              <a:br>
                <a:rPr lang="en-US" sz="2800" b="1" dirty="0">
                  <a:solidFill>
                    <a:schemeClr val="tx1"/>
                  </a:solidFill>
                </a:rPr>
              </a:br>
              <a:r>
                <a:rPr lang="en-US" sz="2800" dirty="0">
                  <a:solidFill>
                    <a:schemeClr val="tx1"/>
                  </a:solidFill>
                </a:rPr>
                <a:t>și aranjați-le în diagrama comună.</a:t>
              </a:r>
              <a:br>
                <a:rPr lang="en-US" sz="2800" dirty="0">
                  <a:solidFill>
                    <a:schemeClr val="tx1"/>
                  </a:solidFill>
                </a:rPr>
              </a:br>
              <a:r>
                <a:rPr lang="en-US" sz="2800" dirty="0">
                  <a:solidFill>
                    <a:schemeClr val="tx1"/>
                  </a:solidFill>
                </a:rPr>
                <a:t>Pentru a face acest lucru, deschideți </a:t>
              </a:r>
              <a:br>
                <a:rPr lang="en-US" sz="2800" dirty="0">
                  <a:solidFill>
                    <a:schemeClr val="tx1"/>
                  </a:solidFill>
                </a:rPr>
              </a:br>
              <a:r>
                <a:rPr lang="en-US" sz="2800" dirty="0">
                  <a:solidFill>
                    <a:schemeClr val="tx1"/>
                  </a:solidFill>
                </a:rPr>
                <a:t>→ </a:t>
              </a:r>
              <a:r>
                <a:rPr lang="en-US" sz="2800" b="1" dirty="0">
                  <a:solidFill>
                    <a:schemeClr val="tx1"/>
                  </a:solidFill>
                </a:rPr>
                <a:t>3.2 Consiliul HRD</a:t>
              </a:r>
              <a:endParaRPr lang="en-GB" sz="2800" b="1" dirty="0">
                <a:solidFill>
                  <a:schemeClr val="tx1"/>
                </a:solidFill>
              </a:endParaRPr>
            </a:p>
          </p:txBody>
        </p:sp>
      </p:grpSp>
    </p:spTree>
    <p:extLst>
      <p:ext uri="{BB962C8B-B14F-4D97-AF65-F5344CB8AC3E}">
        <p14:creationId xmlns:p14="http://schemas.microsoft.com/office/powerpoint/2010/main" val="2246975322"/>
      </p:ext>
    </p:extLst>
  </p:cSld>
  <p:clrMapOvr>
    <a:masterClrMapping/>
  </p:clrMapOvr>
</p:sld>
</file>

<file path=ppt/slides/slide4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06A7A17-1D84-C2DD-26F2-5A017325C899}"/>
              </a:ext>
            </a:extLst>
          </p:cNvPr>
          <p:cNvSpPr/>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119F4021-6360-7AC8-D8C1-7653C71EEF2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921" b="8985"/>
          <a:stretch/>
        </p:blipFill>
        <p:spPr bwMode="auto">
          <a:xfrm>
            <a:off x="2975183" y="308113"/>
            <a:ext cx="5363747" cy="624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35865"/>
      </p:ext>
    </p:extLst>
  </p:cSld>
  <p:clrMapOvr>
    <a:masterClrMapping/>
  </p:clrMapOvr>
</p:sld>
</file>

<file path=ppt/slides/slide4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521016"/>
            <a:ext cx="4736636"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Aproximativ 5 stele se formează în Calea Lactee în fiecare an.</a:t>
            </a:r>
          </a:p>
          <a:p>
            <a:pPr marL="285750" indent="-285750">
              <a:buFont typeface="Arial" panose="020B0604020202020204" pitchFamily="34" charset="0"/>
              <a:buChar char="•"/>
            </a:pPr>
            <a:r>
              <a:rPr lang="en-US" sz="2400" dirty="0"/>
              <a:t>Formarea durează aproximativ 1 milion - 100 de milioane de ani</a:t>
            </a:r>
          </a:p>
          <a:p>
            <a:pPr marL="285750" indent="-285750">
              <a:buFont typeface="Arial" panose="020B0604020202020204" pitchFamily="34" charset="0"/>
              <a:buChar char="•"/>
            </a:pPr>
            <a:r>
              <a:rPr lang="en-US" sz="2400" dirty="0"/>
              <a:t>Inițial prin contracția norilor moleculari de hidrogen (gravitație).</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Evoluția stelară</a:t>
            </a:r>
            <a:endParaRPr lang="en-US" sz="3000" noProof="0" dirty="0"/>
          </a:p>
        </p:txBody>
      </p:sp>
      <p:pic>
        <p:nvPicPr>
          <p:cNvPr id="4" name="Grafik 3">
            <a:extLst>
              <a:ext uri="{FF2B5EF4-FFF2-40B4-BE49-F238E27FC236}">
                <a16:creationId xmlns:a16="http://schemas.microsoft.com/office/drawing/2014/main" id="{B570B3AE-EDD1-4983-A2AA-0E928395E6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467641"/>
            <a:ext cx="5192305" cy="3567114"/>
          </a:xfrm>
          <a:prstGeom prst="rect">
            <a:avLst/>
          </a:prstGeom>
        </p:spPr>
      </p:pic>
      <p:sp>
        <p:nvSpPr>
          <p:cNvPr id="8" name="Textfeld 7">
            <a:extLst>
              <a:ext uri="{FF2B5EF4-FFF2-40B4-BE49-F238E27FC236}">
                <a16:creationId xmlns:a16="http://schemas.microsoft.com/office/drawing/2014/main" id="{65CD3926-0269-42B3-BFC8-6127F4912535}"/>
              </a:ext>
            </a:extLst>
          </p:cNvPr>
          <p:cNvSpPr txBox="1"/>
          <p:nvPr/>
        </p:nvSpPr>
        <p:spPr>
          <a:xfrm>
            <a:off x="6096000" y="5013629"/>
            <a:ext cx="5192306" cy="95410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305E"/>
                </a:solidFill>
                <a:effectLst/>
                <a:uLnTx/>
                <a:uFillTx/>
                <a:latin typeface="Open Sans"/>
                <a:ea typeface="+mn-ea"/>
                <a:cs typeface="+mn-cs"/>
              </a:rPr>
              <a:t>[12] Cele două nebuloase NGC 2014 și NGC 2020, care fac parte dintr-o regiune de formare a stelelor în Marele </a:t>
            </a:r>
            <a:r>
              <a:rPr kumimoji="0" lang="en-US" sz="1400" b="0" i="1" u="none" strike="noStrike" kern="1200" cap="none" spc="0" normalizeH="0" baseline="0" noProof="0" dirty="0">
                <a:ln>
                  <a:noFill/>
                </a:ln>
                <a:solidFill>
                  <a:srgbClr val="00305E"/>
                </a:solidFill>
                <a:effectLst/>
                <a:uLnTx/>
                <a:uFillTx/>
                <a:latin typeface="Open Sans"/>
                <a:ea typeface="+mn-ea"/>
                <a:cs typeface="+mn-cs"/>
              </a:rPr>
              <a:t>Nor </a:t>
            </a:r>
            <a:r>
              <a:rPr kumimoji="0" lang="en-US" sz="1400" b="0" i="1" u="none" strike="noStrike" kern="1200" cap="none" spc="0" normalizeH="0" baseline="0" noProof="0" dirty="0" err="1">
                <a:ln>
                  <a:noFill/>
                </a:ln>
                <a:solidFill>
                  <a:srgbClr val="00305E"/>
                </a:solidFill>
                <a:effectLst/>
                <a:uLnTx/>
                <a:uFillTx/>
                <a:latin typeface="Open Sans"/>
                <a:ea typeface="+mn-ea"/>
                <a:cs typeface="+mn-cs"/>
              </a:rPr>
              <a:t>Magellanic</a:t>
            </a:r>
            <a:r>
              <a:rPr kumimoji="0" lang="en-US" sz="1400" b="0" i="1" u="none" strike="noStrike" kern="1200" cap="none" spc="0" normalizeH="0" baseline="0" noProof="0" dirty="0">
                <a:ln>
                  <a:noFill/>
                </a:ln>
                <a:solidFill>
                  <a:srgbClr val="00305E"/>
                </a:solidFill>
                <a:effectLst/>
                <a:uLnTx/>
                <a:uFillTx/>
                <a:latin typeface="Open Sans"/>
                <a:ea typeface="+mn-ea"/>
                <a:cs typeface="+mn-cs"/>
              </a:rPr>
              <a:t>, o galaxie din Calea Lactee aflată la 163 000 de ani lumină distanță.</a:t>
            </a:r>
            <a:br>
              <a:rPr kumimoji="0" lang="de-DE" sz="1400" b="0" i="1" u="none" strike="noStrike" kern="1200" cap="none" spc="0" normalizeH="0" baseline="0" noProof="0" dirty="0">
                <a:ln>
                  <a:noFill/>
                </a:ln>
                <a:solidFill>
                  <a:srgbClr val="00305E"/>
                </a:solidFill>
                <a:effectLst/>
                <a:uLnTx/>
                <a:uFillTx/>
                <a:latin typeface="Open Sans"/>
                <a:ea typeface="+mn-ea"/>
                <a:cs typeface="+mn-cs"/>
              </a:rPr>
            </a:br>
            <a:r>
              <a:rPr kumimoji="0" lang="de-DE" sz="1400" b="0" i="1" u="none" strike="noStrike" kern="1200" cap="none" spc="0" normalizeH="0" baseline="0" noProof="0" dirty="0">
                <a:ln>
                  <a:noFill/>
                </a:ln>
                <a:solidFill>
                  <a:srgbClr val="00305E"/>
                </a:solidFill>
                <a:effectLst/>
                <a:uLnTx/>
                <a:uFillTx/>
                <a:latin typeface="Open Sans"/>
                <a:ea typeface="+mn-ea"/>
                <a:cs typeface="+mn-cs"/>
                <a:hlinkClick r:id="rId4"/>
              </a:rPr>
              <a:t>Hubble/ESA, 2020 </a:t>
            </a:r>
            <a:endParaRPr kumimoji="0" lang="de-DE" sz="1400" b="0"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1352341687"/>
      </p:ext>
    </p:extLst>
  </p:cSld>
  <p:clrMapOvr>
    <a:masterClrMapping/>
  </p:clrMapOvr>
</p:sld>
</file>

<file path=ppt/slides/slide4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3" y="1676635"/>
            <a:ext cx="5108579"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Contracția creează un nucleu cu o densitate mai mare (colaps gravitațional).</a:t>
            </a:r>
          </a:p>
          <a:p>
            <a:pPr marL="285750" indent="-285750">
              <a:buFont typeface="Arial" panose="020B0604020202020204" pitchFamily="34" charset="0"/>
              <a:buChar char="•"/>
            </a:pPr>
            <a:r>
              <a:rPr lang="en-US" sz="2400" dirty="0"/>
              <a:t>Dacă masa este suficient de mare, norul se prăbușește și este emisă energie termică</a:t>
            </a:r>
          </a:p>
          <a:p>
            <a:pPr marL="285750" indent="-285750">
              <a:buFont typeface="Arial" panose="020B0604020202020204" pitchFamily="34" charset="0"/>
              <a:buChar char="•"/>
            </a:pPr>
            <a:r>
              <a:rPr lang="en-US" sz="2400" dirty="0"/>
              <a:t>Dacă densitatea stelei este suficient de mare, radiația nu mai poate scăpa din înveliș, astfel încât steaua se încălzește și mai mult</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Evoluția stelară</a:t>
            </a:r>
            <a:endParaRPr lang="en-US" sz="3000" noProof="0" dirty="0"/>
          </a:p>
        </p:txBody>
      </p:sp>
      <p:sp>
        <p:nvSpPr>
          <p:cNvPr id="8" name="Textfeld 7">
            <a:extLst>
              <a:ext uri="{FF2B5EF4-FFF2-40B4-BE49-F238E27FC236}">
                <a16:creationId xmlns:a16="http://schemas.microsoft.com/office/drawing/2014/main" id="{65CD3926-0269-42B3-BFC8-6127F4912535}"/>
              </a:ext>
            </a:extLst>
          </p:cNvPr>
          <p:cNvSpPr txBox="1"/>
          <p:nvPr/>
        </p:nvSpPr>
        <p:spPr>
          <a:xfrm>
            <a:off x="6273805" y="5013629"/>
            <a:ext cx="5181600" cy="954107"/>
          </a:xfrm>
          <a:prstGeom prst="rect">
            <a:avLst/>
          </a:prstGeom>
          <a:noFill/>
        </p:spPr>
        <p:txBody>
          <a:bodyPr wrap="square" rtlCol="0">
            <a:spAutoFit/>
          </a:bodyPr>
          <a:lstStyle/>
          <a:p>
            <a:pPr algn="ctr"/>
            <a:r>
              <a:rPr lang="en-US" sz="1400" i="1" dirty="0"/>
              <a:t>[13]Capul așa-numitului nor de gaz "Omida cosmică" este o protostea care încă absoarbe material din învelișul său exterior și se condensează lent.</a:t>
            </a:r>
            <a:br>
              <a:rPr lang="de-DE" sz="1400" i="1" dirty="0"/>
            </a:br>
            <a:r>
              <a:rPr lang="de-DE" sz="1400" i="1" dirty="0">
                <a:hlinkClick r:id="rId3"/>
              </a:rPr>
              <a:t>Hubble/ESA, 2013 </a:t>
            </a:r>
            <a:endParaRPr lang="de-DE" sz="1400" i="1" dirty="0"/>
          </a:p>
        </p:txBody>
      </p:sp>
      <p:pic>
        <p:nvPicPr>
          <p:cNvPr id="5" name="Grafik 4">
            <a:extLst>
              <a:ext uri="{FF2B5EF4-FFF2-40B4-BE49-F238E27FC236}">
                <a16:creationId xmlns:a16="http://schemas.microsoft.com/office/drawing/2014/main" id="{E6107EC6-2C9B-4F2B-AF7C-CEFCBC3F1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3805" y="1677974"/>
            <a:ext cx="5181600" cy="3335655"/>
          </a:xfrm>
          <a:prstGeom prst="rect">
            <a:avLst/>
          </a:prstGeom>
        </p:spPr>
      </p:pic>
    </p:spTree>
    <p:extLst>
      <p:ext uri="{BB962C8B-B14F-4D97-AF65-F5344CB8AC3E}">
        <p14:creationId xmlns:p14="http://schemas.microsoft.com/office/powerpoint/2010/main" val="2928739338"/>
      </p:ext>
    </p:extLst>
  </p:cSld>
  <p:clrMapOvr>
    <a:masterClrMapping/>
  </p:clrMapOvr>
</p:sld>
</file>

<file path=ppt/slides/slide4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676635"/>
            <a:ext cx="472754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Se formează </a:t>
            </a:r>
            <a:r>
              <a:rPr lang="en-US" sz="2400" dirty="0"/>
              <a:t>o </a:t>
            </a:r>
            <a:r>
              <a:rPr lang="en-US" sz="2400" b="1" dirty="0"/>
              <a:t>protostea</a:t>
            </a:r>
          </a:p>
          <a:p>
            <a:pPr marL="285750" indent="-285750">
              <a:buFont typeface="Arial" panose="020B0604020202020204" pitchFamily="34" charset="0"/>
              <a:buChar char="•"/>
            </a:pPr>
            <a:r>
              <a:rPr lang="en-US" sz="2400" dirty="0"/>
              <a:t>Forța gravitațională crește</a:t>
            </a:r>
          </a:p>
          <a:p>
            <a:pPr marL="285750" indent="-285750">
              <a:buFont typeface="Arial" panose="020B0604020202020204" pitchFamily="34" charset="0"/>
              <a:buChar char="•"/>
            </a:pPr>
            <a:r>
              <a:rPr lang="en-US" sz="2400" dirty="0"/>
              <a:t>Moleculele exterioare se izbesc de nucleu</a:t>
            </a:r>
          </a:p>
          <a:p>
            <a:pPr marL="285750" indent="-285750">
              <a:buFont typeface="Arial" panose="020B0604020202020204" pitchFamily="34" charset="0"/>
              <a:buChar char="•"/>
            </a:pPr>
            <a:r>
              <a:rPr lang="en-US" sz="2400" dirty="0"/>
              <a:t>Câteva mii de grade Kelvin, lumină mai ales în domeniul infraroșu</a:t>
            </a:r>
          </a:p>
          <a:p>
            <a:pPr marL="285750" indent="-285750">
              <a:buFont typeface="Arial" panose="020B0604020202020204" pitchFamily="34" charset="0"/>
              <a:buChar char="•"/>
            </a:pPr>
            <a:r>
              <a:rPr lang="en-US" sz="2400" dirty="0"/>
              <a:t>Temperatura este crescută până când gazul din interior este </a:t>
            </a:r>
            <a:r>
              <a:rPr lang="en-US" sz="2400" dirty="0" err="1"/>
              <a:t>ionizat</a:t>
            </a:r>
            <a:r>
              <a:rPr lang="en-US" sz="2400" dirty="0"/>
              <a:t>, gazul devine plasmă</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Evoluția stelară</a:t>
            </a:r>
            <a:endParaRPr lang="en-US" sz="3000" noProof="0" dirty="0"/>
          </a:p>
        </p:txBody>
      </p:sp>
      <p:sp>
        <p:nvSpPr>
          <p:cNvPr id="8" name="Textfeld 7">
            <a:extLst>
              <a:ext uri="{FF2B5EF4-FFF2-40B4-BE49-F238E27FC236}">
                <a16:creationId xmlns:a16="http://schemas.microsoft.com/office/drawing/2014/main" id="{65CD3926-0269-42B3-BFC8-6127F4912535}"/>
              </a:ext>
            </a:extLst>
          </p:cNvPr>
          <p:cNvSpPr txBox="1"/>
          <p:nvPr/>
        </p:nvSpPr>
        <p:spPr>
          <a:xfrm>
            <a:off x="6273805" y="5081364"/>
            <a:ext cx="5003795" cy="954107"/>
          </a:xfrm>
          <a:prstGeom prst="rect">
            <a:avLst/>
          </a:prstGeom>
          <a:noFill/>
        </p:spPr>
        <p:txBody>
          <a:bodyPr wrap="square" rtlCol="0">
            <a:spAutoFit/>
          </a:bodyPr>
          <a:lstStyle/>
          <a:p>
            <a:pPr algn="ctr"/>
            <a:r>
              <a:rPr lang="en-US" sz="1400" i="1" dirty="0"/>
              <a:t>[14] Gazul ejectat din protostea lovește norii de praf. Sunt vizibile două jeturi, care se îndepărtează diametral de protosteaua </a:t>
            </a:r>
            <a:r>
              <a:rPr lang="en-US" sz="1400" i="1" dirty="0" err="1"/>
              <a:t>din centru</a:t>
            </a:r>
            <a:r>
              <a:rPr lang="en-US" sz="1400" i="1" dirty="0"/>
              <a:t>.</a:t>
            </a:r>
            <a:br>
              <a:rPr lang="de-DE" sz="1400" i="1" dirty="0"/>
            </a:br>
            <a:r>
              <a:rPr lang="de-DE" sz="1400" i="1" dirty="0">
                <a:hlinkClick r:id="rId3"/>
              </a:rPr>
              <a:t>Hubble/ESA, 2021 </a:t>
            </a:r>
            <a:endParaRPr lang="de-DE" sz="1400" i="1" dirty="0"/>
          </a:p>
        </p:txBody>
      </p:sp>
      <p:pic>
        <p:nvPicPr>
          <p:cNvPr id="5" name="Grafik 4">
            <a:extLst>
              <a:ext uri="{FF2B5EF4-FFF2-40B4-BE49-F238E27FC236}">
                <a16:creationId xmlns:a16="http://schemas.microsoft.com/office/drawing/2014/main" id="{E6107EC6-2C9B-4F2B-AF7C-CEFCBC3F1A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62194" y="1632145"/>
            <a:ext cx="5015406" cy="3441306"/>
          </a:xfrm>
          <a:prstGeom prst="rect">
            <a:avLst/>
          </a:prstGeom>
        </p:spPr>
      </p:pic>
    </p:spTree>
    <p:extLst>
      <p:ext uri="{BB962C8B-B14F-4D97-AF65-F5344CB8AC3E}">
        <p14:creationId xmlns:p14="http://schemas.microsoft.com/office/powerpoint/2010/main" val="1781894626"/>
      </p:ext>
    </p:extLst>
  </p:cSld>
  <p:clrMapOvr>
    <a:masterClrMapping/>
  </p:clrMapOvr>
</p:sld>
</file>

<file path=ppt/slides/slide4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3" y="1546569"/>
            <a:ext cx="6053650"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Temperatura și densitatea sunt suficient de ridicate pentru ca nucleele atomice să depășească bariera Coulomb</a:t>
            </a:r>
          </a:p>
          <a:p>
            <a:pPr marL="285750" indent="-285750">
              <a:buFont typeface="Arial" panose="020B0604020202020204" pitchFamily="34" charset="0"/>
              <a:buChar char="•"/>
            </a:pPr>
            <a:r>
              <a:rPr lang="en-US" sz="2400" b="1" dirty="0"/>
              <a:t>Fuziunea hidrogenului: </a:t>
            </a:r>
            <a:r>
              <a:rPr lang="en-US" sz="2400" dirty="0"/>
              <a:t>se formează heliu care se acumulează în interiorul miezului</a:t>
            </a:r>
          </a:p>
          <a:p>
            <a:pPr marL="285750" indent="-285750">
              <a:buFont typeface="Arial" panose="020B0604020202020204" pitchFamily="34" charset="0"/>
              <a:buChar char="•"/>
            </a:pPr>
            <a:r>
              <a:rPr lang="en-US" sz="2400" dirty="0"/>
              <a:t>Radiația și presiunea gazelor ca forță opusă gravitației</a:t>
            </a:r>
          </a:p>
          <a:p>
            <a:pPr marL="285750" indent="-285750">
              <a:buFont typeface="Arial" panose="020B0604020202020204" pitchFamily="34" charset="0"/>
              <a:buChar char="•"/>
            </a:pPr>
            <a:r>
              <a:rPr lang="en-US" sz="2400" dirty="0"/>
              <a:t>Steaua a atins o stare stabilă!</a:t>
            </a:r>
          </a:p>
          <a:p>
            <a:pPr marL="342900" indent="-342900">
              <a:buFont typeface="Wingdings" panose="05000000000000000000" pitchFamily="2" charset="2"/>
              <a:buChar char="Ø"/>
            </a:pPr>
            <a:r>
              <a:rPr lang="en-US" sz="2400" b="1" dirty="0"/>
              <a:t>Echilibrul hidrostatic</a:t>
            </a:r>
            <a:r>
              <a:rPr lang="en-US" sz="2400" dirty="0"/>
              <a:t>: Gravitația și presiunea echilibrate</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Evoluția stelară</a:t>
            </a:r>
            <a:endParaRPr lang="en-US" sz="3000" noProof="0" dirty="0"/>
          </a:p>
        </p:txBody>
      </p:sp>
      <p:grpSp>
        <p:nvGrpSpPr>
          <p:cNvPr id="5" name="Gruppieren 4">
            <a:extLst>
              <a:ext uri="{FF2B5EF4-FFF2-40B4-BE49-F238E27FC236}">
                <a16:creationId xmlns:a16="http://schemas.microsoft.com/office/drawing/2014/main" id="{24F7A96B-AF17-E275-C0BA-0E8999F81E60}"/>
              </a:ext>
            </a:extLst>
          </p:cNvPr>
          <p:cNvGrpSpPr/>
          <p:nvPr/>
        </p:nvGrpSpPr>
        <p:grpSpPr>
          <a:xfrm>
            <a:off x="7334250" y="1266660"/>
            <a:ext cx="3540014" cy="4722930"/>
            <a:chOff x="7458075" y="1209510"/>
            <a:chExt cx="3540014" cy="4722930"/>
          </a:xfrm>
        </p:grpSpPr>
        <p:pic>
          <p:nvPicPr>
            <p:cNvPr id="3" name="Grafik 2">
              <a:extLst>
                <a:ext uri="{FF2B5EF4-FFF2-40B4-BE49-F238E27FC236}">
                  <a16:creationId xmlns:a16="http://schemas.microsoft.com/office/drawing/2014/main" id="{F0BA08A4-091E-4836-91F6-F787BEEF0F0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2" name="Rechteck 1">
              <a:extLst>
                <a:ext uri="{FF2B5EF4-FFF2-40B4-BE49-F238E27FC236}">
                  <a16:creationId xmlns:a16="http://schemas.microsoft.com/office/drawing/2014/main" id="{30EBA496-61C8-E7EB-3A84-8F4727C2DCF0}"/>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hteck 3">
              <a:extLst>
                <a:ext uri="{FF2B5EF4-FFF2-40B4-BE49-F238E27FC236}">
                  <a16:creationId xmlns:a16="http://schemas.microsoft.com/office/drawing/2014/main" id="{FB26D02A-497F-76E3-E113-E4776B335D70}"/>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8258637"/>
      </p:ext>
    </p:extLst>
  </p:cSld>
  <p:clrMapOvr>
    <a:masterClrMapping/>
  </p:clrMapOvr>
</p:sld>
</file>

<file path=ppt/slides/slide4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Evoluția stelară</a:t>
            </a:r>
            <a:endParaRPr lang="en-US" sz="3000" noProof="0" dirty="0"/>
          </a:p>
        </p:txBody>
      </p:sp>
      <p:pic>
        <p:nvPicPr>
          <p:cNvPr id="8194" name="Picture 2">
            <a:extLst>
              <a:ext uri="{FF2B5EF4-FFF2-40B4-BE49-F238E27FC236}">
                <a16:creationId xmlns:a16="http://schemas.microsoft.com/office/drawing/2014/main" id="{97DE56FB-8F45-4B0B-BE87-052F1D464B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9258" y="1585913"/>
            <a:ext cx="3638550" cy="3686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8335C72-B966-CA4D-2EFB-ABE0C2E697A4}"/>
              </a:ext>
            </a:extLst>
          </p:cNvPr>
          <p:cNvSpPr txBox="1"/>
          <p:nvPr/>
        </p:nvSpPr>
        <p:spPr>
          <a:xfrm>
            <a:off x="1080593" y="1546569"/>
            <a:ext cx="5729782"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Cu cât este mai mare elementul, cu atât este mai mare </a:t>
            </a:r>
            <a:r>
              <a:rPr lang="en-US" sz="2400" b="1" dirty="0"/>
              <a:t>bariera Coulomb</a:t>
            </a:r>
          </a:p>
          <a:p>
            <a:pPr marL="285750" indent="-285750">
              <a:buFont typeface="Arial" panose="020B0604020202020204" pitchFamily="34" charset="0"/>
              <a:buChar char="•"/>
            </a:pPr>
            <a:r>
              <a:rPr lang="de-DE" sz="2400" dirty="0" err="1"/>
              <a:t>Dacă </a:t>
            </a:r>
            <a:r>
              <a:rPr lang="de-DE" sz="2400" dirty="0" err="1"/>
              <a:t>temperatura </a:t>
            </a:r>
            <a:r>
              <a:rPr lang="de-DE" sz="2400" dirty="0"/>
              <a:t>și densitatea </a:t>
            </a:r>
            <a:r>
              <a:rPr lang="de-DE" sz="2400" dirty="0" err="1"/>
              <a:t>sunt </a:t>
            </a:r>
            <a:r>
              <a:rPr lang="de-DE" sz="2400" dirty="0" err="1"/>
              <a:t>suficient de </a:t>
            </a:r>
            <a:r>
              <a:rPr lang="de-DE" sz="2400" dirty="0"/>
              <a:t>ridicate</a:t>
            </a:r>
            <a:r>
              <a:rPr lang="de-DE" sz="2400" dirty="0"/>
              <a:t>, </a:t>
            </a:r>
            <a:r>
              <a:rPr lang="de-DE" sz="2400" dirty="0" err="1"/>
              <a:t>fuziunea </a:t>
            </a:r>
            <a:r>
              <a:rPr lang="de-DE" sz="2400" dirty="0" err="1"/>
              <a:t>heliului </a:t>
            </a:r>
            <a:r>
              <a:rPr lang="de-DE" sz="2400" dirty="0" err="1"/>
              <a:t>devine </a:t>
            </a:r>
            <a:r>
              <a:rPr lang="de-DE" sz="2400" dirty="0"/>
              <a:t>posibilă</a:t>
            </a:r>
          </a:p>
          <a:p>
            <a:pPr marL="285750" indent="-285750">
              <a:buFont typeface="Arial" panose="020B0604020202020204" pitchFamily="34" charset="0"/>
              <a:buChar char="•"/>
            </a:pPr>
            <a:r>
              <a:rPr lang="en-US" sz="2400" dirty="0"/>
              <a:t>În funcție de masa stelei, alte elemente pot fuziona</a:t>
            </a:r>
          </a:p>
          <a:p>
            <a:pPr marL="285750" indent="-285750">
              <a:buFont typeface="Arial" panose="020B0604020202020204" pitchFamily="34" charset="0"/>
              <a:buChar char="•"/>
            </a:pPr>
            <a:r>
              <a:rPr lang="en-US" sz="2400" dirty="0"/>
              <a:t>Steaua trece prin </a:t>
            </a:r>
            <a:r>
              <a:rPr lang="en-US" sz="2400" b="1" dirty="0"/>
              <a:t>faze de viață </a:t>
            </a:r>
            <a:r>
              <a:rPr lang="en-US" sz="2400" dirty="0"/>
              <a:t>care sunt cuplate la procesele de fuziune nucleară</a:t>
            </a:r>
          </a:p>
        </p:txBody>
      </p:sp>
    </p:spTree>
    <p:extLst>
      <p:ext uri="{BB962C8B-B14F-4D97-AF65-F5344CB8AC3E}">
        <p14:creationId xmlns:p14="http://schemas.microsoft.com/office/powerpoint/2010/main" val="2710478033"/>
      </p:ext>
    </p:extLst>
  </p:cSld>
  <p:clrMapOvr>
    <a:masterClrMapping/>
  </p:clrMapOvr>
</p:sld>
</file>

<file path=ppt/slides/slide4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Evoluția stelară</a:t>
            </a:r>
            <a:endParaRPr lang="en-US" sz="3000" noProof="0" dirty="0"/>
          </a:p>
        </p:txBody>
      </p:sp>
      <p:pic>
        <p:nvPicPr>
          <p:cNvPr id="6" name="Grafik 5">
            <a:extLst>
              <a:ext uri="{FF2B5EF4-FFF2-40B4-BE49-F238E27FC236}">
                <a16:creationId xmlns:a16="http://schemas.microsoft.com/office/drawing/2014/main" id="{F9D358C9-1BD9-405D-B16B-23D454721B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655" b="5895"/>
          <a:stretch/>
        </p:blipFill>
        <p:spPr>
          <a:xfrm>
            <a:off x="1738434" y="1081567"/>
            <a:ext cx="8715131" cy="4774377"/>
          </a:xfrm>
          <a:prstGeom prst="rect">
            <a:avLst/>
          </a:prstGeom>
        </p:spPr>
      </p:pic>
      <p:sp>
        <p:nvSpPr>
          <p:cNvPr id="2" name="Textfeld 1">
            <a:extLst>
              <a:ext uri="{FF2B5EF4-FFF2-40B4-BE49-F238E27FC236}">
                <a16:creationId xmlns:a16="http://schemas.microsoft.com/office/drawing/2014/main" id="{F92BE580-A3C3-CB60-BC6F-F5B9CBE5F9A6}"/>
              </a:ext>
            </a:extLst>
          </p:cNvPr>
          <p:cNvSpPr txBox="1"/>
          <p:nvPr/>
        </p:nvSpPr>
        <p:spPr>
          <a:xfrm>
            <a:off x="10574220" y="5292570"/>
            <a:ext cx="1455855" cy="523220"/>
          </a:xfrm>
          <a:prstGeom prst="rect">
            <a:avLst/>
          </a:prstGeom>
          <a:noFill/>
        </p:spPr>
        <p:txBody>
          <a:bodyPr wrap="square" rtlCol="0">
            <a:spAutoFit/>
          </a:bodyPr>
          <a:lstStyle/>
          <a:p>
            <a:pPr algn="ctr"/>
            <a:r>
              <a:rPr lang="en-US" sz="1400" i="1" dirty="0"/>
              <a:t>[15] Fazele de viață ale stelelor</a:t>
            </a:r>
            <a:endParaRPr lang="de-DE" sz="1400" i="1" dirty="0"/>
          </a:p>
        </p:txBody>
      </p:sp>
    </p:spTree>
    <p:extLst>
      <p:ext uri="{BB962C8B-B14F-4D97-AF65-F5344CB8AC3E}">
        <p14:creationId xmlns:p14="http://schemas.microsoft.com/office/powerpoint/2010/main" val="565808772"/>
      </p:ext>
    </p:extLst>
  </p:cSld>
  <p:clrMapOvr>
    <a:masterClrMapping/>
  </p:clrMapOvr>
</p:sld>
</file>

<file path=ppt/slides/slide4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Evoluția stelară</a:t>
            </a:r>
            <a:endParaRPr lang="en-US"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648937" y="651615"/>
            <a:ext cx="4959245" cy="5780620"/>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7018870" y="2024933"/>
            <a:ext cx="4961463" cy="2862322"/>
          </a:xfrm>
          <a:prstGeom prst="rect">
            <a:avLst/>
          </a:prstGeom>
          <a:noFill/>
        </p:spPr>
        <p:txBody>
          <a:bodyPr wrap="square" rtlCol="0">
            <a:spAutoFit/>
          </a:bodyPr>
          <a:lstStyle/>
          <a:p>
            <a:pPr algn="ctr"/>
            <a:r>
              <a:rPr lang="en-US" sz="2000" i="1" dirty="0"/>
              <a:t>[10] Nebuloasa planetară NGC 6302, numită și Nebuloasa Fluturelui, se află în Calea Lactee, la o distanță de aproximativ 3800 </a:t>
            </a:r>
            <a:r>
              <a:rPr lang="en-US" sz="2000" i="1" dirty="0" err="1"/>
              <a:t>Lj</a:t>
            </a:r>
            <a:r>
              <a:rPr lang="en-US" sz="2000" i="1" dirty="0"/>
              <a:t>. </a:t>
            </a:r>
            <a:r>
              <a:rPr lang="en-US" sz="2000" i="1" dirty="0"/>
              <a:t>În </a:t>
            </a:r>
            <a:r>
              <a:rPr lang="en-US" sz="2000" i="1" dirty="0" err="1"/>
              <a:t>centru </a:t>
            </a:r>
            <a:r>
              <a:rPr lang="en-US" sz="2000" i="1" dirty="0"/>
              <a:t>se află o stea muribundă care avea de cinci ori masa Soarelui. Aceasta și-a ejectat învelișul gazos și acum eliberează un flux de radiații UV care face vizibilă materia ejectată.</a:t>
            </a:r>
            <a:br>
              <a:rPr lang="de-DE" sz="2000" i="1" dirty="0"/>
            </a:br>
            <a:r>
              <a:rPr lang="de-DE" sz="2000" i="1" dirty="0">
                <a:hlinkClick r:id="rId4"/>
              </a:rPr>
              <a:t>Hubble/ESA, 2009</a:t>
            </a:r>
            <a:endParaRPr lang="de-DE" sz="2000" i="1" dirty="0"/>
          </a:p>
        </p:txBody>
      </p:sp>
    </p:spTree>
    <p:extLst>
      <p:ext uri="{BB962C8B-B14F-4D97-AF65-F5344CB8AC3E}">
        <p14:creationId xmlns:p14="http://schemas.microsoft.com/office/powerpoint/2010/main" val="3360766424"/>
      </p:ext>
    </p:extLst>
  </p:cSld>
  <p:clrMapOvr>
    <a:masterClrMapping/>
  </p:clrMapOvr>
</p:sld>
</file>

<file path=ppt/slides/slide5.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1666875" y="1036637"/>
            <a:ext cx="8858249" cy="2392362"/>
          </a:xfrm>
        </p:spPr>
        <p:txBody>
          <a:bodyPr anchor="ctr"/>
          <a:lstStyle/>
          <a:p>
            <a:pPr algn="ctr"/>
            <a:r>
              <a:rPr lang="en-US" sz="4000" b="1" cap="small" noProof="0" dirty="0">
                <a:solidFill>
                  <a:schemeClr val="tx1"/>
                </a:solidFill>
              </a:rPr>
              <a:t>Runda de introducere</a:t>
            </a:r>
            <a:endParaRPr lang="en-US" sz="3600" b="1" cap="small" noProof="0" dirty="0">
              <a:solidFill>
                <a:schemeClr val="tx1"/>
              </a:solidFill>
            </a:endParaRPr>
          </a:p>
        </p:txBody>
      </p:sp>
      <p:pic>
        <p:nvPicPr>
          <p:cNvPr id="4" name="Grafik 3" descr="Fragen mit einfarbiger Füllung">
            <a:extLst>
              <a:ext uri="{FF2B5EF4-FFF2-40B4-BE49-F238E27FC236}">
                <a16:creationId xmlns:a16="http://schemas.microsoft.com/office/drawing/2014/main" id="{4F0EBFC7-984E-56D8-C6E0-31C0A17B0F7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4510086" y="2576512"/>
            <a:ext cx="3171825" cy="3171825"/>
          </a:xfrm>
          <a:prstGeom prst="rect">
            <a:avLst/>
          </a:prstGeom>
        </p:spPr>
      </p:pic>
    </p:spTree>
    <p:extLst>
      <p:ext uri="{BB962C8B-B14F-4D97-AF65-F5344CB8AC3E}">
        <p14:creationId xmlns:p14="http://schemas.microsoft.com/office/powerpoint/2010/main" val="1049012626"/>
      </p:ext>
    </p:extLst>
  </p:cSld>
  <p:clrMapOvr>
    <a:masterClrMapping/>
  </p:clrMapOvr>
</p:sld>
</file>

<file path=ppt/slides/slide5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Evoluția stelară</a:t>
            </a:r>
            <a:endParaRPr lang="en-US"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8249" y="1030075"/>
            <a:ext cx="5518151" cy="5021318"/>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6951136" y="2024933"/>
            <a:ext cx="4961463" cy="2862322"/>
          </a:xfrm>
          <a:prstGeom prst="rect">
            <a:avLst/>
          </a:prstGeom>
          <a:noFill/>
        </p:spPr>
        <p:txBody>
          <a:bodyPr wrap="square" rtlCol="0">
            <a:spAutoFit/>
          </a:bodyPr>
          <a:lstStyle/>
          <a:p>
            <a:pPr algn="ctr"/>
            <a:r>
              <a:rPr lang="en-US" sz="2000" i="1" dirty="0"/>
              <a:t>[Nebuloasa Crabului, situată la 6500 de ani lumină în constelația Taurus, este rezultatul exploziei unei supernove observată de astronomi în 1054. </a:t>
            </a:r>
            <a:r>
              <a:rPr lang="en-US" sz="2000" i="1" dirty="0" err="1"/>
              <a:t>În centrul </a:t>
            </a:r>
            <a:r>
              <a:rPr lang="en-US" sz="2000" i="1" dirty="0"/>
              <a:t>său se </a:t>
            </a:r>
            <a:r>
              <a:rPr lang="en-US" sz="2000" i="1" dirty="0"/>
              <a:t>află o stea neutronică extrem de densă care se rotește o dată la 33 de milisecunde, emițând fascicule rotative de unde radio și lumină vizibilă, asemănătoare unui far.</a:t>
            </a:r>
            <a:br>
              <a:rPr lang="de-DE" sz="2000" i="1" dirty="0"/>
            </a:br>
            <a:r>
              <a:rPr lang="de-DE" sz="2000" i="1" dirty="0">
                <a:hlinkClick r:id="rId4"/>
              </a:rPr>
              <a:t>Hubble/ESA, 2017</a:t>
            </a:r>
            <a:endParaRPr lang="de-DE" sz="2000" i="1" dirty="0"/>
          </a:p>
        </p:txBody>
      </p:sp>
    </p:spTree>
    <p:extLst>
      <p:ext uri="{BB962C8B-B14F-4D97-AF65-F5344CB8AC3E}">
        <p14:creationId xmlns:p14="http://schemas.microsoft.com/office/powerpoint/2010/main" val="1937343488"/>
      </p:ext>
    </p:extLst>
  </p:cSld>
  <p:clrMapOvr>
    <a:masterClrMapping/>
  </p:clrMapOvr>
</p:sld>
</file>

<file path=ppt/slides/slide5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06A7A17-1D84-C2DD-26F2-5A017325C899}"/>
              </a:ext>
            </a:extLst>
          </p:cNvPr>
          <p:cNvSpPr/>
          <p:nvPr/>
        </p:nvSpPr>
        <p:spPr>
          <a:xfrm>
            <a:off x="0" y="0"/>
            <a:ext cx="12191999"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119F4021-6360-7AC8-D8C1-7653C71EEF2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921" b="8985"/>
          <a:stretch/>
        </p:blipFill>
        <p:spPr bwMode="auto">
          <a:xfrm>
            <a:off x="2975183" y="308113"/>
            <a:ext cx="5363747" cy="624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971493"/>
      </p:ext>
    </p:extLst>
  </p:cSld>
  <p:clrMapOvr>
    <a:masterClrMapping/>
  </p:clrMapOvr>
</p:sld>
</file>

<file path=ppt/slides/slide5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Povestea Soarelui nostru</a:t>
            </a:r>
            <a:endParaRPr lang="en-US" sz="3000" noProof="0" dirty="0"/>
          </a:p>
        </p:txBody>
      </p:sp>
      <p:sp>
        <p:nvSpPr>
          <p:cNvPr id="5" name="Textfeld 4">
            <a:extLst>
              <a:ext uri="{FF2B5EF4-FFF2-40B4-BE49-F238E27FC236}">
                <a16:creationId xmlns:a16="http://schemas.microsoft.com/office/drawing/2014/main" id="{2F06021E-B2C1-4B22-A421-52434D8971D3}"/>
              </a:ext>
            </a:extLst>
          </p:cNvPr>
          <p:cNvSpPr txBox="1"/>
          <p:nvPr/>
        </p:nvSpPr>
        <p:spPr>
          <a:xfrm>
            <a:off x="626164" y="2644170"/>
            <a:ext cx="5469835" cy="172354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t>Soarele s-a născut acum 4,5 miliarde de ani</a:t>
            </a:r>
          </a:p>
          <a:p>
            <a:pPr marL="285750" indent="-285750">
              <a:spcAft>
                <a:spcPts val="600"/>
              </a:spcAft>
              <a:buFont typeface="Arial" panose="020B0604020202020204" pitchFamily="34" charset="0"/>
              <a:buChar char="•"/>
            </a:pPr>
            <a:r>
              <a:rPr lang="en-US" sz="2400" dirty="0"/>
              <a:t>Soarele se stabilizează în </a:t>
            </a:r>
            <a:r>
              <a:rPr lang="en-US" sz="2400" b="1" dirty="0"/>
              <a:t>secvența principală</a:t>
            </a:r>
          </a:p>
          <a:p>
            <a:pPr marL="285750" indent="-285750">
              <a:spcAft>
                <a:spcPts val="600"/>
              </a:spcAft>
              <a:buFont typeface="Arial" panose="020B0604020202020204" pitchFamily="34" charset="0"/>
              <a:buChar char="•"/>
            </a:pPr>
            <a:r>
              <a:rPr lang="en-US" sz="2400" dirty="0"/>
              <a:t>Fuziunea hidrogenului conduce la miezul de heliu și la învelișul de hidrogen</a:t>
            </a:r>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6" name="Ellipse 5">
            <a:extLst>
              <a:ext uri="{FF2B5EF4-FFF2-40B4-BE49-F238E27FC236}">
                <a16:creationId xmlns:a16="http://schemas.microsoft.com/office/drawing/2014/main" id="{7974C506-4278-CBBF-63EE-31D1D98399CC}"/>
              </a:ext>
            </a:extLst>
          </p:cNvPr>
          <p:cNvSpPr/>
          <p:nvPr/>
        </p:nvSpPr>
        <p:spPr>
          <a:xfrm rot="3760218">
            <a:off x="9558580" y="4152106"/>
            <a:ext cx="536167" cy="55665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feld 6">
            <a:extLst>
              <a:ext uri="{FF2B5EF4-FFF2-40B4-BE49-F238E27FC236}">
                <a16:creationId xmlns:a16="http://schemas.microsoft.com/office/drawing/2014/main" id="{A538B167-E4AD-45E9-800A-B54A15DE48D5}"/>
              </a:ext>
            </a:extLst>
          </p:cNvPr>
          <p:cNvSpPr txBox="1"/>
          <p:nvPr/>
        </p:nvSpPr>
        <p:spPr>
          <a:xfrm>
            <a:off x="10658475" y="5730494"/>
            <a:ext cx="1188508" cy="338554"/>
          </a:xfrm>
          <a:prstGeom prst="rect">
            <a:avLst/>
          </a:prstGeom>
          <a:noFill/>
        </p:spPr>
        <p:txBody>
          <a:bodyPr wrap="square" rtlCol="0">
            <a:spAutoFit/>
          </a:bodyPr>
          <a:lstStyle/>
          <a:p>
            <a:pPr algn="ctr"/>
            <a:r>
              <a:rPr lang="en-US" sz="1600" i="1" dirty="0"/>
              <a:t>[17] </a:t>
            </a:r>
            <a:r>
              <a:rPr lang="de-DE" sz="1600" i="1" dirty="0"/>
              <a:t>HRD </a:t>
            </a:r>
          </a:p>
        </p:txBody>
      </p:sp>
    </p:spTree>
    <p:extLst>
      <p:ext uri="{BB962C8B-B14F-4D97-AF65-F5344CB8AC3E}">
        <p14:creationId xmlns:p14="http://schemas.microsoft.com/office/powerpoint/2010/main" val="3407473753"/>
      </p:ext>
    </p:extLst>
  </p:cSld>
  <p:clrMapOvr>
    <a:masterClrMapping/>
  </p:clrMapOvr>
</p:sld>
</file>

<file path=ppt/slides/slide5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Povestea Soarelui nostru</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2477500">
            <a:off x="10106745" y="2846259"/>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290848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t>Hidrogenul din nucleu se consumă, nucleul se contractă, devine mai fierbinte</a:t>
            </a:r>
          </a:p>
          <a:p>
            <a:pPr marL="285750" indent="-285750">
              <a:spcAft>
                <a:spcPts val="600"/>
              </a:spcAft>
              <a:buFont typeface="Arial" panose="020B0604020202020204" pitchFamily="34" charset="0"/>
              <a:buChar char="•"/>
            </a:pPr>
            <a:r>
              <a:rPr lang="en-US" sz="2400" dirty="0"/>
              <a:t>Soarele se extinde, devine mai strălucitor, dar mai rece la exterior</a:t>
            </a:r>
          </a:p>
          <a:p>
            <a:pPr marL="285750" indent="-285750">
              <a:spcAft>
                <a:spcPts val="600"/>
              </a:spcAft>
              <a:buFont typeface="Arial" panose="020B0604020202020204" pitchFamily="34" charset="0"/>
              <a:buChar char="•"/>
            </a:pPr>
            <a:r>
              <a:rPr lang="en-US" sz="2400" dirty="0"/>
              <a:t>Soarele devine o </a:t>
            </a:r>
            <a:r>
              <a:rPr lang="en-US" sz="2400" b="1" dirty="0"/>
              <a:t>gigantă roșie </a:t>
            </a:r>
            <a:r>
              <a:rPr lang="en-US" sz="2400" dirty="0"/>
              <a:t>cu un înveliș de hidrogen și un miez de heliu</a:t>
            </a:r>
          </a:p>
          <a:p>
            <a:pPr marL="285750" indent="-285750">
              <a:spcAft>
                <a:spcPts val="6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168656541"/>
      </p:ext>
    </p:extLst>
  </p:cSld>
  <p:clrMapOvr>
    <a:masterClrMapping/>
  </p:clrMapOvr>
</p:sld>
</file>

<file path=ppt/slides/slide5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Povestea Soarelui nostru</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4460586">
            <a:off x="9802889" y="2441346"/>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Heliul se aprinde brusc în miez</a:t>
            </a:r>
          </a:p>
          <a:p>
            <a:pPr marL="754380" lvl="1" indent="-342900">
              <a:buFont typeface="Wingdings" panose="05000000000000000000" pitchFamily="2" charset="2"/>
              <a:buChar char="Ø"/>
            </a:pPr>
            <a:r>
              <a:rPr lang="en-US" sz="2400" b="1" dirty="0"/>
              <a:t>Flash cu heliu</a:t>
            </a:r>
          </a:p>
          <a:p>
            <a:pPr marL="285750" indent="-285750">
              <a:buFont typeface="Arial" panose="020B0604020202020204" pitchFamily="34" charset="0"/>
              <a:buChar char="•"/>
            </a:pPr>
            <a:r>
              <a:rPr lang="en-US" sz="2400" dirty="0"/>
              <a:t>Temperatura din interior crește, Soarele devine mai fierbinte</a:t>
            </a:r>
          </a:p>
          <a:p>
            <a:pPr marL="285750" indent="-285750">
              <a:buFont typeface="Arial" panose="020B0604020202020204" pitchFamily="34" charset="0"/>
              <a:buChar char="•"/>
            </a:pPr>
            <a:r>
              <a:rPr lang="en-US" sz="2400" dirty="0"/>
              <a:t>Heliul arde în nucleu:</a:t>
            </a:r>
            <a:br>
              <a:rPr lang="en-US" sz="2400" dirty="0"/>
            </a:br>
            <a:r>
              <a:rPr lang="en-US" sz="2400" b="1" dirty="0"/>
              <a:t>Procesul Triple-Alpha</a:t>
            </a:r>
          </a:p>
        </p:txBody>
      </p:sp>
    </p:spTree>
    <p:extLst>
      <p:ext uri="{BB962C8B-B14F-4D97-AF65-F5344CB8AC3E}">
        <p14:creationId xmlns:p14="http://schemas.microsoft.com/office/powerpoint/2010/main" val="3075681676"/>
      </p:ext>
    </p:extLst>
  </p:cSld>
  <p:clrMapOvr>
    <a:masterClrMapping/>
  </p:clrMapOvr>
</p:sld>
</file>

<file path=ppt/slides/slide5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Povestea Soarelui nostru</a:t>
            </a:r>
            <a:endParaRPr lang="en-US" sz="3000" noProof="0" dirty="0"/>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83341" y="1884664"/>
            <a:ext cx="5874634" cy="2754011"/>
          </a:xfrm>
          <a:prstGeom prst="rect">
            <a:avLst/>
          </a:prstGeom>
        </p:spPr>
      </p:pic>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546035"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Heliul se aprinde brusc în miez</a:t>
            </a:r>
          </a:p>
          <a:p>
            <a:pPr marL="754380" lvl="1" indent="-342900">
              <a:buFont typeface="Wingdings" panose="05000000000000000000" pitchFamily="2" charset="2"/>
              <a:buChar char="Ø"/>
            </a:pPr>
            <a:r>
              <a:rPr lang="en-US" sz="2400" b="1" dirty="0"/>
              <a:t>Flash cu heliu</a:t>
            </a:r>
          </a:p>
          <a:p>
            <a:pPr marL="285750" indent="-285750">
              <a:buFont typeface="Arial" panose="020B0604020202020204" pitchFamily="34" charset="0"/>
              <a:buChar char="•"/>
            </a:pPr>
            <a:r>
              <a:rPr lang="en-US" sz="2400" dirty="0"/>
              <a:t>Temperatura din interior crește, Soarele devine mai fierbinte</a:t>
            </a:r>
          </a:p>
          <a:p>
            <a:pPr marL="285750" indent="-285750">
              <a:buFont typeface="Arial" panose="020B0604020202020204" pitchFamily="34" charset="0"/>
              <a:buChar char="•"/>
            </a:pPr>
            <a:r>
              <a:rPr lang="en-US" sz="2400" dirty="0"/>
              <a:t>Heliul arde în nucleu:</a:t>
            </a:r>
            <a:br>
              <a:rPr lang="en-US" sz="2400" dirty="0"/>
            </a:br>
            <a:r>
              <a:rPr lang="en-US" sz="2400" b="1" dirty="0"/>
              <a:t>Procesul Triple-Alpha</a:t>
            </a:r>
          </a:p>
        </p:txBody>
      </p:sp>
    </p:spTree>
    <p:extLst>
      <p:ext uri="{BB962C8B-B14F-4D97-AF65-F5344CB8AC3E}">
        <p14:creationId xmlns:p14="http://schemas.microsoft.com/office/powerpoint/2010/main" val="3420566751"/>
      </p:ext>
    </p:extLst>
  </p:cSld>
  <p:clrMapOvr>
    <a:masterClrMapping/>
  </p:clrMapOvr>
</p:sld>
</file>

<file path=ppt/slides/slide5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Povestea Soarelui nostru</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4039381">
            <a:off x="9902280" y="2203253"/>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Heliu consumat în nucleu</a:t>
            </a:r>
          </a:p>
          <a:p>
            <a:pPr marL="285750" indent="-285750">
              <a:buFont typeface="Arial" panose="020B0604020202020204" pitchFamily="34" charset="0"/>
              <a:buChar char="•"/>
            </a:pPr>
            <a:r>
              <a:rPr lang="en-US" sz="2400" dirty="0"/>
              <a:t>Soarele are acum înveliș de hidrogen, înveliș de heliu și miez de carbon/oxigen</a:t>
            </a:r>
          </a:p>
          <a:p>
            <a:pPr marL="285750" indent="-285750">
              <a:buFont typeface="Arial" panose="020B0604020202020204" pitchFamily="34" charset="0"/>
              <a:buChar char="•"/>
            </a:pPr>
            <a:r>
              <a:rPr lang="en-US" sz="2400" dirty="0"/>
              <a:t>Soarele se extinde, devine mai strălucitor, dar mai rece la exterior</a:t>
            </a:r>
          </a:p>
        </p:txBody>
      </p:sp>
    </p:spTree>
    <p:extLst>
      <p:ext uri="{BB962C8B-B14F-4D97-AF65-F5344CB8AC3E}">
        <p14:creationId xmlns:p14="http://schemas.microsoft.com/office/powerpoint/2010/main" val="971352420"/>
      </p:ext>
    </p:extLst>
  </p:cSld>
  <p:clrMapOvr>
    <a:masterClrMapping/>
  </p:clrMapOvr>
</p:sld>
</file>

<file path=ppt/slides/slide5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Povestea Soarelui nostru</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4" name="Textfeld 3">
            <a:extLst>
              <a:ext uri="{FF2B5EF4-FFF2-40B4-BE49-F238E27FC236}">
                <a16:creationId xmlns:a16="http://schemas.microsoft.com/office/drawing/2014/main" id="{B6838F2B-DDF0-875B-5873-4F6D4D436FBF}"/>
              </a:ext>
            </a:extLst>
          </p:cNvPr>
          <p:cNvSpPr txBox="1"/>
          <p:nvPr/>
        </p:nvSpPr>
        <p:spPr>
          <a:xfrm>
            <a:off x="626164" y="1690019"/>
            <a:ext cx="5469835" cy="3662541"/>
          </a:xfrm>
          <a:prstGeom prst="rect">
            <a:avLst/>
          </a:prstGeom>
          <a:noFill/>
        </p:spPr>
        <p:txBody>
          <a:bodyPr wrap="square" rtlCol="0">
            <a:spAutoFit/>
          </a:bodyPr>
          <a:lstStyle/>
          <a:p>
            <a:pPr marL="285750" indent="-285750">
              <a:buFont typeface="Arial" panose="020B0604020202020204" pitchFamily="34" charset="0"/>
              <a:buChar char="•"/>
            </a:pPr>
            <a:r>
              <a:rPr lang="en-US" sz="2400" dirty="0"/>
              <a:t>Soarele pierde masă cu fiecare impuls termic până când miezul este expus</a:t>
            </a:r>
          </a:p>
          <a:p>
            <a:pPr marL="285750" indent="-285750">
              <a:buFont typeface="Arial" panose="020B0604020202020204" pitchFamily="34" charset="0"/>
              <a:buChar char="•"/>
            </a:pPr>
            <a:r>
              <a:rPr lang="en-US" sz="2400" dirty="0"/>
              <a:t>Învelișul ejectat formează o </a:t>
            </a:r>
            <a:r>
              <a:rPr lang="en-US" sz="2400" b="1" dirty="0"/>
              <a:t>nebuloasă planetară</a:t>
            </a:r>
          </a:p>
          <a:p>
            <a:pPr marL="285750" indent="-285750">
              <a:buFont typeface="Arial" panose="020B0604020202020204" pitchFamily="34" charset="0"/>
              <a:buChar char="•"/>
            </a:pPr>
            <a:r>
              <a:rPr lang="en-US" sz="2400" dirty="0"/>
              <a:t>Nucleul expus formează </a:t>
            </a:r>
            <a:r>
              <a:rPr lang="en-US" sz="2400" b="1" dirty="0"/>
              <a:t>pitica albă</a:t>
            </a:r>
          </a:p>
          <a:p>
            <a:pPr marL="697230" lvl="1" indent="-285750">
              <a:buFont typeface="Arial" panose="020B0604020202020204" pitchFamily="34" charset="0"/>
              <a:buChar char="•"/>
            </a:pPr>
            <a:r>
              <a:rPr lang="en-US" sz="2400" dirty="0"/>
              <a:t>se răcește rapid, nu mai sunt posibile alte reacții</a:t>
            </a:r>
          </a:p>
          <a:p>
            <a:pPr marL="697230" lvl="1" indent="-285750">
              <a:buFont typeface="Arial" panose="020B0604020202020204" pitchFamily="34" charset="0"/>
              <a:buChar char="•"/>
            </a:pPr>
            <a:r>
              <a:rPr lang="en-US" sz="2400" dirty="0"/>
              <a:t>Constă în principal din carbon și oxigen</a:t>
            </a:r>
            <a:br>
              <a:rPr lang="en-US" sz="2400" dirty="0"/>
            </a:br>
            <a:r>
              <a:rPr lang="en-US" sz="1600" i="1" dirty="0"/>
              <a:t>aprox. masa Soarelui și dimensiunea Pământului</a:t>
            </a:r>
            <a:endParaRPr lang="de-DE" sz="2400" i="1" dirty="0"/>
          </a:p>
        </p:txBody>
      </p:sp>
      <p:sp>
        <p:nvSpPr>
          <p:cNvPr id="5" name="Ellipse 4">
            <a:extLst>
              <a:ext uri="{FF2B5EF4-FFF2-40B4-BE49-F238E27FC236}">
                <a16:creationId xmlns:a16="http://schemas.microsoft.com/office/drawing/2014/main" id="{7905D0E4-BAD5-1E4B-9ABE-084DA0DD3887}"/>
              </a:ext>
            </a:extLst>
          </p:cNvPr>
          <p:cNvSpPr/>
          <p:nvPr/>
        </p:nvSpPr>
        <p:spPr>
          <a:xfrm rot="5400000">
            <a:off x="8682103" y="580777"/>
            <a:ext cx="536167" cy="436327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87383827"/>
      </p:ext>
    </p:extLst>
  </p:cSld>
  <p:clrMapOvr>
    <a:masterClrMapping/>
  </p:clrMapOvr>
</p:sld>
</file>

<file path=ppt/slides/slide5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Povestea Soarelui nostru</a:t>
            </a:r>
            <a:endParaRPr lang="en-US" sz="3000" noProof="0" dirty="0"/>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1690019"/>
            <a:ext cx="5469835" cy="3662541"/>
          </a:xfrm>
          <a:prstGeom prst="rect">
            <a:avLst/>
          </a:prstGeom>
          <a:noFill/>
        </p:spPr>
        <p:txBody>
          <a:bodyPr wrap="square" rtlCol="0">
            <a:spAutoFit/>
          </a:bodyPr>
          <a:lstStyle/>
          <a:p>
            <a:pPr marL="285750" indent="-285750">
              <a:buFont typeface="Arial" panose="020B0604020202020204" pitchFamily="34" charset="0"/>
              <a:buChar char="•"/>
            </a:pPr>
            <a:r>
              <a:rPr lang="en-US" sz="2400" dirty="0"/>
              <a:t>Soarele pierde masă cu fiecare impuls termic până când miezul este expus</a:t>
            </a:r>
          </a:p>
          <a:p>
            <a:pPr marL="285750" indent="-285750">
              <a:buFont typeface="Arial" panose="020B0604020202020204" pitchFamily="34" charset="0"/>
              <a:buChar char="•"/>
            </a:pPr>
            <a:r>
              <a:rPr lang="en-US" sz="2400" dirty="0"/>
              <a:t>Învelișul ejectat formează o </a:t>
            </a:r>
            <a:r>
              <a:rPr lang="en-US" sz="2400" b="1" dirty="0"/>
              <a:t>nebuloasă planetară</a:t>
            </a:r>
          </a:p>
          <a:p>
            <a:pPr marL="285750" indent="-285750">
              <a:buFont typeface="Arial" panose="020B0604020202020204" pitchFamily="34" charset="0"/>
              <a:buChar char="•"/>
            </a:pPr>
            <a:r>
              <a:rPr lang="en-US" sz="2400" dirty="0"/>
              <a:t>Nucleul expus formează </a:t>
            </a:r>
            <a:r>
              <a:rPr lang="en-US" sz="2400" b="1" dirty="0"/>
              <a:t>pitica albă</a:t>
            </a:r>
          </a:p>
          <a:p>
            <a:pPr marL="697230" lvl="1" indent="-285750">
              <a:buFont typeface="Arial" panose="020B0604020202020204" pitchFamily="34" charset="0"/>
              <a:buChar char="•"/>
            </a:pPr>
            <a:r>
              <a:rPr lang="en-US" sz="2400" dirty="0"/>
              <a:t>se răcește rapid, nu mai sunt posibile alte reacții</a:t>
            </a:r>
          </a:p>
          <a:p>
            <a:pPr marL="697230" lvl="1" indent="-285750">
              <a:buFont typeface="Arial" panose="020B0604020202020204" pitchFamily="34" charset="0"/>
              <a:buChar char="•"/>
            </a:pPr>
            <a:r>
              <a:rPr lang="en-US" sz="2400" dirty="0"/>
              <a:t>Constă în principal din carbon și oxigen</a:t>
            </a:r>
            <a:br>
              <a:rPr lang="en-US" sz="2400" dirty="0"/>
            </a:br>
            <a:r>
              <a:rPr lang="en-US" sz="1600" i="1" dirty="0"/>
              <a:t>aprox. masa Soarelui și dimensiunea Pământului</a:t>
            </a:r>
            <a:endParaRPr lang="de-DE" sz="2400" i="1" dirty="0"/>
          </a:p>
        </p:txBody>
      </p:sp>
      <p:pic>
        <p:nvPicPr>
          <p:cNvPr id="2" name="Grafik 1">
            <a:extLst>
              <a:ext uri="{FF2B5EF4-FFF2-40B4-BE49-F238E27FC236}">
                <a16:creationId xmlns:a16="http://schemas.microsoft.com/office/drawing/2014/main" id="{2F822829-87AC-3DD6-F100-45BFCAFF3C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78705" y="1252199"/>
            <a:ext cx="5360141" cy="4272098"/>
          </a:xfrm>
          <a:prstGeom prst="rect">
            <a:avLst/>
          </a:prstGeom>
        </p:spPr>
      </p:pic>
      <p:sp>
        <p:nvSpPr>
          <p:cNvPr id="6" name="Textfeld 5">
            <a:extLst>
              <a:ext uri="{FF2B5EF4-FFF2-40B4-BE49-F238E27FC236}">
                <a16:creationId xmlns:a16="http://schemas.microsoft.com/office/drawing/2014/main" id="{3C2E79C7-F1D2-10F3-6302-CAB0FECB3836}"/>
              </a:ext>
            </a:extLst>
          </p:cNvPr>
          <p:cNvSpPr txBox="1"/>
          <p:nvPr/>
        </p:nvSpPr>
        <p:spPr>
          <a:xfrm>
            <a:off x="6378705" y="5538139"/>
            <a:ext cx="5360141" cy="618631"/>
          </a:xfrm>
          <a:prstGeom prst="rect">
            <a:avLst/>
          </a:prstGeom>
          <a:noFill/>
        </p:spPr>
        <p:txBody>
          <a:bodyPr wrap="square">
            <a:spAutoFit/>
          </a:bodyPr>
          <a:lstStyle/>
          <a:p>
            <a:pPr algn="ctr"/>
            <a:r>
              <a:rPr lang="en-US" sz="1800" i="1" dirty="0"/>
              <a:t>[18] O nebuloasă planetară în Cygnus</a:t>
            </a:r>
            <a:br>
              <a:rPr lang="en-US" sz="1800" i="1" dirty="0"/>
            </a:br>
            <a:r>
              <a:rPr lang="de-DE" i="1" dirty="0">
                <a:hlinkClick r:id="rId4"/>
              </a:rPr>
              <a:t>Hubble/ESA, </a:t>
            </a:r>
            <a:r>
              <a:rPr lang="de-DE" i="1" dirty="0"/>
              <a:t>2021 </a:t>
            </a:r>
          </a:p>
        </p:txBody>
      </p:sp>
    </p:spTree>
    <p:extLst>
      <p:ext uri="{BB962C8B-B14F-4D97-AF65-F5344CB8AC3E}">
        <p14:creationId xmlns:p14="http://schemas.microsoft.com/office/powerpoint/2010/main" val="2319603033"/>
      </p:ext>
    </p:extLst>
  </p:cSld>
  <p:clrMapOvr>
    <a:masterClrMapping/>
  </p:clrMapOvr>
</p:sld>
</file>

<file path=ppt/slides/slide5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Abundența elementelor chimice </a:t>
            </a:r>
            <a:r>
              <a:rPr lang="en-US" sz="2400" noProof="0" dirty="0"/>
              <a:t>(Sistemul solar)</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617700673"/>
      </p:ext>
    </p:extLst>
  </p:cSld>
  <p:clrMapOvr>
    <a:masterClrMapping/>
  </p:clrMapOvr>
</p:sld>
</file>

<file path=ppt/slides/slide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381375" y="2154239"/>
            <a:ext cx="5429250" cy="2392362"/>
          </a:xfrm>
        </p:spPr>
        <p:txBody>
          <a:bodyPr anchor="ctr"/>
          <a:lstStyle/>
          <a:p>
            <a:pPr algn="ctr"/>
            <a:r>
              <a:rPr lang="en-US" sz="3600" cap="small" noProof="0" dirty="0"/>
              <a:t>Ce știți deja despre</a:t>
            </a:r>
            <a:br>
              <a:rPr lang="en-US" sz="3600" b="1" cap="small" noProof="0" dirty="0"/>
            </a:br>
            <a:r>
              <a:rPr lang="en-US" sz="3600" b="1" cap="small" noProof="0" dirty="0"/>
              <a:t>Astrofizica nucleară</a:t>
            </a:r>
            <a:r>
              <a:rPr lang="en-US" sz="3600" cap="small" noProof="0" dirty="0"/>
              <a:t>?</a:t>
            </a:r>
            <a:endParaRPr lang="en-US" sz="3600" b="1" cap="small" noProof="0" dirty="0"/>
          </a:p>
        </p:txBody>
      </p:sp>
    </p:spTree>
    <p:extLst>
      <p:ext uri="{BB962C8B-B14F-4D97-AF65-F5344CB8AC3E}">
        <p14:creationId xmlns:p14="http://schemas.microsoft.com/office/powerpoint/2010/main" val="1811966256"/>
      </p:ext>
    </p:extLst>
  </p:cSld>
  <p:clrMapOvr>
    <a:masterClrMapping/>
  </p:clrMapOvr>
</p:sld>
</file>

<file path=ppt/slides/slide6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Abundența elementelor chimice </a:t>
            </a:r>
            <a:r>
              <a:rPr lang="en-US" sz="2400" noProof="0" dirty="0"/>
              <a:t>(Sistemul solar)</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849175" y="1377922"/>
            <a:ext cx="921548" cy="4613821"/>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Grafik 4">
            <a:extLst>
              <a:ext uri="{FF2B5EF4-FFF2-40B4-BE49-F238E27FC236}">
                <a16:creationId xmlns:a16="http://schemas.microsoft.com/office/drawing/2014/main" id="{F91ECC4E-38B7-AE1F-E152-EFE5FB8DACD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806446" y="1782248"/>
            <a:ext cx="5175322" cy="3238786"/>
          </a:xfrm>
          <a:prstGeom prst="rect">
            <a:avLst/>
          </a:prstGeom>
        </p:spPr>
      </p:pic>
    </p:spTree>
    <p:extLst>
      <p:ext uri="{BB962C8B-B14F-4D97-AF65-F5344CB8AC3E}">
        <p14:creationId xmlns:p14="http://schemas.microsoft.com/office/powerpoint/2010/main" val="217037563"/>
      </p:ext>
    </p:extLst>
  </p:cSld>
  <p:clrMapOvr>
    <a:masterClrMapping/>
  </p:clrMapOvr>
</p:sld>
</file>

<file path=ppt/slides/slide6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Abundența elementelor chimice </a:t>
            </a:r>
            <a:r>
              <a:rPr lang="en-US" sz="2400" noProof="0" dirty="0"/>
              <a:t>(Sistemul solar)</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3981450" y="2676525"/>
            <a:ext cx="581025" cy="30480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feld 5">
            <a:extLst>
              <a:ext uri="{FF2B5EF4-FFF2-40B4-BE49-F238E27FC236}">
                <a16:creationId xmlns:a16="http://schemas.microsoft.com/office/drawing/2014/main" id="{B40873FF-8972-86D0-2398-5C25CE1E06BA}"/>
              </a:ext>
            </a:extLst>
          </p:cNvPr>
          <p:cNvSpPr txBox="1"/>
          <p:nvPr/>
        </p:nvSpPr>
        <p:spPr>
          <a:xfrm>
            <a:off x="6769789" y="2299619"/>
            <a:ext cx="5469835"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t>Elementele până la </a:t>
            </a:r>
            <a:r>
              <a:rPr lang="en-GB" sz="2400" b="1" dirty="0"/>
              <a:t>fier </a:t>
            </a:r>
            <a:r>
              <a:rPr lang="en-GB" sz="2400" dirty="0"/>
              <a:t>pot fi sintetizate prin fuziune nucleară în procesele stelare</a:t>
            </a:r>
          </a:p>
          <a:p>
            <a:pPr marL="285750" indent="-285750">
              <a:buFont typeface="Arial" panose="020B0604020202020204" pitchFamily="34" charset="0"/>
              <a:buChar char="•"/>
            </a:pPr>
            <a:r>
              <a:rPr lang="en-GB" sz="2400" dirty="0"/>
              <a:t>Ca urmare, există o abundență crescută de fier</a:t>
            </a:r>
          </a:p>
        </p:txBody>
      </p:sp>
    </p:spTree>
    <p:extLst>
      <p:ext uri="{BB962C8B-B14F-4D97-AF65-F5344CB8AC3E}">
        <p14:creationId xmlns:p14="http://schemas.microsoft.com/office/powerpoint/2010/main" val="2407995279"/>
      </p:ext>
    </p:extLst>
  </p:cSld>
  <p:clrMapOvr>
    <a:masterClrMapping/>
  </p:clrMapOvr>
</p:sld>
</file>

<file path=ppt/slides/slide6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Energie de legare</a:t>
            </a:r>
            <a:endParaRPr lang="en-US" sz="3000" noProof="0" dirty="0"/>
          </a:p>
        </p:txBody>
      </p:sp>
      <p:pic>
        <p:nvPicPr>
          <p:cNvPr id="2" name="Grafik 1">
            <a:extLst>
              <a:ext uri="{FF2B5EF4-FFF2-40B4-BE49-F238E27FC236}">
                <a16:creationId xmlns:a16="http://schemas.microsoft.com/office/drawing/2014/main" id="{55F37D4A-E17A-1FA2-AEF6-C196F8552B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91186"/>
            <a:ext cx="8105775" cy="4918204"/>
          </a:xfrm>
          <a:prstGeom prst="rect">
            <a:avLst/>
          </a:prstGeom>
        </p:spPr>
      </p:pic>
      <p:sp>
        <p:nvSpPr>
          <p:cNvPr id="4" name="Textfeld 3">
            <a:extLst>
              <a:ext uri="{FF2B5EF4-FFF2-40B4-BE49-F238E27FC236}">
                <a16:creationId xmlns:a16="http://schemas.microsoft.com/office/drawing/2014/main" id="{DFCD26B4-D3AA-E037-228C-0ACB53436C11}"/>
              </a:ext>
            </a:extLst>
          </p:cNvPr>
          <p:cNvSpPr txBox="1"/>
          <p:nvPr/>
        </p:nvSpPr>
        <p:spPr>
          <a:xfrm rot="16200000">
            <a:off x="-118875" y="3322924"/>
            <a:ext cx="4647824" cy="307778"/>
          </a:xfrm>
          <a:prstGeom prst="rect">
            <a:avLst/>
          </a:prstGeom>
          <a:noFill/>
        </p:spPr>
        <p:txBody>
          <a:bodyPr wrap="square" rtlCol="0">
            <a:spAutoFit/>
          </a:bodyPr>
          <a:lstStyle/>
          <a:p>
            <a:pPr algn="ctr"/>
            <a:r>
              <a:rPr lang="de-DE" sz="1400" b="1" dirty="0">
                <a:solidFill>
                  <a:srgbClr val="000000"/>
                </a:solidFill>
              </a:rPr>
              <a:t>Energie de legare per </a:t>
            </a:r>
            <a:r>
              <a:rPr lang="de-DE" sz="1400" b="1" dirty="0" err="1">
                <a:solidFill>
                  <a:srgbClr val="000000"/>
                </a:solidFill>
              </a:rPr>
              <a:t>nucleon </a:t>
            </a:r>
            <a:r>
              <a:rPr lang="de-DE" sz="1400" b="1" dirty="0">
                <a:solidFill>
                  <a:srgbClr val="000000"/>
                </a:solidFill>
              </a:rPr>
              <a:t>(MeV)</a:t>
            </a:r>
          </a:p>
        </p:txBody>
      </p:sp>
      <p:sp>
        <p:nvSpPr>
          <p:cNvPr id="5" name="Textfeld 4">
            <a:extLst>
              <a:ext uri="{FF2B5EF4-FFF2-40B4-BE49-F238E27FC236}">
                <a16:creationId xmlns:a16="http://schemas.microsoft.com/office/drawing/2014/main" id="{4D4885A9-F613-260D-15E2-2B5A7193F261}"/>
              </a:ext>
            </a:extLst>
          </p:cNvPr>
          <p:cNvSpPr txBox="1"/>
          <p:nvPr/>
        </p:nvSpPr>
        <p:spPr>
          <a:xfrm>
            <a:off x="3843525" y="5809390"/>
            <a:ext cx="4647824" cy="307778"/>
          </a:xfrm>
          <a:prstGeom prst="rect">
            <a:avLst/>
          </a:prstGeom>
          <a:noFill/>
        </p:spPr>
        <p:txBody>
          <a:bodyPr wrap="square" rtlCol="0">
            <a:spAutoFit/>
          </a:bodyPr>
          <a:lstStyle/>
          <a:p>
            <a:pPr algn="ctr"/>
            <a:r>
              <a:rPr lang="de-DE" sz="1400" b="1" dirty="0" err="1">
                <a:solidFill>
                  <a:srgbClr val="000000"/>
                </a:solidFill>
              </a:rPr>
              <a:t>Număr de </a:t>
            </a:r>
            <a:r>
              <a:rPr lang="de-DE" sz="1400" b="1" dirty="0" err="1">
                <a:solidFill>
                  <a:srgbClr val="000000"/>
                </a:solidFill>
              </a:rPr>
              <a:t>masă </a:t>
            </a:r>
            <a:r>
              <a:rPr lang="de-DE" sz="1400" b="1" dirty="0">
                <a:solidFill>
                  <a:srgbClr val="000000"/>
                </a:solidFill>
              </a:rPr>
              <a:t>A</a:t>
            </a:r>
          </a:p>
        </p:txBody>
      </p:sp>
    </p:spTree>
    <p:extLst>
      <p:ext uri="{BB962C8B-B14F-4D97-AF65-F5344CB8AC3E}">
        <p14:creationId xmlns:p14="http://schemas.microsoft.com/office/powerpoint/2010/main" val="567529923"/>
      </p:ext>
    </p:extLst>
  </p:cSld>
  <p:clrMapOvr>
    <a:masterClrMapping/>
  </p:clrMapOvr>
</p:sld>
</file>

<file path=ppt/slides/slide6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Energie de legare</a:t>
            </a:r>
            <a:endParaRPr lang="en-US" sz="3000" noProof="0" dirty="0"/>
          </a:p>
        </p:txBody>
      </p:sp>
      <p:pic>
        <p:nvPicPr>
          <p:cNvPr id="2" name="Grafik 1">
            <a:extLst>
              <a:ext uri="{FF2B5EF4-FFF2-40B4-BE49-F238E27FC236}">
                <a16:creationId xmlns:a16="http://schemas.microsoft.com/office/drawing/2014/main" id="{55F37D4A-E17A-1FA2-AEF6-C196F8552B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91186"/>
            <a:ext cx="8105775" cy="4918204"/>
          </a:xfrm>
          <a:prstGeom prst="rect">
            <a:avLst/>
          </a:prstGeom>
        </p:spPr>
      </p:pic>
      <p:sp>
        <p:nvSpPr>
          <p:cNvPr id="4" name="Textfeld 3">
            <a:extLst>
              <a:ext uri="{FF2B5EF4-FFF2-40B4-BE49-F238E27FC236}">
                <a16:creationId xmlns:a16="http://schemas.microsoft.com/office/drawing/2014/main" id="{DFCD26B4-D3AA-E037-228C-0ACB53436C11}"/>
              </a:ext>
            </a:extLst>
          </p:cNvPr>
          <p:cNvSpPr txBox="1"/>
          <p:nvPr/>
        </p:nvSpPr>
        <p:spPr>
          <a:xfrm rot="16200000">
            <a:off x="-118875" y="3322924"/>
            <a:ext cx="4647824" cy="307778"/>
          </a:xfrm>
          <a:prstGeom prst="rect">
            <a:avLst/>
          </a:prstGeom>
          <a:noFill/>
        </p:spPr>
        <p:txBody>
          <a:bodyPr wrap="square" rtlCol="0">
            <a:spAutoFit/>
          </a:bodyPr>
          <a:lstStyle/>
          <a:p>
            <a:pPr algn="ctr"/>
            <a:r>
              <a:rPr lang="de-DE" sz="1400" b="1" dirty="0">
                <a:solidFill>
                  <a:srgbClr val="000000"/>
                </a:solidFill>
              </a:rPr>
              <a:t>Energie de legare per </a:t>
            </a:r>
            <a:r>
              <a:rPr lang="de-DE" sz="1400" b="1" dirty="0" err="1">
                <a:solidFill>
                  <a:srgbClr val="000000"/>
                </a:solidFill>
              </a:rPr>
              <a:t>nucleon </a:t>
            </a:r>
            <a:r>
              <a:rPr lang="de-DE" sz="1400" b="1" dirty="0">
                <a:solidFill>
                  <a:srgbClr val="000000"/>
                </a:solidFill>
              </a:rPr>
              <a:t>(MeV)</a:t>
            </a:r>
          </a:p>
        </p:txBody>
      </p:sp>
      <p:sp>
        <p:nvSpPr>
          <p:cNvPr id="5" name="Textfeld 4">
            <a:extLst>
              <a:ext uri="{FF2B5EF4-FFF2-40B4-BE49-F238E27FC236}">
                <a16:creationId xmlns:a16="http://schemas.microsoft.com/office/drawing/2014/main" id="{4D4885A9-F613-260D-15E2-2B5A7193F261}"/>
              </a:ext>
            </a:extLst>
          </p:cNvPr>
          <p:cNvSpPr txBox="1"/>
          <p:nvPr/>
        </p:nvSpPr>
        <p:spPr>
          <a:xfrm>
            <a:off x="3843525" y="5809390"/>
            <a:ext cx="4647824" cy="307778"/>
          </a:xfrm>
          <a:prstGeom prst="rect">
            <a:avLst/>
          </a:prstGeom>
          <a:noFill/>
        </p:spPr>
        <p:txBody>
          <a:bodyPr wrap="square" rtlCol="0">
            <a:spAutoFit/>
          </a:bodyPr>
          <a:lstStyle/>
          <a:p>
            <a:pPr algn="ctr"/>
            <a:r>
              <a:rPr lang="de-DE" sz="1400" b="1" dirty="0" err="1">
                <a:solidFill>
                  <a:srgbClr val="000000"/>
                </a:solidFill>
              </a:rPr>
              <a:t>Număr de </a:t>
            </a:r>
            <a:r>
              <a:rPr lang="de-DE" sz="1400" b="1" dirty="0" err="1">
                <a:solidFill>
                  <a:srgbClr val="000000"/>
                </a:solidFill>
              </a:rPr>
              <a:t>masă </a:t>
            </a:r>
            <a:r>
              <a:rPr lang="de-DE" sz="1400" b="1" dirty="0">
                <a:solidFill>
                  <a:srgbClr val="000000"/>
                </a:solidFill>
              </a:rPr>
              <a:t>A</a:t>
            </a:r>
          </a:p>
        </p:txBody>
      </p:sp>
      <p:sp>
        <p:nvSpPr>
          <p:cNvPr id="18" name="Freihandform: Form 17">
            <a:extLst>
              <a:ext uri="{FF2B5EF4-FFF2-40B4-BE49-F238E27FC236}">
                <a16:creationId xmlns:a16="http://schemas.microsoft.com/office/drawing/2014/main" id="{81C084D1-3622-F60B-6E03-78A4B97AE16A}"/>
              </a:ext>
            </a:extLst>
          </p:cNvPr>
          <p:cNvSpPr/>
          <p:nvPr/>
        </p:nvSpPr>
        <p:spPr>
          <a:xfrm>
            <a:off x="3151649" y="1447800"/>
            <a:ext cx="1048876" cy="3933825"/>
          </a:xfrm>
          <a:custGeom>
            <a:avLst/>
            <a:gdLst>
              <a:gd name="connsiteX0" fmla="*/ 1048876 w 1048876"/>
              <a:gd name="connsiteY0" fmla="*/ 0 h 3933825"/>
              <a:gd name="connsiteX1" fmla="*/ 258301 w 1048876"/>
              <a:gd name="connsiteY1" fmla="*/ 857250 h 3933825"/>
              <a:gd name="connsiteX2" fmla="*/ 1126 w 1048876"/>
              <a:gd name="connsiteY2" fmla="*/ 3933825 h 3933825"/>
            </a:gdLst>
            <a:ahLst/>
            <a:cxnLst>
              <a:cxn ang="0">
                <a:pos x="connsiteX0" y="connsiteY0"/>
              </a:cxn>
              <a:cxn ang="0">
                <a:pos x="connsiteX1" y="connsiteY1"/>
              </a:cxn>
              <a:cxn ang="0">
                <a:pos x="connsiteX2" y="connsiteY2"/>
              </a:cxn>
            </a:cxnLst>
            <a:rect l="l" t="t" r="r" b="b"/>
            <a:pathLst>
              <a:path w="1048876" h="3933825">
                <a:moveTo>
                  <a:pt x="1048876" y="0"/>
                </a:moveTo>
                <a:cubicBezTo>
                  <a:pt x="740901" y="100806"/>
                  <a:pt x="432926" y="201613"/>
                  <a:pt x="258301" y="857250"/>
                </a:cubicBezTo>
                <a:cubicBezTo>
                  <a:pt x="83676" y="1512887"/>
                  <a:pt x="-11574" y="3433763"/>
                  <a:pt x="1126" y="3933825"/>
                </a:cubicBezTo>
              </a:path>
            </a:pathLst>
          </a:custGeom>
          <a:noFill/>
          <a:ln w="28575">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feld 18">
            <a:extLst>
              <a:ext uri="{FF2B5EF4-FFF2-40B4-BE49-F238E27FC236}">
                <a16:creationId xmlns:a16="http://schemas.microsoft.com/office/drawing/2014/main" id="{BF839C92-0B63-E530-A67B-EADFA5A748E4}"/>
              </a:ext>
            </a:extLst>
          </p:cNvPr>
          <p:cNvSpPr txBox="1"/>
          <p:nvPr/>
        </p:nvSpPr>
        <p:spPr>
          <a:xfrm rot="17148437">
            <a:off x="2806026" y="2705734"/>
            <a:ext cx="1933575" cy="341632"/>
          </a:xfrm>
          <a:prstGeom prst="rect">
            <a:avLst/>
          </a:prstGeom>
          <a:noFill/>
        </p:spPr>
        <p:txBody>
          <a:bodyPr wrap="square" rtlCol="0">
            <a:spAutoFit/>
          </a:bodyPr>
          <a:lstStyle/>
          <a:p>
            <a:r>
              <a:rPr lang="en-US" b="1" dirty="0">
                <a:solidFill>
                  <a:srgbClr val="C00000"/>
                </a:solidFill>
              </a:rPr>
              <a:t>Fuziunea nucleară</a:t>
            </a:r>
          </a:p>
        </p:txBody>
      </p:sp>
      <p:cxnSp>
        <p:nvCxnSpPr>
          <p:cNvPr id="21" name="Gerade Verbindung mit Pfeil 20">
            <a:extLst>
              <a:ext uri="{FF2B5EF4-FFF2-40B4-BE49-F238E27FC236}">
                <a16:creationId xmlns:a16="http://schemas.microsoft.com/office/drawing/2014/main" id="{BBEDDE02-58CF-8774-AE8B-18F5A6BBAEDF}"/>
              </a:ext>
            </a:extLst>
          </p:cNvPr>
          <p:cNvCxnSpPr>
            <a:cxnSpLocks/>
          </p:cNvCxnSpPr>
          <p:nvPr/>
        </p:nvCxnSpPr>
        <p:spPr>
          <a:xfrm>
            <a:off x="4876800" y="1457840"/>
            <a:ext cx="4381500" cy="61861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EB65A184-AE23-C98C-0F58-542A99A1C0E7}"/>
              </a:ext>
            </a:extLst>
          </p:cNvPr>
          <p:cNvSpPr txBox="1"/>
          <p:nvPr/>
        </p:nvSpPr>
        <p:spPr>
          <a:xfrm rot="416040">
            <a:off x="5853113" y="1812829"/>
            <a:ext cx="1933575" cy="341632"/>
          </a:xfrm>
          <a:prstGeom prst="rect">
            <a:avLst/>
          </a:prstGeom>
          <a:noFill/>
        </p:spPr>
        <p:txBody>
          <a:bodyPr wrap="square" rtlCol="0">
            <a:spAutoFit/>
          </a:bodyPr>
          <a:lstStyle/>
          <a:p>
            <a:pPr algn="ctr"/>
            <a:r>
              <a:rPr lang="en-US" b="1" dirty="0">
                <a:solidFill>
                  <a:srgbClr val="FFC000"/>
                </a:solidFill>
              </a:rPr>
              <a:t>???</a:t>
            </a:r>
          </a:p>
        </p:txBody>
      </p:sp>
    </p:spTree>
    <p:extLst>
      <p:ext uri="{BB962C8B-B14F-4D97-AF65-F5344CB8AC3E}">
        <p14:creationId xmlns:p14="http://schemas.microsoft.com/office/powerpoint/2010/main" val="3550319549"/>
      </p:ext>
    </p:extLst>
  </p:cSld>
  <p:clrMapOvr>
    <a:masterClrMapping/>
  </p:clrMapOvr>
</p:sld>
</file>

<file path=ppt/slides/slide6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623846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Partea IV</a:t>
            </a:r>
          </a:p>
          <a:p>
            <a:pPr algn="ctr">
              <a:spcAft>
                <a:spcPts val="600"/>
              </a:spcAft>
            </a:pPr>
            <a:r>
              <a:rPr lang="en-US" sz="3600" cap="small" dirty="0">
                <a:solidFill>
                  <a:schemeClr val="bg1"/>
                </a:solidFill>
              </a:rPr>
              <a:t>Pe la</a:t>
            </a:r>
            <a:br>
              <a:rPr lang="en-US" sz="3600" cap="small" dirty="0">
                <a:solidFill>
                  <a:schemeClr val="bg1"/>
                </a:solidFill>
              </a:rPr>
            </a:br>
            <a:r>
              <a:rPr lang="en-US" sz="3600" cap="small" dirty="0">
                <a:solidFill>
                  <a:schemeClr val="bg1"/>
                </a:solidFill>
              </a:rPr>
              <a:t>Elemente superioare!</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401" r="6788"/>
          <a:stretch/>
        </p:blipFill>
        <p:spPr>
          <a:xfrm>
            <a:off x="6238460" y="0"/>
            <a:ext cx="5953540" cy="6858000"/>
          </a:xfrm>
          <a:prstGeom prst="rect">
            <a:avLst/>
          </a:prstGeom>
        </p:spPr>
      </p:pic>
    </p:spTree>
    <p:extLst>
      <p:ext uri="{BB962C8B-B14F-4D97-AF65-F5344CB8AC3E}">
        <p14:creationId xmlns:p14="http://schemas.microsoft.com/office/powerpoint/2010/main" val="1939220304"/>
      </p:ext>
    </p:extLst>
  </p:cSld>
  <p:clrMapOvr>
    <a:masterClrMapping/>
  </p:clrMapOvr>
</p:sld>
</file>

<file path=ppt/slides/slide6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en-GB" sz="3600" cap="small" noProof="0" dirty="0"/>
              <a:t>Cum pot </a:t>
            </a:r>
            <a:r>
              <a:rPr lang="en-GB" sz="3600" cap="small" noProof="0" dirty="0"/>
              <a:t>fi sintetizate </a:t>
            </a:r>
            <a:r>
              <a:rPr lang="en-GB" sz="3600" b="1" cap="small" noProof="0" dirty="0"/>
              <a:t>elementele mai grele</a:t>
            </a:r>
            <a:r>
              <a:rPr lang="en-GB" sz="3600" cap="small" noProof="0" dirty="0"/>
              <a:t>?</a:t>
            </a:r>
            <a:endParaRPr lang="en-US" sz="3600" cap="small" noProof="0" dirty="0"/>
          </a:p>
        </p:txBody>
      </p:sp>
    </p:spTree>
    <p:extLst>
      <p:ext uri="{BB962C8B-B14F-4D97-AF65-F5344CB8AC3E}">
        <p14:creationId xmlns:p14="http://schemas.microsoft.com/office/powerpoint/2010/main" val="2574075025"/>
      </p:ext>
    </p:extLst>
  </p:cSld>
  <p:clrMapOvr>
    <a:masterClrMapping/>
  </p:clrMapOvr>
</p:sld>
</file>

<file path=ppt/slides/slide6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Captarea neutronilor</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fik 7">
            <a:extLst>
              <a:ext uri="{FF2B5EF4-FFF2-40B4-BE49-F238E27FC236}">
                <a16:creationId xmlns:a16="http://schemas.microsoft.com/office/drawing/2014/main" id="{90B0B2DB-295F-6412-F548-B3B4286139AC}"/>
              </a:ext>
            </a:extLst>
          </p:cNvPr>
          <p:cNvPicPr>
            <a:picLocks noChangeAspect="1"/>
          </p:cNvPicPr>
          <p:nvPr/>
        </p:nvPicPr>
        <p:blipFill rotWithShape="1">
          <a:blip r:embed="rId3" cstate="screen">
            <a:clrChange>
              <a:clrFrom>
                <a:srgbClr val="D5EBFA"/>
              </a:clrFrom>
              <a:clrTo>
                <a:srgbClr val="D5EBFA">
                  <a:alpha val="0"/>
                </a:srgbClr>
              </a:clrTo>
            </a:clrChange>
            <a:extLst>
              <a:ext uri="{28A0092B-C50C-407E-A947-70E740481C1C}">
                <a14:useLocalDpi xmlns:a14="http://schemas.microsoft.com/office/drawing/2010/main"/>
              </a:ext>
            </a:extLst>
          </a:blip>
          <a:srcRect t="1" r="1330" b="2327"/>
          <a:stretch/>
        </p:blipFill>
        <p:spPr>
          <a:xfrm>
            <a:off x="1443319" y="1496815"/>
            <a:ext cx="8650940" cy="3774432"/>
          </a:xfrm>
          <a:prstGeom prst="rect">
            <a:avLst/>
          </a:prstGeom>
        </p:spPr>
      </p:pic>
      <p:sp>
        <p:nvSpPr>
          <p:cNvPr id="2" name="Textfeld 1">
            <a:extLst>
              <a:ext uri="{FF2B5EF4-FFF2-40B4-BE49-F238E27FC236}">
                <a16:creationId xmlns:a16="http://schemas.microsoft.com/office/drawing/2014/main" id="{91980BA0-1294-4711-8831-2B15A796943F}"/>
              </a:ext>
            </a:extLst>
          </p:cNvPr>
          <p:cNvSpPr txBox="1"/>
          <p:nvPr/>
        </p:nvSpPr>
        <p:spPr>
          <a:xfrm>
            <a:off x="6255512" y="4901591"/>
            <a:ext cx="4269910" cy="400110"/>
          </a:xfrm>
          <a:prstGeom prst="rect">
            <a:avLst/>
          </a:prstGeom>
          <a:solidFill>
            <a:schemeClr val="bg1"/>
          </a:solidFill>
        </p:spPr>
        <p:txBody>
          <a:bodyPr wrap="square" rtlCol="0">
            <a:spAutoFit/>
          </a:bodyPr>
          <a:lstStyle/>
          <a:p>
            <a:pPr algn="ctr"/>
            <a:r>
              <a:rPr lang="de-DE" sz="2000" b="1" dirty="0" err="1"/>
              <a:t>Conversia </a:t>
            </a:r>
            <a:r>
              <a:rPr lang="de-DE" sz="2000" b="1" dirty="0" err="1"/>
              <a:t>radioactivă</a:t>
            </a:r>
            <a:endParaRPr lang="de-DE" sz="2000" b="1" dirty="0"/>
          </a:p>
        </p:txBody>
      </p:sp>
    </p:spTree>
    <p:extLst>
      <p:ext uri="{BB962C8B-B14F-4D97-AF65-F5344CB8AC3E}">
        <p14:creationId xmlns:p14="http://schemas.microsoft.com/office/powerpoint/2010/main" val="3644112447"/>
      </p:ext>
    </p:extLst>
  </p:cSld>
  <p:clrMapOvr>
    <a:masterClrMapping/>
  </p:clrMapOvr>
</p:sld>
</file>

<file path=ppt/slides/slide67.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Captarea neutronilor</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fik 7">
            <a:extLst>
              <a:ext uri="{FF2B5EF4-FFF2-40B4-BE49-F238E27FC236}">
                <a16:creationId xmlns:a16="http://schemas.microsoft.com/office/drawing/2014/main" id="{90B0B2DB-295F-6412-F548-B3B4286139AC}"/>
              </a:ext>
            </a:extLst>
          </p:cNvPr>
          <p:cNvPicPr>
            <a:picLocks noChangeAspect="1"/>
          </p:cNvPicPr>
          <p:nvPr/>
        </p:nvPicPr>
        <p:blipFill rotWithShape="1">
          <a:blip r:embed="rId3" cstate="screen">
            <a:clrChange>
              <a:clrFrom>
                <a:srgbClr val="D5EBFA"/>
              </a:clrFrom>
              <a:clrTo>
                <a:srgbClr val="D5EBFA">
                  <a:alpha val="0"/>
                </a:srgbClr>
              </a:clrTo>
            </a:clrChange>
            <a:extLst>
              <a:ext uri="{28A0092B-C50C-407E-A947-70E740481C1C}">
                <a14:useLocalDpi xmlns:a14="http://schemas.microsoft.com/office/drawing/2010/main"/>
              </a:ext>
            </a:extLst>
          </a:blip>
          <a:srcRect/>
          <a:stretch/>
        </p:blipFill>
        <p:spPr>
          <a:xfrm>
            <a:off x="964348" y="2239817"/>
            <a:ext cx="4313292" cy="1881903"/>
          </a:xfrm>
          <a:prstGeom prst="rect">
            <a:avLst/>
          </a:prstGeom>
        </p:spPr>
      </p:pic>
      <p:sp>
        <p:nvSpPr>
          <p:cNvPr id="2" name="Textfeld 1">
            <a:extLst>
              <a:ext uri="{FF2B5EF4-FFF2-40B4-BE49-F238E27FC236}">
                <a16:creationId xmlns:a16="http://schemas.microsoft.com/office/drawing/2014/main" id="{9B067487-F3D9-765B-8D4F-FE6FBFD8CBC3}"/>
              </a:ext>
            </a:extLst>
          </p:cNvPr>
          <p:cNvSpPr txBox="1"/>
          <p:nvPr/>
        </p:nvSpPr>
        <p:spPr>
          <a:xfrm>
            <a:off x="5623034" y="2045234"/>
            <a:ext cx="6459476" cy="2501198"/>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2200" dirty="0"/>
              <a:t>Fierul-59 poate suferi o altă reacție de captare a neutronilor înainte de a se dezintegra</a:t>
            </a:r>
          </a:p>
          <a:p>
            <a:pPr marL="285750" indent="-285750">
              <a:lnSpc>
                <a:spcPct val="120000"/>
              </a:lnSpc>
              <a:buFont typeface="Arial" panose="020B0604020202020204" pitchFamily="34" charset="0"/>
              <a:buChar char="•"/>
            </a:pPr>
            <a:r>
              <a:rPr lang="en-US" sz="2200" dirty="0"/>
              <a:t>Raportul de probabilitate dintre dezintegrarea nuclidului sau declanșarea unui lanț de reacții de captare a neutronilor depinde de fluxul de neutroni</a:t>
            </a:r>
          </a:p>
        </p:txBody>
      </p:sp>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FC675C6D-0BAE-4F26-B636-55AED48C941F}"/>
                  </a:ext>
                </a:extLst>
              </p:cNvPr>
              <p:cNvSpPr txBox="1"/>
              <p:nvPr/>
            </p:nvSpPr>
            <p:spPr>
              <a:xfrm>
                <a:off x="5720766" y="4807512"/>
                <a:ext cx="1919088" cy="7302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xmlns:a="http://schemas.openxmlformats.org/drawingml/2006/main" lang="de-DE" sz="2400" b="1" i="0" smtClean="0">
                          <a:latin typeface="Cambria Math" panose="02040503050406030204" pitchFamily="18" charset="0"/>
                        </a:rPr>
                        <m:t>∆</m:t>
                      </m:r>
                      <m:r>
                        <a:rPr xmlns:a="http://schemas.openxmlformats.org/drawingml/2006/main" lang="de-DE" sz="2400" b="1" i="0" smtClean="0">
                          <a:latin typeface="Cambria Math" panose="02040503050406030204" pitchFamily="18" charset="0"/>
                        </a:rPr>
                        <m:t>𝐩</m:t>
                      </m:r>
                      <m:r>
                        <a:rPr xmlns:a="http://schemas.openxmlformats.org/drawingml/2006/main" lang="de-DE" sz="2400" b="1" i="0" smtClean="0">
                          <a:latin typeface="Cambria Math" panose="02040503050406030204" pitchFamily="18" charset="0"/>
                        </a:rPr>
                        <m:t>=</m:t>
                      </m:r>
                      <m:f>
                        <m:fPr>
                          <m:ctrlPr>
                            <a:rPr xmlns:a="http://schemas.openxmlformats.org/drawingml/2006/main" lang="de-DE" sz="2400" b="1" i="1" smtClean="0">
                              <a:latin typeface="Cambria Math" panose="02040503050406030204" pitchFamily="18" charset="0"/>
                            </a:rPr>
                          </m:ctrlPr>
                        </m:fPr>
                        <m:num>
                          <m:sSub>
                            <m:sSubPr>
                              <m:ctrlPr>
                                <a:rPr xmlns:a="http://schemas.openxmlformats.org/drawingml/2006/main" lang="de-DE" sz="2400" b="1" i="1" smtClean="0">
                                  <a:latin typeface="Cambria Math" panose="02040503050406030204" pitchFamily="18" charset="0"/>
                                </a:rPr>
                              </m:ctrlPr>
                            </m:sSubPr>
                            <m:e>
                              <m:r>
                                <a:rPr xmlns:a="http://schemas.openxmlformats.org/drawingml/2006/main" lang="de-DE" sz="2400" b="1" i="0" smtClean="0">
                                  <a:latin typeface="Cambria Math" panose="02040503050406030204" pitchFamily="18" charset="0"/>
                                </a:rPr>
                                <m:t>𝐩</m:t>
                              </m:r>
                            </m:e>
                            <m:sub>
                              <m:r>
                                <a:rPr xmlns:a="http://schemas.openxmlformats.org/drawingml/2006/main" lang="de-DE" sz="2400" b="1" i="0" smtClean="0">
                                  <a:latin typeface="Cambria Math" panose="02040503050406030204" pitchFamily="18" charset="0"/>
                                </a:rPr>
                                <m:t>𝐧</m:t>
                              </m:r>
                            </m:sub>
                          </m:sSub>
                        </m:num>
                        <m:den>
                          <m:r>
                            <a:rPr xmlns:a="http://schemas.openxmlformats.org/drawingml/2006/main" lang="de-DE" sz="2400" b="1" i="0" smtClean="0">
                              <a:latin typeface="Cambria Math" panose="02040503050406030204" pitchFamily="18" charset="0"/>
                            </a:rPr>
                            <m:t>𝛌</m:t>
                          </m:r>
                        </m:den>
                      </m:f>
                    </m:oMath>
                  </m:oMathPara>
                </a14:m>
                <a:endParaRPr lang="de-DE" sz="2400" b="1" dirty="0"/>
              </a:p>
            </p:txBody>
          </p:sp>
        </mc:Choice>
        <mc:Fallback>
          <p:sp>
            <p:nvSpPr>
              <p:cNvPr id="3" name="Textfeld 2">
                <a:extLst>
                  <a:ext uri="{FF2B5EF4-FFF2-40B4-BE49-F238E27FC236}">
                    <a16:creationId xmlns:a16="http://schemas.microsoft.com/office/drawing/2014/main" id="{FC675C6D-0BAE-4F26-B636-55AED48C941F}"/>
                  </a:ext>
                </a:extLst>
              </p:cNvPr>
              <p:cNvSpPr txBox="1">
                <a:spLocks noRot="1" noChangeAspect="1" noMove="1" noResize="1" noEditPoints="1" noAdjustHandles="1" noChangeArrowheads="1" noChangeShapeType="1" noTextEdit="1"/>
              </p:cNvSpPr>
              <p:nvPr/>
            </p:nvSpPr>
            <p:spPr>
              <a:xfrm>
                <a:off x="5720766" y="4807512"/>
                <a:ext cx="1919088" cy="730200"/>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8B901060-C55F-470D-8368-1196421AD986}"/>
                  </a:ext>
                </a:extLst>
              </p:cNvPr>
              <p:cNvSpPr txBox="1"/>
              <p:nvPr/>
            </p:nvSpPr>
            <p:spPr>
              <a:xfrm>
                <a:off x="7410458" y="4802406"/>
                <a:ext cx="4340773"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xmlns:a="http://schemas.openxmlformats.org/drawingml/2006/main" lang="de-DE" sz="2000" b="0" i="1" smtClean="0">
                              <a:latin typeface="Cambria Math" panose="02040503050406030204" pitchFamily="18" charset="0"/>
                            </a:rPr>
                          </m:ctrlPr>
                        </m:sSubPr>
                        <m:e>
                          <m:r>
                            <a:rPr xmlns:a="http://schemas.openxmlformats.org/drawingml/2006/main" lang="de-DE" sz="2000" b="0" i="1" smtClean="0">
                              <a:latin typeface="Cambria Math" panose="02040503050406030204" pitchFamily="18" charset="0"/>
                            </a:rPr>
                            <m:t>𝑝</m:t>
                          </m:r>
                        </m:e>
                        <m:sub>
                          <m:r>
                            <a:rPr xmlns:a="http://schemas.openxmlformats.org/drawingml/2006/main" lang="de-DE" sz="2000" b="0" i="1" smtClean="0">
                              <a:latin typeface="Cambria Math" panose="02040503050406030204" pitchFamily="18" charset="0"/>
                            </a:rPr>
                            <m:t>𝑛</m:t>
                          </m:r>
                        </m:sub>
                      </m:sSub>
                      <m:r>
                        <a:rPr xmlns:a="http://schemas.openxmlformats.org/drawingml/2006/main" lang="de-DE" sz="2000" b="0" i="1" smtClean="0">
                          <a:latin typeface="Cambria Math" panose="02040503050406030204" pitchFamily="18" charset="0"/>
                        </a:rPr>
                        <m:t>…</m:t>
                      </m:r>
                      <m:r>
                        <a:rPr xmlns:a="http://schemas.openxmlformats.org/drawingml/2006/main" lang="de-DE" sz="2000" b="0" i="1" smtClean="0">
                          <a:latin typeface="Cambria Math" panose="02040503050406030204" pitchFamily="18" charset="0"/>
                        </a:rPr>
                        <m:t>𝑁𝑒𝑢𝑡𝑟𝑜𝑛</m:t>
                      </m:r>
                      <m:r>
                        <a:rPr xmlns:a="http://schemas.openxmlformats.org/drawingml/2006/main" lang="de-DE" sz="2000" b="0" i="1" smtClean="0">
                          <a:latin typeface="Cambria Math" panose="02040503050406030204" pitchFamily="18" charset="0"/>
                        </a:rPr>
                        <m:t> </m:t>
                      </m:r>
                      <m:r>
                        <a:rPr xmlns:a="http://schemas.openxmlformats.org/drawingml/2006/main" lang="de-DE" sz="2000" b="0" i="1" smtClean="0">
                          <a:latin typeface="Cambria Math" panose="02040503050406030204" pitchFamily="18" charset="0"/>
                        </a:rPr>
                        <m:t>𝐶𝑎𝑝𝑡𝑢𝑟𝑒</m:t>
                      </m:r>
                      <m:r>
                        <a:rPr xmlns:a="http://schemas.openxmlformats.org/drawingml/2006/main" lang="de-DE" sz="2000" b="0" i="1" smtClean="0">
                          <a:latin typeface="Cambria Math" panose="02040503050406030204" pitchFamily="18" charset="0"/>
                        </a:rPr>
                        <m:t> </m:t>
                      </m:r>
                      <m:r>
                        <a:rPr xmlns:a="http://schemas.openxmlformats.org/drawingml/2006/main" lang="de-DE" sz="2000" b="0" i="1" smtClean="0">
                          <a:latin typeface="Cambria Math" panose="02040503050406030204" pitchFamily="18" charset="0"/>
                        </a:rPr>
                        <m:t>𝑅𝑎𝑡𝑒</m:t>
                      </m:r>
                    </m:oMath>
                    <m:oMath xmlns:m="http://schemas.openxmlformats.org/officeDocument/2006/math">
                      <m:r>
                        <a:rPr xmlns:a="http://schemas.openxmlformats.org/drawingml/2006/main" lang="de-DE" sz="2000" b="0" i="1" smtClean="0">
                          <a:latin typeface="Cambria Math" panose="02040503050406030204" pitchFamily="18" charset="0"/>
                        </a:rPr>
                        <m:t>𝜆</m:t>
                      </m:r>
                      <m:r>
                        <a:rPr xmlns:a="http://schemas.openxmlformats.org/drawingml/2006/main" lang="de-DE" sz="2000" b="0" i="1" smtClean="0">
                          <a:latin typeface="Cambria Math" panose="02040503050406030204" pitchFamily="18" charset="0"/>
                        </a:rPr>
                        <m:t> …</m:t>
                      </m:r>
                      <m:r>
                        <a:rPr xmlns:a="http://schemas.openxmlformats.org/drawingml/2006/main" lang="de-DE" sz="2000" b="0" i="1" smtClean="0">
                          <a:latin typeface="Cambria Math" panose="02040503050406030204" pitchFamily="18" charset="0"/>
                        </a:rPr>
                        <m:t>𝐷𝑒𝑐𝑎𝑦</m:t>
                      </m:r>
                      <m:r>
                        <a:rPr xmlns:a="http://schemas.openxmlformats.org/drawingml/2006/main" lang="de-DE" sz="2000" b="0" i="1" smtClean="0">
                          <a:latin typeface="Cambria Math" panose="02040503050406030204" pitchFamily="18" charset="0"/>
                        </a:rPr>
                        <m:t> </m:t>
                      </m:r>
                      <m:r>
                        <a:rPr xmlns:a="http://schemas.openxmlformats.org/drawingml/2006/main" lang="de-DE" sz="2000" b="0" i="1" smtClean="0">
                          <a:latin typeface="Cambria Math" panose="02040503050406030204" pitchFamily="18" charset="0"/>
                        </a:rPr>
                        <m:t>𝑅𝑎𝑡𝑒</m:t>
                      </m:r>
                      <m:r>
                        <a:rPr xmlns:a="http://schemas.openxmlformats.org/drawingml/2006/main" lang="de-DE" sz="2000" b="0" i="1" smtClean="0">
                          <a:latin typeface="Cambria Math" panose="02040503050406030204" pitchFamily="18" charset="0"/>
                        </a:rPr>
                        <m:t> </m:t>
                      </m:r>
                    </m:oMath>
                  </m:oMathPara>
                </a14:m>
                <a:endParaRPr lang="de-DE" dirty="0"/>
              </a:p>
            </p:txBody>
          </p:sp>
        </mc:Choice>
        <mc:Fallback>
          <p:sp>
            <p:nvSpPr>
              <p:cNvPr id="4" name="Textfeld 3">
                <a:extLst>
                  <a:ext uri="{FF2B5EF4-FFF2-40B4-BE49-F238E27FC236}">
                    <a16:creationId xmlns:a16="http://schemas.microsoft.com/office/drawing/2014/main" id="{8B901060-C55F-470D-8368-1196421AD986}"/>
                  </a:ext>
                </a:extLst>
              </p:cNvPr>
              <p:cNvSpPr txBox="1">
                <a:spLocks noRot="1" noChangeAspect="1" noMove="1" noResize="1" noEditPoints="1" noAdjustHandles="1" noChangeArrowheads="1" noChangeShapeType="1" noTextEdit="1"/>
              </p:cNvSpPr>
              <p:nvPr/>
            </p:nvSpPr>
            <p:spPr>
              <a:xfrm>
                <a:off x="7410458" y="4802406"/>
                <a:ext cx="4340773" cy="707886"/>
              </a:xfrm>
              <a:prstGeom prst="rect">
                <a:avLst/>
              </a:prstGeom>
              <a:blipFill>
                <a:blip r:embed="rId5"/>
                <a:stretch>
                  <a:fillRect b="-6897"/>
                </a:stretch>
              </a:blipFill>
            </p:spPr>
            <p:txBody>
              <a:bodyPr/>
              <a:lstStyle/>
              <a:p>
                <a:r>
                  <a:rPr lang="de-DE">
                    <a:noFill/>
                  </a:rPr>
                  <a:t> </a:t>
                </a:r>
              </a:p>
            </p:txBody>
          </p:sp>
        </mc:Fallback>
      </mc:AlternateContent>
      <p:sp>
        <p:nvSpPr>
          <p:cNvPr id="10" name="Textfeld 9">
            <a:extLst>
              <a:ext uri="{FF2B5EF4-FFF2-40B4-BE49-F238E27FC236}">
                <a16:creationId xmlns:a16="http://schemas.microsoft.com/office/drawing/2014/main" id="{38EE4544-38CA-4788-A4DD-D19D79B083B2}"/>
              </a:ext>
            </a:extLst>
          </p:cNvPr>
          <p:cNvSpPr txBox="1"/>
          <p:nvPr/>
        </p:nvSpPr>
        <p:spPr>
          <a:xfrm>
            <a:off x="3090549" y="3945223"/>
            <a:ext cx="2658314" cy="307777"/>
          </a:xfrm>
          <a:prstGeom prst="rect">
            <a:avLst/>
          </a:prstGeom>
          <a:solidFill>
            <a:schemeClr val="bg1"/>
          </a:solidFill>
        </p:spPr>
        <p:txBody>
          <a:bodyPr wrap="square" rtlCol="0">
            <a:spAutoFit/>
          </a:bodyPr>
          <a:lstStyle/>
          <a:p>
            <a:pPr algn="ctr"/>
            <a:r>
              <a:rPr lang="de-DE" sz="1400" b="1" dirty="0" err="1"/>
              <a:t>Conversia </a:t>
            </a:r>
            <a:r>
              <a:rPr lang="de-DE" sz="1400" b="1" dirty="0" err="1"/>
              <a:t>radioactivă</a:t>
            </a:r>
            <a:endParaRPr lang="de-DE" sz="1400" dirty="0"/>
          </a:p>
        </p:txBody>
      </p:sp>
    </p:spTree>
    <p:extLst>
      <p:ext uri="{BB962C8B-B14F-4D97-AF65-F5344CB8AC3E}">
        <p14:creationId xmlns:p14="http://schemas.microsoft.com/office/powerpoint/2010/main" val="1833731590"/>
      </p:ext>
    </p:extLst>
  </p:cSld>
  <p:clrMapOvr>
    <a:masterClrMapping/>
  </p:clrMapOvr>
</p:sld>
</file>

<file path=ppt/slides/slide68.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Jocul de societate Nuclide Race</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855348"/>
            <a:ext cx="7048500" cy="3147305"/>
            <a:chOff x="1398424" y="1360021"/>
            <a:chExt cx="3822162" cy="31473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Sarcina</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6342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00305E"/>
                  </a:solidFill>
                  <a:effectLst/>
                  <a:uLnTx/>
                  <a:uFillTx/>
                  <a:latin typeface="Open Sans"/>
                  <a:ea typeface="+mn-ea"/>
                  <a:cs typeface="+mn-cs"/>
                </a:rPr>
                <a:t>Utilizați tabelul cu nuclizi ca tablă de joc pentru a explora procesele de captare a neutronilor.</a:t>
              </a:r>
              <a:br>
                <a:rPr kumimoji="0" lang="en-US"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4.1 Regulile jocului</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4.2 Tabla de joc</a:t>
              </a:r>
              <a:endParaRPr kumimoji="0" lang="en-GB" sz="2800" b="1"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4234405749"/>
      </p:ext>
    </p:extLst>
  </p:cSld>
  <p:clrMapOvr>
    <a:masterClrMapping/>
  </p:clrMapOvr>
</p:sld>
</file>

<file path=ppt/slides/slide69.xml><?xml version="1.0" encoding="utf-8"?>
<p:sld xmlns:a16="http://schemas.microsoft.com/office/drawing/2014/main" xmlns:mc="http://schemas.openxmlformats.org/markup-compatibility/2006"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Jocul de societate Nuclide Race</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Scenariul 1</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Sunteți un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Nuclid de</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Fier-58 </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și vă simțiți stabil. Te afli în Aldebaran, o gigantă roșie. Aici există temperaturi ridicate de câțiva Gigakelvin și presiune gravitațională ridicată, astfel încât au loc fuziuni nucleare de heliu, hidrogen etc. Dar pentru tine, fuziunea nucleară iese din discuție. Nimeni nu este la fel de stabil ca tine.</a:t>
                  </a:r>
                </a:p>
                <a:p xmlns:mc="http://schemas.openxmlformats.org/markup-compatibility/2006" xmlns:a14="http://schemas.microsoft.com/office/drawing/2010/main">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Cu toate acestea, există câțiva neutroni liberi care zboară în jur și care vor să fie capturați de un nucleu. Atât de mulți încât, în medie</a:t>
                  </a:r>
                  <a:b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br>
                  <a:endPar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𝟐</m:t>
                        </m:r>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𝟎</m:t>
                        </m:r>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sSup>
                          <m:sSupPr>
                            <m:ctrlP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ctrlPr>
                          </m:sSupPr>
                          <m:e>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𝟏𝟎</m:t>
                            </m:r>
                          </m:e>
                          <m:sup>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𝟒</m:t>
                            </m:r>
                          </m:sup>
                        </m:sSup>
                      </m:oMath>
                    </m:oMathPara>
                  </a14:m>
                  <a:endParaRPr kumimoji="0" lang="en-US" sz="1800" b="1"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xmlns:mc="http://schemas.openxmlformats.org/markup-compatibility/2006" xmlns:a14="http://schemas.microsoft.com/office/drawing/2010/main">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Reacțiile de captare a neutronilor au loc pe secundă.  Și tu ai visat întotdeauna să fii Gallium...</a:t>
                  </a:r>
                  <a:endParaRPr kumimoji="0" lang="en-US" sz="1600" b="0" i="0"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p:txBody>
            </p:sp>
          </mc:Choice>
          <mc:Fallback>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l="-604" r="-1382"/>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3384910767"/>
      </p:ext>
    </p:extLst>
  </p:cSld>
  <p:clrMapOvr>
    <a:masterClrMapping/>
  </p:clrMapOvr>
</p:sld>
</file>

<file path=ppt/slides/slide7.xml><?xml version="1.0" encoding="utf-8"?>
<p:sld xmlns:a16="http://schemas.microsoft.com/office/drawing/2014/main" xmlns:a14="http://schemas.microsoft.com/office/drawing/2010/main" xmlns:asvg="http://schemas.microsoft.com/office/drawing/2016/SVG/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en-US" sz="3600" noProof="0" dirty="0"/>
              <a:t>Brainstorming</a:t>
            </a:r>
            <a:endParaRPr lang="en-US" sz="3000" noProof="0" dirty="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08730" y="2069609"/>
            <a:ext cx="3124691" cy="3124691"/>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2320924" y="2343151"/>
            <a:ext cx="498475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Sarcina</a:t>
            </a:r>
            <a:endParaRPr lang="en-US" sz="2400" b="1" dirty="0">
              <a:latin typeface="+mj-lt"/>
            </a:endParaRPr>
          </a:p>
        </p:txBody>
      </p:sp>
      <mc:AlternateContent xmlns:mc="http://schemas.openxmlformats.org/markup-compatibility/2006" xmlns:a14="http://schemas.microsoft.com/office/drawing/2010/main">
        <mc:Choice Requires="a14">
          <p:sp>
            <p:nvSpPr>
              <p:cNvPr id="9" name="Rechteck: obere Ecken abgerundet 8">
                <a:extLst>
                  <a:ext uri="{FF2B5EF4-FFF2-40B4-BE49-F238E27FC236}">
                    <a16:creationId xmlns:a16="http://schemas.microsoft.com/office/drawing/2014/main" id="{9C378F9B-1E52-B1CE-49D0-6D3544BAE426}"/>
                  </a:ext>
                </a:extLst>
              </p:cNvPr>
              <p:cNvSpPr/>
              <p:nvPr/>
            </p:nvSpPr>
            <p:spPr>
              <a:xfrm>
                <a:off x="2320924" y="2856230"/>
                <a:ext cx="4984752" cy="2096770"/>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algn="ctr">
                  <a:spcAft>
                    <a:spcPts val="1200"/>
                  </a:spcAft>
                </a:pPr>
                <a:r>
                  <a:rPr lang="de-DE" sz="2800" dirty="0" err="1">
                    <a:solidFill>
                      <a:schemeClr val="tx1"/>
                    </a:solidFill>
                    <a:latin typeface="+mj-lt"/>
                  </a:rPr>
                  <a:t>Deschideți</a:t>
                </a:r>
                <a:br>
                  <a:rPr lang="de-DE" sz="2800" dirty="0">
                    <a:solidFill>
                      <a:schemeClr val="tx1"/>
                    </a:solidFill>
                    <a:latin typeface="+mj-lt"/>
                  </a:rPr>
                </a:br>
                <a14:m xmlns:a14="http://schemas.microsoft.com/office/drawing/2010/main"/>
                <a:r>
                  <a:rPr lang="de-DE" sz="2800" b="1" dirty="0">
                    <a:solidFill>
                      <a:schemeClr val="tx1"/>
                    </a:solidFill>
                    <a:latin typeface="+mj-lt"/>
                  </a:rPr>
                  <a:t> 1.1 Tablă de brainstorming</a:t>
                </a:r>
                <a:br>
                  <a:rPr lang="de-DE" sz="2800" b="1" dirty="0">
                    <a:solidFill>
                      <a:schemeClr val="tx1"/>
                    </a:solidFill>
                    <a:latin typeface="+mj-lt"/>
                  </a:rPr>
                </a:br>
                <a:r>
                  <a:rPr lang="en-US" sz="2800" dirty="0">
                    <a:solidFill>
                      <a:schemeClr val="tx1"/>
                    </a:solidFill>
                    <a:latin typeface="+mj-lt"/>
                  </a:rPr>
                  <a:t>și completați-o împreună.</a:t>
                </a:r>
                <a:endParaRPr lang="en-GB" sz="2800" dirty="0">
                  <a:solidFill>
                    <a:schemeClr val="tx1"/>
                  </a:solidFill>
                  <a:latin typeface="+mj-lt"/>
                </a:endParaRPr>
              </a:p>
            </p:txBody>
          </p:sp>
        </mc:Choice>
        <mc:Fallback>
          <p:sp>
            <p:nvSpPr>
              <p:cNvPr id="9" name="Rechteck: obere Ecken abgerundet 8">
                <a:extLst>
                  <a:ext uri="{FF2B5EF4-FFF2-40B4-BE49-F238E27FC236}">
                    <a16:creationId xmlns:a16="http://schemas.microsoft.com/office/drawing/2014/main" id="{9C378F9B-1E52-B1CE-49D0-6D3544BAE426}"/>
                  </a:ext>
                </a:extLst>
              </p:cNvPr>
              <p:cNvSpPr>
                <a:spLocks noRot="1" noChangeAspect="1" noMove="1" noResize="1" noEditPoints="1" noAdjustHandles="1" noChangeArrowheads="1" noChangeShapeType="1" noTextEdit="1"/>
              </p:cNvSpPr>
              <p:nvPr/>
            </p:nvSpPr>
            <p:spPr>
              <a:xfrm>
                <a:off x="2320924" y="2856230"/>
                <a:ext cx="4984752" cy="2096770"/>
              </a:xfrm>
              <a:prstGeom prst="round2SameRect">
                <a:avLst>
                  <a:gd name="adj1" fmla="val 0"/>
                  <a:gd name="adj2" fmla="val 0"/>
                </a:avLst>
              </a:prstGeom>
              <a:blipFill>
                <a:blip r:embed="rId5"/>
                <a:stretch>
                  <a:fillRect r="-1221"/>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4287382946"/>
      </p:ext>
    </p:extLst>
  </p:cSld>
  <p:clrMapOvr>
    <a:masterClrMapping/>
  </p:clrMapOvr>
</p:sld>
</file>

<file path=ppt/slides/slide70.xml><?xml version="1.0" encoding="utf-8"?>
<p:sld xmlns:a16="http://schemas.microsoft.com/office/drawing/2014/main" xmlns:mc="http://schemas.openxmlformats.org/markup-compatibility/2006"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Jocul de societate Nuclide Race</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Scenariul 1</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00305E"/>
                      </a:solidFill>
                      <a:effectLst/>
                      <a:uLnTx/>
                      <a:uFillTx/>
                      <a:latin typeface="Open Sans"/>
                      <a:ea typeface="+mn-ea"/>
                      <a:cs typeface="+mn-cs"/>
                    </a:rPr>
                    <a:t>Sintetizarea unui </a:t>
                  </a:r>
                  <a:r>
                    <a:rPr kumimoji="0" lang="en-US" sz="2800" b="0" i="0" u="none" strike="noStrike" kern="1200" cap="none" spc="0" normalizeH="0" baseline="0" noProof="0" dirty="0">
                      <a:ln>
                        <a:noFill/>
                      </a:ln>
                      <a:solidFill>
                        <a:srgbClr val="00305E"/>
                      </a:solidFill>
                      <a:effectLst/>
                      <a:uLnTx/>
                      <a:uFillTx/>
                      <a:latin typeface="Open Sans"/>
                      <a:ea typeface="+mn-ea"/>
                      <a:cs typeface="+mn-cs"/>
                    </a:rPr>
                    <a:t>nuclid </a:t>
                  </a:r>
                  <a:r>
                    <a:rPr kumimoji="0" lang="en-US" sz="2800" b="1" i="0" u="none" strike="noStrike" kern="1200" cap="none" spc="0" normalizeH="0" baseline="0" noProof="0" dirty="0">
                      <a:ln>
                        <a:noFill/>
                      </a:ln>
                      <a:solidFill>
                        <a:srgbClr val="00305E"/>
                      </a:solidFill>
                      <a:effectLst/>
                      <a:uLnTx/>
                      <a:uFillTx/>
                      <a:latin typeface="Open Sans"/>
                      <a:ea typeface="+mn-ea"/>
                      <a:cs typeface="+mn-cs"/>
                    </a:rPr>
                    <a:t>Fe-58 </a:t>
                  </a:r>
                  <a:r>
                    <a:rPr kumimoji="0" lang="en-US" sz="2800" b="0" i="0" u="none" strike="noStrike" kern="1200" cap="none" spc="0" normalizeH="0" baseline="0" noProof="0" dirty="0">
                      <a:ln>
                        <a:noFill/>
                      </a:ln>
                      <a:solidFill>
                        <a:srgbClr val="00305E"/>
                      </a:solidFill>
                      <a:effectLst/>
                      <a:uLnTx/>
                      <a:uFillTx/>
                      <a:latin typeface="Open Sans"/>
                      <a:ea typeface="+mn-ea"/>
                      <a:cs typeface="+mn-cs"/>
                    </a:rPr>
                    <a:t>în</a:t>
                  </a:r>
                  <a:br>
                    <a:rPr kumimoji="0" lang="en-US"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0" i="0" u="none" strike="noStrike" kern="1200" cap="none" spc="0" normalizeH="0" baseline="0" noProof="0" dirty="0">
                      <a:ln>
                        <a:noFill/>
                      </a:ln>
                      <a:solidFill>
                        <a:srgbClr val="00305E"/>
                      </a:solidFill>
                      <a:effectLst/>
                      <a:uLnTx/>
                      <a:uFillTx/>
                      <a:latin typeface="Open Sans"/>
                      <a:ea typeface="+mn-ea"/>
                      <a:cs typeface="+mn-cs"/>
                    </a:rPr>
                    <a:t>izotop de galiu </a:t>
                  </a:r>
                  <a:r>
                    <a:rPr kumimoji="0" lang="de-DE" sz="2800" b="0" i="0" u="none" strike="noStrike" kern="1200" cap="none" spc="0" normalizeH="0" baseline="0" noProof="0" dirty="0">
                      <a:ln>
                        <a:noFill/>
                      </a:ln>
                      <a:solidFill>
                        <a:srgbClr val="00305E"/>
                      </a:solidFill>
                      <a:effectLst/>
                      <a:uLnTx/>
                      <a:uFillTx/>
                      <a:latin typeface="Open Sans"/>
                      <a:ea typeface="+mn-ea"/>
                      <a:cs typeface="+mn-cs"/>
                    </a:rPr>
                    <a:t>(</a:t>
                  </a:r>
                  <a:r>
                    <a:rPr kumimoji="0" lang="de-DE" sz="2800" b="1" i="0" u="none" strike="noStrike" kern="1200" cap="none" spc="0" normalizeH="0" baseline="0" noProof="0" dirty="0">
                      <a:ln>
                        <a:noFill/>
                      </a:ln>
                      <a:solidFill>
                        <a:srgbClr val="00305E"/>
                      </a:solidFill>
                      <a:effectLst/>
                      <a:uLnTx/>
                      <a:uFillTx/>
                      <a:latin typeface="Open Sans"/>
                      <a:ea typeface="+mn-ea"/>
                      <a:cs typeface="+mn-cs"/>
                    </a:rPr>
                    <a:t>Ga</a:t>
                  </a:r>
                  <a:r>
                    <a:rPr kumimoji="0" lang="de-DE" sz="2800" b="0" i="0" u="none" strike="noStrike" kern="1200" cap="none" spc="0" normalizeH="0" baseline="0" noProof="0" dirty="0">
                      <a:ln>
                        <a:noFill/>
                      </a:ln>
                      <a:solidFill>
                        <a:srgbClr val="00305E"/>
                      </a:solidFill>
                      <a:effectLst/>
                      <a:uLnTx/>
                      <a:uFillTx/>
                      <a:latin typeface="Open Sans"/>
                      <a:ea typeface="+mn-ea"/>
                      <a:cs typeface="+mn-cs"/>
                    </a:rPr>
                    <a: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a:p>
                  <a:pPr marL="0" marR="0" lvl="0" indent="0" algn="ctr" defTabSz="822960" rtl="0" eaLnBrk="1" fontAlgn="auto" latinLnBrk="0" hangingPunct="1">
                    <a:lnSpc>
                      <a:spcPct val="10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Sub>
                          <m:sSubPr>
                            <m:ctrlPr>
                              <a:rPr xmlns:a="http://schemas.openxmlformats.org/drawingml/2006/main" kumimoji="0" lang="de-DE" sz="28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bPr>
                          <m:e>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𝐩</m:t>
                            </m:r>
                          </m:e>
                          <m:sub>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𝐧</m:t>
                            </m:r>
                          </m:sub>
                        </m:sSub>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𝟐</m:t>
                        </m:r>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𝟎</m:t>
                        </m:r>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sSup>
                          <m:sSupPr>
                            <m:ctrlPr>
                              <a:rPr xmlns:a="http://schemas.openxmlformats.org/drawingml/2006/main" kumimoji="0" lang="de-DE" sz="28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pPr>
                          <m:e>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𝟏𝟎</m:t>
                            </m:r>
                          </m:e>
                          <m:sup>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𝟒</m:t>
                            </m:r>
                          </m:sup>
                        </m:sSup>
                        <m:f>
                          <m:fPr>
                            <m:ctrlPr>
                              <a:rPr xmlns:a="http://schemas.openxmlformats.org/drawingml/2006/main" kumimoji="0" lang="de-DE" sz="28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fPr>
                          <m:num>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𝟏</m:t>
                            </m:r>
                          </m:num>
                          <m:den>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𝐬</m:t>
                            </m:r>
                          </m:den>
                        </m:f>
                      </m:oMath>
                    </m:oMathPara>
                  </a14:m>
                  <a:endParaRPr kumimoji="0" lang="en-GB" sz="2800" b="0" i="0" u="none" strike="noStrike" kern="1200" cap="none" spc="0" normalizeH="0" baseline="0" noProof="0" dirty="0">
                    <a:ln>
                      <a:noFill/>
                    </a:ln>
                    <a:solidFill>
                      <a:schemeClr val="tx1"/>
                    </a:solidFill>
                    <a:effectLst/>
                    <a:uLnTx/>
                    <a:uFillTx/>
                    <a:latin typeface="Open Sans"/>
                    <a:ea typeface="+mn-ea"/>
                    <a:cs typeface="+mn-cs"/>
                  </a:endParaRPr>
                </a:p>
              </p:txBody>
            </p:sp>
          </mc:Choice>
          <mc:Fallback>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3250692322"/>
      </p:ext>
    </p:extLst>
  </p:cSld>
  <p:clrMapOvr>
    <a:masterClrMapping/>
  </p:clrMapOvr>
</p:sld>
</file>

<file path=ppt/slides/slide71.xml><?xml version="1.0" encoding="utf-8"?>
<p:sld xmlns:a16="http://schemas.microsoft.com/office/drawing/2014/main" xmlns:mc="http://schemas.openxmlformats.org/markup-compatibility/2006"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Jocul de societate Nuclide Race</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Scenariul 2</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Sunteți un nuclid Cobalt-59 și vă simțiți stabil. Cu toate acestea, a devenit foarte inconfortabil în supergigantul tău în ultima vreme din cauza temperaturilor incredibil de ridicate. Poate că experimentezi o supernovă pentru prima dată, cine știe.</a:t>
                  </a:r>
                </a:p>
                <a:p xmlns:mc="http://schemas.openxmlformats.org/markup-compatibility/2006" xmlns:a14="http://schemas.microsoft.com/office/drawing/2010/main">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Tot ce știi este că există, de asemenea, o mulțime de neutroni care zboară în jur și care doresc să fie capturați. Atât de mulți încât în medie</a:t>
                  </a:r>
                  <a:b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br>
                  <a:endPar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xmlns:a="http://schemas.openxmlformats.org/drawingml/2006/main"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𝟎</m:t>
                        </m:r>
                        <m:r>
                          <a:rPr xmlns:a="http://schemas.openxmlformats.org/drawingml/2006/main"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xmlns:a="http://schemas.openxmlformats.org/drawingml/2006/main"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𝟏</m:t>
                        </m:r>
                      </m:oMath>
                    </m:oMathPara>
                  </a14:m>
                  <a:endParaRPr kumimoji="0" lang="en-US" sz="2400" b="1"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xmlns:mc="http://schemas.openxmlformats.org/markup-compatibility/2006" xmlns:a14="http://schemas.microsoft.com/office/drawing/2010/main">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Reacțiile de captare a neutronilor au loc pe secundă. Și v-ar plăcea să aveți câțiva neutroni în plus în bagaj.</a:t>
                  </a:r>
                </a:p>
              </p:txBody>
            </p:sp>
          </mc:Choice>
          <mc:Fallback>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l="-86" r="-864"/>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1999000832"/>
      </p:ext>
    </p:extLst>
  </p:cSld>
  <p:clrMapOvr>
    <a:masterClrMapping/>
  </p:clrMapOvr>
</p:sld>
</file>

<file path=ppt/slides/slide72.xml><?xml version="1.0" encoding="utf-8"?>
<p:sld xmlns:a16="http://schemas.microsoft.com/office/drawing/2014/main" xmlns:mc="http://schemas.openxmlformats.org/markup-compatibility/2006"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Jocul de societate Nuclide Race</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Scenariul 2</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00305E"/>
                      </a:solidFill>
                      <a:effectLst/>
                      <a:uLnTx/>
                      <a:uFillTx/>
                      <a:latin typeface="Open Sans"/>
                      <a:ea typeface="+mn-ea"/>
                      <a:cs typeface="+mn-cs"/>
                    </a:rPr>
                    <a:t>Sintetizați un </a:t>
                  </a:r>
                  <a:r>
                    <a:rPr kumimoji="0" lang="en-US" sz="2800" b="0" i="0" u="none" strike="noStrike" kern="1200" cap="none" spc="0" normalizeH="0" baseline="0" noProof="0" dirty="0">
                      <a:ln>
                        <a:noFill/>
                      </a:ln>
                      <a:solidFill>
                        <a:srgbClr val="00305E"/>
                      </a:solidFill>
                      <a:effectLst/>
                      <a:uLnTx/>
                      <a:uFillTx/>
                      <a:latin typeface="Open Sans"/>
                      <a:ea typeface="+mn-ea"/>
                      <a:cs typeface="+mn-cs"/>
                    </a:rPr>
                    <a:t>nuclid </a:t>
                  </a:r>
                  <a:r>
                    <a:rPr kumimoji="0" lang="en-US" sz="2800" b="1" i="0" u="none" strike="noStrike" kern="1200" cap="none" spc="0" normalizeH="0" baseline="0" noProof="0" dirty="0">
                      <a:ln>
                        <a:noFill/>
                      </a:ln>
                      <a:solidFill>
                        <a:srgbClr val="00305E"/>
                      </a:solidFill>
                      <a:effectLst/>
                      <a:uLnTx/>
                      <a:uFillTx/>
                      <a:latin typeface="Open Sans"/>
                      <a:ea typeface="+mn-ea"/>
                      <a:cs typeface="+mn-cs"/>
                    </a:rPr>
                    <a:t>Fe-59 </a:t>
                  </a:r>
                  <a:r>
                    <a:rPr kumimoji="0" lang="en-US" sz="2800" b="0" i="0" u="none" strike="noStrike" kern="1200" cap="none" spc="0" normalizeH="0" baseline="0" noProof="0" dirty="0">
                      <a:ln>
                        <a:noFill/>
                      </a:ln>
                      <a:solidFill>
                        <a:srgbClr val="00305E"/>
                      </a:solidFill>
                      <a:effectLst/>
                      <a:uLnTx/>
                      <a:uFillTx/>
                      <a:latin typeface="Open Sans"/>
                      <a:ea typeface="+mn-ea"/>
                      <a:cs typeface="+mn-cs"/>
                    </a:rPr>
                    <a:t>într-un nuclid cu cel puțin 40 de neutroni</a:t>
                  </a:r>
                  <a:r>
                    <a:rPr kumimoji="0" lang="de-DE" sz="2800" b="0" i="0" u="none" strike="noStrike" kern="1200" cap="none" spc="0" normalizeH="0" baseline="0" noProof="0" dirty="0">
                      <a:ln>
                        <a:noFill/>
                      </a:ln>
                      <a:solidFill>
                        <a:srgbClr val="00305E"/>
                      </a:solidFill>
                      <a:effectLst/>
                      <a:uLnTx/>
                      <a:uFillTx/>
                      <a:latin typeface="Open Sans"/>
                      <a:ea typeface="+mn-ea"/>
                      <a:cs typeface="+mn-cs"/>
                    </a:rPr>
                    <a: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a:p>
                  <a:pPr marL="0" marR="0" lvl="0" indent="0" algn="ctr" defTabSz="822960" rtl="0" eaLnBrk="1" fontAlgn="auto" latinLnBrk="0" hangingPunct="1">
                    <a:lnSpc>
                      <a:spcPct val="10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Sub>
                          <m:sSubPr>
                            <m:ctrlPr>
                              <a:rPr xmlns:a="http://schemas.openxmlformats.org/drawingml/2006/main"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e>
                          <m:sub>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𝐧</m:t>
                            </m:r>
                          </m:sub>
                        </m:sSub>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𝟎</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m:t>
                        </m:r>
                        <m:f>
                          <m:fPr>
                            <m:ctrlPr>
                              <a:rPr xmlns:a="http://schemas.openxmlformats.org/drawingml/2006/main"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m:t>
                            </m:r>
                          </m:num>
                          <m:den>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𝐬</m:t>
                            </m:r>
                          </m:den>
                        </m:f>
                      </m:oMath>
                    </m:oMathPara>
                  </a14:m>
                  <a:endParaRPr kumimoji="0" lang="en-GB" sz="2800" b="0" i="0" u="none" strike="noStrike" kern="1200" cap="none" spc="0" normalizeH="0" baseline="0" noProof="0" dirty="0">
                    <a:ln>
                      <a:noFill/>
                    </a:ln>
                    <a:solidFill>
                      <a:srgbClr val="00305E"/>
                    </a:solidFill>
                    <a:effectLst/>
                    <a:uLnTx/>
                    <a:uFillTx/>
                    <a:latin typeface="Open Sans"/>
                    <a:ea typeface="+mn-ea"/>
                    <a:cs typeface="+mn-cs"/>
                  </a:endParaRPr>
                </a:p>
              </p:txBody>
            </p:sp>
          </mc:Choice>
          <mc:Fallback>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2"/>
                  <a:stretch>
                    <a:fillRect/>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698758223"/>
      </p:ext>
    </p:extLst>
  </p:cSld>
  <p:clrMapOvr>
    <a:masterClrMapping/>
  </p:clrMapOvr>
</p:sld>
</file>

<file path=ppt/slides/slide7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363D07C-D802-4F79-B222-3C3BC907C2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71750" y="1047750"/>
            <a:ext cx="7048500" cy="4762500"/>
          </a:xfrm>
          <a:prstGeom prst="rect">
            <a:avLst/>
          </a:prstGeom>
        </p:spPr>
      </p:pic>
      <p:sp>
        <p:nvSpPr>
          <p:cNvPr id="2" name="Textfeld 1">
            <a:extLst>
              <a:ext uri="{FF2B5EF4-FFF2-40B4-BE49-F238E27FC236}">
                <a16:creationId xmlns:a16="http://schemas.microsoft.com/office/drawing/2014/main" id="{24CEA62A-5E03-979D-E81E-6751B2BB5FAA}"/>
              </a:ext>
            </a:extLst>
          </p:cNvPr>
          <p:cNvSpPr txBox="1"/>
          <p:nvPr/>
        </p:nvSpPr>
        <p:spPr>
          <a:xfrm>
            <a:off x="10182225" y="5235194"/>
            <a:ext cx="1969558" cy="830997"/>
          </a:xfrm>
          <a:prstGeom prst="rect">
            <a:avLst/>
          </a:prstGeom>
          <a:noFill/>
        </p:spPr>
        <p:txBody>
          <a:bodyPr wrap="square" rtlCol="0">
            <a:spAutoFit/>
          </a:bodyPr>
          <a:lstStyle/>
          <a:p>
            <a:pPr algn="ctr"/>
            <a:r>
              <a:rPr lang="en-US" sz="1600" i="1" dirty="0"/>
              <a:t>[20] </a:t>
            </a:r>
            <a:r>
              <a:rPr lang="de-DE" sz="1600" i="1" dirty="0"/>
              <a:t>Secțiunea </a:t>
            </a:r>
            <a:r>
              <a:rPr lang="de-DE" sz="1600" i="1" dirty="0"/>
              <a:t>transversală de captare a neutronilor termici </a:t>
            </a:r>
          </a:p>
        </p:txBody>
      </p:sp>
    </p:spTree>
    <p:extLst>
      <p:ext uri="{BB962C8B-B14F-4D97-AF65-F5344CB8AC3E}">
        <p14:creationId xmlns:p14="http://schemas.microsoft.com/office/powerpoint/2010/main" val="3057591314"/>
      </p:ext>
    </p:extLst>
  </p:cSld>
  <p:clrMapOvr>
    <a:masterClrMapping/>
  </p:clrMapOvr>
</p:sld>
</file>

<file path=ppt/slides/slide7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D48DBCE-8AE5-AFFF-0953-8EB59FEB204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6743" y="1059273"/>
            <a:ext cx="6149265" cy="3312436"/>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Procesele S și R</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feld 1">
            <a:extLst>
              <a:ext uri="{FF2B5EF4-FFF2-40B4-BE49-F238E27FC236}">
                <a16:creationId xmlns:a16="http://schemas.microsoft.com/office/drawing/2014/main" id="{9B067487-F3D9-765B-8D4F-FE6FBFD8CBC3}"/>
              </a:ext>
            </a:extLst>
          </p:cNvPr>
          <p:cNvSpPr txBox="1"/>
          <p:nvPr/>
        </p:nvSpPr>
        <p:spPr>
          <a:xfrm>
            <a:off x="6418554" y="1354449"/>
            <a:ext cx="5506881" cy="2688493"/>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de-DE" sz="2200" b="1" dirty="0" err="1"/>
              <a:t>s-Proces </a:t>
            </a:r>
            <a:r>
              <a:rPr lang="de-DE" sz="2200" b="1" dirty="0"/>
              <a:t>(lent)</a:t>
            </a:r>
          </a:p>
          <a:p>
            <a:pPr marL="697230" lvl="1" indent="-285750">
              <a:lnSpc>
                <a:spcPct val="120000"/>
              </a:lnSpc>
              <a:buFont typeface="Arial" panose="020B0604020202020204" pitchFamily="34" charset="0"/>
              <a:buChar char="•"/>
            </a:pPr>
            <a:r>
              <a:rPr lang="en-US" sz="2000" dirty="0"/>
              <a:t>La temperaturi relativ scăzute și densități ale fluxului de neutroni.</a:t>
            </a:r>
          </a:p>
          <a:p>
            <a:pPr marL="697230" lvl="1" indent="-285750">
              <a:lnSpc>
                <a:spcPct val="120000"/>
              </a:lnSpc>
              <a:buFont typeface="Arial" panose="020B0604020202020204" pitchFamily="34" charset="0"/>
              <a:buChar char="•"/>
            </a:pPr>
            <a:r>
              <a:rPr lang="en-US" sz="2000" dirty="0"/>
              <a:t>În principal în stelele AGB în timpul arderii învelișului</a:t>
            </a:r>
          </a:p>
          <a:p>
            <a:pPr marL="697230" lvl="1" indent="-285750">
              <a:lnSpc>
                <a:spcPct val="120000"/>
              </a:lnSpc>
              <a:buFont typeface="Arial" panose="020B0604020202020204" pitchFamily="34" charset="0"/>
              <a:buChar char="•"/>
            </a:pPr>
            <a:r>
              <a:rPr lang="en-US" sz="2000" dirty="0"/>
              <a:t>Lanț de reacții lente prin intermediul mai multor nuclizi intermediari stabili</a:t>
            </a:r>
          </a:p>
        </p:txBody>
      </p:sp>
      <p:sp>
        <p:nvSpPr>
          <p:cNvPr id="3" name="Textfeld 2">
            <a:extLst>
              <a:ext uri="{FF2B5EF4-FFF2-40B4-BE49-F238E27FC236}">
                <a16:creationId xmlns:a16="http://schemas.microsoft.com/office/drawing/2014/main" id="{75F9AC32-F7D3-6B20-BCFA-1A476F9B6AB0}"/>
              </a:ext>
            </a:extLst>
          </p:cNvPr>
          <p:cNvSpPr txBox="1"/>
          <p:nvPr/>
        </p:nvSpPr>
        <p:spPr>
          <a:xfrm>
            <a:off x="787212" y="4399419"/>
            <a:ext cx="7718613" cy="1580497"/>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de-DE" sz="2200" b="1" dirty="0" err="1"/>
              <a:t>r-Process </a:t>
            </a:r>
            <a:r>
              <a:rPr lang="de-DE" sz="2200" b="1" dirty="0"/>
              <a:t>(rapid)</a:t>
            </a:r>
          </a:p>
          <a:p>
            <a:pPr marL="697230" lvl="1" indent="-285750">
              <a:lnSpc>
                <a:spcPct val="120000"/>
              </a:lnSpc>
              <a:buFont typeface="Arial" panose="020B0604020202020204" pitchFamily="34" charset="0"/>
              <a:buChar char="•"/>
            </a:pPr>
            <a:r>
              <a:rPr lang="en-US" sz="2000" dirty="0"/>
              <a:t>La densități ale fluxului de neutroni și temperaturi foarte ridicate</a:t>
            </a:r>
          </a:p>
          <a:p>
            <a:pPr marL="697230" lvl="1" indent="-285750">
              <a:lnSpc>
                <a:spcPct val="120000"/>
              </a:lnSpc>
              <a:buFont typeface="Arial" panose="020B0604020202020204" pitchFamily="34" charset="0"/>
              <a:buChar char="•"/>
            </a:pPr>
            <a:r>
              <a:rPr lang="en-US" sz="2000" dirty="0"/>
              <a:t>Lanț rapid de reacții de captare</a:t>
            </a:r>
          </a:p>
          <a:p>
            <a:pPr marL="697230" lvl="1" indent="-285750">
              <a:lnSpc>
                <a:spcPct val="120000"/>
              </a:lnSpc>
              <a:buFont typeface="Arial" panose="020B0604020202020204" pitchFamily="34" charset="0"/>
              <a:buChar char="•"/>
            </a:pPr>
            <a:r>
              <a:rPr lang="en-US" sz="2000" dirty="0"/>
              <a:t>Probabil în supernove și fuziuni de stele neutronice</a:t>
            </a:r>
          </a:p>
        </p:txBody>
      </p:sp>
      <p:sp>
        <p:nvSpPr>
          <p:cNvPr id="4" name="Textfeld 3">
            <a:extLst>
              <a:ext uri="{FF2B5EF4-FFF2-40B4-BE49-F238E27FC236}">
                <a16:creationId xmlns:a16="http://schemas.microsoft.com/office/drawing/2014/main" id="{0F3F6873-DFFB-0281-3661-99499565232B}"/>
              </a:ext>
            </a:extLst>
          </p:cNvPr>
          <p:cNvSpPr txBox="1"/>
          <p:nvPr/>
        </p:nvSpPr>
        <p:spPr>
          <a:xfrm rot="16200000">
            <a:off x="-246757" y="2462819"/>
            <a:ext cx="1829817" cy="307777"/>
          </a:xfrm>
          <a:prstGeom prst="rect">
            <a:avLst/>
          </a:prstGeom>
          <a:solidFill>
            <a:schemeClr val="bg1"/>
          </a:solidFill>
        </p:spPr>
        <p:txBody>
          <a:bodyPr wrap="square" rtlCol="0">
            <a:spAutoFit/>
          </a:bodyPr>
          <a:lstStyle/>
          <a:p>
            <a:pPr algn="ctr"/>
            <a:r>
              <a:rPr lang="en-US" sz="1400" dirty="0">
                <a:solidFill>
                  <a:srgbClr val="000000"/>
                </a:solidFill>
              </a:rPr>
              <a:t>Numărul de protoni</a:t>
            </a:r>
          </a:p>
        </p:txBody>
      </p:sp>
      <p:sp>
        <p:nvSpPr>
          <p:cNvPr id="7" name="Textfeld 6">
            <a:extLst>
              <a:ext uri="{FF2B5EF4-FFF2-40B4-BE49-F238E27FC236}">
                <a16:creationId xmlns:a16="http://schemas.microsoft.com/office/drawing/2014/main" id="{722B308B-4854-7C98-9C32-679F3781CA91}"/>
              </a:ext>
            </a:extLst>
          </p:cNvPr>
          <p:cNvSpPr txBox="1"/>
          <p:nvPr/>
        </p:nvSpPr>
        <p:spPr>
          <a:xfrm>
            <a:off x="2557740" y="4067292"/>
            <a:ext cx="1829817" cy="307777"/>
          </a:xfrm>
          <a:prstGeom prst="rect">
            <a:avLst/>
          </a:prstGeom>
          <a:solidFill>
            <a:schemeClr val="bg1"/>
          </a:solidFill>
        </p:spPr>
        <p:txBody>
          <a:bodyPr wrap="square" rtlCol="0">
            <a:spAutoFit/>
          </a:bodyPr>
          <a:lstStyle/>
          <a:p>
            <a:pPr algn="ctr"/>
            <a:r>
              <a:rPr lang="en-US" sz="1400" dirty="0">
                <a:solidFill>
                  <a:srgbClr val="000000"/>
                </a:solidFill>
              </a:rPr>
              <a:t>Numărul de neutroni</a:t>
            </a:r>
          </a:p>
        </p:txBody>
      </p:sp>
      <p:sp>
        <p:nvSpPr>
          <p:cNvPr id="8" name="Textfeld 7">
            <a:extLst>
              <a:ext uri="{FF2B5EF4-FFF2-40B4-BE49-F238E27FC236}">
                <a16:creationId xmlns:a16="http://schemas.microsoft.com/office/drawing/2014/main" id="{ABB459A5-EEEA-3E2E-C13B-71D2A448E8F0}"/>
              </a:ext>
            </a:extLst>
          </p:cNvPr>
          <p:cNvSpPr txBox="1"/>
          <p:nvPr/>
        </p:nvSpPr>
        <p:spPr>
          <a:xfrm>
            <a:off x="4103814" y="3559016"/>
            <a:ext cx="974137" cy="360850"/>
          </a:xfrm>
          <a:prstGeom prst="rect">
            <a:avLst/>
          </a:prstGeom>
          <a:solidFill>
            <a:schemeClr val="bg1"/>
          </a:solidFill>
          <a:ln w="19050">
            <a:noFill/>
          </a:ln>
        </p:spPr>
        <p:txBody>
          <a:bodyPr wrap="square" lIns="36000" tIns="72000" rIns="36000" bIns="72000" rtlCol="0">
            <a:spAutoFit/>
          </a:bodyPr>
          <a:lstStyle/>
          <a:p>
            <a:pPr algn="ctr"/>
            <a:r>
              <a:rPr lang="en-US" sz="1400" dirty="0">
                <a:solidFill>
                  <a:srgbClr val="47FF47"/>
                </a:solidFill>
              </a:rPr>
              <a:t>r-Proces</a:t>
            </a:r>
          </a:p>
        </p:txBody>
      </p:sp>
      <p:sp>
        <p:nvSpPr>
          <p:cNvPr id="10" name="Textfeld 9">
            <a:extLst>
              <a:ext uri="{FF2B5EF4-FFF2-40B4-BE49-F238E27FC236}">
                <a16:creationId xmlns:a16="http://schemas.microsoft.com/office/drawing/2014/main" id="{C8C2819C-C03D-6DF2-9113-AA77D72B8A31}"/>
              </a:ext>
            </a:extLst>
          </p:cNvPr>
          <p:cNvSpPr txBox="1"/>
          <p:nvPr/>
        </p:nvSpPr>
        <p:spPr>
          <a:xfrm>
            <a:off x="4646518" y="1269206"/>
            <a:ext cx="974137" cy="360850"/>
          </a:xfrm>
          <a:prstGeom prst="rect">
            <a:avLst/>
          </a:prstGeom>
          <a:solidFill>
            <a:schemeClr val="bg1"/>
          </a:solidFill>
          <a:ln w="19050">
            <a:noFill/>
          </a:ln>
        </p:spPr>
        <p:txBody>
          <a:bodyPr wrap="square" lIns="36000" tIns="72000" rIns="36000" bIns="72000" rtlCol="0">
            <a:spAutoFit/>
          </a:bodyPr>
          <a:lstStyle/>
          <a:p>
            <a:pPr algn="ctr"/>
            <a:r>
              <a:rPr lang="en-US" sz="1400" dirty="0">
                <a:solidFill>
                  <a:srgbClr val="FF0000"/>
                </a:solidFill>
              </a:rPr>
              <a:t>s-Proces</a:t>
            </a:r>
          </a:p>
        </p:txBody>
      </p:sp>
    </p:spTree>
    <p:extLst>
      <p:ext uri="{BB962C8B-B14F-4D97-AF65-F5344CB8AC3E}">
        <p14:creationId xmlns:p14="http://schemas.microsoft.com/office/powerpoint/2010/main" val="2956079922"/>
      </p:ext>
    </p:extLst>
  </p:cSld>
  <p:clrMapOvr>
    <a:masterClrMapping/>
  </p:clrMapOvr>
</p:sld>
</file>

<file path=ppt/slides/slide7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0EFDD8-8F7E-4F66-B222-3994D31D7168}"/>
              </a:ext>
            </a:extLst>
          </p:cNvPr>
          <p:cNvSpPr>
            <a:spLocks noGrp="1"/>
          </p:cNvSpPr>
          <p:nvPr>
            <p:ph type="title"/>
          </p:nvPr>
        </p:nvSpPr>
        <p:spPr>
          <a:xfrm>
            <a:off x="1238249" y="346075"/>
            <a:ext cx="10217156" cy="684000"/>
          </a:xfrm>
        </p:spPr>
        <p:txBody>
          <a:bodyPr/>
          <a:lstStyle/>
          <a:p>
            <a:r>
              <a:rPr lang="en-US" sz="3600" noProof="0" dirty="0"/>
              <a:t>Procesul R în acțiune</a:t>
            </a:r>
            <a:endParaRPr lang="en-US" sz="3000" noProof="0" dirty="0"/>
          </a:p>
        </p:txBody>
      </p:sp>
      <p:pic>
        <p:nvPicPr>
          <p:cNvPr id="3" name="rprocess">
            <a:hlinkClick r:id="" action="ppaction://media"/>
            <a:extLst>
              <a:ext uri="{FF2B5EF4-FFF2-40B4-BE49-F238E27FC236}">
                <a16:creationId xmlns:a16="http://schemas.microsoft.com/office/drawing/2014/main" id="{0C696EF0-5F90-C671-EDEE-C096A59E6480}"/>
              </a:ext>
            </a:extLst>
          </p:cNvPr>
          <p:cNvPicPr>
            <a:picLocks noChangeAspect="1"/>
          </p:cNvPicPr>
          <p:nvPr>
            <a:videoFile r:link="rId1"/>
            <p:extLst>
              <p:ext uri="{DAA4B4D4-6D71-4841-9C94-3DE7FCFB9230}">
                <p14:media xmlns:p14="http://schemas.microsoft.com/office/powerpoint/2010/main" r:embed="rId2">
                  <p14:trim end="16053"/>
                </p14:media>
              </p:ext>
            </p:extLst>
          </p:nvPr>
        </p:nvPicPr>
        <p:blipFill>
          <a:blip r:embed="rId5"/>
          <a:stretch>
            <a:fillRect/>
          </a:stretch>
        </p:blipFill>
        <p:spPr>
          <a:xfrm>
            <a:off x="1238248" y="1030075"/>
            <a:ext cx="9867901" cy="4945505"/>
          </a:xfrm>
          <a:prstGeom prst="rect">
            <a:avLst/>
          </a:prstGeom>
        </p:spPr>
      </p:pic>
    </p:spTree>
    <p:extLst>
      <p:ext uri="{BB962C8B-B14F-4D97-AF65-F5344CB8AC3E}">
        <p14:creationId xmlns:p14="http://schemas.microsoft.com/office/powerpoint/2010/main" val="64441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en-US" sz="3600" cap="small" noProof="0" dirty="0"/>
              <a:t>De unde provin neutronii</a:t>
            </a:r>
            <a:br>
              <a:rPr lang="en-US" sz="3600" cap="small" noProof="0" dirty="0"/>
            </a:br>
            <a:r>
              <a:rPr lang="en-US" sz="3600" b="1" cap="small" noProof="0" dirty="0"/>
              <a:t>provin</a:t>
            </a:r>
            <a:r>
              <a:rPr lang="en-US" sz="3600" cap="small" noProof="0" dirty="0"/>
              <a:t>?</a:t>
            </a:r>
          </a:p>
        </p:txBody>
      </p:sp>
    </p:spTree>
    <p:extLst>
      <p:ext uri="{BB962C8B-B14F-4D97-AF65-F5344CB8AC3E}">
        <p14:creationId xmlns:p14="http://schemas.microsoft.com/office/powerpoint/2010/main" val="56641350"/>
      </p:ext>
    </p:extLst>
  </p:cSld>
  <p:clrMapOvr>
    <a:masterClrMapping/>
  </p:clrMapOvr>
</p:sld>
</file>

<file path=ppt/slides/slide7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Surse de neutroni</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feld 9">
            <a:extLst>
              <a:ext uri="{FF2B5EF4-FFF2-40B4-BE49-F238E27FC236}">
                <a16:creationId xmlns:a16="http://schemas.microsoft.com/office/drawing/2014/main" id="{0ADF74D2-14CB-0D3F-E332-274F98A6BFD9}"/>
              </a:ext>
            </a:extLst>
          </p:cNvPr>
          <p:cNvSpPr txBox="1"/>
          <p:nvPr/>
        </p:nvSpPr>
        <p:spPr>
          <a:xfrm>
            <a:off x="1238249" y="2019588"/>
            <a:ext cx="6097972"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Există o mare varietate de lanțuri de reacții în care se produc subproduse, de exemplu neutrinii și fotonii în arderea hidrogenului</a:t>
            </a:r>
          </a:p>
          <a:p>
            <a:pPr marL="285750" indent="-285750">
              <a:buFont typeface="Arial" panose="020B0604020202020204" pitchFamily="34" charset="0"/>
              <a:buChar char="•"/>
            </a:pPr>
            <a:r>
              <a:rPr lang="en-US" sz="2400" dirty="0"/>
              <a:t>Există lanțuri de fuziune în care sunt produși neutroni liberi?</a:t>
            </a:r>
            <a:br>
              <a:rPr lang="en-US" sz="2400" dirty="0"/>
            </a:br>
            <a:endParaRPr lang="en-US" sz="2400" dirty="0"/>
          </a:p>
          <a:p>
            <a:pPr marL="342900" indent="-342900">
              <a:buFont typeface="Wingdings" panose="05000000000000000000" pitchFamily="2" charset="2"/>
              <a:buChar char="Ø"/>
            </a:pPr>
            <a:r>
              <a:rPr lang="en-US" sz="2400" b="1" dirty="0"/>
              <a:t>Căutarea surselor de neutroni</a:t>
            </a:r>
          </a:p>
        </p:txBody>
      </p:sp>
      <p:grpSp>
        <p:nvGrpSpPr>
          <p:cNvPr id="4" name="Gruppieren 3">
            <a:extLst>
              <a:ext uri="{FF2B5EF4-FFF2-40B4-BE49-F238E27FC236}">
                <a16:creationId xmlns:a16="http://schemas.microsoft.com/office/drawing/2014/main" id="{E9047A76-73A7-158E-C77F-E2ED0A3E8B4F}"/>
              </a:ext>
            </a:extLst>
          </p:cNvPr>
          <p:cNvGrpSpPr/>
          <p:nvPr/>
        </p:nvGrpSpPr>
        <p:grpSpPr>
          <a:xfrm>
            <a:off x="7334250" y="1266660"/>
            <a:ext cx="3540014" cy="4722930"/>
            <a:chOff x="7458075" y="1209510"/>
            <a:chExt cx="3540014" cy="4722930"/>
          </a:xfrm>
        </p:grpSpPr>
        <p:pic>
          <p:nvPicPr>
            <p:cNvPr id="7" name="Grafik 6">
              <a:extLst>
                <a:ext uri="{FF2B5EF4-FFF2-40B4-BE49-F238E27FC236}">
                  <a16:creationId xmlns:a16="http://schemas.microsoft.com/office/drawing/2014/main" id="{94F7A2A7-624B-4012-271E-7898B8E23D2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8" name="Rechteck 7">
              <a:extLst>
                <a:ext uri="{FF2B5EF4-FFF2-40B4-BE49-F238E27FC236}">
                  <a16:creationId xmlns:a16="http://schemas.microsoft.com/office/drawing/2014/main" id="{4283CE5B-5BF0-F599-A846-7A098161A75C}"/>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hteck 10">
              <a:extLst>
                <a:ext uri="{FF2B5EF4-FFF2-40B4-BE49-F238E27FC236}">
                  <a16:creationId xmlns:a16="http://schemas.microsoft.com/office/drawing/2014/main" id="{75DC908A-C2CC-1416-D5F1-94F131901434}"/>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5753262"/>
      </p:ext>
    </p:extLst>
  </p:cSld>
  <p:clrMapOvr>
    <a:masterClrMapping/>
  </p:clrMapOvr>
</p:sld>
</file>

<file path=ppt/slides/slide7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5020131" y="1806366"/>
            <a:ext cx="7171869"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Partea V</a:t>
            </a:r>
          </a:p>
          <a:p>
            <a:pPr algn="ctr">
              <a:spcAft>
                <a:spcPts val="600"/>
              </a:spcAft>
            </a:pPr>
            <a:r>
              <a:rPr lang="en-US" sz="3600" cap="small" dirty="0">
                <a:solidFill>
                  <a:schemeClr val="bg1"/>
                </a:solidFill>
              </a:rPr>
              <a:t>Stele în laborator</a:t>
            </a:r>
            <a:endParaRPr lang="en-US" sz="3600" b="1" cap="small" dirty="0">
              <a:solidFill>
                <a:schemeClr val="bg1"/>
              </a:solidFill>
            </a:endParaRPr>
          </a:p>
        </p:txBody>
      </p:sp>
      <p:pic>
        <p:nvPicPr>
          <p:cNvPr id="4" name="Grafik 3" descr="Ein Bild, das drinnen, Maschine, schmutzig, Ausrüstung enthält.&#10;&#10;Automatisch generierte Beschreibung">
            <a:extLst>
              <a:ext uri="{FF2B5EF4-FFF2-40B4-BE49-F238E27FC236}">
                <a16:creationId xmlns:a16="http://schemas.microsoft.com/office/drawing/2014/main" id="{3988D613-B8F5-9A72-42CA-FB83C73C42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5020131" cy="6858000"/>
          </a:xfrm>
          <a:prstGeom prst="rect">
            <a:avLst/>
          </a:prstGeom>
        </p:spPr>
      </p:pic>
    </p:spTree>
    <p:extLst>
      <p:ext uri="{BB962C8B-B14F-4D97-AF65-F5344CB8AC3E}">
        <p14:creationId xmlns:p14="http://schemas.microsoft.com/office/powerpoint/2010/main" val="97839439"/>
      </p:ext>
    </p:extLst>
  </p:cSld>
  <p:clrMapOvr>
    <a:masterClrMapping/>
  </p:clrMapOvr>
</p:sld>
</file>

<file path=ppt/slides/slide79.xml><?xml version="1.0" encoding="utf-8"?>
<p:sld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768600" y="1545003"/>
            <a:ext cx="6654800" cy="2392362"/>
          </a:xfrm>
        </p:spPr>
        <p:txBody>
          <a:bodyPr anchor="ctr"/>
          <a:lstStyle/>
          <a:p>
            <a:pPr algn="ctr"/>
            <a:r>
              <a:rPr lang="en-US" sz="3600" cap="small" noProof="0" dirty="0"/>
              <a:t>Cum putem </a:t>
            </a:r>
            <a:r>
              <a:rPr lang="en-US" sz="3600" b="1" cap="small" noProof="0" dirty="0"/>
              <a:t>măsura </a:t>
            </a:r>
            <a:r>
              <a:rPr lang="en-US" sz="3600" cap="small" noProof="0" dirty="0"/>
              <a:t>procesele nucleare din interiorul stelelor?</a:t>
            </a:r>
          </a:p>
        </p:txBody>
      </p:sp>
      <p:grpSp>
        <p:nvGrpSpPr>
          <p:cNvPr id="8" name="Gruppieren 7">
            <a:extLst>
              <a:ext uri="{FF2B5EF4-FFF2-40B4-BE49-F238E27FC236}">
                <a16:creationId xmlns:a16="http://schemas.microsoft.com/office/drawing/2014/main" id="{256C94DE-91F7-66E7-8668-33FDB72DFC23}"/>
              </a:ext>
            </a:extLst>
          </p:cNvPr>
          <p:cNvGrpSpPr/>
          <p:nvPr/>
        </p:nvGrpSpPr>
        <p:grpSpPr>
          <a:xfrm>
            <a:off x="4156038" y="3813210"/>
            <a:ext cx="3879924" cy="1866828"/>
            <a:chOff x="4210980" y="4211243"/>
            <a:chExt cx="3879924" cy="1866828"/>
          </a:xfrm>
        </p:grpSpPr>
        <p:sp>
          <p:nvSpPr>
            <p:cNvPr id="4" name="Textfeld 3">
              <a:extLst>
                <a:ext uri="{FF2B5EF4-FFF2-40B4-BE49-F238E27FC236}">
                  <a16:creationId xmlns:a16="http://schemas.microsoft.com/office/drawing/2014/main" id="{95D0EBD4-F80B-A9C4-DB00-8081E7DF2F88}"/>
                </a:ext>
              </a:extLst>
            </p:cNvPr>
            <p:cNvSpPr txBox="1"/>
            <p:nvPr/>
          </p:nvSpPr>
          <p:spPr>
            <a:xfrm>
              <a:off x="4210980" y="5309957"/>
              <a:ext cx="3879924" cy="400110"/>
            </a:xfrm>
            <a:prstGeom prst="rect">
              <a:avLst/>
            </a:prstGeom>
            <a:noFill/>
          </p:spPr>
          <p:txBody>
            <a:bodyPr wrap="square">
              <a:spAutoFit/>
            </a:bodyPr>
            <a:lstStyle/>
            <a:p>
              <a:pPr algn="ctr"/>
              <a:r>
                <a:rPr lang="de-DE" sz="2000" b="1" dirty="0" err="1">
                  <a:hlinkClick r:id="rId3">
                    <a:extLst>
                      <a:ext uri="{A12FA001-AC4F-418D-AE19-62706E023703}">
                        <ahyp:hlinkClr xmlns:ahyp="http://schemas.microsoft.com/office/drawing/2018/hyperlinkcolor" val="tx"/>
                      </a:ext>
                    </a:extLst>
                  </a:hlinkClick>
                </a:rPr>
                <a:t>Astronuclear </a:t>
              </a:r>
              <a:r>
                <a:rPr lang="de-DE" sz="2000" b="1" dirty="0">
                  <a:hlinkClick r:id="rId3">
                    <a:extLst>
                      <a:ext uri="{A12FA001-AC4F-418D-AE19-62706E023703}">
                        <ahyp:hlinkClr xmlns:ahyp="http://schemas.microsoft.com/office/drawing/2018/hyperlinkcolor" val="tx"/>
                      </a:ext>
                    </a:extLst>
                  </a:hlinkClick>
                </a:rPr>
                <a:t>Nibble</a:t>
              </a:r>
              <a:endParaRPr lang="en-US" sz="2000" b="1" dirty="0"/>
            </a:p>
          </p:txBody>
        </p:sp>
        <p:pic>
          <p:nvPicPr>
            <p:cNvPr id="6" name="Grafik 5" descr="Link mit einfarbiger Füllung">
              <a:extLst>
                <a:ext uri="{FF2B5EF4-FFF2-40B4-BE49-F238E27FC236}">
                  <a16:creationId xmlns:a16="http://schemas.microsoft.com/office/drawing/2014/main" id="{5658A0AA-6EF8-4612-93A6-8C9C0B62F0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17993" y="4211243"/>
              <a:ext cx="1065898" cy="1065898"/>
            </a:xfrm>
            <a:prstGeom prst="rect">
              <a:avLst/>
            </a:prstGeom>
          </p:spPr>
        </p:pic>
        <p:sp>
          <p:nvSpPr>
            <p:cNvPr id="7" name="Rechteck: obere Ecken abgerundet 6">
              <a:extLst>
                <a:ext uri="{FF2B5EF4-FFF2-40B4-BE49-F238E27FC236}">
                  <a16:creationId xmlns:a16="http://schemas.microsoft.com/office/drawing/2014/main" id="{80D2A88A-ACA4-BA70-85AE-E5501FAB4F6A}"/>
                </a:ext>
              </a:extLst>
            </p:cNvPr>
            <p:cNvSpPr/>
            <p:nvPr/>
          </p:nvSpPr>
          <p:spPr>
            <a:xfrm>
              <a:off x="4239861" y="4211243"/>
              <a:ext cx="3822162" cy="1866828"/>
            </a:xfrm>
            <a:prstGeom prst="round2SameRect">
              <a:avLst>
                <a:gd name="adj1" fmla="val 20923"/>
                <a:gd name="adj2" fmla="val 1711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GB" sz="2800" dirty="0">
                <a:solidFill>
                  <a:schemeClr val="tx1"/>
                </a:solidFill>
                <a:latin typeface="+mj-lt"/>
              </a:endParaRPr>
            </a:p>
          </p:txBody>
        </p:sp>
      </p:grpSp>
    </p:spTree>
    <p:extLst>
      <p:ext uri="{BB962C8B-B14F-4D97-AF65-F5344CB8AC3E}">
        <p14:creationId xmlns:p14="http://schemas.microsoft.com/office/powerpoint/2010/main" val="1562031964"/>
      </p:ext>
    </p:extLst>
  </p:cSld>
  <p:clrMapOvr>
    <a:masterClrMapping/>
  </p:clrMapOvr>
</p:sld>
</file>

<file path=ppt/slides/slide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en-US" sz="3600" b="1" cap="small" noProof="0" dirty="0"/>
              <a:t>Ce este</a:t>
            </a:r>
            <a:br>
              <a:rPr lang="en-US" sz="3600" b="1" cap="small" noProof="0" dirty="0"/>
            </a:br>
            <a:r>
              <a:rPr lang="en-US" sz="3600" cap="small" noProof="0" dirty="0"/>
              <a:t>Astrofizica nucleară</a:t>
            </a:r>
            <a:br>
              <a:rPr lang="en-US" sz="3600" cap="small" noProof="0" dirty="0"/>
            </a:br>
            <a:r>
              <a:rPr lang="en-US" sz="3600" cap="small" noProof="0" dirty="0"/>
              <a:t>de fapt ?</a:t>
            </a:r>
            <a:endParaRPr lang="en-US" sz="3600" b="1" cap="small" noProof="0" dirty="0"/>
          </a:p>
        </p:txBody>
      </p:sp>
    </p:spTree>
    <p:extLst>
      <p:ext uri="{BB962C8B-B14F-4D97-AF65-F5344CB8AC3E}">
        <p14:creationId xmlns:p14="http://schemas.microsoft.com/office/powerpoint/2010/main" val="3613228892"/>
      </p:ext>
    </p:extLst>
  </p:cSld>
  <p:clrMapOvr>
    <a:masterClrMapping/>
  </p:clrMapOvr>
</p:sld>
</file>

<file path=ppt/slides/slide8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Măsurarea reacțiilor nucleare</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fik 9">
            <a:extLst>
              <a:ext uri="{FF2B5EF4-FFF2-40B4-BE49-F238E27FC236}">
                <a16:creationId xmlns:a16="http://schemas.microsoft.com/office/drawing/2014/main" id="{75F530D6-1252-0E6E-1B24-38BA8A560A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66395" y="1878832"/>
            <a:ext cx="10389010" cy="3046974"/>
          </a:xfrm>
          <a:prstGeom prst="rect">
            <a:avLst/>
          </a:prstGeom>
        </p:spPr>
      </p:pic>
      <p:sp>
        <p:nvSpPr>
          <p:cNvPr id="2" name="Textfeld 1">
            <a:extLst>
              <a:ext uri="{FF2B5EF4-FFF2-40B4-BE49-F238E27FC236}">
                <a16:creationId xmlns:a16="http://schemas.microsoft.com/office/drawing/2014/main" id="{C417A626-CD89-BA5B-1230-B618F846A7A2}"/>
              </a:ext>
            </a:extLst>
          </p:cNvPr>
          <p:cNvSpPr txBox="1"/>
          <p:nvPr/>
        </p:nvSpPr>
        <p:spPr>
          <a:xfrm>
            <a:off x="9391650" y="5454269"/>
            <a:ext cx="2760133" cy="584775"/>
          </a:xfrm>
          <a:prstGeom prst="rect">
            <a:avLst/>
          </a:prstGeom>
          <a:noFill/>
        </p:spPr>
        <p:txBody>
          <a:bodyPr wrap="square" rtlCol="0">
            <a:spAutoFit/>
          </a:bodyPr>
          <a:lstStyle/>
          <a:p>
            <a:pPr algn="ctr"/>
            <a:r>
              <a:rPr lang="en-US" sz="1600" i="1" dirty="0"/>
              <a:t>[22] </a:t>
            </a:r>
            <a:r>
              <a:rPr lang="en-GB" sz="1600" i="1" dirty="0"/>
              <a:t>Schemă a unui experiment de fizică nucleară</a:t>
            </a:r>
            <a:endParaRPr lang="de-DE" sz="1600" i="1" dirty="0"/>
          </a:p>
        </p:txBody>
      </p:sp>
    </p:spTree>
    <p:extLst>
      <p:ext uri="{BB962C8B-B14F-4D97-AF65-F5344CB8AC3E}">
        <p14:creationId xmlns:p14="http://schemas.microsoft.com/office/powerpoint/2010/main" val="3646241902"/>
      </p:ext>
    </p:extLst>
  </p:cSld>
  <p:clrMapOvr>
    <a:masterClrMapping/>
  </p:clrMapOvr>
</p:sld>
</file>

<file path=ppt/slides/slide8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Măsurarea reacțiilor nucleare</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fik 2" descr="Ein Bild, das drinnen, Maschine, schmutzig, Ausrüstung enthält.&#10;&#10;Automatisch generierte Beschreibung">
            <a:extLst>
              <a:ext uri="{FF2B5EF4-FFF2-40B4-BE49-F238E27FC236}">
                <a16:creationId xmlns:a16="http://schemas.microsoft.com/office/drawing/2014/main" id="{C1E23966-EB5B-8272-A5B7-D62841C751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48498" y="1192388"/>
            <a:ext cx="3184522" cy="4350375"/>
          </a:xfrm>
          <a:prstGeom prst="rect">
            <a:avLst/>
          </a:prstGeom>
        </p:spPr>
      </p:pic>
      <p:pic>
        <p:nvPicPr>
          <p:cNvPr id="8" name="Grafik 7" descr="Ein Bild, das drinnen, Ebene, Decke, alt enthält.&#10;&#10;Automatisch generierte Beschreibung">
            <a:extLst>
              <a:ext uri="{FF2B5EF4-FFF2-40B4-BE49-F238E27FC236}">
                <a16:creationId xmlns:a16="http://schemas.microsoft.com/office/drawing/2014/main" id="{0C7EE4D7-43DA-E38D-03F5-04EEC656B4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8249" y="2896831"/>
            <a:ext cx="4156735" cy="2645932"/>
          </a:xfrm>
          <a:prstGeom prst="rect">
            <a:avLst/>
          </a:prstGeom>
        </p:spPr>
      </p:pic>
      <p:pic>
        <p:nvPicPr>
          <p:cNvPr id="4" name="Grafik 3" descr="Ein Bild, das Text, Zubehör, Behälter enthält.&#10;&#10;Automatisch generierte Beschreibung">
            <a:extLst>
              <a:ext uri="{FF2B5EF4-FFF2-40B4-BE49-F238E27FC236}">
                <a16:creationId xmlns:a16="http://schemas.microsoft.com/office/drawing/2014/main" id="{2A434124-55E1-BD14-A29E-36A56A55CC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14913" y="2896831"/>
            <a:ext cx="2645017" cy="2649095"/>
          </a:xfrm>
          <a:prstGeom prst="rect">
            <a:avLst/>
          </a:prstGeom>
        </p:spPr>
      </p:pic>
      <p:sp>
        <p:nvSpPr>
          <p:cNvPr id="7" name="Textfeld 6">
            <a:extLst>
              <a:ext uri="{FF2B5EF4-FFF2-40B4-BE49-F238E27FC236}">
                <a16:creationId xmlns:a16="http://schemas.microsoft.com/office/drawing/2014/main" id="{FCC52F8F-4483-556A-6453-7003A73A7219}"/>
              </a:ext>
            </a:extLst>
          </p:cNvPr>
          <p:cNvSpPr txBox="1"/>
          <p:nvPr/>
        </p:nvSpPr>
        <p:spPr>
          <a:xfrm>
            <a:off x="1238249" y="5551186"/>
            <a:ext cx="4156735" cy="523220"/>
          </a:xfrm>
          <a:prstGeom prst="rect">
            <a:avLst/>
          </a:prstGeom>
          <a:noFill/>
        </p:spPr>
        <p:txBody>
          <a:bodyPr wrap="square" rtlCol="0">
            <a:spAutoFit/>
          </a:bodyPr>
          <a:lstStyle/>
          <a:p>
            <a:pPr algn="ctr"/>
            <a:r>
              <a:rPr lang="de-DE" sz="1400" i="1" dirty="0" err="1"/>
              <a:t>Pelletron-Accellerator </a:t>
            </a:r>
            <a:r>
              <a:rPr lang="de-DE" sz="1400" i="1" dirty="0"/>
              <a:t>în </a:t>
            </a:r>
            <a:r>
              <a:rPr lang="de-DE" sz="1400" i="1" dirty="0"/>
              <a:t>laboratorul Felsenkeller</a:t>
            </a:r>
            <a:endParaRPr lang="en-GB" sz="1400" i="1" dirty="0"/>
          </a:p>
        </p:txBody>
      </p:sp>
      <p:sp>
        <p:nvSpPr>
          <p:cNvPr id="11" name="Textfeld 10">
            <a:extLst>
              <a:ext uri="{FF2B5EF4-FFF2-40B4-BE49-F238E27FC236}">
                <a16:creationId xmlns:a16="http://schemas.microsoft.com/office/drawing/2014/main" id="{7E4E85FE-8A89-3079-5A66-83490B3C0AF3}"/>
              </a:ext>
            </a:extLst>
          </p:cNvPr>
          <p:cNvSpPr txBox="1"/>
          <p:nvPr/>
        </p:nvSpPr>
        <p:spPr>
          <a:xfrm>
            <a:off x="5514913" y="5563089"/>
            <a:ext cx="2645017" cy="307777"/>
          </a:xfrm>
          <a:prstGeom prst="rect">
            <a:avLst/>
          </a:prstGeom>
          <a:noFill/>
        </p:spPr>
        <p:txBody>
          <a:bodyPr wrap="square" rtlCol="0">
            <a:spAutoFit/>
          </a:bodyPr>
          <a:lstStyle/>
          <a:p>
            <a:pPr algn="ctr"/>
            <a:r>
              <a:rPr lang="de-DE" sz="1400" i="1" dirty="0"/>
              <a:t>Țintă solidă de azot</a:t>
            </a:r>
            <a:endParaRPr lang="en-GB" sz="1400" i="1" dirty="0"/>
          </a:p>
        </p:txBody>
      </p:sp>
      <p:sp>
        <p:nvSpPr>
          <p:cNvPr id="12" name="Textfeld 11">
            <a:extLst>
              <a:ext uri="{FF2B5EF4-FFF2-40B4-BE49-F238E27FC236}">
                <a16:creationId xmlns:a16="http://schemas.microsoft.com/office/drawing/2014/main" id="{010E51BC-A4B1-6D73-7DE7-759E35AF0042}"/>
              </a:ext>
            </a:extLst>
          </p:cNvPr>
          <p:cNvSpPr txBox="1"/>
          <p:nvPr/>
        </p:nvSpPr>
        <p:spPr>
          <a:xfrm>
            <a:off x="8448498" y="5551187"/>
            <a:ext cx="3184522" cy="523220"/>
          </a:xfrm>
          <a:prstGeom prst="rect">
            <a:avLst/>
          </a:prstGeom>
          <a:noFill/>
        </p:spPr>
        <p:txBody>
          <a:bodyPr wrap="square" rtlCol="0">
            <a:spAutoFit/>
          </a:bodyPr>
          <a:lstStyle/>
          <a:p>
            <a:pPr algn="ctr"/>
            <a:r>
              <a:rPr lang="de-DE" sz="1400" i="1" dirty="0" err="1"/>
              <a:t>Detectoare </a:t>
            </a:r>
            <a:r>
              <a:rPr lang="de-DE" sz="1400" i="1" dirty="0"/>
              <a:t>multiple </a:t>
            </a:r>
            <a:r>
              <a:rPr lang="de-DE" sz="1400" i="1" dirty="0" err="1"/>
              <a:t>în jurul </a:t>
            </a:r>
            <a:r>
              <a:rPr lang="de-DE" sz="1400" i="1" dirty="0"/>
              <a:t>țintei</a:t>
            </a:r>
            <a:endParaRPr lang="en-GB" sz="1400" i="1" dirty="0"/>
          </a:p>
        </p:txBody>
      </p:sp>
      <p:pic>
        <p:nvPicPr>
          <p:cNvPr id="13" name="Grafik 12">
            <a:extLst>
              <a:ext uri="{FF2B5EF4-FFF2-40B4-BE49-F238E27FC236}">
                <a16:creationId xmlns:a16="http://schemas.microsoft.com/office/drawing/2014/main" id="{7D784C48-2859-9095-F7CF-D9D7CEFD35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38249" y="1030075"/>
            <a:ext cx="6038851" cy="1771124"/>
          </a:xfrm>
          <a:prstGeom prst="rect">
            <a:avLst/>
          </a:prstGeom>
        </p:spPr>
      </p:pic>
    </p:spTree>
    <p:extLst>
      <p:ext uri="{BB962C8B-B14F-4D97-AF65-F5344CB8AC3E}">
        <p14:creationId xmlns:p14="http://schemas.microsoft.com/office/powerpoint/2010/main" val="398847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2.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Scopul </a:t>
            </a:r>
            <a:r>
              <a:rPr lang="en-US" sz="3600" noProof="0" dirty="0" err="1"/>
              <a:t>măsurării</a:t>
            </a:r>
            <a:endParaRPr lang="en-US" sz="3000" noProof="0" dirty="0"/>
          </a:p>
        </p:txBody>
      </p:sp>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862148D1-80BB-2F4D-32BF-2BDC3B050BDD}"/>
                  </a:ext>
                </a:extLst>
              </p:cNvPr>
              <p:cNvSpPr txBox="1"/>
              <p:nvPr/>
            </p:nvSpPr>
            <p:spPr>
              <a:xfrm>
                <a:off x="684387" y="1970176"/>
                <a:ext cx="4913984" cy="2246192"/>
              </a:xfrm>
              <a:prstGeom prst="rect">
                <a:avLst/>
              </a:prstGeom>
              <a:noFill/>
            </p:spPr>
            <p:txBody>
              <a:bodyPr wrap="square" rtlCol="0">
                <a:spAutoFit/>
              </a:bodyPr>
              <a:lstStyle/>
              <a:p>
                <a:pPr>
                  <a:lnSpc>
                    <a:spcPct val="120000"/>
                  </a:lnSpc>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𝟕</m:t>
                          </m:r>
                        </m:sub>
                        <m:sup>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𝟏𝟒</m:t>
                          </m:r>
                        </m:sup>
                        <m:e>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𝐍</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𝟐</m:t>
                              </m:r>
                            </m:sub>
                            <m:sup>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𝟒</m:t>
                              </m:r>
                            </m:sup>
                            <m:e>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𝐇𝐞</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𝟗</m:t>
                                  </m:r>
                                </m:sub>
                                <m:sup>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𝟏𝟖</m:t>
                                  </m:r>
                                </m:sup>
                                <m:e>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𝐅</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𝛄</m:t>
                                  </m:r>
                                </m:e>
                              </m:sPre>
                            </m:e>
                          </m:sPre>
                        </m:e>
                      </m:sPre>
                    </m:oMath>
                    <m:oMath xmlns:m="http://schemas.openxmlformats.org/officeDocument/2006/math">
                      <m:sPre>
                        <m:sPre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9</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F</m:t>
                          </m:r>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Sup>
                            <m:sSup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rPr>
                              </m:ctrlPr>
                            </m:sSupPr>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e</m:t>
                              </m:r>
                            </m:e>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up>
                          </m:sSup>
                        </m:e>
                      </m:sPre>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8</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O</m:t>
                          </m:r>
                          <m: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sSub>
                            <m:sSub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rPr>
                              </m:ctrlPr>
                            </m:sSubPr>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ν</m:t>
                              </m:r>
                            </m:e>
                            <m:sub>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e</m:t>
                              </m:r>
                            </m:sub>
                          </m:sSub>
                        </m:e>
                      </m:sPre>
                    </m:oMath>
                    <m:oMath xmlns:m="http://schemas.openxmlformats.org/officeDocument/2006/math">
                      <m:sPre>
                        <m:sPre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8</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O</m:t>
                          </m:r>
                          <m: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sPre>
                            <m:sPre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He</m:t>
                              </m:r>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10</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22</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Ne</m:t>
                                  </m:r>
                                </m:e>
                              </m:sPre>
                            </m:e>
                          </m:sPre>
                        </m:e>
                      </m:sPre>
                    </m:oMath>
                    <m:oMath xmlns:m="http://schemas.openxmlformats.org/officeDocument/2006/math">
                      <m:sPre>
                        <m:sPrePr>
                          <m:ctrlPr>
                            <a:rPr xmlns:a="http://schemas.openxmlformats.org/drawingml/2006/main"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10</m:t>
                          </m:r>
                        </m:sub>
                        <m:sup>
                          <m: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22</m:t>
                          </m:r>
                        </m:sup>
                        <m:e>
                          <m:r>
                            <m:rPr>
                              <m:sty m:val="p"/>
                            </m:rP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Ne</m:t>
                          </m:r>
                        </m:e>
                      </m:sPre>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m:t>
                      </m:r>
                      <m:sPre>
                        <m:sPrePr>
                          <m:ctrlPr>
                            <a:rPr xmlns:a="http://schemas.openxmlformats.org/drawingml/2006/main"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He</m:t>
                          </m:r>
                        </m:e>
                      </m:sPre>
                      <m: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sPre>
                        <m:sPrePr>
                          <m:ctrlPr>
                            <a:rPr xmlns:a="http://schemas.openxmlformats.org/drawingml/2006/main"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12</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25</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Mg</m:t>
                          </m:r>
                          <m: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𝐧</m:t>
                          </m:r>
                        </m:e>
                      </m:sPre>
                    </m:oMath>
                  </m:oMathPara>
                </a14:m>
                <a:endParaRPr lang="de-DE" sz="2400" dirty="0"/>
              </a:p>
            </p:txBody>
          </p:sp>
        </mc:Choice>
        <mc:Fallback>
          <p:sp>
            <p:nvSpPr>
              <p:cNvPr id="2" name="Textfeld 1">
                <a:extLst>
                  <a:ext uri="{FF2B5EF4-FFF2-40B4-BE49-F238E27FC236}">
                    <a16:creationId xmlns:a16="http://schemas.microsoft.com/office/drawing/2014/main" id="{862148D1-80BB-2F4D-32BF-2BDC3B050BDD}"/>
                  </a:ext>
                </a:extLst>
              </p:cNvPr>
              <p:cNvSpPr txBox="1">
                <a:spLocks noRot="1" noChangeAspect="1" noMove="1" noResize="1" noEditPoints="1" noAdjustHandles="1" noChangeArrowheads="1" noChangeShapeType="1" noTextEdit="1"/>
              </p:cNvSpPr>
              <p:nvPr/>
            </p:nvSpPr>
            <p:spPr>
              <a:xfrm>
                <a:off x="684387" y="1970176"/>
                <a:ext cx="4913984" cy="2246192"/>
              </a:xfrm>
              <a:prstGeom prst="rect">
                <a:avLst/>
              </a:prstGeom>
              <a:blipFill>
                <a:blip r:embed="rId3"/>
                <a:stretch>
                  <a:fillRect/>
                </a:stretch>
              </a:blipFill>
            </p:spPr>
            <p:txBody>
              <a:bodyPr/>
              <a:lstStyle/>
              <a:p>
                <a:r>
                  <a:rPr lang="en-US">
                    <a:noFill/>
                  </a:rPr>
                  <a:t> </a:t>
                </a:r>
              </a:p>
            </p:txBody>
          </p:sp>
        </mc:Fallback>
      </mc:AlternateContent>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fik 2">
            <a:extLst>
              <a:ext uri="{FF2B5EF4-FFF2-40B4-BE49-F238E27FC236}">
                <a16:creationId xmlns:a16="http://schemas.microsoft.com/office/drawing/2014/main" id="{461954B0-1B4C-399F-F745-9972318D4E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99065" y="1030076"/>
            <a:ext cx="6680004" cy="4325696"/>
          </a:xfrm>
          <a:prstGeom prst="rect">
            <a:avLst/>
          </a:prstGeom>
        </p:spPr>
      </p:pic>
      <p:sp>
        <p:nvSpPr>
          <p:cNvPr id="4" name="Textfeld 3">
            <a:extLst>
              <a:ext uri="{FF2B5EF4-FFF2-40B4-BE49-F238E27FC236}">
                <a16:creationId xmlns:a16="http://schemas.microsoft.com/office/drawing/2014/main" id="{02801B76-C6D6-5AE9-A914-9571197D6AC7}"/>
              </a:ext>
            </a:extLst>
          </p:cNvPr>
          <p:cNvSpPr txBox="1"/>
          <p:nvPr/>
        </p:nvSpPr>
        <p:spPr>
          <a:xfrm>
            <a:off x="5299066" y="4676569"/>
            <a:ext cx="6680004" cy="626710"/>
          </a:xfrm>
          <a:prstGeom prst="rect">
            <a:avLst/>
          </a:prstGeom>
          <a:noFill/>
        </p:spPr>
        <p:txBody>
          <a:bodyPr wrap="square" rtlCol="0">
            <a:spAutoFit/>
          </a:bodyPr>
          <a:lstStyle/>
          <a:p>
            <a:pPr algn="ctr">
              <a:lnSpc>
                <a:spcPct val="120000"/>
              </a:lnSpc>
            </a:pPr>
            <a:r>
              <a:rPr lang="en-US" sz="1500" dirty="0">
                <a:solidFill>
                  <a:schemeClr val="bg1"/>
                </a:solidFill>
                <a:effectLst>
                  <a:outerShdw blurRad="38100" dist="38100" dir="2700000" algn="tl">
                    <a:srgbClr val="000000">
                      <a:alpha val="43137"/>
                    </a:srgbClr>
                  </a:outerShdw>
                </a:effectLst>
              </a:rPr>
              <a:t>În special, pentru fiecare reacție trebuie să știm câte evenimente de fuziune nucleară au loc în fiecare secundă într-o stea cu o temperatură dată</a:t>
            </a:r>
          </a:p>
        </p:txBody>
      </p:sp>
      <p:sp>
        <p:nvSpPr>
          <p:cNvPr id="8" name="Textfeld 7">
            <a:extLst>
              <a:ext uri="{FF2B5EF4-FFF2-40B4-BE49-F238E27FC236}">
                <a16:creationId xmlns:a16="http://schemas.microsoft.com/office/drawing/2014/main" id="{0286961F-D3DB-276E-2B51-6D3D4DE6497E}"/>
              </a:ext>
            </a:extLst>
          </p:cNvPr>
          <p:cNvSpPr txBox="1"/>
          <p:nvPr/>
        </p:nvSpPr>
        <p:spPr>
          <a:xfrm>
            <a:off x="881198" y="1497974"/>
            <a:ext cx="6097972" cy="461665"/>
          </a:xfrm>
          <a:prstGeom prst="rect">
            <a:avLst/>
          </a:prstGeom>
          <a:noFill/>
        </p:spPr>
        <p:txBody>
          <a:bodyPr wrap="square" rtlCol="0">
            <a:spAutoFit/>
          </a:bodyPr>
          <a:lstStyle/>
          <a:p>
            <a:r>
              <a:rPr lang="de-DE" sz="2400" dirty="0" err="1"/>
              <a:t>Reacția </a:t>
            </a:r>
            <a:r>
              <a:rPr lang="de-DE" sz="2400" dirty="0" err="1"/>
              <a:t>care urmează să </a:t>
            </a:r>
            <a:r>
              <a:rPr lang="de-DE" sz="2400" dirty="0" err="1"/>
              <a:t>fie </a:t>
            </a:r>
            <a:r>
              <a:rPr lang="de-DE" sz="2400" dirty="0" err="1"/>
              <a:t>examinată</a:t>
            </a:r>
            <a:r>
              <a:rPr lang="de-DE" sz="2400" dirty="0"/>
              <a:t>:</a:t>
            </a:r>
            <a:endParaRPr lang="de-DE" sz="2400" b="1" dirty="0"/>
          </a:p>
        </p:txBody>
      </p:sp>
      <p:sp>
        <p:nvSpPr>
          <p:cNvPr id="7" name="Textfeld 6">
            <a:extLst>
              <a:ext uri="{FF2B5EF4-FFF2-40B4-BE49-F238E27FC236}">
                <a16:creationId xmlns:a16="http://schemas.microsoft.com/office/drawing/2014/main" id="{27D10DB4-DE00-11DD-8400-26CBFE1A5470}"/>
              </a:ext>
            </a:extLst>
          </p:cNvPr>
          <p:cNvSpPr txBox="1"/>
          <p:nvPr/>
        </p:nvSpPr>
        <p:spPr>
          <a:xfrm>
            <a:off x="881198" y="4606406"/>
            <a:ext cx="4417866" cy="1107996"/>
          </a:xfrm>
          <a:prstGeom prst="rect">
            <a:avLst/>
          </a:prstGeom>
          <a:noFill/>
        </p:spPr>
        <p:txBody>
          <a:bodyPr wrap="square" rtlCol="0">
            <a:spAutoFit/>
          </a:bodyPr>
          <a:lstStyle/>
          <a:p>
            <a:pPr marL="342900" indent="-342900">
              <a:buFont typeface="Wingdings" panose="05000000000000000000" pitchFamily="2" charset="2"/>
              <a:buChar char="Ø"/>
            </a:pPr>
            <a:r>
              <a:rPr lang="en-US" sz="2200" dirty="0"/>
              <a:t>Una dintre numeroasele lanțuri de reacții care ar putea fi o </a:t>
            </a:r>
            <a:r>
              <a:rPr lang="en-US" sz="2200" b="1" dirty="0"/>
              <a:t>sursă </a:t>
            </a:r>
            <a:r>
              <a:rPr lang="en-US" sz="2200" dirty="0"/>
              <a:t>importantă </a:t>
            </a:r>
            <a:r>
              <a:rPr lang="en-US" sz="2200" b="1" dirty="0"/>
              <a:t>de neutroni</a:t>
            </a:r>
          </a:p>
        </p:txBody>
      </p:sp>
    </p:spTree>
    <p:extLst>
      <p:ext uri="{BB962C8B-B14F-4D97-AF65-F5344CB8AC3E}">
        <p14:creationId xmlns:p14="http://schemas.microsoft.com/office/powerpoint/2010/main" val="993480849"/>
      </p:ext>
    </p:extLst>
  </p:cSld>
  <p:clrMapOvr>
    <a:masterClrMapping/>
  </p:clrMapOvr>
</p:sld>
</file>

<file path=ppt/slides/slide83.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Energie fotonică</a:t>
            </a:r>
            <a:endParaRPr lang="en-US" sz="3000" noProof="0" dirty="0"/>
          </a:p>
        </p:txBody>
      </p:sp>
      <p:sp>
        <p:nvSpPr>
          <p:cNvPr id="2" name="Textfeld 1">
            <a:extLst>
              <a:ext uri="{FF2B5EF4-FFF2-40B4-BE49-F238E27FC236}">
                <a16:creationId xmlns:a16="http://schemas.microsoft.com/office/drawing/2014/main" id="{B99C9544-A650-4449-5239-1262724B3171}"/>
              </a:ext>
            </a:extLst>
          </p:cNvPr>
          <p:cNvSpPr txBox="1"/>
          <p:nvPr/>
        </p:nvSpPr>
        <p:spPr>
          <a:xfrm>
            <a:off x="684387" y="2151151"/>
            <a:ext cx="4913984" cy="1021242"/>
          </a:xfrm>
          <a:prstGeom prst="rect">
            <a:avLst/>
          </a:prstGeom>
          <a:noFill/>
        </p:spPr>
        <p:txBody>
          <a:bodyPr wrap="square" rtlCol="0">
            <a:spAutoFit/>
          </a:bodyPr>
          <a:lstStyle/>
          <a:p>
            <a:pPr>
              <a:lnSpc>
                <a:spcPct val="120000"/>
              </a:lnSpc>
            </a:pPr>
            <a:br>
              <a:rPr kumimoji="0" lang="de-DE" sz="2800" b="1" u="none" strike="noStrike" kern="1200" cap="none" spc="0" normalizeH="0" baseline="0" noProof="0" dirty="0">
                <a:ln>
                  <a:noFill/>
                </a:ln>
                <a:solidFill>
                  <a:srgbClr val="00305E"/>
                </a:solidFill>
                <a:effectLst/>
                <a:uLnTx/>
                <a:uFillTx/>
                <a:latin typeface="Cambria Math" panose="02040503050406030204" pitchFamily="18" charset="0"/>
              </a:rPr>
            </a:br>
            <a:endParaRPr lang="de-DE" sz="240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CCCBE190-AF07-CE32-3129-F05E4C6C435E}"/>
                  </a:ext>
                </a:extLst>
              </p:cNvPr>
              <p:cNvSpPr txBox="1"/>
              <p:nvPr/>
            </p:nvSpPr>
            <p:spPr>
              <a:xfrm>
                <a:off x="881198" y="1497974"/>
                <a:ext cx="6097972" cy="2481064"/>
              </a:xfrm>
              <a:prstGeom prst="rect">
                <a:avLst/>
              </a:prstGeom>
              <a:noFill/>
            </p:spPr>
            <p:txBody>
              <a:bodyPr wrap="square" rtlCol="0">
                <a:spAutoFit/>
              </a:bodyPr>
              <a:lstStyle/>
              <a:p xmlns:mc="http://schemas.openxmlformats.org/markup-compatibility/2006" xmlns:a14="http://schemas.microsoft.com/office/drawing/2010/main">
                <a:r>
                  <a:rPr lang="de-DE" sz="2400" dirty="0" err="1"/>
                  <a:t>Reacția </a:t>
                </a:r>
                <a:r>
                  <a:rPr lang="de-DE" sz="2400" dirty="0" err="1"/>
                  <a:t>care urmează să </a:t>
                </a:r>
                <a:r>
                  <a:rPr lang="de-DE" sz="2400" dirty="0" err="1"/>
                  <a:t>fie </a:t>
                </a:r>
                <a:r>
                  <a:rPr lang="de-DE" sz="2400" dirty="0" err="1"/>
                  <a:t>examinată</a:t>
                </a:r>
                <a:r>
                  <a:rPr lang="de-DE" sz="2400" dirty="0"/>
                  <a:t>:</a:t>
                </a:r>
              </a:p>
              <a:p>
                <a:pPr>
                  <a:lnSpc>
                    <a:spcPct val="200000"/>
                  </a:lnSpc>
                  <a:spcAft>
                    <a:spcPts val="1200"/>
                  </a:spcAft>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de-DE" sz="240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7</m:t>
                          </m:r>
                        </m:sub>
                        <m:sup>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14</m:t>
                          </m:r>
                        </m:sup>
                        <m:e>
                          <m:r>
                            <m:rPr>
                              <m:sty m:val="p"/>
                            </m:rP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N</m:t>
                          </m:r>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kumimoji="0" lang="de-DE" sz="240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He</m:t>
                              </m:r>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kumimoji="0" lang="de-DE" sz="240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9</m:t>
                                  </m:r>
                                </m:sub>
                                <m:sup>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F</m:t>
                                  </m:r>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m:t>
                                  </m:r>
                                  <m:r>
                                    <a:rPr xmlns:a="http://schemas.openxmlformats.org/drawingml/2006/main"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𝛄</m:t>
                                  </m:r>
                                </m:e>
                              </m:sPre>
                            </m:e>
                          </m:sPre>
                        </m:e>
                      </m:sPre>
                    </m:oMath>
                  </m:oMathPara>
                </a14:m>
                <a:endParaRPr lang="de-DE" sz="2400" dirty="0"/>
              </a:p>
              <a:p xmlns:mc="http://schemas.openxmlformats.org/markup-compatibility/2006" xmlns:a14="http://schemas.microsoft.com/office/drawing/2010/main">
                <a:pPr marL="342900" indent="-342900">
                  <a:buFont typeface="Wingdings" panose="05000000000000000000" pitchFamily="2" charset="2"/>
                  <a:buChar char="Ø"/>
                </a:pPr>
                <a:r>
                  <a:rPr lang="en-US" sz="2400" dirty="0"/>
                  <a:t>Energia eliberată în timpul fuziunii nucleare corespunde energiei cinetice a fotonilor</a:t>
                </a:r>
              </a:p>
            </p:txBody>
          </p:sp>
        </mc:Choice>
        <mc:Fallback>
          <p:sp>
            <p:nvSpPr>
              <p:cNvPr id="4" name="Textfeld 3">
                <a:extLst>
                  <a:ext uri="{FF2B5EF4-FFF2-40B4-BE49-F238E27FC236}">
                    <a16:creationId xmlns:a16="http://schemas.microsoft.com/office/drawing/2014/main" id="{CCCBE190-AF07-CE32-3129-F05E4C6C435E}"/>
                  </a:ext>
                </a:extLst>
              </p:cNvPr>
              <p:cNvSpPr txBox="1">
                <a:spLocks noRot="1" noChangeAspect="1" noMove="1" noResize="1" noEditPoints="1" noAdjustHandles="1" noChangeArrowheads="1" noChangeShapeType="1" noTextEdit="1"/>
              </p:cNvSpPr>
              <p:nvPr/>
            </p:nvSpPr>
            <p:spPr>
              <a:xfrm>
                <a:off x="881198" y="1497974"/>
                <a:ext cx="6097972" cy="2481064"/>
              </a:xfrm>
              <a:prstGeom prst="rect">
                <a:avLst/>
              </a:prstGeom>
              <a:blipFill>
                <a:blip r:embed="rId2"/>
                <a:stretch>
                  <a:fillRect l="-1600" t="-1966" b="-4668"/>
                </a:stretch>
              </a:blipFill>
            </p:spPr>
            <p:txBody>
              <a:bodyPr/>
              <a:lstStyle/>
              <a:p>
                <a:r>
                  <a:rPr lang="de-DE">
                    <a:noFill/>
                  </a:rPr>
                  <a:t> </a:t>
                </a:r>
              </a:p>
            </p:txBody>
          </p:sp>
        </mc:Fallback>
      </mc:AlternateContent>
      <p:sp>
        <p:nvSpPr>
          <p:cNvPr id="6" name="Rechteck: abgerundete Ecken 5">
            <a:extLst>
              <a:ext uri="{FF2B5EF4-FFF2-40B4-BE49-F238E27FC236}">
                <a16:creationId xmlns:a16="http://schemas.microsoft.com/office/drawing/2014/main" id="{5ECAC0A8-851E-A0C3-CC60-3D0FA82D60D8}"/>
              </a:ext>
            </a:extLst>
          </p:cNvPr>
          <p:cNvSpPr/>
          <p:nvPr/>
        </p:nvSpPr>
        <p:spPr>
          <a:xfrm>
            <a:off x="1344945" y="4046589"/>
            <a:ext cx="5170478" cy="176202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algn="ctr">
              <a:spcAft>
                <a:spcPts val="1200"/>
              </a:spcAft>
            </a:pPr>
            <a:r>
              <a:rPr lang="en-US" sz="2400" dirty="0">
                <a:solidFill>
                  <a:schemeClr val="tx1"/>
                </a:solidFill>
              </a:rPr>
              <a:t>Investigăm </a:t>
            </a:r>
            <a:r>
              <a:rPr lang="en-US" sz="2400" b="1" dirty="0">
                <a:solidFill>
                  <a:schemeClr val="tx1"/>
                </a:solidFill>
              </a:rPr>
              <a:t>energia fotonică </a:t>
            </a:r>
            <a:r>
              <a:rPr lang="en-US" sz="2400" dirty="0">
                <a:solidFill>
                  <a:schemeClr val="tx1"/>
                </a:solidFill>
              </a:rPr>
              <a:t>pentru a determina </a:t>
            </a:r>
            <a:r>
              <a:rPr lang="en-US" sz="2400" b="1" dirty="0">
                <a:solidFill>
                  <a:schemeClr val="tx1"/>
                </a:solidFill>
              </a:rPr>
              <a:t>rata de reacție </a:t>
            </a:r>
            <a:r>
              <a:rPr lang="en-US" sz="2400" dirty="0">
                <a:solidFill>
                  <a:schemeClr val="tx1"/>
                </a:solidFill>
              </a:rPr>
              <a:t>a reacției.</a:t>
            </a:r>
          </a:p>
        </p:txBody>
      </p:sp>
      <p:grpSp>
        <p:nvGrpSpPr>
          <p:cNvPr id="3" name="Gruppieren 2">
            <a:extLst>
              <a:ext uri="{FF2B5EF4-FFF2-40B4-BE49-F238E27FC236}">
                <a16:creationId xmlns:a16="http://schemas.microsoft.com/office/drawing/2014/main" id="{7E7B5F7F-A4AA-D613-B989-2B843678D9A6}"/>
              </a:ext>
            </a:extLst>
          </p:cNvPr>
          <p:cNvGrpSpPr/>
          <p:nvPr/>
        </p:nvGrpSpPr>
        <p:grpSpPr>
          <a:xfrm>
            <a:off x="7334250" y="1266660"/>
            <a:ext cx="3540014" cy="4722930"/>
            <a:chOff x="7458075" y="1209510"/>
            <a:chExt cx="3540014" cy="4722930"/>
          </a:xfrm>
        </p:grpSpPr>
        <p:pic>
          <p:nvPicPr>
            <p:cNvPr id="7" name="Grafik 6">
              <a:extLst>
                <a:ext uri="{FF2B5EF4-FFF2-40B4-BE49-F238E27FC236}">
                  <a16:creationId xmlns:a16="http://schemas.microsoft.com/office/drawing/2014/main" id="{22B2ADCD-EC4F-97F6-4736-1BE85A65AD0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8" name="Rechteck 7">
              <a:extLst>
                <a:ext uri="{FF2B5EF4-FFF2-40B4-BE49-F238E27FC236}">
                  <a16:creationId xmlns:a16="http://schemas.microsoft.com/office/drawing/2014/main" id="{818E7944-7006-C537-9E15-550ED2A10099}"/>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9">
              <a:extLst>
                <a:ext uri="{FF2B5EF4-FFF2-40B4-BE49-F238E27FC236}">
                  <a16:creationId xmlns:a16="http://schemas.microsoft.com/office/drawing/2014/main" id="{E29870D5-C836-250A-D9EA-19999B8F68A2}"/>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81372031"/>
      </p:ext>
    </p:extLst>
  </p:cSld>
  <p:clrMapOvr>
    <a:masterClrMapping/>
  </p:clrMapOvr>
</p:sld>
</file>

<file path=ppt/slides/slide84.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Energie fotonică</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Sarcina</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Completați sarcinile 1 și 2 din fișa de lucru în perechi.</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Analiza datelor</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632691435"/>
      </p:ext>
    </p:extLst>
  </p:cSld>
  <p:clrMapOvr>
    <a:masterClrMapping/>
  </p:clrMapOvr>
</p:sld>
</file>

<file path=ppt/slides/slide8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Energie fotonică</a:t>
            </a:r>
            <a:endParaRPr lang="en-US" sz="3000" noProof="0" dirty="0"/>
          </a:p>
        </p:txBody>
      </p:sp>
      <p:pic>
        <p:nvPicPr>
          <p:cNvPr id="6" name="Grafik 5">
            <a:extLst>
              <a:ext uri="{FF2B5EF4-FFF2-40B4-BE49-F238E27FC236}">
                <a16:creationId xmlns:a16="http://schemas.microsoft.com/office/drawing/2014/main" id="{8EEA23B5-2147-E3DF-085A-EFAE37A0F9FF}"/>
              </a:ext>
            </a:extLst>
          </p:cNvPr>
          <p:cNvPicPr>
            <a:picLocks noChangeAspect="1"/>
          </p:cNvPicPr>
          <p:nvPr/>
        </p:nvPicPr>
        <p:blipFill rotWithShape="1">
          <a:blip r:embed="rId2" cstate="screen">
            <a:grayscl/>
            <a:extLst>
              <a:ext uri="{28A0092B-C50C-407E-A947-70E740481C1C}">
                <a14:useLocalDpi xmlns:a14="http://schemas.microsoft.com/office/drawing/2010/main"/>
              </a:ext>
            </a:extLst>
          </a:blip>
          <a:srcRect l="3067" b="5778"/>
          <a:stretch/>
        </p:blipFill>
        <p:spPr>
          <a:xfrm>
            <a:off x="2051146" y="1099745"/>
            <a:ext cx="8077989" cy="4481905"/>
          </a:xfrm>
          <a:prstGeom prst="rect">
            <a:avLst/>
          </a:prstGeom>
        </p:spPr>
      </p:pic>
      <p:sp>
        <p:nvSpPr>
          <p:cNvPr id="2" name="Textfeld 1">
            <a:extLst>
              <a:ext uri="{FF2B5EF4-FFF2-40B4-BE49-F238E27FC236}">
                <a16:creationId xmlns:a16="http://schemas.microsoft.com/office/drawing/2014/main" id="{3D2916DB-8848-77B3-B9B4-BB9A580942F0}"/>
              </a:ext>
            </a:extLst>
          </p:cNvPr>
          <p:cNvSpPr txBox="1"/>
          <p:nvPr/>
        </p:nvSpPr>
        <p:spPr>
          <a:xfrm>
            <a:off x="9953625" y="1164432"/>
            <a:ext cx="2000250" cy="1837426"/>
          </a:xfrm>
          <a:prstGeom prst="rect">
            <a:avLst/>
          </a:prstGeom>
          <a:noFill/>
          <a:ln>
            <a:solidFill>
              <a:srgbClr val="FF0000"/>
            </a:solidFill>
          </a:ln>
        </p:spPr>
        <p:txBody>
          <a:bodyPr wrap="square" rtlCol="0">
            <a:spAutoFit/>
          </a:bodyPr>
          <a:lstStyle/>
          <a:p>
            <a:r>
              <a:rPr lang="en-US" dirty="0">
                <a:solidFill>
                  <a:srgbClr val="FF0000"/>
                </a:solidFill>
              </a:rPr>
              <a:t>Pentru traducător: </a:t>
            </a:r>
            <a:r>
              <a:rPr lang="en-GB" dirty="0">
                <a:solidFill>
                  <a:srgbClr val="FF0000"/>
                </a:solidFill>
              </a:rPr>
              <a:t>Această imagine urmează să fie înlocuită. Vă rugăm să traduceți numai cele două etichete ale axelor și să ștergeți acest câmp de text</a:t>
            </a:r>
            <a:endParaRPr lang="en-US" dirty="0">
              <a:solidFill>
                <a:srgbClr val="FF0000"/>
              </a:solidFill>
            </a:endParaRPr>
          </a:p>
        </p:txBody>
      </p:sp>
      <p:sp>
        <p:nvSpPr>
          <p:cNvPr id="3" name="Textfeld 2">
            <a:extLst>
              <a:ext uri="{FF2B5EF4-FFF2-40B4-BE49-F238E27FC236}">
                <a16:creationId xmlns:a16="http://schemas.microsoft.com/office/drawing/2014/main" id="{4B96EF59-6360-7B03-E2E7-BF9BAA7EEB13}"/>
              </a:ext>
            </a:extLst>
          </p:cNvPr>
          <p:cNvSpPr txBox="1"/>
          <p:nvPr/>
        </p:nvSpPr>
        <p:spPr>
          <a:xfrm rot="16200000">
            <a:off x="-471300" y="3322924"/>
            <a:ext cx="4647824" cy="307778"/>
          </a:xfrm>
          <a:prstGeom prst="rect">
            <a:avLst/>
          </a:prstGeom>
          <a:noFill/>
        </p:spPr>
        <p:txBody>
          <a:bodyPr wrap="square" rtlCol="0">
            <a:spAutoFit/>
          </a:bodyPr>
          <a:lstStyle/>
          <a:p>
            <a:pPr algn="ctr"/>
            <a:r>
              <a:rPr lang="de-DE" sz="1400" b="1" dirty="0">
                <a:solidFill>
                  <a:srgbClr val="000000"/>
                </a:solidFill>
              </a:rPr>
              <a:t>Numărătoare</a:t>
            </a:r>
          </a:p>
        </p:txBody>
      </p:sp>
      <p:sp>
        <p:nvSpPr>
          <p:cNvPr id="4" name="Textfeld 3">
            <a:extLst>
              <a:ext uri="{FF2B5EF4-FFF2-40B4-BE49-F238E27FC236}">
                <a16:creationId xmlns:a16="http://schemas.microsoft.com/office/drawing/2014/main" id="{A9CEBE9B-7429-984E-F041-E9EFFFD1B9F2}"/>
              </a:ext>
            </a:extLst>
          </p:cNvPr>
          <p:cNvSpPr txBox="1"/>
          <p:nvPr/>
        </p:nvSpPr>
        <p:spPr>
          <a:xfrm>
            <a:off x="3843525" y="5666515"/>
            <a:ext cx="4647824" cy="307778"/>
          </a:xfrm>
          <a:prstGeom prst="rect">
            <a:avLst/>
          </a:prstGeom>
          <a:noFill/>
        </p:spPr>
        <p:txBody>
          <a:bodyPr wrap="square" rtlCol="0">
            <a:spAutoFit/>
          </a:bodyPr>
          <a:lstStyle/>
          <a:p>
            <a:pPr algn="ctr"/>
            <a:r>
              <a:rPr lang="de-DE" sz="1400" b="1" dirty="0">
                <a:solidFill>
                  <a:srgbClr val="000000"/>
                </a:solidFill>
              </a:rPr>
              <a:t>Energie [keV]</a:t>
            </a:r>
          </a:p>
        </p:txBody>
      </p:sp>
    </p:spTree>
    <p:extLst>
      <p:ext uri="{BB962C8B-B14F-4D97-AF65-F5344CB8AC3E}">
        <p14:creationId xmlns:p14="http://schemas.microsoft.com/office/powerpoint/2010/main" val="4122189751"/>
      </p:ext>
    </p:extLst>
  </p:cSld>
  <p:clrMapOvr>
    <a:masterClrMapping/>
  </p:clrMapOvr>
</p:sld>
</file>

<file path=ppt/slides/slide86.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Energie fotonică</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Sarcina</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Completați sarcina 3 din fișa de lucru în perechi.</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Analiza datelor</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5.2 Diagrama termenilor</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5.3 Histogramă interactivă</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183370881"/>
      </p:ext>
    </p:extLst>
  </p:cSld>
  <p:clrMapOvr>
    <a:masterClrMapping/>
  </p:clrMapOvr>
</p:sld>
</file>

<file path=ppt/slides/slide8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Diagrama termenilor</a:t>
            </a:r>
            <a:endParaRPr lang="en-US" sz="3000" noProof="0" dirty="0"/>
          </a:p>
        </p:txBody>
      </p:sp>
      <p:pic>
        <p:nvPicPr>
          <p:cNvPr id="7" name="Grafik 6">
            <a:extLst>
              <a:ext uri="{FF2B5EF4-FFF2-40B4-BE49-F238E27FC236}">
                <a16:creationId xmlns:a16="http://schemas.microsoft.com/office/drawing/2014/main" id="{FD18ADC0-8002-7440-1CE1-C41CB6ECA96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89755" y="1622698"/>
            <a:ext cx="9316296" cy="4167597"/>
          </a:xfrm>
          <a:prstGeom prst="rect">
            <a:avLst/>
          </a:prstGeom>
        </p:spPr>
      </p:pic>
      <p:sp>
        <p:nvSpPr>
          <p:cNvPr id="2" name="Textfeld 1">
            <a:extLst>
              <a:ext uri="{FF2B5EF4-FFF2-40B4-BE49-F238E27FC236}">
                <a16:creationId xmlns:a16="http://schemas.microsoft.com/office/drawing/2014/main" id="{F4CC5C09-805F-CD8F-3F46-1F981D1B07D4}"/>
              </a:ext>
            </a:extLst>
          </p:cNvPr>
          <p:cNvSpPr txBox="1"/>
          <p:nvPr/>
        </p:nvSpPr>
        <p:spPr>
          <a:xfrm>
            <a:off x="1114425" y="1314921"/>
            <a:ext cx="2124075" cy="307778"/>
          </a:xfrm>
          <a:prstGeom prst="rect">
            <a:avLst/>
          </a:prstGeom>
          <a:solidFill>
            <a:schemeClr val="bg1"/>
          </a:solidFill>
        </p:spPr>
        <p:txBody>
          <a:bodyPr wrap="square" rtlCol="0">
            <a:spAutoFit/>
          </a:bodyPr>
          <a:lstStyle/>
          <a:p>
            <a:pPr algn="ctr"/>
            <a:r>
              <a:rPr lang="de-DE" sz="1400" b="1" dirty="0">
                <a:solidFill>
                  <a:srgbClr val="000000"/>
                </a:solidFill>
              </a:rPr>
              <a:t>Energie [keV]</a:t>
            </a:r>
          </a:p>
        </p:txBody>
      </p:sp>
    </p:spTree>
    <p:extLst>
      <p:ext uri="{BB962C8B-B14F-4D97-AF65-F5344CB8AC3E}">
        <p14:creationId xmlns:p14="http://schemas.microsoft.com/office/powerpoint/2010/main" val="2874968118"/>
      </p:ext>
    </p:extLst>
  </p:cSld>
  <p:clrMapOvr>
    <a:masterClrMapping/>
  </p:clrMapOvr>
</p:sld>
</file>

<file path=ppt/slides/slide88.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A5EEF8B-7B91-4BAD-BEBF-0997022B8CD5}"/>
              </a:ext>
            </a:extLst>
          </p:cNvPr>
          <p:cNvSpPr>
            <a:spLocks noGrp="1"/>
          </p:cNvSpPr>
          <p:nvPr>
            <p:ph sz="quarter" idx="10"/>
          </p:nvPr>
        </p:nvSpPr>
        <p:spPr>
          <a:xfrm>
            <a:off x="874711" y="1700378"/>
            <a:ext cx="5792789" cy="2014372"/>
          </a:xfrm>
        </p:spPr>
        <p:txBody>
          <a:bodyPr/>
          <a:lstStyle/>
          <a:p>
            <a:pPr marL="285750" indent="-285750">
              <a:buFont typeface="Arial" panose="020B0604020202020204" pitchFamily="34" charset="0"/>
              <a:buChar char="•"/>
            </a:pPr>
            <a:r>
              <a:rPr lang="en-US" sz="2000" noProof="0" dirty="0">
                <a:solidFill>
                  <a:schemeClr val="tx1"/>
                </a:solidFill>
              </a:rPr>
              <a:t>Este o măsură pentru probabilitatea unei interacțiuni cu ținta (unitate </a:t>
            </a:r>
            <a:r>
              <a:rPr lang="en-US" sz="2000" i="1" noProof="0" dirty="0">
                <a:solidFill>
                  <a:schemeClr val="tx1"/>
                </a:solidFill>
              </a:rPr>
              <a:t>cm² </a:t>
            </a:r>
            <a:r>
              <a:rPr lang="en-US" sz="2000" noProof="0" dirty="0">
                <a:solidFill>
                  <a:schemeClr val="tx1"/>
                </a:solidFill>
              </a:rPr>
              <a:t>sau </a:t>
            </a:r>
            <a:r>
              <a:rPr lang="en-US" sz="2000" i="1" noProof="0" dirty="0">
                <a:solidFill>
                  <a:schemeClr val="tx1"/>
                </a:solidFill>
              </a:rPr>
              <a:t>hambar</a:t>
            </a:r>
            <a:r>
              <a:rPr lang="en-US" sz="2000" noProof="0" dirty="0">
                <a:solidFill>
                  <a:schemeClr val="tx1"/>
                </a:solidFill>
              </a:rPr>
              <a:t>).</a:t>
            </a:r>
          </a:p>
          <a:p>
            <a:pPr marL="285750" indent="-285750">
              <a:buFont typeface="Arial" panose="020B0604020202020204" pitchFamily="34" charset="0"/>
              <a:buChar char="•"/>
            </a:pPr>
            <a:r>
              <a:rPr lang="en-US" sz="2000" noProof="0" dirty="0">
                <a:solidFill>
                  <a:schemeClr val="tx1"/>
                </a:solidFill>
              </a:rPr>
              <a:t>Indică "</a:t>
            </a:r>
            <a:r>
              <a:rPr lang="en-US" sz="2000" i="1" noProof="0" dirty="0">
                <a:solidFill>
                  <a:schemeClr val="tx1"/>
                </a:solidFill>
              </a:rPr>
              <a:t>dimensiunea țintei</a:t>
            </a:r>
            <a:r>
              <a:rPr lang="en-US" sz="2000" noProof="0" dirty="0">
                <a:solidFill>
                  <a:schemeClr val="tx1"/>
                </a:solidFill>
              </a:rPr>
              <a:t>"</a:t>
            </a:r>
          </a:p>
          <a:p>
            <a:pPr marL="285750" indent="-285750">
              <a:buFont typeface="Arial" panose="020B0604020202020204" pitchFamily="34" charset="0"/>
              <a:buChar char="•"/>
            </a:pPr>
            <a:r>
              <a:rPr lang="en-US" sz="2000" noProof="0" dirty="0">
                <a:solidFill>
                  <a:schemeClr val="tx1"/>
                </a:solidFill>
              </a:rPr>
              <a:t>Cantitate fizico-experimentală importantă pentru descrierea probabilităților de reacție</a:t>
            </a:r>
            <a:br>
              <a:rPr lang="en-US" sz="2000" noProof="0" dirty="0">
                <a:solidFill>
                  <a:schemeClr val="tx1"/>
                </a:solidFill>
              </a:rPr>
            </a:br>
            <a:endParaRPr lang="en-US" sz="2000" noProof="0" dirty="0">
              <a:solidFill>
                <a:schemeClr val="tx1"/>
              </a:solidFill>
            </a:endParaRPr>
          </a:p>
          <a:p>
            <a:endParaRPr lang="de-DE" sz="2400" b="1" i="1" noProof="0" dirty="0">
              <a:latin typeface="Cambria Math" panose="02040503050406030204" pitchFamily="18" charset="0"/>
            </a:endParaRPr>
          </a:p>
          <a:p>
            <a:endParaRPr lang="en-US" sz="2000" i="1" dirty="0"/>
          </a:p>
          <a:p>
            <a:endParaRPr lang="en-US" sz="2000" i="1" dirty="0"/>
          </a:p>
          <a:p>
            <a:endParaRPr lang="en-US" sz="2000" i="1" noProof="0" dirty="0"/>
          </a:p>
        </p:txBody>
      </p:sp>
      <p:pic>
        <p:nvPicPr>
          <p:cNvPr id="5" name="Grafik 4">
            <a:extLst>
              <a:ext uri="{FF2B5EF4-FFF2-40B4-BE49-F238E27FC236}">
                <a16:creationId xmlns:a16="http://schemas.microsoft.com/office/drawing/2014/main" id="{22E8B255-7CE3-4411-AB24-599E39E73F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16994" y="1340361"/>
            <a:ext cx="4019550" cy="3429000"/>
          </a:xfrm>
          <a:prstGeom prst="rect">
            <a:avLst/>
          </a:prstGeom>
        </p:spPr>
      </p:pic>
      <p:sp>
        <p:nvSpPr>
          <p:cNvPr id="7" name="Titel 1">
            <a:extLst>
              <a:ext uri="{FF2B5EF4-FFF2-40B4-BE49-F238E27FC236}">
                <a16:creationId xmlns:a16="http://schemas.microsoft.com/office/drawing/2014/main" id="{E9174CC3-D609-D281-E84A-26A85D0D091D}"/>
              </a:ext>
            </a:extLst>
          </p:cNvPr>
          <p:cNvSpPr>
            <a:spLocks noGrp="1"/>
          </p:cNvSpPr>
          <p:nvPr>
            <p:ph type="title"/>
          </p:nvPr>
        </p:nvSpPr>
        <p:spPr>
          <a:xfrm>
            <a:off x="1238249" y="346075"/>
            <a:ext cx="10217156" cy="684000"/>
          </a:xfrm>
        </p:spPr>
        <p:txBody>
          <a:bodyPr/>
          <a:lstStyle/>
          <a:p>
            <a:r>
              <a:rPr lang="en-US" sz="3600" noProof="0" dirty="0"/>
              <a:t>Secțiune transversală</a:t>
            </a:r>
            <a:endParaRPr lang="en-US" sz="3000" noProof="0" dirty="0"/>
          </a:p>
        </p:txBody>
      </p:sp>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136B213E-61A6-39D7-A686-E5CF65EF1B11}"/>
                  </a:ext>
                </a:extLst>
              </p:cNvPr>
              <p:cNvSpPr txBox="1"/>
              <p:nvPr/>
            </p:nvSpPr>
            <p:spPr>
              <a:xfrm>
                <a:off x="4000500" y="3883388"/>
                <a:ext cx="3419476" cy="1338828"/>
              </a:xfrm>
              <a:prstGeom prst="rect">
                <a:avLst/>
              </a:prstGeom>
              <a:noFill/>
            </p:spPr>
            <p:txBody>
              <a:bodyPr wrap="square">
                <a:spAutoFit/>
              </a:bodyPr>
              <a:lstStyle/>
              <a:p xmlns:mc="http://schemas.openxmlformats.org/markup-compatibility/2006" xmlns:a14="http://schemas.microsoft.com/office/drawing/2010/main">
                <a14:m xmlns:a14="http://schemas.microsoft.com/office/drawing/2010/main"/>
                <a:r>
                  <a:rPr lang="en-US" i="1" noProof="0" dirty="0"/>
                  <a:t> ... Secțiunea transversală</a:t>
                </a:r>
                <a:br>
                  <a:rPr lang="en-US" i="1" noProof="0" dirty="0"/>
                </a:br>
                <a14:m xmlns:a14="http://schemas.microsoft.com/office/drawing/2010/main"/>
                <a:r>
                  <a:rPr lang="en-US" i="1" dirty="0"/>
                  <a:t> ...Numărătoare</a:t>
                </a:r>
                <a:br>
                  <a:rPr lang="en-US" i="1" dirty="0"/>
                </a:br>
                <a14:m xmlns:a14="http://schemas.microsoft.com/office/drawing/2010/main"/>
                <a:r>
                  <a:rPr lang="en-US" i="1" dirty="0"/>
                  <a:t> ...Numărul de proiectile</a:t>
                </a:r>
                <a:br>
                  <a:rPr lang="en-US" i="1" dirty="0"/>
                </a:br>
                <a14:m xmlns:a14="http://schemas.microsoft.com/office/drawing/2010/main"/>
                <a:r>
                  <a:rPr lang="en-US" i="1" dirty="0"/>
                  <a:t> ... Probabilitatea de detectare</a:t>
                </a:r>
                <a:br>
                  <a:rPr lang="en-US" i="1" dirty="0"/>
                </a:br>
                <a14:m xmlns:a14="http://schemas.microsoft.com/office/drawing/2010/main"/>
                <a:r>
                  <a:rPr lang="en-US" i="1" dirty="0"/>
                  <a:t> ... Densitatea țintei</a:t>
                </a:r>
              </a:p>
            </p:txBody>
          </p:sp>
        </mc:Choice>
        <mc:Fallback>
          <p:sp>
            <p:nvSpPr>
              <p:cNvPr id="10" name="Textfeld 9">
                <a:extLst>
                  <a:ext uri="{FF2B5EF4-FFF2-40B4-BE49-F238E27FC236}">
                    <a16:creationId xmlns:a16="http://schemas.microsoft.com/office/drawing/2014/main" id="{136B213E-61A6-39D7-A686-E5CF65EF1B11}"/>
                  </a:ext>
                </a:extLst>
              </p:cNvPr>
              <p:cNvSpPr txBox="1">
                <a:spLocks noRot="1" noChangeAspect="1" noMove="1" noResize="1" noEditPoints="1" noAdjustHandles="1" noChangeArrowheads="1" noChangeShapeType="1" noTextEdit="1"/>
              </p:cNvSpPr>
              <p:nvPr/>
            </p:nvSpPr>
            <p:spPr>
              <a:xfrm>
                <a:off x="4000500" y="3883388"/>
                <a:ext cx="3419476" cy="1338828"/>
              </a:xfrm>
              <a:prstGeom prst="rect">
                <a:avLst/>
              </a:prstGeom>
              <a:blipFill>
                <a:blip r:embed="rId4"/>
                <a:stretch>
                  <a:fillRect t="-1364" b="-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59ABCA28-E4F3-7F04-E742-EF5199E966A5}"/>
                  </a:ext>
                </a:extLst>
              </p:cNvPr>
              <p:cNvSpPr txBox="1"/>
              <p:nvPr/>
            </p:nvSpPr>
            <p:spPr>
              <a:xfrm>
                <a:off x="1000123" y="4091734"/>
                <a:ext cx="2673133" cy="8459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xmlns:a="http://schemas.openxmlformats.org/drawingml/2006/main"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𝝈</m:t>
                      </m:r>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f>
                        <m:fPr>
                          <m:ctrlPr>
                            <a:rPr xmlns:a="http://schemas.openxmlformats.org/drawingml/2006/main"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num>
                        <m:den>
                          <m:sSub>
                            <m:sSubPr>
                              <m:ctrlPr>
                                <a:rPr xmlns:a="http://schemas.openxmlformats.org/drawingml/2006/main"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e>
                            <m:sub>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𝐏</m:t>
                              </m:r>
                            </m:sub>
                          </m:sSub>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𝐝</m:t>
                          </m:r>
                        </m:den>
                      </m:f>
                    </m:oMath>
                  </m:oMathPara>
                </a14:m>
                <a:endParaRPr lang="en-US" dirty="0"/>
              </a:p>
            </p:txBody>
          </p:sp>
        </mc:Choice>
        <mc:Fallback>
          <p:sp>
            <p:nvSpPr>
              <p:cNvPr id="14" name="Textfeld 13">
                <a:extLst>
                  <a:ext uri="{FF2B5EF4-FFF2-40B4-BE49-F238E27FC236}">
                    <a16:creationId xmlns:a16="http://schemas.microsoft.com/office/drawing/2014/main" id="{59ABCA28-E4F3-7F04-E742-EF5199E966A5}"/>
                  </a:ext>
                </a:extLst>
              </p:cNvPr>
              <p:cNvSpPr txBox="1">
                <a:spLocks noRot="1" noChangeAspect="1" noMove="1" noResize="1" noEditPoints="1" noAdjustHandles="1" noChangeArrowheads="1" noChangeShapeType="1" noTextEdit="1"/>
              </p:cNvSpPr>
              <p:nvPr/>
            </p:nvSpPr>
            <p:spPr>
              <a:xfrm>
                <a:off x="1000123" y="4091734"/>
                <a:ext cx="2673133" cy="845937"/>
              </a:xfrm>
              <a:prstGeom prst="rect">
                <a:avLst/>
              </a:prstGeom>
              <a:blipFill>
                <a:blip r:embed="rId5"/>
                <a:stretch>
                  <a:fillRect/>
                </a:stretch>
              </a:blipFill>
            </p:spPr>
            <p:txBody>
              <a:bodyPr/>
              <a:lstStyle/>
              <a:p>
                <a:r>
                  <a:rPr lang="en-US">
                    <a:noFill/>
                  </a:rPr>
                  <a:t> </a:t>
                </a:r>
              </a:p>
            </p:txBody>
          </p:sp>
        </mc:Fallback>
      </mc:AlternateContent>
      <p:sp>
        <p:nvSpPr>
          <p:cNvPr id="17" name="Textfeld 16">
            <a:extLst>
              <a:ext uri="{FF2B5EF4-FFF2-40B4-BE49-F238E27FC236}">
                <a16:creationId xmlns:a16="http://schemas.microsoft.com/office/drawing/2014/main" id="{611F03F1-B0D3-8ECC-E1CE-D37F6A30B7AF}"/>
              </a:ext>
            </a:extLst>
          </p:cNvPr>
          <p:cNvSpPr txBox="1"/>
          <p:nvPr/>
        </p:nvSpPr>
        <p:spPr>
          <a:xfrm>
            <a:off x="7747220" y="4937671"/>
            <a:ext cx="2760133" cy="338554"/>
          </a:xfrm>
          <a:prstGeom prst="rect">
            <a:avLst/>
          </a:prstGeom>
          <a:noFill/>
        </p:spPr>
        <p:txBody>
          <a:bodyPr wrap="square" rtlCol="0">
            <a:spAutoFit/>
          </a:bodyPr>
          <a:lstStyle/>
          <a:p>
            <a:pPr algn="ctr"/>
            <a:r>
              <a:rPr lang="en-US" sz="1600" i="1" dirty="0"/>
              <a:t>[23] </a:t>
            </a:r>
            <a:r>
              <a:rPr lang="en-GB" sz="1600" i="1" dirty="0"/>
              <a:t>Schema secțiunii transversale</a:t>
            </a:r>
            <a:endParaRPr lang="de-DE" sz="1600" i="1" dirty="0"/>
          </a:p>
        </p:txBody>
      </p:sp>
    </p:spTree>
    <p:extLst>
      <p:ext uri="{BB962C8B-B14F-4D97-AF65-F5344CB8AC3E}">
        <p14:creationId xmlns:p14="http://schemas.microsoft.com/office/powerpoint/2010/main" val="3887031965"/>
      </p:ext>
    </p:extLst>
  </p:cSld>
  <p:clrMapOvr>
    <a:masterClrMapping/>
  </p:clrMapOvr>
</p:sld>
</file>

<file path=ppt/slides/slide89.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Secțiune transversală</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Sarcina</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Completați sarcina 4 din fișa de lucru în perechi.</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Analiza datelor</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5.4 Tablă de date</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881522233"/>
      </p:ext>
    </p:extLst>
  </p:cSld>
  <p:clrMapOvr>
    <a:masterClrMapping/>
  </p:clrMapOvr>
</p:sld>
</file>

<file path=ppt/slides/slide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Ce este astrofizica nucleară?</a:t>
            </a:r>
            <a:endParaRPr lang="en-US" sz="3000" noProof="0" dirty="0"/>
          </a:p>
        </p:txBody>
      </p:sp>
      <p:sp>
        <p:nvSpPr>
          <p:cNvPr id="7" name="Textfeld 6">
            <a:extLst>
              <a:ext uri="{FF2B5EF4-FFF2-40B4-BE49-F238E27FC236}">
                <a16:creationId xmlns:a16="http://schemas.microsoft.com/office/drawing/2014/main" id="{81F8F628-1AAB-4A36-919A-E89D179D67B7}"/>
              </a:ext>
            </a:extLst>
          </p:cNvPr>
          <p:cNvSpPr txBox="1"/>
          <p:nvPr/>
        </p:nvSpPr>
        <p:spPr>
          <a:xfrm>
            <a:off x="1238249" y="1303252"/>
            <a:ext cx="4152142" cy="523220"/>
          </a:xfrm>
          <a:prstGeom prst="rect">
            <a:avLst/>
          </a:prstGeom>
          <a:noFill/>
        </p:spPr>
        <p:txBody>
          <a:bodyPr wrap="square" lIns="0">
            <a:spAutoFit/>
          </a:bodyPr>
          <a:lstStyle/>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sz="2800" b="1" cap="small" dirty="0" err="1">
                <a:solidFill>
                  <a:srgbClr val="1B1F22"/>
                </a:solidFill>
                <a:latin typeface="Open Sans" panose="020B0606030504020204" pitchFamily="34" charset="0"/>
              </a:rPr>
              <a:t>Obiectul </a:t>
            </a:r>
            <a:r>
              <a:rPr lang="de-DE" sz="2800" b="1" cap="small" dirty="0" err="1">
                <a:solidFill>
                  <a:srgbClr val="1B1F22"/>
                </a:solidFill>
                <a:latin typeface="Open Sans" panose="020B0606030504020204" pitchFamily="34" charset="0"/>
              </a:rPr>
              <a:t>de </a:t>
            </a:r>
            <a:r>
              <a:rPr lang="de-DE" sz="2800" b="1" cap="small" dirty="0">
                <a:solidFill>
                  <a:srgbClr val="1B1F22"/>
                </a:solidFill>
                <a:latin typeface="Open Sans" panose="020B0606030504020204" pitchFamily="34" charset="0"/>
              </a:rPr>
              <a:t>observație</a:t>
            </a:r>
            <a:endParaRPr kumimoji="0" lang="de-DE" sz="2400" b="1" i="0" u="none" strike="noStrike" kern="1200" cap="small" spc="0" normalizeH="0" noProof="0" dirty="0">
              <a:ln>
                <a:noFill/>
              </a:ln>
              <a:solidFill>
                <a:srgbClr val="1B1F22"/>
              </a:solidFill>
              <a:effectLst/>
              <a:uLnTx/>
              <a:uFillTx/>
              <a:latin typeface="Open Sans" panose="020B0606030504020204" pitchFamily="34" charset="0"/>
              <a:ea typeface="+mn-ea"/>
              <a:cs typeface="+mn-cs"/>
            </a:endParaRPr>
          </a:p>
        </p:txBody>
      </p:sp>
      <p:sp>
        <p:nvSpPr>
          <p:cNvPr id="10" name="Rechteck 8">
            <a:extLst>
              <a:ext uri="{FF2B5EF4-FFF2-40B4-BE49-F238E27FC236}">
                <a16:creationId xmlns:a16="http://schemas.microsoft.com/office/drawing/2014/main" id="{545B338F-7113-4CF9-9FBB-D43B6FF41E1F}"/>
              </a:ext>
            </a:extLst>
          </p:cNvPr>
          <p:cNvSpPr/>
          <p:nvPr/>
        </p:nvSpPr>
        <p:spPr>
          <a:xfrm>
            <a:off x="1238249" y="1945909"/>
            <a:ext cx="4152142" cy="1313845"/>
          </a:xfrm>
          <a:prstGeom prst="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a:solidFill>
                  <a:schemeClr val="tx1"/>
                </a:solidFill>
              </a:rPr>
              <a:t>Astrofizica nucleară studiază originea elementelor chimice.</a:t>
            </a:r>
          </a:p>
        </p:txBody>
      </p:sp>
      <p:sp>
        <p:nvSpPr>
          <p:cNvPr id="13" name="Rechteck 8">
            <a:extLst>
              <a:ext uri="{FF2B5EF4-FFF2-40B4-BE49-F238E27FC236}">
                <a16:creationId xmlns:a16="http://schemas.microsoft.com/office/drawing/2014/main" id="{24134EFF-DB21-494E-B12F-9A5E95DA8632}"/>
              </a:ext>
            </a:extLst>
          </p:cNvPr>
          <p:cNvSpPr/>
          <p:nvPr/>
        </p:nvSpPr>
        <p:spPr>
          <a:xfrm>
            <a:off x="1238249" y="3569579"/>
            <a:ext cx="4152142" cy="1313845"/>
          </a:xfrm>
          <a:prstGeom prst="rect">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a:solidFill>
                  <a:schemeClr val="tx1"/>
                </a:solidFill>
              </a:rPr>
              <a:t>Astrofizica nucleară aruncă o privire adâncă în univers pentru a răspunde la această întrebare.</a:t>
            </a:r>
          </a:p>
        </p:txBody>
      </p:sp>
      <p:pic>
        <p:nvPicPr>
          <p:cNvPr id="4" name="Grafik 3">
            <a:extLst>
              <a:ext uri="{FF2B5EF4-FFF2-40B4-BE49-F238E27FC236}">
                <a16:creationId xmlns:a16="http://schemas.microsoft.com/office/drawing/2014/main" id="{0EA6410A-7BEF-4473-BE15-C5A719D8D9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5697" y="924910"/>
            <a:ext cx="5896303" cy="4878902"/>
          </a:xfrm>
          <a:prstGeom prst="rect">
            <a:avLst/>
          </a:prstGeom>
        </p:spPr>
      </p:pic>
      <p:sp>
        <p:nvSpPr>
          <p:cNvPr id="5" name="Textfeld 4">
            <a:extLst>
              <a:ext uri="{FF2B5EF4-FFF2-40B4-BE49-F238E27FC236}">
                <a16:creationId xmlns:a16="http://schemas.microsoft.com/office/drawing/2014/main" id="{328DE390-7707-4BE0-AD34-F745E0793DC5}"/>
              </a:ext>
            </a:extLst>
          </p:cNvPr>
          <p:cNvSpPr txBox="1"/>
          <p:nvPr/>
        </p:nvSpPr>
        <p:spPr>
          <a:xfrm>
            <a:off x="6295698" y="5797505"/>
            <a:ext cx="5896302" cy="341632"/>
          </a:xfrm>
          <a:prstGeom prst="rect">
            <a:avLst/>
          </a:prstGeom>
          <a:noFill/>
        </p:spPr>
        <p:txBody>
          <a:bodyPr wrap="square" rtlCol="0">
            <a:spAutoFit/>
          </a:bodyPr>
          <a:lstStyle/>
          <a:p>
            <a:pPr algn="ctr"/>
            <a:r>
              <a:rPr lang="de-DE" i="1" dirty="0"/>
              <a:t>[02] </a:t>
            </a:r>
            <a:r>
              <a:rPr lang="de-DE" i="1" dirty="0" err="1"/>
              <a:t>Nebuloasa </a:t>
            </a:r>
            <a:r>
              <a:rPr lang="de-DE" i="1" dirty="0"/>
              <a:t>Orion</a:t>
            </a:r>
            <a:r>
              <a:rPr lang="de-DE" i="1" dirty="0"/>
              <a:t>, ESA/Hubble</a:t>
            </a:r>
          </a:p>
        </p:txBody>
      </p:sp>
    </p:spTree>
    <p:extLst>
      <p:ext uri="{BB962C8B-B14F-4D97-AF65-F5344CB8AC3E}">
        <p14:creationId xmlns:p14="http://schemas.microsoft.com/office/powerpoint/2010/main" val="2759960880"/>
      </p:ext>
    </p:extLst>
  </p:cSld>
  <p:clrMapOvr>
    <a:masterClrMapping/>
  </p:clrMapOvr>
</p:sld>
</file>

<file path=ppt/slides/slide90.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A5EEF8B-7B91-4BAD-BEBF-0997022B8CD5}"/>
              </a:ext>
            </a:extLst>
          </p:cNvPr>
          <p:cNvSpPr>
            <a:spLocks noGrp="1"/>
          </p:cNvSpPr>
          <p:nvPr>
            <p:ph sz="quarter" idx="10"/>
          </p:nvPr>
        </p:nvSpPr>
        <p:spPr>
          <a:xfrm>
            <a:off x="874711" y="1813363"/>
            <a:ext cx="5988544" cy="3758762"/>
          </a:xfrm>
        </p:spPr>
        <p:txBody>
          <a:bodyPr/>
          <a:lstStyle/>
          <a:p>
            <a:pPr marL="285750" indent="-285750">
              <a:buFont typeface="Arial" panose="020B0604020202020204" pitchFamily="34" charset="0"/>
              <a:buChar char="•"/>
            </a:pPr>
            <a:r>
              <a:rPr lang="en-US" sz="2000" noProof="0" dirty="0"/>
              <a:t>Măsurarea probabilității unei reacții la o anumită temperatură</a:t>
            </a:r>
          </a:p>
          <a:p>
            <a:pPr marL="285750" indent="-285750">
              <a:buFont typeface="Arial" panose="020B0604020202020204" pitchFamily="34" charset="0"/>
              <a:buChar char="•"/>
            </a:pPr>
            <a:r>
              <a:rPr lang="en-GB" sz="2000" dirty="0"/>
              <a:t>Ne spune câte reacții au loc într-o regiune a spațiului pe secundă</a:t>
            </a:r>
          </a:p>
          <a:p>
            <a:pPr marL="285750" indent="-285750">
              <a:buFont typeface="Arial" panose="020B0604020202020204" pitchFamily="34" charset="0"/>
              <a:buChar char="•"/>
            </a:pPr>
            <a:r>
              <a:rPr lang="en-GB" sz="2000" dirty="0"/>
              <a:t>Viteza </a:t>
            </a:r>
            <a:r>
              <a:rPr lang="en-GB" sz="2000" noProof="0" dirty="0"/>
              <a:t>de reacție stelară </a:t>
            </a:r>
            <a:r>
              <a:rPr lang="en-GB" sz="2000" dirty="0"/>
              <a:t>depinde puternic de </a:t>
            </a:r>
            <a:r>
              <a:rPr lang="en-GB" sz="2000" b="1" dirty="0"/>
              <a:t>temperatura</a:t>
            </a:r>
            <a:endParaRPr lang="en-US" sz="2400" b="1" noProof="0" dirty="0"/>
          </a:p>
        </p:txBody>
      </p:sp>
      <p:pic>
        <p:nvPicPr>
          <p:cNvPr id="6" name="Grafik 5">
            <a:extLst>
              <a:ext uri="{FF2B5EF4-FFF2-40B4-BE49-F238E27FC236}">
                <a16:creationId xmlns:a16="http://schemas.microsoft.com/office/drawing/2014/main" id="{AB331CEF-EBB4-56A1-C2DC-822456682B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82504" y="1211050"/>
            <a:ext cx="3878422" cy="3346126"/>
          </a:xfrm>
          <a:prstGeom prst="rect">
            <a:avLst/>
          </a:prstGeom>
        </p:spPr>
      </p:pic>
      <p:pic>
        <p:nvPicPr>
          <p:cNvPr id="8" name="Grafik 7">
            <a:extLst>
              <a:ext uri="{FF2B5EF4-FFF2-40B4-BE49-F238E27FC236}">
                <a16:creationId xmlns:a16="http://schemas.microsoft.com/office/drawing/2014/main" id="{DB956378-A2D5-496C-B94B-B27DDA77A2F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38249" y="4842037"/>
            <a:ext cx="7270499" cy="1000059"/>
          </a:xfrm>
          <a:prstGeom prst="rect">
            <a:avLst/>
          </a:prstGeom>
        </p:spPr>
      </p:pic>
      <p:sp>
        <p:nvSpPr>
          <p:cNvPr id="4" name="Textfeld 3">
            <a:extLst>
              <a:ext uri="{FF2B5EF4-FFF2-40B4-BE49-F238E27FC236}">
                <a16:creationId xmlns:a16="http://schemas.microsoft.com/office/drawing/2014/main" id="{A0E408E7-7F56-CB89-D585-D8C1D9266713}"/>
              </a:ext>
            </a:extLst>
          </p:cNvPr>
          <p:cNvSpPr txBox="1"/>
          <p:nvPr/>
        </p:nvSpPr>
        <p:spPr>
          <a:xfrm>
            <a:off x="10191750" y="2002632"/>
            <a:ext cx="2000250" cy="1837426"/>
          </a:xfrm>
          <a:prstGeom prst="rect">
            <a:avLst/>
          </a:prstGeom>
          <a:noFill/>
          <a:ln>
            <a:solidFill>
              <a:srgbClr val="FF0000"/>
            </a:solidFill>
          </a:ln>
        </p:spPr>
        <p:txBody>
          <a:bodyPr wrap="square" rtlCol="0">
            <a:spAutoFit/>
          </a:bodyPr>
          <a:lstStyle/>
          <a:p>
            <a:r>
              <a:rPr lang="en-US" dirty="0">
                <a:solidFill>
                  <a:srgbClr val="FF0000"/>
                </a:solidFill>
              </a:rPr>
              <a:t>Pentru traducător: </a:t>
            </a:r>
            <a:r>
              <a:rPr lang="en-GB" dirty="0">
                <a:solidFill>
                  <a:srgbClr val="FF0000"/>
                </a:solidFill>
              </a:rPr>
              <a:t>Această imagine urmează să fie înlocuită. Vă rugăm să traduceți numai cele două etichete ale axelor și să ștergeți acest câmp de text</a:t>
            </a:r>
            <a:endParaRPr lang="en-US" dirty="0">
              <a:solidFill>
                <a:srgbClr val="FF0000"/>
              </a:solidFill>
            </a:endParaRPr>
          </a:p>
        </p:txBody>
      </p:sp>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E99F8BBA-8308-1D76-AFFD-1FFF70C238E0}"/>
                  </a:ext>
                </a:extLst>
              </p:cNvPr>
              <p:cNvSpPr txBox="1"/>
              <p:nvPr/>
            </p:nvSpPr>
            <p:spPr>
              <a:xfrm rot="16200000">
                <a:off x="4866602" y="2614064"/>
                <a:ext cx="4647824" cy="435697"/>
              </a:xfrm>
              <a:prstGeom prst="rect">
                <a:avLst/>
              </a:prstGeom>
              <a:noFill/>
            </p:spPr>
            <p:txBody>
              <a:bodyPr wrap="square" rtlCol="0">
                <a:spAutoFit/>
              </a:bodyPr>
              <a:lstStyle/>
              <a:p xmlns:mc="http://schemas.openxmlformats.org/markup-compatibility/2006" xmlns:a14="http://schemas.microsoft.com/office/drawing/2010/main">
                <a:pPr algn="ctr"/>
                <a:r>
                  <a:rPr lang="de-DE" sz="1400" b="1" dirty="0">
                    <a:solidFill>
                      <a:srgbClr val="000000"/>
                    </a:solidFill>
                  </a:rPr>
                  <a:t>Viteza de reacție [ ]</a:t>
                </a:r>
                <a14:m xmlns:a14="http://schemas.microsoft.com/office/drawing/2010/main"/>
              </a:p>
            </p:txBody>
          </p:sp>
        </mc:Choice>
        <mc:Fallback>
          <p:sp>
            <p:nvSpPr>
              <p:cNvPr id="7" name="Textfeld 6">
                <a:extLst>
                  <a:ext uri="{FF2B5EF4-FFF2-40B4-BE49-F238E27FC236}">
                    <a16:creationId xmlns:a16="http://schemas.microsoft.com/office/drawing/2014/main" id="{E99F8BBA-8308-1D76-AFFD-1FFF70C238E0}"/>
                  </a:ext>
                </a:extLst>
              </p:cNvPr>
              <p:cNvSpPr txBox="1">
                <a:spLocks noRot="1" noChangeAspect="1" noMove="1" noResize="1" noEditPoints="1" noAdjustHandles="1" noChangeArrowheads="1" noChangeShapeType="1" noTextEdit="1"/>
              </p:cNvSpPr>
              <p:nvPr/>
            </p:nvSpPr>
            <p:spPr>
              <a:xfrm rot="16200000">
                <a:off x="4866602" y="2614064"/>
                <a:ext cx="4647824" cy="435697"/>
              </a:xfrm>
              <a:prstGeom prst="rect">
                <a:avLst/>
              </a:prstGeom>
              <a:blipFill>
                <a:blip r:embed="rId5"/>
                <a:stretch>
                  <a:fillRect r="-2817"/>
                </a:stretch>
              </a:blipFill>
            </p:spPr>
            <p:txBody>
              <a:bodyPr/>
              <a:lstStyle/>
              <a:p>
                <a:r>
                  <a:rPr lang="en-US">
                    <a:noFill/>
                  </a:rPr>
                  <a:t> </a:t>
                </a:r>
              </a:p>
            </p:txBody>
          </p:sp>
        </mc:Fallback>
      </mc:AlternateContent>
      <p:sp>
        <p:nvSpPr>
          <p:cNvPr id="10" name="Textfeld 9">
            <a:extLst>
              <a:ext uri="{FF2B5EF4-FFF2-40B4-BE49-F238E27FC236}">
                <a16:creationId xmlns:a16="http://schemas.microsoft.com/office/drawing/2014/main" id="{5F129969-130A-9A06-B620-9EA07E8EA584}"/>
              </a:ext>
            </a:extLst>
          </p:cNvPr>
          <p:cNvSpPr txBox="1"/>
          <p:nvPr/>
        </p:nvSpPr>
        <p:spPr>
          <a:xfrm>
            <a:off x="7010733" y="4612004"/>
            <a:ext cx="4647824" cy="307777"/>
          </a:xfrm>
          <a:prstGeom prst="rect">
            <a:avLst/>
          </a:prstGeom>
          <a:noFill/>
        </p:spPr>
        <p:txBody>
          <a:bodyPr wrap="square" rtlCol="0">
            <a:spAutoFit/>
          </a:bodyPr>
          <a:lstStyle/>
          <a:p>
            <a:pPr algn="ctr"/>
            <a:r>
              <a:rPr lang="de-DE" sz="1400" b="1" dirty="0" err="1">
                <a:solidFill>
                  <a:srgbClr val="000000"/>
                </a:solidFill>
              </a:rPr>
              <a:t>Temperatură </a:t>
            </a:r>
            <a:r>
              <a:rPr lang="de-DE" sz="1400" b="1" dirty="0">
                <a:solidFill>
                  <a:srgbClr val="000000"/>
                </a:solidFill>
              </a:rPr>
              <a:t>[GK]</a:t>
            </a:r>
          </a:p>
        </p:txBody>
      </p:sp>
      <p:sp>
        <p:nvSpPr>
          <p:cNvPr id="13" name="Titel 1">
            <a:extLst>
              <a:ext uri="{FF2B5EF4-FFF2-40B4-BE49-F238E27FC236}">
                <a16:creationId xmlns:a16="http://schemas.microsoft.com/office/drawing/2014/main" id="{08C1FC97-BA3D-84A4-F00A-D5B7DCE080B7}"/>
              </a:ext>
            </a:extLst>
          </p:cNvPr>
          <p:cNvSpPr>
            <a:spLocks noGrp="1"/>
          </p:cNvSpPr>
          <p:nvPr>
            <p:ph type="title"/>
          </p:nvPr>
        </p:nvSpPr>
        <p:spPr>
          <a:xfrm>
            <a:off x="1238249" y="346075"/>
            <a:ext cx="10217156" cy="684000"/>
          </a:xfrm>
        </p:spPr>
        <p:txBody>
          <a:bodyPr/>
          <a:lstStyle/>
          <a:p>
            <a:r>
              <a:rPr lang="en-US" sz="3600" dirty="0"/>
              <a:t>Rata de reacție</a:t>
            </a:r>
            <a:endParaRPr lang="en-US" sz="3000" noProof="0" dirty="0"/>
          </a:p>
        </p:txBody>
      </p:sp>
      <p:sp>
        <p:nvSpPr>
          <p:cNvPr id="15" name="Textfeld 14">
            <a:extLst>
              <a:ext uri="{FF2B5EF4-FFF2-40B4-BE49-F238E27FC236}">
                <a16:creationId xmlns:a16="http://schemas.microsoft.com/office/drawing/2014/main" id="{0FC5A45F-39C6-DD76-7C65-036DE2585BFD}"/>
              </a:ext>
            </a:extLst>
          </p:cNvPr>
          <p:cNvSpPr txBox="1"/>
          <p:nvPr/>
        </p:nvSpPr>
        <p:spPr>
          <a:xfrm>
            <a:off x="1238249" y="5787647"/>
            <a:ext cx="7134226" cy="341632"/>
          </a:xfrm>
          <a:prstGeom prst="rect">
            <a:avLst/>
          </a:prstGeom>
          <a:noFill/>
        </p:spPr>
        <p:txBody>
          <a:bodyPr wrap="square">
            <a:spAutoFit/>
          </a:bodyPr>
          <a:lstStyle/>
          <a:p>
            <a:pPr algn="ctr"/>
            <a:r>
              <a:rPr lang="en-US" i="1" dirty="0"/>
              <a:t>Formula reală din spatele ratei de reacție!</a:t>
            </a:r>
          </a:p>
        </p:txBody>
      </p:sp>
    </p:spTree>
    <p:extLst>
      <p:ext uri="{BB962C8B-B14F-4D97-AF65-F5344CB8AC3E}">
        <p14:creationId xmlns:p14="http://schemas.microsoft.com/office/powerpoint/2010/main" val="313598284"/>
      </p:ext>
    </p:extLst>
  </p:cSld>
  <p:clrMapOvr>
    <a:masterClrMapping/>
  </p:clrMapOvr>
</p:sld>
</file>

<file path=ppt/slides/slide91.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dirty="0"/>
              <a:t>Rata de reacție</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Sarcina</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Completați sarcina 5 din fișa de lucru în perechi.</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Analiza datelor</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5.3 Histogramă interactivă</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550511767"/>
      </p:ext>
    </p:extLst>
  </p:cSld>
  <p:clrMapOvr>
    <a:masterClrMapping/>
  </p:clrMapOvr>
</p:sld>
</file>

<file path=ppt/slides/slide92.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dirty="0"/>
              <a:t>Incertitudini </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739020"/>
            <a:ext cx="6667500" cy="3566405"/>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Sarcina</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Ce aproximări a trebuit să facem pentru analiza datelor?</a:t>
              </a:r>
            </a:p>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Discutați calitativ incertitudinea de măsurare a rezultatelor noastre și posibilele surse de eroare.</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330321468"/>
      </p:ext>
    </p:extLst>
  </p:cSld>
  <p:clrMapOvr>
    <a:masterClrMapping/>
  </p:clrMapOvr>
</p:sld>
</file>

<file path=ppt/slides/slide93.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GB" sz="3600" dirty="0"/>
              <a:t>Rezumat</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27D10DB4-DE00-11DD-8400-26CBFE1A5470}"/>
                  </a:ext>
                </a:extLst>
              </p:cNvPr>
              <p:cNvSpPr txBox="1"/>
              <p:nvPr/>
            </p:nvSpPr>
            <p:spPr>
              <a:xfrm>
                <a:off x="881200" y="1681184"/>
                <a:ext cx="5624375" cy="4172681"/>
              </a:xfrm>
              <a:prstGeom prst="rect">
                <a:avLst/>
              </a:prstGeom>
              <a:noFill/>
            </p:spPr>
            <p:txBody>
              <a:bodyPr wrap="square" rtlCol="0">
                <a:spAutoFit/>
              </a:bodyPr>
              <a:lstStyle/>
              <a:p xmlns:mc="http://schemas.openxmlformats.org/markup-compatibility/2006" xmlns:a14="http://schemas.microsoft.com/office/drawing/2010/main">
                <a:pPr marL="342900" indent="-342900">
                  <a:spcAft>
                    <a:spcPts val="900"/>
                  </a:spcAft>
                  <a:buFont typeface="Wingdings" panose="05000000000000000000" pitchFamily="2" charset="2"/>
                  <a:buChar char="Ø"/>
                </a:pPr>
                <a:r>
                  <a:rPr lang="en-GB" sz="2000" dirty="0"/>
                  <a:t>Reacția</a:t>
                </a:r>
                <a14:m xmlns:a14="http://schemas.microsoft.com/office/drawing/2010/main"/>
                <a:r>
                  <a:rPr lang="en-GB" sz="2000" dirty="0"/>
                  <a:t> are loc în stelele AGB (giganți roșii)</a:t>
                </a:r>
              </a:p>
              <a:p xmlns:mc="http://schemas.openxmlformats.org/markup-compatibility/2006" xmlns:a14="http://schemas.microsoft.com/office/drawing/2010/main">
                <a:pPr marL="342900" indent="-342900">
                  <a:spcAft>
                    <a:spcPts val="900"/>
                  </a:spcAft>
                  <a:buFont typeface="Wingdings" panose="05000000000000000000" pitchFamily="2" charset="2"/>
                  <a:buChar char="Ø"/>
                </a:pPr>
                <a:r>
                  <a:rPr lang="en-GB" sz="2000" dirty="0"/>
                  <a:t>Este începutul unui lanț de reacții, care este considerat a fi una dintre principalele </a:t>
                </a:r>
                <a:r>
                  <a:rPr lang="en-GB" sz="2000" b="1" dirty="0"/>
                  <a:t>surse de neutroni </a:t>
                </a:r>
                <a:r>
                  <a:rPr lang="en-GB" sz="2000" dirty="0"/>
                  <a:t>pentru nucleosinteza procesului s</a:t>
                </a:r>
                <a:endParaRPr lang="en-GB" sz="2000" b="1" dirty="0"/>
              </a:p>
              <a:p xmlns:mc="http://schemas.openxmlformats.org/markup-compatibility/2006" xmlns:a14="http://schemas.microsoft.com/office/drawing/2010/main">
                <a:pPr marL="342900" indent="-342900">
                  <a:spcAft>
                    <a:spcPts val="900"/>
                  </a:spcAft>
                  <a:buFont typeface="Wingdings" panose="05000000000000000000" pitchFamily="2" charset="2"/>
                  <a:buChar char="Ø"/>
                </a:pPr>
                <a:r>
                  <a:rPr lang="en-GB" sz="2000" dirty="0"/>
                  <a:t>Observând energia </a:t>
                </a:r>
                <a:r>
                  <a:rPr lang="en-GB" sz="2000" b="1" dirty="0"/>
                  <a:t>fotonului</a:t>
                </a:r>
                <a:r>
                  <a:rPr lang="en-GB" sz="2000" dirty="0"/>
                  <a:t>, am putut calcula </a:t>
                </a:r>
                <a:r>
                  <a:rPr lang="en-GB" sz="2000" b="1" dirty="0"/>
                  <a:t>rata de reacție </a:t>
                </a:r>
              </a:p>
              <a:p xmlns:mc="http://schemas.openxmlformats.org/markup-compatibility/2006" xmlns:a14="http://schemas.microsoft.com/office/drawing/2010/main">
                <a:pPr marL="342900" indent="-342900">
                  <a:spcAft>
                    <a:spcPts val="900"/>
                  </a:spcAft>
                  <a:buFont typeface="Wingdings" panose="05000000000000000000" pitchFamily="2" charset="2"/>
                  <a:buChar char="Ø"/>
                </a:pPr>
                <a:r>
                  <a:rPr lang="en-GB" sz="2000" dirty="0"/>
                  <a:t>Calcularea ratei de reacție ne ajută să înțelegem ce procese au loc în stea și cu ce probabilitate și, astfel, ne ajută să dezvoltăm </a:t>
                </a:r>
                <a:r>
                  <a:rPr lang="en-GB" sz="2000" b="1" dirty="0"/>
                  <a:t>modele stelare </a:t>
                </a:r>
                <a:r>
                  <a:rPr lang="en-GB" sz="2000" dirty="0"/>
                  <a:t>mai bune</a:t>
                </a:r>
              </a:p>
            </p:txBody>
          </p:sp>
        </mc:Choice>
        <mc:Fallback>
          <p:sp>
            <p:nvSpPr>
              <p:cNvPr id="7" name="Textfeld 6">
                <a:extLst>
                  <a:ext uri="{FF2B5EF4-FFF2-40B4-BE49-F238E27FC236}">
                    <a16:creationId xmlns:a16="http://schemas.microsoft.com/office/drawing/2014/main" id="{27D10DB4-DE00-11DD-8400-26CBFE1A5470}"/>
                  </a:ext>
                </a:extLst>
              </p:cNvPr>
              <p:cNvSpPr txBox="1">
                <a:spLocks noRot="1" noChangeAspect="1" noMove="1" noResize="1" noEditPoints="1" noAdjustHandles="1" noChangeArrowheads="1" noChangeShapeType="1" noTextEdit="1"/>
              </p:cNvSpPr>
              <p:nvPr/>
            </p:nvSpPr>
            <p:spPr>
              <a:xfrm>
                <a:off x="881200" y="1681184"/>
                <a:ext cx="5624375" cy="4172681"/>
              </a:xfrm>
              <a:prstGeom prst="rect">
                <a:avLst/>
              </a:prstGeom>
              <a:blipFill>
                <a:blip r:embed="rId3"/>
                <a:stretch>
                  <a:fillRect l="-976" r="-1735" b="-1754"/>
                </a:stretch>
              </a:blipFill>
            </p:spPr>
            <p:txBody>
              <a:bodyPr/>
              <a:lstStyle/>
              <a:p>
                <a:r>
                  <a:rPr lang="en-US">
                    <a:noFill/>
                  </a:rPr>
                  <a:t> </a:t>
                </a:r>
              </a:p>
            </p:txBody>
          </p:sp>
        </mc:Fallback>
      </mc:AlternateContent>
      <p:pic>
        <p:nvPicPr>
          <p:cNvPr id="12" name="Picture 4">
            <a:extLst>
              <a:ext uri="{FF2B5EF4-FFF2-40B4-BE49-F238E27FC236}">
                <a16:creationId xmlns:a16="http://schemas.microsoft.com/office/drawing/2014/main" id="{57B5497A-877C-6E5A-DE81-D54E0F3FC71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979170" y="916442"/>
            <a:ext cx="5212830" cy="521420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A8AB2C72-DBB8-8092-3AD6-F98C6512311D}"/>
              </a:ext>
            </a:extLst>
          </p:cNvPr>
          <p:cNvSpPr txBox="1"/>
          <p:nvPr/>
        </p:nvSpPr>
        <p:spPr>
          <a:xfrm>
            <a:off x="6979170" y="5797611"/>
            <a:ext cx="5212829" cy="338554"/>
          </a:xfrm>
          <a:prstGeom prst="rect">
            <a:avLst/>
          </a:prstGeom>
          <a:noFill/>
        </p:spPr>
        <p:txBody>
          <a:bodyPr wrap="square" rtlCol="0">
            <a:spAutoFit/>
          </a:bodyPr>
          <a:lstStyle/>
          <a:p>
            <a:pPr algn="ctr"/>
            <a:r>
              <a:rPr lang="en-US" sz="1600" i="1" dirty="0">
                <a:solidFill>
                  <a:schemeClr val="bg1"/>
                </a:solidFill>
              </a:rPr>
              <a:t>[24] Steaua AGB </a:t>
            </a:r>
            <a:r>
              <a:rPr lang="en-GB" sz="1600" i="1" dirty="0">
                <a:solidFill>
                  <a:schemeClr val="bg1"/>
                </a:solidFill>
              </a:rPr>
              <a:t>119 Tauri</a:t>
            </a:r>
            <a:endParaRPr lang="de-DE" sz="1600" i="1" dirty="0">
              <a:solidFill>
                <a:schemeClr val="bg1"/>
              </a:solidFill>
            </a:endParaRPr>
          </a:p>
        </p:txBody>
      </p:sp>
    </p:spTree>
    <p:extLst>
      <p:ext uri="{BB962C8B-B14F-4D97-AF65-F5344CB8AC3E}">
        <p14:creationId xmlns:p14="http://schemas.microsoft.com/office/powerpoint/2010/main" val="1768875669"/>
      </p:ext>
    </p:extLst>
  </p:cSld>
  <p:clrMapOvr>
    <a:masterClrMapping/>
  </p:clrMapOvr>
</p:sld>
</file>

<file path=ppt/slides/slide94.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509734"/>
            <a:ext cx="7710350" cy="4162678"/>
          </a:xfrm>
          <a:prstGeom prst="rect">
            <a:avLst/>
          </a:prstGeom>
          <a:noFill/>
        </p:spPr>
        <p:txBody>
          <a:bodyPr wrap="square" rtlCol="0">
            <a:spAutoFit/>
          </a:bodyPr>
          <a:lstStyle/>
          <a:p>
            <a:pPr marL="342900" indent="-342900">
              <a:spcAft>
                <a:spcPts val="900"/>
              </a:spcAft>
              <a:buFont typeface="Wingdings" panose="05000000000000000000" pitchFamily="2" charset="2"/>
              <a:buChar char="Ø"/>
            </a:pPr>
            <a:r>
              <a:rPr lang="en-GB" sz="2200" dirty="0"/>
              <a:t>Am aflat ce </a:t>
            </a:r>
            <a:r>
              <a:rPr lang="en-GB" sz="2200" b="1" dirty="0"/>
              <a:t>procese nucleare </a:t>
            </a:r>
            <a:r>
              <a:rPr lang="en-GB" sz="2200" dirty="0"/>
              <a:t>alimentează stelele</a:t>
            </a:r>
          </a:p>
          <a:p>
            <a:pPr marL="342900" indent="-342900">
              <a:spcAft>
                <a:spcPts val="900"/>
              </a:spcAft>
              <a:buFont typeface="Wingdings" panose="05000000000000000000" pitchFamily="2" charset="2"/>
              <a:buChar char="Ø"/>
            </a:pPr>
            <a:r>
              <a:rPr lang="en-GB" sz="2200" dirty="0"/>
              <a:t>Am aflat că formarea elementelor mai grele este posibilă numai prin procese de captare a neutronilor, motiv pentru care </a:t>
            </a:r>
            <a:r>
              <a:rPr lang="en-GB" sz="2200" dirty="0"/>
              <a:t>în stele </a:t>
            </a:r>
            <a:r>
              <a:rPr lang="en-GB" sz="2200" dirty="0"/>
              <a:t>trebuie să existe </a:t>
            </a:r>
            <a:r>
              <a:rPr lang="en-GB" sz="2200" b="1" dirty="0"/>
              <a:t>neutroni liberi </a:t>
            </a:r>
            <a:endParaRPr lang="en-US" sz="2200" dirty="0"/>
          </a:p>
          <a:p>
            <a:pPr marL="342900" indent="-342900">
              <a:spcAft>
                <a:spcPts val="900"/>
              </a:spcAft>
              <a:buFont typeface="Wingdings" panose="05000000000000000000" pitchFamily="2" charset="2"/>
              <a:buChar char="Ø"/>
            </a:pPr>
            <a:r>
              <a:rPr lang="en-US" sz="2200" dirty="0"/>
              <a:t>Am investigat </a:t>
            </a:r>
            <a:r>
              <a:rPr lang="en-GB" sz="2200" dirty="0"/>
              <a:t>o </a:t>
            </a:r>
            <a:r>
              <a:rPr lang="en-US" sz="2200" dirty="0"/>
              <a:t>reacție specifică care ar putea fi o sursă de neutroni </a:t>
            </a:r>
            <a:r>
              <a:rPr lang="en-GB" sz="2200" dirty="0"/>
              <a:t>pentru a afla cât de des apare această reacție în circumstanțe presupuse</a:t>
            </a:r>
          </a:p>
          <a:p>
            <a:pPr marL="342900" indent="-342900">
              <a:spcAft>
                <a:spcPts val="900"/>
              </a:spcAft>
              <a:buFont typeface="Wingdings" panose="05000000000000000000" pitchFamily="2" charset="2"/>
              <a:buChar char="Ø"/>
            </a:pPr>
            <a:r>
              <a:rPr lang="en-GB" sz="2200" dirty="0"/>
              <a:t>Informația conținută în </a:t>
            </a:r>
            <a:r>
              <a:rPr lang="en-GB" sz="2200" b="1" dirty="0"/>
              <a:t>viteza de reacție </a:t>
            </a:r>
            <a:r>
              <a:rPr lang="en-GB" sz="2200" dirty="0"/>
              <a:t>este o componentă importantă pentru a înțelege cum au loc procesele în stele</a:t>
            </a:r>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en-GB" sz="3600" dirty="0"/>
              <a:t>Rezumat</a:t>
            </a:r>
            <a:endParaRPr lang="en-US" sz="3000" noProof="0" dirty="0"/>
          </a:p>
        </p:txBody>
      </p:sp>
    </p:spTree>
    <p:extLst>
      <p:ext uri="{BB962C8B-B14F-4D97-AF65-F5344CB8AC3E}">
        <p14:creationId xmlns:p14="http://schemas.microsoft.com/office/powerpoint/2010/main" val="1712884308"/>
      </p:ext>
    </p:extLst>
  </p:cSld>
  <p:clrMapOvr>
    <a:masterClrMapping/>
  </p:clrMapOvr>
</p:sld>
</file>

<file path=ppt/slides/slide95.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509734"/>
            <a:ext cx="7710350" cy="3824124"/>
          </a:xfrm>
          <a:prstGeom prst="rect">
            <a:avLst/>
          </a:prstGeom>
          <a:noFill/>
        </p:spPr>
        <p:txBody>
          <a:bodyPr wrap="square" rtlCol="0">
            <a:spAutoFit/>
          </a:bodyPr>
          <a:lstStyle/>
          <a:p>
            <a:pPr marL="342900" indent="-342900">
              <a:spcAft>
                <a:spcPts val="900"/>
              </a:spcAft>
              <a:buFont typeface="Wingdings" panose="05000000000000000000" pitchFamily="2" charset="2"/>
              <a:buChar char="Ø"/>
            </a:pPr>
            <a:r>
              <a:rPr lang="en-GB" sz="2200" b="1" dirty="0"/>
              <a:t>Astrofizica nucleară </a:t>
            </a:r>
            <a:r>
              <a:rPr lang="en-GB" sz="2200" dirty="0"/>
              <a:t>este o interacțiune complexă de experimente de fizică nucleară, modele stelare, observații astronomice etc.</a:t>
            </a:r>
          </a:p>
          <a:p>
            <a:pPr marL="342900" indent="-342900">
              <a:spcAft>
                <a:spcPts val="900"/>
              </a:spcAft>
              <a:buFont typeface="Wingdings" panose="05000000000000000000" pitchFamily="2" charset="2"/>
              <a:buChar char="Ø"/>
            </a:pPr>
            <a:r>
              <a:rPr lang="en-GB" sz="2200" b="1" dirty="0"/>
              <a:t>Elementele chimice </a:t>
            </a:r>
            <a:r>
              <a:rPr lang="en-GB" sz="2200" dirty="0"/>
              <a:t>sunt create în cadrul proceselor care conduc întregul nostru univers</a:t>
            </a:r>
          </a:p>
          <a:p>
            <a:pPr marL="342900" indent="-342900">
              <a:spcAft>
                <a:spcPts val="900"/>
              </a:spcAft>
              <a:buFont typeface="Wingdings" panose="05000000000000000000" pitchFamily="2" charset="2"/>
              <a:buChar char="Ø"/>
            </a:pPr>
            <a:r>
              <a:rPr lang="en-GB" sz="2200" dirty="0"/>
              <a:t>Abundența elementelor chimice este ca un trasor </a:t>
            </a:r>
            <a:r>
              <a:rPr lang="en-GB" sz="2200" b="1" dirty="0"/>
              <a:t>al evoluției cosmice</a:t>
            </a:r>
          </a:p>
          <a:p>
            <a:pPr marL="342900" indent="-342900">
              <a:spcAft>
                <a:spcPts val="900"/>
              </a:spcAft>
              <a:buFont typeface="Wingdings" panose="05000000000000000000" pitchFamily="2" charset="2"/>
              <a:buChar char="Ø"/>
            </a:pPr>
            <a:r>
              <a:rPr lang="en-GB" sz="2200" dirty="0"/>
              <a:t>Cu ajutorul astrofizicii nucleare încercăm să reconstituim istoria și dezvoltarea </a:t>
            </a:r>
            <a:r>
              <a:rPr lang="en-GB" sz="2200" b="1" dirty="0"/>
              <a:t>Universului </a:t>
            </a:r>
            <a:r>
              <a:rPr lang="en-GB" sz="2200" dirty="0"/>
              <a:t>nostru</a:t>
            </a:r>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en-GB" sz="3600" dirty="0"/>
              <a:t>Rezumat</a:t>
            </a:r>
            <a:endParaRPr lang="en-US" sz="3000" noProof="0" dirty="0"/>
          </a:p>
        </p:txBody>
      </p:sp>
    </p:spTree>
    <p:extLst>
      <p:ext uri="{BB962C8B-B14F-4D97-AF65-F5344CB8AC3E}">
        <p14:creationId xmlns:p14="http://schemas.microsoft.com/office/powerpoint/2010/main" val="3718166425"/>
      </p:ext>
    </p:extLst>
  </p:cSld>
  <p:clrMapOvr>
    <a:masterClrMapping/>
  </p:clrMapOvr>
</p:sld>
</file>

<file path=ppt/slides/slide96.xml><?xml version="1.0" encoding="utf-8"?>
<p:sld xmlns:a16="http://schemas.microsoft.com/office/drawing/2014/main" xmlns:mc="http://schemas.openxmlformats.org/markup-compatibility/2006"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Brainstorming</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634245"/>
            <a:ext cx="6667500" cy="3671180"/>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Sarcina</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algn="ctr">
                    <a:spcAft>
                      <a:spcPts val="1200"/>
                    </a:spcAft>
                  </a:pPr>
                  <a:r>
                    <a:rPr lang="de-DE" sz="2800" dirty="0" err="1">
                      <a:solidFill>
                        <a:schemeClr val="tx1"/>
                      </a:solidFill>
                      <a:latin typeface="+mj-lt"/>
                    </a:rPr>
                    <a:t>Deschideți</a:t>
                  </a:r>
                  <a:br>
                    <a:rPr lang="de-DE" sz="2800" dirty="0">
                      <a:solidFill>
                        <a:schemeClr val="tx1"/>
                      </a:solidFill>
                      <a:latin typeface="+mj-lt"/>
                    </a:rPr>
                  </a:br>
                  <a14:m xmlns:a14="http://schemas.microsoft.com/office/drawing/2010/main"/>
                  <a:r>
                    <a:rPr lang="de-DE" sz="2800" b="1" dirty="0">
                      <a:solidFill>
                        <a:schemeClr val="tx1"/>
                      </a:solidFill>
                      <a:latin typeface="+mj-lt"/>
                    </a:rPr>
                    <a:t> 1.1 Panou de brainstorming</a:t>
                  </a:r>
                </a:p>
                <a:p xmlns:mc="http://schemas.openxmlformats.org/markup-compatibility/2006" xmlns:a14="http://schemas.microsoft.com/office/drawing/2010/main">
                  <a:pPr algn="ctr">
                    <a:spcAft>
                      <a:spcPts val="1200"/>
                    </a:spcAft>
                  </a:pPr>
                  <a:r>
                    <a:rPr lang="en-GB" sz="2800" dirty="0">
                      <a:solidFill>
                        <a:schemeClr val="tx1"/>
                      </a:solidFill>
                      <a:latin typeface="+mj-lt"/>
                    </a:rPr>
                    <a:t>Discutați răspunsurile dvs. de la început. Ați răspunde diferit acum la unele dintre întrebări?</a:t>
                  </a:r>
                </a:p>
              </p:txBody>
            </p:sp>
          </mc:Choice>
          <mc:Fallback>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053326"/>
                </a:xfrm>
                <a:prstGeom prst="round2SameRect">
                  <a:avLst>
                    <a:gd name="adj1" fmla="val 0"/>
                    <a:gd name="adj2" fmla="val 0"/>
                  </a:avLst>
                </a:prstGeom>
                <a:blipFill>
                  <a:blip r:embed="rId2"/>
                  <a:stretch>
                    <a:fillRect l="-639" r="-2009"/>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3251534839"/>
      </p:ext>
    </p:extLst>
  </p:cSld>
  <p:clrMapOvr>
    <a:masterClrMapping/>
  </p:clrMapOvr>
</p:sld>
</file>

<file path=ppt/slides/slide9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03DD3E23-B672-A444-887C-7E34E8D10AA6}"/>
              </a:ext>
            </a:extLst>
          </p:cNvPr>
          <p:cNvGrpSpPr/>
          <p:nvPr/>
        </p:nvGrpSpPr>
        <p:grpSpPr>
          <a:xfrm>
            <a:off x="6419777" y="1681184"/>
            <a:ext cx="5700575" cy="3762641"/>
            <a:chOff x="6419777" y="1681184"/>
            <a:chExt cx="5700575" cy="3762641"/>
          </a:xfrm>
        </p:grpSpPr>
        <p:pic>
          <p:nvPicPr>
            <p:cNvPr id="22532" name="Picture 4" descr="Big Bang - Wikipedia">
              <a:extLst>
                <a:ext uri="{FF2B5EF4-FFF2-40B4-BE49-F238E27FC236}">
                  <a16:creationId xmlns:a16="http://schemas.microsoft.com/office/drawing/2014/main" id="{8C914581-A024-316C-AC27-1707E4AF1D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9777" y="1681184"/>
              <a:ext cx="5700575" cy="37626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797F9F18-E6E7-D593-31B9-4FF93AF41A8D}"/>
                </a:ext>
              </a:extLst>
            </p:cNvPr>
            <p:cNvSpPr txBox="1"/>
            <p:nvPr/>
          </p:nvSpPr>
          <p:spPr>
            <a:xfrm>
              <a:off x="11558964" y="5098724"/>
              <a:ext cx="536569" cy="307777"/>
            </a:xfrm>
            <a:prstGeom prst="rect">
              <a:avLst/>
            </a:prstGeom>
            <a:noFill/>
          </p:spPr>
          <p:txBody>
            <a:bodyPr wrap="square" rtlCol="0">
              <a:spAutoFit/>
            </a:bodyPr>
            <a:lstStyle/>
            <a:p>
              <a:pPr algn="ctr"/>
              <a:r>
                <a:rPr lang="de-DE" sz="1400" i="1" dirty="0">
                  <a:solidFill>
                    <a:schemeClr val="bg1"/>
                  </a:solidFill>
                </a:rPr>
                <a:t>[26]</a:t>
              </a:r>
            </a:p>
          </p:txBody>
        </p:sp>
      </p:grpSp>
      <p:grpSp>
        <p:nvGrpSpPr>
          <p:cNvPr id="4" name="Gruppieren 3">
            <a:extLst>
              <a:ext uri="{FF2B5EF4-FFF2-40B4-BE49-F238E27FC236}">
                <a16:creationId xmlns:a16="http://schemas.microsoft.com/office/drawing/2014/main" id="{1B003AF0-699B-A2CF-9268-27D4825F0C86}"/>
              </a:ext>
            </a:extLst>
          </p:cNvPr>
          <p:cNvGrpSpPr/>
          <p:nvPr/>
        </p:nvGrpSpPr>
        <p:grpSpPr>
          <a:xfrm>
            <a:off x="5741989" y="1121860"/>
            <a:ext cx="6002268" cy="4646825"/>
            <a:chOff x="5751514" y="1045660"/>
            <a:chExt cx="6002268" cy="4646825"/>
          </a:xfrm>
        </p:grpSpPr>
        <p:pic>
          <p:nvPicPr>
            <p:cNvPr id="22530" name="Picture 2" descr="Happy Sweet Sixteen, Hubble Telescope! – Starburst Galaxy M82">
              <a:extLst>
                <a:ext uri="{FF2B5EF4-FFF2-40B4-BE49-F238E27FC236}">
                  <a16:creationId xmlns:a16="http://schemas.microsoft.com/office/drawing/2014/main" id="{F43E6EE3-D2FD-00FF-D817-E2CAF9E37FF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751514" y="1045660"/>
              <a:ext cx="5981699" cy="4635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5771222-D15E-B965-DA05-6E4F059E5201}"/>
                </a:ext>
              </a:extLst>
            </p:cNvPr>
            <p:cNvSpPr txBox="1"/>
            <p:nvPr/>
          </p:nvSpPr>
          <p:spPr>
            <a:xfrm>
              <a:off x="9210675" y="5384708"/>
              <a:ext cx="2543107" cy="307777"/>
            </a:xfrm>
            <a:prstGeom prst="rect">
              <a:avLst/>
            </a:prstGeom>
            <a:noFill/>
          </p:spPr>
          <p:txBody>
            <a:bodyPr wrap="square" rtlCol="0">
              <a:spAutoFit/>
            </a:bodyPr>
            <a:lstStyle/>
            <a:p>
              <a:pPr algn="r"/>
              <a:r>
                <a:rPr lang="de-DE" sz="1400" i="1" dirty="0">
                  <a:solidFill>
                    <a:schemeClr val="bg1"/>
                  </a:solidFill>
                </a:rPr>
                <a:t>[25] Galaxia Starburst M82</a:t>
              </a:r>
            </a:p>
          </p:txBody>
        </p:sp>
      </p:grpSp>
      <p:pic>
        <p:nvPicPr>
          <p:cNvPr id="14" name="Picture 6">
            <a:extLst>
              <a:ext uri="{FF2B5EF4-FFF2-40B4-BE49-F238E27FC236}">
                <a16:creationId xmlns:a16="http://schemas.microsoft.com/office/drawing/2014/main" id="{D20DFE76-35D2-EF65-CAE0-C107656659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0144" y="1179090"/>
            <a:ext cx="6417810" cy="4811876"/>
          </a:xfrm>
          <a:prstGeom prst="rect">
            <a:avLst/>
          </a:prstGeom>
        </p:spPr>
      </p:pic>
      <p:pic>
        <p:nvPicPr>
          <p:cNvPr id="8" name="Grafik 7">
            <a:extLst>
              <a:ext uri="{FF2B5EF4-FFF2-40B4-BE49-F238E27FC236}">
                <a16:creationId xmlns:a16="http://schemas.microsoft.com/office/drawing/2014/main" id="{025D1630-5BAD-9388-6D11-831062A9565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19940" y="1378709"/>
            <a:ext cx="5403748" cy="4372354"/>
          </a:xfrm>
          <a:prstGeom prst="rect">
            <a:avLst/>
          </a:prstGeom>
        </p:spPr>
      </p:pic>
      <p:pic>
        <p:nvPicPr>
          <p:cNvPr id="10" name="Grafik 9">
            <a:extLst>
              <a:ext uri="{FF2B5EF4-FFF2-40B4-BE49-F238E27FC236}">
                <a16:creationId xmlns:a16="http://schemas.microsoft.com/office/drawing/2014/main" id="{B848668D-55EE-5EDC-1FC3-C6E417FCA00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29283" y="1390180"/>
            <a:ext cx="5358671" cy="4418853"/>
          </a:xfrm>
          <a:prstGeom prst="rect">
            <a:avLst/>
          </a:prstGeom>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GB" sz="3600" dirty="0"/>
              <a:t>O mulțime de întrebări deschise</a:t>
            </a:r>
            <a:endParaRPr lang="en-US" sz="3000" noProof="0" dirty="0"/>
          </a:p>
        </p:txBody>
      </p:sp>
      <p:pic>
        <p:nvPicPr>
          <p:cNvPr id="13" name="Grafik 12">
            <a:extLst>
              <a:ext uri="{FF2B5EF4-FFF2-40B4-BE49-F238E27FC236}">
                <a16:creationId xmlns:a16="http://schemas.microsoft.com/office/drawing/2014/main" id="{3C2C1FD6-1534-8A5B-2441-9BD95D010A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52338" y="930413"/>
            <a:ext cx="4977687" cy="5191572"/>
          </a:xfrm>
          <a:prstGeom prst="rect">
            <a:avLst/>
          </a:prstGeom>
        </p:spPr>
      </p:pic>
      <p:sp>
        <p:nvSpPr>
          <p:cNvPr id="17" name="Textfeld 16">
            <a:extLst>
              <a:ext uri="{FF2B5EF4-FFF2-40B4-BE49-F238E27FC236}">
                <a16:creationId xmlns:a16="http://schemas.microsoft.com/office/drawing/2014/main" id="{66F33DFC-D6FE-350A-4033-0733DFA2D107}"/>
              </a:ext>
            </a:extLst>
          </p:cNvPr>
          <p:cNvSpPr txBox="1"/>
          <p:nvPr/>
        </p:nvSpPr>
        <p:spPr>
          <a:xfrm>
            <a:off x="9074223" y="5813939"/>
            <a:ext cx="2543107" cy="307777"/>
          </a:xfrm>
          <a:prstGeom prst="rect">
            <a:avLst/>
          </a:prstGeom>
          <a:noFill/>
        </p:spPr>
        <p:txBody>
          <a:bodyPr wrap="square" rtlCol="0">
            <a:spAutoFit/>
          </a:bodyPr>
          <a:lstStyle/>
          <a:p>
            <a:pPr algn="r"/>
            <a:r>
              <a:rPr lang="de-DE" sz="1400" i="1" dirty="0">
                <a:solidFill>
                  <a:schemeClr val="bg1"/>
                </a:solidFill>
              </a:rPr>
              <a:t>[01] Pilonii </a:t>
            </a:r>
            <a:r>
              <a:rPr lang="de-DE" sz="1400" i="1" dirty="0" err="1">
                <a:solidFill>
                  <a:schemeClr val="bg1"/>
                </a:solidFill>
              </a:rPr>
              <a:t>creației</a:t>
            </a:r>
            <a:endParaRPr lang="de-DE" sz="1400" i="1" dirty="0">
              <a:solidFill>
                <a:schemeClr val="bg1"/>
              </a:solidFill>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681184"/>
            <a:ext cx="5624375" cy="4054956"/>
          </a:xfrm>
          <a:prstGeom prst="rect">
            <a:avLst/>
          </a:prstGeom>
          <a:noFill/>
        </p:spPr>
        <p:txBody>
          <a:bodyPr wrap="square" rtlCol="0">
            <a:spAutoFit/>
          </a:bodyPr>
          <a:lstStyle/>
          <a:p>
            <a:pPr marL="342900" indent="-342900">
              <a:spcAft>
                <a:spcPts val="900"/>
              </a:spcAft>
              <a:buFont typeface="Arial" panose="020B0604020202020204" pitchFamily="34" charset="0"/>
              <a:buChar char="•"/>
            </a:pPr>
            <a:r>
              <a:rPr lang="en-GB" sz="2000" dirty="0"/>
              <a:t>Cum rămâne cu toate celelalte procese de</a:t>
            </a:r>
            <a:br>
              <a:rPr lang="en-GB" sz="2000" dirty="0"/>
            </a:br>
            <a:r>
              <a:rPr lang="en-GB" sz="2000" b="1" dirty="0"/>
              <a:t>procese de nucleosinteză</a:t>
            </a:r>
            <a:r>
              <a:rPr lang="en-GB" sz="2000" dirty="0"/>
              <a:t>?</a:t>
            </a:r>
          </a:p>
          <a:p>
            <a:pPr marL="342900" indent="-342900">
              <a:spcAft>
                <a:spcPts val="900"/>
              </a:spcAft>
              <a:buFont typeface="Arial" panose="020B0604020202020204" pitchFamily="34" charset="0"/>
              <a:buChar char="•"/>
            </a:pPr>
            <a:r>
              <a:rPr lang="en-GB" sz="2000" b="1" dirty="0"/>
              <a:t>Cum evoluează o galaxie?</a:t>
            </a:r>
          </a:p>
          <a:p>
            <a:pPr marL="342900" indent="-342900">
              <a:spcAft>
                <a:spcPts val="900"/>
              </a:spcAft>
              <a:buFont typeface="Arial" panose="020B0604020202020204" pitchFamily="34" charset="0"/>
              <a:buChar char="•"/>
            </a:pPr>
            <a:r>
              <a:rPr lang="en-GB" sz="2000" dirty="0"/>
              <a:t>Ce se întâmplă într-o </a:t>
            </a:r>
            <a:r>
              <a:rPr lang="en-GB" sz="2000" b="1" dirty="0"/>
              <a:t>stea neutronică </a:t>
            </a:r>
            <a:r>
              <a:rPr lang="en-GB" sz="2000" dirty="0"/>
              <a:t>și în timpul fuziunii stelelor neutronice?</a:t>
            </a:r>
          </a:p>
          <a:p>
            <a:pPr marL="342900" indent="-342900">
              <a:spcAft>
                <a:spcPts val="900"/>
              </a:spcAft>
              <a:buFont typeface="Arial" panose="020B0604020202020204" pitchFamily="34" charset="0"/>
              <a:buChar char="•"/>
            </a:pPr>
            <a:r>
              <a:rPr lang="en-GB" sz="2000" dirty="0"/>
              <a:t>De unde provin de fapt </a:t>
            </a:r>
            <a:r>
              <a:rPr lang="en-GB" sz="2000" b="1" dirty="0"/>
              <a:t>primele elemente</a:t>
            </a:r>
            <a:r>
              <a:rPr lang="en-GB" sz="2000" dirty="0"/>
              <a:t>?</a:t>
            </a:r>
          </a:p>
          <a:p>
            <a:pPr marL="342900" indent="-342900">
              <a:spcAft>
                <a:spcPts val="900"/>
              </a:spcAft>
              <a:buFont typeface="Arial" panose="020B0604020202020204" pitchFamily="34" charset="0"/>
              <a:buChar char="•"/>
            </a:pPr>
            <a:r>
              <a:rPr lang="en-GB" sz="2000" dirty="0"/>
              <a:t>Ce putem afla despre </a:t>
            </a:r>
            <a:r>
              <a:rPr lang="en-GB" sz="2000" b="1" dirty="0"/>
              <a:t>Big Bang </a:t>
            </a:r>
            <a:r>
              <a:rPr lang="en-GB" sz="2000" dirty="0"/>
              <a:t>cu ajutorul astrofizicii nucleare?</a:t>
            </a:r>
          </a:p>
          <a:p>
            <a:pPr marL="342900" indent="-342900">
              <a:spcAft>
                <a:spcPts val="900"/>
              </a:spcAft>
              <a:buFont typeface="Wingdings" panose="05000000000000000000" pitchFamily="2" charset="2"/>
              <a:buChar char="Ø"/>
            </a:pPr>
            <a:r>
              <a:rPr lang="en-GB" sz="2000" i="1" dirty="0"/>
              <a:t>Astăzi nu am făcut decât să zgâriem suprafața lumii astrofizicii nucleare!</a:t>
            </a:r>
            <a:endParaRPr lang="en-GB" sz="2000" b="1" i="1" dirty="0"/>
          </a:p>
        </p:txBody>
      </p:sp>
    </p:spTree>
    <p:extLst>
      <p:ext uri="{BB962C8B-B14F-4D97-AF65-F5344CB8AC3E}">
        <p14:creationId xmlns:p14="http://schemas.microsoft.com/office/powerpoint/2010/main" val="300238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xit" presetSubtype="0" fill="hold" nodeType="with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500"/>
                                        <p:tgtEl>
                                          <p:spTgt spid="7">
                                            <p:txEl>
                                              <p:pRg st="3" end="3"/>
                                            </p:txEl>
                                          </p:spTgt>
                                        </p:tgtEl>
                                      </p:cBhvr>
                                    </p:animEffec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500"/>
                                        <p:tgtEl>
                                          <p:spTgt spid="7">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xit" presetSubtype="0" fill="hold" nodeType="with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animEffect transition="in" filter="fade">
                                      <p:cBhvr>
                                        <p:cTn id="51" dur="500"/>
                                        <p:tgtEl>
                                          <p:spTgt spid="7">
                                            <p:txEl>
                                              <p:pRg st="5" end="5"/>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xit" presetSubtype="0" fill="hold"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b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br>
            <a:r>
              <a:rPr lang="de-DE" sz="3600"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Sfârșitul </a:t>
            </a: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unei călătorii </a:t>
            </a:r>
            <a:r>
              <a:rPr lang="de-DE" sz="3600"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prin </a:t>
            </a: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elemente</a:t>
            </a:r>
            <a:endParaRPr lang="de-DE" sz="36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endParaRPr>
          </a:p>
        </p:txBody>
      </p:sp>
    </p:spTree>
    <p:extLst>
      <p:ext uri="{BB962C8B-B14F-4D97-AF65-F5344CB8AC3E}">
        <p14:creationId xmlns:p14="http://schemas.microsoft.com/office/powerpoint/2010/main" val="567818675"/>
      </p:ext>
    </p:extLst>
  </p:cSld>
  <p:clrMapOvr>
    <a:masterClrMapping/>
  </p:clrMapOvr>
</p:sld>
</file>

<file path=ppt/theme/theme1.xml><?xml version="1.0" encoding="utf-8"?>
<a:theme xmlns:a="http://schemas.openxmlformats.org/drawingml/2006/main" name="TUD_2018_16zu9">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2.xml><?xml version="1.0" encoding="utf-8"?>
<a:theme xmlns:a="http://schemas.openxmlformats.org/drawingml/2006/main" name="chapter">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ap:Template>Praesentationsvorlagen16zu9</ap:Template>
  <ap:TotalTime>0</ap:TotalTime>
  <ap:Words>5684</ap:Words>
  <ap:Application>Microsoft Office PowerPoint</ap:Application>
  <ap:PresentationFormat>Breitbild</ap:PresentationFormat>
  <ap:Paragraphs>608</ap:Paragraphs>
  <ap:Slides>98</ap:Slides>
  <ap:Notes>72</ap:Notes>
  <ap:HiddenSlides>0</ap:HiddenSlides>
  <ap:MMClips>1</ap:MMClips>
  <ap:ScaleCrop>false</ap:ScaleCrop>
  <ap:HeadingPairs>
    <vt:vector baseType="variant" size="6">
      <vt:variant>
        <vt:lpstr>Verwendete Schriftarten</vt:lpstr>
      </vt:variant>
      <vt:variant>
        <vt:i4>6</vt:i4>
      </vt:variant>
      <vt:variant>
        <vt:lpstr>Design</vt:lpstr>
      </vt:variant>
      <vt:variant>
        <vt:i4>3</vt:i4>
      </vt:variant>
      <vt:variant>
        <vt:lpstr>Folientitel</vt:lpstr>
      </vt:variant>
      <vt:variant>
        <vt:i4>98</vt:i4>
      </vt:variant>
    </vt:vector>
  </ap:HeadingPairs>
  <ap:TitlesOfParts>
    <vt:vector baseType="lpstr" size="107">
      <vt:lpstr>Open Sans</vt:lpstr>
      <vt:lpstr>Arial</vt:lpstr>
      <vt:lpstr>Symbol</vt:lpstr>
      <vt:lpstr>Calibri</vt:lpstr>
      <vt:lpstr>Wingdings</vt:lpstr>
      <vt:lpstr>Cambria Math</vt:lpstr>
      <vt:lpstr>TUD_2018_16zu9</vt:lpstr>
      <vt:lpstr>chapter</vt:lpstr>
      <vt:lpstr>Benutzerdefiniertes Design</vt:lpstr>
      <vt:lpstr>PowerPoint-Präsentation</vt:lpstr>
      <vt:lpstr>PowerPoint-Präsentation</vt:lpstr>
      <vt:lpstr>Time Schedule</vt:lpstr>
      <vt:lpstr>PowerPoint-Präsentation</vt:lpstr>
      <vt:lpstr>PowerPoint-Präsentation</vt:lpstr>
      <vt:lpstr>PowerPoint-Präsentation</vt:lpstr>
      <vt:lpstr>Brainstorming</vt:lpstr>
      <vt:lpstr>PowerPoint-Präsentation</vt:lpstr>
      <vt:lpstr>What is Nuclear Astrophysics?</vt:lpstr>
      <vt:lpstr>PowerPoint-Präsentation</vt:lpstr>
      <vt:lpstr>Elements in Antiquity (ca. 350 B.C.)</vt:lpstr>
      <vt:lpstr>Elements in Antiquity (ca. 350 B.C.)</vt:lpstr>
      <vt:lpstr>Elements in Alchemy</vt:lpstr>
      <vt:lpstr>Elements in Alchemy</vt:lpstr>
      <vt:lpstr>Evolution of the periodic table</vt:lpstr>
      <vt:lpstr>The Periodic Table of the Elements</vt:lpstr>
      <vt:lpstr>Abundance of the Chemical Elements (Solar System)</vt:lpstr>
      <vt:lpstr>Abundance of the Chemical Elements (Solar System)</vt:lpstr>
      <vt:lpstr>Abundance of the Chemical Elements</vt:lpstr>
      <vt:lpstr>PowerPoint-Präsentation</vt:lpstr>
      <vt:lpstr>PowerPoint-Präsentation</vt:lpstr>
      <vt:lpstr>PowerPoint-Präsentation</vt:lpstr>
      <vt:lpstr>The Atomic Nucleus</vt:lpstr>
      <vt:lpstr>Atomic Nuclei labeling</vt:lpstr>
      <vt:lpstr>Atomic Nuclei labeling</vt:lpstr>
      <vt:lpstr>Atomic Nuclei labeling</vt:lpstr>
      <vt:lpstr>Atomic Nuclei labeling</vt:lpstr>
      <vt:lpstr>Atomic Nuclei labeling</vt:lpstr>
      <vt:lpstr>Atomic Nuclei labeling</vt:lpstr>
      <vt:lpstr>PowerPoint-Präsentation</vt:lpstr>
      <vt:lpstr>Nuclear Reactions</vt:lpstr>
      <vt:lpstr>Nuclear Reactions</vt:lpstr>
      <vt:lpstr>Nuclear Reactions</vt:lpstr>
      <vt:lpstr>PowerPoint-Präsentation</vt:lpstr>
      <vt:lpstr>Binding Energy</vt:lpstr>
      <vt:lpstr>Binding Energy</vt:lpstr>
      <vt:lpstr>The Nuclide Table</vt:lpstr>
      <vt:lpstr>Nuclear Reactions</vt:lpstr>
      <vt:lpstr>PowerPoint-Präsentation</vt:lpstr>
      <vt:lpstr>PowerPoint-Präsentation</vt:lpstr>
      <vt:lpstr>Stellar Evolution</vt:lpstr>
      <vt:lpstr>PowerPoint-Präsentation</vt:lpstr>
      <vt:lpstr>Stellar Evolution</vt:lpstr>
      <vt:lpstr>Stellar Evolution</vt:lpstr>
      <vt:lpstr>Stellar Evolution</vt:lpstr>
      <vt:lpstr>Stellar Evolution</vt:lpstr>
      <vt:lpstr>Stellar Evolution</vt:lpstr>
      <vt:lpstr>Stellar Evolution</vt:lpstr>
      <vt:lpstr>Stellar Evolution</vt:lpstr>
      <vt:lpstr>Stellar Evolution</vt:lpstr>
      <vt:lpstr>PowerPoint-Präsentation</vt:lpstr>
      <vt:lpstr>The Story of our Sun</vt:lpstr>
      <vt:lpstr>The Story of our Sun</vt:lpstr>
      <vt:lpstr>The Story of our Sun</vt:lpstr>
      <vt:lpstr>The Story of our Sun</vt:lpstr>
      <vt:lpstr>The Story of our Sun</vt:lpstr>
      <vt:lpstr>The Story of our Sun</vt:lpstr>
      <vt:lpstr>The Story of our Sun</vt:lpstr>
      <vt:lpstr>Abundance of the Chemical Elements (Solar System)</vt:lpstr>
      <vt:lpstr>Abundance of the Chemical Elements (Solar System)</vt:lpstr>
      <vt:lpstr>Abundance of the Chemical Elements (Solar System)</vt:lpstr>
      <vt:lpstr>Binding Energy</vt:lpstr>
      <vt:lpstr>Binding Energy</vt:lpstr>
      <vt:lpstr>PowerPoint-Präsentation</vt:lpstr>
      <vt:lpstr>PowerPoint-Präsentation</vt:lpstr>
      <vt:lpstr>Neutron Capture</vt:lpstr>
      <vt:lpstr>Neutron Capture</vt:lpstr>
      <vt:lpstr>The Nuclide Race Board Game</vt:lpstr>
      <vt:lpstr>The Nuclide Race Board Game</vt:lpstr>
      <vt:lpstr>The Nuclide Race Board Game</vt:lpstr>
      <vt:lpstr>The Nuclide Race Board Game</vt:lpstr>
      <vt:lpstr>The Nuclide Race Board Game</vt:lpstr>
      <vt:lpstr>PowerPoint-Präsentation</vt:lpstr>
      <vt:lpstr>S- and R-Processes</vt:lpstr>
      <vt:lpstr>R-Process in Action</vt:lpstr>
      <vt:lpstr>PowerPoint-Präsentation</vt:lpstr>
      <vt:lpstr>Neutron Sources</vt:lpstr>
      <vt:lpstr>PowerPoint-Präsentation</vt:lpstr>
      <vt:lpstr>PowerPoint-Präsentation</vt:lpstr>
      <vt:lpstr>Nuclear Reaction Measurements</vt:lpstr>
      <vt:lpstr>Nuclear Reaction Measurements</vt:lpstr>
      <vt:lpstr>Goal of the Measurment</vt:lpstr>
      <vt:lpstr>Photon Energy</vt:lpstr>
      <vt:lpstr>Photon Energy</vt:lpstr>
      <vt:lpstr>Photon Energy</vt:lpstr>
      <vt:lpstr>Photon Energy</vt:lpstr>
      <vt:lpstr>Term Diagram</vt:lpstr>
      <vt:lpstr>Cross Section</vt:lpstr>
      <vt:lpstr>Cross Section</vt:lpstr>
      <vt:lpstr>Reaction Rate</vt:lpstr>
      <vt:lpstr>Reaction Rate</vt:lpstr>
      <vt:lpstr>Uncertainties </vt:lpstr>
      <vt:lpstr>Summary</vt:lpstr>
      <vt:lpstr>Summary</vt:lpstr>
      <vt:lpstr>Summary</vt:lpstr>
      <vt:lpstr>Brainstorming</vt:lpstr>
      <vt:lpstr>A lot of open Questions</vt:lpstr>
      <vt:lpstr>PowerPoint-Präsentation</vt:lpstr>
    </vt:vector>
  </ap:TitlesOfParts>
  <ap:Company/>
  <ap:LinksUpToDate>false</ap:LinksUpToDate>
  <ap:SharedDoc>false</ap:SharedDoc>
  <ap:HyperlinksChanged>false</ap:HyperlinksChanged>
  <ap:AppVersion>16.0000</ap:AppVersion>
</ap:Properties>
</file>

<file path=docProps/core.xml><?xml version="1.0" encoding="utf-8"?>
<coreProperties xmlns:dc="http://purl.org/dc/elements/1.1/" xmlns:dcterms="http://purl.org/dc/terms/" xmlns:xsi="http://www.w3.org/2001/XMLSchema-instance" xmlns="http://schemas.openxmlformats.org/package/2006/metadata/core-properties">
  <dc:title>Nuclear Astrophysics - A Journey through the Elements</dc:title>
  <dc:creator>Hannes Nitsche</dc:creator>
  <lastModifiedBy>83977dd4, 318a5a4b</lastModifiedBy>
  <revision>2313</revision>
  <dcterms:created xsi:type="dcterms:W3CDTF">2018-06-15T09:17:35.0000000Z</dcterms:created>
  <dcterms:modified xsi:type="dcterms:W3CDTF">2022-11-30T10:46:33.0000000Z</dcterms:modified>
  <keywords>, docId:C03DA84F4014CB7CF98ECFFACB4FA50D</keywords>
</coreProperties>
</file>