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Cambria Math" panose="02040503050406030204" pitchFamily="18" charset="0"/>
      <p:regular r:id="rId108"/>
    </p:embeddedFont>
    <p:embeddedFont>
      <p:font typeface="Open Sans" panose="020B0606030504020204" pitchFamily="34" charset="0"/>
      <p:regular r:id="rId109"/>
      <p:bold r:id="rId110"/>
      <p:italic r:id="rId111"/>
      <p:boldItalic r:id="rId112"/>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22" autoAdjust="0"/>
  </p:normalViewPr>
  <p:slideViewPr>
    <p:cSldViewPr snapToGrid="0" snapToObjects="1">
      <p:cViewPr varScale="1">
        <p:scale>
          <a:sx n="100" d="100"/>
          <a:sy n="100" d="100"/>
        </p:scale>
        <p:origin x="1062" y="96"/>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30.11.2022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30.11.2022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Bearbetning av textmasterformat</a:t>
            </a:r>
          </a:p>
          <a:p>
            <a:pPr lvl="1"/>
            <a:r>
              <a:rPr lang="de-DE"/>
              <a:t>Andra nivån</a:t>
            </a:r>
          </a:p>
          <a:p>
            <a:pPr lvl="2"/>
            <a:r>
              <a:rPr lang="de-DE"/>
              <a:t>Tredje nivån</a:t>
            </a:r>
          </a:p>
          <a:p>
            <a:pPr lvl="3"/>
            <a:r>
              <a:rPr lang="de-DE"/>
              <a:t>Vierte Ebene</a:t>
            </a:r>
          </a:p>
          <a:p>
            <a:pPr lvl="4"/>
            <a:r>
              <a:rPr lang="de-DE"/>
              <a:t>Femte nivån</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Anteckningar för facilitatorer:</a:t>
            </a:r>
          </a:p>
          <a:p>
            <a:pPr marL="171450" indent="-171450">
              <a:buFont typeface="Arial" panose="020B0604020202020204" pitchFamily="34" charset="0"/>
              <a:buChar char="•"/>
            </a:pPr>
            <a:r>
              <a:rPr lang="en-GB" dirty="0"/>
              <a:t>Detta schema är endast ett förslag</a:t>
            </a:r>
          </a:p>
          <a:p>
            <a:pPr marL="171450" indent="-171450">
              <a:buFont typeface="Arial" panose="020B0604020202020204" pitchFamily="34" charset="0"/>
              <a:buChar char="•"/>
            </a:pPr>
            <a:r>
              <a:rPr lang="en-GB" dirty="0"/>
              <a:t>Ange tiderna i kolumnen Time och flytta rasterna efter behov.</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Vetenskapens natur-aspekt: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Aristoteles testade aldrig sina teorier experimentellt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Aristoteles utformade naturfilosofiska idéer i syfte att skapa holistiska beskrivningar av världen.</a:t>
            </a:r>
            <a:br>
              <a:rPr lang="en-GB" dirty="0"/>
            </a:br>
            <a:r>
              <a:rPr lang="en-GB" dirty="0"/>
              <a:t>Här kan man ge ytterligare ett exempel, att han kombinerade sitt begrepp om de fyra elementen med ett begrepp om gravitation:</a:t>
            </a:r>
            <a:br>
              <a:rPr lang="en-GB" dirty="0"/>
            </a:br>
            <a:r>
              <a:rPr lang="en-GB" dirty="0"/>
              <a:t>Enligt honom måste ett föremål som har en hög massa bestå av en stor andel jord.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Vetenskapens natur-aspekt: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Detta Paracelsus-citat är ett bra exempel på ett icke vetenskapligt förhållningssätt. Det strider helt mot de moderna principerna för vetenskaplig utveckling (t.ex. Karl Poppers princip om falsifiering)</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a:t>Anteckningar för facilitatorer:</a:t>
            </a:r>
          </a:p>
          <a:p>
            <a:pPr marL="171450" indent="-171450">
              <a:buFont typeface="Arial" panose="020B0604020202020204" pitchFamily="34" charset="0"/>
              <a:buChar char="•"/>
            </a:pPr>
            <a:r>
              <a:rPr lang="en-GB" dirty="0"/>
              <a:t>Förklara den logaritmiska skalan!</a:t>
            </a:r>
          </a:p>
          <a:p>
            <a:pPr marL="171450" indent="-171450">
              <a:buFont typeface="Arial" panose="020B0604020202020204" pitchFamily="34" charset="0"/>
              <a:buChar char="•"/>
            </a:pPr>
            <a:r>
              <a:rPr lang="en-GB" dirty="0"/>
              <a:t>kemiska abundanser är en av de viktigaste observationerna inom nukleär astrofysik</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För den här uppgiften gå tillbaka till föregående bild för att visa den större bilden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Vad studenterna bör lägga märke till: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allmänhet blir överflödet lägre med ökande atomnummer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finns en topp vid Iron, markerad med den grå linjen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 titt på Litium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För vissa element är överflödet noll (Du kanske kastar frågan in i rummet: "Hur vet vi, att dessa element faktiskt existerar?")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Mängden är högre för grundämnen med jämnt atomnummer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 behöver inte förklara observationerna. Men här kan du berätta för dem, att vi kommer att upptäcka orsakerna till detta kemiska överflöd under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Vi rekommenderar att du laddar ner videon i förväg. Var alltid beredd på dålig internetuppkoppling!</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Den här videon är bara en okommenterad kort kameratur genom ett underjordiskt jonacceleratorlabb. Om du vill kan du redan här förklara en del av utrustningen, men detta kommer att fördjupas senare i masterklassen. Huvudsyftet med videon är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att ge studenterna en inblick i ett sådant labb (utan att nödvändigtvis förklara något)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väcka frågor som kommer att besvaras senare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Varför är labbet under jord?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Vad är utrustningen till för?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Vad har det att göra med att observera processer i stjärnor?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För avancerade studenter: Kritiskt diskutera Bohrs atommodell och ta en kort titt på kvantmekaniska egenskaper.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Den (föråldrade) representationen med elektronbanorna används här endast för att knyta an till den bild av atomer som många elever har från kemilektionerna. Du får gärna ta bort den.</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Det är mycket </a:t>
            </a:r>
            <a:r>
              <a:rPr lang="en-GB" dirty="0"/>
              <a:t>viktigt att studenterna har förstått och kan använda notationen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Ge </a:t>
            </a:r>
            <a:r>
              <a:rPr lang="de-DE" dirty="0" err="1"/>
              <a:t>dem </a:t>
            </a:r>
            <a:r>
              <a:rPr lang="de-DE" dirty="0" err="1"/>
              <a:t>några </a:t>
            </a:r>
            <a:r>
              <a:rPr lang="de-DE" dirty="0" err="1"/>
              <a:t>minuter </a:t>
            </a:r>
            <a:r>
              <a:rPr lang="de-DE" dirty="0" err="1"/>
              <a:t>att </a:t>
            </a:r>
            <a:r>
              <a:rPr lang="de-DE" dirty="0" err="1"/>
              <a:t>utforska </a:t>
            </a:r>
            <a:r>
              <a:rPr lang="de-DE" dirty="0" err="1"/>
              <a:t>den </a:t>
            </a:r>
            <a:r>
              <a:rPr lang="de-DE" dirty="0" err="1"/>
              <a:t>interaktiva </a:t>
            </a:r>
            <a:r>
              <a:rPr lang="de-DE" dirty="0" err="1"/>
              <a:t>nuklidtabellen</a:t>
            </a:r>
            <a:r>
              <a:rPr lang="de-DE" dirty="0"/>
              <a:t>. </a:t>
            </a:r>
            <a:r>
              <a:rPr lang="de-DE" dirty="0"/>
              <a:t>Använd </a:t>
            </a:r>
            <a:r>
              <a:rPr lang="de-DE" dirty="0" err="1"/>
              <a:t>den </a:t>
            </a:r>
            <a:r>
              <a:rPr lang="de-DE" dirty="0" err="1"/>
              <a:t>som </a:t>
            </a:r>
            <a:r>
              <a:rPr lang="de-DE" dirty="0" err="1"/>
              <a:t>en övergång </a:t>
            </a:r>
            <a:r>
              <a:rPr lang="de-DE" dirty="0" err="1"/>
              <a:t>till </a:t>
            </a:r>
            <a:r>
              <a:rPr lang="de-DE" dirty="0" err="1"/>
              <a:t>nästa </a:t>
            </a:r>
            <a:r>
              <a:rPr lang="de-DE" dirty="0" err="1"/>
              <a:t>uppgift </a:t>
            </a:r>
            <a:r>
              <a:rPr lang="de-DE" dirty="0" err="1"/>
              <a:t>med </a:t>
            </a:r>
            <a:r>
              <a:rPr lang="de-DE" dirty="0" err="1"/>
              <a:t>kärnreaktionerna</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Medan eleverna arbetar med expertuppgifterna, kontrollera att de har gjort allt rätt innan de delar med sig av sina resultat till hemgrupperna</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Här </a:t>
            </a:r>
            <a:r>
              <a:rPr lang="de-DE" dirty="0" err="1"/>
              <a:t>försöker </a:t>
            </a:r>
            <a:r>
              <a:rPr lang="de-DE" dirty="0" err="1"/>
              <a:t>vi </a:t>
            </a:r>
            <a:r>
              <a:rPr lang="de-DE" dirty="0"/>
              <a:t>bryta </a:t>
            </a:r>
            <a:r>
              <a:rPr lang="de-DE" dirty="0"/>
              <a:t>ner</a:t>
            </a:r>
            <a:r>
              <a:rPr lang="de-DE" dirty="0"/>
              <a:t> alla </a:t>
            </a:r>
            <a:r>
              <a:rPr lang="de-DE" dirty="0" err="1"/>
              <a:t>kärnprocesser </a:t>
            </a:r>
            <a:r>
              <a:rPr lang="de-DE" dirty="0" err="1"/>
              <a:t>för att förklara </a:t>
            </a:r>
            <a:r>
              <a:rPr lang="de-DE" dirty="0" err="1"/>
              <a:t>dem </a:t>
            </a:r>
            <a:r>
              <a:rPr lang="de-DE" dirty="0" err="1"/>
              <a:t>med </a:t>
            </a:r>
            <a:r>
              <a:rPr lang="de-DE" dirty="0" err="1"/>
              <a:t>hjälp av </a:t>
            </a:r>
            <a:r>
              <a:rPr lang="de-DE" dirty="0" err="1"/>
              <a:t>begreppet </a:t>
            </a:r>
            <a:r>
              <a:rPr lang="de-DE" dirty="0"/>
              <a:t>bindningsenergi</a:t>
            </a:r>
            <a:r>
              <a:rPr lang="de-DE" dirty="0" err="1"/>
              <a:t>. </a:t>
            </a:r>
            <a:r>
              <a:rPr lang="en-GB" dirty="0"/>
              <a:t>Även om detta är en stor förenkling hjälper det till att fokusera innehållet.</a:t>
            </a:r>
            <a:br>
              <a:rPr lang="en-GB" dirty="0"/>
            </a:br>
            <a:r>
              <a:rPr lang="en-GB" dirty="0"/>
              <a:t>Förklara för dem att atomkärnor "vill" gå till ett mer stabilt tillstånd och att kärnprocesser används för att nå detta tillstånd.</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Efter </a:t>
            </a:r>
            <a:r>
              <a:rPr lang="de-DE" dirty="0"/>
              <a:t>delen om stjärnornas utveckling </a:t>
            </a:r>
            <a:r>
              <a:rPr lang="de-DE" dirty="0"/>
              <a:t>kommer </a:t>
            </a:r>
            <a:r>
              <a:rPr lang="de-DE" dirty="0"/>
              <a:t>konceptet </a:t>
            </a:r>
            <a:r>
              <a:rPr lang="de-DE" dirty="0"/>
              <a:t>med bindningsenergi att </a:t>
            </a:r>
            <a:r>
              <a:rPr lang="de-DE" dirty="0" err="1"/>
              <a:t>användas </a:t>
            </a:r>
            <a:r>
              <a:rPr lang="de-DE" dirty="0" err="1"/>
              <a:t>för att </a:t>
            </a:r>
            <a:r>
              <a:rPr lang="de-DE" dirty="0" err="1"/>
              <a:t>förklara </a:t>
            </a:r>
            <a:r>
              <a:rPr lang="de-DE" dirty="0" err="1"/>
              <a:t>de </a:t>
            </a:r>
            <a:r>
              <a:rPr lang="de-DE" dirty="0" err="1"/>
              <a:t>kemiska </a:t>
            </a:r>
            <a:r>
              <a:rPr lang="de-DE" dirty="0" err="1"/>
              <a:t>överflödena</a:t>
            </a:r>
            <a:r>
              <a:rPr lang="de-DE" dirty="0"/>
              <a:t>. </a:t>
            </a:r>
            <a:r>
              <a:rPr lang="de-DE" dirty="0"/>
              <a:t>Men vid </a:t>
            </a:r>
            <a:r>
              <a:rPr lang="de-DE" dirty="0" err="1"/>
              <a:t>det här </a:t>
            </a:r>
            <a:r>
              <a:rPr lang="de-DE" dirty="0" err="1"/>
              <a:t>laget </a:t>
            </a:r>
            <a:r>
              <a:rPr lang="de-DE" dirty="0" err="1"/>
              <a:t>har du </a:t>
            </a:r>
            <a:r>
              <a:rPr lang="de-DE" dirty="0" err="1"/>
              <a:t>kanske </a:t>
            </a:r>
            <a:r>
              <a:rPr lang="de-DE" dirty="0" err="1"/>
              <a:t>redan </a:t>
            </a:r>
            <a:r>
              <a:rPr lang="de-DE" dirty="0" err="1"/>
              <a:t>förklarat </a:t>
            </a:r>
            <a:r>
              <a:rPr lang="de-DE" dirty="0"/>
              <a:t>järntoppen och litiumgapet.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 kommer åt 3D-vyn genom att klicka på ikonen med de fyra staplarna uppe till höger. Du kan panorera och vrida på vyn för att titta på stabilitetsdalen.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Om du vill förenkla det kan du använda analogin "skateboard i en halfpipe". Skateboarden vill åka till det "lägsta tillståndet" i mitten av röret och åker inte upp utom när den är upphetsad. I allmänhet gäller att ju längre ut från dalen en nuklid befinner sig, desto mer instabil är den. Samma sak gäller för skateboarden, som är snabbare om den startar högst upp i halfpipen.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Använd </a:t>
            </a:r>
            <a:r>
              <a:rPr lang="de-DE" dirty="0" err="1"/>
              <a:t>denna </a:t>
            </a:r>
            <a:r>
              <a:rPr lang="de-DE" dirty="0" err="1"/>
              <a:t>illustration </a:t>
            </a:r>
            <a:r>
              <a:rPr lang="de-DE" dirty="0" err="1"/>
              <a:t>av </a:t>
            </a:r>
            <a:r>
              <a:rPr lang="de-DE" dirty="0" err="1"/>
              <a:t>Hertzsprung-Russell-diagrammet </a:t>
            </a:r>
            <a:r>
              <a:rPr lang="de-DE" dirty="0" err="1"/>
              <a:t>för </a:t>
            </a:r>
            <a:r>
              <a:rPr lang="de-DE" dirty="0" err="1"/>
              <a:t>att motivera </a:t>
            </a:r>
            <a:r>
              <a:rPr lang="de-DE" dirty="0" err="1"/>
              <a:t>följande </a:t>
            </a:r>
            <a:r>
              <a:rPr lang="de-DE" dirty="0" err="1"/>
              <a:t>föreläsning</a:t>
            </a:r>
            <a:r>
              <a:rPr lang="de-DE" dirty="0"/>
              <a:t>. </a:t>
            </a:r>
            <a:r>
              <a:rPr lang="de-DE" dirty="0" err="1"/>
              <a:t>Varifrån </a:t>
            </a:r>
            <a:r>
              <a:rPr lang="de-DE" dirty="0" err="1"/>
              <a:t>kommer </a:t>
            </a:r>
            <a:r>
              <a:rPr lang="de-DE" dirty="0" err="1"/>
              <a:t>denna </a:t>
            </a:r>
            <a:r>
              <a:rPr lang="de-DE" dirty="0" err="1"/>
              <a:t>struktur</a:t>
            </a:r>
            <a:r>
              <a:rPr lang="de-DE" dirty="0"/>
              <a:t>? </a:t>
            </a:r>
            <a:r>
              <a:rPr lang="de-DE" dirty="0" err="1"/>
              <a:t>Varför </a:t>
            </a:r>
            <a:r>
              <a:rPr lang="de-DE" dirty="0" err="1"/>
              <a:t>är </a:t>
            </a:r>
            <a:r>
              <a:rPr lang="de-DE" dirty="0" err="1"/>
              <a:t>stjärnorna </a:t>
            </a:r>
            <a:r>
              <a:rPr lang="de-DE" dirty="0"/>
              <a:t>inte </a:t>
            </a:r>
            <a:r>
              <a:rPr lang="de-DE" dirty="0" err="1"/>
              <a:t>jämnt </a:t>
            </a:r>
            <a:r>
              <a:rPr lang="de-DE" dirty="0" err="1"/>
              <a:t>fördelade</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Anteckningar för facilitatorer:</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På </a:t>
            </a:r>
            <a:r>
              <a:rPr lang="de-DE" sz="1200" dirty="0" err="1">
                <a:latin typeface="Open Sans" panose="020B0606030504020204" pitchFamily="34" charset="0"/>
                <a:ea typeface="Open Sans" panose="020B0606030504020204" pitchFamily="34" charset="0"/>
                <a:cs typeface="Open Sans" panose="020B0606030504020204" pitchFamily="34" charset="0"/>
              </a:rPr>
              <a:t>de följande </a:t>
            </a:r>
            <a:r>
              <a:rPr lang="de-DE" sz="1200" dirty="0" err="1">
                <a:latin typeface="Open Sans" panose="020B0606030504020204" pitchFamily="34" charset="0"/>
                <a:ea typeface="Open Sans" panose="020B0606030504020204" pitchFamily="34" charset="0"/>
                <a:cs typeface="Open Sans" panose="020B0606030504020204" pitchFamily="34" charset="0"/>
              </a:rPr>
              <a:t>bilderna </a:t>
            </a:r>
            <a:r>
              <a:rPr lang="de-DE" sz="1200" dirty="0" err="1">
                <a:latin typeface="Open Sans" panose="020B0606030504020204" pitchFamily="34" charset="0"/>
                <a:ea typeface="Open Sans" panose="020B0606030504020204" pitchFamily="34" charset="0"/>
                <a:cs typeface="Open Sans" panose="020B0606030504020204" pitchFamily="34" charset="0"/>
              </a:rPr>
              <a:t>används </a:t>
            </a:r>
            <a:r>
              <a:rPr lang="de-DE" sz="1200" dirty="0">
                <a:latin typeface="Open Sans" panose="020B0606030504020204" pitchFamily="34" charset="0"/>
                <a:ea typeface="Open Sans" panose="020B0606030504020204" pitchFamily="34" charset="0"/>
                <a:cs typeface="Open Sans" panose="020B0606030504020204" pitchFamily="34" charset="0"/>
              </a:rPr>
              <a:t>flera </a:t>
            </a:r>
            <a:r>
              <a:rPr lang="de-DE" sz="1200" dirty="0" err="1">
                <a:latin typeface="Open Sans" panose="020B0606030504020204" pitchFamily="34" charset="0"/>
                <a:ea typeface="Open Sans" panose="020B0606030504020204" pitchFamily="34" charset="0"/>
                <a:cs typeface="Open Sans" panose="020B0606030504020204" pitchFamily="34" charset="0"/>
              </a:rPr>
              <a:t>bilder </a:t>
            </a:r>
            <a:r>
              <a:rPr lang="de-DE" sz="1200" dirty="0" err="1">
                <a:latin typeface="Open Sans" panose="020B0606030504020204" pitchFamily="34" charset="0"/>
                <a:ea typeface="Open Sans" panose="020B0606030504020204" pitchFamily="34" charset="0"/>
                <a:cs typeface="Open Sans" panose="020B0606030504020204" pitchFamily="34" charset="0"/>
              </a:rPr>
              <a:t>för att visa </a:t>
            </a:r>
            <a:r>
              <a:rPr lang="de-DE" sz="1200" dirty="0">
                <a:latin typeface="Open Sans" panose="020B0606030504020204" pitchFamily="34" charset="0"/>
                <a:ea typeface="Open Sans" panose="020B0606030504020204" pitchFamily="34" charset="0"/>
                <a:cs typeface="Open Sans" panose="020B0606030504020204" pitchFamily="34" charset="0"/>
              </a:rPr>
              <a:t>olika </a:t>
            </a:r>
            <a:r>
              <a:rPr lang="de-DE" sz="1200" dirty="0" err="1">
                <a:latin typeface="Open Sans" panose="020B0606030504020204" pitchFamily="34" charset="0"/>
                <a:ea typeface="Open Sans" panose="020B0606030504020204" pitchFamily="34" charset="0"/>
                <a:cs typeface="Open Sans" panose="020B0606030504020204" pitchFamily="34" charset="0"/>
              </a:rPr>
              <a:t>astronomiska </a:t>
            </a:r>
            <a:r>
              <a:rPr lang="de-DE" sz="1200" dirty="0" err="1">
                <a:latin typeface="Open Sans" panose="020B0606030504020204" pitchFamily="34" charset="0"/>
                <a:ea typeface="Open Sans" panose="020B0606030504020204" pitchFamily="34" charset="0"/>
                <a:cs typeface="Open Sans" panose="020B0606030504020204" pitchFamily="34" charset="0"/>
              </a:rPr>
              <a:t>objekt</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Du </a:t>
            </a:r>
            <a:r>
              <a:rPr lang="de-DE" sz="1200" dirty="0" err="1">
                <a:latin typeface="Open Sans" panose="020B0606030504020204" pitchFamily="34" charset="0"/>
                <a:ea typeface="Open Sans" panose="020B0606030504020204" pitchFamily="34" charset="0"/>
                <a:cs typeface="Open Sans" panose="020B0606030504020204" pitchFamily="34" charset="0"/>
              </a:rPr>
              <a:t>kan </a:t>
            </a:r>
            <a:r>
              <a:rPr lang="de-DE" sz="1200" dirty="0" err="1">
                <a:latin typeface="Open Sans" panose="020B0606030504020204" pitchFamily="34" charset="0"/>
                <a:ea typeface="Open Sans" panose="020B0606030504020204" pitchFamily="34" charset="0"/>
                <a:cs typeface="Open Sans" panose="020B0606030504020204" pitchFamily="34" charset="0"/>
              </a:rPr>
              <a:t>ta en titt </a:t>
            </a:r>
            <a:r>
              <a:rPr lang="de-DE" sz="1200" dirty="0">
                <a:latin typeface="Open Sans" panose="020B0606030504020204" pitchFamily="34" charset="0"/>
                <a:ea typeface="Open Sans" panose="020B0606030504020204" pitchFamily="34" charset="0"/>
                <a:cs typeface="Open Sans" panose="020B0606030504020204" pitchFamily="34" charset="0"/>
              </a:rPr>
              <a:t>på </a:t>
            </a:r>
            <a:r>
              <a:rPr lang="de-DE" sz="1200" dirty="0" err="1">
                <a:latin typeface="Open Sans" panose="020B0606030504020204" pitchFamily="34" charset="0"/>
                <a:ea typeface="Open Sans" panose="020B0606030504020204" pitchFamily="34" charset="0"/>
                <a:cs typeface="Open Sans" panose="020B0606030504020204" pitchFamily="34" charset="0"/>
              </a:rPr>
              <a:t>de </a:t>
            </a:r>
            <a:r>
              <a:rPr lang="de-DE" sz="1200" dirty="0" err="1">
                <a:latin typeface="Open Sans" panose="020B0606030504020204" pitchFamily="34" charset="0"/>
                <a:ea typeface="Open Sans" panose="020B0606030504020204" pitchFamily="34" charset="0"/>
                <a:cs typeface="Open Sans" panose="020B0606030504020204" pitchFamily="34" charset="0"/>
              </a:rPr>
              <a:t>länkade </a:t>
            </a:r>
            <a:r>
              <a:rPr lang="de-DE" sz="1200" dirty="0" err="1">
                <a:latin typeface="Open Sans" panose="020B0606030504020204" pitchFamily="34" charset="0"/>
                <a:ea typeface="Open Sans" panose="020B0606030504020204" pitchFamily="34" charset="0"/>
                <a:cs typeface="Open Sans" panose="020B0606030504020204" pitchFamily="34" charset="0"/>
              </a:rPr>
              <a:t>källorna </a:t>
            </a:r>
            <a:r>
              <a:rPr lang="de-DE" sz="1200" dirty="0">
                <a:latin typeface="Open Sans" panose="020B0606030504020204" pitchFamily="34" charset="0"/>
                <a:ea typeface="Open Sans" panose="020B0606030504020204" pitchFamily="34" charset="0"/>
                <a:cs typeface="Open Sans" panose="020B0606030504020204" pitchFamily="34" charset="0"/>
              </a:rPr>
              <a:t>och </a:t>
            </a:r>
            <a:r>
              <a:rPr lang="de-DE" sz="1200" dirty="0" err="1">
                <a:latin typeface="Open Sans" panose="020B0606030504020204" pitchFamily="34" charset="0"/>
                <a:ea typeface="Open Sans" panose="020B0606030504020204" pitchFamily="34" charset="0"/>
                <a:cs typeface="Open Sans" panose="020B0606030504020204" pitchFamily="34" charset="0"/>
              </a:rPr>
              <a:t>lägga </a:t>
            </a:r>
            <a:r>
              <a:rPr lang="de-DE" sz="1200" dirty="0">
                <a:latin typeface="Open Sans" panose="020B0606030504020204" pitchFamily="34" charset="0"/>
                <a:ea typeface="Open Sans" panose="020B0606030504020204" pitchFamily="34" charset="0"/>
                <a:cs typeface="Open Sans" panose="020B0606030504020204" pitchFamily="34" charset="0"/>
              </a:rPr>
              <a:t>till ytterligare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 om </a:t>
            </a:r>
            <a:r>
              <a:rPr lang="de-DE" sz="1200" dirty="0" err="1">
                <a:latin typeface="Open Sans" panose="020B0606030504020204" pitchFamily="34" charset="0"/>
                <a:ea typeface="Open Sans" panose="020B0606030504020204" pitchFamily="34" charset="0"/>
                <a:cs typeface="Open Sans" panose="020B0606030504020204" pitchFamily="34" charset="0"/>
              </a:rPr>
              <a:t>du </a:t>
            </a:r>
            <a:r>
              <a:rPr lang="de-DE" sz="1200" dirty="0" err="1">
                <a:latin typeface="Open Sans" panose="020B0606030504020204" pitchFamily="34" charset="0"/>
                <a:ea typeface="Open Sans" panose="020B0606030504020204" pitchFamily="34" charset="0"/>
                <a:cs typeface="Open Sans" panose="020B0606030504020204" pitchFamily="34" charset="0"/>
              </a:rPr>
              <a:t>vill.</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Om du arbetar inom det vetenskapliga området: Använd introduktionsrundan för att ge deltagarna en inblick i ditt arbete och din vardag som forskare.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Anteckningar för facilitatorer:</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grundläggande kända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Anteckningar för facilitatorer:</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Behandla den visade reaktionskedjan endast i allmänna termer. Eleverna behöver inte lära sig den utantill.</a:t>
            </a:r>
          </a:p>
          <a:p>
            <a:pPr marL="171450" indent="-171450">
              <a:buFont typeface="Arial" panose="020B0604020202020204" pitchFamily="34" charset="0"/>
              <a:buChar char="•"/>
            </a:pPr>
            <a:r>
              <a:rPr lang="en-GB" dirty="0"/>
              <a:t>Förklara det stabila tillståndet hos en stjärna: </a:t>
            </a:r>
            <a:r>
              <a:rPr lang="de-DE" dirty="0" err="1"/>
              <a:t>Gravitationskraft </a:t>
            </a:r>
            <a:r>
              <a:rPr lang="de-DE" dirty="0"/>
              <a:t>= </a:t>
            </a:r>
            <a:r>
              <a:rPr lang="de-DE" dirty="0" err="1"/>
              <a:t>Strålningstryck</a:t>
            </a:r>
            <a:endParaRPr lang="de-DE" dirty="0"/>
          </a:p>
          <a:p>
            <a:pPr marL="457200" lvl="1" indent="0">
              <a:buFont typeface="Arial" panose="020B0604020202020204" pitchFamily="34" charset="0"/>
              <a:buNone/>
            </a:pPr>
            <a:r>
              <a:rPr lang="de-DE" dirty="0"/>
              <a:t>=&gt; </a:t>
            </a:r>
            <a:r>
              <a:rPr lang="en-GB" dirty="0"/>
              <a:t>Stjärnan behöver fusionsprocesser för stabilt tillstånd!</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Anteckningar för facilitatorer:</a:t>
            </a:r>
          </a:p>
          <a:p>
            <a:pPr marL="171450" indent="-171450">
              <a:buFont typeface="Arial" panose="020B0604020202020204" pitchFamily="34" charset="0"/>
              <a:buChar char="•"/>
            </a:pPr>
            <a:r>
              <a:rPr lang="de-DE" dirty="0" err="1"/>
              <a:t>Dessa </a:t>
            </a:r>
            <a:r>
              <a:rPr lang="de-DE" dirty="0" err="1"/>
              <a:t>objekt </a:t>
            </a:r>
            <a:r>
              <a:rPr lang="de-DE" dirty="0" err="1"/>
              <a:t>används </a:t>
            </a:r>
            <a:r>
              <a:rPr lang="de-DE" dirty="0" err="1"/>
              <a:t>som </a:t>
            </a:r>
            <a:r>
              <a:rPr lang="de-DE" dirty="0" err="1"/>
              <a:t>exempel </a:t>
            </a:r>
            <a:r>
              <a:rPr lang="de-DE" dirty="0" err="1"/>
              <a:t>för att </a:t>
            </a:r>
            <a:r>
              <a:rPr lang="de-DE" dirty="0" err="1"/>
              <a:t>ge </a:t>
            </a:r>
            <a:r>
              <a:rPr lang="de-DE" dirty="0" err="1"/>
              <a:t>studenterna </a:t>
            </a:r>
            <a:r>
              <a:rPr lang="de-DE" dirty="0" err="1"/>
              <a:t>en </a:t>
            </a:r>
            <a:r>
              <a:rPr lang="de-DE" dirty="0" err="1"/>
              <a:t>inblick </a:t>
            </a:r>
            <a:r>
              <a:rPr lang="de-DE" dirty="0"/>
              <a:t>i de olika </a:t>
            </a:r>
            <a:r>
              <a:rPr lang="de-DE" dirty="0" err="1"/>
              <a:t>fenomenen </a:t>
            </a:r>
            <a:r>
              <a:rPr lang="de-DE" dirty="0" err="1"/>
              <a:t>inom </a:t>
            </a:r>
            <a:r>
              <a:rPr lang="de-DE" dirty="0"/>
              <a:t>stjärnornas </a:t>
            </a:r>
            <a:r>
              <a:rPr lang="de-DE" dirty="0" err="1"/>
              <a:t>utveckling</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Anteckningar för facilitatorer:</a:t>
            </a:r>
          </a:p>
          <a:p>
            <a:pPr marL="171450" indent="-171450">
              <a:buFont typeface="Arial" panose="020B0604020202020204" pitchFamily="34" charset="0"/>
              <a:buChar char="•"/>
            </a:pPr>
            <a:r>
              <a:rPr lang="en-GB" dirty="0"/>
              <a:t>Stabilitetsprincipen kan användas för att förklara varför bara vissa områden i HRD är "upptagna" av stjärnor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Anteckningar för facilitatorer:</a:t>
            </a:r>
          </a:p>
          <a:p>
            <a:pPr marL="171450" indent="-171450">
              <a:buFont typeface="Arial" panose="020B0604020202020204" pitchFamily="34" charset="0"/>
              <a:buChar char="•"/>
            </a:pPr>
            <a:r>
              <a:rPr lang="de-DE" dirty="0" err="1"/>
              <a:t>Nu </a:t>
            </a:r>
            <a:r>
              <a:rPr lang="de-DE" dirty="0" err="1"/>
              <a:t>kan </a:t>
            </a:r>
            <a:r>
              <a:rPr lang="de-DE" dirty="0" err="1"/>
              <a:t>vi </a:t>
            </a:r>
            <a:r>
              <a:rPr lang="de-DE" dirty="0" err="1"/>
              <a:t>använda </a:t>
            </a:r>
            <a:r>
              <a:rPr lang="de-DE" dirty="0" err="1"/>
              <a:t>vår </a:t>
            </a:r>
            <a:r>
              <a:rPr lang="de-DE" dirty="0" err="1"/>
              <a:t>förståelse </a:t>
            </a:r>
            <a:r>
              <a:rPr lang="de-DE" dirty="0" err="1"/>
              <a:t>av </a:t>
            </a:r>
            <a:r>
              <a:rPr lang="de-DE" dirty="0" err="1"/>
              <a:t>processerna </a:t>
            </a:r>
            <a:r>
              <a:rPr lang="de-DE" dirty="0"/>
              <a:t>i </a:t>
            </a:r>
            <a:r>
              <a:rPr lang="de-DE" dirty="0" err="1"/>
              <a:t>stjärnor </a:t>
            </a:r>
            <a:r>
              <a:rPr lang="de-DE" dirty="0" err="1"/>
              <a:t>för att </a:t>
            </a:r>
            <a:r>
              <a:rPr lang="de-DE" dirty="0" err="1"/>
              <a:t>förklara </a:t>
            </a:r>
            <a:r>
              <a:rPr lang="de-DE" dirty="0" err="1"/>
              <a:t>grundämnenas </a:t>
            </a:r>
            <a:r>
              <a:rPr lang="de-DE" dirty="0" err="1"/>
              <a:t>överflöd</a:t>
            </a:r>
            <a:r>
              <a:rPr lang="de-DE" dirty="0"/>
              <a:t>. </a:t>
            </a:r>
            <a:r>
              <a:rPr lang="de-DE" dirty="0"/>
              <a:t>Litiumgapet </a:t>
            </a:r>
            <a:r>
              <a:rPr lang="de-DE" dirty="0" err="1"/>
              <a:t>kan </a:t>
            </a:r>
            <a:r>
              <a:rPr lang="de-DE" dirty="0" err="1"/>
              <a:t>förklaras </a:t>
            </a:r>
            <a:r>
              <a:rPr lang="de-DE" dirty="0" err="1"/>
              <a:t>med </a:t>
            </a:r>
            <a:r>
              <a:rPr lang="de-DE" dirty="0"/>
              <a:t>3a-processen </a:t>
            </a:r>
            <a:r>
              <a:rPr lang="de-DE" dirty="0" err="1"/>
              <a:t>som </a:t>
            </a:r>
            <a:r>
              <a:rPr lang="de-DE" dirty="0" err="1"/>
              <a:t>hoppar över </a:t>
            </a:r>
            <a:r>
              <a:rPr lang="de-DE" dirty="0"/>
              <a:t>Li &amp; Be. Be8 </a:t>
            </a:r>
            <a:r>
              <a:rPr lang="de-DE" dirty="0" err="1"/>
              <a:t>är </a:t>
            </a:r>
            <a:r>
              <a:rPr lang="de-DE" dirty="0"/>
              <a:t>bara ett </a:t>
            </a:r>
            <a:r>
              <a:rPr lang="de-DE" dirty="0" err="1"/>
              <a:t>instabilt </a:t>
            </a:r>
            <a:r>
              <a:rPr lang="de-DE" dirty="0" err="1"/>
              <a:t>mellantillstånd </a:t>
            </a:r>
            <a:r>
              <a:rPr lang="de-DE" dirty="0"/>
              <a:t>(på </a:t>
            </a:r>
            <a:r>
              <a:rPr lang="de-DE" dirty="0" err="1"/>
              <a:t>grund</a:t>
            </a:r>
            <a:r>
              <a:rPr lang="de-DE" dirty="0"/>
              <a:t> av </a:t>
            </a:r>
            <a:r>
              <a:rPr lang="de-DE" dirty="0" err="1"/>
              <a:t>den </a:t>
            </a:r>
            <a:r>
              <a:rPr lang="de-DE" dirty="0" err="1"/>
              <a:t>högre </a:t>
            </a:r>
            <a:r>
              <a:rPr lang="de-DE" dirty="0"/>
              <a:t>bindningsenergin </a:t>
            </a:r>
            <a:r>
              <a:rPr lang="de-DE" dirty="0"/>
              <a:t>hos helium)</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742950" lvl="1" indent="-285750">
              <a:buFont typeface="Arial" panose="020B0604020202020204" pitchFamily="34" charset="0"/>
              <a:buChar char="•"/>
            </a:pPr>
            <a:r>
              <a:rPr lang="en-GB" dirty="0"/>
              <a:t>Begreppet </a:t>
            </a:r>
            <a:r>
              <a:rPr lang="en-GB" sz="1200" dirty="0"/>
              <a:t>"stjärnprocesser</a:t>
            </a:r>
            <a:r>
              <a:rPr lang="en-GB" dirty="0"/>
              <a:t>" är mycket allmänt här</a:t>
            </a:r>
          </a:p>
          <a:p>
            <a:pPr marL="1200150" lvl="2" indent="-285750">
              <a:buFont typeface="Arial" panose="020B0604020202020204" pitchFamily="34" charset="0"/>
              <a:buChar char="•"/>
            </a:pPr>
            <a:r>
              <a:rPr lang="en-GB" dirty="0"/>
              <a:t>Naturligtvis bildas de flesta av de kemiska grundämnena här inte i enkla fusioner i stabila stjärnor som hittills visats utan i exploderande massiva stjärnor, exploderande vita dvärgar etc.</a:t>
            </a:r>
          </a:p>
          <a:p>
            <a:pPr marL="1200150" lvl="2" indent="-285750">
              <a:buFont typeface="Arial" panose="020B0604020202020204" pitchFamily="34" charset="0"/>
              <a:buChar char="•"/>
            </a:pPr>
            <a:r>
              <a:rPr lang="en-GB" dirty="0"/>
              <a:t>Bestäm hur mycket detaljer du vill gå in på här baserat på elevernas kunskapsnivåer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285750" indent="-285750">
              <a:buFont typeface="Arial" panose="020B0604020202020204" pitchFamily="34" charset="0"/>
              <a:buChar char="•"/>
            </a:pPr>
            <a:r>
              <a:rPr lang="en-GB" dirty="0"/>
              <a:t>Betona sambandet mellan bindningsenergi och elementmängd</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285750" indent="-285750">
              <a:buFont typeface="Arial" panose="020B0604020202020204" pitchFamily="34" charset="0"/>
              <a:buChar char="•"/>
            </a:pPr>
            <a:r>
              <a:rPr lang="en-GB" dirty="0"/>
              <a:t>Använd detta som inledning till nästa kapitel</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Kugghjulsikonen indikerar att studenterna har en uppgift att utföra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Brainstorming-tavlan används för att samla in elevernas (miss-)uppfattningar om nukleär astrofysik innan inmatningen börjar. I slutet av masterklassen återkommer man till dessa idéer och går igenom dem för att se vad som har förändrats.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5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285750" indent="-285750">
              <a:buFont typeface="Arial" panose="020B0604020202020204" pitchFamily="34" charset="0"/>
              <a:buChar char="•"/>
            </a:pPr>
            <a:r>
              <a:rPr lang="en-GB" dirty="0"/>
              <a:t>Ge eleverna tid att fundera över denna fråga.</a:t>
            </a:r>
          </a:p>
          <a:p>
            <a:pPr marL="285750" indent="-285750">
              <a:buFont typeface="Arial" panose="020B0604020202020204" pitchFamily="34" charset="0"/>
              <a:buChar char="•"/>
            </a:pPr>
            <a:r>
              <a:rPr lang="en-GB" dirty="0"/>
              <a:t>Om de kommer ihåg Coulombbarriären och de olika kärnreaktionerna från gruppuppgiften, borde de själva komma på att neutroninfångning kan vara en viktig process för detta.</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285750" indent="-285750">
              <a:buFont typeface="Arial" panose="020B0604020202020204" pitchFamily="34" charset="0"/>
              <a:buChar char="•"/>
            </a:pPr>
            <a:r>
              <a:rPr lang="en-GB" dirty="0"/>
              <a:t>Behandla neutroninfångningen som en speciell typ av kärnfusion. I grund och botten är det en kärnfusion som inte behöver hantera Coulombbarriären.</a:t>
            </a:r>
          </a:p>
          <a:p>
            <a:pPr marL="285750" indent="-285750">
              <a:buFont typeface="Arial" panose="020B0604020202020204" pitchFamily="34" charset="0"/>
              <a:buChar char="•"/>
            </a:pPr>
            <a:r>
              <a:rPr lang="en-GB" dirty="0"/>
              <a:t>Med tanke på vad eleverna vet hittills kan frågan uppstå: "Varför skulle en sådan process inträffa om Fe-58 redan är stabil?"</a:t>
            </a:r>
          </a:p>
          <a:p>
            <a:pPr marL="742950" lvl="1" indent="-285750">
              <a:buFont typeface="Arial" panose="020B0604020202020204" pitchFamily="34" charset="0"/>
              <a:buChar char="•"/>
            </a:pPr>
            <a:r>
              <a:rPr lang="en-GB" dirty="0"/>
              <a:t>Det enklaste svaret baserat enbart på de begrepp som diskuterats hittills (även om det inte är det mest korrekta) skulle vara:</a:t>
            </a:r>
            <a:br>
              <a:rPr lang="en-GB" dirty="0"/>
            </a:br>
            <a:r>
              <a:rPr lang="en-GB" dirty="0"/>
              <a:t>"Den fria neutronen i sig är instabil och en fusion med Fe-58 ger ett totalt sett mer stabilt fysiskt system"</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är naturligtvis en extrem förenkling att anta att neutroninfångningshastigheten är densamma för varje nuklid (den varierar till och med extremt mycket).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 kan eventuellt visa bilden på bild 72 efter sällskapsspelet och förklara approximationen.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Återigen, bestäm hur mycket detaljer du vill gå in på här baserat på elevernas kunskapsnivåer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Spelreglerna kan vara lite svårare för eleverna att förstå än vad man kanske tror</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början är det bra att göra de första stegen tillsammans med eleverna så att alla förstår principen.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är naturligtvis en extrem förenkling att anta att neutroninfångningshastigheten är densamma för varje nuklid (den varierar till och med extremt mycket).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 kan eventuellt visa bilden på bild 72 efter sällskapsspelet och förklara approximationen.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Återigen, bestäm hur mycket detaljer du vill gå in på här baserat på elevernas kunskapsnivåer</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Denna sida är valfri och kan tas bort om så önskas. Den används för att förklara approximationen av spelet. Den visar faktiskt </a:t>
            </a:r>
            <a:r>
              <a:rPr lang="en-GB" b="1" dirty="0"/>
              <a:t>tvärsnittet för termisk neutroninfångning.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är inte obligatoriskt att förklara Barn-enheten här. Det är viktigare att eleverna förstår att reaktionssannolikheten resp. reaktionshastigheten inte är densamma för alla nuklider och varierar mycket kraftigt (notera exponenter från -5 till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Betona skillnaden mellan dessa två processer genom att hänvisa till scenarierna i spelet (Scenario 1 -&gt; s-processen, Scenario 2 -&gt; r-processen)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För att vara exakt är scenario 2 mer av en mellanliggande process - riktiga r-processer skulle vara väldigt tråkiga i spelet ;) - men principen blir fortfarande tydlig</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5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Anteckningar för facilitatorer:</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Använd denna animation för att upprepa r-processen och betona den komplexa förgreningen av reaktionskedjan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upprepa animeringen om det behövs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finns mycket </a:t>
            </a:r>
            <a:r>
              <a:rPr lang="en-GB" dirty="0" err="1"/>
              <a:t>information i </a:t>
            </a:r>
            <a:r>
              <a:rPr lang="en-GB" dirty="0"/>
              <a:t>den här animationen. Få eleverna att fokusera på de viktiga</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Nukliddiagrammet med grundämnets abundans </a:t>
            </a:r>
            <a:r>
              <a:rPr lang="en-GB" dirty="0"/>
              <a:t>som färgkod</a:t>
            </a:r>
            <a:r>
              <a:rPr lang="en-GB" dirty="0"/>
              <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Den tid som visas under diagrammet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Temperaturkurvan (röd kurva uppe till vänster)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Ovanför nukliddiagrammet kan du se de antagna startvärdena - Temperaturen är viktig här så att eleverna får en uppfattning om skalan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5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Ta upp elevernas svar på denna fråga på Brainstorming-tavlan här och diskutera dem innan du ger definitionen.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Bilderna med frågor används upprepade gånger för att strukturera Masterclass och ge den en röd tråd. De syftar till att motivera och introducera följande innehåll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6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Vi rekommenderar att du laddar ner videon i förväg. Var alltid beredd på dålig internetuppkoppling!</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På </a:t>
            </a:r>
            <a:r>
              <a:rPr lang="de-DE" dirty="0" err="1"/>
              <a:t>den här </a:t>
            </a:r>
            <a:r>
              <a:rPr lang="de-DE" dirty="0"/>
              <a:t>och </a:t>
            </a:r>
            <a:r>
              <a:rPr lang="de-DE" dirty="0" err="1"/>
              <a:t>nästa </a:t>
            </a:r>
            <a:r>
              <a:rPr lang="de-DE" dirty="0" err="1"/>
              <a:t>bild </a:t>
            </a:r>
            <a:r>
              <a:rPr lang="de-DE" dirty="0" err="1"/>
              <a:t>kan du </a:t>
            </a:r>
            <a:r>
              <a:rPr lang="de-DE" dirty="0" err="1"/>
              <a:t>upprepa </a:t>
            </a:r>
            <a:r>
              <a:rPr lang="de-DE" dirty="0" err="1"/>
              <a:t>en del </a:t>
            </a:r>
            <a:r>
              <a:rPr lang="de-DE" dirty="0" err="1"/>
              <a:t>av </a:t>
            </a:r>
            <a:r>
              <a:rPr lang="de-DE" dirty="0" err="1"/>
              <a:t>innehållet </a:t>
            </a:r>
            <a:r>
              <a:rPr lang="de-DE" dirty="0" err="1"/>
              <a:t>i </a:t>
            </a:r>
            <a:r>
              <a:rPr lang="de-DE" dirty="0" err="1"/>
              <a:t>videon</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Bestäm hur mycket tekniska detaljer du vill gå in på här baserat på elevernas kunskapsnivåer</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På </a:t>
            </a:r>
            <a:r>
              <a:rPr lang="de-DE" dirty="0" err="1"/>
              <a:t>den här </a:t>
            </a:r>
            <a:r>
              <a:rPr lang="de-DE" dirty="0" err="1"/>
              <a:t>bilden </a:t>
            </a:r>
            <a:r>
              <a:rPr lang="de-DE" dirty="0" err="1"/>
              <a:t>kan </a:t>
            </a:r>
            <a:r>
              <a:rPr lang="de-DE" dirty="0" err="1"/>
              <a:t>du </a:t>
            </a:r>
            <a:r>
              <a:rPr lang="de-DE" dirty="0" err="1"/>
              <a:t>upprepa </a:t>
            </a:r>
            <a:r>
              <a:rPr lang="de-DE" dirty="0" err="1"/>
              <a:t>en del </a:t>
            </a:r>
            <a:r>
              <a:rPr lang="de-DE" dirty="0" err="1"/>
              <a:t>av </a:t>
            </a:r>
            <a:r>
              <a:rPr lang="de-DE" dirty="0" err="1"/>
              <a:t>innehållet </a:t>
            </a:r>
            <a:r>
              <a:rPr lang="de-DE" dirty="0" err="1"/>
              <a:t>i </a:t>
            </a:r>
            <a:r>
              <a:rPr lang="de-DE" dirty="0" err="1"/>
              <a:t>videon</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Bestäm hur mycket tekniska detaljer du vill gå in på här baserat på elevernas kunskapsnivåer</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Formeln behöver inte förklaras. Den tjänar bara till att visa studenterna att nukleär astrofysik också kan vara mycket krävande. Den är faktiskt gömd bakom webbverktyget för dataanalys så att studenterna inte behöver ta itu med den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6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Här är det mycket viktigt att notera att mycket starka förenklingar och approximationer görs i beräkningarna och mätningarna - inte alla av dem gjordes transparenta för studenterna.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 viktigaste punkterna som bör diskuteras här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Påverkan från bakgrunden och den approximation vi använde för att subtrahera den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mycket starka temperaturberoendet, som gör att även små avvikelser leder till stora skillnader i resultaten.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faktum att vi försöker undersöka många händelser med enstaka fotoner och en osäkerhet i själva den möjliga detektionen (nyckelord detektionssannolikhet)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6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Här används en definition som fungerar som den röda tråden i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Om så önskas kan du ersätta denna definition med en mer allmän och vetenskapligt korrekt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7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Eleverna kan förlora ur sikte varför dataanalysen faktiskt gjordes. Använd upprepningen för att få ihop det hela igen.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 upp, några animationer på den här bilden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är viktigt att klargöra för studenterna att vi bara har satt en tå inom det vetenskapliga området nukleär astrofysik.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Målet är inte att besvara alla frågor utan snarare att väcka ytterligare frågor för att motivera en studie av ämnet även efter masterklassen.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Anteckningar för facilitatorer: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Följande korta föreläsning används för att diskutera utvecklingen av idén om kemiska element under århundradena och för att härleda den moderna bilden av ett kemiskt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Vetenskapens natur-aspekt: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Dessutom kan du använda de metafysiska idéerna för att visa vad modern vetenskap handlar om och diskutera med eleverna varför tillvägagångssätten inte uppfyller vetenskapliga kvalitetskriterier ur dagens synvinkel.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Första textnivån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Andra textavsnittet för uppräkningar</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Tredje textfältet vid mycket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Femte nivån</a:t>
            </a:r>
          </a:p>
          <a:p>
            <a:pPr lvl="6"/>
            <a:r>
              <a:rPr lang="de-DE" dirty="0"/>
              <a:t>nästa presentationsavsnitt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Astrofysik med kärnkraft</a:t>
            </a:r>
            <a:br>
              <a:rPr lang="en-US" sz="900" noProof="0" dirty="0">
                <a:solidFill>
                  <a:schemeClr val="bg1"/>
                </a:solidFill>
                <a:latin typeface="+mj-lt"/>
              </a:rPr>
            </a:br>
            <a:r>
              <a:rPr lang="en-US" sz="900" noProof="0" dirty="0">
                <a:solidFill>
                  <a:schemeClr val="bg1"/>
                </a:solidFill>
                <a:latin typeface="+mj-lt"/>
              </a:rPr>
              <a:t>En resa genom grundämnena</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Det är en överskrift</a:t>
            </a:r>
            <a:br>
              <a:rPr lang="de-DE" dirty="0"/>
            </a:br>
            <a:r>
              <a:rPr lang="de-DE" dirty="0"/>
              <a:t>i två rader</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30 november 2022</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0.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Astrofysik med kärnkraft</a:t>
            </a:r>
            <a:br>
              <a:rPr lang="en-US" sz="4400" b="1" cap="small" dirty="0">
                <a:solidFill>
                  <a:schemeClr val="tx1"/>
                </a:solidFill>
                <a:latin typeface="+mj-lt"/>
              </a:rPr>
            </a:br>
            <a:r>
              <a:rPr lang="en-US" sz="3200" cap="small" dirty="0">
                <a:solidFill>
                  <a:schemeClr val="tx1"/>
                </a:solidFill>
                <a:latin typeface="+mj-lt"/>
              </a:rPr>
              <a:t>En resa genom grundämnena</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Detta projekt har fått finansiering från Europeiska unionens forsknings- och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innovationsprogram</a:t>
            </a:r>
            <a:r>
              <a:rPr kumimoji="0" lang="en-US" sz="1100" b="0" i="1" u="none" strike="noStrike" kern="1200" cap="none" spc="0" normalizeH="0" baseline="0" noProof="0" dirty="0">
                <a:ln>
                  <a:noFill/>
                </a:ln>
                <a:solidFill>
                  <a:srgbClr val="1B1F22"/>
                </a:solidFill>
                <a:effectLst/>
                <a:uLnTx/>
                <a:uFillTx/>
                <a:latin typeface="Open Sans"/>
                <a:ea typeface="+mn-ea"/>
                <a:cs typeface="+mn-cs"/>
              </a:rPr>
              <a:t> Horizon 2020 </a:t>
            </a:r>
            <a:r>
              <a:rPr kumimoji="0" lang="en-US" sz="1100" b="0" i="1" u="none" strike="noStrike" kern="1200" cap="none" spc="0" normalizeH="0" baseline="0" noProof="0" dirty="0">
                <a:ln>
                  <a:noFill/>
                </a:ln>
                <a:solidFill>
                  <a:srgbClr val="1B1F22"/>
                </a:solidFill>
                <a:effectLst/>
                <a:uLnTx/>
                <a:uFillTx/>
                <a:latin typeface="Open Sans"/>
                <a:ea typeface="+mn-ea"/>
                <a:cs typeface="+mn-cs"/>
              </a:rPr>
              <a:t>enligt bidragsavtal nr 101008324 </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cap="small" noProof="0" dirty="0"/>
              <a:t>Vad är ett</a:t>
            </a:r>
            <a:br>
              <a:rPr lang="en-US" sz="3600" cap="small" noProof="0" dirty="0"/>
            </a:br>
            <a:r>
              <a:rPr lang="en-US" sz="3600" b="1" cap="small" noProof="0" dirty="0"/>
              <a:t>kemiskt grundämne</a:t>
            </a:r>
            <a:r>
              <a:rPr lang="en-US" sz="3600" cap="small" noProof="0" dirty="0"/>
              <a:t>?</a:t>
            </a:r>
            <a:endParaRPr lang="en-US"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402912"/>
            <a:ext cx="4884847" cy="3154710"/>
          </a:xfrm>
          <a:prstGeom prst="rect">
            <a:avLst/>
          </a:prstGeom>
          <a:noFill/>
        </p:spPr>
        <p:txBody>
          <a:bodyPr wrap="square" rtlCol="0" anchor="ctr">
            <a:spAutoFit/>
          </a:bodyPr>
          <a:lstStyle/>
          <a:p>
            <a:pPr>
              <a:spcAft>
                <a:spcPts val="1800"/>
              </a:spcAft>
            </a:pPr>
            <a:r>
              <a:rPr lang="de-DE" sz="2400" b="1" dirty="0"/>
              <a:t>Det </a:t>
            </a:r>
            <a:r>
              <a:rPr lang="de-DE" sz="2400" b="1" dirty="0" err="1"/>
              <a:t>aristoteliska </a:t>
            </a:r>
            <a:r>
              <a:rPr lang="de-DE" sz="2400" b="1" dirty="0" err="1"/>
              <a:t>kosmos</a:t>
            </a:r>
            <a:endParaRPr lang="de-DE" sz="2400" b="1" dirty="0"/>
          </a:p>
          <a:p>
            <a:pPr marL="285750" indent="-285750">
              <a:buFont typeface="Arial" panose="020B0604020202020204" pitchFamily="34" charset="0"/>
              <a:buChar char="•"/>
            </a:pPr>
            <a:r>
              <a:rPr lang="de-DE" sz="2000" dirty="0" err="1"/>
              <a:t>Geocentrisk </a:t>
            </a:r>
            <a:r>
              <a:rPr lang="de-DE" sz="2000" dirty="0" err="1"/>
              <a:t>idé </a:t>
            </a:r>
            <a:r>
              <a:rPr lang="de-DE" sz="2000" dirty="0" err="1"/>
              <a:t>om </a:t>
            </a:r>
            <a:r>
              <a:rPr lang="de-DE" sz="2000" dirty="0" err="1"/>
              <a:t>en lök </a:t>
            </a:r>
            <a:r>
              <a:rPr lang="de-DE" sz="2000" dirty="0"/>
              <a:t>hudtyp </a:t>
            </a:r>
            <a:r>
              <a:rPr lang="de-DE" sz="2000" dirty="0" err="1"/>
              <a:t>kosmos</a:t>
            </a:r>
            <a:endParaRPr lang="de-DE" sz="2000" dirty="0"/>
          </a:p>
          <a:p>
            <a:pPr marL="285750" indent="-285750">
              <a:buFont typeface="Arial" panose="020B0604020202020204" pitchFamily="34" charset="0"/>
              <a:buChar char="•"/>
            </a:pPr>
            <a:r>
              <a:rPr lang="en-US" sz="2000" dirty="0"/>
              <a:t>De </a:t>
            </a:r>
            <a:r>
              <a:rPr lang="en-US" sz="2000" b="1" dirty="0"/>
              <a:t>fyra jordiska elementen </a:t>
            </a:r>
            <a:r>
              <a:rPr lang="en-US" sz="2000" dirty="0"/>
              <a:t>bildar materia</a:t>
            </a:r>
          </a:p>
          <a:p>
            <a:pPr marL="285750" indent="-285750">
              <a:buFont typeface="Arial" panose="020B0604020202020204" pitchFamily="34" charset="0"/>
              <a:buChar char="•"/>
            </a:pPr>
            <a:r>
              <a:rPr lang="en-US" sz="2000" dirty="0"/>
              <a:t>Alla himlakroppar </a:t>
            </a:r>
            <a:r>
              <a:rPr lang="en-US" sz="2000" b="1" dirty="0"/>
              <a:t>rör sig naturligt </a:t>
            </a:r>
            <a:r>
              <a:rPr lang="en-US" sz="2000" dirty="0"/>
              <a:t>på egen hand</a:t>
            </a:r>
          </a:p>
          <a:p>
            <a:pPr marL="697230" lvl="1" indent="-285750">
              <a:buFont typeface="Arial" panose="020B0604020202020204" pitchFamily="34" charset="0"/>
              <a:buChar char="•"/>
            </a:pPr>
            <a:r>
              <a:rPr lang="en-US" sz="1800" dirty="0"/>
              <a:t>Initial rörelse orsakad av </a:t>
            </a:r>
            <a:r>
              <a:rPr lang="en-US" sz="1800" i="1" dirty="0"/>
              <a:t>en orörlig förflyttare</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 i antiken (ca 350 f.Kr.)</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Le </a:t>
            </a:r>
            <a:r>
              <a:rPr lang="fr-FR" i="1" dirty="0" err="1"/>
              <a:t>Sphere </a:t>
            </a:r>
            <a:r>
              <a:rPr lang="fr-FR" i="1" dirty="0"/>
              <a:t>du Monde, av Oronce 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200329"/>
          </a:xfrm>
          <a:prstGeom prst="rect">
            <a:avLst/>
          </a:prstGeom>
          <a:noFill/>
        </p:spPr>
        <p:txBody>
          <a:bodyPr wrap="square" rtlCol="0">
            <a:spAutoFit/>
          </a:bodyPr>
          <a:lstStyle/>
          <a:p>
            <a:pPr algn="ctr"/>
            <a:r>
              <a:rPr lang="en-US" sz="1750" i="1" dirty="0"/>
              <a:t>"Det måste finnas en odödlig, oföränderlig varelse som är ytterst ansvarig för all helhet och ordning i den förnimbara världen"</a:t>
            </a:r>
            <a:br>
              <a:rPr lang="en-US" sz="1750" i="1" dirty="0"/>
            </a:br>
            <a:r>
              <a:rPr lang="en-US" sz="1750" dirty="0"/>
              <a:t>- Aristoteles, bok 12 i Metafysiken</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 i antiken (ca 350 f.Kr.)</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De </a:t>
            </a:r>
            <a:r>
              <a:rPr lang="de-DE" i="1" dirty="0" err="1"/>
              <a:t>fem </a:t>
            </a:r>
            <a:r>
              <a:rPr lang="de-DE" i="1" dirty="0"/>
              <a:t>elementen </a:t>
            </a:r>
            <a:r>
              <a:rPr lang="de-DE" i="1" dirty="0" err="1"/>
              <a:t>enligt </a:t>
            </a:r>
            <a:r>
              <a:rPr lang="de-DE" i="1" dirty="0"/>
              <a:t>Aristoteles</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dirty="0"/>
              <a:t>Det </a:t>
            </a:r>
            <a:r>
              <a:rPr lang="de-DE" sz="2400" b="1" dirty="0" err="1"/>
              <a:t>aristoteliska </a:t>
            </a:r>
            <a:r>
              <a:rPr lang="de-DE" sz="2400" b="1" dirty="0" err="1"/>
              <a:t>kosmos</a:t>
            </a:r>
            <a:endParaRPr lang="de-DE" sz="2400" b="1" dirty="0"/>
          </a:p>
          <a:p>
            <a:pPr marL="285750" indent="-285750">
              <a:buFont typeface="Arial" panose="020B0604020202020204" pitchFamily="34" charset="0"/>
              <a:buChar char="•"/>
            </a:pPr>
            <a:r>
              <a:rPr lang="en-US" sz="2000" dirty="0"/>
              <a:t>Det femte elementet </a:t>
            </a:r>
            <a:r>
              <a:rPr lang="en-US" sz="2000" b="1" dirty="0"/>
              <a:t>Ether </a:t>
            </a:r>
            <a:r>
              <a:rPr lang="en-US" sz="2000" dirty="0"/>
              <a:t>fyller himlen</a:t>
            </a:r>
          </a:p>
          <a:p>
            <a:pPr marL="697230" lvl="1" indent="-285750">
              <a:buFont typeface="Arial" panose="020B0604020202020204" pitchFamily="34" charset="0"/>
              <a:buChar char="•"/>
            </a:pPr>
            <a:r>
              <a:rPr lang="en-US" sz="2000" i="1" dirty="0"/>
              <a:t>Quinta </a:t>
            </a:r>
            <a:r>
              <a:rPr lang="en-US" sz="2000" i="1" dirty="0" err="1"/>
              <a:t>essentia</a:t>
            </a:r>
            <a:r>
              <a:rPr lang="en-US" sz="2000" dirty="0"/>
              <a:t>, den upphöjda och perfekta substansen</a:t>
            </a:r>
          </a:p>
          <a:p>
            <a:pPr marL="285750" indent="-285750">
              <a:buFont typeface="Arial" panose="020B0604020202020204" pitchFamily="34" charset="0"/>
              <a:buChar char="•"/>
            </a:pPr>
            <a:r>
              <a:rPr lang="en-US" sz="2000" dirty="0"/>
              <a:t>Varje ämne består av grundämnen, sammansättningen bestämmer ämnets egenskaper</a:t>
            </a:r>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Aristoteles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praktiserade </a:t>
            </a:r>
            <a:r>
              <a:rPr kumimoji="0" lang="de-DE" sz="2000" b="1" i="0" u="none" strike="noStrike" kern="1200" cap="none" spc="0" normalizeH="0" baseline="0" noProof="0" dirty="0">
                <a:ln>
                  <a:noFill/>
                </a:ln>
                <a:solidFill>
                  <a:srgbClr val="00305E"/>
                </a:solidFill>
                <a:effectLst/>
                <a:uLnTx/>
                <a:uFillTx/>
                <a:latin typeface="Open Sans"/>
                <a:ea typeface="+mn-ea"/>
                <a:cs typeface="+mn-cs"/>
              </a:rPr>
              <a:t>naturfilosofi</a:t>
            </a:r>
          </a:p>
          <a:p>
            <a:pPr marL="69723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Ingen åtskillnad mellan fysik och metafysik</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(16:e århundradet)</a:t>
            </a:r>
          </a:p>
          <a:p>
            <a:pPr marL="285750" indent="-285750">
              <a:buFont typeface="Arial" panose="020B0604020202020204" pitchFamily="34" charset="0"/>
              <a:buChar char="•"/>
            </a:pPr>
            <a:r>
              <a:rPr lang="de-DE" sz="2200" dirty="0"/>
              <a:t>Paracelsus </a:t>
            </a:r>
            <a:r>
              <a:rPr lang="de-DE" sz="2200" dirty="0" err="1"/>
              <a:t>beskrev</a:t>
            </a:r>
            <a:br>
              <a:rPr lang="de-DE" sz="2200" dirty="0"/>
            </a:br>
            <a:r>
              <a:rPr lang="de-DE" sz="2200" dirty="0"/>
              <a:t>3 </a:t>
            </a:r>
            <a:r>
              <a:rPr lang="de-DE" sz="2200" dirty="0" err="1"/>
              <a:t>primära </a:t>
            </a:r>
            <a:r>
              <a:rPr lang="de-DE" sz="2200" dirty="0" err="1"/>
              <a:t>ämnen</a:t>
            </a:r>
            <a:r>
              <a:rPr lang="de-DE" sz="2200" dirty="0"/>
              <a:t>:</a:t>
            </a:r>
          </a:p>
          <a:p>
            <a:pPr marL="868680" lvl="1" indent="-457200">
              <a:buFont typeface="+mj-lt"/>
              <a:buAutoNum type="arabicPeriod"/>
            </a:pPr>
            <a:r>
              <a:rPr lang="en-US" sz="1800" dirty="0"/>
              <a:t>Svavel: </a:t>
            </a:r>
            <a:r>
              <a:rPr lang="en-US" sz="1800" i="1" dirty="0"/>
              <a:t>Den flyktiga och brännbara</a:t>
            </a:r>
          </a:p>
          <a:p>
            <a:pPr marL="868680" lvl="1" indent="-457200">
              <a:buFont typeface="+mj-lt"/>
              <a:buAutoNum type="arabicPeriod"/>
            </a:pPr>
            <a:r>
              <a:rPr lang="en-US" sz="1800" dirty="0"/>
              <a:t>Merkurius: </a:t>
            </a:r>
            <a:r>
              <a:rPr lang="en-US" sz="1800" i="1" dirty="0"/>
              <a:t>Det levande och flödande</a:t>
            </a:r>
          </a:p>
          <a:p>
            <a:pPr marL="868680" lvl="1" indent="-457200">
              <a:buFont typeface="+mj-lt"/>
              <a:buAutoNum type="arabicPeriod"/>
            </a:pPr>
            <a:r>
              <a:rPr lang="en-US" sz="1800" dirty="0"/>
              <a:t>Salt: </a:t>
            </a:r>
            <a:r>
              <a:rPr lang="en-US" sz="1800" i="1" dirty="0"/>
              <a:t>Det stabila och fasta</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2000" dirty="0"/>
              <a:t>Idén om transmutation: Kemiska grundämnen måste kunna "bli till" på något sätt</a:t>
            </a:r>
          </a:p>
          <a:p>
            <a:pPr marL="285750" indent="-285750">
              <a:buFont typeface="Arial" panose="020B0604020202020204" pitchFamily="34" charset="0"/>
              <a:buChar char="•"/>
            </a:pPr>
            <a:r>
              <a:rPr lang="en-US" sz="2000" dirty="0"/>
              <a:t>ett kemiskt grundämne kan omvandlas till ett annat</a:t>
            </a:r>
          </a:p>
          <a:p>
            <a:pPr marL="285750" indent="-285750">
              <a:buFont typeface="Arial" panose="020B0604020202020204" pitchFamily="34" charset="0"/>
              <a:buChar char="•"/>
            </a:pPr>
            <a:r>
              <a:rPr lang="en-US" sz="2000" dirty="0"/>
              <a:t>De vises sten: Mystisk substans som kan användas för att omvandla basmetaller till ädelmetaller som guld</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 i alkemi</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De </a:t>
            </a:r>
            <a:r>
              <a:rPr lang="fr-FR" i="1" dirty="0" err="1"/>
              <a:t>tre </a:t>
            </a:r>
            <a:r>
              <a:rPr lang="fr-FR" i="1" dirty="0"/>
              <a:t>primtalen</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(16:e århundradet)</a:t>
            </a:r>
          </a:p>
          <a:p>
            <a:pPr marL="285750" indent="-285750">
              <a:buFont typeface="Arial" panose="020B0604020202020204" pitchFamily="34" charset="0"/>
              <a:buChar char="•"/>
            </a:pPr>
            <a:r>
              <a:rPr lang="de-DE" sz="2200" dirty="0"/>
              <a:t>Paracelsus </a:t>
            </a:r>
            <a:r>
              <a:rPr lang="de-DE" sz="2200" dirty="0" err="1"/>
              <a:t>beskrev</a:t>
            </a:r>
            <a:br>
              <a:rPr lang="de-DE" sz="2200" dirty="0"/>
            </a:br>
            <a:r>
              <a:rPr lang="de-DE" sz="2200" dirty="0"/>
              <a:t>3 </a:t>
            </a:r>
            <a:r>
              <a:rPr lang="de-DE" sz="2200" dirty="0" err="1"/>
              <a:t>primära </a:t>
            </a:r>
            <a:r>
              <a:rPr lang="de-DE" sz="2200" dirty="0" err="1"/>
              <a:t>ämnen</a:t>
            </a:r>
            <a:r>
              <a:rPr lang="de-DE" sz="2200" dirty="0"/>
              <a:t>:</a:t>
            </a:r>
          </a:p>
          <a:p>
            <a:pPr marL="868680" lvl="1" indent="-457200">
              <a:buFont typeface="+mj-lt"/>
              <a:buAutoNum type="arabicPeriod"/>
            </a:pPr>
            <a:r>
              <a:rPr lang="en-US" sz="1800" dirty="0"/>
              <a:t>Svavel: </a:t>
            </a:r>
            <a:r>
              <a:rPr lang="en-US" sz="1800" i="1" dirty="0"/>
              <a:t>Den flyktiga och brännbara</a:t>
            </a:r>
          </a:p>
          <a:p>
            <a:pPr marL="868680" lvl="1" indent="-457200">
              <a:buFont typeface="+mj-lt"/>
              <a:buAutoNum type="arabicPeriod"/>
            </a:pPr>
            <a:r>
              <a:rPr lang="en-US" sz="1800" dirty="0"/>
              <a:t>Merkurius: </a:t>
            </a:r>
            <a:r>
              <a:rPr lang="en-US" sz="1800" i="1" dirty="0"/>
              <a:t>Det levande och flödande</a:t>
            </a:r>
          </a:p>
          <a:p>
            <a:pPr marL="868680" lvl="1" indent="-457200">
              <a:buFont typeface="+mj-lt"/>
              <a:buAutoNum type="arabicPeriod"/>
            </a:pPr>
            <a:r>
              <a:rPr lang="en-US" sz="1800" dirty="0"/>
              <a:t>Salt: </a:t>
            </a:r>
            <a:r>
              <a:rPr lang="en-US" sz="1800" i="1" dirty="0"/>
              <a:t>Det stabila och fasta</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2000" dirty="0"/>
              <a:t>Idén om transmutation: Kemiska grundämnen måste kunna "bli till" på något sätt</a:t>
            </a:r>
          </a:p>
          <a:p>
            <a:pPr marL="285750" indent="-285750">
              <a:buFont typeface="Arial" panose="020B0604020202020204" pitchFamily="34" charset="0"/>
              <a:buChar char="•"/>
            </a:pPr>
            <a:r>
              <a:rPr lang="en-US" sz="2000" dirty="0"/>
              <a:t>ett kemiskt grundämne kan omvandlas till ett annat</a:t>
            </a:r>
          </a:p>
          <a:p>
            <a:pPr marL="285750" indent="-285750">
              <a:buFont typeface="Arial" panose="020B0604020202020204" pitchFamily="34" charset="0"/>
              <a:buChar char="•"/>
            </a:pPr>
            <a:r>
              <a:rPr lang="en-US" sz="2000" dirty="0"/>
              <a:t>De vises sten: Mystisk substans som kan användas för att omvandla basmetaller till ädelmetaller som guld</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 i alkemi</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969770"/>
          </a:xfrm>
          <a:prstGeom prst="rect">
            <a:avLst/>
          </a:prstGeom>
          <a:noFill/>
        </p:spPr>
        <p:txBody>
          <a:bodyPr wrap="square">
            <a:spAutoFit/>
          </a:bodyPr>
          <a:lstStyle/>
          <a:p>
            <a:pPr algn="ctr"/>
            <a:r>
              <a:rPr lang="de-DE" sz="1800" i="1" dirty="0" err="1"/>
              <a:t>Min </a:t>
            </a:r>
            <a:r>
              <a:rPr lang="de-DE" sz="1800" i="1" dirty="0" err="1"/>
              <a:t>teori, </a:t>
            </a:r>
            <a:r>
              <a:rPr lang="de-DE" sz="1800" i="1" dirty="0" err="1"/>
              <a:t>som </a:t>
            </a:r>
            <a:r>
              <a:rPr lang="de-DE" sz="1800" i="1" dirty="0" err="1"/>
              <a:t>utgår </a:t>
            </a:r>
            <a:r>
              <a:rPr lang="de-DE" sz="1800" i="1" dirty="0" err="1"/>
              <a:t>från </a:t>
            </a:r>
            <a:r>
              <a:rPr lang="de-DE" sz="1800" i="1" dirty="0" err="1"/>
              <a:t>naturens </a:t>
            </a:r>
            <a:r>
              <a:rPr lang="de-DE" sz="1800" i="1" dirty="0"/>
              <a:t>ljus</a:t>
            </a:r>
            <a:r>
              <a:rPr lang="de-DE" sz="1800" i="1" dirty="0"/>
              <a:t>, </a:t>
            </a:r>
            <a:r>
              <a:rPr lang="de-DE" sz="1800" i="1" dirty="0" err="1"/>
              <a:t>kan </a:t>
            </a:r>
            <a:r>
              <a:rPr lang="de-DE" sz="1800" i="1" dirty="0" err="1"/>
              <a:t>genom </a:t>
            </a:r>
            <a:r>
              <a:rPr lang="de-DE" sz="1800" i="1" dirty="0" err="1"/>
              <a:t>sin </a:t>
            </a:r>
            <a:r>
              <a:rPr lang="de-DE" sz="1800" i="1" dirty="0" err="1"/>
              <a:t>konsekvens </a:t>
            </a:r>
            <a:r>
              <a:rPr lang="de-DE" sz="1800" i="1" dirty="0" err="1"/>
              <a:t>aldrig </a:t>
            </a:r>
            <a:r>
              <a:rPr lang="de-DE" sz="1800" i="1" dirty="0" err="1"/>
              <a:t>förgås </a:t>
            </a:r>
            <a:r>
              <a:rPr lang="de-DE" sz="1800" i="1" dirty="0" err="1"/>
              <a:t>eller </a:t>
            </a:r>
            <a:r>
              <a:rPr lang="de-DE" sz="1800" i="1" dirty="0" err="1"/>
              <a:t>ändras</a:t>
            </a:r>
            <a:r>
              <a:rPr lang="de-DE" sz="1800" i="1" dirty="0"/>
              <a:t>.</a:t>
            </a:r>
            <a:br>
              <a:rPr lang="de-DE" sz="1800" i="1" dirty="0"/>
            </a:br>
            <a:r>
              <a:rPr lang="de-DE" sz="1600" dirty="0"/>
              <a:t>Paracelsus</a:t>
            </a:r>
            <a:r>
              <a:rPr lang="en-US" sz="1600" dirty="0"/>
              <a:t>, Boken om </a:t>
            </a:r>
            <a:r>
              <a:rPr lang="de-DE" sz="1600" dirty="0"/>
              <a:t>filosofernas</a:t>
            </a:r>
            <a:r>
              <a:rPr lang="en-US" sz="1600" dirty="0"/>
              <a:t> tinktur </a:t>
            </a:r>
            <a:endParaRPr lang="de-DE" sz="18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17</a:t>
            </a:r>
            <a:r>
              <a:rPr lang="en-US" sz="2200" baseline="30000" dirty="0"/>
              <a:t>th</a:t>
            </a:r>
            <a:r>
              <a:rPr lang="en-US" sz="2200" dirty="0"/>
              <a:t> århundradet: Efter vetenskapligt stillestånd under medeltiden: Stegvis upptäckt av grundämnena med hjälp av kemiska mätmetoder</a:t>
            </a:r>
          </a:p>
          <a:p>
            <a:pPr marL="285750" indent="-285750">
              <a:buFont typeface="Arial" panose="020B0604020202020204" pitchFamily="34" charset="0"/>
              <a:buChar char="•"/>
            </a:pPr>
            <a:r>
              <a:rPr lang="en-US" sz="2200" dirty="0"/>
              <a:t>Progressiv utveckling, trots brist på kunskap om själva atomen</a:t>
            </a:r>
          </a:p>
          <a:p>
            <a:pPr marL="285750" indent="-285750">
              <a:buFont typeface="Arial" panose="020B0604020202020204" pitchFamily="34" charset="0"/>
              <a:buChar char="•"/>
            </a:pPr>
            <a:r>
              <a:rPr lang="de-DE" sz="2200" dirty="0"/>
              <a:t>1869: </a:t>
            </a:r>
            <a:r>
              <a:rPr lang="en-US" sz="2200" dirty="0"/>
              <a:t>Utformning av det första periodiska systemet: grupperat och sorterat efter stigande atommassa - </a:t>
            </a:r>
            <a:r>
              <a:rPr lang="de-DE" sz="2000" i="1" dirty="0"/>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t>1913: </a:t>
            </a:r>
            <a:r>
              <a:rPr lang="en-US" sz="2200" dirty="0"/>
              <a:t>Undersökning av atomers spektrallinjer: bekräftelse av ordningen i det periodiska systemet - </a:t>
            </a:r>
            <a:r>
              <a:rPr kumimoji="0" lang="de-DE" sz="2000" b="0" i="1" u="none" strike="noStrike" kern="1200" cap="none" spc="0" normalizeH="0" baseline="0" noProof="0" dirty="0">
                <a:ln>
                  <a:noFill/>
                </a:ln>
                <a:solidFill>
                  <a:srgbClr val="00305E"/>
                </a:solidFill>
                <a:effectLst/>
                <a:uLnTx/>
                <a:uFillTx/>
                <a:latin typeface="Open Sans"/>
                <a:ea typeface="+mn-ea"/>
                <a:cs typeface="+mn-cs"/>
              </a:rPr>
              <a:t>Henry Moseley</a:t>
            </a:r>
          </a:p>
          <a:p>
            <a:pPr marL="285750" indent="-285750">
              <a:buFont typeface="Arial" panose="020B0604020202020204" pitchFamily="34" charset="0"/>
              <a:buChar char="•"/>
            </a:pP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Utvecklingen av det periodiska systemet</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Föråldrad representation av det periodiska systemet</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Det periodiska systemet för grundämnena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Abundans av de kemiska grundämnena </a:t>
            </a:r>
            <a:r>
              <a:rPr lang="en-US" sz="2400" noProof="0" dirty="0"/>
              <a:t>(solsystemet)</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 </a:t>
            </a:r>
            <a:r>
              <a:rPr lang="de-DE" sz="1400" b="1" dirty="0" err="1"/>
              <a:t>förekomst </a:t>
            </a:r>
            <a:r>
              <a:rPr lang="de-DE" sz="1400" b="1" dirty="0"/>
              <a:t>(</a:t>
            </a:r>
            <a:r>
              <a:rPr lang="de-DE" sz="1400" b="1" dirty="0" err="1"/>
              <a:t>logaritmisk</a:t>
            </a:r>
            <a:r>
              <a:rPr lang="de-DE" sz="1400" b="1" dirty="0"/>
              <a:t>)</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Atomnummer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Abundans av de kemiska grundämnena </a:t>
            </a:r>
            <a:r>
              <a:rPr lang="en-US" sz="2400" noProof="0" dirty="0"/>
              <a:t>(solsystemet)</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398424" y="1873100"/>
            <a:ext cx="3822162"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Ta en titt på </a:t>
            </a:r>
            <a:r>
              <a:rPr lang="en-GB" sz="2800" b="1" dirty="0">
                <a:solidFill>
                  <a:schemeClr val="tx1"/>
                </a:solidFill>
                <a:latin typeface="+mj-lt"/>
              </a:rPr>
              <a:t>Abundance Distribution</a:t>
            </a:r>
            <a:r>
              <a:rPr lang="en-GB" sz="2800" dirty="0">
                <a:solidFill>
                  <a:schemeClr val="tx1"/>
                </a:solidFill>
                <a:latin typeface="+mj-lt"/>
              </a:rPr>
              <a:t>. Vad lägger du märke till?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Abundans av de kemiska grundämnena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Människan</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Jordskorpan</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Universum</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Olika kemiska grundämnens abundanser</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Astrofysik </a:t>
            </a: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med kärnkraft</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En resa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genom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grundämnena</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en-US" sz="3600" cap="small" noProof="0" dirty="0"/>
              <a:t>Hur kan vi utforska </a:t>
            </a:r>
            <a:r>
              <a:rPr lang="en-US" sz="3600" b="1" cap="small" noProof="0" dirty="0"/>
              <a:t>grundämnenas ursprung</a:t>
            </a:r>
            <a:r>
              <a:rPr lang="en-US"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Felsenkellerlaboratoriet</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II</a:t>
            </a:r>
          </a:p>
          <a:p>
            <a:pPr algn="ctr">
              <a:spcAft>
                <a:spcPts val="600"/>
              </a:spcAft>
            </a:pPr>
            <a:r>
              <a:rPr lang="en-US" sz="3600" cap="small" dirty="0">
                <a:solidFill>
                  <a:schemeClr val="bg1"/>
                </a:solidFill>
              </a:rPr>
              <a:t>Atomkärnor &amp; deras</a:t>
            </a:r>
            <a:br>
              <a:rPr lang="en-US" sz="3600" cap="small" dirty="0">
                <a:solidFill>
                  <a:schemeClr val="bg1"/>
                </a:solidFill>
              </a:rPr>
            </a:br>
            <a:r>
              <a:rPr lang="en-US" sz="3600" cap="small" dirty="0">
                <a:solidFill>
                  <a:schemeClr val="bg1"/>
                </a:solidFill>
              </a:rPr>
              <a:t>deras särdrag</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en-US" sz="3600" cap="small" noProof="0" dirty="0"/>
              <a:t>Vad </a:t>
            </a:r>
            <a:r>
              <a:rPr lang="en-US" sz="3600" b="1" cap="small" noProof="0" dirty="0"/>
              <a:t>definierar </a:t>
            </a:r>
            <a:r>
              <a:rPr lang="en-US" sz="3600" cap="small" noProof="0" dirty="0"/>
              <a:t>ett kemiskt grundämne?</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Ett grundämne kännetecknas </a:t>
            </a:r>
            <a:r>
              <a:rPr lang="en-US" sz="2400" b="1" dirty="0"/>
              <a:t>av antalet protoner </a:t>
            </a:r>
            <a:r>
              <a:rPr lang="en-US" sz="2400" dirty="0"/>
              <a:t>i atomkärnan</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Atomkärnan</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Exempel</a:t>
            </a:r>
            <a:r>
              <a:rPr lang="de-DE" sz="2000" b="1" dirty="0">
                <a:solidFill>
                  <a:schemeClr val="tx1"/>
                </a:solidFill>
              </a:rPr>
              <a:t>:</a:t>
            </a:r>
            <a:br>
              <a:rPr lang="de-DE" sz="2000" dirty="0">
                <a:solidFill>
                  <a:schemeClr val="tx1"/>
                </a:solidFill>
              </a:rPr>
            </a:br>
            <a:r>
              <a:rPr lang="en-US" sz="2000" dirty="0">
                <a:solidFill>
                  <a:schemeClr val="tx1"/>
                </a:solidFill>
              </a:rPr>
              <a:t>Syre är det 8:e grundämnet i det periodiska systemet och har 8 protoner</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Atomkärnan</a:t>
            </a:r>
          </a:p>
          <a:p>
            <a:pPr marL="697230" lvl="1" indent="-285750">
              <a:buFont typeface="Arial" panose="020B0604020202020204" pitchFamily="34" charset="0"/>
              <a:buChar char="•"/>
            </a:pPr>
            <a:r>
              <a:rPr lang="en-US" sz="2000" dirty="0"/>
              <a:t>i centrum av atomen</a:t>
            </a:r>
          </a:p>
          <a:p>
            <a:pPr marL="697230" lvl="1" indent="-285750">
              <a:buFont typeface="Arial" panose="020B0604020202020204" pitchFamily="34" charset="0"/>
              <a:buChar char="•"/>
            </a:pPr>
            <a:r>
              <a:rPr lang="en-US" sz="2000" dirty="0"/>
              <a:t>är 1/10000-del av atomens storlek</a:t>
            </a:r>
          </a:p>
          <a:p>
            <a:pPr marL="697230" lvl="1" indent="-285750">
              <a:buFont typeface="Arial" panose="020B0604020202020204" pitchFamily="34" charset="0"/>
              <a:buChar char="•"/>
            </a:pPr>
            <a:r>
              <a:rPr lang="en-US" sz="2000" dirty="0"/>
              <a:t>förenar nästan hela massan i sig</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Atomkärnan består av </a:t>
            </a:r>
            <a:r>
              <a:rPr lang="en-US" sz="2400" b="1" dirty="0"/>
              <a:t>protoner </a:t>
            </a:r>
            <a:r>
              <a:rPr lang="en-US" sz="2400" dirty="0"/>
              <a:t>och </a:t>
            </a:r>
            <a:r>
              <a:rPr lang="en-US" sz="2400" b="1" dirty="0"/>
              <a:t>neutroner</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Märkning av atomkärnor</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Exempel</a:t>
            </a:r>
            <a:r>
              <a:rPr lang="de-DE" sz="2000" b="1" dirty="0">
                <a:solidFill>
                  <a:schemeClr val="tx1"/>
                </a:solidFill>
              </a:rPr>
              <a:t>:</a:t>
            </a:r>
            <a:br>
              <a:rPr lang="de-DE" sz="2000" dirty="0">
                <a:solidFill>
                  <a:schemeClr val="tx1"/>
                </a:solidFill>
              </a:rPr>
            </a:br>
            <a:r>
              <a:rPr lang="en-US" sz="2000" dirty="0">
                <a:solidFill>
                  <a:schemeClr val="tx1"/>
                </a:solidFill>
              </a:rPr>
              <a:t>Syre har 8 protoner och mellan 4 och 18 neutroner</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En typ av atomkärna kallar vi </a:t>
            </a:r>
            <a:r>
              <a:rPr lang="en-US" sz="2400" b="1" dirty="0"/>
              <a:t>nuklid</a:t>
            </a:r>
          </a:p>
          <a:p>
            <a:pPr marL="697230" lvl="1" indent="-285750">
              <a:buFont typeface="Arial" panose="020B0604020202020204" pitchFamily="34" charset="0"/>
              <a:buChar char="•"/>
            </a:pPr>
            <a:r>
              <a:rPr lang="en-US" sz="2400" dirty="0"/>
              <a:t>bestäms av antalet protoner och neutroner</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Märkning av atomkärnor</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Exempel</a:t>
                </a:r>
                <a:r>
                  <a:rPr lang="de-DE" sz="2000" b="1" dirty="0">
                    <a:solidFill>
                      <a:schemeClr val="tx1"/>
                    </a:solidFill>
                  </a:rPr>
                  <a:t>:</a:t>
                </a:r>
                <a:br>
                  <a:rPr lang="de-DE" sz="2000" dirty="0">
                    <a:solidFill>
                      <a:schemeClr val="tx1"/>
                    </a:solidFill>
                  </a:rPr>
                </a:br>
                <a:r>
                  <a:rPr lang="en-US" sz="2000" dirty="0">
                    <a:solidFill>
                      <a:schemeClr val="tx1"/>
                    </a:solidFill>
                  </a:rPr>
                  <a:t>Nukliden Oxygen-16 har 8 protoner och 8 neutroner</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En typ av atomkärna kallar vi </a:t>
            </a:r>
            <a:r>
              <a:rPr lang="en-US" sz="2400" b="1" dirty="0"/>
              <a:t>nuklid</a:t>
            </a:r>
          </a:p>
          <a:p>
            <a:pPr marL="697230" lvl="1" indent="-285750">
              <a:buFont typeface="Arial" panose="020B0604020202020204" pitchFamily="34" charset="0"/>
              <a:buChar char="•"/>
            </a:pPr>
            <a:r>
              <a:rPr lang="en-US" sz="2400" dirty="0"/>
              <a:t>bestäms av antalet protoner och neutroner</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Märkning av atomkärnor</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Exempel:</a:t>
                </a:r>
                <a:br>
                  <a:rPr lang="de-DE" sz="2000" dirty="0">
                    <a:solidFill>
                      <a:schemeClr val="tx1"/>
                    </a:solidFill>
                  </a:rPr>
                </a:br>
                <a:r>
                  <a:rPr lang="en-US" sz="2000" dirty="0">
                    <a:solidFill>
                      <a:schemeClr val="tx1"/>
                    </a:solidFill>
                  </a:rPr>
                  <a:t>Nukliden Oxygen-17 har 8 protoner och 9 neutroner</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En typ av atomkärna kallar vi </a:t>
                </a:r>
                <a:r>
                  <a:rPr lang="en-US" sz="2400" b="1" dirty="0"/>
                  <a:t>nuklid</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bestäms av antalet protoner och neutroner</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Vi </a:t>
                </a:r>
                <a:r>
                  <a:rPr lang="de-DE" sz="2400" dirty="0" err="1"/>
                  <a:t>skriver</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Märkning av atomkärnor</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a:t>
            </a:r>
            <a:r>
              <a:rPr lang="de-DE" sz="2400" dirty="0"/>
              <a:t>. Symbol för grundämne</a:t>
            </a:r>
            <a:br>
              <a:rPr lang="de-DE" sz="2400" dirty="0"/>
            </a:br>
            <a:r>
              <a:rPr lang="de-DE" sz="2400" b="1" dirty="0"/>
              <a:t>Z..</a:t>
            </a:r>
            <a:r>
              <a:rPr lang="de-DE" sz="2400" dirty="0"/>
              <a:t>. </a:t>
            </a:r>
            <a:r>
              <a:rPr lang="de-DE" sz="2400" dirty="0" err="1"/>
              <a:t>Atomnummer </a:t>
            </a:r>
            <a:r>
              <a:rPr lang="de-DE" sz="2400" dirty="0"/>
              <a:t>/ </a:t>
            </a:r>
            <a:r>
              <a:rPr lang="de-DE" sz="2400" dirty="0" err="1"/>
              <a:t>Protonnummer</a:t>
            </a:r>
            <a:br>
              <a:rPr lang="de-DE" sz="2400" dirty="0"/>
            </a:br>
            <a:r>
              <a:rPr lang="de-DE" sz="2400" b="1" dirty="0"/>
              <a:t>N..</a:t>
            </a:r>
            <a:r>
              <a:rPr lang="de-DE" sz="2400" dirty="0"/>
              <a:t>. </a:t>
            </a:r>
            <a:r>
              <a:rPr lang="de-DE" sz="2400" dirty="0" err="1"/>
              <a:t>Neutronantal</a:t>
            </a:r>
            <a:br>
              <a:rPr lang="de-DE" sz="2400" dirty="0"/>
            </a:br>
            <a:r>
              <a:rPr lang="de-DE" sz="2400" b="1" dirty="0"/>
              <a:t>A..</a:t>
            </a:r>
            <a:r>
              <a:rPr lang="de-DE" sz="2400" dirty="0"/>
              <a:t>. </a:t>
            </a:r>
            <a:r>
              <a:rPr lang="de-DE" sz="2400" dirty="0" err="1"/>
              <a:t>Massnummer</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Uppgift</a:t>
            </a:r>
            <a:br>
              <a:rPr lang="de-DE" sz="2800" dirty="0">
                <a:solidFill>
                  <a:schemeClr val="tx1"/>
                </a:solidFill>
              </a:rPr>
            </a:br>
            <a:r>
              <a:rPr lang="en-US" sz="2800" dirty="0">
                <a:solidFill>
                  <a:schemeClr val="tx1"/>
                </a:solidFill>
              </a:rPr>
              <a:t>Hur många neutroner har</a:t>
            </a:r>
            <a:br>
              <a:rPr lang="en-US" sz="2800" dirty="0">
                <a:solidFill>
                  <a:schemeClr val="tx1"/>
                </a:solidFill>
              </a:rPr>
            </a:br>
            <a:r>
              <a:rPr lang="de-DE" sz="2800" b="1" dirty="0">
                <a:solidFill>
                  <a:schemeClr val="tx1"/>
                </a:solidFill>
              </a:rPr>
              <a:t>Uranium-238 </a:t>
            </a:r>
            <a:r>
              <a:rPr lang="en-US" sz="2800" dirty="0">
                <a:solidFill>
                  <a:schemeClr val="tx1"/>
                </a:solidFill>
              </a:rPr>
              <a:t>har</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Märkning av atomkärnor</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err="1"/>
              <a:t>Massa </a:t>
            </a:r>
            <a:r>
              <a:rPr lang="de-DE" dirty="0" err="1"/>
              <a:t>Antal </a:t>
            </a:r>
            <a:r>
              <a:rPr lang="de-DE" dirty="0"/>
              <a:t>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err="1"/>
              <a:t>Antal </a:t>
            </a:r>
            <a:r>
              <a:rPr lang="de-DE" dirty="0"/>
              <a:t>protoner </a:t>
            </a:r>
            <a:r>
              <a:rPr lang="de-DE" dirty="0"/>
              <a:t>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Kemisk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Märkning av atomkärnor</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Ta en titt på Nuclide-tabellen. För att göra detta, öppna</a:t>
                  </a:r>
                  <a:br>
                    <a:rPr lang="de-DE" sz="2800" dirty="0">
                      <a:solidFill>
                        <a:schemeClr val="tx1"/>
                      </a:solidFill>
                    </a:rPr>
                  </a:br>
                  <a14:m xmlns:a14="http://schemas.microsoft.com/office/drawing/2010/main"/>
                  <a:r>
                    <a:rPr lang="de-DE" sz="2800" b="1" dirty="0">
                      <a:solidFill>
                        <a:schemeClr val="tx1"/>
                      </a:solidFill>
                    </a:rPr>
                    <a:t> 2.1 Interaktiv tabell över nuklider</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737"/>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Tidtabell</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4116258912"/>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Innehåll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Inledning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Atomkärnor och deras särdrag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Bryt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En stjärnas utveckling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Vidare till högre element!</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Lunchrast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Stjärnor i laboratoriet</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Bryt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Stjärnor i labbet - </a:t>
                      </a: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fortsättning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Slutsats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cap="small" noProof="0" dirty="0"/>
              <a:t>Hur kan atomkärnor </a:t>
            </a:r>
            <a:r>
              <a:rPr lang="en-US" sz="3600" b="1" cap="small" noProof="0" dirty="0"/>
              <a:t>förändras?</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Kärnreaktioner</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 1</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Gruppera </a:t>
                  </a:r>
                  <a:r>
                    <a:rPr lang="en-US" sz="2800" b="1" dirty="0">
                      <a:solidFill>
                        <a:schemeClr val="tx1"/>
                      </a:solidFill>
                    </a:rPr>
                    <a:t>er i grupper om fyra och </a:t>
                  </a:r>
                  <a:r>
                    <a:rPr lang="en-US" sz="2800" dirty="0">
                      <a:solidFill>
                        <a:schemeClr val="tx1"/>
                      </a:solidFill>
                    </a:rPr>
                    <a:t>tilldela era experter uppgifter.</a:t>
                  </a:r>
                  <a:br>
                    <a:rPr lang="de-DE" sz="2800" dirty="0">
                      <a:solidFill>
                        <a:schemeClr val="tx1"/>
                      </a:solidFill>
                    </a:rPr>
                  </a:br>
                  <a14:m xmlns:a14="http://schemas.microsoft.com/office/drawing/2010/main"/>
                  <a:r>
                    <a:rPr lang="de-DE" sz="2800" b="1" dirty="0">
                      <a:solidFill>
                        <a:schemeClr val="tx1"/>
                      </a:solidFill>
                    </a:rPr>
                    <a:t> 2.2 Arbetsblad för gruppussel</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l="-737" r="-2421" b="-2711"/>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Kärnreaktioner</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 2</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Gruppera er i expertgrupperna och arbeta med </a:t>
                  </a:r>
                  <a:r>
                    <a:rPr lang="en-US" sz="2800" b="1" dirty="0">
                      <a:solidFill>
                        <a:schemeClr val="tx1"/>
                      </a:solidFill>
                    </a:rPr>
                    <a:t>expertuppgifterna </a:t>
                  </a:r>
                  <a:r>
                    <a:rPr lang="en-US" sz="2800" dirty="0">
                      <a:solidFill>
                        <a:schemeClr val="tx1"/>
                      </a:solidFill>
                    </a:rPr>
                    <a:t>tillsammans.</a:t>
                  </a:r>
                  <a:br>
                    <a:rPr lang="de-DE" sz="2800" dirty="0">
                      <a:solidFill>
                        <a:schemeClr val="tx1"/>
                      </a:solidFill>
                    </a:rPr>
                  </a:br>
                  <a:br>
                    <a:rPr lang="de-DE" sz="2800" dirty="0">
                      <a:solidFill>
                        <a:schemeClr val="tx1"/>
                      </a:solidFill>
                    </a:rPr>
                  </a:br>
                  <a:r>
                    <a:rPr lang="en-US" sz="2800" dirty="0">
                      <a:solidFill>
                        <a:schemeClr val="tx1"/>
                      </a:solidFill>
                    </a:rPr>
                    <a:t>Använd nuklidbordet vid behov</a:t>
                  </a:r>
                  <a:br>
                    <a:rPr lang="de-DE" sz="2800" b="1" dirty="0">
                      <a:solidFill>
                        <a:schemeClr val="tx1"/>
                      </a:solidFill>
                      <a:latin typeface="Cambria Math" panose="02040503050406030204" pitchFamily="18" charset="0"/>
                    </a:rPr>
                  </a:br>
                  <a14:m xmlns:a14="http://schemas.microsoft.com/office/drawing/2010/main"/>
                  <a:r>
                    <a:rPr lang="de-DE" sz="2800" b="1" dirty="0">
                      <a:solidFill>
                        <a:schemeClr val="tx1"/>
                      </a:solidFill>
                    </a:rPr>
                    <a:t> 2.1 Interaktiv nuklidtabell</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840677"/>
                </a:xfrm>
                <a:prstGeom prst="round2SameRect">
                  <a:avLst>
                    <a:gd name="adj1" fmla="val 0"/>
                    <a:gd name="adj2" fmla="val 0"/>
                  </a:avLst>
                </a:prstGeom>
                <a:blipFill>
                  <a:blip r:embed="rId5"/>
                  <a:stretch>
                    <a:fillRect l="-1895" r="-1789" b="-256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Kärnreaktioner</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 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Återgå till de ursprungliga grupperna och arbeta tillsammans med </a:t>
              </a:r>
              <a:r>
                <a:rPr lang="en-US" sz="2800" b="1" dirty="0">
                  <a:solidFill>
                    <a:schemeClr val="tx1"/>
                  </a:solidFill>
                </a:rPr>
                <a:t>hemgruppsuppgifterna</a:t>
              </a:r>
              <a:r>
                <a:rPr lang="en-US" sz="2800" dirty="0">
                  <a:solidFill>
                    <a:schemeClr val="tx1"/>
                  </a:solidFill>
                </a:rPr>
                <a:t>.</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Varför </a:t>
            </a:r>
            <a:r>
              <a:rPr lang="en-US" sz="3600" cap="small" noProof="0" dirty="0"/>
              <a:t>gör</a:t>
            </a:r>
            <a:br>
              <a:rPr lang="en-US" sz="3600" cap="small" noProof="0" dirty="0"/>
            </a:br>
            <a:r>
              <a:rPr lang="en-US" sz="3600" cap="small" noProof="0" dirty="0"/>
              <a:t>kärnkraftskonverteringar</a:t>
            </a:r>
            <a:br>
              <a:rPr lang="en-US" sz="3600" cap="small" noProof="0" dirty="0"/>
            </a:br>
            <a:r>
              <a:rPr lang="en-US" sz="3600" cap="small" noProof="0" dirty="0"/>
              <a:t>äger rum?</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39420"/>
            <a:ext cx="5429251" cy="397031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Bindningsenergi </a:t>
            </a:r>
            <a:r>
              <a:rPr lang="en-US" sz="2400" dirty="0"/>
              <a:t>är ett mått på en atomkärnas stabilitet</a:t>
            </a:r>
          </a:p>
          <a:p>
            <a:pPr marL="697230" lvl="1" indent="-285750">
              <a:buFont typeface="Arial" panose="020B0604020202020204" pitchFamily="34" charset="0"/>
              <a:buChar char="•"/>
            </a:pPr>
            <a:r>
              <a:rPr lang="en-US" sz="2000" dirty="0"/>
              <a:t>Stabiliteten beror på fördelningen av antalet protoner och neutroner samt komplexa symmetrifaktorer</a:t>
            </a:r>
          </a:p>
          <a:p>
            <a:pPr marL="285750" indent="-285750">
              <a:buFont typeface="Arial" panose="020B0604020202020204" pitchFamily="34" charset="0"/>
              <a:buChar char="•"/>
            </a:pPr>
            <a:r>
              <a:rPr lang="en-US" sz="2400" dirty="0"/>
              <a:t>Kärnor som kan övergå till stabila tillstånd genom kärnomvandlingar är instabila (radioaktiva)</a:t>
            </a:r>
          </a:p>
          <a:p>
            <a:pPr marL="285750" indent="-285750">
              <a:buFont typeface="Arial" panose="020B0604020202020204" pitchFamily="34" charset="0"/>
              <a:buChar char="•"/>
            </a:pPr>
            <a:r>
              <a:rPr lang="en-US" sz="2400" dirty="0"/>
              <a:t>Kärnor kan också uppnå ett mer stabilt tillstånd genom kärnfusioner</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Bindande energi</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a:solidFill>
                  <a:srgbClr val="000000"/>
                </a:solidFill>
              </a:rPr>
              <a:t>Bindningsenergi per </a:t>
            </a:r>
            <a:r>
              <a:rPr lang="de-DE" sz="1100" dirty="0" err="1">
                <a:solidFill>
                  <a:srgbClr val="000000"/>
                </a:solidFill>
              </a:rPr>
              <a:t>nukleon </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err="1">
                <a:solidFill>
                  <a:srgbClr val="000000"/>
                </a:solidFill>
              </a:rPr>
              <a:t>Massa </a:t>
            </a:r>
            <a:r>
              <a:rPr lang="de-DE" sz="1100" dirty="0" err="1">
                <a:solidFill>
                  <a:srgbClr val="000000"/>
                </a:solidFill>
              </a:rPr>
              <a:t>Antal </a:t>
            </a:r>
            <a:r>
              <a:rPr lang="de-DE" sz="1100" dirty="0">
                <a:solidFill>
                  <a:srgbClr val="000000"/>
                </a:solidFill>
              </a:rPr>
              <a:t>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Bindande energi</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a:solidFill>
                  <a:srgbClr val="000000"/>
                </a:solidFill>
              </a:rPr>
              <a:t>Bindningsenergi per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err="1">
                <a:solidFill>
                  <a:srgbClr val="000000"/>
                </a:solidFill>
              </a:rPr>
              <a:t>Massa </a:t>
            </a:r>
            <a:r>
              <a:rPr lang="de-DE" sz="1400" b="1" dirty="0" err="1">
                <a:solidFill>
                  <a:srgbClr val="000000"/>
                </a:solidFill>
              </a:rPr>
              <a:t>Antal </a:t>
            </a:r>
            <a:r>
              <a:rPr lang="de-DE" sz="1400" b="1" dirty="0">
                <a:solidFill>
                  <a:srgbClr val="000000"/>
                </a:solidFill>
              </a:rPr>
              <a:t>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Nuklidtabellen</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Prova 3D-representationen av nuklidbordet</a:t>
                  </a:r>
                  <a:br>
                    <a:rPr lang="de-DE" sz="2800" dirty="0">
                      <a:solidFill>
                        <a:schemeClr val="tx1"/>
                      </a:solidFill>
                    </a:rPr>
                  </a:br>
                  <a14:m xmlns:a14="http://schemas.microsoft.com/office/drawing/2010/main"/>
                  <a:r>
                    <a:rPr lang="de-DE" sz="2800" b="1" dirty="0">
                      <a:solidFill>
                        <a:schemeClr val="tx1"/>
                      </a:solidFill>
                    </a:rPr>
                    <a:t> 2.1 Interaktivt </a:t>
                  </a:r>
                  <a:r>
                    <a:rPr lang="de-DE" sz="2800" b="1" dirty="0">
                      <a:solidFill>
                        <a:schemeClr val="tx1"/>
                      </a:solidFill>
                    </a:rPr>
                    <a:t>nuklidbord</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1053"/>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Genom </a:t>
            </a:r>
            <a:r>
              <a:rPr lang="en-US" sz="2800" b="1" dirty="0"/>
              <a:t>kärnfusion </a:t>
            </a:r>
            <a:r>
              <a:rPr lang="en-US" sz="2800" dirty="0"/>
              <a:t>eller </a:t>
            </a:r>
            <a:r>
              <a:rPr lang="en-US" sz="2800" b="1" dirty="0"/>
              <a:t>omvandling </a:t>
            </a:r>
            <a:r>
              <a:rPr lang="en-US" sz="2800" dirty="0"/>
              <a:t>(sönderfall) kan nya atomkärnor skapas.</a:t>
            </a:r>
            <a:br>
              <a:rPr lang="en-US" sz="2800" dirty="0"/>
            </a:br>
            <a:endParaRPr lang="en-US" sz="2800" dirty="0"/>
          </a:p>
          <a:p>
            <a:pPr marL="285750" indent="-285750">
              <a:buFont typeface="Arial" panose="020B0604020202020204" pitchFamily="34" charset="0"/>
              <a:buChar char="•"/>
            </a:pPr>
            <a:r>
              <a:rPr lang="en-US" sz="2800" dirty="0"/>
              <a:t>Dessa processer är grunden för </a:t>
            </a:r>
            <a:r>
              <a:rPr lang="en-US" sz="2800" b="1" dirty="0"/>
              <a:t>bildandet av nya element</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Kärnreaktioner</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Illustration </a:t>
            </a:r>
            <a:r>
              <a:rPr lang="de-DE" sz="1400" i="1" dirty="0" err="1">
                <a:solidFill>
                  <a:schemeClr val="bg1"/>
                </a:solidFill>
              </a:rPr>
              <a:t>av</a:t>
            </a:r>
            <a:r>
              <a:rPr lang="de-DE" sz="1400" i="1" dirty="0">
                <a:solidFill>
                  <a:schemeClr val="bg1"/>
                </a:solidFill>
              </a:rPr>
              <a:t> </a:t>
            </a:r>
            <a:r>
              <a:rPr lang="de-DE" sz="1400" i="1" dirty="0" err="1">
                <a:solidFill>
                  <a:schemeClr val="bg1"/>
                </a:solidFill>
              </a:rPr>
              <a:t>den </a:t>
            </a:r>
            <a:r>
              <a:rPr lang="de-DE" sz="1400" i="1" dirty="0" err="1">
                <a:solidFill>
                  <a:schemeClr val="bg1"/>
                </a:solidFill>
              </a:rPr>
              <a:t>röda </a:t>
            </a:r>
            <a:r>
              <a:rPr lang="de-DE" sz="1400" i="1" dirty="0" err="1">
                <a:solidFill>
                  <a:schemeClr val="bg1"/>
                </a:solidFill>
              </a:rPr>
              <a:t>superjätten </a:t>
            </a:r>
            <a:r>
              <a:rPr lang="de-DE" sz="1400" i="1" dirty="0">
                <a:solidFill>
                  <a:schemeClr val="bg1"/>
                </a:solidFill>
              </a:rPr>
              <a:t>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III</a:t>
            </a:r>
          </a:p>
          <a:p>
            <a:pPr algn="ctr">
              <a:spcAft>
                <a:spcPts val="600"/>
              </a:spcAft>
            </a:pPr>
            <a:r>
              <a:rPr lang="en-US" sz="3600" cap="small" dirty="0">
                <a:solidFill>
                  <a:schemeClr val="bg1"/>
                </a:solidFill>
              </a:rPr>
              <a:t>Utvecklingen av</a:t>
            </a:r>
            <a:br>
              <a:rPr lang="en-US" sz="3600" cap="small" dirty="0">
                <a:solidFill>
                  <a:schemeClr val="bg1"/>
                </a:solidFill>
              </a:rPr>
            </a:br>
            <a:r>
              <a:rPr lang="en-US" sz="3600" cap="small" dirty="0">
                <a:solidFill>
                  <a:schemeClr val="bg1"/>
                </a:solidFill>
              </a:rPr>
              <a:t>en stjärna</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a:t>
            </a:r>
          </a:p>
          <a:p>
            <a:pPr algn="ctr">
              <a:spcAft>
                <a:spcPts val="600"/>
              </a:spcAft>
            </a:pPr>
            <a:r>
              <a:rPr lang="en-US" sz="3600" cap="small" dirty="0">
                <a:solidFill>
                  <a:schemeClr val="bg1"/>
                </a:solidFill>
              </a:rPr>
              <a:t>Inledning</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Var skapas</a:t>
            </a:r>
            <a:br>
              <a:rPr lang="en-US" sz="3600" cap="small" noProof="0" dirty="0"/>
            </a:br>
            <a:r>
              <a:rPr lang="en-US" sz="3600" cap="small" noProof="0" dirty="0"/>
              <a:t>element skapas?</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dirty="0"/>
              <a:t>Stjärnornas utveckling</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Välj stjärnor från</a:t>
              </a:r>
              <a:br>
                <a:rPr lang="en-US" sz="2800" dirty="0">
                  <a:solidFill>
                    <a:schemeClr val="tx1"/>
                  </a:solidFill>
                </a:rPr>
              </a:br>
              <a:r>
                <a:rPr lang="en-US" sz="2800" b="1" dirty="0">
                  <a:solidFill>
                    <a:schemeClr val="tx1"/>
                  </a:solidFill>
                </a:rPr>
                <a:t>→ 3.1 Stjärnprofilkort</a:t>
              </a:r>
              <a:br>
                <a:rPr lang="en-US" sz="2800" b="1" dirty="0">
                  <a:solidFill>
                    <a:schemeClr val="tx1"/>
                  </a:solidFill>
                </a:rPr>
              </a:br>
              <a:r>
                <a:rPr lang="en-US" sz="2800" dirty="0">
                  <a:solidFill>
                    <a:schemeClr val="tx1"/>
                  </a:solidFill>
                </a:rPr>
                <a:t>och placera ut dem i det delade diagrammet.</a:t>
              </a:r>
              <a:br>
                <a:rPr lang="en-US" sz="2800" dirty="0">
                  <a:solidFill>
                    <a:schemeClr val="tx1"/>
                  </a:solidFill>
                </a:rPr>
              </a:br>
              <a:r>
                <a:rPr lang="en-US" sz="2800" dirty="0">
                  <a:solidFill>
                    <a:schemeClr val="tx1"/>
                  </a:solidFill>
                </a:rPr>
                <a:t>För att göra detta öppnar du </a:t>
              </a:r>
              <a:br>
                <a:rPr lang="en-US" sz="2800" dirty="0">
                  <a:solidFill>
                    <a:schemeClr val="tx1"/>
                  </a:solidFill>
                </a:rPr>
              </a:br>
              <a:r>
                <a:rPr lang="en-US" sz="2800" dirty="0">
                  <a:solidFill>
                    <a:schemeClr val="tx1"/>
                  </a:solidFill>
                </a:rPr>
                <a:t>→ </a:t>
              </a:r>
              <a:r>
                <a:rPr lang="en-US" sz="2800" b="1" dirty="0">
                  <a:solidFill>
                    <a:schemeClr val="tx1"/>
                  </a:solidFill>
                </a:rPr>
                <a:t>3.2 HRD-tavlan</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Varje år bildas cirka 5 stjärnor i vår Vintergata.</a:t>
            </a:r>
          </a:p>
          <a:p>
            <a:pPr marL="285750" indent="-285750">
              <a:buFont typeface="Arial" panose="020B0604020202020204" pitchFamily="34" charset="0"/>
              <a:buChar char="•"/>
            </a:pPr>
            <a:r>
              <a:rPr lang="en-US" sz="2400" dirty="0"/>
              <a:t>Bildningen tar ca 1 miljon - 100 miljoner år</a:t>
            </a:r>
          </a:p>
          <a:p>
            <a:pPr marL="285750" indent="-285750">
              <a:buFont typeface="Arial" panose="020B0604020202020204" pitchFamily="34" charset="0"/>
              <a:buChar char="•"/>
            </a:pPr>
            <a:r>
              <a:rPr lang="en-US" sz="2400" dirty="0"/>
              <a:t>Ursprungligen genom sammandragning av molekylmoln av väte (gravitation).</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De två nebulosorna NGC 2014 och NGC 2020, som är en del av en stjärnbildande region i Stora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magellanska </a:t>
            </a:r>
            <a:r>
              <a:rPr kumimoji="0" lang="en-US" sz="1400" b="0" i="1" u="none" strike="noStrike" kern="1200" cap="none" spc="0" normalizeH="0" baseline="0" noProof="0" dirty="0">
                <a:ln>
                  <a:noFill/>
                </a:ln>
                <a:solidFill>
                  <a:srgbClr val="00305E"/>
                </a:solidFill>
                <a:effectLst/>
                <a:uLnTx/>
                <a:uFillTx/>
                <a:latin typeface="Open Sans"/>
                <a:ea typeface="+mn-ea"/>
                <a:cs typeface="+mn-cs"/>
              </a:rPr>
              <a:t>molnet, en galax i Vintergatan 163 000 ljusår bort.</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Sammandragning skapar en kärna med högre densitet (gravitationell kollaps).</a:t>
            </a:r>
          </a:p>
          <a:p>
            <a:pPr marL="285750" indent="-285750">
              <a:buFont typeface="Arial" panose="020B0604020202020204" pitchFamily="34" charset="0"/>
              <a:buChar char="•"/>
            </a:pPr>
            <a:r>
              <a:rPr lang="en-US" sz="2400" dirty="0"/>
              <a:t>Om massan är tillräckligt stor kollapsar molnet och värmeenergi avges</a:t>
            </a:r>
          </a:p>
          <a:p>
            <a:pPr marL="285750" indent="-285750">
              <a:buFont typeface="Arial" panose="020B0604020202020204" pitchFamily="34" charset="0"/>
              <a:buChar char="•"/>
            </a:pPr>
            <a:r>
              <a:rPr lang="en-US" sz="2400" dirty="0"/>
              <a:t>Om stjärnans densitet är tillräckligt hög kan strålningen inte längre ta sig ut ur höljet, så stjärnan värms upp ytterligare</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[13]Huvudet på det så kallade "Cosmic Caterpillar"-gasmolnet är en protostjärna som fortfarande absorberar material från sitt yttre hölje och långsamt kondenseras.</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En </a:t>
            </a:r>
            <a:r>
              <a:rPr lang="en-US" sz="2400" b="1" dirty="0"/>
              <a:t>protostjärna </a:t>
            </a:r>
            <a:r>
              <a:rPr lang="en-US" sz="2400" dirty="0"/>
              <a:t>bildas</a:t>
            </a:r>
          </a:p>
          <a:p>
            <a:pPr marL="285750" indent="-285750">
              <a:buFont typeface="Arial" panose="020B0604020202020204" pitchFamily="34" charset="0"/>
              <a:buChar char="•"/>
            </a:pPr>
            <a:r>
              <a:rPr lang="en-US" sz="2400" dirty="0"/>
              <a:t>Gravitationskraften ökar</a:t>
            </a:r>
          </a:p>
          <a:p>
            <a:pPr marL="285750" indent="-285750">
              <a:buFont typeface="Arial" panose="020B0604020202020204" pitchFamily="34" charset="0"/>
              <a:buChar char="•"/>
            </a:pPr>
            <a:r>
              <a:rPr lang="en-US" sz="2400" dirty="0"/>
              <a:t>Yttre molekyler kraschar in i kärnan</a:t>
            </a:r>
          </a:p>
          <a:p>
            <a:pPr marL="285750" indent="-285750">
              <a:buFont typeface="Arial" panose="020B0604020202020204" pitchFamily="34" charset="0"/>
              <a:buChar char="•"/>
            </a:pPr>
            <a:r>
              <a:rPr lang="en-US" sz="2400" dirty="0"/>
              <a:t>Flera tusen Kelvin, ljus mestadels i det infraröda området</a:t>
            </a:r>
          </a:p>
          <a:p>
            <a:pPr marL="285750" indent="-285750">
              <a:buFont typeface="Arial" panose="020B0604020202020204" pitchFamily="34" charset="0"/>
              <a:buChar char="•"/>
            </a:pPr>
            <a:r>
              <a:rPr lang="en-US" sz="2400" dirty="0"/>
              <a:t>Temperaturen höjs tills gasen inuti </a:t>
            </a:r>
            <a:r>
              <a:rPr lang="en-US" sz="2400" dirty="0" err="1"/>
              <a:t>joniseras</a:t>
            </a:r>
            <a:r>
              <a:rPr lang="en-US" sz="2400" dirty="0"/>
              <a:t>, gasen blir till plasma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Gas som kastas ut från protostjärnan träffar stoftmoln. Två jets syns, som rör sig diametralt bort från protostjärnan i </a:t>
            </a:r>
            <a:r>
              <a:rPr lang="en-US" sz="1400" i="1" dirty="0" err="1"/>
              <a:t>centrum</a:t>
            </a:r>
            <a:r>
              <a:rPr lang="en-US" sz="1400" i="1" dirty="0"/>
              <a:t>.</a:t>
            </a:r>
            <a:br>
              <a:rPr lang="de-DE" sz="1400" i="1" dirty="0"/>
            </a:br>
            <a:r>
              <a:rPr lang="de-DE" sz="1400" i="1" dirty="0">
                <a:hlinkClick r:id="rId3"/>
              </a:rPr>
              <a:t>Hubble/ESA,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546569"/>
            <a:ext cx="605365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Temperatur och densitet är tillräckligt höga för att atomkärnorna ska kunna övervinna Coulombbarriären</a:t>
            </a:r>
          </a:p>
          <a:p>
            <a:pPr marL="285750" indent="-285750">
              <a:buFont typeface="Arial" panose="020B0604020202020204" pitchFamily="34" charset="0"/>
              <a:buChar char="•"/>
            </a:pPr>
            <a:r>
              <a:rPr lang="en-US" sz="2400" b="1" dirty="0"/>
              <a:t>Fusion av väte: </a:t>
            </a:r>
            <a:r>
              <a:rPr lang="en-US" sz="2400" dirty="0"/>
              <a:t>Helium bildas och ansamlas inuti kärnan</a:t>
            </a:r>
          </a:p>
          <a:p>
            <a:pPr marL="285750" indent="-285750">
              <a:buFont typeface="Arial" panose="020B0604020202020204" pitchFamily="34" charset="0"/>
              <a:buChar char="•"/>
            </a:pPr>
            <a:r>
              <a:rPr lang="en-US" sz="2400" dirty="0"/>
              <a:t>Strålning &amp; gastryck som motkraft till gravitationen</a:t>
            </a:r>
          </a:p>
          <a:p>
            <a:pPr marL="285750" indent="-285750">
              <a:buFont typeface="Arial" panose="020B0604020202020204" pitchFamily="34" charset="0"/>
              <a:buChar char="•"/>
            </a:pPr>
            <a:r>
              <a:rPr lang="en-US" sz="2400" dirty="0"/>
              <a:t>Stjärnan har nått ett stabilt tillstånd!</a:t>
            </a:r>
          </a:p>
          <a:p>
            <a:pPr marL="342900" indent="-342900">
              <a:buFont typeface="Wingdings" panose="05000000000000000000" pitchFamily="2" charset="2"/>
              <a:buChar char="Ø"/>
            </a:pPr>
            <a:r>
              <a:rPr lang="en-US" sz="2400" b="1" dirty="0"/>
              <a:t>Hydrostatisk jämvikt</a:t>
            </a:r>
            <a:r>
              <a:rPr lang="en-US" sz="2400" dirty="0"/>
              <a:t>: Gravitation och tryck i balans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Ju högre element, desto högre </a:t>
            </a:r>
            <a:r>
              <a:rPr lang="en-US" sz="2400" b="1" dirty="0"/>
              <a:t>Coulombbarriär</a:t>
            </a:r>
          </a:p>
          <a:p>
            <a:pPr marL="285750" indent="-285750">
              <a:buFont typeface="Arial" panose="020B0604020202020204" pitchFamily="34" charset="0"/>
              <a:buChar char="•"/>
            </a:pPr>
            <a:r>
              <a:rPr lang="de-DE" sz="2400" dirty="0" err="1"/>
              <a:t>Om </a:t>
            </a:r>
            <a:r>
              <a:rPr lang="de-DE" sz="2400" dirty="0" err="1"/>
              <a:t>temperatur </a:t>
            </a:r>
            <a:r>
              <a:rPr lang="de-DE" sz="2400" dirty="0"/>
              <a:t>och densitet </a:t>
            </a:r>
            <a:r>
              <a:rPr lang="de-DE" sz="2400" dirty="0" err="1"/>
              <a:t>är </a:t>
            </a:r>
            <a:r>
              <a:rPr lang="de-DE" sz="2400" dirty="0" err="1"/>
              <a:t>tillräckligt </a:t>
            </a:r>
            <a:r>
              <a:rPr lang="de-DE" sz="2400" dirty="0"/>
              <a:t>höga </a:t>
            </a:r>
            <a:r>
              <a:rPr lang="de-DE" sz="2400" dirty="0" err="1"/>
              <a:t>blir </a:t>
            </a:r>
            <a:r>
              <a:rPr lang="de-DE" sz="2400" dirty="0" err="1"/>
              <a:t>heliumfusion </a:t>
            </a:r>
            <a:r>
              <a:rPr lang="de-DE" sz="2400" dirty="0"/>
              <a:t>möjlig</a:t>
            </a:r>
          </a:p>
          <a:p>
            <a:pPr marL="285750" indent="-285750">
              <a:buFont typeface="Arial" panose="020B0604020202020204" pitchFamily="34" charset="0"/>
              <a:buChar char="•"/>
            </a:pPr>
            <a:r>
              <a:rPr lang="en-US" sz="2400" dirty="0"/>
              <a:t>Beroende på stjärnans massa kan ytterligare grundämnen smälta samman</a:t>
            </a:r>
          </a:p>
          <a:p>
            <a:pPr marL="285750" indent="-285750">
              <a:buFont typeface="Arial" panose="020B0604020202020204" pitchFamily="34" charset="0"/>
              <a:buChar char="•"/>
            </a:pPr>
            <a:r>
              <a:rPr lang="en-US" sz="2400" dirty="0"/>
              <a:t>Stjärnan går igenom </a:t>
            </a:r>
            <a:r>
              <a:rPr lang="en-US" sz="2400" b="1" dirty="0"/>
              <a:t>livsfaser </a:t>
            </a:r>
            <a:r>
              <a:rPr lang="en-US" sz="2400" dirty="0"/>
              <a:t>som är kopplade till kärnfusionsprocesserna</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Stjärnornas livsfaser</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2862322"/>
          </a:xfrm>
          <a:prstGeom prst="rect">
            <a:avLst/>
          </a:prstGeom>
          <a:noFill/>
        </p:spPr>
        <p:txBody>
          <a:bodyPr wrap="square" rtlCol="0">
            <a:spAutoFit/>
          </a:bodyPr>
          <a:lstStyle/>
          <a:p>
            <a:pPr algn="ctr"/>
            <a:r>
              <a:rPr lang="en-US" sz="2000" i="1" dirty="0"/>
              <a:t>[10] Den planetariska nebulosan NGC 6302, även kallad Fjärilsnebulosan, ligger i vår Vintergata, ca 3800 </a:t>
            </a:r>
            <a:r>
              <a:rPr lang="en-US" sz="2000" i="1" dirty="0" err="1"/>
              <a:t>Lj </a:t>
            </a:r>
            <a:r>
              <a:rPr lang="en-US" sz="2000" i="1" dirty="0"/>
              <a:t>bort</a:t>
            </a:r>
            <a:r>
              <a:rPr lang="en-US" sz="2000" i="1" dirty="0"/>
              <a:t>.</a:t>
            </a:r>
            <a:r>
              <a:rPr lang="en-US" sz="2000" i="1" dirty="0"/>
              <a:t> I </a:t>
            </a:r>
            <a:r>
              <a:rPr lang="en-US" sz="2000" i="1" dirty="0" err="1"/>
              <a:t>mitten </a:t>
            </a:r>
            <a:r>
              <a:rPr lang="en-US" sz="2000" i="1" dirty="0"/>
              <a:t>finns en döende stjärna som hade fem gånger solens massa. Den har slungat ut sitt gasskal och släpper nu ut en ström av UV-strålning som gör den utslungade materian synlig.</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en-US" sz="4000" b="1" cap="small" noProof="0" dirty="0">
                <a:solidFill>
                  <a:schemeClr val="tx1"/>
                </a:solidFill>
              </a:rPr>
              <a:t>Inledande runda</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Stjärnornas utveckling</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2862322"/>
          </a:xfrm>
          <a:prstGeom prst="rect">
            <a:avLst/>
          </a:prstGeom>
          <a:noFill/>
        </p:spPr>
        <p:txBody>
          <a:bodyPr wrap="square" rtlCol="0">
            <a:spAutoFit/>
          </a:bodyPr>
          <a:lstStyle/>
          <a:p>
            <a:pPr algn="ctr"/>
            <a:r>
              <a:rPr lang="en-US" sz="2000" i="1" dirty="0"/>
              <a:t>[16] Krabbnebulosan, som ligger 6500 ljusår bort i stjärnbilden Oxen, är resultatet av en supernovaexplosion som observerades av astronomer år 1054. I dess </a:t>
            </a:r>
            <a:r>
              <a:rPr lang="en-US" sz="2000" i="1" dirty="0" err="1"/>
              <a:t>centrum </a:t>
            </a:r>
            <a:r>
              <a:rPr lang="en-US" sz="2000" i="1" dirty="0"/>
              <a:t>finns en extremt tät neutronstjärna som snurrar en gång var 33:e millisekund och sänder ut roterande fyrliknande strålar av radiovågor och synligt ljus.</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Berättelsen om vår sol</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644170"/>
            <a:ext cx="5469835"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Solen föds för 4,5 miljarder år sedan</a:t>
            </a:r>
          </a:p>
          <a:p>
            <a:pPr marL="285750" indent="-285750">
              <a:spcAft>
                <a:spcPts val="600"/>
              </a:spcAft>
              <a:buFont typeface="Arial" panose="020B0604020202020204" pitchFamily="34" charset="0"/>
              <a:buChar char="•"/>
            </a:pPr>
            <a:r>
              <a:rPr lang="en-US" sz="2400" dirty="0"/>
              <a:t>Solen stabiliseras i </a:t>
            </a:r>
            <a:r>
              <a:rPr lang="en-US" sz="2400" b="1" dirty="0"/>
              <a:t>huvudsekvensen</a:t>
            </a:r>
          </a:p>
          <a:p>
            <a:pPr marL="285750" indent="-285750">
              <a:spcAft>
                <a:spcPts val="600"/>
              </a:spcAft>
              <a:buFont typeface="Arial" panose="020B0604020202020204" pitchFamily="34" charset="0"/>
              <a:buChar char="•"/>
            </a:pPr>
            <a:r>
              <a:rPr lang="en-US" sz="2400" dirty="0"/>
              <a:t>Vätefusion leder till heliumkärna och väteskal</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HRD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Berättelsen om vår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Vätgasen i kärnan förbrukas, kärnan drar ihop sig och blir varmare</a:t>
            </a:r>
          </a:p>
          <a:p>
            <a:pPr marL="285750" indent="-285750">
              <a:spcAft>
                <a:spcPts val="600"/>
              </a:spcAft>
              <a:buFont typeface="Arial" panose="020B0604020202020204" pitchFamily="34" charset="0"/>
              <a:buChar char="•"/>
            </a:pPr>
            <a:r>
              <a:rPr lang="en-US" sz="2400" dirty="0"/>
              <a:t>Solen expanderar, blir ljusare men svalare på utsidan</a:t>
            </a:r>
          </a:p>
          <a:p>
            <a:pPr marL="285750" indent="-285750">
              <a:spcAft>
                <a:spcPts val="600"/>
              </a:spcAft>
              <a:buFont typeface="Arial" panose="020B0604020202020204" pitchFamily="34" charset="0"/>
              <a:buChar char="•"/>
            </a:pPr>
            <a:r>
              <a:rPr lang="en-US" sz="2400" dirty="0"/>
              <a:t>Solen blir en </a:t>
            </a:r>
            <a:r>
              <a:rPr lang="en-US" sz="2400" b="1" dirty="0"/>
              <a:t>röd jätte </a:t>
            </a:r>
            <a:r>
              <a:rPr lang="en-US" sz="2400" dirty="0"/>
              <a:t>med ett skal av väte och en kärna av helium</a:t>
            </a:r>
          </a:p>
          <a:p>
            <a:pPr marL="285750" indent="-28575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Berättelsen om vår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antänds plötsligt i kärnan</a:t>
            </a:r>
          </a:p>
          <a:p>
            <a:pPr marL="754380" lvl="1" indent="-342900">
              <a:buFont typeface="Wingdings" panose="05000000000000000000" pitchFamily="2" charset="2"/>
              <a:buChar char="Ø"/>
            </a:pPr>
            <a:r>
              <a:rPr lang="en-US" sz="2400" b="1" dirty="0"/>
              <a:t>Helium blixt</a:t>
            </a:r>
          </a:p>
          <a:p>
            <a:pPr marL="285750" indent="-285750">
              <a:buFont typeface="Arial" panose="020B0604020202020204" pitchFamily="34" charset="0"/>
              <a:buChar char="•"/>
            </a:pPr>
            <a:r>
              <a:rPr lang="en-US" sz="2400" dirty="0"/>
              <a:t>Temperaturen inuti stiger, solen blir varmare</a:t>
            </a:r>
          </a:p>
          <a:p>
            <a:pPr marL="285750" indent="-285750">
              <a:buFont typeface="Arial" panose="020B0604020202020204" pitchFamily="34" charset="0"/>
              <a:buChar char="•"/>
            </a:pPr>
            <a:r>
              <a:rPr lang="en-US" sz="2400" dirty="0"/>
              <a:t>Helium brinner i härden:</a:t>
            </a:r>
            <a:br>
              <a:rPr lang="en-US" sz="2400" dirty="0"/>
            </a:br>
            <a:r>
              <a:rPr lang="en-US" sz="2400" b="1" dirty="0"/>
              <a:t>Trippel-Alfa-processen</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Berättelsen om vår sol</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antänds plötsligt i kärnan</a:t>
            </a:r>
          </a:p>
          <a:p>
            <a:pPr marL="754380" lvl="1" indent="-342900">
              <a:buFont typeface="Wingdings" panose="05000000000000000000" pitchFamily="2" charset="2"/>
              <a:buChar char="Ø"/>
            </a:pPr>
            <a:r>
              <a:rPr lang="en-US" sz="2400" b="1" dirty="0"/>
              <a:t>Helium blixt</a:t>
            </a:r>
          </a:p>
          <a:p>
            <a:pPr marL="285750" indent="-285750">
              <a:buFont typeface="Arial" panose="020B0604020202020204" pitchFamily="34" charset="0"/>
              <a:buChar char="•"/>
            </a:pPr>
            <a:r>
              <a:rPr lang="en-US" sz="2400" dirty="0"/>
              <a:t>Temperaturen inuti stiger, solen blir varmare</a:t>
            </a:r>
          </a:p>
          <a:p>
            <a:pPr marL="285750" indent="-285750">
              <a:buFont typeface="Arial" panose="020B0604020202020204" pitchFamily="34" charset="0"/>
              <a:buChar char="•"/>
            </a:pPr>
            <a:r>
              <a:rPr lang="en-US" sz="2400" dirty="0"/>
              <a:t>Helium brinner i härden:</a:t>
            </a:r>
            <a:br>
              <a:rPr lang="en-US" sz="2400" dirty="0"/>
            </a:br>
            <a:r>
              <a:rPr lang="en-US" sz="2400" b="1" dirty="0"/>
              <a:t>Trippel-Alfa-processen</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Berättelsen om vår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förbrukas i härden</a:t>
            </a:r>
          </a:p>
          <a:p>
            <a:pPr marL="285750" indent="-285750">
              <a:buFont typeface="Arial" panose="020B0604020202020204" pitchFamily="34" charset="0"/>
              <a:buChar char="•"/>
            </a:pPr>
            <a:r>
              <a:rPr lang="en-US" sz="2400" dirty="0"/>
              <a:t>Solen har nu ett vätehölje, ett heliumhölje och en kärna av kol och syre</a:t>
            </a:r>
          </a:p>
          <a:p>
            <a:pPr marL="285750" indent="-285750">
              <a:buFont typeface="Arial" panose="020B0604020202020204" pitchFamily="34" charset="0"/>
              <a:buChar char="•"/>
            </a:pPr>
            <a:r>
              <a:rPr lang="en-US" sz="2400" dirty="0"/>
              <a:t>Solen expanderar, blir ljusare men svalare på utsidan</a:t>
            </a:r>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Berättelsen om vår sol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Solen förlorar massa med varje värmepuls tills kärnan är exponerad</a:t>
            </a:r>
          </a:p>
          <a:p>
            <a:pPr marL="285750" indent="-285750">
              <a:buFont typeface="Arial" panose="020B0604020202020204" pitchFamily="34" charset="0"/>
              <a:buChar char="•"/>
            </a:pPr>
            <a:r>
              <a:rPr lang="en-US" sz="2400" dirty="0"/>
              <a:t>Utskjutet skal bildar en </a:t>
            </a:r>
            <a:r>
              <a:rPr lang="en-US" sz="2400" b="1" dirty="0"/>
              <a:t>planetarisk nebulosa</a:t>
            </a:r>
          </a:p>
          <a:p>
            <a:pPr marL="285750" indent="-285750">
              <a:buFont typeface="Arial" panose="020B0604020202020204" pitchFamily="34" charset="0"/>
              <a:buChar char="•"/>
            </a:pPr>
            <a:r>
              <a:rPr lang="en-US" sz="2400" dirty="0"/>
              <a:t>Exponerad kärna bildar </a:t>
            </a:r>
            <a:r>
              <a:rPr lang="en-US" sz="2400" b="1" dirty="0"/>
              <a:t>vit dvärg</a:t>
            </a:r>
          </a:p>
          <a:p>
            <a:pPr marL="697230" lvl="1" indent="-285750">
              <a:buFont typeface="Arial" panose="020B0604020202020204" pitchFamily="34" charset="0"/>
              <a:buChar char="•"/>
            </a:pPr>
            <a:r>
              <a:rPr lang="en-US" sz="2400" dirty="0"/>
              <a:t>svalnar snabbt, inga fler reaktioner möjliga</a:t>
            </a:r>
          </a:p>
          <a:p>
            <a:pPr marL="697230" lvl="1" indent="-285750">
              <a:buFont typeface="Arial" panose="020B0604020202020204" pitchFamily="34" charset="0"/>
              <a:buChar char="•"/>
            </a:pPr>
            <a:r>
              <a:rPr lang="en-US" sz="2400" dirty="0"/>
              <a:t>Består mestadels av kol och syre</a:t>
            </a:r>
            <a:br>
              <a:rPr lang="en-US" sz="2400" dirty="0"/>
            </a:br>
            <a:r>
              <a:rPr lang="en-US" sz="1600" i="1" dirty="0"/>
              <a:t>ungefär lika stor som solen och lika stor som jorden</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Berättelsen om vår sol</a:t>
            </a:r>
            <a:endParaRPr lang="en-US" sz="3000" noProof="0" dirty="0"/>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Solen förlorar massa med varje värmepuls tills kärnan är exponerad</a:t>
            </a:r>
          </a:p>
          <a:p>
            <a:pPr marL="285750" indent="-285750">
              <a:buFont typeface="Arial" panose="020B0604020202020204" pitchFamily="34" charset="0"/>
              <a:buChar char="•"/>
            </a:pPr>
            <a:r>
              <a:rPr lang="en-US" sz="2400" dirty="0"/>
              <a:t>Utskjutet skal bildar en </a:t>
            </a:r>
            <a:r>
              <a:rPr lang="en-US" sz="2400" b="1" dirty="0"/>
              <a:t>planetarisk nebulosa</a:t>
            </a:r>
          </a:p>
          <a:p>
            <a:pPr marL="285750" indent="-285750">
              <a:buFont typeface="Arial" panose="020B0604020202020204" pitchFamily="34" charset="0"/>
              <a:buChar char="•"/>
            </a:pPr>
            <a:r>
              <a:rPr lang="en-US" sz="2400" dirty="0"/>
              <a:t>Exponerad kärna bildar </a:t>
            </a:r>
            <a:r>
              <a:rPr lang="en-US" sz="2400" b="1" dirty="0"/>
              <a:t>vit dvärg</a:t>
            </a:r>
          </a:p>
          <a:p>
            <a:pPr marL="697230" lvl="1" indent="-285750">
              <a:buFont typeface="Arial" panose="020B0604020202020204" pitchFamily="34" charset="0"/>
              <a:buChar char="•"/>
            </a:pPr>
            <a:r>
              <a:rPr lang="en-US" sz="2400" dirty="0"/>
              <a:t>svalnar snabbt, inga fler reaktioner möjliga</a:t>
            </a:r>
          </a:p>
          <a:p>
            <a:pPr marL="697230" lvl="1" indent="-285750">
              <a:buFont typeface="Arial" panose="020B0604020202020204" pitchFamily="34" charset="0"/>
              <a:buChar char="•"/>
            </a:pPr>
            <a:r>
              <a:rPr lang="en-US" sz="2400" dirty="0"/>
              <a:t>Består mestadels av kol och syre</a:t>
            </a:r>
            <a:br>
              <a:rPr lang="en-US" sz="2400" dirty="0"/>
            </a:br>
            <a:r>
              <a:rPr lang="en-US" sz="1600" i="1" dirty="0"/>
              <a:t>ungefär lika stor som solen och lika stor som jorden</a:t>
            </a:r>
            <a:endParaRPr lang="de-DE" sz="2400" i="1"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En planetarisk nebulosa i Cygnus</a:t>
            </a:r>
            <a:br>
              <a:rPr lang="en-US" sz="1800" i="1" dirty="0"/>
            </a:br>
            <a:r>
              <a:rPr lang="de-DE" i="1" dirty="0">
                <a:hlinkClick r:id="rId4"/>
              </a:rPr>
              <a:t>Hubble/ESA, </a:t>
            </a:r>
            <a:r>
              <a:rPr lang="de-DE" i="1" dirty="0"/>
              <a:t>2021 </a:t>
            </a:r>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Abundans av de kemiska grundämnena </a:t>
            </a:r>
            <a:r>
              <a:rPr lang="en-US" sz="2400" noProof="0" dirty="0"/>
              <a:t>(solsystemet)</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en-US" sz="3600" cap="small" noProof="0" dirty="0"/>
              <a:t>Vad vet du redan om</a:t>
            </a:r>
            <a:br>
              <a:rPr lang="en-US" sz="3600" b="1" cap="small" noProof="0" dirty="0"/>
            </a:br>
            <a:r>
              <a:rPr lang="en-US" sz="3600" b="1" cap="small" noProof="0" dirty="0"/>
              <a:t>nukleär astrofysik</a:t>
            </a:r>
            <a:r>
              <a:rPr lang="en-US" sz="3600" cap="small" noProof="0" dirty="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Abundans av de kemiska grundämnena </a:t>
            </a:r>
            <a:r>
              <a:rPr lang="en-US" sz="2400" noProof="0" dirty="0"/>
              <a:t>(solsystemet)</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Abundans av de kemiska grundämnena </a:t>
            </a:r>
            <a:r>
              <a:rPr lang="en-US" sz="2400" noProof="0" dirty="0"/>
              <a:t>(solsystemet)</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Grundämnen upp till </a:t>
            </a:r>
            <a:r>
              <a:rPr lang="en-GB" sz="2400" b="1" dirty="0"/>
              <a:t>järn </a:t>
            </a:r>
            <a:r>
              <a:rPr lang="en-GB" sz="2400" dirty="0"/>
              <a:t>kan syntetiseras genom kärnfusion i stjärnprocesser</a:t>
            </a:r>
          </a:p>
          <a:p>
            <a:pPr marL="285750" indent="-285750">
              <a:buFont typeface="Arial" panose="020B0604020202020204" pitchFamily="34" charset="0"/>
              <a:buChar char="•"/>
            </a:pPr>
            <a:r>
              <a:rPr lang="en-GB" sz="2400" dirty="0"/>
              <a:t>Som ett resultat av detta finns det ett ökat järnöverflöd</a:t>
            </a:r>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Bindande energi</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Bindningsenergi per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Massa </a:t>
            </a:r>
            <a:r>
              <a:rPr lang="de-DE" sz="1400" b="1" dirty="0" err="1">
                <a:solidFill>
                  <a:srgbClr val="000000"/>
                </a:solidFill>
              </a:rPr>
              <a:t>Antal </a:t>
            </a:r>
            <a:r>
              <a:rPr lang="de-DE" sz="1400" b="1" dirty="0">
                <a:solidFill>
                  <a:srgbClr val="000000"/>
                </a:solidFill>
              </a:rPr>
              <a:t>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Bindande energi</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Bindningsenergi per </a:t>
            </a:r>
            <a:r>
              <a:rPr lang="de-DE" sz="1400" b="1" dirty="0" err="1">
                <a:solidFill>
                  <a:srgbClr val="000000"/>
                </a:solidFill>
              </a:rPr>
              <a:t>nukleon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Massa </a:t>
            </a:r>
            <a:r>
              <a:rPr lang="de-DE" sz="1400" b="1" dirty="0" err="1">
                <a:solidFill>
                  <a:srgbClr val="000000"/>
                </a:solidFill>
              </a:rPr>
              <a:t>Antal </a:t>
            </a:r>
            <a:r>
              <a:rPr lang="de-DE" sz="1400" b="1" dirty="0">
                <a:solidFill>
                  <a:srgbClr val="000000"/>
                </a:solidFill>
              </a:rPr>
              <a:t>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Kärnfusion</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IV</a:t>
            </a:r>
          </a:p>
          <a:p>
            <a:pPr algn="ctr">
              <a:spcAft>
                <a:spcPts val="600"/>
              </a:spcAft>
            </a:pPr>
            <a:r>
              <a:rPr lang="en-US" sz="3600" cap="small" dirty="0">
                <a:solidFill>
                  <a:schemeClr val="bg1"/>
                </a:solidFill>
              </a:rPr>
              <a:t>Vidare till</a:t>
            </a:r>
            <a:br>
              <a:rPr lang="en-US" sz="3600" cap="small" dirty="0">
                <a:solidFill>
                  <a:schemeClr val="bg1"/>
                </a:solidFill>
              </a:rPr>
            </a:br>
            <a:r>
              <a:rPr lang="en-US" sz="3600" cap="small" dirty="0">
                <a:solidFill>
                  <a:schemeClr val="bg1"/>
                </a:solidFill>
              </a:rPr>
              <a:t>högre element!</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GB" sz="3600" cap="small" noProof="0" dirty="0"/>
              <a:t>Hur kan </a:t>
            </a:r>
            <a:r>
              <a:rPr lang="en-GB" sz="3600" b="1" cap="small" noProof="0" dirty="0"/>
              <a:t>tyngre grundämnen </a:t>
            </a:r>
            <a:r>
              <a:rPr lang="en-GB" sz="3600" cap="small" noProof="0" dirty="0"/>
              <a:t>syntetiseras?</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Neutroninfångning</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de-DE" sz="2000" b="1" dirty="0" err="1"/>
              <a:t>Radioaktiv </a:t>
            </a:r>
            <a:r>
              <a:rPr lang="de-DE" sz="2000" b="1" dirty="0" err="1"/>
              <a:t>omvandling</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Neutroninfångning</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200" dirty="0"/>
              <a:t>Järn-59 kan genomgå ytterligare en neutroninfångningsreaktion innan det sönderfaller</a:t>
            </a:r>
          </a:p>
          <a:p>
            <a:pPr marL="285750" indent="-285750">
              <a:lnSpc>
                <a:spcPct val="120000"/>
              </a:lnSpc>
              <a:buFont typeface="Arial" panose="020B0604020202020204" pitchFamily="34" charset="0"/>
              <a:buChar char="•"/>
            </a:pPr>
            <a:r>
              <a:rPr lang="en-US" sz="2200" dirty="0"/>
              <a:t>Sannolikhetsförhållandet för om nukliden sönderfaller eller om en kedja av neutroninfångningsreaktioner utlöses beror istället på neutronflödet</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sz="2400" b="1" i="0" smtClean="0">
                          <a:latin typeface="Cambria Math" panose="02040503050406030204" pitchFamily="18" charset="0"/>
                        </a:rPr>
                        <m:t>∆</m:t>
                      </m:r>
                      <m:r>
                        <a:rPr xmlns:a="http://schemas.openxmlformats.org/drawingml/2006/main" lang="de-DE" sz="2400" b="1" i="0" smtClean="0">
                          <a:latin typeface="Cambria Math" panose="02040503050406030204" pitchFamily="18" charset="0"/>
                        </a:rPr>
                        <m:t>𝐩</m:t>
                      </m:r>
                      <m:r>
                        <a:rPr xmlns:a="http://schemas.openxmlformats.org/drawingml/2006/main" lang="de-DE" sz="2400" b="1" i="0" smtClean="0">
                          <a:latin typeface="Cambria Math" panose="02040503050406030204" pitchFamily="18" charset="0"/>
                        </a:rPr>
                        <m:t>=</m:t>
                      </m:r>
                      <m:f>
                        <m:fPr>
                          <m:ctrlPr>
                            <a:rPr xmlns:a="http://schemas.openxmlformats.org/drawingml/2006/main" lang="de-DE" sz="2400" b="1" i="1" smtClean="0">
                              <a:latin typeface="Cambria Math" panose="02040503050406030204" pitchFamily="18" charset="0"/>
                            </a:rPr>
                          </m:ctrlPr>
                        </m:fPr>
                        <m:num>
                          <m:sSub>
                            <m:sSubPr>
                              <m:ctrlPr>
                                <a:rPr xmlns:a="http://schemas.openxmlformats.org/drawingml/2006/main" lang="de-DE" sz="2400" b="1" i="1" smtClean="0">
                                  <a:latin typeface="Cambria Math" panose="02040503050406030204" pitchFamily="18" charset="0"/>
                                </a:rPr>
                              </m:ctrlPr>
                            </m:sSubPr>
                            <m:e>
                              <m:r>
                                <a:rPr xmlns:a="http://schemas.openxmlformats.org/drawingml/2006/main" lang="de-DE" sz="2400" b="1" i="0" smtClean="0">
                                  <a:latin typeface="Cambria Math" panose="02040503050406030204" pitchFamily="18" charset="0"/>
                                </a:rPr>
                                <m:t>𝐩</m:t>
                              </m:r>
                            </m:e>
                            <m:sub>
                              <m:r>
                                <a:rPr xmlns:a="http://schemas.openxmlformats.org/drawingml/2006/main" lang="de-DE" sz="2400" b="1" i="0" smtClean="0">
                                  <a:latin typeface="Cambria Math" panose="02040503050406030204" pitchFamily="18" charset="0"/>
                                </a:rPr>
                                <m:t>𝐧</m:t>
                              </m:r>
                            </m:sub>
                          </m:sSub>
                        </m:num>
                        <m:den>
                          <m:r>
                            <a:rPr xmlns:a="http://schemas.openxmlformats.org/drawingml/2006/main" lang="de-DE" sz="2400" b="1" i="0" smtClean="0">
                              <a:latin typeface="Cambria Math" panose="02040503050406030204" pitchFamily="18" charset="0"/>
                            </a:rPr>
                            <m:t>𝛌</m:t>
                          </m:r>
                        </m:den>
                      </m:f>
                    </m:oMath>
                  </m:oMathPara>
                </a14:m>
                <a:endParaRPr lang="de-DE" sz="2400" b="1" dirty="0"/>
              </a:p>
            </p:txBody>
          </p:sp>
        </mc:Choice>
        <mc:Fallback>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34077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xmlns:a="http://schemas.openxmlformats.org/drawingml/2006/main" lang="de-DE" sz="2000" b="0" i="1" smtClean="0">
                              <a:latin typeface="Cambria Math" panose="02040503050406030204" pitchFamily="18" charset="0"/>
                            </a:rPr>
                          </m:ctrlPr>
                        </m:sSubPr>
                        <m:e>
                          <m:r>
                            <a:rPr xmlns:a="http://schemas.openxmlformats.org/drawingml/2006/main" lang="de-DE" sz="2000" b="0" i="1" smtClean="0">
                              <a:latin typeface="Cambria Math" panose="02040503050406030204" pitchFamily="18" charset="0"/>
                            </a:rPr>
                            <m:t>𝑝</m:t>
                          </m:r>
                        </m:e>
                        <m:sub>
                          <m:r>
                            <a:rPr xmlns:a="http://schemas.openxmlformats.org/drawingml/2006/main" lang="de-DE" sz="2000" b="0" i="1" smtClean="0">
                              <a:latin typeface="Cambria Math" panose="02040503050406030204" pitchFamily="18" charset="0"/>
                            </a:rPr>
                            <m:t>𝑛</m:t>
                          </m:r>
                        </m:sub>
                      </m:sSub>
                      <m:r>
                        <a:rPr xmlns:a="http://schemas.openxmlformats.org/drawingml/2006/main" lang="de-DE" sz="2000" b="0" i="1" smtClean="0">
                          <a:latin typeface="Cambria Math" panose="02040503050406030204" pitchFamily="18" charset="0"/>
                        </a:rPr>
                        <m:t>…</m:t>
                      </m:r>
                      <m:r>
                        <a:rPr xmlns:a="http://schemas.openxmlformats.org/drawingml/2006/main" lang="de-DE" sz="2000" b="0" i="1" smtClean="0">
                          <a:latin typeface="Cambria Math" panose="02040503050406030204" pitchFamily="18" charset="0"/>
                        </a:rPr>
                        <m:t>𝑁𝑒𝑢𝑡𝑟𝑜𝑛</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𝐶𝑎𝑝𝑡𝑢𝑟𝑒</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oMath>
                    <m:oMath xmlns:m="http://schemas.openxmlformats.org/officeDocument/2006/math">
                      <m:r>
                        <a:rPr xmlns:a="http://schemas.openxmlformats.org/drawingml/2006/main" lang="de-DE" sz="2000" b="0" i="1" smtClean="0">
                          <a:latin typeface="Cambria Math" panose="02040503050406030204" pitchFamily="18" charset="0"/>
                        </a:rPr>
                        <m:t>𝜆</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𝐷𝑒𝑐𝑎𝑦</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r>
                        <a:rPr xmlns:a="http://schemas.openxmlformats.org/drawingml/2006/main" lang="de-DE" sz="2000" b="0" i="1" smtClean="0">
                          <a:latin typeface="Cambria Math" panose="02040503050406030204" pitchFamily="18" charset="0"/>
                        </a:rPr>
                        <m:t> </m:t>
                      </m:r>
                    </m:oMath>
                  </m:oMathPara>
                </a14:m>
                <a:endParaRPr lang="de-DE" dirty="0"/>
              </a:p>
            </p:txBody>
          </p:sp>
        </mc:Choice>
        <mc:Fallback>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340773" cy="707886"/>
              </a:xfrm>
              <a:prstGeom prst="rect">
                <a:avLst/>
              </a:prstGeom>
              <a:blipFill>
                <a:blip r:embed="rId5"/>
                <a:stretch>
                  <a:fillRect b="-689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algn="ctr"/>
            <a:r>
              <a:rPr lang="de-DE" sz="1400" b="1" dirty="0" err="1"/>
              <a:t>Radioaktiv </a:t>
            </a:r>
            <a:r>
              <a:rPr lang="de-DE" sz="1400" b="1" dirty="0" err="1"/>
              <a:t>omvandling</a:t>
            </a:r>
            <a:endParaRPr lang="de-DE" sz="1400"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Brädspel</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Använd nuklidbordet som spelplan för att utforska processer för neutroninfångning.</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Spelregler</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Spelbräda</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Brädspel</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Du är en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järn-58-nuklid </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och du känner dig stabil. Du befinner dig inne i Aldebaran, en röd jätte. Här råder höga temperaturer på flera gigakelvin och högt gravitationstryck, så att kärnfusioner av helium, väte etc. äger rum. Men för dig är kärnfusion uteslutet. Ingen är så stabil som du.</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Det finns dock ett antal fria neutroner som flyger omkring och vill fångas upp av en kärna. Så många att i genomsnitt</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Neutroninfångningsreaktioner sker per sekund.  Och du har alltid drömt om att vara Gallium...</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382"/>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a:solidFill>
                      <a:schemeClr val="tx1"/>
                    </a:solidFill>
                    <a:latin typeface="+mj-lt"/>
                  </a:rPr>
                  <a:t>Öppna</a:t>
                </a:r>
                <a:br>
                  <a:rPr lang="de-DE" sz="2800" dirty="0">
                    <a:solidFill>
                      <a:schemeClr val="tx1"/>
                    </a:solidFill>
                    <a:latin typeface="+mj-lt"/>
                  </a:rPr>
                </a:br>
                <a14:m xmlns:a14="http://schemas.microsoft.com/office/drawing/2010/main"/>
                <a:r>
                  <a:rPr lang="de-DE" sz="2800" b="1" dirty="0">
                    <a:solidFill>
                      <a:schemeClr val="tx1"/>
                    </a:solidFill>
                    <a:latin typeface="+mj-lt"/>
                  </a:rPr>
                  <a:t> 1.1 Brainstorming-tavla</a:t>
                </a:r>
                <a:br>
                  <a:rPr lang="de-DE" sz="2800" b="1" dirty="0">
                    <a:solidFill>
                      <a:schemeClr val="tx1"/>
                    </a:solidFill>
                    <a:latin typeface="+mj-lt"/>
                  </a:rPr>
                </a:br>
                <a:r>
                  <a:rPr lang="en-US" sz="2800" dirty="0">
                    <a:solidFill>
                      <a:schemeClr val="tx1"/>
                    </a:solidFill>
                    <a:latin typeface="+mj-lt"/>
                  </a:rPr>
                  <a:t>och fyll i den tillsammans.</a:t>
                </a:r>
                <a:endParaRPr lang="en-GB" sz="2800" dirty="0">
                  <a:solidFill>
                    <a:schemeClr val="tx1"/>
                  </a:solidFill>
                  <a:latin typeface="+mj-lt"/>
                </a:endParaRPr>
              </a:p>
            </p:txBody>
          </p:sp>
        </mc:Choice>
        <mc:Fallback>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r="-122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87382946"/>
      </p:ext>
    </p:extLst>
  </p:cSld>
  <p:clrMapOvr>
    <a:masterClrMapping/>
  </p:clrMapOvr>
</p:sld>
</file>

<file path=ppt/slides/slide70.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Brädspel</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Syntetisera </a:t>
                  </a:r>
                  <a:r>
                    <a:rPr kumimoji="0" lang="en-US" sz="2800" b="0" i="0" u="none" strike="noStrike" kern="1200" cap="none" spc="0" normalizeH="0" baseline="0" noProof="0" dirty="0">
                      <a:ln>
                        <a:noFill/>
                      </a:ln>
                      <a:solidFill>
                        <a:srgbClr val="00305E"/>
                      </a:solidFill>
                      <a:effectLst/>
                      <a:uLnTx/>
                      <a:uFillTx/>
                      <a:latin typeface="Open Sans"/>
                      <a:ea typeface="+mn-ea"/>
                      <a:cs typeface="+mn-cs"/>
                    </a:rPr>
                    <a:t>en Fe-58-nuklid till en</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a:ln>
                        <a:noFill/>
                      </a:ln>
                      <a:solidFill>
                        <a:srgbClr val="00305E"/>
                      </a:solidFill>
                      <a:effectLst/>
                      <a:uLnTx/>
                      <a:uFillTx/>
                      <a:latin typeface="Open Sans"/>
                      <a:ea typeface="+mn-ea"/>
                      <a:cs typeface="+mn-cs"/>
                    </a:rPr>
                    <a:t>galliumisotop </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Brädspel</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Du är en Cobalt-59-nuklid och känner dig stabil. Det har dock blivit väldigt obehagligt i din superjätte på sistone på grund av de otroligt höga temperaturerna. Kanske upplever du en supernova för första gången, vem vet.</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Allt du vet är att det också finns många neutroner som flyger omkring och vill fångas in. Så många att i genomsnitt</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Neutroninfångningsreaktioner äger rum per sekund. Och du skulle gärna vilja ha några fler neutroner i ditt bagage.</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86" r="-864"/>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Brädspel</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Syntetisera </a:t>
                  </a:r>
                  <a:r>
                    <a:rPr kumimoji="0" lang="de-DE" sz="2800" b="0" i="0" u="none" strike="noStrike" kern="1200" cap="none" spc="0" normalizeH="0" baseline="0" noProof="0" dirty="0">
                      <a:ln>
                        <a:noFill/>
                      </a:ln>
                      <a:solidFill>
                        <a:srgbClr val="00305E"/>
                      </a:solidFill>
                      <a:effectLst/>
                      <a:uLnTx/>
                      <a:uFillTx/>
                      <a:latin typeface="Open Sans"/>
                      <a:ea typeface="+mn-ea"/>
                      <a:cs typeface="+mn-cs"/>
                    </a:rPr>
                    <a:t>en</a:t>
                  </a:r>
                  <a:r>
                    <a:rPr kumimoji="0" lang="en-US" sz="2800" b="0" i="0" u="none" strike="noStrike" kern="1200" cap="none" spc="0" normalizeH="0" baseline="0" noProof="0" dirty="0">
                      <a:ln>
                        <a:noFill/>
                      </a:ln>
                      <a:solidFill>
                        <a:srgbClr val="00305E"/>
                      </a:solidFill>
                      <a:effectLst/>
                      <a:uLnTx/>
                      <a:uFillTx/>
                      <a:latin typeface="Open Sans"/>
                      <a:ea typeface="+mn-ea"/>
                      <a:cs typeface="+mn-cs"/>
                    </a:rPr>
                    <a:t> Fe-59-nuklid till en nuklid med minst 40 neutroner.</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10182225" y="5235194"/>
            <a:ext cx="1969558" cy="830997"/>
          </a:xfrm>
          <a:prstGeom prst="rect">
            <a:avLst/>
          </a:prstGeom>
          <a:noFill/>
        </p:spPr>
        <p:txBody>
          <a:bodyPr wrap="square" rtlCol="0">
            <a:spAutoFit/>
          </a:bodyPr>
          <a:lstStyle/>
          <a:p>
            <a:pPr algn="ctr"/>
            <a:r>
              <a:rPr lang="en-US" sz="1600" i="1" dirty="0"/>
              <a:t>[20] </a:t>
            </a:r>
            <a:r>
              <a:rPr lang="de-DE" sz="1600" i="1" dirty="0"/>
              <a:t>Tvärsnitt</a:t>
            </a:r>
            <a:r>
              <a:rPr lang="de-DE" sz="1600" i="1" dirty="0"/>
              <a:t> för termisk neutroninfångning </a:t>
            </a: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 och R-processer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s-Process </a:t>
            </a:r>
            <a:r>
              <a:rPr lang="de-DE" sz="2200" b="1" dirty="0"/>
              <a:t>(långsam)</a:t>
            </a:r>
          </a:p>
          <a:p>
            <a:pPr marL="697230" lvl="1" indent="-285750">
              <a:lnSpc>
                <a:spcPct val="120000"/>
              </a:lnSpc>
              <a:buFont typeface="Arial" panose="020B0604020202020204" pitchFamily="34" charset="0"/>
              <a:buChar char="•"/>
            </a:pPr>
            <a:r>
              <a:rPr lang="en-US" sz="2000" dirty="0"/>
              <a:t>Vid relativt låga temperaturer och neutronflödestätheter.</a:t>
            </a:r>
          </a:p>
          <a:p>
            <a:pPr marL="697230" lvl="1" indent="-285750">
              <a:lnSpc>
                <a:spcPct val="120000"/>
              </a:lnSpc>
              <a:buFont typeface="Arial" panose="020B0604020202020204" pitchFamily="34" charset="0"/>
              <a:buChar char="•"/>
            </a:pPr>
            <a:r>
              <a:rPr lang="en-US" sz="2000" dirty="0"/>
              <a:t>Huvudsakligen i AGB-stjärnor under skalförbränning</a:t>
            </a:r>
          </a:p>
          <a:p>
            <a:pPr marL="697230" lvl="1" indent="-285750">
              <a:lnSpc>
                <a:spcPct val="120000"/>
              </a:lnSpc>
              <a:buFont typeface="Arial" panose="020B0604020202020204" pitchFamily="34" charset="0"/>
              <a:buChar char="•"/>
            </a:pPr>
            <a:r>
              <a:rPr lang="en-US" sz="2000" dirty="0"/>
              <a:t>Långsam reaktionskedja via flera stabila mellannuklider</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2" y="4399419"/>
            <a:ext cx="7718613" cy="158049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r-Process </a:t>
            </a:r>
            <a:r>
              <a:rPr lang="de-DE" sz="2200" b="1" dirty="0"/>
              <a:t>(snabb)</a:t>
            </a:r>
          </a:p>
          <a:p>
            <a:pPr marL="697230" lvl="1" indent="-285750">
              <a:lnSpc>
                <a:spcPct val="120000"/>
              </a:lnSpc>
              <a:buFont typeface="Arial" panose="020B0604020202020204" pitchFamily="34" charset="0"/>
              <a:buChar char="•"/>
            </a:pPr>
            <a:r>
              <a:rPr lang="en-US" sz="2000" dirty="0"/>
              <a:t>Vid mycket höga neutronflödestätheter och temperaturer</a:t>
            </a:r>
          </a:p>
          <a:p>
            <a:pPr marL="697230" lvl="1" indent="-285750">
              <a:lnSpc>
                <a:spcPct val="120000"/>
              </a:lnSpc>
              <a:buFont typeface="Arial" panose="020B0604020202020204" pitchFamily="34" charset="0"/>
              <a:buChar char="•"/>
            </a:pPr>
            <a:r>
              <a:rPr lang="en-US" sz="2000" dirty="0"/>
              <a:t>Snabb kedja av infångningsreaktioner</a:t>
            </a:r>
          </a:p>
          <a:p>
            <a:pPr marL="697230" lvl="1" indent="-285750">
              <a:lnSpc>
                <a:spcPct val="120000"/>
              </a:lnSpc>
              <a:buFont typeface="Arial" panose="020B0604020202020204" pitchFamily="34" charset="0"/>
              <a:buChar char="•"/>
            </a:pPr>
            <a:r>
              <a:rPr lang="en-US" sz="2000" dirty="0"/>
              <a:t>Förmodligen i supernovor och neutronstjärnefusioner</a:t>
            </a: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en-US" sz="1400" dirty="0">
                <a:solidFill>
                  <a:srgbClr val="000000"/>
                </a:solidFill>
              </a:rPr>
              <a:t>Antal protoner</a:t>
            </a: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algn="ctr"/>
            <a:r>
              <a:rPr lang="en-US" sz="1400" dirty="0">
                <a:solidFill>
                  <a:srgbClr val="000000"/>
                </a:solidFill>
              </a:rPr>
              <a:t>Neutronantal</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r-Process</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s-Process</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a:t>R-processen i aktion</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US" sz="3600" cap="small" noProof="0" dirty="0"/>
              <a:t>Var kommer neutronerna</a:t>
            </a:r>
            <a:br>
              <a:rPr lang="en-US" sz="3600" cap="small" noProof="0" dirty="0"/>
            </a:br>
            <a:r>
              <a:rPr lang="en-US" sz="3600" b="1" cap="small" noProof="0" dirty="0"/>
              <a:t>kommer de ifrån</a:t>
            </a:r>
            <a:r>
              <a:rPr lang="en-US" sz="3600" cap="small" noProof="0" dirty="0"/>
              <a:t>?</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Neutronkällor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Det finns en mängd olika reaktionskedjor där biprodukter produceras, t.ex. neutriner och fotoner vid väteförbränning</a:t>
            </a:r>
          </a:p>
          <a:p>
            <a:pPr marL="285750" indent="-285750">
              <a:buFont typeface="Arial" panose="020B0604020202020204" pitchFamily="34" charset="0"/>
              <a:buChar char="•"/>
            </a:pPr>
            <a:r>
              <a:rPr lang="en-US" sz="2400" dirty="0"/>
              <a:t>Finns det fusionskedjor där fria neutroner produceras?</a:t>
            </a:r>
            <a:br>
              <a:rPr lang="en-US" sz="2400" dirty="0"/>
            </a:br>
            <a:endParaRPr lang="en-US" sz="2400" dirty="0"/>
          </a:p>
          <a:p>
            <a:pPr marL="342900" indent="-342900">
              <a:buFont typeface="Wingdings" panose="05000000000000000000" pitchFamily="2" charset="2"/>
              <a:buChar char="Ø"/>
            </a:pPr>
            <a:r>
              <a:rPr lang="en-US" sz="2400" b="1" dirty="0"/>
              <a:t>Sökandet efter neutronkällor</a:t>
            </a: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V</a:t>
            </a:r>
          </a:p>
          <a:p>
            <a:pPr algn="ctr">
              <a:spcAft>
                <a:spcPts val="600"/>
              </a:spcAft>
            </a:pPr>
            <a:r>
              <a:rPr lang="en-US" sz="3600" cap="small" dirty="0">
                <a:solidFill>
                  <a:schemeClr val="bg1"/>
                </a:solidFill>
              </a:rPr>
              <a:t>Stjärnor i laboratoriet</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79.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en-US" sz="3600" cap="small" noProof="0" dirty="0"/>
              <a:t>Hur kan vi </a:t>
            </a:r>
            <a:r>
              <a:rPr lang="en-US" sz="3600" b="1" cap="small" noProof="0" dirty="0"/>
              <a:t>mäta </a:t>
            </a:r>
            <a:r>
              <a:rPr lang="en-US" sz="3600" cap="small" noProof="0" dirty="0"/>
              <a:t>kärnprocesserna inuti stjärnor?</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val="tx"/>
                      </a:ext>
                    </a:extLst>
                  </a:hlinkClick>
                </a:rPr>
                <a:t>Astronukleär </a:t>
              </a:r>
              <a:r>
                <a:rPr lang="de-DE" sz="2000" b="1" dirty="0">
                  <a:hlinkClick r:id="rId3">
                    <a:extLst>
                      <a:ext uri="{A12FA001-AC4F-418D-AE19-62706E023703}">
                        <ahyp:hlinkClr xmlns:ahyp="http://schemas.microsoft.com/office/drawing/2018/hyperlinkcolor" val="tx"/>
                      </a:ext>
                    </a:extLst>
                  </a:hlinkClick>
                </a:rPr>
                <a:t>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b="1" cap="small" noProof="0" dirty="0"/>
              <a:t>Vad är</a:t>
            </a:r>
            <a:br>
              <a:rPr lang="en-US" sz="3600" b="1" cap="small" noProof="0" dirty="0"/>
            </a:br>
            <a:r>
              <a:rPr lang="en-US" sz="3600" cap="small" noProof="0" dirty="0"/>
              <a:t>nukleär astrofysik</a:t>
            </a:r>
            <a:br>
              <a:rPr lang="en-US" sz="3600" cap="small" noProof="0" dirty="0"/>
            </a:br>
            <a:r>
              <a:rPr lang="en-US" sz="3600" cap="small" noProof="0" dirty="0"/>
              <a:t>egentligen?</a:t>
            </a:r>
            <a:endParaRPr lang="en-US"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Mätning av kärnreaktioner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9391650" y="5454269"/>
            <a:ext cx="2760133" cy="584775"/>
          </a:xfrm>
          <a:prstGeom prst="rect">
            <a:avLst/>
          </a:prstGeom>
          <a:noFill/>
        </p:spPr>
        <p:txBody>
          <a:bodyPr wrap="square" rtlCol="0">
            <a:spAutoFit/>
          </a:bodyPr>
          <a:lstStyle/>
          <a:p>
            <a:pPr algn="ctr"/>
            <a:r>
              <a:rPr lang="en-US" sz="1600" i="1" dirty="0"/>
              <a:t>[22] </a:t>
            </a:r>
            <a:r>
              <a:rPr lang="en-GB" sz="1600" i="1" dirty="0"/>
              <a:t>Schematisk layout av ett kärnfysikaliskt experiment</a:t>
            </a:r>
            <a:endParaRPr lang="de-DE" sz="1600" i="1" dirty="0"/>
          </a:p>
        </p:txBody>
      </p:sp>
    </p:spTree>
    <p:extLst>
      <p:ext uri="{BB962C8B-B14F-4D97-AF65-F5344CB8AC3E}">
        <p14:creationId xmlns:p14="http://schemas.microsoft.com/office/powerpoint/2010/main" val="3646241902"/>
      </p:ext>
    </p:extLst>
  </p:cSld>
  <p:clrMapOvr>
    <a:masterClrMapping/>
  </p:clrMapOvr>
</p:sld>
</file>

<file path=ppt/slides/slide8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Mätning av kärnreaktioner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algn="ctr"/>
            <a:r>
              <a:rPr lang="de-DE" sz="1400" i="1" dirty="0" err="1"/>
              <a:t>Pelletron-Accellerator </a:t>
            </a:r>
            <a:r>
              <a:rPr lang="de-DE" sz="1400" i="1" dirty="0"/>
              <a:t>i </a:t>
            </a:r>
            <a:r>
              <a:rPr lang="de-DE" sz="1400" i="1" dirty="0"/>
              <a:t>Felsenkellerlaboratoriet</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algn="ctr"/>
            <a:r>
              <a:rPr lang="de-DE" sz="1400" i="1" dirty="0"/>
              <a:t>Mål för fast kväve</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algn="ctr"/>
            <a:r>
              <a:rPr lang="de-DE" sz="1400" i="1" dirty="0"/>
              <a:t>Flera </a:t>
            </a:r>
            <a:r>
              <a:rPr lang="de-DE" sz="1400" i="1" dirty="0" err="1"/>
              <a:t>detektorer </a:t>
            </a:r>
            <a:r>
              <a:rPr lang="de-DE" sz="1400" i="1" dirty="0" err="1"/>
              <a:t>som</a:t>
            </a:r>
            <a:r>
              <a:rPr lang="de-DE" sz="1400" i="1" dirty="0" err="1"/>
              <a:t> omger </a:t>
            </a:r>
            <a:r>
              <a:rPr lang="de-DE" sz="1400" i="1" dirty="0"/>
              <a:t>målet</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Mål för </a:t>
            </a:r>
            <a:r>
              <a:rPr lang="en-US" sz="3600" noProof="0" dirty="0" err="1"/>
              <a:t>mätningen</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676569"/>
            <a:ext cx="6680004" cy="626710"/>
          </a:xfrm>
          <a:prstGeom prst="rect">
            <a:avLst/>
          </a:prstGeom>
          <a:noFill/>
        </p:spPr>
        <p:txBody>
          <a:bodyPr wrap="square" rtlCol="0">
            <a:spAutoFit/>
          </a:bodyPr>
          <a:lstStyle/>
          <a:p>
            <a:pPr algn="ctr">
              <a:lnSpc>
                <a:spcPct val="120000"/>
              </a:lnSpc>
            </a:pPr>
            <a:r>
              <a:rPr lang="en-US" sz="1500" dirty="0">
                <a:solidFill>
                  <a:schemeClr val="bg1"/>
                </a:solidFill>
                <a:effectLst>
                  <a:outerShdw blurRad="38100" dist="38100" dir="2700000" algn="tl">
                    <a:srgbClr val="000000">
                      <a:alpha val="43137"/>
                    </a:srgbClr>
                  </a:outerShdw>
                </a:effectLst>
              </a:rPr>
              <a:t>För varje reaktion behöver vi veta hur många kärnfusionshändelser som inträffar varje sekund i en stjärna med en viss temperatur</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de-DE" sz="2400" dirty="0" err="1"/>
              <a:t>Reaktion som </a:t>
            </a:r>
            <a:r>
              <a:rPr lang="de-DE" sz="2400" dirty="0" err="1"/>
              <a:t>ska </a:t>
            </a:r>
            <a:r>
              <a:rPr lang="de-DE" sz="2400" dirty="0" err="1"/>
              <a:t>undersökas</a:t>
            </a:r>
            <a:r>
              <a:rPr lang="de-DE" sz="2400" dirty="0"/>
              <a:t>:</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107996"/>
          </a:xfrm>
          <a:prstGeom prst="rect">
            <a:avLst/>
          </a:prstGeom>
          <a:noFill/>
        </p:spPr>
        <p:txBody>
          <a:bodyPr wrap="square" rtlCol="0">
            <a:spAutoFit/>
          </a:bodyPr>
          <a:lstStyle/>
          <a:p>
            <a:pPr marL="342900" indent="-342900">
              <a:buFont typeface="Wingdings" panose="05000000000000000000" pitchFamily="2" charset="2"/>
              <a:buChar char="Ø"/>
            </a:pPr>
            <a:r>
              <a:rPr lang="en-US" sz="2200" dirty="0"/>
              <a:t>En av de många reaktionskedjor som kan vara en viktig </a:t>
            </a:r>
            <a:r>
              <a:rPr lang="en-US" sz="2200" b="1" dirty="0"/>
              <a:t>neutronkälla</a:t>
            </a:r>
          </a:p>
        </p:txBody>
      </p:sp>
    </p:spTree>
    <p:extLst>
      <p:ext uri="{BB962C8B-B14F-4D97-AF65-F5344CB8AC3E}">
        <p14:creationId xmlns:p14="http://schemas.microsoft.com/office/powerpoint/2010/main" val="993480849"/>
      </p:ext>
    </p:extLst>
  </p:cSld>
  <p:clrMapOvr>
    <a:masterClrMapping/>
  </p:clrMapOvr>
</p:sld>
</file>

<file path=ppt/slides/slide8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Fotonenergi</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xmlns:mc="http://schemas.openxmlformats.org/markup-compatibility/2006" xmlns:a14="http://schemas.microsoft.com/office/drawing/2010/main">
                <a:r>
                  <a:rPr lang="de-DE" sz="2400" dirty="0" err="1"/>
                  <a:t>Reaktion som </a:t>
                </a:r>
                <a:r>
                  <a:rPr lang="de-DE" sz="2400" dirty="0" err="1"/>
                  <a:t>ska </a:t>
                </a:r>
                <a:r>
                  <a:rPr lang="de-DE" sz="2400" dirty="0" err="1"/>
                  <a:t>undersökas</a:t>
                </a:r>
                <a:r>
                  <a:rPr lang="de-DE" sz="2400" dirty="0"/>
                  <a:t>:</a:t>
                </a:r>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xmlns:mc="http://schemas.openxmlformats.org/markup-compatibility/2006" xmlns:a14="http://schemas.microsoft.com/office/drawing/2010/main">
                <a:pPr marL="342900" indent="-342900">
                  <a:buFont typeface="Wingdings" panose="05000000000000000000" pitchFamily="2" charset="2"/>
                  <a:buChar char="Ø"/>
                </a:pPr>
                <a:r>
                  <a:rPr lang="en-US" sz="2400" dirty="0"/>
                  <a:t>Energi som frigörs vid kärnfusion motsvarar fotonernas kinetiska energi</a:t>
                </a:r>
              </a:p>
            </p:txBody>
          </p:sp>
        </mc:Choice>
        <mc:Fallback>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en-US" sz="2400" dirty="0">
                <a:solidFill>
                  <a:schemeClr val="tx1"/>
                </a:solidFill>
              </a:rPr>
              <a:t>Vi undersöker </a:t>
            </a:r>
            <a:r>
              <a:rPr lang="en-US" sz="2400" b="1" dirty="0">
                <a:solidFill>
                  <a:schemeClr val="tx1"/>
                </a:solidFill>
              </a:rPr>
              <a:t>fotonenergin </a:t>
            </a:r>
            <a:r>
              <a:rPr lang="en-US" sz="2400" dirty="0">
                <a:solidFill>
                  <a:schemeClr val="tx1"/>
                </a:solidFill>
              </a:rPr>
              <a:t>för att bestämma </a:t>
            </a:r>
            <a:r>
              <a:rPr lang="en-US" sz="2400" b="1" dirty="0">
                <a:solidFill>
                  <a:schemeClr val="tx1"/>
                </a:solidFill>
              </a:rPr>
              <a:t>reaktionshastigheten </a:t>
            </a:r>
            <a:r>
              <a:rPr lang="en-US" sz="2400" dirty="0">
                <a:solidFill>
                  <a:schemeClr val="tx1"/>
                </a:solidFill>
              </a:rPr>
              <a:t>för reaktionen</a:t>
            </a:r>
            <a:r>
              <a:rPr lang="en-US" sz="2400" dirty="0">
                <a:solidFill>
                  <a:schemeClr val="tx1"/>
                </a:solidFill>
              </a:rPr>
              <a:t>.</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Fotonenergi</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Gör uppgifterna 1 och 2 i arbetsbladet i par.</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Dataanalys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Fotonenergi</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2" name="Textfeld 1">
            <a:extLst>
              <a:ext uri="{FF2B5EF4-FFF2-40B4-BE49-F238E27FC236}">
                <a16:creationId xmlns:a16="http://schemas.microsoft.com/office/drawing/2014/main" id="{3D2916DB-8848-77B3-B9B4-BB9A580942F0}"/>
              </a:ext>
            </a:extLst>
          </p:cNvPr>
          <p:cNvSpPr txBox="1"/>
          <p:nvPr/>
        </p:nvSpPr>
        <p:spPr>
          <a:xfrm>
            <a:off x="9953625" y="1164432"/>
            <a:ext cx="2000250" cy="1837426"/>
          </a:xfrm>
          <a:prstGeom prst="rect">
            <a:avLst/>
          </a:prstGeom>
          <a:noFill/>
          <a:ln>
            <a:solidFill>
              <a:srgbClr val="FF0000"/>
            </a:solidFill>
          </a:ln>
        </p:spPr>
        <p:txBody>
          <a:bodyPr wrap="square" rtlCol="0">
            <a:spAutoFit/>
          </a:bodyPr>
          <a:lstStyle/>
          <a:p>
            <a:r>
              <a:rPr lang="en-US" dirty="0">
                <a:solidFill>
                  <a:srgbClr val="FF0000"/>
                </a:solidFill>
              </a:rPr>
              <a:t>För översättaren: </a:t>
            </a:r>
            <a:r>
              <a:rPr lang="en-GB" dirty="0">
                <a:solidFill>
                  <a:srgbClr val="FF0000"/>
                </a:solidFill>
              </a:rPr>
              <a:t>Den här bilden ska ännu inte ersättas. Vänligen översätt endast de två axeletiketterna och radera detta textfält</a:t>
            </a:r>
            <a:endParaRPr lang="en-US" dirty="0">
              <a:solidFill>
                <a:srgbClr val="FF0000"/>
              </a:solidFill>
            </a:endParaRPr>
          </a:p>
        </p:txBody>
      </p:sp>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de-DE" sz="1400" b="1" dirty="0">
                <a:solidFill>
                  <a:srgbClr val="000000"/>
                </a:solidFill>
              </a:rPr>
              <a:t>Räkningar</a:t>
            </a: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de-DE" sz="1400" b="1" dirty="0">
                <a:solidFill>
                  <a:srgbClr val="000000"/>
                </a:solidFill>
              </a:rPr>
              <a:t>Energi [keV]</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Fotonenergi</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Fyll i uppgift 3 från arbetsbladet i par.</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Dataanalys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Termdiagram</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Interaktivt histogram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Termdiagram</a:t>
            </a:r>
            <a:endParaRPr lang="en-US"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de-DE" sz="1400" b="1" dirty="0">
                <a:solidFill>
                  <a:srgbClr val="000000"/>
                </a:solidFill>
              </a:rPr>
              <a:t>Energi [keV]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en-US" sz="2000" noProof="0" dirty="0">
                <a:solidFill>
                  <a:schemeClr val="tx1"/>
                </a:solidFill>
              </a:rPr>
              <a:t>Är ett mått </a:t>
            </a:r>
            <a:r>
              <a:rPr lang="en-US" sz="2000" noProof="0" dirty="0">
                <a:solidFill>
                  <a:schemeClr val="tx1"/>
                </a:solidFill>
              </a:rPr>
              <a:t>på</a:t>
            </a:r>
            <a:r>
              <a:rPr lang="en-US" sz="2000" noProof="0" dirty="0">
                <a:solidFill>
                  <a:schemeClr val="tx1"/>
                </a:solidFill>
              </a:rPr>
              <a:t> sannolikheten för en interaktion med målet (enhet </a:t>
            </a:r>
            <a:r>
              <a:rPr lang="en-US" sz="2000" i="1" noProof="0" dirty="0">
                <a:solidFill>
                  <a:schemeClr val="tx1"/>
                </a:solidFill>
              </a:rPr>
              <a:t>cm² </a:t>
            </a:r>
            <a:r>
              <a:rPr lang="en-US" sz="2000" noProof="0" dirty="0">
                <a:solidFill>
                  <a:schemeClr val="tx1"/>
                </a:solidFill>
              </a:rPr>
              <a:t>eller </a:t>
            </a:r>
            <a:r>
              <a:rPr lang="en-US" sz="2000" i="1" noProof="0" dirty="0">
                <a:solidFill>
                  <a:schemeClr val="tx1"/>
                </a:solidFill>
              </a:rPr>
              <a:t>ladugård</a:t>
            </a:r>
            <a:r>
              <a:rPr lang="en-US" sz="2000" noProof="0" dirty="0">
                <a:solidFill>
                  <a:schemeClr val="tx1"/>
                </a:solidFill>
              </a:rPr>
              <a:t>)</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Indikerar </a:t>
            </a:r>
            <a:r>
              <a:rPr lang="en-US" sz="2000" i="1" noProof="0" dirty="0">
                <a:solidFill>
                  <a:schemeClr val="tx1"/>
                </a:solidFill>
              </a:rPr>
              <a:t>"målets storlek</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Viktig experimentell-fysikalisk storhet för att beskriva reaktionssannolikheter</a:t>
            </a:r>
            <a:br>
              <a:rPr lang="en-US" sz="2000" noProof="0" dirty="0">
                <a:solidFill>
                  <a:schemeClr val="tx1"/>
                </a:solidFill>
              </a:rPr>
            </a:br>
            <a:endParaRPr lang="en-US" sz="2000" noProof="0" dirty="0">
              <a:solidFill>
                <a:schemeClr val="tx1"/>
              </a:solidFill>
            </a:endParaRPr>
          </a:p>
          <a:p>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en-US" sz="3600" noProof="0" dirty="0"/>
              <a:t>Tvärsnitt</a:t>
            </a:r>
            <a:endParaRPr lang="en-US" sz="3000" noProof="0" dirty="0"/>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xmlns:mc="http://schemas.openxmlformats.org/markup-compatibility/2006" xmlns:a14="http://schemas.microsoft.com/office/drawing/2010/main">
                <a14:m xmlns:a14="http://schemas.microsoft.com/office/drawing/2010/main"/>
                <a:r>
                  <a:rPr lang="en-US" i="1" noProof="0" dirty="0"/>
                  <a:t> ... Tvärsnitt</a:t>
                </a:r>
                <a:br>
                  <a:rPr lang="en-US" i="1" noProof="0" dirty="0"/>
                </a:br>
                <a14:m xmlns:a14="http://schemas.microsoft.com/office/drawing/2010/main"/>
                <a:r>
                  <a:rPr lang="en-US" i="1" dirty="0"/>
                  <a:t> ...antal</a:t>
                </a:r>
                <a:br>
                  <a:rPr lang="en-US" i="1" dirty="0"/>
                </a:br>
                <a14:m xmlns:a14="http://schemas.microsoft.com/office/drawing/2010/main"/>
                <a:r>
                  <a:rPr lang="en-US" i="1" dirty="0"/>
                  <a:t> ...Antal projektiler</a:t>
                </a:r>
                <a:br>
                  <a:rPr lang="en-US" i="1" dirty="0"/>
                </a:br>
                <a14:m xmlns:a14="http://schemas.microsoft.com/office/drawing/2010/main"/>
                <a:r>
                  <a:rPr lang="en-US" i="1" dirty="0"/>
                  <a:t> ... Upptäcktssannolikhet</a:t>
                </a:r>
                <a:br>
                  <a:rPr lang="en-US" i="1" dirty="0"/>
                </a:br>
                <a14:m xmlns:a14="http://schemas.microsoft.com/office/drawing/2010/main"/>
                <a:r>
                  <a:rPr lang="en-US" i="1" dirty="0"/>
                  <a:t> ... Målets täthet</a:t>
                </a:r>
              </a:p>
            </p:txBody>
          </p:sp>
        </mc:Choice>
        <mc:Fallback>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2760133" cy="338554"/>
          </a:xfrm>
          <a:prstGeom prst="rect">
            <a:avLst/>
          </a:prstGeom>
          <a:noFill/>
        </p:spPr>
        <p:txBody>
          <a:bodyPr wrap="square" rtlCol="0">
            <a:spAutoFit/>
          </a:bodyPr>
          <a:lstStyle/>
          <a:p>
            <a:pPr algn="ctr"/>
            <a:r>
              <a:rPr lang="en-US" sz="1600" i="1" dirty="0"/>
              <a:t>[23] </a:t>
            </a:r>
            <a:r>
              <a:rPr lang="en-GB" sz="1600" i="1" dirty="0"/>
              <a:t>Tvärsnittsschema</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Tvärsnitt</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Fyll i uppgift 4 från arbetsbladet i par.</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Dataanalys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Datatavla</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Vad är nukleär astrofysik?</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sz="2800" b="1" cap="small" dirty="0" err="1">
                <a:solidFill>
                  <a:srgbClr val="1B1F22"/>
                </a:solidFill>
                <a:latin typeface="Open Sans" panose="020B0606030504020204" pitchFamily="34" charset="0"/>
              </a:rPr>
              <a:t>Objekt </a:t>
            </a:r>
            <a:r>
              <a:rPr lang="de-DE" sz="2800" b="1" cap="small" dirty="0" err="1">
                <a:solidFill>
                  <a:srgbClr val="1B1F22"/>
                </a:solidFill>
                <a:latin typeface="Open Sans" panose="020B0606030504020204" pitchFamily="34" charset="0"/>
              </a:rPr>
              <a:t>för </a:t>
            </a:r>
            <a:r>
              <a:rPr lang="de-DE" sz="2800" b="1" cap="small" dirty="0">
                <a:solidFill>
                  <a:srgbClr val="1B1F22"/>
                </a:solidFill>
                <a:latin typeface="Open Sans" panose="020B0606030504020204" pitchFamily="34" charset="0"/>
              </a:rPr>
              <a:t>observation</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Inom nukleär astrofysik studeras grundämnenas uppkomst.</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För att besvara denna fråga tar nukleär astrofysik en djup titt in i universum.</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Orionnebulosan</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en-US" sz="2000" noProof="0" dirty="0"/>
              <a:t>Mått på sannolikheten för en reaktion vid en given temperatur</a:t>
            </a:r>
          </a:p>
          <a:p>
            <a:pPr marL="285750" indent="-285750">
              <a:buFont typeface="Arial" panose="020B0604020202020204" pitchFamily="34" charset="0"/>
              <a:buChar char="•"/>
            </a:pPr>
            <a:r>
              <a:rPr lang="en-GB" sz="2000" dirty="0"/>
              <a:t>Den talar om för oss hur många reaktioner som sker i ett område per sekund</a:t>
            </a:r>
          </a:p>
          <a:p>
            <a:pPr marL="285750" indent="-285750">
              <a:buFont typeface="Arial" panose="020B0604020202020204" pitchFamily="34" charset="0"/>
              <a:buChar char="•"/>
            </a:pPr>
            <a:r>
              <a:rPr lang="en-GB" sz="2000" noProof="0" dirty="0"/>
              <a:t>Den stellära </a:t>
            </a:r>
            <a:r>
              <a:rPr lang="en-GB" sz="2000" dirty="0"/>
              <a:t>reaktionshastigheten beror starkt på </a:t>
            </a:r>
            <a:r>
              <a:rPr lang="en-GB" sz="2000" b="1" dirty="0"/>
              <a:t>temperaturen</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p:sp>
        <p:nvSpPr>
          <p:cNvPr id="4" name="Textfeld 3">
            <a:extLst>
              <a:ext uri="{FF2B5EF4-FFF2-40B4-BE49-F238E27FC236}">
                <a16:creationId xmlns:a16="http://schemas.microsoft.com/office/drawing/2014/main" id="{A0E408E7-7F56-CB89-D585-D8C1D9266713}"/>
              </a:ext>
            </a:extLst>
          </p:cNvPr>
          <p:cNvSpPr txBox="1"/>
          <p:nvPr/>
        </p:nvSpPr>
        <p:spPr>
          <a:xfrm>
            <a:off x="10191750" y="2002632"/>
            <a:ext cx="2000250" cy="1837426"/>
          </a:xfrm>
          <a:prstGeom prst="rect">
            <a:avLst/>
          </a:prstGeom>
          <a:noFill/>
          <a:ln>
            <a:solidFill>
              <a:srgbClr val="FF0000"/>
            </a:solidFill>
          </a:ln>
        </p:spPr>
        <p:txBody>
          <a:bodyPr wrap="square" rtlCol="0">
            <a:spAutoFit/>
          </a:bodyPr>
          <a:lstStyle/>
          <a:p>
            <a:r>
              <a:rPr lang="en-US" dirty="0">
                <a:solidFill>
                  <a:srgbClr val="FF0000"/>
                </a:solidFill>
              </a:rPr>
              <a:t>För översättaren: </a:t>
            </a:r>
            <a:r>
              <a:rPr lang="en-GB" dirty="0">
                <a:solidFill>
                  <a:srgbClr val="FF0000"/>
                </a:solidFill>
              </a:rPr>
              <a:t>Den här bilden ska ännu inte ersättas. Vänligen översätt endast de två axeletiketterna och radera detta textfält</a:t>
            </a:r>
            <a:endParaRPr lang="en-US" dirty="0">
              <a:solidFill>
                <a:srgbClr val="FF0000"/>
              </a:solidFill>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xmlns:mc="http://schemas.openxmlformats.org/markup-compatibility/2006" xmlns:a14="http://schemas.microsoft.com/office/drawing/2010/main">
                <a:pPr algn="ctr"/>
                <a:r>
                  <a:rPr lang="de-DE" sz="1400" b="1" dirty="0">
                    <a:solidFill>
                      <a:srgbClr val="000000"/>
                    </a:solidFill>
                  </a:rPr>
                  <a:t>Reaktionshastighet [ ]</a:t>
                </a:r>
                <a14:m xmlns:a14="http://schemas.microsoft.com/office/drawing/2010/main"/>
              </a:p>
            </p:txBody>
          </p:sp>
        </mc:Choice>
        <mc:Fallback>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de-DE" sz="1400" b="1" dirty="0" err="1">
                <a:solidFill>
                  <a:srgbClr val="000000"/>
                </a:solidFill>
              </a:rPr>
              <a:t>Temperatur </a:t>
            </a:r>
            <a:r>
              <a:rPr lang="de-DE" sz="1400" b="1" dirty="0">
                <a:solidFill>
                  <a:srgbClr val="000000"/>
                </a:solidFill>
              </a:rPr>
              <a:t>[GK]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en-US" sz="3600" dirty="0"/>
              <a:t>Reaktionshastighet</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en-US" i="1" dirty="0"/>
              <a:t>Den faktiska formeln bakom reaktionshastigheten!</a:t>
            </a:r>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Reaktionshastighet</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Fyll i uppgift 5 från arbetsbladet i par.</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Dataanalys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Interaktivt histogram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Osäkerhetsfaktorer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Vilka approximationer behövde vi göra för dataanalysen?</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Diskutera kvalitativt mätosäkerheten i våra resultat och de möjliga felkällorna.</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Sammanfattning</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172681"/>
              </a:xfrm>
              <a:prstGeom prst="rect">
                <a:avLst/>
              </a:prstGeom>
              <a:noFill/>
            </p:spPr>
            <p:txBody>
              <a:bodyPr wrap="square" rtlCol="0">
                <a:spAutoFit/>
              </a:bodyPr>
              <a:lstStyle/>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Reaktionen</a:t>
                </a:r>
                <a14:m xmlns:a14="http://schemas.microsoft.com/office/drawing/2010/main"/>
                <a:r>
                  <a:rPr lang="en-GB" sz="2000" dirty="0"/>
                  <a:t> äger rum i AGB-stjärnor (röda jättar)</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Det är början på en reaktionskedja som anses vara en av de viktigaste </a:t>
                </a:r>
                <a:r>
                  <a:rPr lang="en-GB" sz="2000" b="1" dirty="0"/>
                  <a:t>neutronkällorna </a:t>
                </a:r>
                <a:r>
                  <a:rPr lang="en-GB" sz="2000" dirty="0"/>
                  <a:t>för s-processens nukleosyntes</a:t>
                </a:r>
                <a:endParaRPr lang="en-GB" sz="2000" b="1" dirty="0"/>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Genom att observera </a:t>
                </a:r>
                <a:r>
                  <a:rPr lang="en-GB" sz="2000" b="1" dirty="0"/>
                  <a:t>fotonenergin </a:t>
                </a:r>
                <a:r>
                  <a:rPr lang="en-GB" sz="2000" dirty="0"/>
                  <a:t>kunde vi beräkna </a:t>
                </a:r>
                <a:r>
                  <a:rPr lang="en-GB" sz="2000" b="1" dirty="0"/>
                  <a:t>reaktionshastigheten </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Beräkningen av reaktionshastigheten hjälper oss att förstå vilka processer som äger rum i stjärnan med vilken sannolikhet och hjälper oss därmed också att utveckla bättre </a:t>
                </a:r>
                <a:r>
                  <a:rPr lang="en-GB" sz="2000" b="1" dirty="0"/>
                  <a:t>stjärnmodeller</a:t>
                </a:r>
              </a:p>
            </p:txBody>
          </p:sp>
        </mc:Choice>
        <mc:Fallback>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81200" y="1681184"/>
                <a:ext cx="5624375" cy="4172681"/>
              </a:xfrm>
              <a:prstGeom prst="rect">
                <a:avLst/>
              </a:prstGeom>
              <a:blipFill>
                <a:blip r:embed="rId3"/>
                <a:stretch>
                  <a:fillRect l="-976" r="-1735" b="-1754"/>
                </a:stretch>
              </a:blipFill>
            </p:spPr>
            <p:txBody>
              <a:bodyPr/>
              <a:lstStyle/>
              <a:p>
                <a:r>
                  <a:rPr lang="en-US">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algn="ctr"/>
            <a:r>
              <a:rPr lang="en-US" sz="1600" i="1" dirty="0">
                <a:solidFill>
                  <a:schemeClr val="bg1"/>
                </a:solidFill>
              </a:rPr>
              <a:t>[24] AGB-stjärnan </a:t>
            </a:r>
            <a:r>
              <a:rPr lang="en-GB" sz="1600" i="1" dirty="0">
                <a:solidFill>
                  <a:schemeClr val="bg1"/>
                </a:solidFill>
              </a:rPr>
              <a:t>119 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4162678"/>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dirty="0"/>
              <a:t>Vi har tagit reda på vilka </a:t>
            </a:r>
            <a:r>
              <a:rPr lang="en-GB" sz="2200" b="1" dirty="0"/>
              <a:t>kärnprocesser </a:t>
            </a:r>
            <a:r>
              <a:rPr lang="en-GB" sz="2200" dirty="0"/>
              <a:t>som driver stjärnor</a:t>
            </a:r>
          </a:p>
          <a:p>
            <a:pPr marL="342900" indent="-342900">
              <a:spcAft>
                <a:spcPts val="900"/>
              </a:spcAft>
              <a:buFont typeface="Wingdings" panose="05000000000000000000" pitchFamily="2" charset="2"/>
              <a:buChar char="Ø"/>
            </a:pPr>
            <a:r>
              <a:rPr lang="en-GB" sz="2200" dirty="0"/>
              <a:t>Vi har lärt oss att bildandet av tyngre grundämnen endast är möjligt genom neutroninfångningsprocesser, vilket är anledningen till att det måste finnas </a:t>
            </a:r>
            <a:r>
              <a:rPr lang="en-GB" sz="2200" b="1" dirty="0"/>
              <a:t>fria neutroner </a:t>
            </a:r>
            <a:r>
              <a:rPr lang="en-GB" sz="2200" dirty="0"/>
              <a:t>i stjärnor </a:t>
            </a:r>
            <a:endParaRPr lang="en-US" sz="2200" dirty="0"/>
          </a:p>
          <a:p>
            <a:pPr marL="342900" indent="-342900">
              <a:spcAft>
                <a:spcPts val="900"/>
              </a:spcAft>
              <a:buFont typeface="Wingdings" panose="05000000000000000000" pitchFamily="2" charset="2"/>
              <a:buChar char="Ø"/>
            </a:pPr>
            <a:r>
              <a:rPr lang="en-GB" sz="2200" dirty="0"/>
              <a:t>Vi </a:t>
            </a:r>
            <a:r>
              <a:rPr lang="en-US" sz="2200" dirty="0"/>
              <a:t>undersökte </a:t>
            </a:r>
            <a:r>
              <a:rPr lang="en-US" sz="2200" dirty="0"/>
              <a:t>en specifik reaktion som kan vara en neutronkälla </a:t>
            </a:r>
            <a:r>
              <a:rPr lang="en-GB" sz="2200" dirty="0"/>
              <a:t>för att ta reda på hur ofta denna reaktion inträffar under antagna omständigheter</a:t>
            </a:r>
          </a:p>
          <a:p>
            <a:pPr marL="342900" indent="-342900">
              <a:spcAft>
                <a:spcPts val="900"/>
              </a:spcAft>
              <a:buFont typeface="Wingdings" panose="05000000000000000000" pitchFamily="2" charset="2"/>
              <a:buChar char="Ø"/>
            </a:pPr>
            <a:r>
              <a:rPr lang="en-GB" sz="2200" dirty="0"/>
              <a:t>Den information som finns i </a:t>
            </a:r>
            <a:r>
              <a:rPr lang="en-GB" sz="2200" b="1" dirty="0"/>
              <a:t>reaktionshastigheten </a:t>
            </a:r>
            <a:r>
              <a:rPr lang="en-GB" sz="2200" dirty="0"/>
              <a:t>är en viktig byggsten för att förstå hur processerna sker i stjärnor</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Sammanfattning</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b="1" dirty="0"/>
              <a:t>Kärnfysikalisk astrofysik </a:t>
            </a:r>
            <a:r>
              <a:rPr lang="en-GB" sz="2200" dirty="0"/>
              <a:t>är ett komplext samspel mellan kärnfysikaliska experiment, stjärnmodeller, astronomiska observationer m.m.</a:t>
            </a:r>
          </a:p>
          <a:p>
            <a:pPr marL="342900" indent="-342900">
              <a:spcAft>
                <a:spcPts val="900"/>
              </a:spcAft>
              <a:buFont typeface="Wingdings" panose="05000000000000000000" pitchFamily="2" charset="2"/>
              <a:buChar char="Ø"/>
            </a:pPr>
            <a:r>
              <a:rPr lang="en-GB" sz="2200" b="1" dirty="0"/>
              <a:t>Kemiska grundämnen </a:t>
            </a:r>
            <a:r>
              <a:rPr lang="en-GB" sz="2200" dirty="0"/>
              <a:t>skapas i de processer som driver hela vårt universum</a:t>
            </a:r>
          </a:p>
          <a:p>
            <a:pPr marL="342900" indent="-342900">
              <a:spcAft>
                <a:spcPts val="900"/>
              </a:spcAft>
              <a:buFont typeface="Wingdings" panose="05000000000000000000" pitchFamily="2" charset="2"/>
              <a:buChar char="Ø"/>
            </a:pPr>
            <a:r>
              <a:rPr lang="en-GB" sz="2200" dirty="0"/>
              <a:t>Överflöd av kemiska grundämnen är som spårare </a:t>
            </a:r>
            <a:r>
              <a:rPr lang="en-GB" sz="2200" b="1" dirty="0"/>
              <a:t>av den kosmiska evolutionen</a:t>
            </a:r>
          </a:p>
          <a:p>
            <a:pPr marL="342900" indent="-342900">
              <a:spcAft>
                <a:spcPts val="900"/>
              </a:spcAft>
              <a:buFont typeface="Wingdings" panose="05000000000000000000" pitchFamily="2" charset="2"/>
              <a:buChar char="Ø"/>
            </a:pPr>
            <a:r>
              <a:rPr lang="en-GB" sz="2200" dirty="0"/>
              <a:t>Med hjälp av nukleär astrofysik försöker vi rekonstruera vårt </a:t>
            </a:r>
            <a:r>
              <a:rPr lang="en-GB" sz="2200" b="1" dirty="0"/>
              <a:t>universums </a:t>
            </a:r>
            <a:r>
              <a:rPr lang="en-GB" sz="2200" dirty="0"/>
              <a:t>historia och utveckling</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Sammanfattning</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a:solidFill>
                        <a:schemeClr val="tx1"/>
                      </a:solidFill>
                      <a:latin typeface="+mj-lt"/>
                    </a:rPr>
                    <a:t>Öppna</a:t>
                  </a:r>
                  <a:br>
                    <a:rPr lang="de-DE" sz="2800" dirty="0">
                      <a:solidFill>
                        <a:schemeClr val="tx1"/>
                      </a:solidFill>
                      <a:latin typeface="+mj-lt"/>
                    </a:rPr>
                  </a:br>
                  <a14:m xmlns:a14="http://schemas.microsoft.com/office/drawing/2010/main"/>
                  <a:r>
                    <a:rPr lang="de-DE" sz="2800" b="1" dirty="0">
                      <a:solidFill>
                        <a:schemeClr val="tx1"/>
                      </a:solidFill>
                      <a:latin typeface="+mj-lt"/>
                    </a:rPr>
                    <a:t> 1.1 Tavla för brainstorming</a:t>
                  </a:r>
                </a:p>
                <a:p xmlns:mc="http://schemas.openxmlformats.org/markup-compatibility/2006" xmlns:a14="http://schemas.microsoft.com/office/drawing/2010/main">
                  <a:pPr algn="ctr">
                    <a:spcAft>
                      <a:spcPts val="1200"/>
                    </a:spcAft>
                  </a:pPr>
                  <a:r>
                    <a:rPr lang="en-GB" sz="2800" dirty="0">
                      <a:solidFill>
                        <a:schemeClr val="tx1"/>
                      </a:solidFill>
                      <a:latin typeface="+mj-lt"/>
                    </a:rPr>
                    <a:t>Diskutera dina svar från början. Skulle du svara annorlunda på några av frågorna nu?</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l="-639" r="-2009"/>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Stjärnfallsgalaxen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Många öppna frågor</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algn="r"/>
            <a:r>
              <a:rPr lang="de-DE" sz="1400" i="1" dirty="0" err="1">
                <a:solidFill>
                  <a:schemeClr val="bg1"/>
                </a:solidFill>
              </a:rPr>
              <a:t>[</a:t>
            </a:r>
            <a:r>
              <a:rPr lang="de-DE" sz="1400" i="1" dirty="0">
                <a:solidFill>
                  <a:schemeClr val="bg1"/>
                </a:solidFill>
              </a:rPr>
              <a:t>01] </a:t>
            </a:r>
            <a:r>
              <a:rPr lang="de-DE" sz="1400" i="1" dirty="0" err="1">
                <a:solidFill>
                  <a:schemeClr val="bg1"/>
                </a:solidFill>
              </a:rPr>
              <a:t>Skapelsens </a:t>
            </a:r>
            <a:r>
              <a:rPr lang="de-DE" sz="1400" i="1" dirty="0">
                <a:solidFill>
                  <a:schemeClr val="bg1"/>
                </a:solidFill>
              </a:rPr>
              <a:t>pelare</a:t>
            </a:r>
            <a:endParaRPr lang="de-DE" sz="1400" i="1" dirty="0">
              <a:solidFill>
                <a:schemeClr val="bg1"/>
              </a:solidFill>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054956"/>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GB" sz="2000" dirty="0"/>
              <a:t>Hur är det med alla de andra</a:t>
            </a:r>
            <a:br>
              <a:rPr lang="en-GB" sz="2000" dirty="0"/>
            </a:br>
            <a:r>
              <a:rPr lang="en-GB" sz="2000" b="1" dirty="0"/>
              <a:t>nukleosyntesprocesser</a:t>
            </a:r>
            <a:r>
              <a:rPr lang="en-GB" sz="2000" dirty="0"/>
              <a:t>?</a:t>
            </a:r>
          </a:p>
          <a:p>
            <a:pPr marL="342900" indent="-342900">
              <a:spcAft>
                <a:spcPts val="900"/>
              </a:spcAft>
              <a:buFont typeface="Arial" panose="020B0604020202020204" pitchFamily="34" charset="0"/>
              <a:buChar char="•"/>
            </a:pPr>
            <a:r>
              <a:rPr lang="en-GB" sz="2000" b="1" dirty="0"/>
              <a:t>Hur utvecklas en galax?</a:t>
            </a:r>
          </a:p>
          <a:p>
            <a:pPr marL="342900" indent="-342900">
              <a:spcAft>
                <a:spcPts val="900"/>
              </a:spcAft>
              <a:buFont typeface="Arial" panose="020B0604020202020204" pitchFamily="34" charset="0"/>
              <a:buChar char="•"/>
            </a:pPr>
            <a:r>
              <a:rPr lang="en-GB" sz="2000" dirty="0"/>
              <a:t>Vad händer i en </a:t>
            </a:r>
            <a:r>
              <a:rPr lang="en-GB" sz="2000" b="1" dirty="0"/>
              <a:t>neutronstjärna </a:t>
            </a:r>
            <a:r>
              <a:rPr lang="en-GB" sz="2000" dirty="0"/>
              <a:t>och vid sammanslagningar av neut</a:t>
            </a:r>
            <a:r>
              <a:rPr lang="en-GB" sz="2000" b="1" dirty="0"/>
              <a:t>ronstjärnor</a:t>
            </a:r>
            <a:r>
              <a:rPr lang="en-GB" sz="2000" dirty="0"/>
              <a:t>?</a:t>
            </a:r>
          </a:p>
          <a:p>
            <a:pPr marL="342900" indent="-342900">
              <a:spcAft>
                <a:spcPts val="900"/>
              </a:spcAft>
              <a:buFont typeface="Arial" panose="020B0604020202020204" pitchFamily="34" charset="0"/>
              <a:buChar char="•"/>
            </a:pPr>
            <a:r>
              <a:rPr lang="en-GB" sz="2000" dirty="0"/>
              <a:t>Varifrån </a:t>
            </a:r>
            <a:r>
              <a:rPr lang="en-GB" sz="2000" dirty="0"/>
              <a:t>kommer egentligen de </a:t>
            </a:r>
            <a:r>
              <a:rPr lang="en-GB" sz="2000" b="1" dirty="0"/>
              <a:t>första elementen</a:t>
            </a:r>
            <a:r>
              <a:rPr lang="en-GB" sz="2000" dirty="0"/>
              <a:t>?</a:t>
            </a:r>
          </a:p>
          <a:p>
            <a:pPr marL="342900" indent="-342900">
              <a:spcAft>
                <a:spcPts val="900"/>
              </a:spcAft>
              <a:buFont typeface="Arial" panose="020B0604020202020204" pitchFamily="34" charset="0"/>
              <a:buChar char="•"/>
            </a:pPr>
            <a:r>
              <a:rPr lang="en-GB" sz="2000" dirty="0"/>
              <a:t>Vad kan vi lära oss om </a:t>
            </a:r>
            <a:r>
              <a:rPr lang="en-GB" sz="2000" b="1" dirty="0"/>
              <a:t>Big Bang </a:t>
            </a:r>
            <a:r>
              <a:rPr lang="en-GB" sz="2000" dirty="0"/>
              <a:t>med hjälp av kärnfysikalisk astrofysik?</a:t>
            </a:r>
          </a:p>
          <a:p>
            <a:pPr marL="342900" indent="-342900">
              <a:spcAft>
                <a:spcPts val="900"/>
              </a:spcAft>
              <a:buFont typeface="Wingdings" panose="05000000000000000000" pitchFamily="2" charset="2"/>
              <a:buChar char="Ø"/>
            </a:pPr>
            <a:r>
              <a:rPr lang="en-GB" sz="2000" i="1" dirty="0"/>
              <a:t>Idag har vi bara skrapat på ytan av den nukleära astrofysikens värld!</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Slutet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på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en</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resa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genom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elementen</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5684</ap:Words>
  <ap:Application>Microsoft Office PowerPoint</ap:Application>
  <ap:PresentationFormat>Breitbild</ap:PresentationFormat>
  <ap:Paragraphs>608</ap:Paragraphs>
  <ap:Slides>98</ap:Slides>
  <ap:Notes>72</ap:Notes>
  <ap:HiddenSlides>0</ap:HiddenSlides>
  <ap:MMClips>1</ap:MMClips>
  <ap:ScaleCrop>false</ap:ScaleCrop>
  <ap:HeadingPairs>
    <vt:vector baseType="variant" size="6">
      <vt:variant>
        <vt:lpstr>Verwendete Schriftarten</vt:lpstr>
      </vt:variant>
      <vt:variant>
        <vt:i4>6</vt:i4>
      </vt:variant>
      <vt:variant>
        <vt:lpstr>Design</vt:lpstr>
      </vt:variant>
      <vt:variant>
        <vt:i4>3</vt:i4>
      </vt:variant>
      <vt:variant>
        <vt:lpstr>Folientitel</vt:lpstr>
      </vt:variant>
      <vt:variant>
        <vt:i4>98</vt:i4>
      </vt:variant>
    </vt:vector>
  </ap:HeadingPairs>
  <ap:TitlesOfParts>
    <vt:vector baseType="lpstr" size="107">
      <vt:lpstr>Open Sans</vt:lpstr>
      <vt:lpstr>Arial</vt:lpstr>
      <vt:lpstr>Symbol</vt:lpstr>
      <vt:lpstr>Calibri</vt:lpstr>
      <vt:lpstr>Wingdings</vt:lpstr>
      <vt:lpstr>Cambria Math</vt:lpstr>
      <vt:lpstr>TUD_2018_16zu9</vt:lpstr>
      <vt:lpstr>chapter</vt:lpstr>
      <vt:lpstr>Benutzerdefiniertes Design</vt:lpstr>
      <vt:lpstr>PowerPoint-Präsentation</vt:lpstr>
      <vt:lpstr>PowerPoint-Präsentation</vt:lpstr>
      <vt:lpstr>Time Schedule</vt:lpstr>
      <vt:lpstr>PowerPoint-Präsentation</vt:lpstr>
      <vt:lpstr>PowerPoint-Präsentation</vt:lpstr>
      <vt:lpstr>PowerPoint-Präsentation</vt:lpstr>
      <vt:lpstr>Brainstorming</vt:lpstr>
      <vt:lpstr>PowerPoint-Präsentation</vt:lpstr>
      <vt:lpstr>What is Nuclear Astrophysics?</vt:lpstr>
      <vt:lpstr>PowerPoint-Präsentation</vt:lpstr>
      <vt:lpstr>Elements in Antiquity (ca. 350 B.C.)</vt:lpstr>
      <vt:lpstr>Elements in Antiquity (ca. 350 B.C.)</vt:lpstr>
      <vt:lpstr>Elements in Alchemy</vt:lpstr>
      <vt:lpstr>Elements in Alchemy</vt:lpstr>
      <vt:lpstr>Evolution of the periodic table</vt:lpstr>
      <vt:lpstr>The Periodic Table of the Elements</vt:lpstr>
      <vt:lpstr>Abundance of the Chemical Elements (Solar System)</vt:lpstr>
      <vt:lpstr>Abundance of the Chemical Elements (Solar System)</vt:lpstr>
      <vt:lpstr>Abundance of the Chemical Elements</vt:lpstr>
      <vt:lpstr>PowerPoint-Präsentation</vt:lpstr>
      <vt:lpstr>PowerPoint-Präsentation</vt:lpstr>
      <vt:lpstr>PowerPoint-Präsentation</vt:lpstr>
      <vt:lpstr>The Atomic Nucleus</vt:lpstr>
      <vt:lpstr>Atomic Nuclei labeling</vt:lpstr>
      <vt:lpstr>Atomic Nuclei labeling</vt:lpstr>
      <vt:lpstr>Atomic Nuclei labeling</vt:lpstr>
      <vt:lpstr>Atomic Nuclei labeling</vt:lpstr>
      <vt:lpstr>Atomic Nuclei labeling</vt:lpstr>
      <vt:lpstr>Atomic Nuclei labeling</vt:lpstr>
      <vt:lpstr>PowerPoint-Präsentation</vt:lpstr>
      <vt:lpstr>Nuclear Reactions</vt:lpstr>
      <vt:lpstr>Nuclear Reactions</vt:lpstr>
      <vt:lpstr>Nuclear Reactions</vt:lpstr>
      <vt:lpstr>PowerPoint-Präsentation</vt:lpstr>
      <vt:lpstr>Binding Energy</vt:lpstr>
      <vt:lpstr>Binding Energy</vt:lpstr>
      <vt:lpstr>The Nuclide Table</vt:lpstr>
      <vt:lpstr>Nuclear Reactions</vt:lpstr>
      <vt:lpstr>PowerPoint-Präsentation</vt:lpstr>
      <vt:lpstr>PowerPoint-Präsentation</vt:lpstr>
      <vt:lpstr>Stellar Evolution</vt:lpstr>
      <vt:lpstr>PowerPoint-Präsentation</vt:lpstr>
      <vt:lpstr>Stellar Evolution</vt:lpstr>
      <vt:lpstr>Stellar Evolution</vt:lpstr>
      <vt:lpstr>Stellar Evolution</vt:lpstr>
      <vt:lpstr>Stellar Evolution</vt:lpstr>
      <vt:lpstr>Stellar Evolution</vt:lpstr>
      <vt:lpstr>Stellar Evolution</vt:lpstr>
      <vt:lpstr>Stellar Evolution</vt:lpstr>
      <vt:lpstr>Stellar Evolution</vt:lpstr>
      <vt:lpstr>PowerPoint-Präsentation</vt:lpstr>
      <vt:lpstr>The Story of our Sun</vt:lpstr>
      <vt:lpstr>The Story of our Sun</vt:lpstr>
      <vt:lpstr>The Story of our Sun</vt:lpstr>
      <vt:lpstr>The Story of our Sun</vt:lpstr>
      <vt:lpstr>The Story of our Sun</vt:lpstr>
      <vt:lpstr>The Story of our Sun</vt:lpstr>
      <vt:lpstr>The Story of our Sun</vt:lpstr>
      <vt:lpstr>Abundance of the Chemical Elements (Solar System)</vt:lpstr>
      <vt:lpstr>Abundance of the Chemical Elements (Solar System)</vt:lpstr>
      <vt:lpstr>Abundance of the Chemical Elements (Solar System)</vt:lpstr>
      <vt:lpstr>Binding Energy</vt:lpstr>
      <vt:lpstr>Binding Energy</vt:lpstr>
      <vt:lpstr>PowerPoint-Präsentation</vt:lpstr>
      <vt:lpstr>PowerPoint-Präsentation</vt:lpstr>
      <vt:lpstr>Neutron Capture</vt:lpstr>
      <vt:lpstr>Neutron Capture</vt:lpstr>
      <vt:lpstr>The Nuclide Race Board Game</vt:lpstr>
      <vt:lpstr>The Nuclide Race Board Game</vt:lpstr>
      <vt:lpstr>The Nuclide Race Board Game</vt:lpstr>
      <vt:lpstr>The Nuclide Race Board Game</vt:lpstr>
      <vt:lpstr>The Nuclide Race Board Game</vt:lpstr>
      <vt:lpstr>PowerPoint-Präsentation</vt:lpstr>
      <vt:lpstr>S- and R-Processes</vt:lpstr>
      <vt:lpstr>R-Process in Action</vt:lpstr>
      <vt:lpstr>PowerPoint-Präsentation</vt:lpstr>
      <vt:lpstr>Neutron Sources</vt:lpstr>
      <vt:lpstr>PowerPoint-Präsentation</vt:lpstr>
      <vt:lpstr>PowerPoint-Präsentation</vt:lpstr>
      <vt:lpstr>Nuclear Reaction Measurements</vt:lpstr>
      <vt:lpstr>Nuclear Reaction Measurements</vt:lpstr>
      <vt:lpstr>Goal of the Measurment</vt:lpstr>
      <vt:lpstr>Photon Energy</vt:lpstr>
      <vt:lpstr>Photon Energy</vt:lpstr>
      <vt:lpstr>Photon Energy</vt:lpstr>
      <vt:lpstr>Photon Energy</vt:lpstr>
      <vt:lpstr>Term Diagram</vt:lpstr>
      <vt:lpstr>Cross Section</vt:lpstr>
      <vt:lpstr>Cross Section</vt:lpstr>
      <vt:lpstr>Reaction Rate</vt:lpstr>
      <vt:lpstr>Reaction Rate</vt:lpstr>
      <vt:lpstr>Uncertainties </vt:lpstr>
      <vt:lpstr>Summary</vt:lpstr>
      <vt:lpstr>Summary</vt:lpstr>
      <vt:lpstr>Summary</vt:lpstr>
      <vt:lpstr>Brainstorming</vt:lpstr>
      <vt:lpstr>A lot of open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lastModifiedBy>83977dd4, 318a5a4b</lastModifiedBy>
  <revision>2313</revision>
  <dcterms:created xsi:type="dcterms:W3CDTF">2018-06-15T09:17:35.0000000Z</dcterms:created>
  <dcterms:modified xsi:type="dcterms:W3CDTF">2022-11-30T10:46:33.0000000Z</dcterms:modified>
  <keywords>, docId:A02D04D4E428AE5B5301C058B41CC356</keywords>
</coreProperties>
</file>