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9"/>
  </p:notesMasterIdLst>
  <p:sldIdLst>
    <p:sldId id="268" r:id="rId2"/>
    <p:sldId id="271" r:id="rId3"/>
    <p:sldId id="269" r:id="rId4"/>
    <p:sldId id="272" r:id="rId5"/>
    <p:sldId id="274" r:id="rId6"/>
    <p:sldId id="270" r:id="rId7"/>
    <p:sldId id="273"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image" Target="../media/image13.pn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17.pn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23.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image" Target="../media/image27.png"/><Relationship Id="rId11" Type="http://schemas.openxmlformats.org/officeDocument/2006/relationships/image" Target="../media/image8.png"/><Relationship Id="rId5" Type="http://schemas.openxmlformats.org/officeDocument/2006/relationships/image" Target="../media/image9.png"/><Relationship Id="rId10" Type="http://schemas.openxmlformats.org/officeDocument/2006/relationships/hyperlink" Target="https://creativecommons.org/licenses/by-sa/4.0/" TargetMode="External"/><Relationship Id="rId4" Type="http://schemas.openxmlformats.org/officeDocument/2006/relationships/image" Target="NULL"/><Relationship Id="rId9"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NULL"/><Relationship Id="rId11" Type="http://schemas.openxmlformats.org/officeDocument/2006/relationships/hyperlink" Target="https://creativecommons.org/licenses/by-sa/4.0/" TargetMode="External"/><Relationship Id="rId5" Type="http://schemas.openxmlformats.org/officeDocument/2006/relationships/image" Target="NULL"/><Relationship Id="rId10" Type="http://schemas.openxmlformats.org/officeDocument/2006/relationships/image" Target="../media/image4.png"/><Relationship Id="rId4" Type="http://schemas.openxmlformats.org/officeDocument/2006/relationships/image" Target="NULL"/><Relationship Id="rId9"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274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Group 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Conversion</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Group Puzzle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Nuclear</a:t>
            </a:r>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Reactions</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err="1">
                <a:latin typeface="Open Sans" panose="020B0606030504020204" pitchFamily="34" charset="0"/>
                <a:ea typeface="Open Sans" panose="020B0606030504020204" pitchFamily="34" charset="0"/>
                <a:cs typeface="Open Sans" panose="020B0606030504020204" pitchFamily="34" charset="0"/>
              </a:rPr>
              <a:t>Nuclear</a:t>
            </a:r>
            <a:r>
              <a:rPr lang="de-DE" sz="1100" b="1" dirty="0">
                <a:latin typeface="Open Sans" panose="020B0606030504020204" pitchFamily="34" charset="0"/>
                <a:ea typeface="Open Sans" panose="020B0606030504020204" pitchFamily="34" charset="0"/>
                <a:cs typeface="Open Sans" panose="020B0606030504020204" pitchFamily="34" charset="0"/>
              </a:rPr>
              <a:t> Medicine</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484748"/>
          </a:xfrm>
          <a:prstGeom prst="rect">
            <a:avLst/>
          </a:prstGeom>
          <a:noFill/>
        </p:spPr>
        <p:txBody>
          <a:bodyPr wrap="square" rtlCol="0">
            <a:spAutoFit/>
          </a:bodyPr>
          <a:lstStyle/>
          <a:p>
            <a:pPr marL="38100" lvl="1"/>
            <a:r>
              <a:rPr lang="en-GB" sz="850" dirty="0">
                <a:effectLst/>
                <a:latin typeface="Open Sans" panose="020B0606030504020204" pitchFamily="34" charset="0"/>
                <a:ea typeface="Open Sans" panose="020B0606030504020204" pitchFamily="34" charset="0"/>
                <a:cs typeface="Open Sans" panose="020B0606030504020204" pitchFamily="34" charset="0"/>
              </a:rPr>
              <a:t>In medicine, radioactive nuclides are often used for radionuclide therapy. For example, beta-minus emitters are introduced into the organism, where they decay and release radiation. A typical example </a:t>
            </a:r>
            <a:r>
              <a:rPr lang="en-GB" sz="850" b="1" dirty="0">
                <a:effectLst/>
                <a:latin typeface="Open Sans" panose="020B0606030504020204" pitchFamily="34" charset="0"/>
                <a:ea typeface="Open Sans" panose="020B0606030504020204" pitchFamily="34" charset="0"/>
                <a:cs typeface="Open Sans" panose="020B0606030504020204" pitchFamily="34" charset="0"/>
              </a:rPr>
              <a:t>is I-131 </a:t>
            </a:r>
            <a:r>
              <a:rPr lang="en-GB" sz="850" dirty="0">
                <a:effectLst/>
                <a:latin typeface="Open Sans" panose="020B0606030504020204" pitchFamily="34" charset="0"/>
                <a:ea typeface="Open Sans" panose="020B0606030504020204" pitchFamily="34" charset="0"/>
                <a:cs typeface="Open Sans" panose="020B0606030504020204" pitchFamily="34" charset="0"/>
              </a:rPr>
              <a:t>(iodine), which accumulates in the thyroid gland and undergoes beta-minus decay there.</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Set up the reaction equation of I-131 and find out which element is produced. Use the nuclide table and the general formula from the Nutshell box.</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It may actually be medically useful to introduce a radioactive material such as I-131 into the human body. Make assumptions to answer the following question:</a:t>
            </a:r>
          </a:p>
          <a:p>
            <a:pPr marL="38100" lvl="1" algn="ctr"/>
            <a:r>
              <a:rPr lang="en-GB" sz="850" i="1" dirty="0">
                <a:effectLst/>
                <a:latin typeface="Open Sans" panose="020B0606030504020204" pitchFamily="34" charset="0"/>
                <a:ea typeface="Open Sans" panose="020B0606030504020204" pitchFamily="34" charset="0"/>
                <a:cs typeface="Open Sans" panose="020B0606030504020204" pitchFamily="34" charset="0"/>
              </a:rPr>
              <a:t>What medical purpose could radioactive iodine 131 have?</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A stable lithium nucleus can be created from a helium nucleus with neutron excess with the help of beta-minus conversion</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3904635"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990598" y="1052512"/>
            <a:ext cx="30519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Profile: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Conversion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a:pPr algn="just">
                  <a:lnSpc>
                    <a:spcPct val="107000"/>
                  </a:lnSpc>
                  <a:spcBef>
                    <a:spcPts val="600"/>
                  </a:spcBef>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The </a:t>
                </a:r>
                <a14:m>
                  <m:oMath xmlns:m="http://schemas.openxmlformats.org/officeDocument/2006/math">
                    <m:sSup>
                      <m:sSupPr>
                        <m:ctrlPr>
                          <a:rPr lang="de-DE" sz="85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Conversion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is a nuclear conversion which occurs when the atomic nucleus has a low number of protons and a higher number of neutrons.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In order to achieve a </a:t>
                </a:r>
                <a:r>
                  <a:rPr lang="en-GB" sz="850" b="1" dirty="0">
                    <a:latin typeface="Open Sans" panose="020B0606030504020204" pitchFamily="34" charset="0"/>
                    <a:ea typeface="Open Sans" panose="020B0606030504020204" pitchFamily="34" charset="0"/>
                    <a:cs typeface="Open Sans" panose="020B0606030504020204" pitchFamily="34" charset="0"/>
                  </a:rPr>
                  <a:t>stable state </a:t>
                </a:r>
                <a:r>
                  <a:rPr lang="en-GB" sz="850" dirty="0">
                    <a:latin typeface="Open Sans" panose="020B0606030504020204" pitchFamily="34" charset="0"/>
                    <a:ea typeface="Open Sans" panose="020B0606030504020204" pitchFamily="34" charset="0"/>
                    <a:cs typeface="Open Sans" panose="020B0606030504020204" pitchFamily="34" charset="0"/>
                  </a:rPr>
                  <a:t>(stable nuclear configuration) from this </a:t>
                </a:r>
                <a:r>
                  <a:rPr lang="en-GB" sz="850" b="1" dirty="0">
                    <a:latin typeface="Open Sans" panose="020B0606030504020204" pitchFamily="34" charset="0"/>
                    <a:ea typeface="Open Sans" panose="020B0606030504020204" pitchFamily="34" charset="0"/>
                    <a:cs typeface="Open Sans" panose="020B0606030504020204" pitchFamily="34" charset="0"/>
                  </a:rPr>
                  <a:t>neutron excess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a neutron is converted into a proton in the nucleus. This conversion also produces an </a:t>
                </a:r>
                <a:r>
                  <a:rPr lang="en-GB" sz="850" b="1" dirty="0">
                    <a:latin typeface="Open Sans" panose="020B0606030504020204" pitchFamily="34" charset="0"/>
                    <a:ea typeface="Open Sans" panose="020B0606030504020204" pitchFamily="34" charset="0"/>
                    <a:cs typeface="Open Sans" panose="020B0606030504020204" pitchFamily="34" charset="0"/>
                  </a:rPr>
                  <a:t>Electron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p>
                      <m:sSupPr>
                        <m:ctrlPr>
                          <a:rPr lang="de-DE" sz="85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and a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𝛎</m:t>
                    </m:r>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which are released as radiation.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The neutrino can be neglected for our considerations, but the electron makes up the so-called </a:t>
                </a:r>
                <a:r>
                  <a:rPr lang="en-GB" sz="850" b="1" dirty="0">
                    <a:latin typeface="Open Sans" panose="020B0606030504020204" pitchFamily="34" charset="0"/>
                    <a:ea typeface="Open Sans" panose="020B0606030504020204" pitchFamily="34" charset="0"/>
                    <a:cs typeface="Open Sans" panose="020B0606030504020204" pitchFamily="34" charset="0"/>
                  </a:rPr>
                  <a:t>Beta-Minus Radiation</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de-DE" sz="85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Although this has a low penetration power, it is harmful to the human body in high doses.</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In summary, the following reaction takes place in the core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 is converted into Proton, giving off an Electron and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For the entire nucleus, this means that a new chemical element is created (since the daughter nuclide has one more proton). The mass number remains the same during the reaction.</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331"/>
            <a:chOff x="724122" y="6674251"/>
            <a:chExt cx="2104802" cy="144033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588"/>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The overall reaction is generally</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𝐀</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𝐗</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1" smtClean="0">
                              <a:effectLst/>
                              <a:latin typeface="Cambria Math" panose="02040503050406030204" pitchFamily="18" charset="0"/>
                              <a:ea typeface="Calibri" panose="020F0502020204030204" pitchFamily="34" charset="0"/>
                              <a:cs typeface="Times New Roman" panose="02020603050405020304" pitchFamily="18" charset="0"/>
                            </a:rPr>
                            <m:t>𝑨</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𝐘</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𝐞</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𝛎</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Occurs</a:t>
                  </a:r>
                  <a:r>
                    <a:rPr lang="de-DE" sz="900" dirty="0">
                      <a:effectLst/>
                      <a:latin typeface="Open Sans" panose="020B0606030504020204" pitchFamily="34" charset="0"/>
                      <a:ea typeface="Open Sans" panose="020B0606030504020204" pitchFamily="34" charset="0"/>
                      <a:cs typeface="Open Sans" panose="020B0606030504020204" pitchFamily="34" charset="0"/>
                    </a:rPr>
                    <a:t>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excess</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Radiation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released</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Electrons</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588"/>
                </a:xfrm>
                <a:prstGeom prst="rect">
                  <a:avLst/>
                </a:prstGeom>
                <a:blipFill>
                  <a:blip r:embed="rId3"/>
                  <a:stretch>
                    <a:fillRect/>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Nexa Bold" panose="02000000000000000000" pitchFamily="50" charset="0"/>
                  <a:ea typeface="Source Sans Pro" panose="020B0503030403020204" pitchFamily="34" charset="0"/>
                </a:rPr>
                <a:t>In a </a:t>
              </a:r>
              <a:r>
                <a:rPr lang="de-DE" sz="1000" b="1" dirty="0" err="1">
                  <a:latin typeface="Nexa Bold" panose="02000000000000000000" pitchFamily="50" charset="0"/>
                  <a:ea typeface="Source Sans Pro" panose="020B0503030403020204" pitchFamily="34" charset="0"/>
                </a:rPr>
                <a:t>Nutshell</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Home Group Task</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67916"/>
            <a:ext cx="5520542" cy="1138773"/>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What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to</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e</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xplain</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Pick any radioactive beta-minus nuclide from the nuclide chart and write down the reaction equation. Using the equation, briefly summarize the beta-minus conversion and its properties.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Briefly describe the principle of radionuclide therapy. Discuss your assumptions about b) with your group members and, if necessary, check your ideas with an Internet search on radionuclide therapy.</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What you have to find out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With the help of group 2, compare the beta-minus conversion with beta-plus and electron capture. Consider the three reaction equations and describe the relationship between the three reactions.</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302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8937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893750"/>
                <a:ext cx="529774" cy="215444"/>
              </a:xfrm>
              <a:prstGeom prst="rect">
                <a:avLst/>
              </a:prstGeom>
              <a:blipFill>
                <a:blip r:embed="rId7"/>
                <a:stretch>
                  <a:fillRect/>
                </a:stretch>
              </a:blipFill>
            </p:spPr>
            <p:txBody>
              <a:bodyPr/>
              <a:lstStyle/>
              <a:p>
                <a:r>
                  <a:rPr lang="de-DE">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0"/>
              </a:rPr>
              <a:t>Creative Commons Attribution-</a:t>
            </a:r>
            <a:r>
              <a:rPr lang="en-GB" sz="600" dirty="0" err="1">
                <a:solidFill>
                  <a:schemeClr val="bg1"/>
                </a:solidFill>
                <a:hlinkClick r:id="rId10"/>
              </a:rPr>
              <a:t>ShareAlike</a:t>
            </a:r>
            <a:r>
              <a:rPr lang="en-GB" sz="600" dirty="0">
                <a:solidFill>
                  <a:schemeClr val="bg1"/>
                </a:solidFill>
                <a:hlinkClick r:id="rId10"/>
              </a:rPr>
              <a:t> 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44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Group II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de-DE" sz="2000" cap="none" dirty="0" err="1">
                <a:latin typeface="Open Sans" panose="020B0606030504020204" pitchFamily="34" charset="0"/>
                <a:ea typeface="Open Sans" panose="020B0606030504020204" pitchFamily="34" charset="0"/>
                <a:cs typeface="Open Sans" panose="020B0606030504020204" pitchFamily="34" charset="0"/>
              </a:rPr>
              <a:t>Conversion</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Group Puzzle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Nuclear</a:t>
            </a:r>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Reactions</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err="1">
                <a:latin typeface="Open Sans" panose="020B0606030504020204" pitchFamily="34" charset="0"/>
                <a:ea typeface="Open Sans" panose="020B0606030504020204" pitchFamily="34" charset="0"/>
                <a:cs typeface="Open Sans" panose="020B0606030504020204" pitchFamily="34" charset="0"/>
              </a:rPr>
              <a:t>Stay</a:t>
            </a:r>
            <a:r>
              <a:rPr lang="de-DE" sz="1100" b="1" dirty="0">
                <a:latin typeface="Open Sans" panose="020B0606030504020204" pitchFamily="34" charset="0"/>
                <a:ea typeface="Open Sans" panose="020B0606030504020204" pitchFamily="34" charset="0"/>
                <a:cs typeface="Open Sans" panose="020B0606030504020204" pitchFamily="34" charset="0"/>
              </a:rPr>
              <a:t> Positive</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Set up the reaction equation of </a:t>
            </a:r>
            <a:r>
              <a:rPr lang="en-GB" sz="850" b="1" dirty="0">
                <a:effectLst/>
                <a:latin typeface="Open Sans" panose="020B0606030504020204" pitchFamily="34" charset="0"/>
                <a:ea typeface="Open Sans" panose="020B0606030504020204" pitchFamily="34" charset="0"/>
                <a:cs typeface="Open Sans" panose="020B0606030504020204" pitchFamily="34" charset="0"/>
              </a:rPr>
              <a:t>F-18 (Fluorine) </a:t>
            </a:r>
            <a:r>
              <a:rPr lang="en-GB" sz="850" dirty="0">
                <a:effectLst/>
                <a:latin typeface="Open Sans" panose="020B0606030504020204" pitchFamily="34" charset="0"/>
                <a:ea typeface="Open Sans" panose="020B0606030504020204" pitchFamily="34" charset="0"/>
                <a:cs typeface="Open Sans" panose="020B0606030504020204" pitchFamily="34" charset="0"/>
              </a:rPr>
              <a:t>and find out which element is produced. Use the nuclide table and the general formula from the Nutshell box.</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The Isotope </a:t>
                </a:r>
                <a:r>
                  <a:rPr lang="de-DE" sz="850" b="1" dirty="0">
                    <a:latin typeface="Open Sans" panose="020B0606030504020204" pitchFamily="34" charset="0"/>
                    <a:ea typeface="Open Sans" panose="020B0606030504020204" pitchFamily="34" charset="0"/>
                    <a:cs typeface="Open Sans" panose="020B0606030504020204" pitchFamily="34" charset="0"/>
                  </a:rPr>
                  <a:t>Potassium-40</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i="1">
                            <a:latin typeface="Cambria Math" panose="02040503050406030204" pitchFamily="18" charset="0"/>
                            <a:ea typeface="Calibri" panose="020F0502020204030204" pitchFamily="34" charset="0"/>
                            <a:cs typeface="Times New Roman" panose="02020603050405020304" pitchFamily="18" charset="0"/>
                          </a:rPr>
                        </m:ctrlPr>
                      </m:sPrePr>
                      <m:sub>
                        <m:r>
                          <a:rPr lang="de-DE" sz="850" b="0" i="0" smtClean="0">
                            <a:latin typeface="Cambria Math" panose="02040503050406030204" pitchFamily="18" charset="0"/>
                            <a:ea typeface="Calibri" panose="020F0502020204030204" pitchFamily="34" charset="0"/>
                            <a:cs typeface="Times New Roman" panose="02020603050405020304" pitchFamily="18" charset="0"/>
                          </a:rPr>
                          <m:t>19</m:t>
                        </m:r>
                      </m:sub>
                      <m:sup>
                        <m:r>
                          <a:rPr lang="de-DE" sz="850" b="0" i="1" smtClean="0">
                            <a:latin typeface="Cambria Math" panose="02040503050406030204" pitchFamily="18" charset="0"/>
                            <a:ea typeface="Calibri" panose="020F0502020204030204" pitchFamily="34" charset="0"/>
                            <a:cs typeface="Times New Roman" panose="02020603050405020304" pitchFamily="18" charset="0"/>
                          </a:rPr>
                          <m:t>40</m:t>
                        </m:r>
                      </m:sup>
                      <m:e>
                        <m:r>
                          <m:rPr>
                            <m:sty m:val="p"/>
                          </m:rPr>
                          <a:rPr lang="de-DE" sz="850" b="0" i="0" smtClean="0">
                            <a:latin typeface="Cambria Math" panose="02040503050406030204" pitchFamily="18" charset="0"/>
                            <a:ea typeface="Calibri" panose="020F0502020204030204" pitchFamily="34" charset="0"/>
                            <a:cs typeface="Times New Roman" panose="02020603050405020304" pitchFamily="18" charset="0"/>
                          </a:rPr>
                          <m:t>K</m:t>
                        </m:r>
                      </m:e>
                    </m:sPre>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can transform by both electron capture and beta-plus conversion. Write the two reaction equations of 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Profile :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Conversion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a:pPr algn="just">
                  <a:lnSpc>
                    <a:spcPct val="107000"/>
                  </a:lnSpc>
                  <a:spcBef>
                    <a:spcPts val="600"/>
                  </a:spcBef>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The </a:t>
                </a:r>
                <a14:m>
                  <m:oMath xmlns:m="http://schemas.openxmlformats.org/officeDocument/2006/math">
                    <m:sSup>
                      <m:sSupPr>
                        <m:ctrlPr>
                          <a:rPr lang="de-DE" sz="85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5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Conversion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is a nuclear decay which always occurs when the atomic nucleus has a high number of protons and a too low number of neutrons.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To achieve a stable state (stable nuclear configuration) from this </a:t>
                </a:r>
                <a:r>
                  <a:rPr lang="en-GB" sz="850" b="1" dirty="0">
                    <a:latin typeface="Open Sans" panose="020B0606030504020204" pitchFamily="34" charset="0"/>
                    <a:ea typeface="Open Sans" panose="020B0606030504020204" pitchFamily="34" charset="0"/>
                    <a:cs typeface="Open Sans" panose="020B0606030504020204" pitchFamily="34" charset="0"/>
                  </a:rPr>
                  <a:t>neutron deficiency</a:t>
                </a:r>
                <a:r>
                  <a:rPr lang="en-GB" sz="850" dirty="0">
                    <a:latin typeface="Open Sans" panose="020B0606030504020204" pitchFamily="34" charset="0"/>
                    <a:ea typeface="Open Sans" panose="020B0606030504020204" pitchFamily="34" charset="0"/>
                    <a:cs typeface="Open Sans" panose="020B0606030504020204" pitchFamily="34" charset="0"/>
                  </a:rPr>
                  <a:t>, a </a:t>
                </a:r>
                <a:r>
                  <a:rPr lang="en-GB" sz="850" b="1" dirty="0">
                    <a:latin typeface="Open Sans" panose="020B0606030504020204" pitchFamily="34" charset="0"/>
                    <a:ea typeface="Open Sans" panose="020B0606030504020204" pitchFamily="34" charset="0"/>
                    <a:cs typeface="Open Sans" panose="020B0606030504020204" pitchFamily="34" charset="0"/>
                  </a:rPr>
                  <a:t>Proton</a:t>
                </a:r>
                <a:r>
                  <a:rPr lang="en-GB" sz="850" dirty="0">
                    <a:latin typeface="Open Sans" panose="020B0606030504020204" pitchFamily="34" charset="0"/>
                    <a:ea typeface="Open Sans" panose="020B0606030504020204" pitchFamily="34" charset="0"/>
                    <a:cs typeface="Open Sans" panose="020B0606030504020204" pitchFamily="34" charset="0"/>
                  </a:rPr>
                  <a:t> is converted to a </a:t>
                </a:r>
                <a:r>
                  <a:rPr lang="en-GB" sz="850" b="1" dirty="0">
                    <a:latin typeface="Open Sans" panose="020B0606030504020204" pitchFamily="34" charset="0"/>
                    <a:ea typeface="Open Sans" panose="020B0606030504020204" pitchFamily="34" charset="0"/>
                    <a:cs typeface="Open Sans" panose="020B0606030504020204" pitchFamily="34" charset="0"/>
                  </a:rPr>
                  <a:t>Neutron</a:t>
                </a:r>
                <a:r>
                  <a:rPr lang="en-GB" sz="850" dirty="0">
                    <a:latin typeface="Open Sans" panose="020B0606030504020204" pitchFamily="34" charset="0"/>
                    <a:ea typeface="Open Sans" panose="020B0606030504020204" pitchFamily="34" charset="0"/>
                    <a:cs typeface="Open Sans" panose="020B0606030504020204" pitchFamily="34" charset="0"/>
                  </a:rPr>
                  <a:t> in the nucleus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This conversion also produces a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Positron </a:t>
                </a:r>
                <a14:m>
                  <m:oMath xmlns:m="http://schemas.openxmlformats.org/officeDocument/2006/math">
                    <m:sSup>
                      <m:sSupPr>
                        <m:ctrlPr>
                          <a:rPr lang="de-DE" sz="850" b="1"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50" b="1"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and a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 </a:t>
                </a:r>
                <a14:m>
                  <m:oMath xmlns:m="http://schemas.openxmlformats.org/officeDocument/2006/math">
                    <m:r>
                      <a:rPr lang="de-DE" sz="850" b="1"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𝛎</m:t>
                    </m:r>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which are released as radiation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The neutrino can be neglected for our considerations, but the positron makes up the so-called </a:t>
                </a:r>
                <a:r>
                  <a:rPr lang="en-GB" sz="850" b="1" dirty="0">
                    <a:latin typeface="Open Sans" panose="020B0606030504020204" pitchFamily="34" charset="0"/>
                    <a:ea typeface="Open Sans" panose="020B0606030504020204" pitchFamily="34" charset="0"/>
                    <a:cs typeface="Open Sans" panose="020B0606030504020204" pitchFamily="34" charset="0"/>
                  </a:rPr>
                  <a:t>Beta-Plus Radiation</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The overall reaction is</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p>
                        <m:sSupPr>
                          <m:ctrlPr>
                            <a:rPr lang="de-DE" sz="900" i="1">
                              <a:latin typeface="Cambria Math" panose="02040503050406030204" pitchFamily="18" charset="0"/>
                              <a:ea typeface="Cambria Math" panose="02040503050406030204" pitchFamily="18" charset="0"/>
                            </a:rPr>
                          </m:ctrlPr>
                        </m:sSupPr>
                        <m:e>
                          <m:r>
                            <a:rPr lang="de-DE" sz="900" i="1">
                              <a:latin typeface="Cambria Math" panose="02040503050406030204" pitchFamily="18" charset="0"/>
                              <a:ea typeface="Cambria Math" panose="02040503050406030204" pitchFamily="18" charset="0"/>
                            </a:rPr>
                            <m:t>𝛽</m:t>
                          </m:r>
                        </m:e>
                        <m:sup>
                          <m:r>
                            <a:rPr lang="de-DE" sz="900" i="1">
                              <a:latin typeface="Cambria Math" panose="02040503050406030204" pitchFamily="18" charset="0"/>
                              <a:ea typeface="Cambria Math" panose="02040503050406030204" pitchFamily="18" charset="0"/>
                            </a:rPr>
                            <m:t>+</m:t>
                          </m:r>
                        </m:sup>
                      </m:sSup>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br>
                    <a:rPr lang="de-DE" sz="90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r>
                        <a:rPr lang="de-DE" sz="900" i="1">
                          <a:latin typeface="Cambria Math" panose="02040503050406030204" pitchFamily="18" charset="0"/>
                          <a:ea typeface="Cambria Math" panose="02040503050406030204" pitchFamily="18" charset="0"/>
                        </a:rPr>
                        <m:t>𝜖</m:t>
                      </m:r>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Occurs</a:t>
                  </a:r>
                  <a:r>
                    <a:rPr lang="de-DE" sz="900" dirty="0">
                      <a:effectLst/>
                      <a:latin typeface="Open Sans" panose="020B0606030504020204" pitchFamily="34" charset="0"/>
                      <a:ea typeface="Open Sans" panose="020B0606030504020204" pitchFamily="34" charset="0"/>
                      <a:cs typeface="Open Sans" panose="020B0606030504020204" pitchFamily="34" charset="0"/>
                    </a:rPr>
                    <a:t>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Deficiency</a:t>
                  </a:r>
                  <a:r>
                    <a:rPr lang="de-DE" sz="900" b="1"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Radiation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released</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Positrons</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Home Group Task</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223412"/>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What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to</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e</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xplain</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Pick any radioactive nuclide that undergoes beta-plus conversion or electron capture from the nuclide table and write down the two reaction equations. Using the equation, briefly summarize beta-plus conversion and electron capture and their properties.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What you have to find out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The Potassium-40 from task b) can undergo one more nuclear conversion. Check it in the nuclide table and note this additional nuclear transformation. Discuss the following question together:</a:t>
            </a:r>
          </a:p>
          <a:p>
            <a:pPr marL="38100" lvl="1" algn="ctr"/>
            <a:r>
              <a:rPr lang="en-GB" sz="850" i="1" dirty="0">
                <a:latin typeface="Open Sans" panose="020B0606030504020204" pitchFamily="34" charset="0"/>
                <a:ea typeface="Open Sans" panose="020B0606030504020204" pitchFamily="34" charset="0"/>
                <a:cs typeface="Open Sans" panose="020B0606030504020204" pitchFamily="34" charset="0"/>
              </a:rPr>
              <a:t>How can it be that a nuclide can pass into several different daughter nuclei?</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041900"/>
                <a:ext cx="3882562" cy="2625461"/>
              </a:xfrm>
              <a:prstGeom prst="rect">
                <a:avLst/>
              </a:prstGeom>
              <a:noFill/>
            </p:spPr>
            <p:txBody>
              <a:bodyPr wrap="square" rtlCol="0">
                <a:noAutofit/>
              </a:bodyPr>
              <a:lstStyle/>
              <a:p>
                <a:pPr algn="just">
                  <a:lnSpc>
                    <a:spcPct val="107000"/>
                  </a:lnSpc>
                  <a:spcBef>
                    <a:spcPts val="600"/>
                  </a:spcBef>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Although this has a low penetration power, it is harmful to the human body in high doses. </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In summary, the following reaction takes place in the core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 is converted into Neutron, giving off an Positron and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For the entire nucleus, this means that a new chemical element is created (since the daughter nuclide has one less proton). The mass number remains the same during the reaction. Besides the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oMath>
                </a14:m>
                <a:r>
                  <a:rPr lang="en-GB" sz="850" dirty="0">
                    <a:latin typeface="Open Sans" panose="020B0606030504020204" pitchFamily="34" charset="0"/>
                    <a:ea typeface="Open Sans" panose="020B0606030504020204" pitchFamily="34" charset="0"/>
                    <a:cs typeface="Open Sans" panose="020B0606030504020204" pitchFamily="34" charset="0"/>
                  </a:rPr>
                  <a:t>-Conversion, </a:t>
                </a:r>
                <a:r>
                  <a:rPr lang="en-GB" sz="850" b="1" dirty="0">
                    <a:latin typeface="Open Sans" panose="020B0606030504020204" pitchFamily="34" charset="0"/>
                    <a:ea typeface="Open Sans" panose="020B0606030504020204" pitchFamily="34" charset="0"/>
                    <a:cs typeface="Open Sans" panose="020B0606030504020204" pitchFamily="34" charset="0"/>
                  </a:rPr>
                  <a:t>Electron Capture </a:t>
                </a:r>
                <a:r>
                  <a:rPr lang="en-GB" sz="850" dirty="0">
                    <a:latin typeface="Open Sans" panose="020B0606030504020204" pitchFamily="34" charset="0"/>
                    <a:ea typeface="Open Sans" panose="020B0606030504020204" pitchFamily="34" charset="0"/>
                    <a:cs typeface="Open Sans" panose="020B0606030504020204" pitchFamily="34" charset="0"/>
                  </a:rPr>
                  <a:t>(𝜖) is also possible in case of neutron deficiency. Here, the same daughter nucleus is formed as in the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oMath>
                </a14:m>
                <a:r>
                  <a:rPr lang="en-GB" sz="850" dirty="0">
                    <a:latin typeface="Open Sans" panose="020B0606030504020204" pitchFamily="34" charset="0"/>
                    <a:ea typeface="Open Sans" panose="020B0606030504020204" pitchFamily="34" charset="0"/>
                    <a:cs typeface="Open Sans" panose="020B0606030504020204" pitchFamily="34" charset="0"/>
                  </a:rPr>
                  <a:t>-Conversion. The only difference is that no positron is emitted, but an electron is absorbed. Electron capture is, so to speak, the alternative conversion channel of the </a:t>
                </a:r>
                <a14:m>
                  <m:oMath xmlns:m="http://schemas.openxmlformats.org/officeDocument/2006/math">
                    <m:sSup>
                      <m:sSupPr>
                        <m:ctrlPr>
                          <a:rPr lang="de-DE" sz="85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a:latin typeface="Cambria Math" panose="02040503050406030204" pitchFamily="18" charset="0"/>
                            <a:ea typeface="Calibri" panose="020F0502020204030204" pitchFamily="34" charset="0"/>
                            <a:cs typeface="Times New Roman" panose="02020603050405020304" pitchFamily="18" charset="0"/>
                          </a:rPr>
                          <m:t>β</m:t>
                        </m:r>
                      </m:e>
                      <m:sup>
                        <m:r>
                          <a:rPr lang="de-DE" sz="850">
                            <a:latin typeface="Cambria Math" panose="02040503050406030204" pitchFamily="18" charset="0"/>
                            <a:ea typeface="Calibri" panose="020F0502020204030204" pitchFamily="34" charset="0"/>
                            <a:cs typeface="Times New Roman" panose="02020603050405020304" pitchFamily="18" charset="0"/>
                          </a:rPr>
                          <m:t>+</m:t>
                        </m:r>
                      </m:sup>
                    </m:sSup>
                  </m:oMath>
                </a14:m>
                <a:r>
                  <a:rPr lang="en-GB" sz="850" dirty="0">
                    <a:latin typeface="Open Sans" panose="020B0606030504020204" pitchFamily="34" charset="0"/>
                    <a:ea typeface="Open Sans" panose="020B0606030504020204" pitchFamily="34" charset="0"/>
                    <a:cs typeface="Open Sans" panose="020B0606030504020204" pitchFamily="34" charset="0"/>
                  </a:rPr>
                  <a:t>-Conversion</a:t>
                </a:r>
                <a:r>
                  <a:rPr lang="de-DE" sz="850" dirty="0">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latin typeface="Cambria Math" panose="02040503050406030204" pitchFamily="18" charset="0"/>
                                  <a:ea typeface="Calibri" panose="020F0502020204030204" pitchFamily="34" charset="0"/>
                                  <a:cs typeface="Times New Roman" panose="02020603050405020304" pitchFamily="18" charset="0"/>
                                </a:rPr>
                              </m:ctrlPr>
                            </m:sPrePr>
                            <m:sub>
                              <m:r>
                                <a:rPr lang="de-DE" sz="900">
                                  <a:latin typeface="Cambria Math" panose="02040503050406030204" pitchFamily="18" charset="0"/>
                                  <a:ea typeface="Calibri" panose="020F0502020204030204" pitchFamily="34" charset="0"/>
                                  <a:cs typeface="Times New Roman" panose="02020603050405020304" pitchFamily="18" charset="0"/>
                                </a:rPr>
                                <m:t>1</m:t>
                              </m:r>
                            </m:sub>
                            <m:sup>
                              <m:r>
                                <a:rPr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 is converted into Neutron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with absorption of an electron</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xmlns="">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041900"/>
                <a:ext cx="3882562" cy="2625461"/>
              </a:xfrm>
              <a:prstGeom prst="rect">
                <a:avLst/>
              </a:prstGeom>
              <a:blipFill>
                <a:blip r:embed="rId5"/>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83088"/>
            <a:chOff x="4546277" y="2157375"/>
            <a:chExt cx="1569244"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00" dirty="0">
                  <a:effectLst/>
                  <a:latin typeface="Open Sans" panose="020B0606030504020204" pitchFamily="34" charset="0"/>
                  <a:ea typeface="Open Sans" panose="020B0606030504020204" pitchFamily="34" charset="0"/>
                  <a:cs typeface="Open Sans" panose="020B0606030504020204" pitchFamily="34" charset="0"/>
                </a:rPr>
                <a:t>A stable lithium nucleus can be created from a beryllium nuclide with a neutron deficiency with beta-plus conversion</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2"/>
              </a:rPr>
              <a:t>Creative Commons Attribution-</a:t>
            </a:r>
            <a:r>
              <a:rPr lang="en-GB" sz="600" dirty="0" err="1">
                <a:solidFill>
                  <a:schemeClr val="bg1"/>
                </a:solidFill>
                <a:hlinkClick r:id="rId12"/>
              </a:rPr>
              <a:t>ShareAlike</a:t>
            </a:r>
            <a:r>
              <a:rPr lang="en-GB" sz="600" dirty="0">
                <a:solidFill>
                  <a:schemeClr val="bg1"/>
                </a:solidFill>
                <a:hlinkClick r:id="rId12"/>
              </a:rPr>
              <a:t> 4.0 International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Group III : </a:t>
            </a:r>
            <a:r>
              <a:rPr lang="de-DE" sz="2000" cap="none" dirty="0" err="1">
                <a:latin typeface="Open Sans" panose="020B0606030504020204" pitchFamily="34" charset="0"/>
                <a:ea typeface="Open Sans" panose="020B0606030504020204" pitchFamily="34" charset="0"/>
                <a:cs typeface="Open Sans" panose="020B0606030504020204" pitchFamily="34" charset="0"/>
              </a:rPr>
              <a:t>Nuclear</a:t>
            </a:r>
            <a:r>
              <a:rPr lang="de-DE" sz="2000" cap="none" dirty="0">
                <a:latin typeface="Open Sans" panose="020B0606030504020204" pitchFamily="34" charset="0"/>
                <a:ea typeface="Open Sans" panose="020B0606030504020204" pitchFamily="34" charset="0"/>
                <a:cs typeface="Open Sans" panose="020B0606030504020204" pitchFamily="34" charset="0"/>
              </a:rPr>
              <a:t> Fusion</a:t>
            </a:r>
          </a:p>
        </p:txBody>
      </p:sp>
      <p:sp>
        <p:nvSpPr>
          <p:cNvPr id="2067" name="Foliennummernplatzhalter 2066">
            <a:extLst>
              <a:ext uri="{FF2B5EF4-FFF2-40B4-BE49-F238E27FC236}">
                <a16:creationId xmlns:a16="http://schemas.microsoft.com/office/drawing/2014/main" id="{AB4F0170-2611-4952-BF75-0FC1D51E3A81}"/>
              </a:ext>
            </a:extLst>
          </p:cNvPr>
          <p:cNvSpPr>
            <a:spLocks noGrp="1"/>
          </p:cNvSpPr>
          <p:nvPr>
            <p:ph type="sldNum" sz="quarter" idx="4294967295"/>
          </p:nvPr>
        </p:nvSpPr>
        <p:spPr>
          <a:xfrm>
            <a:off x="4843463" y="6669500"/>
            <a:ext cx="1543050" cy="252000"/>
          </a:xfrm>
          <a:prstGeom prst="rect">
            <a:avLst/>
          </a:prstGeom>
        </p:spPr>
        <p:txBody>
          <a:bodyPr/>
          <a:lstStyle/>
          <a:p>
            <a:r>
              <a:rPr lang="de-DE" dirty="0"/>
              <a:t>1</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Group Puzzle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Nuclear</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Reactions</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Fusion in </a:t>
            </a:r>
            <a:r>
              <a:rPr lang="de-DE" sz="1100" b="1" dirty="0" err="1">
                <a:latin typeface="Open Sans" panose="020B0606030504020204" pitchFamily="34" charset="0"/>
                <a:ea typeface="Open Sans" panose="020B0606030504020204" pitchFamily="34" charset="0"/>
                <a:cs typeface="Open Sans" panose="020B0606030504020204" pitchFamily="34" charset="0"/>
              </a:rPr>
              <a:t>the</a:t>
            </a:r>
            <a:r>
              <a:rPr lang="de-DE" sz="1100" b="1" dirty="0">
                <a:latin typeface="Open Sans" panose="020B0606030504020204" pitchFamily="34" charset="0"/>
                <a:ea typeface="Open Sans" panose="020B0606030504020204" pitchFamily="34" charset="0"/>
                <a:cs typeface="Open Sans" panose="020B0606030504020204" pitchFamily="34" charset="0"/>
              </a:rPr>
              <a:t> Laboratory</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In 1917, Ernest Rutherford succeeded in performing a fusion reaction in the laboratory. He irradiated a gas of </a:t>
                </a:r>
                <a:r>
                  <a:rPr lang="de-DE" sz="850" b="1" dirty="0">
                    <a:effectLst/>
                    <a:latin typeface="Open Sans" panose="020B0606030504020204" pitchFamily="34" charset="0"/>
                    <a:ea typeface="Open Sans" panose="020B0606030504020204" pitchFamily="34" charset="0"/>
                    <a:cs typeface="Open Sans" panose="020B0606030504020204" pitchFamily="34" charset="0"/>
                  </a:rPr>
                  <a:t>Nitrogen </a:t>
                </a:r>
                <a14:m>
                  <m:oMath xmlns:m="http://schemas.openxmlformats.org/officeDocument/2006/math">
                    <m:sPre>
                      <m:sPrePr>
                        <m:ctrlPr>
                          <a:rPr lang="de-DE" sz="850" b="1" i="1" smtClean="0">
                            <a:latin typeface="Cambria Math" panose="02040503050406030204" pitchFamily="18" charset="0"/>
                            <a:ea typeface="Cambria Math" panose="02040503050406030204" pitchFamily="18" charset="0"/>
                          </a:rPr>
                        </m:ctrlPr>
                      </m:sPrePr>
                      <m:sub>
                        <m:r>
                          <a:rPr lang="de-DE" sz="850" b="1" i="1" smtClean="0">
                            <a:latin typeface="Cambria Math" panose="02040503050406030204" pitchFamily="18" charset="0"/>
                            <a:ea typeface="Cambria Math" panose="02040503050406030204" pitchFamily="18" charset="0"/>
                          </a:rPr>
                          <m:t>𝟕</m:t>
                        </m:r>
                      </m:sub>
                      <m:sup>
                        <m:r>
                          <a:rPr lang="de-DE" sz="850" b="1" i="0" smtClean="0">
                            <a:latin typeface="Cambria Math" panose="02040503050406030204" pitchFamily="18" charset="0"/>
                            <a:ea typeface="Cambria Math" panose="02040503050406030204" pitchFamily="18" charset="0"/>
                          </a:rPr>
                          <m:t>𝟏𝟐</m:t>
                        </m:r>
                      </m:sup>
                      <m:e>
                        <m:r>
                          <a:rPr lang="de-DE" sz="850" b="1" i="0" smtClean="0">
                            <a:latin typeface="Cambria Math" panose="02040503050406030204" pitchFamily="18" charset="0"/>
                            <a:ea typeface="Cambria Math" panose="02040503050406030204" pitchFamily="18" charset="0"/>
                          </a:rPr>
                          <m:t>𝐍</m:t>
                        </m:r>
                      </m:e>
                    </m:sPre>
                    <m:r>
                      <a:rPr lang="de-DE" sz="850" b="1" i="0" smtClean="0">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mit </a:t>
                </a:r>
                <a:r>
                  <a:rPr lang="de-DE" sz="850" dirty="0" err="1">
                    <a:latin typeface="Open Sans" panose="020B0606030504020204" pitchFamily="34" charset="0"/>
                    <a:ea typeface="Open Sans" panose="020B0606030504020204" pitchFamily="34" charset="0"/>
                    <a:cs typeface="Open Sans" panose="020B0606030504020204" pitchFamily="34" charset="0"/>
                  </a:rPr>
                  <a:t>accelerated</a:t>
                </a:r>
                <a:r>
                  <a:rPr lang="de-DE" sz="850" dirty="0">
                    <a:latin typeface="Open Sans" panose="020B0606030504020204" pitchFamily="34" charset="0"/>
                    <a:ea typeface="Open Sans" panose="020B0606030504020204" pitchFamily="34" charset="0"/>
                    <a:cs typeface="Open Sans" panose="020B0606030504020204" pitchFamily="34" charset="0"/>
                  </a:rPr>
                  <a:t> </a:t>
                </a:r>
                <a:r>
                  <a:rPr lang="de-DE" sz="850" b="1" dirty="0">
                    <a:effectLst/>
                    <a:latin typeface="Open Sans" panose="020B0606030504020204" pitchFamily="34" charset="0"/>
                    <a:ea typeface="Open Sans" panose="020B0606030504020204" pitchFamily="34" charset="0"/>
                    <a:cs typeface="Open Sans" panose="020B0606030504020204" pitchFamily="34" charset="0"/>
                  </a:rPr>
                  <a:t>Helium Nuclei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i="0" smtClean="0">
                            <a:latin typeface="Cambria Math" panose="02040503050406030204" pitchFamily="18" charset="0"/>
                            <a:ea typeface="Cambria Math" panose="02040503050406030204" pitchFamily="18" charset="0"/>
                          </a:rPr>
                          <m:t>𝟐</m:t>
                        </m:r>
                      </m:sub>
                      <m:sup>
                        <m:r>
                          <a:rPr lang="de-DE" sz="850" b="1" i="0" smtClean="0">
                            <a:latin typeface="Cambria Math" panose="02040503050406030204" pitchFamily="18" charset="0"/>
                            <a:ea typeface="Cambria Math" panose="02040503050406030204" pitchFamily="18" charset="0"/>
                          </a:rPr>
                          <m:t>𝟒</m:t>
                        </m:r>
                      </m:sup>
                      <m:e>
                        <m:r>
                          <a:rPr lang="de-DE" sz="850" b="1" i="0" smtClean="0">
                            <a:latin typeface="Cambria Math" panose="02040503050406030204" pitchFamily="18" charset="0"/>
                            <a:ea typeface="Cambria Math" panose="02040503050406030204" pitchFamily="18" charset="0"/>
                          </a:rPr>
                          <m:t>𝐇𝐞</m:t>
                        </m:r>
                      </m:e>
                    </m:sPre>
                    <m:r>
                      <a:rPr lang="de-DE" sz="850" i="0">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The reaction produced a </a:t>
                </a:r>
                <a:r>
                  <a:rPr lang="en-GB" sz="850" b="1" dirty="0">
                    <a:latin typeface="Open Sans" panose="020B0606030504020204" pitchFamily="34" charset="0"/>
                    <a:ea typeface="Open Sans" panose="020B0606030504020204" pitchFamily="34" charset="0"/>
                    <a:cs typeface="Open Sans" panose="020B0606030504020204" pitchFamily="34" charset="0"/>
                  </a:rPr>
                  <a:t>daughter nucleus </a:t>
                </a:r>
                <a:r>
                  <a:rPr lang="en-GB" sz="850" dirty="0">
                    <a:latin typeface="Open Sans" panose="020B0606030504020204" pitchFamily="34" charset="0"/>
                    <a:ea typeface="Open Sans" panose="020B0606030504020204" pitchFamily="34" charset="0"/>
                    <a:cs typeface="Open Sans" panose="020B0606030504020204" pitchFamily="34" charset="0"/>
                  </a:rPr>
                  <a:t>and a </a:t>
                </a:r>
                <a:r>
                  <a:rPr lang="en-GB" sz="850" b="1" dirty="0">
                    <a:latin typeface="Open Sans" panose="020B0606030504020204" pitchFamily="34" charset="0"/>
                    <a:ea typeface="Open Sans" panose="020B0606030504020204" pitchFamily="34" charset="0"/>
                    <a:cs typeface="Open Sans" panose="020B0606030504020204" pitchFamily="34" charset="0"/>
                  </a:rPr>
                  <a:t>single proton</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i="0" smtClean="0">
                            <a:latin typeface="Cambria Math" panose="02040503050406030204" pitchFamily="18" charset="0"/>
                            <a:ea typeface="Cambria Math" panose="02040503050406030204" pitchFamily="18" charset="0"/>
                          </a:rPr>
                          <m:t>𝟏</m:t>
                        </m:r>
                      </m:sub>
                      <m:sup>
                        <m:r>
                          <a:rPr lang="de-DE" sz="850" b="1" i="0" smtClean="0">
                            <a:latin typeface="Cambria Math" panose="02040503050406030204" pitchFamily="18" charset="0"/>
                            <a:ea typeface="Cambria Math" panose="02040503050406030204" pitchFamily="18" charset="0"/>
                          </a:rPr>
                          <m:t>𝟏</m:t>
                        </m:r>
                      </m:sup>
                      <m:e>
                        <m:r>
                          <a:rPr lang="de-DE" sz="850" b="1" i="0" smtClean="0">
                            <a:latin typeface="Cambria Math" panose="02040503050406030204" pitchFamily="18" charset="0"/>
                            <a:ea typeface="Cambria Math" panose="02040503050406030204" pitchFamily="18" charset="0"/>
                          </a:rPr>
                          <m:t>𝐩</m:t>
                        </m:r>
                      </m:e>
                    </m:sPre>
                    <m:r>
                      <a:rPr lang="de-DE" sz="850" b="1" i="0">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Write the reaction equation. Use the conservation of mass number and proton number and the nuclide table to find the daughter nucleus (the formula in the Nutshell box can help you).</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Make conjectures to answer the following question:</a:t>
            </a:r>
          </a:p>
          <a:p>
            <a:pPr marL="38100" lvl="1" algn="ctr">
              <a:spcAft>
                <a:spcPts val="400"/>
              </a:spcAft>
            </a:pPr>
            <a:r>
              <a:rPr lang="en-GB" sz="850" i="1" dirty="0">
                <a:effectLst/>
                <a:latin typeface="Open Sans" panose="020B0606030504020204" pitchFamily="34" charset="0"/>
                <a:ea typeface="Open Sans" panose="020B0606030504020204" pitchFamily="34" charset="0"/>
                <a:cs typeface="Open Sans" panose="020B0606030504020204" pitchFamily="34" charset="0"/>
              </a:rPr>
              <a:t>Although this fusion reaction was observed as early as 1917 and today a wide variety</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of nuclear fusions can be carried out with the help of particle accelerators, it is not yet</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possible to use nuclear fusion as an effective energy source. How can this be?</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Profile :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Nuclear</a:t>
            </a:r>
            <a:r>
              <a:rPr lang="de-DE" sz="1200" b="1" cap="none" dirty="0">
                <a:latin typeface="Open Sans" panose="020B0606030504020204" pitchFamily="34" charset="0"/>
                <a:ea typeface="Open Sans" panose="020B0606030504020204" pitchFamily="34" charset="0"/>
                <a:cs typeface="Open Sans" panose="020B0606030504020204" pitchFamily="34" charset="0"/>
              </a:rPr>
              <a:t> Fusion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a:pPr algn="just">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Nuclear fusion refers to nuclear reactions in which two atomic nuclei "</a:t>
                </a:r>
                <a:r>
                  <a:rPr lang="en-GB" sz="850" b="1" dirty="0">
                    <a:latin typeface="Open Sans" panose="020B0606030504020204" pitchFamily="34" charset="0"/>
                    <a:ea typeface="Open Sans" panose="020B0606030504020204" pitchFamily="34" charset="0"/>
                    <a:cs typeface="Open Sans" panose="020B0606030504020204" pitchFamily="34" charset="0"/>
                  </a:rPr>
                  <a:t>fuse</a:t>
                </a:r>
                <a:r>
                  <a:rPr lang="en-GB" sz="850" dirty="0">
                    <a:latin typeface="Open Sans" panose="020B0606030504020204" pitchFamily="34" charset="0"/>
                    <a:ea typeface="Open Sans" panose="020B0606030504020204" pitchFamily="34" charset="0"/>
                    <a:cs typeface="Open Sans" panose="020B0606030504020204" pitchFamily="34" charset="0"/>
                  </a:rPr>
                  <a:t>" to form one or more new nuclides. As we know, nuclear fusion does not take place under natural conditions on Earth (unlike radioactive nuclear conversions such as beta conversion). This is because a physical force "prevents" nuclei from fusing:  The two atomic nuclei have positive charges (Protons) and actually </a:t>
                </a:r>
                <a:r>
                  <a:rPr lang="en-GB" sz="850" b="1" dirty="0">
                    <a:latin typeface="Open Sans" panose="020B0606030504020204" pitchFamily="34" charset="0"/>
                    <a:ea typeface="Open Sans" panose="020B0606030504020204" pitchFamily="34" charset="0"/>
                    <a:cs typeface="Open Sans" panose="020B0606030504020204" pitchFamily="34" charset="0"/>
                  </a:rPr>
                  <a:t>repel each other </a:t>
                </a:r>
                <a:r>
                  <a:rPr lang="en-GB" sz="850" dirty="0">
                    <a:latin typeface="Open Sans" panose="020B0606030504020204" pitchFamily="34" charset="0"/>
                    <a:ea typeface="Open Sans" panose="020B0606030504020204" pitchFamily="34" charset="0"/>
                    <a:cs typeface="Open Sans" panose="020B0606030504020204" pitchFamily="34" charset="0"/>
                  </a:rPr>
                  <a:t>due to the </a:t>
                </a:r>
                <a:r>
                  <a:rPr lang="en-GB" sz="850" b="1" dirty="0">
                    <a:latin typeface="Open Sans" panose="020B0606030504020204" pitchFamily="34" charset="0"/>
                    <a:ea typeface="Open Sans" panose="020B0606030504020204" pitchFamily="34" charset="0"/>
                    <a:cs typeface="Open Sans" panose="020B0606030504020204" pitchFamily="34" charset="0"/>
                  </a:rPr>
                  <a:t>Coulomb force</a:t>
                </a:r>
                <a:r>
                  <a:rPr lang="en-GB" sz="850" dirty="0">
                    <a:latin typeface="Open Sans" panose="020B0606030504020204" pitchFamily="34" charset="0"/>
                    <a:ea typeface="Open Sans" panose="020B0606030504020204" pitchFamily="34" charset="0"/>
                    <a:cs typeface="Open Sans" panose="020B0606030504020204" pitchFamily="34" charset="0"/>
                  </a:rPr>
                  <a:t>. However, if the ambient temperature and pressure are high enough - that is, if the distance between the nuclides is low and the energy of the nuclides is high enough - the Coulomb barrier can be overcome and fusion can occur. A natural environment in which this is possible is stars. For example, in our Sun, hydrogen nuclei fuse to form helium (The so-called </a:t>
                </a:r>
                <a:r>
                  <a:rPr lang="en-GB" sz="850" b="1" dirty="0">
                    <a:latin typeface="Open Sans" panose="020B0606030504020204" pitchFamily="34" charset="0"/>
                    <a:ea typeface="Open Sans" panose="020B0606030504020204" pitchFamily="34" charset="0"/>
                    <a:cs typeface="Open Sans" panose="020B0606030504020204" pitchFamily="34" charset="0"/>
                  </a:rPr>
                  <a:t>Hydrogen Burning</a:t>
                </a:r>
                <a:r>
                  <a:rPr lang="en-GB" sz="850" dirty="0">
                    <a:latin typeface="Open Sans" panose="020B0606030504020204" pitchFamily="34" charset="0"/>
                    <a:ea typeface="Open Sans" panose="020B0606030504020204" pitchFamily="34" charset="0"/>
                    <a:cs typeface="Open Sans" panose="020B0606030504020204" pitchFamily="34" charset="0"/>
                  </a:rPr>
                  <a:t>). Examples of possible reactions are</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2</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1</m:t>
                          </m:r>
                        </m:sub>
                        <m:sup>
                          <m:r>
                            <a:rPr lang="de-DE" sz="900">
                              <a:latin typeface="Cambria Math" panose="02040503050406030204" pitchFamily="18" charset="0"/>
                              <a:ea typeface="Cambria Math" panose="02040503050406030204" pitchFamily="18" charset="0"/>
                            </a:rPr>
                            <m:t>1</m:t>
                          </m:r>
                        </m:sup>
                        <m:e>
                          <m:r>
                            <m:rPr>
                              <m:sty m:val="p"/>
                            </m:rPr>
                            <a:rPr lang="de-DE" sz="900">
                              <a:latin typeface="Cambria Math" panose="02040503050406030204" pitchFamily="18" charset="0"/>
                              <a:ea typeface="Cambria Math" panose="02040503050406030204" pitchFamily="18" charset="0"/>
                            </a:rPr>
                            <m:t>H</m:t>
                          </m:r>
                        </m:e>
                      </m:sPre>
                      <m:r>
                        <a:rPr lang="de-DE" sz="90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a:latin typeface="Cambria Math" panose="02040503050406030204" pitchFamily="18" charset="0"/>
                              <a:ea typeface="Cambria Math" panose="02040503050406030204" pitchFamily="18" charset="0"/>
                            </a:rPr>
                            <m:t>2</m:t>
                          </m:r>
                        </m:sub>
                        <m:sup>
                          <m:r>
                            <a:rPr lang="de-DE" sz="900">
                              <a:latin typeface="Cambria Math" panose="02040503050406030204" pitchFamily="18" charset="0"/>
                              <a:ea typeface="Cambria Math" panose="02040503050406030204" pitchFamily="18" charset="0"/>
                            </a:rPr>
                            <m:t>3</m:t>
                          </m:r>
                        </m:sup>
                        <m:e>
                          <m:r>
                            <m:rPr>
                              <m:sty m:val="p"/>
                            </m:rPr>
                            <a:rPr lang="de-DE" sz="900">
                              <a:latin typeface="Cambria Math" panose="02040503050406030204" pitchFamily="18" charset="0"/>
                              <a:ea typeface="Cambria Math" panose="02040503050406030204" pitchFamily="18" charset="0"/>
                            </a:rPr>
                            <m:t>He</m:t>
                          </m:r>
                        </m:e>
                      </m:sPre>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Or</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another</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example</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b="0" i="0" smtClean="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3</m:t>
                          </m:r>
                        </m:sup>
                        <m:e>
                          <m:r>
                            <m:rPr>
                              <m:sty m:val="p"/>
                            </m:rPr>
                            <a:rPr lang="de-DE" sz="900" b="0" i="0" smtClean="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i="0">
                              <a:latin typeface="Cambria Math" panose="02040503050406030204" pitchFamily="18" charset="0"/>
                              <a:ea typeface="Cambria Math" panose="02040503050406030204" pitchFamily="18" charset="0"/>
                            </a:rPr>
                            <m:t>3</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2</m:t>
                          </m:r>
                        </m:sub>
                        <m:sup>
                          <m:r>
                            <a:rPr lang="de-DE" sz="900" b="0" i="0" smtClean="0">
                              <a:latin typeface="Cambria Math" panose="02040503050406030204" pitchFamily="18" charset="0"/>
                              <a:ea typeface="Cambria Math" panose="02040503050406030204" pitchFamily="18" charset="0"/>
                            </a:rPr>
                            <m:t>4</m:t>
                          </m:r>
                        </m:sup>
                        <m:e>
                          <m:r>
                            <m:rPr>
                              <m:sty m:val="p"/>
                            </m:rPr>
                            <a:rPr lang="de-DE" sz="900" i="0">
                              <a:latin typeface="Cambria Math" panose="02040503050406030204" pitchFamily="18" charset="0"/>
                              <a:ea typeface="Cambria Math" panose="02040503050406030204" pitchFamily="18" charset="0"/>
                            </a:rPr>
                            <m:t>He</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r>
                        <a:rPr lang="de-DE" sz="900" b="0" i="0" smtClean="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1</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In fusion reactions, there are always </a:t>
                </a:r>
                <a:r>
                  <a:rPr lang="en-GB" sz="850" b="1" dirty="0">
                    <a:latin typeface="Open Sans" panose="020B0606030504020204" pitchFamily="34" charset="0"/>
                    <a:ea typeface="Open Sans" panose="020B0606030504020204" pitchFamily="34" charset="0"/>
                    <a:cs typeface="Open Sans" panose="020B0606030504020204" pitchFamily="34" charset="0"/>
                  </a:rPr>
                  <a:t>two atomic nuclei </a:t>
                </a:r>
                <a:r>
                  <a:rPr lang="en-GB" sz="850" dirty="0">
                    <a:latin typeface="Open Sans" panose="020B0606030504020204" pitchFamily="34" charset="0"/>
                    <a:ea typeface="Open Sans" panose="020B0606030504020204" pitchFamily="34" charset="0"/>
                    <a:cs typeface="Open Sans" panose="020B0606030504020204" pitchFamily="34" charset="0"/>
                  </a:rPr>
                  <a:t>on the left side of the equation. On the right side there is at least one daughter nucleus. A wide variety of other particles can be released, such as here a gamma quantum (</a:t>
                </a:r>
                <a:r>
                  <a:rPr lang="en-GB" sz="850" b="1" dirty="0">
                    <a:latin typeface="Open Sans" panose="020B0606030504020204" pitchFamily="34" charset="0"/>
                    <a:ea typeface="Open Sans" panose="020B0606030504020204" pitchFamily="34" charset="0"/>
                    <a:cs typeface="Open Sans" panose="020B0606030504020204" pitchFamily="34" charset="0"/>
                  </a:rPr>
                  <a:t>Photon</a:t>
                </a:r>
                <a:r>
                  <a:rPr lang="en-GB" sz="850" dirty="0">
                    <a:latin typeface="Open Sans" panose="020B0606030504020204" pitchFamily="34" charset="0"/>
                    <a:ea typeface="Open Sans" panose="020B0606030504020204" pitchFamily="34" charset="0"/>
                    <a:cs typeface="Open Sans" panose="020B0606030504020204" pitchFamily="34" charset="0"/>
                  </a:rPr>
                  <a:t>, denoted by </a:t>
                </a:r>
                <a14:m>
                  <m:oMath xmlns:m="http://schemas.openxmlformats.org/officeDocument/2006/math">
                    <m:r>
                      <m:rPr>
                        <m:sty m:val="p"/>
                      </m:rPr>
                      <a:rPr lang="de-DE" sz="850" smtClean="0">
                        <a:latin typeface="Cambria Math" panose="02040503050406030204" pitchFamily="18" charset="0"/>
                        <a:ea typeface="Cambria Math" panose="02040503050406030204" pitchFamily="18" charset="0"/>
                      </a:rPr>
                      <m:t>γ</m:t>
                    </m:r>
                  </m:oMath>
                </a14:m>
                <a:r>
                  <a:rPr lang="en-GB" sz="850" dirty="0">
                    <a:latin typeface="Open Sans" panose="020B0606030504020204" pitchFamily="34" charset="0"/>
                    <a:ea typeface="Open Sans" panose="020B0606030504020204" pitchFamily="34" charset="0"/>
                    <a:cs typeface="Open Sans" panose="020B0606030504020204" pitchFamily="34" charset="0"/>
                  </a:rPr>
                  <a:t>). Often the daughter nucleus is also radioactive can undergo further nuclear conversions.</a:t>
                </a: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624805"/>
            <a:chOff x="724121" y="6674251"/>
            <a:chExt cx="2236134" cy="162480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95062"/>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The overall reaction is generally</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1</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1</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1</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2</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2</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2</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b="0" i="1" smtClean="0">
                                  <a:latin typeface="Cambria Math" panose="02040503050406030204" pitchFamily="18" charset="0"/>
                                  <a:ea typeface="Cambria Math" panose="02040503050406030204" pitchFamily="18" charset="0"/>
                                </a:rPr>
                              </m:ctrlPr>
                            </m:sSubPr>
                            <m:e>
                              <m:r>
                                <a:rPr lang="de-DE" sz="900" b="0" i="1" smtClean="0">
                                  <a:latin typeface="Cambria Math" panose="02040503050406030204" pitchFamily="18" charset="0"/>
                                  <a:ea typeface="Cambria Math" panose="02040503050406030204" pitchFamily="18" charset="0"/>
                                </a:rPr>
                                <m:t>𝑍</m:t>
                              </m:r>
                            </m:e>
                            <m:sub>
                              <m:r>
                                <a:rPr lang="de-DE" sz="900" b="0" i="1" smtClean="0">
                                  <a:latin typeface="Cambria Math" panose="02040503050406030204" pitchFamily="18" charset="0"/>
                                  <a:ea typeface="Cambria Math" panose="02040503050406030204" pitchFamily="18" charset="0"/>
                                </a:rPr>
                                <m:t>3</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b="0" i="1" smtClean="0">
                                  <a:latin typeface="Cambria Math" panose="02040503050406030204" pitchFamily="18" charset="0"/>
                                  <a:ea typeface="Cambria Math" panose="02040503050406030204" pitchFamily="18" charset="0"/>
                                </a:rPr>
                                <m:t>3</m:t>
                              </m:r>
                            </m:sub>
                          </m:sSub>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oMath>
                  </a14:m>
                  <a:r>
                    <a:rPr lang="de-DE" sz="900" b="1"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Occurs</a:t>
                  </a:r>
                  <a:r>
                    <a:rPr lang="de-DE" sz="900" dirty="0">
                      <a:effectLst/>
                      <a:latin typeface="Open Sans" panose="020B0606030504020204" pitchFamily="34" charset="0"/>
                      <a:ea typeface="Open Sans" panose="020B0606030504020204" pitchFamily="34" charset="0"/>
                      <a:cs typeface="Open Sans" panose="020B0606030504020204" pitchFamily="34" charset="0"/>
                    </a:rPr>
                    <a:t>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High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Temperatures</a:t>
                  </a:r>
                  <a:r>
                    <a:rPr lang="de-DE" sz="900" b="1" dirty="0">
                      <a:effectLst/>
                      <a:latin typeface="Open Sans" panose="020B0606030504020204" pitchFamily="34" charset="0"/>
                      <a:ea typeface="Open Sans" panose="020B0606030504020204" pitchFamily="34" charset="0"/>
                      <a:cs typeface="Open Sans" panose="020B0606030504020204" pitchFamily="34" charset="0"/>
                    </a:rPr>
                    <a:t> &amp;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Pressure</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Radiation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released</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a:effectLst/>
                      <a:latin typeface="Open Sans" panose="020B0606030504020204" pitchFamily="34" charset="0"/>
                      <a:ea typeface="Open Sans" panose="020B0606030504020204" pitchFamily="34" charset="0"/>
                      <a:cs typeface="Open Sans" panose="020B0606030504020204" pitchFamily="34" charset="0"/>
                    </a:rPr>
                    <a:t>different</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95062"/>
                </a:xfrm>
                <a:prstGeom prst="rect">
                  <a:avLst/>
                </a:prstGeom>
                <a:blipFill>
                  <a:blip r:embed="rId4"/>
                  <a:stretch>
                    <a:fillRect b="-1310"/>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Home Group Task</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What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to</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e</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xplain</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Write down the reaction equation of the fusion of two helium-4 nuclei (there is only one daughter nuclide and a photon released). Using the equation, briefly summarize nuclear fusion and its properties.</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What you have to find out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The resulting isotope of the Rutherford reaction from task a) is radioactive. Use the nuclide map to set up the subsequent Conversion equation with the help of Group 1.</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An important nuclear fusion in stars is the fusion of two helium-4 nuclei. Here a beryllium nucleus is formed and gamma radiation is released.</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xmlns="">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Group IV: Neutron Capture</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Group Puzzle |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Nuclear</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Reactions</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err="1">
                <a:latin typeface="Open Sans" panose="020B0606030504020204" pitchFamily="34" charset="0"/>
                <a:ea typeface="Open Sans" panose="020B0606030504020204" pitchFamily="34" charset="0"/>
                <a:cs typeface="Open Sans" panose="020B0606030504020204" pitchFamily="34" charset="0"/>
              </a:rPr>
              <a:t>Nuclear</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err="1">
                <a:latin typeface="Open Sans" panose="020B0606030504020204" pitchFamily="34" charset="0"/>
                <a:ea typeface="Open Sans" panose="020B0606030504020204" pitchFamily="34" charset="0"/>
                <a:cs typeface="Open Sans" panose="020B0606030504020204" pitchFamily="34" charset="0"/>
              </a:rPr>
              <a:t>Waste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Set up the reaction equation and use conservation of mass number and proton number and the nuclide table to determine the daughter nucleus (The formula in the Nutshell box can help you).</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Calculate the energy released </a:t>
                </a:r>
                <a14:m>
                  <m:oMath xmlns:m="http://schemas.openxmlformats.org/officeDocument/2006/math">
                    <m:r>
                      <a:rPr lang="de-DE" sz="850">
                        <a:latin typeface="Cambria Math" panose="02040503050406030204" pitchFamily="18" charset="0"/>
                        <a:ea typeface="Cambria Math" panose="02040503050406030204" pitchFamily="18" charset="0"/>
                      </a:rPr>
                      <m:t>∆</m:t>
                    </m:r>
                    <m:r>
                      <m:rPr>
                        <m:sty m:val="p"/>
                      </m:rPr>
                      <a:rPr lang="de-DE" sz="850">
                        <a:latin typeface="Cambria Math" panose="02040503050406030204" pitchFamily="18" charset="0"/>
                        <a:ea typeface="Cambria Math" panose="02040503050406030204" pitchFamily="18" charset="0"/>
                      </a:rPr>
                      <m:t>E</m:t>
                    </m:r>
                    <m:r>
                      <m:rPr>
                        <m:nor/>
                      </m:rPr>
                      <a:rPr lang="de-DE" sz="850" dirty="0">
                        <a:latin typeface="Open Sans" panose="020B0606030504020204" pitchFamily="34" charset="0"/>
                        <a:ea typeface="Open Sans" panose="020B0606030504020204" pitchFamily="34" charset="0"/>
                        <a:cs typeface="Open Sans" panose="020B0606030504020204" pitchFamily="34" charset="0"/>
                      </a:rPr>
                      <m:t>.</m:t>
                    </m:r>
                  </m:oMath>
                </a14:m>
                <a:r>
                  <a:rPr lang="de-DE" sz="85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nor/>
                      </m:rPr>
                      <a:rPr lang="de-DE" sz="850" dirty="0">
                        <a:latin typeface="Open Sans" panose="020B0606030504020204" pitchFamily="34" charset="0"/>
                        <a:ea typeface="Open Sans" panose="020B0606030504020204" pitchFamily="34" charset="0"/>
                        <a:cs typeface="Open Sans" panose="020B0606030504020204" pitchFamily="34" charset="0"/>
                      </a:rPr>
                      <m:t>Use</m:t>
                    </m:r>
                    <m:r>
                      <m:rPr>
                        <m:nor/>
                      </m:rPr>
                      <a:rPr lang="de-DE" sz="850" dirty="0">
                        <a:latin typeface="Open Sans" panose="020B0606030504020204" pitchFamily="34" charset="0"/>
                        <a:ea typeface="Open Sans" panose="020B0606030504020204" pitchFamily="34" charset="0"/>
                        <a:cs typeface="Open Sans" panose="020B0606030504020204" pitchFamily="34" charset="0"/>
                      </a:rPr>
                      <m:t> </m:t>
                    </m:r>
                    <m:r>
                      <m:rPr>
                        <m:nor/>
                      </m:rPr>
                      <a:rPr lang="de-DE" sz="850" dirty="0">
                        <a:latin typeface="Open Sans" panose="020B0606030504020204" pitchFamily="34" charset="0"/>
                        <a:ea typeface="Open Sans" panose="020B0606030504020204" pitchFamily="34" charset="0"/>
                        <a:cs typeface="Open Sans" panose="020B0606030504020204" pitchFamily="34" charset="0"/>
                      </a:rPr>
                      <m:t>the</m:t>
                    </m:r>
                    <m:r>
                      <m:rPr>
                        <m:nor/>
                      </m:rPr>
                      <a:rPr lang="de-DE" sz="850" dirty="0">
                        <a:latin typeface="Open Sans" panose="020B0606030504020204" pitchFamily="34" charset="0"/>
                        <a:ea typeface="Open Sans" panose="020B0606030504020204" pitchFamily="34" charset="0"/>
                        <a:cs typeface="Open Sans" panose="020B0606030504020204" pitchFamily="34" charset="0"/>
                      </a:rPr>
                      <m:t> </m:t>
                    </m:r>
                    <m:r>
                      <m:rPr>
                        <m:nor/>
                      </m:rPr>
                      <a:rPr lang="de-DE" sz="850" dirty="0">
                        <a:latin typeface="Open Sans" panose="020B0606030504020204" pitchFamily="34" charset="0"/>
                        <a:ea typeface="Open Sans" panose="020B0606030504020204" pitchFamily="34" charset="0"/>
                        <a:cs typeface="Open Sans" panose="020B0606030504020204" pitchFamily="34" charset="0"/>
                      </a:rPr>
                      <m:t>following</m:t>
                    </m:r>
                    <m:r>
                      <m:rPr>
                        <m:nor/>
                      </m:rPr>
                      <a:rPr lang="de-DE" sz="850" dirty="0">
                        <a:latin typeface="Open Sans" panose="020B0606030504020204" pitchFamily="34" charset="0"/>
                        <a:ea typeface="Open Sans" panose="020B0606030504020204" pitchFamily="34" charset="0"/>
                        <a:cs typeface="Open Sans" panose="020B0606030504020204" pitchFamily="34" charset="0"/>
                      </a:rPr>
                      <m:t> </m:t>
                    </m:r>
                    <m:r>
                      <m:rPr>
                        <m:nor/>
                      </m:rPr>
                      <a:rPr lang="de-DE" sz="850" dirty="0">
                        <a:latin typeface="Open Sans" panose="020B0606030504020204" pitchFamily="34" charset="0"/>
                        <a:ea typeface="Open Sans" panose="020B0606030504020204" pitchFamily="34" charset="0"/>
                        <a:cs typeface="Open Sans" panose="020B0606030504020204" pitchFamily="34" charset="0"/>
                      </a:rPr>
                      <m:t>values</m:t>
                    </m:r>
                  </m:oMath>
                </a14:m>
                <a:r>
                  <a:rPr lang="de-DE" sz="850" dirty="0">
                    <a:latin typeface="Open Sans" panose="020B0606030504020204" pitchFamily="34" charset="0"/>
                    <a:ea typeface="Open Sans" panose="020B0606030504020204" pitchFamily="34" charset="0"/>
                    <a:cs typeface="Open Sans" panose="020B0606030504020204" pitchFamily="34" charset="0"/>
                  </a:rPr>
                  <a:t>:</a:t>
                </a:r>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U-238</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)=221,70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U-239</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)=222,63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d>
                      <m:d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d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n</m:t>
                        </m:r>
                      </m:e>
                    </m:d>
                    <m:r>
                      <a:rPr lang="de-DE" sz="900">
                        <a:latin typeface="Cambria Math" panose="02040503050406030204" pitchFamily="18" charset="0"/>
                        <a:ea typeface="Source Sans Pro" panose="020B0503030403020204" pitchFamily="34" charset="0"/>
                        <a:cs typeface="Times New Roman" panose="02020603050405020304" pitchFamily="18" charset="0"/>
                      </a:rPr>
                      <m:t>=1,16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oMath>
                </a14:m>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Helium-3 is stable, but can react with a free neutron to produce Helium-4, which has a higher binding energy.</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Profile : Neutron Capture</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a:pPr algn="just">
                  <a:lnSpc>
                    <a:spcPct val="107000"/>
                  </a:lnSpc>
                  <a:spcBef>
                    <a:spcPts val="600"/>
                  </a:spcBef>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Nuclear reactions are physical processes in which </a:t>
                </a:r>
                <a:r>
                  <a:rPr lang="en-GB" sz="900" b="1" dirty="0">
                    <a:latin typeface="Open Sans" panose="020B0606030504020204" pitchFamily="34" charset="0"/>
                    <a:ea typeface="Open Sans" panose="020B0606030504020204" pitchFamily="34" charset="0"/>
                    <a:cs typeface="Open Sans" panose="020B0606030504020204" pitchFamily="34" charset="0"/>
                  </a:rPr>
                  <a:t>two nuclides </a:t>
                </a:r>
                <a:r>
                  <a:rPr lang="en-GB" sz="900" dirty="0">
                    <a:latin typeface="Open Sans" panose="020B0606030504020204" pitchFamily="34" charset="0"/>
                    <a:ea typeface="Open Sans" panose="020B0606030504020204" pitchFamily="34" charset="0"/>
                    <a:cs typeface="Open Sans" panose="020B0606030504020204" pitchFamily="34" charset="0"/>
                  </a:rPr>
                  <a:t>(atomic nuclei) react or fuse with each other. One nuclear reaction of particular importance in nuclear astrophysics is neutron capture. Here, one of the two reactants is a </a:t>
                </a:r>
                <a:r>
                  <a:rPr lang="en-GB" sz="900" b="1" dirty="0">
                    <a:latin typeface="Open Sans" panose="020B0606030504020204" pitchFamily="34" charset="0"/>
                    <a:ea typeface="Open Sans" panose="020B0606030504020204" pitchFamily="34" charset="0"/>
                    <a:cs typeface="Open Sans" panose="020B0606030504020204" pitchFamily="34" charset="0"/>
                  </a:rPr>
                  <a:t>Neutron</a:t>
                </a:r>
                <a:r>
                  <a:rPr lang="en-GB" sz="900" dirty="0">
                    <a:latin typeface="Open Sans" panose="020B0606030504020204" pitchFamily="34" charset="0"/>
                    <a:ea typeface="Open Sans" panose="020B0606030504020204" pitchFamily="34" charset="0"/>
                    <a:cs typeface="Open Sans" panose="020B0606030504020204" pitchFamily="34" charset="0"/>
                  </a:rPr>
                  <a:t>. An example of neutron capture is the following reaction with natural gold (Au-197):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197</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0</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n</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198</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r>
                        <m:rPr>
                          <m:sty m:val="p"/>
                        </m:rPr>
                        <a:rPr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The nuclide Au-197 absorbs a neutron, creating a new isotope. This isotope Au-198 is in a highly excited state, and emits its excess energy in the form of a gamma quantum (= </a:t>
                </a:r>
                <a:r>
                  <a:rPr lang="en-GB" sz="900" b="1" dirty="0">
                    <a:latin typeface="Open Sans" panose="020B0606030504020204" pitchFamily="34" charset="0"/>
                    <a:ea typeface="Open Sans" panose="020B0606030504020204" pitchFamily="34" charset="0"/>
                    <a:cs typeface="Open Sans" panose="020B0606030504020204" pitchFamily="34" charset="0"/>
                  </a:rPr>
                  <a:t>photon</a:t>
                </a:r>
                <a:r>
                  <a:rPr lang="en-GB"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de-DE" sz="900" i="0" smtClean="0">
                        <a:latin typeface="Cambria Math" panose="02040503050406030204" pitchFamily="18" charset="0"/>
                        <a:ea typeface="Cambria Math" panose="02040503050406030204" pitchFamily="18" charset="0"/>
                      </a:rPr>
                      <m:t>γ</m:t>
                    </m:r>
                  </m:oMath>
                </a14:m>
                <a:r>
                  <a:rPr lang="en-GB" sz="900" dirty="0">
                    <a:latin typeface="Open Sans" panose="020B0606030504020204" pitchFamily="34" charset="0"/>
                    <a:ea typeface="Open Sans" panose="020B0606030504020204" pitchFamily="34" charset="0"/>
                    <a:cs typeface="Open Sans" panose="020B0606030504020204" pitchFamily="34" charset="0"/>
                  </a:rPr>
                  <a:t>). Nuclear reactions usually require energy to be added to make the reaction possible. However, unlike other nuclear reactions, neutron capture is possible at very low kinetic energies of the neutron. One can also calculate the released energy ∆𝐸 in a nuclear fusion like neutron capture:</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lang="de-DE" sz="900" b="0" i="0" smtClean="0">
                          <a:latin typeface="Cambria Math" panose="02040503050406030204" pitchFamily="18" charset="0"/>
                          <a:ea typeface="Cambria Math" panose="02040503050406030204" pitchFamily="18" charset="0"/>
                        </a:rPr>
                        <m:t>Rest</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Energy</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Parent</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Nuclide</m:t>
                      </m:r>
                      <m:r>
                        <a:rPr lang="de-DE" sz="900" i="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Energy</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Neutron</m:t>
                      </m:r>
                      <m:r>
                        <a:rPr lang="de-DE" sz="900" b="0" i="0" smtClean="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Rest</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Energy</m:t>
                      </m:r>
                      <m:r>
                        <a:rPr lang="de-DE" sz="90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Daughter</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Nuclide</m:t>
                      </m:r>
                      <m:r>
                        <a:rPr lang="de-DE" sz="900" b="0" i="0" smtClean="0">
                          <a:latin typeface="Cambria Math" panose="02040503050406030204" pitchFamily="18" charset="0"/>
                          <a:ea typeface="Cambria Math" panose="02040503050406030204" pitchFamily="18" charset="0"/>
                        </a:rPr>
                        <m:t>+</m:t>
                      </m:r>
                      <m:r>
                        <m:rPr>
                          <m:sty m:val="p"/>
                        </m:rPr>
                        <a:rPr lang="de-DE" sz="900" b="0" i="0" smtClean="0">
                          <a:latin typeface="Cambria Math" panose="02040503050406030204" pitchFamily="18" charset="0"/>
                          <a:ea typeface="Cambria Math" panose="02040503050406030204" pitchFamily="18" charset="0"/>
                        </a:rPr>
                        <m:t>released</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pPr>
                <a:r>
                  <a:rPr lang="de-DE" sz="900" dirty="0" err="1">
                    <a:latin typeface="Open Sans" panose="020B0606030504020204" pitchFamily="34" charset="0"/>
                    <a:ea typeface="Open Sans" panose="020B0606030504020204" pitchFamily="34" charset="0"/>
                    <a:cs typeface="Open Sans" panose="020B0606030504020204" pitchFamily="34" charset="0"/>
                  </a:rPr>
                  <a:t>Or</a:t>
                </a:r>
                <a:r>
                  <a:rPr lang="de-DE" sz="900" dirty="0">
                    <a:latin typeface="Open Sans" panose="020B0606030504020204" pitchFamily="34" charset="0"/>
                    <a:ea typeface="Open Sans" panose="020B0606030504020204" pitchFamily="34" charset="0"/>
                    <a:cs typeface="Open Sans" panose="020B0606030504020204" pitchFamily="34" charset="0"/>
                  </a:rPr>
                  <a:t> </a:t>
                </a:r>
                <a:r>
                  <a:rPr lang="de-DE" sz="900" dirty="0" err="1">
                    <a:latin typeface="Open Sans" panose="020B0606030504020204" pitchFamily="34" charset="0"/>
                    <a:ea typeface="Open Sans" panose="020B0606030504020204" pitchFamily="34" charset="0"/>
                    <a:cs typeface="Open Sans" panose="020B0606030504020204" pitchFamily="34" charset="0"/>
                  </a:rPr>
                  <a:t>as</a:t>
                </a:r>
                <a:r>
                  <a:rPr lang="de-DE" sz="900" dirty="0">
                    <a:latin typeface="Open Sans" panose="020B0606030504020204" pitchFamily="34" charset="0"/>
                    <a:ea typeface="Open Sans" panose="020B0606030504020204" pitchFamily="34" charset="0"/>
                    <a:cs typeface="Open Sans" panose="020B0606030504020204" pitchFamily="34" charset="0"/>
                  </a:rPr>
                  <a:t> </a:t>
                </a:r>
                <a:r>
                  <a:rPr lang="de-DE" sz="900" dirty="0" err="1">
                    <a:latin typeface="Open Sans" panose="020B0606030504020204" pitchFamily="34" charset="0"/>
                    <a:ea typeface="Open Sans" panose="020B0606030504020204" pitchFamily="34" charset="0"/>
                    <a:cs typeface="Open Sans" panose="020B0606030504020204" pitchFamily="34" charset="0"/>
                  </a:rPr>
                  <a:t>formula</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X</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n</m:t>
                          </m:r>
                        </m:e>
                      </m:d>
                      <m:r>
                        <a:rPr lang="de-DE" sz="900">
                          <a:latin typeface="Cambria Math" panose="02040503050406030204" pitchFamily="18" charset="0"/>
                          <a:ea typeface="Cambria Math" panose="02040503050406030204" pitchFamily="18" charset="0"/>
                        </a:rPr>
                        <m:t>=</m:t>
                      </m:r>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Y</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690"/>
            <a:chOff x="724122" y="6674251"/>
            <a:chExt cx="2104802" cy="143969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947"/>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The overall reaction is generally</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Pre>
                        <m:sPrePr>
                          <m:ctrlPr>
                            <a:rPr lang="de-DE" sz="900" b="1" i="1" smtClean="0">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sup>
                        <m:e>
                          <m:r>
                            <a:rPr lang="de-DE" sz="900" b="1" i="0">
                              <a:latin typeface="Cambria Math" panose="02040503050406030204" pitchFamily="18" charset="0"/>
                              <a:ea typeface="Cambria Math" panose="02040503050406030204" pitchFamily="18" charset="0"/>
                            </a:rPr>
                            <m:t>𝐗</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𝟎</m:t>
                          </m:r>
                        </m:sub>
                        <m:sup>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𝐧</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𝐘</m:t>
                          </m:r>
                        </m:e>
                      </m:sPre>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𝛄</m:t>
                      </m:r>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Occurs</a:t>
                  </a:r>
                  <a:r>
                    <a:rPr lang="de-DE" sz="900" dirty="0">
                      <a:effectLst/>
                      <a:latin typeface="Open Sans" panose="020B0606030504020204" pitchFamily="34" charset="0"/>
                      <a:ea typeface="Open Sans" panose="020B0606030504020204" pitchFamily="34" charset="0"/>
                      <a:cs typeface="Open Sans" panose="020B0606030504020204" pitchFamily="34" charset="0"/>
                    </a:rPr>
                    <a:t>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Free Neutrons</a:t>
                  </a:r>
                </a:p>
                <a:p>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Radiation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released</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b="1" dirty="0">
                      <a:effectLst/>
                      <a:latin typeface="Open Sans" panose="020B0606030504020204" pitchFamily="34" charset="0"/>
                      <a:ea typeface="Open Sans" panose="020B0606030504020204" pitchFamily="34" charset="0"/>
                      <a:cs typeface="Open Sans" panose="020B0606030504020204" pitchFamily="34" charset="0"/>
                    </a:rPr>
                    <a:t>Photons</a:t>
                  </a: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947"/>
                </a:xfrm>
                <a:prstGeom prst="rect">
                  <a:avLst/>
                </a:prstGeom>
                <a:blipFill>
                  <a:blip r:embed="rId4"/>
                  <a:stretch>
                    <a:fillRect b="-1508"/>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In a </a:t>
              </a:r>
              <a:r>
                <a:rPr lang="de-DE" sz="1000" b="1" dirty="0" err="1">
                  <a:latin typeface="Open Sans" panose="020B0606030504020204" pitchFamily="34" charset="0"/>
                  <a:ea typeface="Open Sans" panose="020B0606030504020204" pitchFamily="34" charset="0"/>
                  <a:cs typeface="Open Sans" panose="020B0606030504020204" pitchFamily="34" charset="0"/>
                </a:rPr>
                <a:t>Nutshell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Home Group Task</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What</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to</a:t>
            </a:r>
            <a:r>
              <a:rPr lang="de-DE" sz="850" b="1" dirty="0">
                <a:effectLst/>
                <a:latin typeface="Open Sans" panose="020B0606030504020204" pitchFamily="34" charset="0"/>
                <a:ea typeface="Open Sans" panose="020B0606030504020204" pitchFamily="34" charset="0"/>
                <a:cs typeface="Open Sans" panose="020B0606030504020204" pitchFamily="34" charset="0"/>
              </a:rPr>
              <a:t> </a:t>
            </a:r>
            <a:r>
              <a:rPr lang="de-DE" sz="850" b="1" dirty="0" err="1">
                <a:latin typeface="Open Sans" panose="020B0606030504020204" pitchFamily="34" charset="0"/>
                <a:ea typeface="Open Sans" panose="020B0606030504020204" pitchFamily="34" charset="0"/>
                <a:cs typeface="Open Sans" panose="020B0606030504020204" pitchFamily="34" charset="0"/>
              </a:rPr>
              <a:t>e</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xplain</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Choose any stable nuclide and write down the reaction equation for neutron capture. Using the equation, briefly summarize neutron capture and its properties.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Explain how to calculate the energy released in a fusion reaction.</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What you have to find out</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Why can neutron capture occur at particularly low kinetic energies? Ask group 3 and find out what the "Problem" is in nuclear fusion and what the Coulomb barrier is.</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xmlns="">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A significant proportion of nuclear waste from nuclear reactors is produced by neutron capture in nuclear reactors. In this process, the original nuclear fuel (usually Uranium) reacts with free neutrons to produce radioactive isotopes with even higher mass numbers. An example of this is neutron capture with </a:t>
            </a:r>
            <a:r>
              <a:rPr lang="en-GB" sz="850" b="1" dirty="0">
                <a:latin typeface="Open Sans" panose="020B0606030504020204" pitchFamily="34" charset="0"/>
                <a:ea typeface="Open Sans" panose="020B0606030504020204" pitchFamily="34" charset="0"/>
                <a:cs typeface="Open Sans" panose="020B0606030504020204" pitchFamily="34" charset="0"/>
              </a:rPr>
              <a:t>U-238</a:t>
            </a:r>
            <a:r>
              <a:rPr lang="en-GB" sz="850" dirty="0">
                <a:latin typeface="Open Sans" panose="020B0606030504020204" pitchFamily="34" charset="0"/>
                <a:ea typeface="Open Sans" panose="020B0606030504020204" pitchFamily="34" charset="0"/>
                <a:cs typeface="Open Sans" panose="020B0606030504020204" pitchFamily="34" charset="0"/>
              </a:rPr>
              <a:t> (Uranium isotope, which even occurs naturally in small quantities).</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01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468781"/>
            <a:ext cx="5768201" cy="611241"/>
          </a:xfrm>
        </p:spPr>
        <p:txBody>
          <a:bodyPr/>
          <a:lstStyle/>
          <a:p>
            <a:r>
              <a:rPr lang="de-DE" cap="none" baseline="30000" dirty="0"/>
              <a:t>01    </a:t>
            </a:r>
            <a:r>
              <a:rPr lang="de-DE" cap="none" baseline="30000" dirty="0" err="1"/>
              <a:t>How</a:t>
            </a:r>
            <a:r>
              <a:rPr lang="de-DE" cap="none" baseline="30000" dirty="0"/>
              <a:t> </a:t>
            </a:r>
            <a:r>
              <a:rPr lang="de-DE" cap="none" baseline="30000" dirty="0" err="1"/>
              <a:t>to</a:t>
            </a:r>
            <a:r>
              <a:rPr lang="de-DE" cap="none" baseline="30000" dirty="0"/>
              <a:t> Catch a Photon</a:t>
            </a:r>
            <a:endParaRPr lang="de-DE" cap="none" dirty="0"/>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cap="none" dirty="0">
                <a:solidFill>
                  <a:srgbClr val="FF4343"/>
                </a:solidFill>
              </a:rPr>
              <a:t>Data Analysis  </a:t>
            </a:r>
            <a:r>
              <a:rPr lang="de-DE" sz="1400" cap="none" dirty="0" err="1">
                <a:solidFill>
                  <a:srgbClr val="FF4343"/>
                </a:solidFill>
              </a:rPr>
              <a:t>of</a:t>
            </a:r>
            <a:r>
              <a:rPr lang="de-DE" sz="1400" cap="none" dirty="0">
                <a:solidFill>
                  <a:srgbClr val="FF4343"/>
                </a:solidFill>
              </a:rPr>
              <a:t> </a:t>
            </a:r>
            <a:r>
              <a:rPr lang="de-DE" sz="1400" cap="none" dirty="0" err="1">
                <a:solidFill>
                  <a:srgbClr val="FF4343"/>
                </a:solidFill>
              </a:rPr>
              <a:t>the</a:t>
            </a:r>
            <a:r>
              <a:rPr lang="de-DE" sz="1400" cap="none" dirty="0">
                <a:solidFill>
                  <a:srgbClr val="FF4343"/>
                </a:solidFill>
              </a:rPr>
              <a:t> </a:t>
            </a:r>
            <a:r>
              <a:rPr lang="de-DE" sz="1400" cap="none" baseline="30000" dirty="0">
                <a:solidFill>
                  <a:srgbClr val="FF4343"/>
                </a:solidFill>
              </a:rPr>
              <a:t>14</a:t>
            </a:r>
            <a:r>
              <a:rPr lang="de-DE" sz="1400" cap="none" dirty="0">
                <a:solidFill>
                  <a:srgbClr val="FF4343"/>
                </a:solidFill>
              </a:rPr>
              <a:t>N(</a:t>
            </a:r>
            <a:r>
              <a:rPr lang="el-GR" sz="1400" cap="none" dirty="0">
                <a:solidFill>
                  <a:srgbClr val="FF4343"/>
                </a:solidFill>
                <a:latin typeface="Arial" panose="020B0604020202020204" pitchFamily="34" charset="0"/>
                <a:cs typeface="Arial" panose="020B0604020202020204" pitchFamily="34" charset="0"/>
              </a:rPr>
              <a:t>α</a:t>
            </a:r>
            <a:r>
              <a:rPr lang="de-DE" sz="1400" cap="none" dirty="0">
                <a:solidFill>
                  <a:srgbClr val="FF4343"/>
                </a:solidFill>
                <a:latin typeface="Arial" panose="020B0604020202020204" pitchFamily="34" charset="0"/>
                <a:cs typeface="Arial" panose="020B0604020202020204" pitchFamily="34" charset="0"/>
              </a:rPr>
              <a:t>,</a:t>
            </a:r>
            <a:r>
              <a:rPr lang="el-GR" sz="1400" cap="none" dirty="0">
                <a:solidFill>
                  <a:srgbClr val="FF4343"/>
                </a:solidFill>
                <a:latin typeface="Arial" panose="020B0604020202020204" pitchFamily="34" charset="0"/>
                <a:cs typeface="Arial" panose="020B0604020202020204" pitchFamily="34" charset="0"/>
              </a:rPr>
              <a:t>γ</a:t>
            </a:r>
            <a:r>
              <a:rPr lang="de-DE" sz="1400" cap="none" dirty="0">
                <a:solidFill>
                  <a:srgbClr val="FF4343"/>
                </a:solidFill>
              </a:rPr>
              <a:t>)</a:t>
            </a:r>
            <a:r>
              <a:rPr lang="de-DE" sz="1400" cap="none" baseline="30000" dirty="0">
                <a:solidFill>
                  <a:srgbClr val="FF4343"/>
                </a:solidFill>
              </a:rPr>
              <a:t>18</a:t>
            </a:r>
            <a:r>
              <a:rPr lang="de-DE" sz="1400" cap="none" dirty="0">
                <a:solidFill>
                  <a:srgbClr val="FF4343"/>
                </a:solidFill>
              </a:rPr>
              <a:t>F – </a:t>
            </a:r>
            <a:r>
              <a:rPr lang="de-DE" sz="1400" cap="none" dirty="0" err="1">
                <a:solidFill>
                  <a:srgbClr val="FF4343"/>
                </a:solidFill>
              </a:rPr>
              <a:t>Reaction</a:t>
            </a:r>
            <a:r>
              <a:rPr lang="de-DE" sz="1400" cap="none" dirty="0">
                <a:solidFill>
                  <a:srgbClr val="FF4343"/>
                </a:solidFill>
              </a:rPr>
              <a:t> </a:t>
            </a:r>
            <a:endParaRPr lang="de-DE" sz="1400" dirty="0">
              <a:solidFill>
                <a:srgbClr val="FF4343"/>
              </a:solidFill>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90599" y="1750881"/>
            <a:ext cx="5156201" cy="415571"/>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Task 1 | The Energy </a:t>
            </a:r>
            <a:r>
              <a:rPr lang="de-DE" sz="1100" b="1" dirty="0" err="1">
                <a:latin typeface="Source Sans Pro" panose="020B0503030403020204" pitchFamily="34" charset="0"/>
                <a:ea typeface="Source Sans Pro" panose="020B0503030403020204" pitchFamily="34" charset="0"/>
              </a:rPr>
              <a:t>of</a:t>
            </a:r>
            <a:r>
              <a:rPr lang="de-DE" sz="1100" b="1" dirty="0">
                <a:latin typeface="Source Sans Pro" panose="020B0503030403020204" pitchFamily="34" charset="0"/>
                <a:ea typeface="Source Sans Pro" panose="020B0503030403020204" pitchFamily="34" charset="0"/>
              </a:rPr>
              <a:t> a Photon</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507831"/>
              </a:xfrm>
              <a:prstGeom prst="rect">
                <a:avLst/>
              </a:prstGeom>
              <a:noFill/>
            </p:spPr>
            <p:txBody>
              <a:bodyPr wrap="square" rtlCol="0">
                <a:spAutoFit/>
              </a:bodyPr>
              <a:lstStyle/>
              <a:p>
                <a:pPr marL="266700" lvl="1" indent="-228600">
                  <a:buFont typeface="+mj-lt"/>
                  <a:buAutoNum type="alphaLcParenR"/>
                </a:pPr>
                <a:r>
                  <a:rPr lang="en-GB" sz="900" dirty="0">
                    <a:latin typeface="Source Sans Pro" panose="020B0503030403020204" pitchFamily="34" charset="0"/>
                    <a:ea typeface="Source Sans Pro" panose="020B0503030403020204" pitchFamily="34" charset="0"/>
                  </a:rPr>
                  <a:t>A resting </a:t>
                </a:r>
                <a:r>
                  <a:rPr lang="en-GB" sz="900" b="1" dirty="0">
                    <a:latin typeface="Source Sans Pro" panose="020B0503030403020204" pitchFamily="34" charset="0"/>
                    <a:ea typeface="Source Sans Pro" panose="020B0503030403020204" pitchFamily="34" charset="0"/>
                  </a:rPr>
                  <a:t>N-14</a:t>
                </a:r>
                <a:r>
                  <a:rPr lang="en-GB" sz="900" dirty="0">
                    <a:latin typeface="Source Sans Pro" panose="020B0503030403020204" pitchFamily="34" charset="0"/>
                    <a:ea typeface="Source Sans Pro" panose="020B0503030403020204" pitchFamily="34" charset="0"/>
                  </a:rPr>
                  <a:t> nuclide reacts with a </a:t>
                </a:r>
                <a:r>
                  <a:rPr lang="en-GB" sz="900" b="1" dirty="0">
                    <a:latin typeface="Source Sans Pro" panose="020B0503030403020204" pitchFamily="34" charset="0"/>
                    <a:ea typeface="Source Sans Pro" panose="020B0503030403020204" pitchFamily="34" charset="0"/>
                  </a:rPr>
                  <a:t>He-4</a:t>
                </a:r>
                <a:r>
                  <a:rPr lang="en-GB" sz="900" dirty="0">
                    <a:latin typeface="Source Sans Pro" panose="020B0503030403020204" pitchFamily="34" charset="0"/>
                    <a:ea typeface="Source Sans Pro" panose="020B0503030403020204" pitchFamily="34" charset="0"/>
                  </a:rPr>
                  <a:t> nuclide with a kinetic energy of </a:t>
                </a:r>
                <a14:m>
                  <m:oMath xmlns:m="http://schemas.openxmlformats.org/officeDocument/2006/math">
                    <m:sSub>
                      <m:sSubPr>
                        <m:ctrlPr>
                          <a:rPr lang="en-GB" sz="900" b="1" i="1" dirty="0" smtClean="0">
                            <a:latin typeface="Cambria Math" panose="02040503050406030204" pitchFamily="18" charset="0"/>
                            <a:ea typeface="Source Sans Pro" panose="020B0503030403020204" pitchFamily="34" charset="0"/>
                          </a:rPr>
                        </m:ctrlPr>
                      </m:sSubPr>
                      <m:e>
                        <m:r>
                          <a:rPr lang="de-DE" sz="900" b="1" i="0" dirty="0" smtClean="0">
                            <a:latin typeface="Cambria Math" panose="02040503050406030204" pitchFamily="18" charset="0"/>
                            <a:ea typeface="Source Sans Pro" panose="020B0503030403020204" pitchFamily="34" charset="0"/>
                          </a:rPr>
                          <m:t>𝐄</m:t>
                        </m:r>
                      </m:e>
                      <m:sub>
                        <m:r>
                          <a:rPr lang="en-GB" sz="900" b="1" i="0" dirty="0" smtClean="0">
                            <a:latin typeface="Cambria Math" panose="02040503050406030204" pitchFamily="18" charset="0"/>
                            <a:ea typeface="Source Sans Pro" panose="020B0503030403020204" pitchFamily="34" charset="0"/>
                          </a:rPr>
                          <m:t>𝐤𝐢𝐧</m:t>
                        </m:r>
                      </m:sub>
                    </m:sSub>
                    <m:r>
                      <a:rPr lang="en-GB" sz="900" b="1" i="0" dirty="0" smtClean="0">
                        <a:latin typeface="Cambria Math" panose="02040503050406030204" pitchFamily="18" charset="0"/>
                        <a:ea typeface="Source Sans Pro" panose="020B0503030403020204" pitchFamily="34" charset="0"/>
                      </a:rPr>
                      <m:t>=</m:t>
                    </m:r>
                    <m:r>
                      <a:rPr lang="en-GB" sz="900" b="1" i="0" dirty="0" smtClean="0">
                        <a:latin typeface="Cambria Math" panose="02040503050406030204" pitchFamily="18" charset="0"/>
                        <a:ea typeface="Source Sans Pro" panose="020B0503030403020204" pitchFamily="34" charset="0"/>
                      </a:rPr>
                      <m:t>𝟐</m:t>
                    </m:r>
                    <m:r>
                      <a:rPr lang="en-GB" sz="900" b="1" i="0" dirty="0" smtClean="0">
                        <a:latin typeface="Cambria Math" panose="02040503050406030204" pitchFamily="18" charset="0"/>
                        <a:ea typeface="Source Sans Pro" panose="020B0503030403020204" pitchFamily="34" charset="0"/>
                      </a:rPr>
                      <m:t> </m:t>
                    </m:r>
                    <m:r>
                      <a:rPr lang="en-GB" sz="900" b="1" i="0" dirty="0" smtClean="0">
                        <a:latin typeface="Cambria Math" panose="02040503050406030204" pitchFamily="18" charset="0"/>
                        <a:ea typeface="Source Sans Pro" panose="020B0503030403020204" pitchFamily="34" charset="0"/>
                      </a:rPr>
                      <m:t>𝐌𝐞𝐕</m:t>
                    </m:r>
                  </m:oMath>
                </a14:m>
                <a:r>
                  <a:rPr lang="en-GB" sz="900" dirty="0">
                    <a:latin typeface="Source Sans Pro" panose="020B0503030403020204" pitchFamily="34" charset="0"/>
                    <a:ea typeface="Source Sans Pro" panose="020B0503030403020204" pitchFamily="34" charset="0"/>
                  </a:rPr>
                  <a:t>. Nuclear fusion is initiated, producing only one daughter nuclide. Note the reaction equation and determine the reaction products.</a:t>
                </a:r>
                <a:endParaRPr lang="de-DE" sz="900" dirty="0">
                  <a:latin typeface="Source Sans Pro" panose="020B0503030403020204" pitchFamily="34" charset="0"/>
                  <a:ea typeface="Source Sans Pro" panose="020B0503030403020204" pitchFamily="34" charset="0"/>
                </a:endParaRPr>
              </a:p>
            </p:txBody>
          </p:sp>
        </mc:Choice>
        <mc:Fallback xmlns="">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507831"/>
              </a:xfrm>
              <a:prstGeom prst="rect">
                <a:avLst/>
              </a:prstGeom>
              <a:blipFill>
                <a:blip r:embed="rId3"/>
                <a:stretch>
                  <a:fillRect b="-4819"/>
                </a:stretch>
              </a:blipFill>
            </p:spPr>
            <p:txBody>
              <a:bodyPr/>
              <a:lstStyle/>
              <a:p>
                <a:r>
                  <a:rPr lang="en-GB">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82659" y="2916497"/>
            <a:ext cx="5156202" cy="710497"/>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1" y="2176708"/>
                <a:ext cx="5538239" cy="723275"/>
              </a:xfrm>
              <a:prstGeom prst="rect">
                <a:avLst/>
              </a:prstGeom>
              <a:noFill/>
            </p:spPr>
            <p:txBody>
              <a:bodyPr wrap="square" rtlCol="0">
                <a:spAutoFit/>
              </a:bodyPr>
              <a:lstStyle/>
              <a:p>
                <a:pPr marL="266700" lvl="1" indent="-228600">
                  <a:buFont typeface="+mj-lt"/>
                  <a:buAutoNum type="alphaLcParenR" startAt="2"/>
                </a:pPr>
                <a:r>
                  <a:rPr lang="en-GB" sz="900" dirty="0">
                    <a:latin typeface="Source Sans Pro" panose="020B0503030403020204" pitchFamily="34" charset="0"/>
                    <a:ea typeface="Source Sans Pro" panose="020B0503030403020204" pitchFamily="34" charset="0"/>
                  </a:rPr>
                  <a:t>During the reaction, a gamma quantum (photon) with a kinetic energy is released. Calculate the kinetic energy of the photon using the conservation of energy and the rest energies of the reactants involved (see nuclide map). For the rest energy applies: </a:t>
                </a:r>
              </a:p>
              <a:p>
                <a:pPr marL="38100" lvl="1">
                  <a:spcBef>
                    <a:spcPts val="600"/>
                  </a:spcBef>
                  <a:tabLst>
                    <a:tab pos="1612900" algn="l"/>
                    <a:tab pos="3136900" algn="l"/>
                  </a:tabLst>
                </a:pPr>
                <a:r>
                  <a:rPr lang="de-DE" sz="900" dirty="0">
                    <a:ea typeface="Source Sans Pro" panose="020B0503030403020204" pitchFamily="34" charset="0"/>
                  </a:rPr>
                  <a:t>	</a:t>
                </a:r>
                <a14:m>
                  <m:oMath xmlns:m="http://schemas.openxmlformats.org/officeDocument/2006/math">
                    <m:sSub>
                      <m:sSubPr>
                        <m:ctrlPr>
                          <a:rPr lang="de-DE" sz="900" b="0" i="1" smtClean="0">
                            <a:latin typeface="Cambria Math" panose="02040503050406030204" pitchFamily="18" charset="0"/>
                            <a:ea typeface="Source Sans Pro" panose="020B0503030403020204" pitchFamily="34" charset="0"/>
                          </a:rPr>
                        </m:ctrlPr>
                      </m:sSubPr>
                      <m:e>
                        <m:r>
                          <m:rPr>
                            <m:sty m:val="p"/>
                          </m:rPr>
                          <a:rPr lang="de-DE" sz="900" b="0" i="0" smtClean="0">
                            <a:latin typeface="Cambria Math" panose="02040503050406030204" pitchFamily="18" charset="0"/>
                            <a:ea typeface="Source Sans Pro" panose="020B0503030403020204" pitchFamily="34" charset="0"/>
                          </a:rPr>
                          <m:t>E</m:t>
                        </m:r>
                      </m:e>
                      <m:sub>
                        <m:r>
                          <a:rPr lang="de-DE" sz="900" b="0" i="0" smtClean="0">
                            <a:latin typeface="Cambria Math" panose="02040503050406030204" pitchFamily="18" charset="0"/>
                            <a:ea typeface="Source Sans Pro" panose="020B0503030403020204" pitchFamily="34" charset="0"/>
                          </a:rPr>
                          <m:t>0</m:t>
                        </m:r>
                      </m:sub>
                    </m:sSub>
                    <m:r>
                      <a:rPr lang="de-DE" sz="900" b="0" i="0" smtClean="0">
                        <a:latin typeface="Cambria Math" panose="02040503050406030204" pitchFamily="18" charset="0"/>
                        <a:ea typeface="Source Sans Pro" panose="020B0503030403020204" pitchFamily="34" charset="0"/>
                      </a:rPr>
                      <m:t>=</m:t>
                    </m:r>
                    <m:sSub>
                      <m:sSubPr>
                        <m:ctrlPr>
                          <a:rPr lang="de-DE" sz="900" b="0" i="1" smtClean="0">
                            <a:latin typeface="Cambria Math" panose="02040503050406030204" pitchFamily="18" charset="0"/>
                            <a:ea typeface="Source Sans Pro" panose="020B0503030403020204" pitchFamily="34" charset="0"/>
                          </a:rPr>
                        </m:ctrlPr>
                      </m:sSubPr>
                      <m:e>
                        <m:r>
                          <m:rPr>
                            <m:sty m:val="p"/>
                          </m:rPr>
                          <a:rPr lang="de-DE" sz="900" b="0" i="0" smtClean="0">
                            <a:latin typeface="Cambria Math" panose="02040503050406030204" pitchFamily="18" charset="0"/>
                            <a:ea typeface="Source Sans Pro" panose="020B0503030403020204" pitchFamily="34" charset="0"/>
                          </a:rPr>
                          <m:t>m</m:t>
                        </m:r>
                      </m:e>
                      <m:sub>
                        <m:r>
                          <m:rPr>
                            <m:sty m:val="p"/>
                          </m:rPr>
                          <a:rPr lang="de-DE" sz="900" b="0" i="0" smtClean="0">
                            <a:latin typeface="Cambria Math" panose="02040503050406030204" pitchFamily="18" charset="0"/>
                            <a:ea typeface="Source Sans Pro" panose="020B0503030403020204" pitchFamily="34" charset="0"/>
                          </a:rPr>
                          <m:t>A</m:t>
                        </m:r>
                      </m:sub>
                    </m:sSub>
                    <m:r>
                      <a:rPr lang="de-DE" sz="900" b="0" i="0" smtClean="0">
                        <a:latin typeface="Cambria Math" panose="02040503050406030204" pitchFamily="18" charset="0"/>
                        <a:ea typeface="Source Sans Pro" panose="020B0503030403020204" pitchFamily="34" charset="0"/>
                      </a:rPr>
                      <m:t>∙931,49 </m:t>
                    </m:r>
                    <m:r>
                      <m:rPr>
                        <m:sty m:val="p"/>
                      </m:rPr>
                      <a:rPr lang="de-DE" sz="900" b="0" i="0" smtClean="0">
                        <a:latin typeface="Cambria Math" panose="02040503050406030204" pitchFamily="18" charset="0"/>
                        <a:ea typeface="Source Sans Pro" panose="020B0503030403020204" pitchFamily="34" charset="0"/>
                      </a:rPr>
                      <m:t>MeV</m:t>
                    </m:r>
                    <m:r>
                      <a:rPr lang="de-DE" sz="900" b="0" i="0" smtClean="0">
                        <a:latin typeface="Cambria Math" panose="02040503050406030204" pitchFamily="18" charset="0"/>
                        <a:ea typeface="Source Sans Pro" panose="020B0503030403020204" pitchFamily="34" charset="0"/>
                      </a:rPr>
                      <m:t>/</m:t>
                    </m:r>
                    <m:r>
                      <m:rPr>
                        <m:sty m:val="p"/>
                      </m:rPr>
                      <a:rPr lang="de-DE" sz="900" b="0" i="0" smtClean="0">
                        <a:latin typeface="Cambria Math" panose="02040503050406030204" pitchFamily="18" charset="0"/>
                        <a:ea typeface="Source Sans Pro" panose="020B0503030403020204" pitchFamily="34" charset="0"/>
                      </a:rPr>
                      <m:t>u</m:t>
                    </m:r>
                  </m:oMath>
                </a14:m>
                <a:r>
                  <a:rPr lang="de-DE" sz="900" dirty="0">
                    <a:latin typeface="Source Sans Pro" panose="020B0503030403020204" pitchFamily="34" charset="0"/>
                    <a:ea typeface="Source Sans Pro" panose="020B0503030403020204" pitchFamily="34" charset="0"/>
                  </a:rPr>
                  <a:t> 		</a:t>
                </a:r>
                <a:endParaRPr lang="de-DE" sz="900" i="1" dirty="0">
                  <a:latin typeface="Source Sans Pro" panose="020B0503030403020204" pitchFamily="34" charset="0"/>
                  <a:ea typeface="Source Sans Pro" panose="020B0503030403020204" pitchFamily="34" charset="0"/>
                </a:endParaRPr>
              </a:p>
            </p:txBody>
          </p:sp>
        </mc:Choice>
        <mc:Fallback xmlns="">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1" y="2176708"/>
                <a:ext cx="5538239" cy="723275"/>
              </a:xfrm>
              <a:prstGeom prst="rect">
                <a:avLst/>
              </a:prstGeom>
              <a:blipFill>
                <a:blip r:embed="rId4"/>
                <a:stretch>
                  <a:fillRect/>
                </a:stretch>
              </a:blipFill>
            </p:spPr>
            <p:txBody>
              <a:bodyPr/>
              <a:lstStyle/>
              <a:p>
                <a:r>
                  <a:rPr lang="en-GB">
                    <a:noFill/>
                  </a:rPr>
                  <a:t> </a:t>
                </a:r>
              </a:p>
            </p:txBody>
          </p:sp>
        </mc:Fallback>
      </mc:AlternateContent>
      <p:sp>
        <p:nvSpPr>
          <p:cNvPr id="22" name="Rechteck: abgerundete Ecken 21">
            <a:extLst>
              <a:ext uri="{FF2B5EF4-FFF2-40B4-BE49-F238E27FC236}">
                <a16:creationId xmlns:a16="http://schemas.microsoft.com/office/drawing/2014/main" id="{DB8A9231-4935-4EBC-9AC4-41383BEF0BE2}"/>
              </a:ext>
            </a:extLst>
          </p:cNvPr>
          <p:cNvSpPr/>
          <p:nvPr/>
        </p:nvSpPr>
        <p:spPr>
          <a:xfrm>
            <a:off x="990598" y="3989176"/>
            <a:ext cx="5156202" cy="589789"/>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603330"/>
            <a:ext cx="5538239" cy="369332"/>
          </a:xfrm>
          <a:prstGeom prst="rect">
            <a:avLst/>
          </a:prstGeom>
          <a:noFill/>
        </p:spPr>
        <p:txBody>
          <a:bodyPr wrap="square" rtlCol="0">
            <a:spAutoFit/>
          </a:bodyPr>
          <a:lstStyle/>
          <a:p>
            <a:pPr marL="266700" lvl="1" indent="-228600">
              <a:buFont typeface="+mj-lt"/>
              <a:buAutoNum type="alphaLcParenR" startAt="3"/>
            </a:pPr>
            <a:r>
              <a:rPr lang="en-GB" sz="900" dirty="0">
                <a:latin typeface="Source Sans Pro" panose="020B0503030403020204" pitchFamily="34" charset="0"/>
                <a:ea typeface="Source Sans Pro" panose="020B0503030403020204" pitchFamily="34" charset="0"/>
              </a:rPr>
              <a:t>What assumptions did you have to make to calculate the photon energy in 1b? Is the calculated energy the only possible kinetic energy the photon can have?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607590"/>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Task 2 | Energy Levels</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881251"/>
            <a:ext cx="2972838" cy="923330"/>
          </a:xfrm>
          <a:prstGeom prst="rect">
            <a:avLst/>
          </a:prstGeom>
          <a:noFill/>
        </p:spPr>
        <p:txBody>
          <a:bodyPr wrap="square" rtlCol="0">
            <a:spAutoFit/>
          </a:bodyPr>
          <a:lstStyle/>
          <a:p>
            <a:pPr marL="38100" lvl="1"/>
            <a:r>
              <a:rPr lang="en-GB" sz="900" dirty="0">
                <a:latin typeface="Source Sans Pro" panose="020B0503030403020204" pitchFamily="34" charset="0"/>
                <a:ea typeface="Source Sans Pro" panose="020B0503030403020204" pitchFamily="34" charset="0"/>
              </a:rPr>
              <a:t>Figure 1 shows 4 possible energy levels of an atomic nucleus. During the transition from excited states to the ground state, photons are released whose energy is measured by a detector. The experiment is repeated several times and an energy spectrum is recorded (see Fig. 2, large on the board).</a:t>
            </a:r>
          </a:p>
        </p:txBody>
      </p:sp>
      <p:grpSp>
        <p:nvGrpSpPr>
          <p:cNvPr id="13" name="Gruppieren 12">
            <a:extLst>
              <a:ext uri="{FF2B5EF4-FFF2-40B4-BE49-F238E27FC236}">
                <a16:creationId xmlns:a16="http://schemas.microsoft.com/office/drawing/2014/main" id="{C5651810-5488-4E8E-A6AF-2DFB9D36052E}"/>
              </a:ext>
            </a:extLst>
          </p:cNvPr>
          <p:cNvGrpSpPr/>
          <p:nvPr/>
        </p:nvGrpSpPr>
        <p:grpSpPr>
          <a:xfrm>
            <a:off x="3573461" y="4672839"/>
            <a:ext cx="2565401" cy="1957007"/>
            <a:chOff x="3581400" y="4545011"/>
            <a:chExt cx="2565401" cy="1957007"/>
          </a:xfrm>
        </p:grpSpPr>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5"/>
            <a:srcRect t="2752" r="7134"/>
            <a:stretch/>
          </p:blipFill>
          <p:spPr>
            <a:xfrm>
              <a:off x="3581401" y="4545011"/>
              <a:ext cx="2565400"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3581400" y="6286574"/>
              <a:ext cx="2565400" cy="215444"/>
            </a:xfrm>
            <a:prstGeom prst="rect">
              <a:avLst/>
            </a:prstGeom>
            <a:noFill/>
          </p:spPr>
          <p:txBody>
            <a:bodyPr wrap="square" rtlCol="0">
              <a:spAutoFit/>
            </a:bodyPr>
            <a:lstStyle/>
            <a:p>
              <a:pPr marL="38100" lvl="1" algn="ctr"/>
              <a:r>
                <a:rPr lang="de-DE" sz="800" dirty="0">
                  <a:latin typeface="Source Sans Pro" panose="020B0503030403020204" pitchFamily="34" charset="0"/>
                  <a:ea typeface="Source Sans Pro" panose="020B0503030403020204" pitchFamily="34" charset="0"/>
                </a:rPr>
                <a:t>Fig.1: Term </a:t>
              </a:r>
              <a:r>
                <a:rPr lang="de-DE" sz="800" dirty="0" err="1">
                  <a:latin typeface="Source Sans Pro" panose="020B0503030403020204" pitchFamily="34" charset="0"/>
                  <a:ea typeface="Source Sans Pro" panose="020B0503030403020204" pitchFamily="34" charset="0"/>
                </a:rPr>
                <a:t>Diagram</a:t>
              </a:r>
              <a:endParaRPr lang="de-DE" sz="800" dirty="0">
                <a:latin typeface="Source Sans Pro" panose="020B0503030403020204" pitchFamily="34" charset="0"/>
                <a:ea typeface="Source Sans Pro" panose="020B0503030403020204" pitchFamily="34" charset="0"/>
              </a:endParaRPr>
            </a:p>
          </p:txBody>
        </p:sp>
      </p:grpSp>
      <p:grpSp>
        <p:nvGrpSpPr>
          <p:cNvPr id="12" name="Gruppieren 11">
            <a:extLst>
              <a:ext uri="{FF2B5EF4-FFF2-40B4-BE49-F238E27FC236}">
                <a16:creationId xmlns:a16="http://schemas.microsoft.com/office/drawing/2014/main" id="{BE57010A-E2D9-4314-AA92-D6CB5937AD4A}"/>
              </a:ext>
            </a:extLst>
          </p:cNvPr>
          <p:cNvGrpSpPr/>
          <p:nvPr/>
        </p:nvGrpSpPr>
        <p:grpSpPr>
          <a:xfrm>
            <a:off x="3666351" y="6677628"/>
            <a:ext cx="2573337" cy="1993429"/>
            <a:chOff x="3581400" y="6496701"/>
            <a:chExt cx="2573337" cy="1993429"/>
          </a:xfrm>
        </p:grpSpPr>
        <p:pic>
          <p:nvPicPr>
            <p:cNvPr id="11" name="Grafik 10">
              <a:extLst>
                <a:ext uri="{FF2B5EF4-FFF2-40B4-BE49-F238E27FC236}">
                  <a16:creationId xmlns:a16="http://schemas.microsoft.com/office/drawing/2014/main" id="{BBDAF8F6-03A5-4E15-8FA0-98ED2AF4D90C}"/>
                </a:ext>
              </a:extLst>
            </p:cNvPr>
            <p:cNvPicPr>
              <a:picLocks noChangeAspect="1"/>
            </p:cNvPicPr>
            <p:nvPr/>
          </p:nvPicPr>
          <p:blipFill>
            <a:blip r:embed="rId6">
              <a:grayscl/>
              <a:extLst>
                <a:ext uri="{BEBA8EAE-BF5A-486C-A8C5-ECC9F3942E4B}">
                  <a14:imgProps xmlns:a14="http://schemas.microsoft.com/office/drawing/2010/main">
                    <a14:imgLayer r:embed="rId7">
                      <a14:imgEffect>
                        <a14:saturation sat="300000"/>
                      </a14:imgEffect>
                    </a14:imgLayer>
                  </a14:imgProps>
                </a:ext>
              </a:extLst>
            </a:blip>
            <a:stretch>
              <a:fillRect/>
            </a:stretch>
          </p:blipFill>
          <p:spPr>
            <a:xfrm>
              <a:off x="3581400" y="6496701"/>
              <a:ext cx="2573337" cy="1803245"/>
            </a:xfrm>
            <a:prstGeom prst="rect">
              <a:avLst/>
            </a:prstGeom>
          </p:spPr>
        </p:pic>
        <p:sp>
          <p:nvSpPr>
            <p:cNvPr id="36" name="Textfeld 35">
              <a:extLst>
                <a:ext uri="{FF2B5EF4-FFF2-40B4-BE49-F238E27FC236}">
                  <a16:creationId xmlns:a16="http://schemas.microsoft.com/office/drawing/2014/main" id="{2BB31BEE-EF4C-46D1-B126-E15DFAC80AAC}"/>
                </a:ext>
              </a:extLst>
            </p:cNvPr>
            <p:cNvSpPr txBox="1"/>
            <p:nvPr/>
          </p:nvSpPr>
          <p:spPr>
            <a:xfrm>
              <a:off x="3581400" y="8274686"/>
              <a:ext cx="2565400" cy="215444"/>
            </a:xfrm>
            <a:prstGeom prst="rect">
              <a:avLst/>
            </a:prstGeom>
            <a:noFill/>
          </p:spPr>
          <p:txBody>
            <a:bodyPr wrap="square" rtlCol="0">
              <a:spAutoFit/>
            </a:bodyPr>
            <a:lstStyle/>
            <a:p>
              <a:pPr marL="38100" lvl="1" algn="ctr"/>
              <a:r>
                <a:rPr lang="de-DE" sz="800" dirty="0">
                  <a:latin typeface="Source Sans Pro" panose="020B0503030403020204" pitchFamily="34" charset="0"/>
                  <a:ea typeface="Source Sans Pro" panose="020B0503030403020204" pitchFamily="34" charset="0"/>
                </a:rPr>
                <a:t>Fig.2: </a:t>
              </a:r>
              <a:r>
                <a:rPr lang="de-DE" sz="800" dirty="0" err="1">
                  <a:latin typeface="Source Sans Pro" panose="020B0503030403020204" pitchFamily="34" charset="0"/>
                  <a:ea typeface="Source Sans Pro" panose="020B0503030403020204" pitchFamily="34" charset="0"/>
                </a:rPr>
                <a:t>Related</a:t>
              </a:r>
              <a:r>
                <a:rPr lang="de-DE" sz="800" dirty="0">
                  <a:latin typeface="Source Sans Pro" panose="020B0503030403020204" pitchFamily="34" charset="0"/>
                  <a:ea typeface="Source Sans Pro" panose="020B0503030403020204" pitchFamily="34" charset="0"/>
                </a:rPr>
                <a:t> </a:t>
              </a:r>
              <a:r>
                <a:rPr lang="de-DE" sz="800" dirty="0" err="1">
                  <a:latin typeface="Source Sans Pro" panose="020B0503030403020204" pitchFamily="34" charset="0"/>
                  <a:ea typeface="Source Sans Pro" panose="020B0503030403020204" pitchFamily="34" charset="0"/>
                </a:rPr>
                <a:t>energy</a:t>
              </a:r>
              <a:r>
                <a:rPr lang="de-DE" sz="800" dirty="0">
                  <a:latin typeface="Source Sans Pro" panose="020B0503030403020204" pitchFamily="34" charset="0"/>
                  <a:ea typeface="Source Sans Pro" panose="020B0503030403020204" pitchFamily="34" charset="0"/>
                </a:rPr>
                <a:t> </a:t>
              </a:r>
              <a:r>
                <a:rPr lang="de-DE" sz="800" dirty="0" err="1">
                  <a:latin typeface="Source Sans Pro" panose="020B0503030403020204" pitchFamily="34" charset="0"/>
                  <a:ea typeface="Source Sans Pro" panose="020B0503030403020204" pitchFamily="34" charset="0"/>
                </a:rPr>
                <a:t>spectrum</a:t>
              </a:r>
              <a:endParaRPr lang="de-DE" sz="800" dirty="0">
                <a:latin typeface="Source Sans Pro" panose="020B0503030403020204" pitchFamily="34" charset="0"/>
                <a:ea typeface="Source Sans Pro" panose="020B0503030403020204" pitchFamily="34" charset="0"/>
              </a:endParaRPr>
            </a:p>
          </p:txBody>
        </p:sp>
      </p:grpSp>
      <p:sp>
        <p:nvSpPr>
          <p:cNvPr id="37" name="Textfeld 36">
            <a:extLst>
              <a:ext uri="{FF2B5EF4-FFF2-40B4-BE49-F238E27FC236}">
                <a16:creationId xmlns:a16="http://schemas.microsoft.com/office/drawing/2014/main" id="{E397BDB8-0F9F-4CBF-8EA5-954FED3147B5}"/>
              </a:ext>
            </a:extLst>
          </p:cNvPr>
          <p:cNvSpPr txBox="1"/>
          <p:nvPr/>
        </p:nvSpPr>
        <p:spPr>
          <a:xfrm>
            <a:off x="618312" y="5952610"/>
            <a:ext cx="2972838" cy="784830"/>
          </a:xfrm>
          <a:prstGeom prst="rect">
            <a:avLst/>
          </a:prstGeom>
          <a:noFill/>
        </p:spPr>
        <p:txBody>
          <a:bodyPr wrap="square" rtlCol="0">
            <a:spAutoFit/>
          </a:bodyPr>
          <a:lstStyle/>
          <a:p>
            <a:pPr marL="266700" lvl="1" indent="-228600">
              <a:buFont typeface="+mj-lt"/>
              <a:buAutoNum type="alphaLcParenR"/>
            </a:pPr>
            <a:r>
              <a:rPr lang="en-GB" sz="900" dirty="0">
                <a:latin typeface="Source Sans Pro" panose="020B0503030403020204" pitchFamily="34" charset="0"/>
                <a:ea typeface="Source Sans Pro" panose="020B0503030403020204" pitchFamily="34" charset="0"/>
              </a:rPr>
              <a:t>Some photon energies are measured conspicuously often (so-called </a:t>
            </a:r>
            <a:r>
              <a:rPr lang="en-GB" sz="900" b="1" dirty="0">
                <a:latin typeface="Source Sans Pro" panose="020B0503030403020204" pitchFamily="34" charset="0"/>
                <a:ea typeface="Source Sans Pro" panose="020B0503030403020204" pitchFamily="34" charset="0"/>
              </a:rPr>
              <a:t>Peaks</a:t>
            </a:r>
            <a:r>
              <a:rPr lang="en-GB" sz="900" dirty="0">
                <a:latin typeface="Source Sans Pro" panose="020B0503030403020204" pitchFamily="34" charset="0"/>
                <a:ea typeface="Source Sans Pro" panose="020B0503030403020204" pitchFamily="34" charset="0"/>
              </a:rPr>
              <a:t>). How do the energies of the peaks relate to the energy level diagram in figure 1? Explain. Formulate the relationship with the help of equations.</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886613"/>
            <a:ext cx="2600552" cy="1145460"/>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2" y="8055765"/>
            <a:ext cx="3085008" cy="369332"/>
          </a:xfrm>
          <a:prstGeom prst="rect">
            <a:avLst/>
          </a:prstGeom>
          <a:noFill/>
        </p:spPr>
        <p:txBody>
          <a:bodyPr wrap="square" rtlCol="0">
            <a:spAutoFit/>
          </a:bodyPr>
          <a:lstStyle/>
          <a:p>
            <a:pPr marL="266700" lvl="1" indent="-228600">
              <a:buFont typeface="+mj-lt"/>
              <a:buAutoNum type="alphaLcParenR" startAt="2"/>
            </a:pPr>
            <a:r>
              <a:rPr lang="en-GB" sz="900" dirty="0">
                <a:latin typeface="Source Sans Pro" panose="020B0503030403020204" pitchFamily="34" charset="0"/>
                <a:ea typeface="Source Sans Pro" panose="020B0503030403020204" pitchFamily="34" charset="0"/>
              </a:rPr>
              <a:t>Go back to question 1c. Do you still agree with your conjecture? Correct your guess if necessary.</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8718839"/>
            <a:ext cx="5148263" cy="610051"/>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3929062" y="2598236"/>
                <a:ext cx="1809752" cy="323165"/>
              </a:xfrm>
              <a:prstGeom prst="rect">
                <a:avLst/>
              </a:prstGeom>
              <a:noFill/>
            </p:spPr>
            <p:txBody>
              <a:bodyPr wrap="square">
                <a:spAutoFit/>
              </a:bodyPr>
              <a:lstStyle/>
              <a:p>
                <a:pPr algn="r"/>
                <a14:m>
                  <m:oMath xmlns:m="http://schemas.openxmlformats.org/officeDocument/2006/math">
                    <m:sSub>
                      <m:sSubPr>
                        <m:ctrlPr>
                          <a:rPr lang="de-DE" sz="750" b="0" i="1" smtClean="0">
                            <a:latin typeface="Cambria Math" panose="02040503050406030204" pitchFamily="18" charset="0"/>
                            <a:ea typeface="Source Sans Pro" panose="020B0503030403020204" pitchFamily="34" charset="0"/>
                          </a:rPr>
                        </m:ctrlPr>
                      </m:sSubPr>
                      <m:e>
                        <m:r>
                          <a:rPr lang="de-DE" sz="750" b="0" i="1" smtClean="0">
                            <a:latin typeface="Cambria Math" panose="02040503050406030204" pitchFamily="18" charset="0"/>
                            <a:ea typeface="Source Sans Pro" panose="020B0503030403020204" pitchFamily="34" charset="0"/>
                          </a:rPr>
                          <m:t>𝑚</m:t>
                        </m:r>
                      </m:e>
                      <m:sub>
                        <m:r>
                          <a:rPr lang="de-DE" sz="750" b="0" i="1" smtClean="0">
                            <a:latin typeface="Cambria Math" panose="02040503050406030204" pitchFamily="18" charset="0"/>
                            <a:ea typeface="Source Sans Pro" panose="020B0503030403020204" pitchFamily="34" charset="0"/>
                          </a:rPr>
                          <m:t>𝐴</m:t>
                        </m:r>
                      </m:sub>
                    </m:sSub>
                  </m:oMath>
                </a14:m>
                <a:r>
                  <a:rPr lang="de-DE" sz="750" i="1" dirty="0">
                    <a:latin typeface="Source Sans Pro" panose="020B0503030403020204" pitchFamily="34" charset="0"/>
                    <a:ea typeface="Source Sans Pro" panose="020B0503030403020204" pitchFamily="34" charset="0"/>
                  </a:rPr>
                  <a:t> … </a:t>
                </a:r>
                <a:r>
                  <a:rPr lang="de-DE" sz="750" i="1" dirty="0" err="1">
                    <a:latin typeface="Source Sans Pro" panose="020B0503030403020204" pitchFamily="34" charset="0"/>
                    <a:ea typeface="Source Sans Pro" panose="020B0503030403020204" pitchFamily="34" charset="0"/>
                  </a:rPr>
                  <a:t>Atomic</a:t>
                </a:r>
                <a:r>
                  <a:rPr lang="de-DE" sz="750" i="1" dirty="0">
                    <a:latin typeface="Source Sans Pro" panose="020B0503030403020204" pitchFamily="34" charset="0"/>
                    <a:ea typeface="Source Sans Pro" panose="020B0503030403020204" pitchFamily="34" charset="0"/>
                  </a:rPr>
                  <a:t> </a:t>
                </a:r>
                <a:r>
                  <a:rPr lang="de-DE" sz="750" i="1" dirty="0" err="1">
                    <a:latin typeface="Source Sans Pro" panose="020B0503030403020204" pitchFamily="34" charset="0"/>
                    <a:ea typeface="Source Sans Pro" panose="020B0503030403020204" pitchFamily="34" charset="0"/>
                  </a:rPr>
                  <a:t>mass</a:t>
                </a:r>
                <a:r>
                  <a:rPr lang="de-DE" sz="750" i="1" dirty="0">
                    <a:latin typeface="Source Sans Pro" panose="020B0503030403020204" pitchFamily="34" charset="0"/>
                    <a:ea typeface="Source Sans Pro" panose="020B0503030403020204" pitchFamily="34" charset="0"/>
                  </a:rPr>
                  <a:t> in u ,</a:t>
                </a:r>
                <a:br>
                  <a:rPr lang="de-DE" sz="750" i="1" dirty="0">
                    <a:latin typeface="Source Sans Pro" panose="020B0503030403020204" pitchFamily="34" charset="0"/>
                    <a:ea typeface="Source Sans Pro" panose="020B0503030403020204" pitchFamily="34" charset="0"/>
                  </a:rPr>
                </a:br>
                <a14:m>
                  <m:oMath xmlns:m="http://schemas.openxmlformats.org/officeDocument/2006/math">
                    <m:sSub>
                      <m:sSubPr>
                        <m:ctrlPr>
                          <a:rPr lang="de-DE" sz="750" i="1">
                            <a:latin typeface="Cambria Math" panose="02040503050406030204" pitchFamily="18" charset="0"/>
                            <a:ea typeface="Source Sans Pro" panose="020B0503030403020204" pitchFamily="34" charset="0"/>
                          </a:rPr>
                        </m:ctrlPr>
                      </m:sSubPr>
                      <m:e>
                        <m:r>
                          <a:rPr lang="de-DE" sz="750" i="1">
                            <a:latin typeface="Cambria Math" panose="02040503050406030204" pitchFamily="18" charset="0"/>
                            <a:ea typeface="Source Sans Pro" panose="020B0503030403020204" pitchFamily="34" charset="0"/>
                          </a:rPr>
                          <m:t>𝑚</m:t>
                        </m:r>
                      </m:e>
                      <m:sub>
                        <m:r>
                          <a:rPr lang="de-DE" sz="750" i="1">
                            <a:latin typeface="Cambria Math" panose="02040503050406030204" pitchFamily="18" charset="0"/>
                            <a:ea typeface="Source Sans Pro" panose="020B0503030403020204" pitchFamily="34" charset="0"/>
                          </a:rPr>
                          <m:t>𝐴</m:t>
                        </m:r>
                      </m:sub>
                    </m:sSub>
                  </m:oMath>
                </a14:m>
                <a:r>
                  <a:rPr lang="de-DE" sz="750" i="1" dirty="0">
                    <a:latin typeface="Source Sans Pro" panose="020B0503030403020204" pitchFamily="34" charset="0"/>
                    <a:ea typeface="Source Sans Pro" panose="020B0503030403020204" pitchFamily="34" charset="0"/>
                  </a:rPr>
                  <a:t> </a:t>
                </a:r>
                <a:r>
                  <a:rPr lang="en-GB" sz="750" i="1" dirty="0">
                    <a:latin typeface="Source Sans Pro" panose="020B0503030403020204" pitchFamily="34" charset="0"/>
                    <a:ea typeface="Source Sans Pro" panose="020B0503030403020204" pitchFamily="34" charset="0"/>
                  </a:rPr>
                  <a:t>is indicated in nuclide map</a:t>
                </a:r>
                <a:endParaRPr lang="en-GB" sz="750" dirty="0"/>
              </a:p>
            </p:txBody>
          </p:sp>
        </mc:Choice>
        <mc:Fallback xmlns="">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3929062" y="2598236"/>
                <a:ext cx="1809752" cy="323165"/>
              </a:xfrm>
              <a:prstGeom prst="rect">
                <a:avLst/>
              </a:prstGeom>
              <a:blipFill>
                <a:blip r:embed="rId8"/>
                <a:stretch>
                  <a:fillRect b="-3774"/>
                </a:stretch>
              </a:blipFill>
            </p:spPr>
            <p:txBody>
              <a:bodyPr/>
              <a:lstStyle/>
              <a:p>
                <a:r>
                  <a:rPr lang="en-GB">
                    <a:noFill/>
                  </a:rPr>
                  <a:t> </a:t>
                </a:r>
              </a:p>
            </p:txBody>
          </p:sp>
        </mc:Fallback>
      </mc:AlternateContent>
      <p:sp>
        <p:nvSpPr>
          <p:cNvPr id="2" name="Rechteck 1">
            <a:extLst>
              <a:ext uri="{FF2B5EF4-FFF2-40B4-BE49-F238E27FC236}">
                <a16:creationId xmlns:a16="http://schemas.microsoft.com/office/drawing/2014/main" id="{7A88AB24-694C-357C-46FB-4ECE74625EDA}"/>
              </a:ext>
            </a:extLst>
          </p:cNvPr>
          <p:cNvSpPr/>
          <p:nvPr/>
        </p:nvSpPr>
        <p:spPr>
          <a:xfrm>
            <a:off x="5210175" y="6129338"/>
            <a:ext cx="871538" cy="2026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feld 4">
            <a:extLst>
              <a:ext uri="{FF2B5EF4-FFF2-40B4-BE49-F238E27FC236}">
                <a16:creationId xmlns:a16="http://schemas.microsoft.com/office/drawing/2014/main" id="{8A02EC95-DA77-868B-EFF3-7A81D15AA781}"/>
              </a:ext>
            </a:extLst>
          </p:cNvPr>
          <p:cNvSpPr txBox="1"/>
          <p:nvPr/>
        </p:nvSpPr>
        <p:spPr>
          <a:xfrm>
            <a:off x="3703320" y="4625057"/>
            <a:ext cx="1333500" cy="261610"/>
          </a:xfrm>
          <a:prstGeom prst="rect">
            <a:avLst/>
          </a:prstGeom>
          <a:solidFill>
            <a:schemeClr val="bg1"/>
          </a:solidFill>
        </p:spPr>
        <p:txBody>
          <a:bodyPr wrap="square" rtlCol="0">
            <a:spAutoFit/>
          </a:bodyPr>
          <a:lstStyle/>
          <a:p>
            <a:r>
              <a:rPr lang="de-DE" sz="1100" dirty="0">
                <a:latin typeface="Open Sans" panose="020B0606030504020204" pitchFamily="34" charset="0"/>
                <a:ea typeface="Open Sans" panose="020B0606030504020204" pitchFamily="34" charset="0"/>
                <a:cs typeface="Open Sans" panose="020B0606030504020204" pitchFamily="34" charset="0"/>
              </a:rPr>
              <a:t>Energy in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0"/>
              </a:rPr>
              <a:t>Creative Commons Attribution-</a:t>
            </a:r>
            <a:r>
              <a:rPr lang="en-GB" sz="600" dirty="0" err="1">
                <a:solidFill>
                  <a:schemeClr val="bg1"/>
                </a:solidFill>
                <a:hlinkClick r:id="rId10"/>
              </a:rPr>
              <a:t>ShareAlike</a:t>
            </a:r>
            <a:r>
              <a:rPr lang="en-GB" sz="600" dirty="0">
                <a:solidFill>
                  <a:schemeClr val="bg1"/>
                </a:solidFill>
                <a:hlinkClick r:id="rId10"/>
              </a:rPr>
              <a:t> 4.0 International (CC-BY-SA 4.0)</a:t>
            </a:r>
            <a:r>
              <a:rPr lang="en-GB" sz="600" dirty="0">
                <a:solidFill>
                  <a:schemeClr val="bg1"/>
                </a:solidFill>
              </a:rPr>
              <a:t>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318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468781"/>
            <a:ext cx="5768201" cy="611241"/>
          </a:xfrm>
        </p:spPr>
        <p:txBody>
          <a:bodyPr/>
          <a:lstStyle/>
          <a:p>
            <a:r>
              <a:rPr lang="de-DE" cap="none" baseline="30000" dirty="0"/>
              <a:t>02   Measurement and Analysis</a:t>
            </a:r>
            <a:endParaRPr lang="de-DE" cap="none" dirty="0"/>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cap="none" dirty="0">
                <a:solidFill>
                  <a:srgbClr val="FF4343"/>
                </a:solidFill>
              </a:rPr>
              <a:t>Data Analysis  </a:t>
            </a:r>
            <a:r>
              <a:rPr lang="de-DE" sz="1400" cap="none" dirty="0" err="1">
                <a:solidFill>
                  <a:srgbClr val="FF4343"/>
                </a:solidFill>
              </a:rPr>
              <a:t>of</a:t>
            </a:r>
            <a:r>
              <a:rPr lang="de-DE" sz="1400" cap="none" dirty="0">
                <a:solidFill>
                  <a:srgbClr val="FF4343"/>
                </a:solidFill>
              </a:rPr>
              <a:t> </a:t>
            </a:r>
            <a:r>
              <a:rPr lang="de-DE" sz="1400" cap="none" dirty="0" err="1">
                <a:solidFill>
                  <a:srgbClr val="FF4343"/>
                </a:solidFill>
              </a:rPr>
              <a:t>the</a:t>
            </a:r>
            <a:r>
              <a:rPr lang="de-DE" sz="1400" cap="none" dirty="0">
                <a:solidFill>
                  <a:srgbClr val="FF4343"/>
                </a:solidFill>
              </a:rPr>
              <a:t> </a:t>
            </a:r>
            <a:r>
              <a:rPr lang="de-DE" sz="1400" cap="none" baseline="30000" dirty="0">
                <a:solidFill>
                  <a:srgbClr val="FF4343"/>
                </a:solidFill>
              </a:rPr>
              <a:t>14</a:t>
            </a:r>
            <a:r>
              <a:rPr lang="de-DE" sz="1400" cap="none" dirty="0">
                <a:solidFill>
                  <a:srgbClr val="FF4343"/>
                </a:solidFill>
              </a:rPr>
              <a:t>N(</a:t>
            </a:r>
            <a:r>
              <a:rPr lang="el-GR" sz="1400" cap="none" dirty="0">
                <a:solidFill>
                  <a:srgbClr val="FF4343"/>
                </a:solidFill>
                <a:latin typeface="Arial" panose="020B0604020202020204" pitchFamily="34" charset="0"/>
                <a:cs typeface="Arial" panose="020B0604020202020204" pitchFamily="34" charset="0"/>
              </a:rPr>
              <a:t>α</a:t>
            </a:r>
            <a:r>
              <a:rPr lang="de-DE" sz="1400" cap="none" dirty="0">
                <a:solidFill>
                  <a:srgbClr val="FF4343"/>
                </a:solidFill>
                <a:latin typeface="Arial" panose="020B0604020202020204" pitchFamily="34" charset="0"/>
                <a:cs typeface="Arial" panose="020B0604020202020204" pitchFamily="34" charset="0"/>
              </a:rPr>
              <a:t>,</a:t>
            </a:r>
            <a:r>
              <a:rPr lang="el-GR" sz="1400" cap="none" dirty="0">
                <a:solidFill>
                  <a:srgbClr val="FF4343"/>
                </a:solidFill>
                <a:latin typeface="Arial" panose="020B0604020202020204" pitchFamily="34" charset="0"/>
                <a:cs typeface="Arial" panose="020B0604020202020204" pitchFamily="34" charset="0"/>
              </a:rPr>
              <a:t>γ</a:t>
            </a:r>
            <a:r>
              <a:rPr lang="de-DE" sz="1400" cap="none" dirty="0">
                <a:solidFill>
                  <a:srgbClr val="FF4343"/>
                </a:solidFill>
              </a:rPr>
              <a:t>)</a:t>
            </a:r>
            <a:r>
              <a:rPr lang="de-DE" sz="1400" cap="none" baseline="30000" dirty="0">
                <a:solidFill>
                  <a:srgbClr val="FF4343"/>
                </a:solidFill>
              </a:rPr>
              <a:t>18</a:t>
            </a:r>
            <a:r>
              <a:rPr lang="de-DE" sz="1400" cap="none" dirty="0">
                <a:solidFill>
                  <a:srgbClr val="FF4343"/>
                </a:solidFill>
              </a:rPr>
              <a:t>F – </a:t>
            </a:r>
            <a:r>
              <a:rPr lang="de-DE" sz="1400" cap="none" dirty="0" err="1">
                <a:solidFill>
                  <a:srgbClr val="FF4343"/>
                </a:solidFill>
              </a:rPr>
              <a:t>Reaction</a:t>
            </a:r>
            <a:r>
              <a:rPr lang="de-DE" sz="1400" cap="none" dirty="0">
                <a:solidFill>
                  <a:srgbClr val="FF4343"/>
                </a:solidFill>
              </a:rPr>
              <a:t> </a:t>
            </a:r>
            <a:endParaRPr lang="de-DE" sz="1400" dirty="0">
              <a:solidFill>
                <a:srgbClr val="FF4343"/>
              </a:solidFill>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Task 3 | </a:t>
            </a:r>
            <a:r>
              <a:rPr lang="de-DE" sz="1100" b="1" dirty="0" err="1">
                <a:latin typeface="Source Sans Pro" panose="020B0503030403020204" pitchFamily="34" charset="0"/>
                <a:ea typeface="Source Sans Pro" panose="020B0503030403020204" pitchFamily="34" charset="0"/>
              </a:rPr>
              <a:t>Analyzing</a:t>
            </a:r>
            <a:r>
              <a:rPr lang="de-DE" sz="1100" b="1" dirty="0">
                <a:latin typeface="Source Sans Pro" panose="020B0503030403020204" pitchFamily="34" charset="0"/>
                <a:ea typeface="Source Sans Pro" panose="020B0503030403020204" pitchFamily="34" charset="0"/>
              </a:rPr>
              <a:t> </a:t>
            </a:r>
            <a:r>
              <a:rPr lang="de-DE" sz="1100" b="1" dirty="0" err="1">
                <a:latin typeface="Source Sans Pro" panose="020B0503030403020204" pitchFamily="34" charset="0"/>
                <a:ea typeface="Source Sans Pro" panose="020B0503030403020204" pitchFamily="34" charset="0"/>
              </a:rPr>
              <a:t>the</a:t>
            </a:r>
            <a:r>
              <a:rPr lang="de-DE" sz="1100" b="1" dirty="0">
                <a:latin typeface="Source Sans Pro" panose="020B0503030403020204" pitchFamily="34" charset="0"/>
                <a:ea typeface="Source Sans Pro" panose="020B0503030403020204" pitchFamily="34" charset="0"/>
              </a:rPr>
              <a:t> </a:t>
            </a:r>
            <a:r>
              <a:rPr lang="de-DE" sz="1100" b="1" dirty="0" err="1">
                <a:latin typeface="Source Sans Pro" panose="020B0503030403020204" pitchFamily="34" charset="0"/>
                <a:ea typeface="Source Sans Pro" panose="020B0503030403020204" pitchFamily="34" charset="0"/>
              </a:rPr>
              <a:t>Spectrum</a:t>
            </a:r>
            <a:endParaRPr lang="de-DE" sz="1100" b="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646331"/>
              </a:xfrm>
              <a:prstGeom prst="rect">
                <a:avLst/>
              </a:prstGeom>
              <a:noFill/>
            </p:spPr>
            <p:txBody>
              <a:bodyPr wrap="square" rtlCol="0">
                <a:spAutoFit/>
              </a:bodyPr>
              <a:lstStyle/>
              <a:p>
                <a:pPr marL="266700" lvl="1" indent="-228600">
                  <a:buFont typeface="+mj-lt"/>
                  <a:buAutoNum type="alphaLcParenR"/>
                </a:pPr>
                <a:r>
                  <a:rPr lang="en-GB" sz="900" dirty="0">
                    <a:latin typeface="Source Sans Pro" panose="020B0503030403020204" pitchFamily="34" charset="0"/>
                    <a:ea typeface="Source Sans Pro" panose="020B0503030403020204" pitchFamily="34" charset="0"/>
                  </a:rPr>
                  <a:t>Open the page on which the measurement series of the experiment are made available. Select the data set assigned to you and set a reasonable interval for the data analysis using the Term diagram. You should now see a gamma spectrum with several peaks. Now select a peak and use the zoom function to display it. </a:t>
                </a:r>
              </a:p>
              <a:p>
                <a:pPr marL="266700" lvl="1" indent="-228600">
                  <a:buFont typeface="+mj-lt"/>
                  <a:buAutoNum type="alphaLcParenR"/>
                </a:pPr>
                <a:r>
                  <a:rPr lang="en-GB" sz="900" dirty="0">
                    <a:latin typeface="Source Sans Pro" panose="020B0503030403020204" pitchFamily="34" charset="0"/>
                    <a:ea typeface="Source Sans Pro" panose="020B0503030403020204" pitchFamily="34" charset="0"/>
                  </a:rPr>
                  <a:t>Determine the number of </a:t>
                </a:r>
                <a:r>
                  <a:rPr lang="en-GB" sz="900" b="1" dirty="0">
                    <a:latin typeface="Source Sans Pro" panose="020B0503030403020204" pitchFamily="34" charset="0"/>
                    <a:ea typeface="Source Sans Pro" panose="020B0503030403020204" pitchFamily="34" charset="0"/>
                  </a:rPr>
                  <a:t>measured events </a:t>
                </a:r>
                <a:r>
                  <a:rPr lang="en-GB" sz="900" dirty="0">
                    <a:latin typeface="Source Sans Pro" panose="020B0503030403020204" pitchFamily="34" charset="0"/>
                    <a:ea typeface="Source Sans Pro" panose="020B0503030403020204" pitchFamily="34" charset="0"/>
                  </a:rPr>
                  <a:t>𝐍 for the peak. Consider which </a:t>
                </a:r>
                <a:r>
                  <a:rPr lang="en-GB" sz="900" b="1" dirty="0">
                    <a:latin typeface="Source Sans Pro" panose="020B0503030403020204" pitchFamily="34" charset="0"/>
                    <a:ea typeface="Source Sans Pro" panose="020B0503030403020204" pitchFamily="34" charset="0"/>
                  </a:rPr>
                  <a:t>line width </a:t>
                </a:r>
                <a14:m>
                  <m:oMath xmlns:m="http://schemas.openxmlformats.org/officeDocument/2006/math">
                    <m:r>
                      <a:rPr lang="de-DE" sz="9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lang="de-DE" sz="900" b="1" i="0" smtClean="0">
                        <a:effectLst/>
                        <a:latin typeface="Cambria Math" panose="02040503050406030204" pitchFamily="18" charset="0"/>
                        <a:ea typeface="Calibri" panose="020F0502020204030204" pitchFamily="34" charset="0"/>
                        <a:cs typeface="Times New Roman" panose="02020603050405020304" pitchFamily="18" charset="0"/>
                      </a:rPr>
                      <m:t> </m:t>
                    </m:r>
                  </m:oMath>
                </a14:m>
                <a:r>
                  <a:rPr lang="en-GB" sz="900" dirty="0">
                    <a:latin typeface="Source Sans Pro" panose="020B0503030403020204" pitchFamily="34" charset="0"/>
                    <a:ea typeface="Source Sans Pro" panose="020B0503030403020204" pitchFamily="34" charset="0"/>
                  </a:rPr>
                  <a:t>should be used.</a:t>
                </a:r>
              </a:p>
            </p:txBody>
          </p:sp>
        </mc:Choice>
        <mc:Fallback xmlns="">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646331"/>
              </a:xfrm>
              <a:prstGeom prst="rect">
                <a:avLst/>
              </a:prstGeom>
              <a:blipFill>
                <a:blip r:embed="rId3"/>
                <a:stretch>
                  <a:fillRect b="-3774"/>
                </a:stretch>
              </a:blipFill>
            </p:spPr>
            <p:txBody>
              <a:bodyPr/>
              <a:lstStyle/>
              <a:p>
                <a:r>
                  <a:rPr lang="en-GB">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544807"/>
            <a:ext cx="5086004" cy="122312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786146"/>
            <a:ext cx="5409751" cy="261610"/>
          </a:xfrm>
          <a:prstGeom prst="rect">
            <a:avLst/>
          </a:prstGeom>
          <a:noFill/>
        </p:spPr>
        <p:txBody>
          <a:bodyPr wrap="square" rtlCol="0">
            <a:spAutoFit/>
          </a:bodyPr>
          <a:lstStyle/>
          <a:p>
            <a:r>
              <a:rPr lang="de-DE" sz="1100" b="1" dirty="0">
                <a:latin typeface="Source Sans Pro" panose="020B0503030403020204" pitchFamily="34" charset="0"/>
                <a:ea typeface="Source Sans Pro" panose="020B0503030403020204" pitchFamily="34" charset="0"/>
              </a:rPr>
              <a:t>Task 4 | Cross </a:t>
            </a:r>
            <a:r>
              <a:rPr lang="de-DE" sz="1100" b="1" dirty="0" err="1">
                <a:latin typeface="Source Sans Pro" panose="020B0503030403020204" pitchFamily="34" charset="0"/>
                <a:ea typeface="Source Sans Pro" panose="020B0503030403020204" pitchFamily="34" charset="0"/>
              </a:rPr>
              <a:t>Section</a:t>
            </a:r>
            <a:endParaRPr lang="de-DE" sz="1100" b="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5026973"/>
                <a:ext cx="5538239" cy="507831"/>
              </a:xfrm>
              <a:prstGeom prst="rect">
                <a:avLst/>
              </a:prstGeom>
              <a:noFill/>
            </p:spPr>
            <p:txBody>
              <a:bodyPr wrap="square" rtlCol="0">
                <a:spAutoFit/>
              </a:bodyPr>
              <a:lstStyle/>
              <a:p>
                <a:pPr marL="38100" lvl="1"/>
                <a:r>
                  <a:rPr lang="en-GB" sz="900" dirty="0">
                    <a:latin typeface="Source Sans Pro" panose="020B0503030403020204" pitchFamily="34" charset="0"/>
                    <a:ea typeface="Source Sans Pro" panose="020B0503030403020204" pitchFamily="34" charset="0"/>
                  </a:rPr>
                  <a:t>The </a:t>
                </a:r>
                <a:r>
                  <a:rPr lang="en-GB" sz="900" b="1" dirty="0">
                    <a:latin typeface="Source Sans Pro" panose="020B0503030403020204" pitchFamily="34" charset="0"/>
                    <a:ea typeface="Source Sans Pro" panose="020B0503030403020204" pitchFamily="34" charset="0"/>
                  </a:rPr>
                  <a:t>cross section </a:t>
                </a:r>
                <a:r>
                  <a:rPr lang="en-GB" sz="900" dirty="0">
                    <a:latin typeface="Source Sans Pro" panose="020B0503030403020204" pitchFamily="34" charset="0"/>
                    <a:ea typeface="Source Sans Pro" panose="020B0503030403020204" pitchFamily="34" charset="0"/>
                  </a:rPr>
                  <a:t>𝝈 of the reaction can now be calculated from the</a:t>
                </a:r>
                <a:r>
                  <a:rPr lang="en-GB" sz="900" b="1" dirty="0">
                    <a:latin typeface="Source Sans Pro" panose="020B0503030403020204" pitchFamily="34" charset="0"/>
                    <a:ea typeface="Source Sans Pro" panose="020B0503030403020204" pitchFamily="34" charset="0"/>
                  </a:rPr>
                  <a:t> count rate N </a:t>
                </a:r>
                <a:r>
                  <a:rPr lang="en-GB" sz="900" dirty="0">
                    <a:latin typeface="Source Sans Pro" panose="020B0503030403020204" pitchFamily="34" charset="0"/>
                    <a:ea typeface="Source Sans Pro" panose="020B0503030403020204" pitchFamily="34" charset="0"/>
                  </a:rPr>
                  <a:t>for the transitions. Use the following formula to calculate the cross section for your energy transitions. Also calculate the </a:t>
                </a:r>
                <a:r>
                  <a:rPr lang="en-GB" sz="900" b="1" dirty="0">
                    <a:latin typeface="Source Sans Pro" panose="020B0503030403020204" pitchFamily="34" charset="0"/>
                    <a:ea typeface="Source Sans Pro" panose="020B0503030403020204" pitchFamily="34" charset="0"/>
                  </a:rPr>
                  <a:t>total cross section </a:t>
                </a:r>
                <a14:m>
                  <m:oMath xmlns:m="http://schemas.openxmlformats.org/officeDocument/2006/math">
                    <m:sSub>
                      <m:sSubPr>
                        <m:ctrlPr>
                          <a:rPr lang="de-DE" sz="900" b="1" i="1" smtClean="0">
                            <a:latin typeface="Cambria Math" panose="02040503050406030204" pitchFamily="18" charset="0"/>
                          </a:rPr>
                        </m:ctrlPr>
                      </m:sSubPr>
                      <m:e>
                        <m:r>
                          <a:rPr lang="de-DE" sz="900" b="1" i="0" smtClean="0">
                            <a:latin typeface="Cambria Math" panose="02040503050406030204" pitchFamily="18" charset="0"/>
                          </a:rPr>
                          <m:t>𝛔</m:t>
                        </m:r>
                      </m:e>
                      <m:sub>
                        <m:r>
                          <a:rPr lang="de-DE" sz="900" b="1" i="0" smtClean="0">
                            <a:latin typeface="Cambria Math" panose="02040503050406030204" pitchFamily="18" charset="0"/>
                          </a:rPr>
                          <m:t>𝐓</m:t>
                        </m:r>
                      </m:sub>
                    </m:sSub>
                    <m:r>
                      <a:rPr lang="de-DE" sz="900" b="1" i="0" smtClean="0">
                        <a:latin typeface="Cambria Math" panose="02040503050406030204" pitchFamily="18" charset="0"/>
                      </a:rPr>
                      <m:t> </m:t>
                    </m:r>
                  </m:oMath>
                </a14:m>
                <a:r>
                  <a:rPr lang="en-GB" sz="900" dirty="0">
                    <a:latin typeface="Source Sans Pro" panose="020B0503030403020204" pitchFamily="34" charset="0"/>
                    <a:ea typeface="Source Sans Pro" panose="020B0503030403020204" pitchFamily="34" charset="0"/>
                  </a:rPr>
                  <a:t>for your run (sum of the cross sections of all peaks considered).</a:t>
                </a:r>
              </a:p>
            </p:txBody>
          </p:sp>
        </mc:Choice>
        <mc:Fallback xmlns="">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5026973"/>
                <a:ext cx="5538239" cy="507831"/>
              </a:xfrm>
              <a:prstGeom prst="rect">
                <a:avLst/>
              </a:prstGeom>
              <a:blipFill>
                <a:blip r:embed="rId4"/>
                <a:stretch>
                  <a:fillRect b="-4819"/>
                </a:stretch>
              </a:blipFill>
            </p:spPr>
            <p:txBody>
              <a:bodyPr/>
              <a:lstStyle/>
              <a:p>
                <a:r>
                  <a:rPr lang="en-GB">
                    <a:noFill/>
                  </a:rPr>
                  <a:t> </a:t>
                </a:r>
              </a:p>
            </p:txBody>
          </p:sp>
        </mc:Fallback>
      </mc:AlternateContent>
      <p:grpSp>
        <p:nvGrpSpPr>
          <p:cNvPr id="5" name="Gruppieren 4">
            <a:extLst>
              <a:ext uri="{FF2B5EF4-FFF2-40B4-BE49-F238E27FC236}">
                <a16:creationId xmlns:a16="http://schemas.microsoft.com/office/drawing/2014/main" id="{1F46A7E5-306B-41C5-9985-FFB2552D1D13}"/>
              </a:ext>
            </a:extLst>
          </p:cNvPr>
          <p:cNvGrpSpPr/>
          <p:nvPr/>
        </p:nvGrpSpPr>
        <p:grpSpPr>
          <a:xfrm>
            <a:off x="932307" y="2184635"/>
            <a:ext cx="5095756" cy="739862"/>
            <a:chOff x="932307" y="2330685"/>
            <a:chExt cx="5095756" cy="739862"/>
          </a:xfrm>
        </p:grpSpPr>
        <p:sp>
          <p:nvSpPr>
            <p:cNvPr id="28" name="Rechteck: abgerundete Ecken 27">
              <a:extLst>
                <a:ext uri="{FF2B5EF4-FFF2-40B4-BE49-F238E27FC236}">
                  <a16:creationId xmlns:a16="http://schemas.microsoft.com/office/drawing/2014/main" id="{214563B4-7357-428D-8522-035833040975}"/>
                </a:ext>
              </a:extLst>
            </p:cNvPr>
            <p:cNvSpPr/>
            <p:nvPr/>
          </p:nvSpPr>
          <p:spPr>
            <a:xfrm>
              <a:off x="932307" y="2355259"/>
              <a:ext cx="5095756"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0351" y="2330685"/>
                  <a:ext cx="2286001"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xmlns="">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0351" y="2330685"/>
                  <a:ext cx="2286001" cy="430952"/>
                </a:xfrm>
                <a:prstGeom prst="rect">
                  <a:avLst/>
                </a:prstGeom>
                <a:blipFill>
                  <a:blip r:embed="rId5"/>
                  <a:stretch>
                    <a:fillRect/>
                  </a:stretch>
                </a:blipFill>
              </p:spPr>
              <p:txBody>
                <a:bodyPr/>
                <a:lstStyle/>
                <a:p>
                  <a:r>
                    <a:rPr lang="en-GB">
                      <a:noFill/>
                    </a:rPr>
                    <a:t> </a:t>
                  </a:r>
                </a:p>
              </p:txBody>
            </p:sp>
          </mc:Fallback>
        </mc:AlternateContent>
      </p:grpSp>
      <p:sp>
        <p:nvSpPr>
          <p:cNvPr id="36" name="Textfeld 35">
            <a:extLst>
              <a:ext uri="{FF2B5EF4-FFF2-40B4-BE49-F238E27FC236}">
                <a16:creationId xmlns:a16="http://schemas.microsoft.com/office/drawing/2014/main" id="{3BAD1D0C-1BF4-4EB0-9CEF-69868E7D60C8}"/>
              </a:ext>
            </a:extLst>
          </p:cNvPr>
          <p:cNvSpPr txBox="1"/>
          <p:nvPr/>
        </p:nvSpPr>
        <p:spPr>
          <a:xfrm>
            <a:off x="608560" y="3036976"/>
            <a:ext cx="5538239" cy="369332"/>
          </a:xfrm>
          <a:prstGeom prst="rect">
            <a:avLst/>
          </a:prstGeom>
          <a:noFill/>
        </p:spPr>
        <p:txBody>
          <a:bodyPr wrap="square" rtlCol="0">
            <a:spAutoFit/>
          </a:bodyPr>
          <a:lstStyle/>
          <a:p>
            <a:pPr marL="266700" lvl="1" indent="-228600">
              <a:buFont typeface="+mj-lt"/>
              <a:buAutoNum type="alphaLcParenR" startAt="3"/>
            </a:pPr>
            <a:r>
              <a:rPr lang="en-GB" sz="900" dirty="0">
                <a:latin typeface="Source Sans Pro" panose="020B0503030403020204" pitchFamily="34" charset="0"/>
                <a:ea typeface="Source Sans Pro" panose="020B0503030403020204" pitchFamily="34" charset="0"/>
              </a:rPr>
              <a:t>Determine the number of measured events 𝐍 for the other energy transitions. Subtract the background according to the scheme shown. Enter your measurement results in the common measurement table.</a:t>
            </a:r>
          </a:p>
        </p:txBody>
      </p:sp>
      <p:grpSp>
        <p:nvGrpSpPr>
          <p:cNvPr id="7" name="Gruppieren 6">
            <a:extLst>
              <a:ext uri="{FF2B5EF4-FFF2-40B4-BE49-F238E27FC236}">
                <a16:creationId xmlns:a16="http://schemas.microsoft.com/office/drawing/2014/main" id="{81A30323-E0D0-4BD8-A7AA-DB7A21886554}"/>
              </a:ext>
            </a:extLst>
          </p:cNvPr>
          <p:cNvGrpSpPr/>
          <p:nvPr/>
        </p:nvGrpSpPr>
        <p:grpSpPr>
          <a:xfrm>
            <a:off x="705298" y="5635510"/>
            <a:ext cx="5606601" cy="1249881"/>
            <a:chOff x="705298" y="4963245"/>
            <a:chExt cx="5606601" cy="1360560"/>
          </a:xfrm>
        </p:grpSpPr>
        <p:sp>
          <p:nvSpPr>
            <p:cNvPr id="41" name="Rechteck: abgerundete Ecken 40">
              <a:extLst>
                <a:ext uri="{FF2B5EF4-FFF2-40B4-BE49-F238E27FC236}">
                  <a16:creationId xmlns:a16="http://schemas.microsoft.com/office/drawing/2014/main" id="{43D92C8F-1BFB-48D0-87C8-9766C6E5EC11}"/>
                </a:ext>
              </a:extLst>
            </p:cNvPr>
            <p:cNvSpPr/>
            <p:nvPr/>
          </p:nvSpPr>
          <p:spPr>
            <a:xfrm>
              <a:off x="737049" y="5422462"/>
              <a:ext cx="5409751" cy="901343"/>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05298" y="4963245"/>
                  <a:ext cx="5606601" cy="83387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050" b="1" i="0" smtClean="0">
                            <a:latin typeface="Cambria Math" panose="02040503050406030204" pitchFamily="18" charset="0"/>
                          </a:rPr>
                          <m:t>𝛔</m:t>
                        </m:r>
                        <m:r>
                          <a:rPr lang="de-DE" sz="1050" b="1" i="0">
                            <a:latin typeface="Cambria Math" panose="02040503050406030204" pitchFamily="18" charset="0"/>
                          </a:rPr>
                          <m:t>=</m:t>
                        </m:r>
                        <m:f>
                          <m:fPr>
                            <m:ctrlPr>
                              <a:rPr lang="de-DE" sz="1050" b="1" i="1">
                                <a:latin typeface="Cambria Math" panose="02040503050406030204" pitchFamily="18" charset="0"/>
                              </a:rPr>
                            </m:ctrlPr>
                          </m:fPr>
                          <m:num>
                            <m:r>
                              <a:rPr lang="de-DE" sz="1050" b="1" i="0">
                                <a:latin typeface="Cambria Math" panose="02040503050406030204" pitchFamily="18" charset="0"/>
                              </a:rPr>
                              <m:t>𝐍</m:t>
                            </m:r>
                          </m:num>
                          <m:den>
                            <m:sSub>
                              <m:sSubPr>
                                <m:ctrlPr>
                                  <a:rPr lang="de-DE" sz="1050" b="1" i="1">
                                    <a:latin typeface="Cambria Math" panose="02040503050406030204" pitchFamily="18" charset="0"/>
                                  </a:rPr>
                                </m:ctrlPr>
                              </m:sSubPr>
                              <m:e>
                                <m:r>
                                  <a:rPr lang="de-DE" sz="1050" b="1" i="0">
                                    <a:latin typeface="Cambria Math" panose="02040503050406030204" pitchFamily="18" charset="0"/>
                                  </a:rPr>
                                  <m:t>𝐍</m:t>
                                </m:r>
                              </m:e>
                              <m:sub>
                                <m:r>
                                  <a:rPr lang="de-DE" sz="1050" b="1" i="0">
                                    <a:latin typeface="Cambria Math" panose="02040503050406030204" pitchFamily="18" charset="0"/>
                                  </a:rPr>
                                  <m:t>𝐏</m:t>
                                </m:r>
                              </m:sub>
                            </m:sSub>
                            <m:r>
                              <a:rPr lang="de-DE" sz="1050" b="1" i="0">
                                <a:latin typeface="Cambria Math" panose="02040503050406030204" pitchFamily="18" charset="0"/>
                              </a:rPr>
                              <m:t>∙</m:t>
                            </m:r>
                            <m:r>
                              <a:rPr lang="de-DE" sz="1050" b="1" i="0">
                                <a:latin typeface="Cambria Math" panose="02040503050406030204" pitchFamily="18" charset="0"/>
                              </a:rPr>
                              <m:t>𝐩</m:t>
                            </m:r>
                            <m:r>
                              <a:rPr lang="de-DE" sz="1050" b="1" i="0">
                                <a:latin typeface="Cambria Math" panose="02040503050406030204" pitchFamily="18" charset="0"/>
                              </a:rPr>
                              <m:t>∙</m:t>
                            </m:r>
                            <m:r>
                              <a:rPr lang="de-DE" sz="1050" b="1" i="0">
                                <a:latin typeface="Cambria Math" panose="02040503050406030204" pitchFamily="18" charset="0"/>
                              </a:rPr>
                              <m:t>𝐝</m:t>
                            </m:r>
                          </m:den>
                        </m:f>
                        <m:r>
                          <a:rPr lang="de-DE" sz="1050" i="0">
                            <a:latin typeface="Cambria Math" panose="02040503050406030204" pitchFamily="18" charset="0"/>
                          </a:rPr>
                          <m:t>=</m:t>
                        </m:r>
                        <m:f>
                          <m:fPr>
                            <m:ctrlPr>
                              <a:rPr lang="de-DE" sz="1050" i="1">
                                <a:latin typeface="Cambria Math" panose="02040503050406030204" pitchFamily="18" charset="0"/>
                              </a:rPr>
                            </m:ctrlPr>
                          </m:fPr>
                          <m:num>
                            <m:r>
                              <m:rPr>
                                <m:sty m:val="p"/>
                              </m:rPr>
                              <a:rPr lang="de-DE" sz="1050" b="0" i="0" smtClean="0">
                                <a:latin typeface="Cambria Math" panose="02040503050406030204" pitchFamily="18" charset="0"/>
                              </a:rPr>
                              <m:t>Count</m:t>
                            </m:r>
                            <m:r>
                              <a:rPr lang="de-DE" sz="1050" b="0" i="0" smtClean="0">
                                <a:latin typeface="Cambria Math" panose="02040503050406030204" pitchFamily="18" charset="0"/>
                              </a:rPr>
                              <m:t> </m:t>
                            </m:r>
                            <m:r>
                              <m:rPr>
                                <m:sty m:val="p"/>
                              </m:rPr>
                              <a:rPr lang="de-DE" sz="1050" b="0" i="0" smtClean="0">
                                <a:latin typeface="Cambria Math" panose="02040503050406030204" pitchFamily="18" charset="0"/>
                              </a:rPr>
                              <m:t>Rate</m:t>
                            </m:r>
                          </m:num>
                          <m:den>
                            <m:r>
                              <m:rPr>
                                <m:sty m:val="p"/>
                              </m:rPr>
                              <a:rPr lang="de-DE" sz="1050" b="0" i="0" smtClean="0">
                                <a:latin typeface="Cambria Math" panose="02040503050406030204" pitchFamily="18" charset="0"/>
                              </a:rPr>
                              <m:t>Number</m:t>
                            </m:r>
                            <m:r>
                              <a:rPr lang="de-DE" sz="1050" b="0" i="0" smtClean="0">
                                <a:latin typeface="Cambria Math" panose="02040503050406030204" pitchFamily="18" charset="0"/>
                              </a:rPr>
                              <m:t> </m:t>
                            </m:r>
                            <m:r>
                              <m:rPr>
                                <m:sty m:val="p"/>
                              </m:rPr>
                              <a:rPr lang="de-DE" sz="1050" b="0" i="0" smtClean="0">
                                <a:latin typeface="Cambria Math" panose="02040503050406030204" pitchFamily="18" charset="0"/>
                              </a:rPr>
                              <m:t>Projectiles</m:t>
                            </m:r>
                            <m:r>
                              <a:rPr lang="de-DE" sz="1050" i="0">
                                <a:latin typeface="Cambria Math" panose="02040503050406030204" pitchFamily="18" charset="0"/>
                              </a:rPr>
                              <m:t>∙</m:t>
                            </m:r>
                            <m:r>
                              <m:rPr>
                                <m:sty m:val="p"/>
                              </m:rPr>
                              <a:rPr lang="de-DE" sz="1050" b="0" i="0" smtClean="0">
                                <a:latin typeface="Cambria Math" panose="02040503050406030204" pitchFamily="18" charset="0"/>
                              </a:rPr>
                              <m:t>Detection</m:t>
                            </m:r>
                            <m:r>
                              <a:rPr lang="de-DE" sz="1050" b="0" i="0" smtClean="0">
                                <a:latin typeface="Cambria Math" panose="02040503050406030204" pitchFamily="18" charset="0"/>
                              </a:rPr>
                              <m:t> </m:t>
                            </m:r>
                            <m:r>
                              <m:rPr>
                                <m:sty m:val="p"/>
                              </m:rPr>
                              <a:rPr lang="de-DE" sz="1050" b="0" i="0" smtClean="0">
                                <a:latin typeface="Cambria Math" panose="02040503050406030204" pitchFamily="18" charset="0"/>
                              </a:rPr>
                              <m:t>Probability</m:t>
                            </m:r>
                            <m:r>
                              <a:rPr lang="de-DE" sz="1050" i="0">
                                <a:latin typeface="Cambria Math" panose="02040503050406030204" pitchFamily="18" charset="0"/>
                              </a:rPr>
                              <m:t>∙</m:t>
                            </m:r>
                            <m:r>
                              <m:rPr>
                                <m:sty m:val="p"/>
                              </m:rPr>
                              <a:rPr lang="de-DE" sz="1050" b="0" i="0" smtClean="0">
                                <a:latin typeface="Cambria Math" panose="02040503050406030204" pitchFamily="18" charset="0"/>
                              </a:rPr>
                              <m:t>Target</m:t>
                            </m:r>
                            <m:r>
                              <a:rPr lang="de-DE" sz="1050" b="0" i="0" smtClean="0">
                                <a:latin typeface="Cambria Math" panose="02040503050406030204" pitchFamily="18" charset="0"/>
                              </a:rPr>
                              <m:t> </m:t>
                            </m:r>
                            <m:r>
                              <m:rPr>
                                <m:sty m:val="p"/>
                              </m:rPr>
                              <a:rPr lang="de-DE" sz="1050" b="0" i="0" smtClean="0">
                                <a:latin typeface="Cambria Math" panose="02040503050406030204" pitchFamily="18" charset="0"/>
                              </a:rPr>
                              <m:t>Density</m:t>
                            </m:r>
                          </m:den>
                        </m:f>
                      </m:oMath>
                    </m:oMathPara>
                  </a14:m>
                  <a:br>
                    <a:rPr lang="de-DE" sz="1100" dirty="0"/>
                  </a:br>
                  <a:br>
                    <a:rPr lang="de-DE" sz="1100" dirty="0"/>
                  </a:br>
                  <a:endParaRPr lang="de-DE" sz="1100" dirty="0"/>
                </a:p>
              </p:txBody>
            </p:sp>
          </mc:Choice>
          <mc:Fallback xmlns="">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05298" y="4963245"/>
                  <a:ext cx="5606601" cy="833878"/>
                </a:xfrm>
                <a:prstGeom prst="rect">
                  <a:avLst/>
                </a:prstGeom>
                <a:blipFill>
                  <a:blip r:embed="rId6"/>
                  <a:stretch>
                    <a:fillRect/>
                  </a:stretch>
                </a:blipFill>
              </p:spPr>
              <p:txBody>
                <a:bodyPr/>
                <a:lstStyle/>
                <a:p>
                  <a:r>
                    <a:rPr lang="en-GB">
                      <a:noFill/>
                    </a:rPr>
                    <a:t> </a:t>
                  </a:r>
                </a:p>
              </p:txBody>
            </p:sp>
          </mc:Fallback>
        </mc:AlternateContent>
      </p:grpSp>
      <p:sp>
        <p:nvSpPr>
          <p:cNvPr id="43" name="Textfeld 42">
            <a:extLst>
              <a:ext uri="{FF2B5EF4-FFF2-40B4-BE49-F238E27FC236}">
                <a16:creationId xmlns:a16="http://schemas.microsoft.com/office/drawing/2014/main" id="{B44D1E80-F297-3D69-88A3-34F727CB89A7}"/>
              </a:ext>
            </a:extLst>
          </p:cNvPr>
          <p:cNvSpPr txBox="1"/>
          <p:nvPr/>
        </p:nvSpPr>
        <p:spPr>
          <a:xfrm>
            <a:off x="608560" y="6992651"/>
            <a:ext cx="5409751" cy="261610"/>
          </a:xfrm>
          <a:prstGeom prst="rect">
            <a:avLst/>
          </a:prstGeom>
          <a:noFill/>
        </p:spPr>
        <p:txBody>
          <a:bodyPr wrap="square" rtlCol="0">
            <a:spAutoFit/>
          </a:bodyPr>
          <a:lstStyle/>
          <a:p>
            <a:r>
              <a:rPr lang="de-DE" sz="1100" b="1">
                <a:latin typeface="Source Sans Pro" panose="020B0503030403020204" pitchFamily="34" charset="0"/>
                <a:ea typeface="Source Sans Pro" panose="020B0503030403020204" pitchFamily="34" charset="0"/>
              </a:rPr>
              <a:t>Task 5 </a:t>
            </a:r>
            <a:r>
              <a:rPr lang="de-DE" sz="1100" b="1" dirty="0">
                <a:latin typeface="Source Sans Pro" panose="020B0503030403020204" pitchFamily="34" charset="0"/>
                <a:ea typeface="Source Sans Pro" panose="020B0503030403020204" pitchFamily="34" charset="0"/>
              </a:rPr>
              <a:t>| The </a:t>
            </a:r>
            <a:r>
              <a:rPr lang="de-DE" sz="1100" b="1" dirty="0" err="1">
                <a:latin typeface="Source Sans Pro" panose="020B0503030403020204" pitchFamily="34" charset="0"/>
                <a:ea typeface="Source Sans Pro" panose="020B0503030403020204" pitchFamily="34" charset="0"/>
              </a:rPr>
              <a:t>Thermonuclear</a:t>
            </a:r>
            <a:r>
              <a:rPr lang="de-DE" sz="1100" b="1" dirty="0">
                <a:latin typeface="Source Sans Pro" panose="020B0503030403020204" pitchFamily="34" charset="0"/>
                <a:ea typeface="Source Sans Pro" panose="020B0503030403020204" pitchFamily="34" charset="0"/>
              </a:rPr>
              <a:t> </a:t>
            </a:r>
            <a:r>
              <a:rPr lang="de-DE" sz="1100" b="1" dirty="0" err="1">
                <a:latin typeface="Source Sans Pro" panose="020B0503030403020204" pitchFamily="34" charset="0"/>
                <a:ea typeface="Source Sans Pro" panose="020B0503030403020204" pitchFamily="34" charset="0"/>
              </a:rPr>
              <a:t>Reaction</a:t>
            </a:r>
            <a:r>
              <a:rPr lang="de-DE" sz="1100" b="1" dirty="0">
                <a:latin typeface="Source Sans Pro" panose="020B0503030403020204" pitchFamily="34" charset="0"/>
                <a:ea typeface="Source Sans Pro" panose="020B0503030403020204" pitchFamily="34" charset="0"/>
              </a:rPr>
              <a:t> Rate</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33478"/>
                <a:ext cx="5538239" cy="646331"/>
              </a:xfrm>
              <a:prstGeom prst="rect">
                <a:avLst/>
              </a:prstGeom>
              <a:noFill/>
            </p:spPr>
            <p:txBody>
              <a:bodyPr wrap="square" rtlCol="0">
                <a:spAutoFit/>
              </a:bodyPr>
              <a:lstStyle/>
              <a:p>
                <a:pPr marL="38100" lvl="1"/>
                <a:r>
                  <a:rPr lang="en-GB" sz="900" dirty="0">
                    <a:latin typeface="Source Sans Pro" panose="020B0503030403020204" pitchFamily="34" charset="0"/>
                    <a:ea typeface="Source Sans Pro" panose="020B0503030403020204" pitchFamily="34" charset="0"/>
                  </a:rPr>
                  <a:t>The thermonuclear reaction rate of the reaction observed here can now be determined from the </a:t>
                </a:r>
                <a:r>
                  <a:rPr lang="en-GB" sz="900" b="1" dirty="0">
                    <a:latin typeface="Source Sans Pro" panose="020B0503030403020204" pitchFamily="34" charset="0"/>
                    <a:ea typeface="Source Sans Pro" panose="020B0503030403020204" pitchFamily="34" charset="0"/>
                  </a:rPr>
                  <a:t>total cross section </a:t>
                </a:r>
                <a14:m>
                  <m:oMath xmlns:m="http://schemas.openxmlformats.org/officeDocument/2006/math">
                    <m:sSub>
                      <m:sSubPr>
                        <m:ctrlPr>
                          <a:rPr lang="de-DE" sz="900" b="1" i="1" smtClean="0">
                            <a:latin typeface="Cambria Math" panose="02040503050406030204" pitchFamily="18" charset="0"/>
                          </a:rPr>
                        </m:ctrlPr>
                      </m:sSubPr>
                      <m:e>
                        <m:r>
                          <a:rPr lang="de-DE" sz="900" b="1" i="0" smtClean="0">
                            <a:latin typeface="Cambria Math" panose="02040503050406030204" pitchFamily="18" charset="0"/>
                          </a:rPr>
                          <m:t>𝛔</m:t>
                        </m:r>
                      </m:e>
                      <m:sub>
                        <m:r>
                          <a:rPr lang="de-DE" sz="900" b="1" i="0" smtClean="0">
                            <a:latin typeface="Cambria Math" panose="02040503050406030204" pitchFamily="18" charset="0"/>
                          </a:rPr>
                          <m:t>𝐓</m:t>
                        </m:r>
                      </m:sub>
                    </m:sSub>
                  </m:oMath>
                </a14:m>
                <a:r>
                  <a:rPr lang="en-GB" sz="900" dirty="0">
                    <a:latin typeface="Source Sans Pro" panose="020B0503030403020204" pitchFamily="34" charset="0"/>
                    <a:ea typeface="Source Sans Pro" panose="020B0503030403020204" pitchFamily="34" charset="0"/>
                  </a:rPr>
                  <a:t>. It is strongly temperature dependent. If we assume that the reaction takes place inside red giants, a temperature of </a:t>
                </a:r>
                <a:r>
                  <a:rPr lang="en-GB" sz="900" b="1" dirty="0">
                    <a:latin typeface="Source Sans Pro" panose="020B0503030403020204" pitchFamily="34" charset="0"/>
                    <a:ea typeface="Source Sans Pro" panose="020B0503030403020204" pitchFamily="34" charset="0"/>
                  </a:rPr>
                  <a:t>1 GK </a:t>
                </a:r>
                <a:r>
                  <a:rPr lang="en-GB" sz="900" dirty="0">
                    <a:latin typeface="Source Sans Pro" panose="020B0503030403020204" pitchFamily="34" charset="0"/>
                    <a:ea typeface="Source Sans Pro" panose="020B0503030403020204" pitchFamily="34" charset="0"/>
                  </a:rPr>
                  <a:t>can be assumed. As an approximation, the thermonuclear reaction rate for the reaction of N-14 with He-4 is as follows:</a:t>
                </a:r>
              </a:p>
            </p:txBody>
          </p:sp>
        </mc:Choice>
        <mc:Fallback xmlns="">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33478"/>
                <a:ext cx="5538239" cy="646331"/>
              </a:xfrm>
              <a:prstGeom prst="rect">
                <a:avLst/>
              </a:prstGeom>
              <a:blipFill>
                <a:blip r:embed="rId7"/>
                <a:stretch>
                  <a:fillRect b="-2830"/>
                </a:stretch>
              </a:blipFill>
            </p:spPr>
            <p:txBody>
              <a:bodyPr/>
              <a:lstStyle/>
              <a:p>
                <a:r>
                  <a:rPr lang="en-GB">
                    <a:noFill/>
                  </a:rPr>
                  <a:t> </a:t>
                </a:r>
              </a:p>
            </p:txBody>
          </p:sp>
        </mc:Fallback>
      </mc:AlternateContent>
      <p:grpSp>
        <p:nvGrpSpPr>
          <p:cNvPr id="45" name="Gruppieren 44">
            <a:extLst>
              <a:ext uri="{FF2B5EF4-FFF2-40B4-BE49-F238E27FC236}">
                <a16:creationId xmlns:a16="http://schemas.microsoft.com/office/drawing/2014/main" id="{AACD6BF9-3FDC-818E-33CD-4EAF6CAAB0DB}"/>
              </a:ext>
            </a:extLst>
          </p:cNvPr>
          <p:cNvGrpSpPr/>
          <p:nvPr/>
        </p:nvGrpSpPr>
        <p:grpSpPr>
          <a:xfrm>
            <a:off x="705298" y="7842006"/>
            <a:ext cx="5606601" cy="1563903"/>
            <a:chOff x="705298" y="4963245"/>
            <a:chExt cx="5606601" cy="1702392"/>
          </a:xfrm>
        </p:grpSpPr>
        <p:sp>
          <p:nvSpPr>
            <p:cNvPr id="46" name="Rechteck: abgerundete Ecken 45">
              <a:extLst>
                <a:ext uri="{FF2B5EF4-FFF2-40B4-BE49-F238E27FC236}">
                  <a16:creationId xmlns:a16="http://schemas.microsoft.com/office/drawing/2014/main" id="{ECCC96E3-FE57-BFAD-C669-3E962DDBFEFE}"/>
                </a:ext>
              </a:extLst>
            </p:cNvPr>
            <p:cNvSpPr/>
            <p:nvPr/>
          </p:nvSpPr>
          <p:spPr>
            <a:xfrm>
              <a:off x="737049" y="6067452"/>
              <a:ext cx="5409751" cy="598185"/>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7" name="Textfeld 46">
                  <a:extLst>
                    <a:ext uri="{FF2B5EF4-FFF2-40B4-BE49-F238E27FC236}">
                      <a16:creationId xmlns:a16="http://schemas.microsoft.com/office/drawing/2014/main" id="{C8BFF662-26CF-CD9A-50FC-A1FA661C4324}"/>
                    </a:ext>
                  </a:extLst>
                </p:cNvPr>
                <p:cNvSpPr txBox="1"/>
                <p:nvPr/>
              </p:nvSpPr>
              <p:spPr>
                <a:xfrm>
                  <a:off x="705298" y="4963245"/>
                  <a:ext cx="5606601" cy="1105743"/>
                </a:xfrm>
                <a:prstGeom prst="rect">
                  <a:avLst/>
                </a:prstGeom>
                <a:noFill/>
              </p:spPr>
              <p:txBody>
                <a:bodyPr wrap="square">
                  <a:spAutoFit/>
                </a:bodyPr>
                <a:lstStyle/>
                <a:p>
                  <a:pPr>
                    <a:spcAft>
                      <a:spcPts val="600"/>
                    </a:spcAft>
                  </a:pPr>
                  <a14:m>
                    <m:oMath xmlns:m="http://schemas.openxmlformats.org/officeDocument/2006/math">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𝐫</m:t>
                          </m:r>
                        </m:e>
                        <m:sub>
                          <m:r>
                            <a:rPr lang="de-DE" sz="1050" b="1" i="0" smtClean="0">
                              <a:latin typeface="Cambria Math" panose="02040503050406030204" pitchFamily="18" charset="0"/>
                            </a:rPr>
                            <m:t>𝐓𝐡</m:t>
                          </m:r>
                        </m:sub>
                      </m:sSub>
                      <m:d>
                        <m:dPr>
                          <m:ctrlPr>
                            <a:rPr lang="de-DE" sz="1050" b="1" i="1" smtClean="0">
                              <a:latin typeface="Cambria Math" panose="02040503050406030204" pitchFamily="18" charset="0"/>
                            </a:rPr>
                          </m:ctrlPr>
                        </m:dPr>
                        <m:e>
                          <m:r>
                            <a:rPr lang="de-DE" sz="1050" b="1" i="0" smtClean="0">
                              <a:latin typeface="Cambria Math" panose="02040503050406030204" pitchFamily="18" charset="0"/>
                            </a:rPr>
                            <m:t>𝐓</m:t>
                          </m:r>
                          <m:r>
                            <a:rPr lang="de-DE" sz="1050" b="1" i="0" smtClean="0">
                              <a:latin typeface="Cambria Math" panose="02040503050406030204" pitchFamily="18" charset="0"/>
                            </a:rPr>
                            <m:t>=</m:t>
                          </m:r>
                          <m:r>
                            <a:rPr lang="de-DE" sz="1050" b="1" i="0" smtClean="0">
                              <a:latin typeface="Cambria Math" panose="02040503050406030204" pitchFamily="18" charset="0"/>
                            </a:rPr>
                            <m:t>𝟏</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𝟎</m:t>
                              </m:r>
                            </m:e>
                            <m:sup>
                              <m:r>
                                <a:rPr lang="de-DE" sz="1050" b="1" i="0" smtClean="0">
                                  <a:latin typeface="Cambria Math" panose="02040503050406030204" pitchFamily="18" charset="0"/>
                                </a:rPr>
                                <m:t>𝟗</m:t>
                              </m:r>
                            </m:sup>
                          </m:sSup>
                          <m:r>
                            <a:rPr lang="de-DE" sz="1050" b="1" i="0" smtClean="0">
                              <a:latin typeface="Cambria Math" panose="02040503050406030204" pitchFamily="18" charset="0"/>
                            </a:rPr>
                            <m:t>𝐊</m:t>
                          </m:r>
                        </m:e>
                      </m:d>
                      <m:r>
                        <a:rPr lang="de-DE" sz="1050" b="1" i="0" smtClean="0">
                          <a:latin typeface="Cambria Math" panose="02040503050406030204" pitchFamily="18" charset="0"/>
                        </a:rPr>
                        <m:t>=</m:t>
                      </m:r>
                      <m:r>
                        <a:rPr lang="de-DE" sz="1050" b="1" i="0" smtClean="0">
                          <a:latin typeface="Cambria Math" panose="02040503050406030204" pitchFamily="18" charset="0"/>
                        </a:rPr>
                        <m:t>𝟏𝟐𝟖𝟖𝟗</m:t>
                      </m:r>
                      <m:r>
                        <a:rPr lang="de-DE" sz="1050" b="1" i="0" smtClean="0">
                          <a:latin typeface="Cambria Math" panose="02040503050406030204" pitchFamily="18" charset="0"/>
                        </a:rPr>
                        <m:t>,</m:t>
                      </m:r>
                      <m:r>
                        <a:rPr lang="de-DE" sz="1050" b="1" i="0" smtClean="0">
                          <a:latin typeface="Cambria Math" panose="02040503050406030204" pitchFamily="18" charset="0"/>
                        </a:rPr>
                        <m:t>𝟔</m:t>
                      </m:r>
                      <m:r>
                        <a:rPr lang="de-DE" sz="1050" b="1" i="0" smtClean="0">
                          <a:latin typeface="Cambria Math" panose="02040503050406030204" pitchFamily="18" charset="0"/>
                        </a:rPr>
                        <m:t>∙</m:t>
                      </m:r>
                      <m:sSup>
                        <m:sSupPr>
                          <m:ctrlPr>
                            <a:rPr lang="de-DE" sz="1050" b="1" i="1" smtClean="0">
                              <a:latin typeface="Cambria Math" panose="02040503050406030204" pitchFamily="18" charset="0"/>
                            </a:rPr>
                          </m:ctrlPr>
                        </m:sSupPr>
                        <m:e>
                          <m:d>
                            <m:dPr>
                              <m:ctrlPr>
                                <a:rPr lang="de-DE" sz="1050" b="1" i="1" smtClean="0">
                                  <a:latin typeface="Cambria Math" panose="02040503050406030204" pitchFamily="18" charset="0"/>
                                </a:rPr>
                              </m:ctrlPr>
                            </m:dPr>
                            <m:e>
                              <m:f>
                                <m:fPr>
                                  <m:ctrlPr>
                                    <a:rPr lang="de-DE" sz="1050" b="1" i="1" smtClean="0">
                                      <a:latin typeface="Cambria Math" panose="02040503050406030204" pitchFamily="18" charset="0"/>
                                    </a:rPr>
                                  </m:ctrlPr>
                                </m:fPr>
                                <m:num>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𝟏</m:t>
                                      </m:r>
                                    </m:sub>
                                  </m:sSub>
                                  <m:r>
                                    <a:rPr lang="de-DE" sz="1050" b="1" i="0" smtClean="0">
                                      <a:latin typeface="Cambria Math" panose="02040503050406030204" pitchFamily="18" charset="0"/>
                                    </a:rPr>
                                    <m:t>+</m:t>
                                  </m:r>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𝟐</m:t>
                                      </m:r>
                                    </m:sub>
                                  </m:sSub>
                                </m:num>
                                <m:den>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𝟏</m:t>
                                      </m:r>
                                    </m:sub>
                                  </m:sSub>
                                  <m:sSub>
                                    <m:sSubPr>
                                      <m:ctrlPr>
                                        <a:rPr lang="de-DE" sz="1050" b="1" i="1" smtClean="0">
                                          <a:latin typeface="Cambria Math" panose="02040503050406030204" pitchFamily="18" charset="0"/>
                                        </a:rPr>
                                      </m:ctrlPr>
                                    </m:sSubPr>
                                    <m:e>
                                      <m:r>
                                        <a:rPr lang="de-DE" sz="1050" b="1" i="0" smtClean="0">
                                          <a:latin typeface="Cambria Math" panose="02040503050406030204" pitchFamily="18" charset="0"/>
                                        </a:rPr>
                                        <m:t>𝐦</m:t>
                                      </m:r>
                                    </m:e>
                                    <m:sub>
                                      <m:r>
                                        <a:rPr lang="de-DE" sz="1050" b="1" i="0" smtClean="0">
                                          <a:latin typeface="Cambria Math" panose="02040503050406030204" pitchFamily="18" charset="0"/>
                                        </a:rPr>
                                        <m:t>𝟐</m:t>
                                      </m:r>
                                    </m:sub>
                                  </m:sSub>
                                </m:den>
                              </m:f>
                            </m:e>
                          </m:d>
                        </m:e>
                        <m:sup>
                          <m:f>
                            <m:fPr>
                              <m:ctrlPr>
                                <a:rPr lang="de-DE" sz="1050" b="1" i="1" smtClean="0">
                                  <a:latin typeface="Cambria Math" panose="02040503050406030204" pitchFamily="18" charset="0"/>
                                </a:rPr>
                              </m:ctrlPr>
                            </m:fPr>
                            <m:num>
                              <m:r>
                                <a:rPr lang="de-DE" sz="1050" b="1" i="0" smtClean="0">
                                  <a:latin typeface="Cambria Math" panose="02040503050406030204" pitchFamily="18" charset="0"/>
                                </a:rPr>
                                <m:t>𝟑</m:t>
                              </m:r>
                            </m:num>
                            <m:den>
                              <m:r>
                                <a:rPr lang="de-DE" sz="1050" b="1" i="0" smtClean="0">
                                  <a:latin typeface="Cambria Math" panose="02040503050406030204" pitchFamily="18" charset="0"/>
                                </a:rPr>
                                <m:t>𝟐</m:t>
                              </m:r>
                            </m:den>
                          </m:f>
                        </m:sup>
                      </m:sSup>
                      <m:r>
                        <a:rPr lang="de-DE" sz="1050" b="1" i="0" smtClean="0">
                          <a:latin typeface="Cambria Math" panose="02040503050406030204" pitchFamily="18" charset="0"/>
                        </a:rPr>
                        <m:t>∙</m:t>
                      </m:r>
                      <m:sSub>
                        <m:sSubPr>
                          <m:ctrlPr>
                            <a:rPr lang="de-DE" sz="1050" b="1" i="1">
                              <a:latin typeface="Cambria Math" panose="02040503050406030204" pitchFamily="18" charset="0"/>
                            </a:rPr>
                          </m:ctrlPr>
                        </m:sSubPr>
                        <m:e>
                          <m:r>
                            <a:rPr lang="de-DE" sz="1050" b="1" i="0">
                              <a:latin typeface="Cambria Math" panose="02040503050406030204" pitchFamily="18" charset="0"/>
                            </a:rPr>
                            <m:t>𝛔</m:t>
                          </m:r>
                        </m:e>
                        <m:sub>
                          <m:r>
                            <a:rPr lang="de-DE" sz="1050" b="1" i="0">
                              <a:latin typeface="Cambria Math" panose="02040503050406030204" pitchFamily="18" charset="0"/>
                            </a:rPr>
                            <m:t>𝐓</m:t>
                          </m:r>
                        </m:sub>
                      </m:sSub>
                      <m:r>
                        <a:rPr lang="de-DE" sz="1050" b="1" i="0" smtClean="0">
                          <a:latin typeface="Cambria Math" panose="02040503050406030204" pitchFamily="18" charset="0"/>
                        </a:rPr>
                        <m:t>∙</m:t>
                      </m:r>
                      <m:r>
                        <a:rPr lang="de-DE" sz="1050" b="1" i="0" smtClean="0">
                          <a:latin typeface="Cambria Math" panose="02040503050406030204" pitchFamily="18" charset="0"/>
                        </a:rPr>
                        <m:t>𝟏</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𝟎</m:t>
                          </m:r>
                        </m:e>
                        <m:sup>
                          <m:r>
                            <a:rPr lang="de-DE" sz="1050" b="1" i="0" smtClean="0">
                              <a:latin typeface="Cambria Math" panose="02040503050406030204" pitchFamily="18" charset="0"/>
                            </a:rPr>
                            <m:t>𝟐𝟒</m:t>
                          </m:r>
                        </m:sup>
                      </m:sSup>
                      <m:f>
                        <m:fPr>
                          <m:ctrlPr>
                            <a:rPr lang="de-DE" sz="1050" b="1" i="1" smtClean="0">
                              <a:latin typeface="Cambria Math" panose="02040503050406030204" pitchFamily="18" charset="0"/>
                            </a:rPr>
                          </m:ctrlPr>
                        </m:fPr>
                        <m:num>
                          <m:r>
                            <a:rPr lang="de-DE" sz="1050" b="1" i="0" smtClean="0">
                              <a:latin typeface="Cambria Math" panose="02040503050406030204" pitchFamily="18" charset="0"/>
                            </a:rPr>
                            <m:t>𝟏</m:t>
                          </m:r>
                        </m:num>
                        <m:den>
                          <m:r>
                            <a:rPr lang="de-DE" sz="1050" b="1" i="0" smtClean="0">
                              <a:latin typeface="Cambria Math" panose="02040503050406030204" pitchFamily="18" charset="0"/>
                            </a:rPr>
                            <m:t>𝐜</m:t>
                          </m:r>
                          <m:sSup>
                            <m:sSupPr>
                              <m:ctrlPr>
                                <a:rPr lang="de-DE" sz="1050" b="1" i="1" smtClean="0">
                                  <a:latin typeface="Cambria Math" panose="02040503050406030204" pitchFamily="18" charset="0"/>
                                </a:rPr>
                              </m:ctrlPr>
                            </m:sSupPr>
                            <m:e>
                              <m:r>
                                <a:rPr lang="de-DE" sz="1050" b="1" i="0" smtClean="0">
                                  <a:latin typeface="Cambria Math" panose="02040503050406030204" pitchFamily="18" charset="0"/>
                                </a:rPr>
                                <m:t>𝐦</m:t>
                              </m:r>
                            </m:e>
                            <m:sup>
                              <m:r>
                                <a:rPr lang="de-DE" sz="1050" b="1" i="0" smtClean="0">
                                  <a:latin typeface="Cambria Math" panose="02040503050406030204" pitchFamily="18" charset="0"/>
                                </a:rPr>
                                <m:t>2</m:t>
                              </m:r>
                            </m:sup>
                          </m:sSup>
                        </m:den>
                      </m:f>
                    </m:oMath>
                  </a14:m>
                  <a:r>
                    <a:rPr lang="de-DE" sz="1100" dirty="0"/>
                    <a:t>			</a:t>
                  </a:r>
                  <a14:m>
                    <m:oMath xmlns:m="http://schemas.openxmlformats.org/officeDocument/2006/math">
                      <m:d>
                        <m:dPr>
                          <m:begChr m:val="["/>
                          <m:endChr m:val="]"/>
                          <m:ctrlPr>
                            <a:rPr lang="de-DE" sz="1100" b="0" i="1" smtClean="0">
                              <a:latin typeface="Cambria Math" panose="02040503050406030204" pitchFamily="18" charset="0"/>
                            </a:rPr>
                          </m:ctrlPr>
                        </m:dPr>
                        <m:e>
                          <m:sSub>
                            <m:sSubPr>
                              <m:ctrlPr>
                                <a:rPr lang="de-DE" sz="1100" b="1" i="1" smtClean="0">
                                  <a:latin typeface="Cambria Math" panose="02040503050406030204" pitchFamily="18" charset="0"/>
                                </a:rPr>
                              </m:ctrlPr>
                            </m:sSubPr>
                            <m:e>
                              <m:r>
                                <a:rPr lang="de-DE" sz="1100" b="1" i="0" smtClean="0">
                                  <a:latin typeface="Cambria Math" panose="02040503050406030204" pitchFamily="18" charset="0"/>
                                </a:rPr>
                                <m:t>𝐫</m:t>
                              </m:r>
                            </m:e>
                            <m:sub>
                              <m:r>
                                <a:rPr lang="de-DE" sz="1100" b="1" i="0" smtClean="0">
                                  <a:latin typeface="Cambria Math" panose="02040503050406030204" pitchFamily="18" charset="0"/>
                                </a:rPr>
                                <m:t>𝐓𝐡</m:t>
                              </m:r>
                            </m:sub>
                          </m:sSub>
                        </m:e>
                      </m:d>
                      <m:r>
                        <a:rPr lang="de-DE" sz="1100" b="1" i="0" smtClean="0">
                          <a:latin typeface="Cambria Math" panose="02040503050406030204" pitchFamily="18" charset="0"/>
                        </a:rPr>
                        <m:t>=</m:t>
                      </m:r>
                      <m:f>
                        <m:fPr>
                          <m:ctrlPr>
                            <a:rPr lang="de-DE" sz="1100" b="1" i="1" smtClean="0">
                              <a:latin typeface="Cambria Math" panose="02040503050406030204" pitchFamily="18" charset="0"/>
                            </a:rPr>
                          </m:ctrlPr>
                        </m:fPr>
                        <m:num>
                          <m:r>
                            <a:rPr lang="de-DE" sz="1100" b="1" i="0" smtClean="0">
                              <a:latin typeface="Cambria Math" panose="02040503050406030204" pitchFamily="18" charset="0"/>
                            </a:rPr>
                            <m:t>𝐜</m:t>
                          </m:r>
                          <m:sSup>
                            <m:sSupPr>
                              <m:ctrlPr>
                                <a:rPr lang="de-DE" sz="1100" b="1" i="1" smtClean="0">
                                  <a:latin typeface="Cambria Math" panose="02040503050406030204" pitchFamily="18" charset="0"/>
                                </a:rPr>
                              </m:ctrlPr>
                            </m:sSupPr>
                            <m:e>
                              <m:r>
                                <a:rPr lang="de-DE" sz="1100" b="1" i="0" smtClean="0">
                                  <a:latin typeface="Cambria Math" panose="02040503050406030204" pitchFamily="18" charset="0"/>
                                </a:rPr>
                                <m:t>𝐦</m:t>
                              </m:r>
                            </m:e>
                            <m:sup>
                              <m:r>
                                <a:rPr lang="de-DE" sz="1100" b="1" i="0" smtClean="0">
                                  <a:latin typeface="Cambria Math" panose="02040503050406030204" pitchFamily="18" charset="0"/>
                                </a:rPr>
                                <m:t>𝟑</m:t>
                              </m:r>
                            </m:sup>
                          </m:sSup>
                        </m:num>
                        <m:den>
                          <m:r>
                            <a:rPr lang="de-DE" sz="1100" b="1" i="0" smtClean="0">
                              <a:latin typeface="Cambria Math" panose="02040503050406030204" pitchFamily="18" charset="0"/>
                            </a:rPr>
                            <m:t>𝐦𝐨𝐥</m:t>
                          </m:r>
                          <m:r>
                            <a:rPr lang="de-DE" sz="1100" b="1" i="1" smtClean="0">
                              <a:latin typeface="Cambria Math" panose="02040503050406030204" pitchFamily="18" charset="0"/>
                            </a:rPr>
                            <m:t>∙</m:t>
                          </m:r>
                          <m:r>
                            <a:rPr lang="de-DE" sz="1100" b="1" i="0" smtClean="0">
                              <a:latin typeface="Cambria Math" panose="02040503050406030204" pitchFamily="18" charset="0"/>
                            </a:rPr>
                            <m:t>𝐬</m:t>
                          </m:r>
                        </m:den>
                      </m:f>
                    </m:oMath>
                  </a14:m>
                  <a:endParaRPr lang="de-DE" sz="1100" dirty="0"/>
                </a:p>
                <a:p>
                  <a:pPr marL="171450" indent="-171450">
                    <a:buFont typeface="Arial" panose="020B0604020202020204" pitchFamily="34" charset="0"/>
                    <a:buChar char="•"/>
                  </a:pPr>
                  <a14:m>
                    <m:oMath xmlns:m="http://schemas.openxmlformats.org/officeDocument/2006/math">
                      <m:sSub>
                        <m:sSubPr>
                          <m:ctrlPr>
                            <a:rPr lang="de-DE" sz="1100" b="0" i="1" smtClean="0">
                              <a:latin typeface="Cambria Math" panose="02040503050406030204" pitchFamily="18" charset="0"/>
                            </a:rPr>
                          </m:ctrlPr>
                        </m:sSubPr>
                        <m:e>
                          <m:r>
                            <m:rPr>
                              <m:sty m:val="p"/>
                            </m:rPr>
                            <a:rPr lang="de-DE" sz="1100" b="0" i="0" smtClean="0">
                              <a:latin typeface="Cambria Math" panose="02040503050406030204" pitchFamily="18" charset="0"/>
                            </a:rPr>
                            <m:t>m</m:t>
                          </m:r>
                        </m:e>
                        <m:sub>
                          <m:r>
                            <m:rPr>
                              <m:sty m:val="p"/>
                            </m:rPr>
                            <a:rPr lang="de-DE" sz="1100" b="0" i="0" smtClean="0">
                              <a:latin typeface="Cambria Math" panose="02040503050406030204" pitchFamily="18" charset="0"/>
                            </a:rPr>
                            <m:t>i</m:t>
                          </m:r>
                        </m:sub>
                      </m:sSub>
                    </m:oMath>
                  </a14:m>
                  <a:r>
                    <a:rPr lang="de-DE" sz="1100" dirty="0"/>
                    <a:t> .. </a:t>
                  </a:r>
                  <a:r>
                    <a:rPr lang="de-DE" sz="1100" dirty="0" err="1"/>
                    <a:t>Atomic</a:t>
                  </a:r>
                  <a:r>
                    <a:rPr lang="de-DE" sz="1100" dirty="0"/>
                    <a:t> </a:t>
                  </a:r>
                  <a:r>
                    <a:rPr lang="de-DE" sz="1100" dirty="0" err="1"/>
                    <a:t>Mass</a:t>
                  </a:r>
                  <a:r>
                    <a:rPr lang="de-DE" sz="1100" dirty="0"/>
                    <a:t> in u</a:t>
                  </a:r>
                </a:p>
                <a:p>
                  <a:pPr marL="171450" indent="-171450">
                    <a:buFont typeface="Arial" panose="020B0604020202020204" pitchFamily="34" charset="0"/>
                    <a:buChar char="•"/>
                  </a:pPr>
                  <a14:m>
                    <m:oMath xmlns:m="http://schemas.openxmlformats.org/officeDocument/2006/math">
                      <m:sSub>
                        <m:sSubPr>
                          <m:ctrlPr>
                            <a:rPr lang="de-DE" sz="1100" i="1">
                              <a:latin typeface="Cambria Math" panose="02040503050406030204" pitchFamily="18" charset="0"/>
                            </a:rPr>
                          </m:ctrlPr>
                        </m:sSubPr>
                        <m:e>
                          <m:r>
                            <m:rPr>
                              <m:sty m:val="p"/>
                            </m:rPr>
                            <a:rPr lang="de-DE" sz="1100" i="0">
                              <a:latin typeface="Cambria Math" panose="02040503050406030204" pitchFamily="18" charset="0"/>
                            </a:rPr>
                            <m:t>σ</m:t>
                          </m:r>
                        </m:e>
                        <m:sub>
                          <m:r>
                            <m:rPr>
                              <m:sty m:val="p"/>
                            </m:rPr>
                            <a:rPr lang="de-DE" sz="1100" b="0" i="0" smtClean="0">
                              <a:latin typeface="Cambria Math" panose="02040503050406030204" pitchFamily="18" charset="0"/>
                            </a:rPr>
                            <m:t>T</m:t>
                          </m:r>
                        </m:sub>
                      </m:sSub>
                    </m:oMath>
                  </a14:m>
                  <a:r>
                    <a:rPr lang="de-DE" sz="1100" dirty="0"/>
                    <a:t> … Total Cross </a:t>
                  </a:r>
                  <a:r>
                    <a:rPr lang="de-DE" sz="1100" dirty="0" err="1"/>
                    <a:t>Section</a:t>
                  </a:r>
                  <a:endParaRPr lang="de-DE" sz="1100" b="0" dirty="0"/>
                </a:p>
                <a:p>
                  <a:r>
                    <a:rPr lang="de-DE" sz="1100" dirty="0" err="1"/>
                    <a:t>Calculate</a:t>
                  </a:r>
                  <a:r>
                    <a:rPr lang="de-DE" sz="1100" dirty="0"/>
                    <a:t> </a:t>
                  </a:r>
                  <a:r>
                    <a:rPr lang="de-DE" sz="1100" dirty="0" err="1"/>
                    <a:t>the</a:t>
                  </a:r>
                  <a:r>
                    <a:rPr lang="de-DE" sz="1100" dirty="0"/>
                    <a:t> </a:t>
                  </a:r>
                  <a:r>
                    <a:rPr lang="de-DE" sz="1100" dirty="0" err="1"/>
                    <a:t>thermonuclear</a:t>
                  </a:r>
                  <a:r>
                    <a:rPr lang="de-DE" sz="1100" dirty="0"/>
                    <a:t> </a:t>
                  </a:r>
                  <a:r>
                    <a:rPr lang="de-DE" sz="1100" dirty="0" err="1"/>
                    <a:t>reaction</a:t>
                  </a:r>
                  <a:r>
                    <a:rPr lang="de-DE" sz="1100" dirty="0"/>
                    <a:t> Rate </a:t>
                  </a:r>
                  <a:r>
                    <a:rPr lang="de-DE" sz="1100" dirty="0" err="1"/>
                    <a:t>of</a:t>
                  </a:r>
                  <a:r>
                    <a:rPr lang="de-DE" sz="1100" dirty="0"/>
                    <a:t> </a:t>
                  </a:r>
                  <a:r>
                    <a:rPr lang="de-DE" sz="1100" dirty="0" err="1"/>
                    <a:t>the</a:t>
                  </a:r>
                  <a:r>
                    <a:rPr lang="de-DE" sz="1100" dirty="0"/>
                    <a:t> </a:t>
                  </a:r>
                  <a:r>
                    <a:rPr lang="de-DE" sz="1100" cap="none" baseline="30000" dirty="0"/>
                    <a:t>14</a:t>
                  </a:r>
                  <a:r>
                    <a:rPr lang="de-DE" sz="1100" cap="none" dirty="0"/>
                    <a:t>N(</a:t>
                  </a:r>
                  <a:r>
                    <a:rPr lang="el-GR" sz="1100" cap="none" dirty="0">
                      <a:latin typeface="Arial" panose="020B0604020202020204" pitchFamily="34" charset="0"/>
                      <a:cs typeface="Arial" panose="020B0604020202020204" pitchFamily="34" charset="0"/>
                    </a:rPr>
                    <a:t>α</a:t>
                  </a:r>
                  <a:r>
                    <a:rPr lang="de-DE" sz="1100" cap="none" dirty="0">
                      <a:latin typeface="Arial" panose="020B0604020202020204" pitchFamily="34" charset="0"/>
                      <a:cs typeface="Arial" panose="020B0604020202020204" pitchFamily="34" charset="0"/>
                    </a:rPr>
                    <a:t>,</a:t>
                  </a:r>
                  <a:r>
                    <a:rPr lang="el-GR" sz="1100" cap="none" dirty="0">
                      <a:latin typeface="Arial" panose="020B0604020202020204" pitchFamily="34" charset="0"/>
                      <a:cs typeface="Arial" panose="020B0604020202020204" pitchFamily="34" charset="0"/>
                    </a:rPr>
                    <a:t>γ</a:t>
                  </a:r>
                  <a:r>
                    <a:rPr lang="de-DE" sz="1100" cap="none" dirty="0"/>
                    <a:t>) </a:t>
                  </a:r>
                  <a:r>
                    <a:rPr lang="de-DE" sz="1100" cap="none" dirty="0" err="1"/>
                    <a:t>reaction</a:t>
                  </a:r>
                  <a:r>
                    <a:rPr lang="de-DE" sz="1100" cap="none" dirty="0"/>
                    <a:t>.</a:t>
                  </a:r>
                  <a:r>
                    <a:rPr lang="de-DE" sz="1100" dirty="0"/>
                    <a:t> </a:t>
                  </a:r>
                </a:p>
              </p:txBody>
            </p:sp>
          </mc:Choice>
          <mc:Fallback xmlns="">
            <p:sp>
              <p:nvSpPr>
                <p:cNvPr id="47" name="Textfeld 46">
                  <a:extLst>
                    <a:ext uri="{FF2B5EF4-FFF2-40B4-BE49-F238E27FC236}">
                      <a16:creationId xmlns:a16="http://schemas.microsoft.com/office/drawing/2014/main" id="{C8BFF662-26CF-CD9A-50FC-A1FA661C4324}"/>
                    </a:ext>
                  </a:extLst>
                </p:cNvPr>
                <p:cNvSpPr txBox="1">
                  <a:spLocks noRot="1" noChangeAspect="1" noMove="1" noResize="1" noEditPoints="1" noAdjustHandles="1" noChangeArrowheads="1" noChangeShapeType="1" noTextEdit="1"/>
                </p:cNvSpPr>
                <p:nvPr/>
              </p:nvSpPr>
              <p:spPr>
                <a:xfrm>
                  <a:off x="705298" y="4963245"/>
                  <a:ext cx="5606601" cy="1105743"/>
                </a:xfrm>
                <a:prstGeom prst="rect">
                  <a:avLst/>
                </a:prstGeom>
                <a:blipFill>
                  <a:blip r:embed="rId8"/>
                  <a:stretch>
                    <a:fillRect b="-2994"/>
                  </a:stretch>
                </a:blipFill>
              </p:spPr>
              <p:txBody>
                <a:bodyPr/>
                <a:lstStyle/>
                <a:p>
                  <a:r>
                    <a:rPr lang="en-GB">
                      <a:noFill/>
                    </a:rPr>
                    <a:t> </a:t>
                  </a:r>
                </a:p>
              </p:txBody>
            </p:sp>
          </mc:Fallback>
        </mc:AlternateContent>
      </p:gr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9" name="Picture 6">
            <a:extLst>
              <a:ext uri="{FF2B5EF4-FFF2-40B4-BE49-F238E27FC236}">
                <a16:creationId xmlns:a16="http://schemas.microsoft.com/office/drawing/2014/main" id="{1D10D224-E18B-CF3B-60A5-38805496AEF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02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Nuclide</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de-DE" sz="2000" cap="none" dirty="0" err="1">
                <a:latin typeface="Open Sans" panose="020B0606030504020204" pitchFamily="34" charset="0"/>
                <a:ea typeface="Open Sans" panose="020B0606030504020204" pitchFamily="34" charset="0"/>
                <a:cs typeface="Open Sans" panose="020B0606030504020204" pitchFamily="34" charset="0"/>
              </a:rPr>
              <a:t>Race</a:t>
            </a:r>
            <a:r>
              <a:rPr lang="de-DE" sz="2000" cap="none" dirty="0">
                <a:latin typeface="Open Sans" panose="020B0606030504020204" pitchFamily="34" charset="0"/>
                <a:ea typeface="Open Sans" panose="020B0606030504020204" pitchFamily="34" charset="0"/>
                <a:cs typeface="Open Sans" panose="020B0606030504020204" pitchFamily="34" charset="0"/>
              </a:rPr>
              <a:t>: Rules</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Formation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of</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 Heavy Elements</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703484"/>
          </a:xfrm>
          <a:prstGeom prst="rect">
            <a:avLst/>
          </a:prstGeom>
          <a:noFill/>
        </p:spPr>
        <p:txBody>
          <a:bodyPr wrap="square" rtlCol="0">
            <a:spAutoFit/>
          </a:bodyPr>
          <a:lstStyle/>
          <a:p>
            <a:r>
              <a:rPr lang="de-DE" sz="1601" b="1" dirty="0" err="1">
                <a:latin typeface="Open Sans" panose="020B0606030504020204" pitchFamily="34" charset="0"/>
                <a:ea typeface="Open Sans" panose="020B0606030504020204" pitchFamily="34" charset="0"/>
                <a:cs typeface="Open Sans" panose="020B0606030504020204" pitchFamily="34" charset="0"/>
              </a:rPr>
              <a:t>Aim</a:t>
            </a:r>
            <a:r>
              <a:rPr lang="de-DE" sz="1601" b="1" dirty="0">
                <a:latin typeface="Open Sans" panose="020B0606030504020204" pitchFamily="34" charset="0"/>
                <a:ea typeface="Open Sans" panose="020B0606030504020204" pitchFamily="34" charset="0"/>
                <a:cs typeface="Open Sans" panose="020B0606030504020204" pitchFamily="34" charset="0"/>
              </a:rPr>
              <a:t> </a:t>
            </a:r>
            <a:r>
              <a:rPr lang="de-DE" sz="1601" b="1" dirty="0" err="1">
                <a:latin typeface="Open Sans" panose="020B0606030504020204" pitchFamily="34" charset="0"/>
                <a:ea typeface="Open Sans" panose="020B0606030504020204" pitchFamily="34" charset="0"/>
                <a:cs typeface="Open Sans" panose="020B0606030504020204" pitchFamily="34" charset="0"/>
              </a:rPr>
              <a:t>of</a:t>
            </a:r>
            <a:r>
              <a:rPr lang="de-DE" sz="1601" b="1" dirty="0">
                <a:latin typeface="Open Sans" panose="020B0606030504020204" pitchFamily="34" charset="0"/>
                <a:ea typeface="Open Sans" panose="020B0606030504020204" pitchFamily="34" charset="0"/>
                <a:cs typeface="Open Sans" panose="020B0606030504020204" pitchFamily="34" charset="0"/>
              </a:rPr>
              <a:t> </a:t>
            </a:r>
            <a:r>
              <a:rPr lang="de-DE" sz="1601" b="1" dirty="0" err="1">
                <a:latin typeface="Open Sans" panose="020B0606030504020204" pitchFamily="34" charset="0"/>
                <a:ea typeface="Open Sans" panose="020B0606030504020204" pitchFamily="34" charset="0"/>
                <a:cs typeface="Open Sans" panose="020B0606030504020204" pitchFamily="34" charset="0"/>
              </a:rPr>
              <a:t>the</a:t>
            </a:r>
            <a:r>
              <a:rPr lang="de-DE" sz="1601" b="1" dirty="0">
                <a:latin typeface="Open Sans" panose="020B0606030504020204" pitchFamily="34" charset="0"/>
                <a:ea typeface="Open Sans" panose="020B0606030504020204" pitchFamily="34" charset="0"/>
                <a:cs typeface="Open Sans" panose="020B0606030504020204" pitchFamily="34" charset="0"/>
              </a:rPr>
              <a:t> Game</a:t>
            </a:r>
            <a:br>
              <a:rPr lang="de-DE" sz="1300" dirty="0">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The task is to synthesize the target nuclide with the help of neutron capture, that is, to reach it with your game figure. Try to reach the goal in fewer steps than your opponent. </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Game Rules</a:t>
            </a:r>
          </a:p>
          <a:p>
            <a:r>
              <a:rPr lang="en-GB" sz="1050" dirty="0">
                <a:latin typeface="Open Sans" panose="020B0606030504020204" pitchFamily="34" charset="0"/>
                <a:ea typeface="Open Sans" panose="020B0606030504020204" pitchFamily="34" charset="0"/>
                <a:cs typeface="Open Sans" panose="020B0606030504020204" pitchFamily="34" charset="0"/>
              </a:rPr>
              <a:t>To advance nucleosynthesis, you must try to climb to the top right of the nuclide table. The neutron capture helps you to do this. However, neutron capture takes place only with a certain probability. Unstable nuclides can also decay before neutron capture occurs.</a:t>
            </a:r>
          </a:p>
          <a:p>
            <a:r>
              <a:rPr lang="en-GB" sz="1050" dirty="0">
                <a:latin typeface="Open Sans" panose="020B0606030504020204" pitchFamily="34" charset="0"/>
                <a:ea typeface="Open Sans" panose="020B0606030504020204" pitchFamily="34" charset="0"/>
                <a:cs typeface="Open Sans" panose="020B0606030504020204" pitchFamily="34" charset="0"/>
              </a:rPr>
              <a:t>Both players start their first turn at the same time and have to follow the following procedure </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Calculate the probability ratio for the nuclide you are standing on (indicates how likely neutron capture is compared to the decay of the nuclide).</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Take from the table which number each of you must roll for a neutron capture to succeed. The higher the probability ratio, the higher your chance of neutron capture.</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Each of you now rolls the dice in turn to attempt a neutron capture.</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err="1">
                <a:latin typeface="Open Sans" panose="020B0606030504020204" pitchFamily="34" charset="0"/>
                <a:ea typeface="Open Sans" panose="020B0606030504020204" pitchFamily="34" charset="0"/>
                <a:cs typeface="Open Sans" panose="020B0606030504020204" pitchFamily="34" charset="0"/>
              </a:rPr>
              <a:t>There</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err="1">
                <a:latin typeface="Open Sans" panose="020B0606030504020204" pitchFamily="34" charset="0"/>
                <a:ea typeface="Open Sans" panose="020B0606030504020204" pitchFamily="34" charset="0"/>
                <a:cs typeface="Open Sans" panose="020B0606030504020204" pitchFamily="34" charset="0"/>
              </a:rPr>
              <a:t>are</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err="1">
                <a:latin typeface="Open Sans" panose="020B0606030504020204" pitchFamily="34" charset="0"/>
                <a:ea typeface="Open Sans" panose="020B0606030504020204" pitchFamily="34" charset="0"/>
                <a:cs typeface="Open Sans" panose="020B0606030504020204" pitchFamily="34" charset="0"/>
              </a:rPr>
              <a:t>two</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err="1">
                <a:latin typeface="Open Sans" panose="020B0606030504020204" pitchFamily="34" charset="0"/>
                <a:ea typeface="Open Sans" panose="020B0606030504020204" pitchFamily="34" charset="0"/>
                <a:cs typeface="Open Sans" panose="020B0606030504020204" pitchFamily="34" charset="0"/>
              </a:rPr>
              <a:t>possibilities</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If your dice count is high enough, you can make the neutron capture move on the board and continue playing. Your turn continues, so you start again with step 1 on the new field.</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If your dice number is too low, the nuclide you are standing on will decay. So you have to move your piece according to the rules of nuclear decay:</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Double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err="1">
                <a:latin typeface="Open Sans" panose="020B0606030504020204" pitchFamily="34" charset="0"/>
                <a:ea typeface="Open Sans" panose="020B0606030504020204" pitchFamily="34" charset="0"/>
                <a:cs typeface="Open Sans" panose="020B0606030504020204" pitchFamily="34" charset="0"/>
              </a:rPr>
              <a:t>or</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Double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Electron</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capture</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With this, your turn ends. Your opponent may continue until he also has to make a nuclear decay. Only when you have both made a nuclear decay, you may re-enter the race.</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en-GB" sz="1050" dirty="0">
                <a:latin typeface="Open Sans" panose="020B0606030504020204" pitchFamily="34" charset="0"/>
                <a:ea typeface="Open Sans" panose="020B0606030504020204" pitchFamily="34" charset="0"/>
                <a:cs typeface="Open Sans" panose="020B0606030504020204" pitchFamily="34" charset="0"/>
              </a:rPr>
              <a:t>The player who gets to the given goal in fewer moves wins the nuclide race. After each game, compare the paths you both took.</a:t>
            </a:r>
          </a:p>
          <a:p>
            <a:pPr marL="370060" indent="-370060">
              <a:buFont typeface="+mj-lt"/>
              <a:buAutoNum type="arabicPeriod"/>
            </a:pP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Probability Ratio </a:t>
                          </a:r>
                          <a14:m>
                            <m:oMath xmlns:m="http://schemas.openxmlformats.org/officeDocument/2006/math">
                              <m:sSub>
                                <m:sSubPr>
                                  <m:ctrlPr>
                                    <a:rPr lang="de-DE" sz="1400" b="1" i="1" smtClean="0">
                                      <a:latin typeface="Cambria Math" panose="02040503050406030204" pitchFamily="18" charset="0"/>
                                      <a:ea typeface="Source Sans Pro" panose="020B0503030403020204" pitchFamily="34" charset="0"/>
                                    </a:rPr>
                                  </m:ctrlPr>
                                </m:sSubPr>
                                <m:e>
                                  <m:r>
                                    <a:rPr lang="de-DE" sz="1400" b="1" i="0" smtClean="0">
                                      <a:latin typeface="Cambria Math" panose="02040503050406030204" pitchFamily="18" charset="0"/>
                                      <a:ea typeface="Source Sans Pro" panose="020B0503030403020204" pitchFamily="34" charset="0"/>
                                    </a:rPr>
                                    <m:t>𝐩</m:t>
                                  </m:r>
                                </m:e>
                                <m:sub>
                                  <m:r>
                                    <a:rPr lang="de-DE" sz="1400" b="1" i="0" smtClean="0">
                                      <a:latin typeface="Cambria Math" panose="02040503050406030204" pitchFamily="18" charset="0"/>
                                      <a:ea typeface="Source Sans Pro" panose="020B0503030403020204" pitchFamily="34" charset="0"/>
                                    </a:rPr>
                                    <m:t>𝐧</m:t>
                                  </m:r>
                                </m:sub>
                              </m:sSub>
                              <m:r>
                                <a:rPr lang="de-DE" sz="1400" b="1" i="0" smtClean="0">
                                  <a:latin typeface="Cambria Math" panose="02040503050406030204" pitchFamily="18" charset="0"/>
                                  <a:ea typeface="Source Sans Pro" panose="020B0503030403020204" pitchFamily="34" charset="0"/>
                                </a:rPr>
                                <m:t>/</m:t>
                              </m:r>
                              <m:r>
                                <a:rPr lang="de-DE" sz="1400" b="1" i="0" smtClean="0">
                                  <a:latin typeface="Cambria Math" panose="02040503050406030204" pitchFamily="18" charset="0"/>
                                  <a:ea typeface="Source Sans Pro" panose="020B0503030403020204" pitchFamily="34" charset="0"/>
                                </a:rPr>
                                <m:t>𝛌</m:t>
                              </m:r>
                            </m:oMath>
                          </a14:m>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Required number for a Neutron capture</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 Capture not possible</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xmlns="">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18416911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en-US"/>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8864"/>
                          </a:stretch>
                        </a:blipFill>
                      </a:tcPr>
                    </a:tc>
                    <a:tc>
                      <a:txBody>
                        <a:bodyPr/>
                        <a:lstStyle/>
                        <a:p>
                          <a:pPr algn="ctr"/>
                          <a:r>
                            <a:rPr lang="en-GB" sz="1400" dirty="0">
                              <a:latin typeface="Open Sans" panose="020B0606030504020204" pitchFamily="34" charset="0"/>
                              <a:ea typeface="Open Sans" panose="020B0606030504020204" pitchFamily="34" charset="0"/>
                              <a:cs typeface="Open Sans" panose="020B0606030504020204" pitchFamily="34" charset="0"/>
                            </a:rPr>
                            <a:t>Required number for a Neutron capture</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 Capture not possible</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798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3134</Words>
  <Application>Microsoft Office PowerPoint</Application>
  <PresentationFormat>A4-Papier (210 x 297 mm)</PresentationFormat>
  <Paragraphs>183</Paragraphs>
  <Slides>7</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7</vt:i4>
      </vt:variant>
    </vt:vector>
  </HeadingPairs>
  <TitlesOfParts>
    <vt:vector size="16" baseType="lpstr">
      <vt:lpstr>Arial</vt:lpstr>
      <vt:lpstr>Calibri</vt:lpstr>
      <vt:lpstr>Cambria Math</vt:lpstr>
      <vt:lpstr>Nexa Bold</vt:lpstr>
      <vt:lpstr>Open Sans</vt:lpstr>
      <vt:lpstr>Source Sans Pro</vt:lpstr>
      <vt:lpstr>Tw Cen MT Condensed</vt:lpstr>
      <vt:lpstr>Wingdings</vt:lpstr>
      <vt:lpstr>Office</vt:lpstr>
      <vt:lpstr>Group I : β--Conversion</vt:lpstr>
      <vt:lpstr>Group II : β+- Conversion</vt:lpstr>
      <vt:lpstr>Group III : Nuclear Fusion</vt:lpstr>
      <vt:lpstr>Group IV: Neutron Capture</vt:lpstr>
      <vt:lpstr>01    How to Catch a Photon</vt:lpstr>
      <vt:lpstr>02   Measurement and Analysis</vt:lpstr>
      <vt:lpstr>Nuclide Race: Rules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Puzzle Nuclear Reactions</dc:title>
  <dc:creator>ms998392</dc:creator>
  <cp:lastModifiedBy>Hannes Nitsche</cp:lastModifiedBy>
  <cp:revision>752</cp:revision>
  <dcterms:created xsi:type="dcterms:W3CDTF">2020-02-13T17:38:00Z</dcterms:created>
  <dcterms:modified xsi:type="dcterms:W3CDTF">2024-10-07T12:50:04Z</dcterms:modified>
</cp:coreProperties>
</file>